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Lst>
  <p:notesMasterIdLst>
    <p:notesMasterId r:id="rId49"/>
  </p:notesMasterIdLst>
  <p:sldIdLst>
    <p:sldId id="256" r:id="rId3"/>
    <p:sldId id="868" r:id="rId4"/>
    <p:sldId id="258" r:id="rId5"/>
    <p:sldId id="260" r:id="rId6"/>
    <p:sldId id="259" r:id="rId7"/>
    <p:sldId id="261" r:id="rId8"/>
    <p:sldId id="280" r:id="rId9"/>
    <p:sldId id="281" r:id="rId10"/>
    <p:sldId id="272" r:id="rId11"/>
    <p:sldId id="273" r:id="rId12"/>
    <p:sldId id="274" r:id="rId13"/>
    <p:sldId id="275" r:id="rId14"/>
    <p:sldId id="257" r:id="rId15"/>
    <p:sldId id="309" r:id="rId16"/>
    <p:sldId id="282" r:id="rId17"/>
    <p:sldId id="869" r:id="rId18"/>
    <p:sldId id="296" r:id="rId19"/>
    <p:sldId id="298" r:id="rId20"/>
    <p:sldId id="870" r:id="rId21"/>
    <p:sldId id="299" r:id="rId22"/>
    <p:sldId id="301" r:id="rId23"/>
    <p:sldId id="871" r:id="rId24"/>
    <p:sldId id="872" r:id="rId25"/>
    <p:sldId id="873" r:id="rId26"/>
    <p:sldId id="874" r:id="rId27"/>
    <p:sldId id="277" r:id="rId28"/>
    <p:sldId id="279" r:id="rId29"/>
    <p:sldId id="311" r:id="rId30"/>
    <p:sldId id="312" r:id="rId31"/>
    <p:sldId id="313" r:id="rId32"/>
    <p:sldId id="315" r:id="rId33"/>
    <p:sldId id="325" r:id="rId34"/>
    <p:sldId id="320" r:id="rId35"/>
    <p:sldId id="321" r:id="rId36"/>
    <p:sldId id="283" r:id="rId37"/>
    <p:sldId id="284" r:id="rId38"/>
    <p:sldId id="314" r:id="rId39"/>
    <p:sldId id="317" r:id="rId40"/>
    <p:sldId id="867" r:id="rId41"/>
    <p:sldId id="290" r:id="rId42"/>
    <p:sldId id="875" r:id="rId43"/>
    <p:sldId id="878" r:id="rId44"/>
    <p:sldId id="877" r:id="rId45"/>
    <p:sldId id="876" r:id="rId46"/>
    <p:sldId id="305" r:id="rId47"/>
    <p:sldId id="398"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AFF31A-1A42-4B28-B49B-E0B0C160BC00}">
  <a:tblStyle styleId="{A2AFF31A-1A42-4B28-B49B-E0B0C160BC0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9" autoAdjust="0"/>
    <p:restoredTop sz="94660"/>
  </p:normalViewPr>
  <p:slideViewPr>
    <p:cSldViewPr snapToGrid="0">
      <p:cViewPr varScale="1">
        <p:scale>
          <a:sx n="137" d="100"/>
          <a:sy n="137" d="100"/>
        </p:scale>
        <p:origin x="2592" y="12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3b99d50a2_2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33b99d50a2_2_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33b99d50a2_2_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3b99d50a2_2_2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33b99d50a2_2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738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3b99d50a2_2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33b99d50a2_2_2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33b99d50a2_2_2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2939794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3b99d50a2_2_2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33b99d50a2_2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117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3b99d50a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33b99d50a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3b99d50a2_2_2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33b99d50a2_2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037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3b99d50a2_2_29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33b99d50a2_2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983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4ed8631c6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4ed8631c6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c131ee911_1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c131ee911_1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ed8631c6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4ed8631c6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bbc355ec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bbc355ec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3b99d50a2_2_6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33b99d50a2_2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a06e2c82f03ef3e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a06e2c82f03ef3e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a06e2c82f03ef3e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6a06e2c82f03ef3e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3b99d50a2_2_2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33b99d50a2_2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3b99d50a2_2_30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g33b99d50a2_2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a06e2c82f03ef3e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a06e2c82f03ef3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9545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bbc355ec8_14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bbc355ec8_14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7944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3b99d50a2_2_36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g33b99d50a2_2_3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d4196a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d4196a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3b99d50a2_2_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33b99d50a2_2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3b99d50a2_2_7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33b99d50a2_2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3b99d50a2_2_9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33b99d50a2_2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3b99d50a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3b99d50a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312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3b99d50a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3b99d50a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3408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3b99d50a2_2_17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33b99d50a2_2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3b99d50a2_2_2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33b99d50a2_2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786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dirty="0"/>
          </a:p>
        </p:txBody>
      </p:sp>
      <p:sp>
        <p:nvSpPr>
          <p:cNvPr id="59" name="Google Shape;59;p14"/>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4"/>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sz="900">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5/10/2019</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p15"/>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5/10/2019</a:t>
            </a:r>
            <a:endParaRPr/>
          </a:p>
        </p:txBody>
      </p:sp>
      <p:sp>
        <p:nvSpPr>
          <p:cNvPr id="65" name="Google Shape;65;p15"/>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6"/>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5/10/2019</a:t>
            </a:r>
            <a:endParaRPr/>
          </a:p>
        </p:txBody>
      </p:sp>
      <p:sp>
        <p:nvSpPr>
          <p:cNvPr id="69" name="Google Shape;69;p16"/>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lstStyle>
            <a:lvl1pPr lvl="0" algn="l">
              <a:lnSpc>
                <a:spcPct val="90000"/>
              </a:lnSpc>
              <a:spcBef>
                <a:spcPts val="0"/>
              </a:spcBef>
              <a:spcAft>
                <a:spcPts val="0"/>
              </a:spcAft>
              <a:buClr>
                <a:schemeClr val="dk1"/>
              </a:buClr>
              <a:buSzPts val="2100"/>
              <a:buFont typeface="Calibri"/>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72" name="Google Shape;72;p17"/>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lstStyle>
            <a:lvl1pPr marL="457200" lvl="0" indent="-317500" algn="l">
              <a:lnSpc>
                <a:spcPct val="90000"/>
              </a:lnSpc>
              <a:spcBef>
                <a:spcPts val="0"/>
              </a:spcBef>
              <a:spcAft>
                <a:spcPts val="0"/>
              </a:spcAft>
              <a:buClr>
                <a:schemeClr val="dk1"/>
              </a:buClr>
              <a:buSzPts val="1400"/>
              <a:buChar char="●"/>
              <a:defRPr/>
            </a:lvl1pPr>
            <a:lvl2pPr marL="914400" lvl="1" indent="-298450" algn="l">
              <a:lnSpc>
                <a:spcPct val="90000"/>
              </a:lnSpc>
              <a:spcBef>
                <a:spcPts val="1600"/>
              </a:spcBef>
              <a:spcAft>
                <a:spcPts val="0"/>
              </a:spcAft>
              <a:buClr>
                <a:schemeClr val="dk1"/>
              </a:buClr>
              <a:buSzPts val="1100"/>
              <a:buChar char="○"/>
              <a:defRPr/>
            </a:lvl2pPr>
            <a:lvl3pPr marL="1371600" lvl="2" indent="-298450" algn="l">
              <a:lnSpc>
                <a:spcPct val="90000"/>
              </a:lnSpc>
              <a:spcBef>
                <a:spcPts val="1600"/>
              </a:spcBef>
              <a:spcAft>
                <a:spcPts val="0"/>
              </a:spcAft>
              <a:buClr>
                <a:schemeClr val="dk1"/>
              </a:buClr>
              <a:buSzPts val="1100"/>
              <a:buChar char="■"/>
              <a:defRPr/>
            </a:lvl3pPr>
            <a:lvl4pPr marL="1828800" lvl="3" indent="-298450" algn="l">
              <a:lnSpc>
                <a:spcPct val="90000"/>
              </a:lnSpc>
              <a:spcBef>
                <a:spcPts val="1600"/>
              </a:spcBef>
              <a:spcAft>
                <a:spcPts val="0"/>
              </a:spcAft>
              <a:buClr>
                <a:schemeClr val="dk1"/>
              </a:buClr>
              <a:buSzPts val="1100"/>
              <a:buChar char="●"/>
              <a:defRPr/>
            </a:lvl4pPr>
            <a:lvl5pPr marL="2286000" lvl="4" indent="-298450" algn="l">
              <a:lnSpc>
                <a:spcPct val="90000"/>
              </a:lnSpc>
              <a:spcBef>
                <a:spcPts val="1600"/>
              </a:spcBef>
              <a:spcAft>
                <a:spcPts val="0"/>
              </a:spcAft>
              <a:buClr>
                <a:schemeClr val="dk1"/>
              </a:buClr>
              <a:buSzPts val="1100"/>
              <a:buChar char="○"/>
              <a:defRPr/>
            </a:lvl5pPr>
            <a:lvl6pPr marL="2743200" lvl="5" indent="-298450" algn="l">
              <a:lnSpc>
                <a:spcPct val="90000"/>
              </a:lnSpc>
              <a:spcBef>
                <a:spcPts val="1600"/>
              </a:spcBef>
              <a:spcAft>
                <a:spcPts val="0"/>
              </a:spcAft>
              <a:buClr>
                <a:schemeClr val="dk1"/>
              </a:buClr>
              <a:buSzPts val="1100"/>
              <a:buChar char="■"/>
              <a:defRPr/>
            </a:lvl6pPr>
            <a:lvl7pPr marL="3200400" lvl="6" indent="-298450" algn="l">
              <a:lnSpc>
                <a:spcPct val="90000"/>
              </a:lnSpc>
              <a:spcBef>
                <a:spcPts val="1600"/>
              </a:spcBef>
              <a:spcAft>
                <a:spcPts val="0"/>
              </a:spcAft>
              <a:buClr>
                <a:schemeClr val="dk1"/>
              </a:buClr>
              <a:buSzPts val="1100"/>
              <a:buChar char="●"/>
              <a:defRPr/>
            </a:lvl7pPr>
            <a:lvl8pPr marL="3657600" lvl="7" indent="-298450" algn="l">
              <a:lnSpc>
                <a:spcPct val="90000"/>
              </a:lnSpc>
              <a:spcBef>
                <a:spcPts val="1600"/>
              </a:spcBef>
              <a:spcAft>
                <a:spcPts val="0"/>
              </a:spcAft>
              <a:buClr>
                <a:schemeClr val="dk1"/>
              </a:buClr>
              <a:buSzPts val="1100"/>
              <a:buChar char="○"/>
              <a:defRPr/>
            </a:lvl8pPr>
            <a:lvl9pPr marL="4114800" lvl="8" indent="-298450" algn="l">
              <a:lnSpc>
                <a:spcPct val="90000"/>
              </a:lnSpc>
              <a:spcBef>
                <a:spcPts val="1600"/>
              </a:spcBef>
              <a:spcAft>
                <a:spcPts val="1600"/>
              </a:spcAft>
              <a:buClr>
                <a:schemeClr val="dk1"/>
              </a:buClr>
              <a:buSzPts val="1100"/>
              <a:buChar char="■"/>
              <a:defRPr/>
            </a:lvl9pPr>
          </a:lstStyle>
          <a:p>
            <a:endParaRPr/>
          </a:p>
        </p:txBody>
      </p:sp>
      <p:sp>
        <p:nvSpPr>
          <p:cNvPr id="73" name="Google Shape;73;p17"/>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lvl="0" indent="0" algn="r">
              <a:buClr>
                <a:srgbClr val="888888"/>
              </a:buClr>
              <a:buSzPts val="900"/>
              <a:buFont typeface="Calibri"/>
              <a:buNone/>
              <a:defRPr sz="900">
                <a:solidFill>
                  <a:srgbClr val="888888"/>
                </a:solidFill>
                <a:latin typeface="Calibri"/>
                <a:ea typeface="Calibri"/>
                <a:cs typeface="Calibri"/>
                <a:sym typeface="Calibri"/>
              </a:defRPr>
            </a:lvl1pPr>
            <a:lvl2pPr marL="0" lvl="1" indent="0" algn="r">
              <a:buClr>
                <a:srgbClr val="888888"/>
              </a:buClr>
              <a:buSzPts val="900"/>
              <a:buFont typeface="Calibri"/>
              <a:buNone/>
              <a:defRPr sz="900">
                <a:solidFill>
                  <a:srgbClr val="888888"/>
                </a:solidFill>
                <a:latin typeface="Calibri"/>
                <a:ea typeface="Calibri"/>
                <a:cs typeface="Calibri"/>
                <a:sym typeface="Calibri"/>
              </a:defRPr>
            </a:lvl2pPr>
            <a:lvl3pPr marL="0" lvl="2" indent="0" algn="r">
              <a:buClr>
                <a:srgbClr val="888888"/>
              </a:buClr>
              <a:buSzPts val="900"/>
              <a:buFont typeface="Calibri"/>
              <a:buNone/>
              <a:defRPr sz="900">
                <a:solidFill>
                  <a:srgbClr val="888888"/>
                </a:solidFill>
                <a:latin typeface="Calibri"/>
                <a:ea typeface="Calibri"/>
                <a:cs typeface="Calibri"/>
                <a:sym typeface="Calibri"/>
              </a:defRPr>
            </a:lvl3pPr>
            <a:lvl4pPr marL="0" lvl="3" indent="0" algn="r">
              <a:buClr>
                <a:srgbClr val="888888"/>
              </a:buClr>
              <a:buSzPts val="900"/>
              <a:buFont typeface="Calibri"/>
              <a:buNone/>
              <a:defRPr sz="900">
                <a:solidFill>
                  <a:srgbClr val="888888"/>
                </a:solidFill>
                <a:latin typeface="Calibri"/>
                <a:ea typeface="Calibri"/>
                <a:cs typeface="Calibri"/>
                <a:sym typeface="Calibri"/>
              </a:defRPr>
            </a:lvl4pPr>
            <a:lvl5pPr marL="0" lvl="4" indent="0" algn="r">
              <a:buClr>
                <a:srgbClr val="888888"/>
              </a:buClr>
              <a:buSzPts val="900"/>
              <a:buFont typeface="Calibri"/>
              <a:buNone/>
              <a:defRPr sz="900">
                <a:solidFill>
                  <a:srgbClr val="888888"/>
                </a:solidFill>
                <a:latin typeface="Calibri"/>
                <a:ea typeface="Calibri"/>
                <a:cs typeface="Calibri"/>
                <a:sym typeface="Calibri"/>
              </a:defRPr>
            </a:lvl5pPr>
            <a:lvl6pPr marL="0" lvl="5" indent="0" algn="r">
              <a:buClr>
                <a:srgbClr val="888888"/>
              </a:buClr>
              <a:buSzPts val="900"/>
              <a:buFont typeface="Calibri"/>
              <a:buNone/>
              <a:defRPr sz="900">
                <a:solidFill>
                  <a:srgbClr val="888888"/>
                </a:solidFill>
                <a:latin typeface="Calibri"/>
                <a:ea typeface="Calibri"/>
                <a:cs typeface="Calibri"/>
                <a:sym typeface="Calibri"/>
              </a:defRPr>
            </a:lvl6pPr>
            <a:lvl7pPr marL="0" lvl="6" indent="0" algn="r">
              <a:buClr>
                <a:srgbClr val="888888"/>
              </a:buClr>
              <a:buSzPts val="900"/>
              <a:buFont typeface="Calibri"/>
              <a:buNone/>
              <a:defRPr sz="900">
                <a:solidFill>
                  <a:srgbClr val="888888"/>
                </a:solidFill>
                <a:latin typeface="Calibri"/>
                <a:ea typeface="Calibri"/>
                <a:cs typeface="Calibri"/>
                <a:sym typeface="Calibri"/>
              </a:defRPr>
            </a:lvl7pPr>
            <a:lvl8pPr marL="0" lvl="7" indent="0" algn="r">
              <a:buClr>
                <a:srgbClr val="888888"/>
              </a:buClr>
              <a:buSzPts val="900"/>
              <a:buFont typeface="Calibri"/>
              <a:buNone/>
              <a:defRPr sz="900">
                <a:solidFill>
                  <a:srgbClr val="888888"/>
                </a:solidFill>
                <a:latin typeface="Calibri"/>
                <a:ea typeface="Calibri"/>
                <a:cs typeface="Calibri"/>
                <a:sym typeface="Calibri"/>
              </a:defRPr>
            </a:lvl8pPr>
            <a:lvl9pPr marL="0" lvl="8" indent="0" algn="r">
              <a:buClr>
                <a:srgbClr val="888888"/>
              </a:buClr>
              <a:buSzPts val="900"/>
              <a:buFont typeface="Calibri"/>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sp>
        <p:nvSpPr>
          <p:cNvPr id="82" name="Google Shape;82;p2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20"/>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4" name="Google Shape;84;p20"/>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5/10/2019</a:t>
            </a:r>
            <a:endParaRPr/>
          </a:p>
        </p:txBody>
      </p:sp>
      <p:sp>
        <p:nvSpPr>
          <p:cNvPr id="85" name="Google Shape;85;p20"/>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 name="Google Shape;88;p21"/>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2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21"/>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5/10/2019</a:t>
            </a:r>
            <a:endParaRPr/>
          </a:p>
        </p:txBody>
      </p:sp>
      <p:sp>
        <p:nvSpPr>
          <p:cNvPr id="91" name="Google Shape;91;p21"/>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22"/>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5" name="Google Shape;95;p22"/>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22"/>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7" name="Google Shape;97;p22"/>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22"/>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5/10/2019</a:t>
            </a:r>
            <a:endParaRPr/>
          </a:p>
        </p:txBody>
      </p:sp>
      <p:sp>
        <p:nvSpPr>
          <p:cNvPr id="99" name="Google Shape;99;p22"/>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lgn="ctr" rtl="0">
              <a:lnSpc>
                <a:spcPct val="100000"/>
              </a:lnSpc>
              <a:spcBef>
                <a:spcPts val="0"/>
              </a:spcBef>
              <a:spcAft>
                <a:spcPts val="0"/>
              </a:spcAft>
              <a:buClr>
                <a:schemeClr val="dk1"/>
              </a:buClr>
              <a:buSzPts val="3600"/>
              <a:buFont typeface="Arial"/>
              <a:buNone/>
              <a:defRPr sz="3600">
                <a:solidFill>
                  <a:schemeClr val="dk1"/>
                </a:solidFill>
              </a:defRPr>
            </a:lvl2pPr>
            <a:lvl3pPr lvl="2" algn="ctr" rtl="0">
              <a:lnSpc>
                <a:spcPct val="100000"/>
              </a:lnSpc>
              <a:spcBef>
                <a:spcPts val="0"/>
              </a:spcBef>
              <a:spcAft>
                <a:spcPts val="0"/>
              </a:spcAft>
              <a:buClr>
                <a:schemeClr val="dk1"/>
              </a:buClr>
              <a:buSzPts val="3600"/>
              <a:buFont typeface="Arial"/>
              <a:buNone/>
              <a:defRPr sz="3600">
                <a:solidFill>
                  <a:schemeClr val="dk1"/>
                </a:solidFill>
              </a:defRPr>
            </a:lvl3pPr>
            <a:lvl4pPr lvl="3" algn="ctr" rtl="0">
              <a:lnSpc>
                <a:spcPct val="100000"/>
              </a:lnSpc>
              <a:spcBef>
                <a:spcPts val="0"/>
              </a:spcBef>
              <a:spcAft>
                <a:spcPts val="0"/>
              </a:spcAft>
              <a:buClr>
                <a:schemeClr val="dk1"/>
              </a:buClr>
              <a:buSzPts val="3600"/>
              <a:buFont typeface="Arial"/>
              <a:buNone/>
              <a:defRPr sz="3600">
                <a:solidFill>
                  <a:schemeClr val="dk1"/>
                </a:solidFill>
              </a:defRPr>
            </a:lvl4pPr>
            <a:lvl5pPr lvl="4" algn="ctr" rtl="0">
              <a:lnSpc>
                <a:spcPct val="100000"/>
              </a:lnSpc>
              <a:spcBef>
                <a:spcPts val="0"/>
              </a:spcBef>
              <a:spcAft>
                <a:spcPts val="0"/>
              </a:spcAft>
              <a:buClr>
                <a:schemeClr val="dk1"/>
              </a:buClr>
              <a:buSzPts val="3600"/>
              <a:buFont typeface="Arial"/>
              <a:buNone/>
              <a:defRPr sz="3600">
                <a:solidFill>
                  <a:schemeClr val="dk1"/>
                </a:solidFill>
              </a:defRPr>
            </a:lvl5pPr>
            <a:lvl6pPr lvl="5" algn="ctr" rtl="0">
              <a:lnSpc>
                <a:spcPct val="100000"/>
              </a:lnSpc>
              <a:spcBef>
                <a:spcPts val="0"/>
              </a:spcBef>
              <a:spcAft>
                <a:spcPts val="0"/>
              </a:spcAft>
              <a:buClr>
                <a:schemeClr val="dk1"/>
              </a:buClr>
              <a:buSzPts val="3600"/>
              <a:buFont typeface="Arial"/>
              <a:buNone/>
              <a:defRPr sz="3600">
                <a:solidFill>
                  <a:schemeClr val="dk1"/>
                </a:solidFill>
              </a:defRPr>
            </a:lvl6pPr>
            <a:lvl7pPr lvl="6" algn="ctr" rtl="0">
              <a:lnSpc>
                <a:spcPct val="100000"/>
              </a:lnSpc>
              <a:spcBef>
                <a:spcPts val="0"/>
              </a:spcBef>
              <a:spcAft>
                <a:spcPts val="0"/>
              </a:spcAft>
              <a:buClr>
                <a:schemeClr val="dk1"/>
              </a:buClr>
              <a:buSzPts val="3600"/>
              <a:buFont typeface="Arial"/>
              <a:buNone/>
              <a:defRPr sz="3600">
                <a:solidFill>
                  <a:schemeClr val="dk1"/>
                </a:solidFill>
              </a:defRPr>
            </a:lvl7pPr>
            <a:lvl8pPr lvl="7" algn="ctr" rtl="0">
              <a:lnSpc>
                <a:spcPct val="100000"/>
              </a:lnSpc>
              <a:spcBef>
                <a:spcPts val="0"/>
              </a:spcBef>
              <a:spcAft>
                <a:spcPts val="0"/>
              </a:spcAft>
              <a:buClr>
                <a:schemeClr val="dk1"/>
              </a:buClr>
              <a:buSzPts val="3600"/>
              <a:buFont typeface="Arial"/>
              <a:buNone/>
              <a:defRPr sz="3600">
                <a:solidFill>
                  <a:schemeClr val="dk1"/>
                </a:solidFill>
              </a:defRPr>
            </a:lvl8pPr>
            <a:lvl9pPr lvl="8" algn="ctr" rtl="0">
              <a:lnSpc>
                <a:spcPct val="100000"/>
              </a:lnSpc>
              <a:spcBef>
                <a:spcPts val="0"/>
              </a:spcBef>
              <a:spcAft>
                <a:spcPts val="0"/>
              </a:spcAft>
              <a:buClr>
                <a:schemeClr val="dk1"/>
              </a:buClr>
              <a:buSzPts val="3600"/>
              <a:buFont typeface="Arial"/>
              <a:buNone/>
              <a:defRPr sz="3600">
                <a:solidFill>
                  <a:schemeClr val="dk1"/>
                </a:solidFill>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6589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5/10/2019</a:t>
            </a: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12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1"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r>
              <a:rPr lang="en-US"/>
              <a:t>5/10/2019</a:t>
            </a:r>
            <a:endParaRPr/>
          </a:p>
        </p:txBody>
      </p:sp>
      <p:sp>
        <p:nvSpPr>
          <p:cNvPr id="54" name="Google Shape;54;p13"/>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13"/>
          <p:cNvSpPr/>
          <p:nvPr/>
        </p:nvSpPr>
        <p:spPr>
          <a:xfrm>
            <a:off x="0" y="4898925"/>
            <a:ext cx="1837500" cy="2445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dirty="0">
                <a:solidFill>
                  <a:schemeClr val="lt1"/>
                </a:solidFill>
                <a:latin typeface="Calibri"/>
                <a:ea typeface="Calibri"/>
                <a:cs typeface="Calibri"/>
                <a:sym typeface="Calibri"/>
              </a:rPr>
              <a:t>Digital Science Center</a:t>
            </a:r>
            <a:endParaRPr sz="1100"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5" r:id="rId5"/>
    <p:sldLayoutId id="2147483666" r:id="rId6"/>
    <p:sldLayoutId id="2147483667" r:id="rId7"/>
    <p:sldLayoutId id="2147483671" r:id="rId8"/>
    <p:sldLayoutId id="2147483672" r:id="rId9"/>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mailto:gcf@indiana.edu"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DSC-SPIDAL/twister2"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hyperlink" Target="https://groups.google.com/forum/#!forum/twister2" TargetMode="External"/><Relationship Id="rId4" Type="http://schemas.openxmlformats.org/officeDocument/2006/relationships/hyperlink" Target="https://twister2.gitbook.io/twister2"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15.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png"/><Relationship Id="rId14" Type="http://schemas.openxmlformats.org/officeDocument/2006/relationships/image" Target="../media/image3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microsoft.com/en-us/research/event/faculty-summit-2018/"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23"/>
          <p:cNvSpPr txBox="1">
            <a:spLocks noGrp="1"/>
          </p:cNvSpPr>
          <p:nvPr>
            <p:ph type="title"/>
          </p:nvPr>
        </p:nvSpPr>
        <p:spPr>
          <a:xfrm>
            <a:off x="640080" y="43128"/>
            <a:ext cx="7863840" cy="671400"/>
          </a:xfrm>
          <a:prstGeom prst="rect">
            <a:avLst/>
          </a:prstGeom>
          <a:noFill/>
          <a:ln>
            <a:noFill/>
          </a:ln>
        </p:spPr>
        <p:txBody>
          <a:bodyPr spcFirstLastPara="1" wrap="square" lIns="68575" tIns="34275" rIns="68575" bIns="34275" anchor="b" anchorCtr="0">
            <a:noAutofit/>
          </a:bodyPr>
          <a:lstStyle/>
          <a:p>
            <a:pPr algn="ctr"/>
            <a:r>
              <a:rPr lang="en-US" dirty="0"/>
              <a:t>Building HPC Big Data Systems</a:t>
            </a:r>
            <a:endParaRPr lang="en-US" b="0" dirty="0"/>
          </a:p>
        </p:txBody>
      </p:sp>
      <p:sp>
        <p:nvSpPr>
          <p:cNvPr id="107" name="Google Shape;107;p23"/>
          <p:cNvSpPr/>
          <p:nvPr/>
        </p:nvSpPr>
        <p:spPr>
          <a:xfrm>
            <a:off x="160374" y="1961166"/>
            <a:ext cx="9134700" cy="715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400" b="1" i="0" u="none" strike="noStrike" cap="none" dirty="0">
                <a:solidFill>
                  <a:schemeClr val="tx1"/>
                </a:solidFill>
                <a:latin typeface="Calibri"/>
                <a:ea typeface="Calibri"/>
                <a:cs typeface="Calibri"/>
                <a:sym typeface="Calibri"/>
              </a:rPr>
              <a:t>Shenzhen, China </a:t>
            </a:r>
            <a:br>
              <a:rPr lang="en-US" sz="2400" b="1" i="0" u="none" strike="noStrike" cap="none" dirty="0">
                <a:solidFill>
                  <a:schemeClr val="tx1"/>
                </a:solidFill>
                <a:latin typeface="Calibri"/>
                <a:ea typeface="Calibri"/>
                <a:cs typeface="Calibri"/>
                <a:sym typeface="Calibri"/>
              </a:rPr>
            </a:br>
            <a:r>
              <a:rPr lang="en" sz="2400" b="1" i="0" u="none" strike="noStrike" cap="none" dirty="0">
                <a:solidFill>
                  <a:schemeClr val="tx1"/>
                </a:solidFill>
                <a:latin typeface="Calibri"/>
                <a:ea typeface="Calibri"/>
                <a:cs typeface="Calibri"/>
                <a:sym typeface="Calibri"/>
              </a:rPr>
              <a:t>Geoffrey Fox, </a:t>
            </a:r>
            <a:r>
              <a:rPr lang="en-US" sz="2400" b="1" i="0" u="none" strike="noStrike" cap="none" dirty="0">
                <a:solidFill>
                  <a:schemeClr val="tx1"/>
                </a:solidFill>
                <a:latin typeface="Calibri"/>
                <a:ea typeface="Calibri"/>
                <a:cs typeface="Calibri"/>
                <a:sym typeface="Calibri"/>
              </a:rPr>
              <a:t>May 10</a:t>
            </a:r>
            <a:r>
              <a:rPr lang="en" sz="2400" b="1" i="0" u="none" strike="noStrike" cap="none" dirty="0">
                <a:solidFill>
                  <a:schemeClr val="tx1"/>
                </a:solidFill>
                <a:latin typeface="Calibri"/>
                <a:ea typeface="Calibri"/>
                <a:cs typeface="Calibri"/>
                <a:sym typeface="Calibri"/>
              </a:rPr>
              <a:t>, 2019</a:t>
            </a:r>
            <a:br>
              <a:rPr lang="en" sz="1800" b="1" i="0" u="none" strike="noStrike" cap="none" dirty="0">
                <a:solidFill>
                  <a:schemeClr val="tx1"/>
                </a:solidFill>
                <a:latin typeface="Calibri"/>
                <a:ea typeface="Calibri"/>
                <a:cs typeface="Calibri"/>
                <a:sym typeface="Calibri"/>
              </a:rPr>
            </a:br>
            <a:r>
              <a:rPr lang="en" sz="1800" b="0" i="0" u="sng" strike="noStrike" cap="non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gcf@indiana.edu</a:t>
            </a:r>
            <a:r>
              <a:rPr lang="en" sz="1800" b="0" i="0" u="none" strike="noStrike" cap="none" dirty="0">
                <a:solidFill>
                  <a:schemeClr val="tx1"/>
                </a:solidFill>
                <a:latin typeface="Arial"/>
                <a:ea typeface="Arial"/>
                <a:cs typeface="Arial"/>
                <a:sym typeface="Arial"/>
              </a:rPr>
              <a:t>, </a:t>
            </a:r>
            <a:r>
              <a:rPr lang="en" sz="1800" b="0" i="0" u="sng"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http://www.dsc.soic.indiana.edu/</a:t>
            </a:r>
            <a:r>
              <a:rPr lang="en" sz="1800" b="0" i="0" u="none" strike="noStrike" cap="none" dirty="0">
                <a:solidFill>
                  <a:schemeClr val="tx1"/>
                </a:solidFill>
                <a:latin typeface="Arial"/>
                <a:ea typeface="Arial"/>
                <a:cs typeface="Arial"/>
                <a:sym typeface="Arial"/>
              </a:rPr>
              <a:t>, </a:t>
            </a:r>
            <a:r>
              <a:rPr lang="en" sz="1800" b="0" i="0" u="sng" strike="noStrike" cap="non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http://spidal.org</a:t>
            </a:r>
            <a:r>
              <a:rPr lang="en" sz="1800" b="0" i="0" u="none" strike="noStrike" cap="none" dirty="0">
                <a:solidFill>
                  <a:schemeClr val="tx1"/>
                </a:solidFill>
                <a:sym typeface="Arial"/>
              </a:rPr>
              <a:t>/</a:t>
            </a:r>
            <a:endParaRPr sz="1100" dirty="0">
              <a:solidFill>
                <a:schemeClr val="tx1"/>
              </a:solidFill>
            </a:endParaRPr>
          </a:p>
        </p:txBody>
      </p:sp>
      <p:sp>
        <p:nvSpPr>
          <p:cNvPr id="108" name="Google Shape;108;p23"/>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chemeClr val="tx1"/>
                </a:solidFill>
              </a:rPr>
              <a:t>1</a:t>
            </a:fld>
            <a:endParaRPr sz="1100">
              <a:solidFill>
                <a:schemeClr val="tx1"/>
              </a:solidFill>
            </a:endParaRPr>
          </a:p>
        </p:txBody>
      </p:sp>
      <p:sp>
        <p:nvSpPr>
          <p:cNvPr id="109" name="Google Shape;109;p23"/>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chemeClr val="tx1"/>
                </a:solidFill>
              </a:rPr>
              <a:t>5/10/2019</a:t>
            </a:r>
            <a:endParaRPr sz="1100">
              <a:solidFill>
                <a:schemeClr val="tx1"/>
              </a:solidFill>
            </a:endParaRPr>
          </a:p>
        </p:txBody>
      </p:sp>
      <p:sp>
        <p:nvSpPr>
          <p:cNvPr id="110" name="Google Shape;110;p23"/>
          <p:cNvSpPr txBox="1"/>
          <p:nvPr/>
        </p:nvSpPr>
        <p:spPr>
          <a:xfrm>
            <a:off x="3232423" y="3620292"/>
            <a:ext cx="3298678" cy="80868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400" b="1" i="0" u="none" strike="noStrike" cap="none" dirty="0">
              <a:solidFill>
                <a:schemeClr val="tx1"/>
              </a:solidFill>
              <a:latin typeface="Calibri"/>
              <a:ea typeface="Calibri"/>
              <a:cs typeface="Calibri"/>
              <a:sym typeface="Calibri"/>
            </a:endParaRPr>
          </a:p>
          <a:p>
            <a:pPr marL="0" marR="0" lvl="0" indent="0" algn="ctr" rtl="0">
              <a:spcBef>
                <a:spcPts val="0"/>
              </a:spcBef>
              <a:spcAft>
                <a:spcPts val="0"/>
              </a:spcAft>
              <a:buNone/>
            </a:pPr>
            <a:r>
              <a:rPr lang="en" sz="2000" b="1" i="0" u="none" strike="noStrike" cap="none" dirty="0">
                <a:solidFill>
                  <a:schemeClr val="tx1"/>
                </a:solidFill>
                <a:latin typeface="Calibri"/>
                <a:ea typeface="Calibri"/>
                <a:cs typeface="Calibri"/>
                <a:sym typeface="Calibri"/>
              </a:rPr>
              <a:t>Digital </a:t>
            </a:r>
            <a:br>
              <a:rPr lang="en" sz="2000" b="1" i="0" u="none" strike="noStrike" cap="none" dirty="0">
                <a:solidFill>
                  <a:schemeClr val="tx1"/>
                </a:solidFill>
                <a:latin typeface="Calibri"/>
                <a:ea typeface="Calibri"/>
                <a:cs typeface="Calibri"/>
                <a:sym typeface="Calibri"/>
              </a:rPr>
            </a:br>
            <a:r>
              <a:rPr lang="en" sz="2000" b="1" i="0" u="none" strike="noStrike" cap="none" dirty="0">
                <a:solidFill>
                  <a:schemeClr val="tx1"/>
                </a:solidFill>
                <a:latin typeface="Calibri"/>
                <a:ea typeface="Calibri"/>
                <a:cs typeface="Calibri"/>
                <a:sym typeface="Calibri"/>
              </a:rPr>
              <a:t>Science Center</a:t>
            </a:r>
            <a:endParaRPr sz="2000" b="0" i="0" u="none" strike="noStrike" cap="none" dirty="0">
              <a:solidFill>
                <a:schemeClr val="tx1"/>
              </a:solidFill>
              <a:sym typeface="Arial"/>
            </a:endParaRPr>
          </a:p>
          <a:p>
            <a:pPr marL="0" marR="0" lvl="0" indent="0" algn="l" rtl="0">
              <a:spcBef>
                <a:spcPts val="0"/>
              </a:spcBef>
              <a:spcAft>
                <a:spcPts val="0"/>
              </a:spcAft>
              <a:buNone/>
            </a:pPr>
            <a:endParaRPr sz="1400" dirty="0">
              <a:solidFill>
                <a:schemeClr val="tx1"/>
              </a:solidFill>
              <a:latin typeface="Calibri"/>
              <a:ea typeface="Calibri"/>
              <a:cs typeface="Calibri"/>
              <a:sym typeface="Calibri"/>
            </a:endParaRPr>
          </a:p>
        </p:txBody>
      </p:sp>
      <p:pic>
        <p:nvPicPr>
          <p:cNvPr id="2" name="Picture 2" descr="http://clbs.escience.cn/doc/5c35becb0cf296742e02ad11.jpg">
            <a:extLst>
              <a:ext uri="{FF2B5EF4-FFF2-40B4-BE49-F238E27FC236}">
                <a16:creationId xmlns:a16="http://schemas.microsoft.com/office/drawing/2014/main" id="{D84B1148-6F18-4D76-910C-0E03DD5B690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078" r="22588"/>
          <a:stretch/>
        </p:blipFill>
        <p:spPr bwMode="auto">
          <a:xfrm>
            <a:off x="527040" y="620117"/>
            <a:ext cx="7719563" cy="13950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upload.wikimedia.org/wikipedia/commons/thumb/3/35/Shenzhen_Skyline_from_Nanshan.jpg/1920px-Shenzhen_Skyline_from_Nanshan.jpg">
            <a:extLst>
              <a:ext uri="{FF2B5EF4-FFF2-40B4-BE49-F238E27FC236}">
                <a16:creationId xmlns:a16="http://schemas.microsoft.com/office/drawing/2014/main" id="{D00755D4-80A2-40E8-ADA3-C3724F8F33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1578" y="2991209"/>
            <a:ext cx="3223122" cy="21522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s://upload.wikimedia.org/wikipedia/commons/0/0b/Yantian-port_from_above.jpg">
            <a:extLst>
              <a:ext uri="{FF2B5EF4-FFF2-40B4-BE49-F238E27FC236}">
                <a16:creationId xmlns:a16="http://schemas.microsoft.com/office/drawing/2014/main" id="{D3B97D13-CF79-4679-BF00-B0E2F42C40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991208"/>
            <a:ext cx="3826297" cy="21522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484761" y="3684492"/>
            <a:ext cx="7886700" cy="763616"/>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100"/>
              <a:buFont typeface="Calibri"/>
              <a:buNone/>
            </a:pPr>
            <a:br>
              <a:rPr lang="en" sz="4100" dirty="0"/>
            </a:br>
            <a:r>
              <a:rPr lang="en-US" sz="4100" dirty="0" err="1"/>
              <a:t>HPCrunsML</a:t>
            </a:r>
            <a:br>
              <a:rPr lang="en-US" sz="4100" dirty="0"/>
            </a:br>
            <a:r>
              <a:rPr lang="en" sz="4100" dirty="0"/>
              <a:t>Comparing Spark, Flink and MPI</a:t>
            </a:r>
            <a:endParaRPr sz="4100" b="1" dirty="0">
              <a:latin typeface="Calibri"/>
              <a:ea typeface="Calibri"/>
              <a:cs typeface="Calibri"/>
              <a:sym typeface="Calibri"/>
            </a:endParaRPr>
          </a:p>
        </p:txBody>
      </p:sp>
      <p:grpSp>
        <p:nvGrpSpPr>
          <p:cNvPr id="285" name="Google Shape;285;p40"/>
          <p:cNvGrpSpPr/>
          <p:nvPr/>
        </p:nvGrpSpPr>
        <p:grpSpPr>
          <a:xfrm>
            <a:off x="2242325" y="584897"/>
            <a:ext cx="6901675" cy="1828778"/>
            <a:chOff x="1878142" y="136526"/>
            <a:chExt cx="9202233" cy="2438370"/>
          </a:xfrm>
        </p:grpSpPr>
        <p:grpSp>
          <p:nvGrpSpPr>
            <p:cNvPr id="286" name="Google Shape;286;p40"/>
            <p:cNvGrpSpPr/>
            <p:nvPr/>
          </p:nvGrpSpPr>
          <p:grpSpPr>
            <a:xfrm>
              <a:off x="1878142" y="136526"/>
              <a:ext cx="7886700" cy="2438370"/>
              <a:chOff x="1952787" y="200751"/>
              <a:chExt cx="7886700" cy="2438370"/>
            </a:xfrm>
          </p:grpSpPr>
          <p:pic>
            <p:nvPicPr>
              <p:cNvPr id="287" name="Google Shape;287;p40" descr="http://www.iterativemapreduce.org/images/twister.png"/>
              <p:cNvPicPr preferRelativeResize="0"/>
              <p:nvPr/>
            </p:nvPicPr>
            <p:blipFill rotWithShape="1">
              <a:blip r:embed="rId3">
                <a:alphaModFix/>
              </a:blip>
              <a:srcRect/>
              <a:stretch/>
            </p:blipFill>
            <p:spPr>
              <a:xfrm>
                <a:off x="1952787" y="200751"/>
                <a:ext cx="7886700" cy="2305050"/>
              </a:xfrm>
              <a:prstGeom prst="rect">
                <a:avLst/>
              </a:prstGeom>
              <a:noFill/>
              <a:ln>
                <a:noFill/>
              </a:ln>
            </p:spPr>
          </p:pic>
          <p:sp>
            <p:nvSpPr>
              <p:cNvPr id="288" name="Google Shape;288;p40"/>
              <p:cNvSpPr/>
              <p:nvPr/>
            </p:nvSpPr>
            <p:spPr>
              <a:xfrm>
                <a:off x="3617652" y="2269821"/>
                <a:ext cx="38835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http://www.iterativemapreduce.org/</a:t>
                </a:r>
                <a:endParaRPr sz="1100"/>
              </a:p>
            </p:txBody>
          </p:sp>
        </p:grpSp>
        <p:sp>
          <p:nvSpPr>
            <p:cNvPr id="289" name="Google Shape;289;p40"/>
            <p:cNvSpPr/>
            <p:nvPr/>
          </p:nvSpPr>
          <p:spPr>
            <a:xfrm>
              <a:off x="8813036" y="240758"/>
              <a:ext cx="2267339" cy="1785104"/>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8300" b="1">
                  <a:solidFill>
                    <a:srgbClr val="1E4E79"/>
                  </a:solidFill>
                  <a:latin typeface="Calibri"/>
                  <a:ea typeface="Calibri"/>
                  <a:cs typeface="Calibri"/>
                  <a:sym typeface="Calibri"/>
                </a:rPr>
                <a:t>2</a:t>
              </a:r>
              <a:endParaRPr sz="1100"/>
            </a:p>
          </p:txBody>
        </p:sp>
      </p:grpSp>
      <p:sp>
        <p:nvSpPr>
          <p:cNvPr id="290" name="Google Shape;290;p40"/>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10</a:t>
            </a:fld>
            <a:endParaRPr sz="1100">
              <a:solidFill>
                <a:srgbClr val="888888"/>
              </a:solidFill>
            </a:endParaRPr>
          </a:p>
        </p:txBody>
      </p:sp>
      <p:sp>
        <p:nvSpPr>
          <p:cNvPr id="291" name="Google Shape;291;p40"/>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5/10/2019</a:t>
            </a:r>
            <a:endParaRPr sz="1100">
              <a:solidFill>
                <a:srgbClr val="888888"/>
              </a:solidFill>
            </a:endParaRPr>
          </a:p>
        </p:txBody>
      </p:sp>
      <p:pic>
        <p:nvPicPr>
          <p:cNvPr id="292" name="Google Shape;292;p40" descr="https://lh3.googleusercontent.com/v99CMT9t_HPDiRcsdprkmC8WyM_0O7a_bSv4NZBzEBArqNWQS7Fa0dVMHFuRpta2IM-_d1jDx-M5fi1r7tzM3Rp2j0ceG5gf_AvazW3sgRoFTOAC2Z92aOh_NmYrTTRWw4woHjY7cbU"/>
          <p:cNvPicPr preferRelativeResize="0"/>
          <p:nvPr/>
        </p:nvPicPr>
        <p:blipFill rotWithShape="1">
          <a:blip r:embed="rId4">
            <a:alphaModFix/>
          </a:blip>
          <a:srcRect/>
          <a:stretch/>
        </p:blipFill>
        <p:spPr>
          <a:xfrm>
            <a:off x="-417741" y="0"/>
            <a:ext cx="3593059" cy="3593059"/>
          </a:xfrm>
          <a:prstGeom prst="rect">
            <a:avLst/>
          </a:prstGeom>
          <a:noFill/>
          <a:ln>
            <a:noFill/>
          </a:ln>
        </p:spPr>
      </p:pic>
    </p:spTree>
    <p:extLst>
      <p:ext uri="{BB962C8B-B14F-4D97-AF65-F5344CB8AC3E}">
        <p14:creationId xmlns:p14="http://schemas.microsoft.com/office/powerpoint/2010/main" val="1107774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1"/>
          <p:cNvSpPr txBox="1">
            <a:spLocks noGrp="1"/>
          </p:cNvSpPr>
          <p:nvPr>
            <p:ph type="title"/>
          </p:nvPr>
        </p:nvSpPr>
        <p:spPr>
          <a:xfrm>
            <a:off x="282300" y="39725"/>
            <a:ext cx="86895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600" b="1">
                <a:latin typeface="Calibri"/>
                <a:ea typeface="Calibri"/>
                <a:cs typeface="Calibri"/>
                <a:sym typeface="Calibri"/>
              </a:rPr>
              <a:t>Machine Learning with MPI, Spark and Flink</a:t>
            </a:r>
            <a:endParaRPr sz="3600" b="1">
              <a:latin typeface="Calibri"/>
              <a:ea typeface="Calibri"/>
              <a:cs typeface="Calibri"/>
              <a:sym typeface="Calibri"/>
            </a:endParaRPr>
          </a:p>
        </p:txBody>
      </p:sp>
      <p:sp>
        <p:nvSpPr>
          <p:cNvPr id="298" name="Google Shape;298;p41"/>
          <p:cNvSpPr txBox="1">
            <a:spLocks noGrp="1"/>
          </p:cNvSpPr>
          <p:nvPr>
            <p:ph type="body" idx="1"/>
          </p:nvPr>
        </p:nvSpPr>
        <p:spPr>
          <a:xfrm>
            <a:off x="221761" y="889532"/>
            <a:ext cx="8438700" cy="3263400"/>
          </a:xfrm>
          <a:prstGeom prst="rect">
            <a:avLst/>
          </a:prstGeom>
          <a:noFill/>
          <a:ln>
            <a:noFill/>
          </a:ln>
        </p:spPr>
        <p:txBody>
          <a:bodyPr spcFirstLastPara="1" wrap="square" lIns="68575" tIns="34275" rIns="68575" bIns="34275" anchor="t" anchorCtr="0">
            <a:noAutofit/>
          </a:bodyPr>
          <a:lstStyle/>
          <a:p>
            <a:pPr marL="177800" lvl="0" indent="-152400" algn="l" rtl="0">
              <a:lnSpc>
                <a:spcPct val="100000"/>
              </a:lnSpc>
              <a:spcBef>
                <a:spcPts val="0"/>
              </a:spcBef>
              <a:spcAft>
                <a:spcPts val="0"/>
              </a:spcAft>
              <a:buClr>
                <a:schemeClr val="dk1"/>
              </a:buClr>
              <a:buSzPts val="1800"/>
              <a:buChar char="•"/>
            </a:pPr>
            <a:r>
              <a:rPr lang="en" sz="1800" dirty="0">
                <a:latin typeface="Arial"/>
                <a:ea typeface="Arial"/>
                <a:cs typeface="Arial"/>
                <a:sym typeface="Arial"/>
              </a:rPr>
              <a:t>Three algorithms implemented in three runtimes</a:t>
            </a:r>
            <a:endParaRPr sz="1800" dirty="0">
              <a:latin typeface="Arial"/>
              <a:ea typeface="Arial"/>
              <a:cs typeface="Arial"/>
              <a:sym typeface="Arial"/>
            </a:endParaRPr>
          </a:p>
          <a:p>
            <a:pPr marL="520700" lvl="1" indent="-177800" algn="l" rtl="0">
              <a:lnSpc>
                <a:spcPct val="100000"/>
              </a:lnSpc>
              <a:spcBef>
                <a:spcPts val="0"/>
              </a:spcBef>
              <a:spcAft>
                <a:spcPts val="0"/>
              </a:spcAft>
              <a:buClr>
                <a:schemeClr val="dk1"/>
              </a:buClr>
              <a:buSzPts val="1800"/>
              <a:buChar char="•"/>
            </a:pPr>
            <a:r>
              <a:rPr lang="en" dirty="0">
                <a:latin typeface="Arial"/>
                <a:ea typeface="Arial"/>
                <a:cs typeface="Arial"/>
                <a:sym typeface="Arial"/>
              </a:rPr>
              <a:t>Multidimensional Scaling (MDS)</a:t>
            </a:r>
            <a:endParaRPr dirty="0">
              <a:latin typeface="Arial"/>
              <a:ea typeface="Arial"/>
              <a:cs typeface="Arial"/>
              <a:sym typeface="Arial"/>
            </a:endParaRPr>
          </a:p>
          <a:p>
            <a:pPr marL="520700" lvl="1" indent="-177800" algn="l" rtl="0">
              <a:lnSpc>
                <a:spcPct val="100000"/>
              </a:lnSpc>
              <a:spcBef>
                <a:spcPts val="0"/>
              </a:spcBef>
              <a:spcAft>
                <a:spcPts val="0"/>
              </a:spcAft>
              <a:buClr>
                <a:schemeClr val="dk1"/>
              </a:buClr>
              <a:buSzPts val="1800"/>
              <a:buChar char="•"/>
            </a:pPr>
            <a:r>
              <a:rPr lang="en" dirty="0">
                <a:latin typeface="Arial"/>
                <a:ea typeface="Arial"/>
                <a:cs typeface="Arial"/>
                <a:sym typeface="Arial"/>
              </a:rPr>
              <a:t>Terasort</a:t>
            </a:r>
            <a:endParaRPr dirty="0">
              <a:latin typeface="Arial"/>
              <a:ea typeface="Arial"/>
              <a:cs typeface="Arial"/>
              <a:sym typeface="Arial"/>
            </a:endParaRPr>
          </a:p>
          <a:p>
            <a:pPr marL="520700" lvl="1" indent="-177800" algn="l" rtl="0">
              <a:lnSpc>
                <a:spcPct val="100000"/>
              </a:lnSpc>
              <a:spcBef>
                <a:spcPts val="0"/>
              </a:spcBef>
              <a:spcAft>
                <a:spcPts val="0"/>
              </a:spcAft>
              <a:buClr>
                <a:schemeClr val="dk1"/>
              </a:buClr>
              <a:buSzPts val="1800"/>
              <a:buChar char="•"/>
            </a:pPr>
            <a:r>
              <a:rPr lang="en" dirty="0">
                <a:latin typeface="Arial"/>
                <a:ea typeface="Arial"/>
                <a:cs typeface="Arial"/>
                <a:sym typeface="Arial"/>
              </a:rPr>
              <a:t>K-Means (drop as no time and looked at later)</a:t>
            </a:r>
            <a:endParaRPr dirty="0">
              <a:latin typeface="Arial"/>
              <a:ea typeface="Arial"/>
              <a:cs typeface="Arial"/>
              <a:sym typeface="Arial"/>
            </a:endParaRPr>
          </a:p>
          <a:p>
            <a:pPr marL="177800" lvl="0" indent="-152400" algn="l" rtl="0">
              <a:lnSpc>
                <a:spcPct val="100000"/>
              </a:lnSpc>
              <a:spcBef>
                <a:spcPts val="0"/>
              </a:spcBef>
              <a:spcAft>
                <a:spcPts val="0"/>
              </a:spcAft>
              <a:buClr>
                <a:schemeClr val="dk1"/>
              </a:buClr>
              <a:buSzPts val="1800"/>
              <a:buChar char="•"/>
            </a:pPr>
            <a:r>
              <a:rPr lang="en" sz="1800" dirty="0">
                <a:latin typeface="Arial"/>
                <a:ea typeface="Arial"/>
                <a:cs typeface="Arial"/>
                <a:sym typeface="Arial"/>
              </a:rPr>
              <a:t>Implementation in Java</a:t>
            </a:r>
            <a:endParaRPr sz="1800" dirty="0">
              <a:latin typeface="Arial"/>
              <a:ea typeface="Arial"/>
              <a:cs typeface="Arial"/>
              <a:sym typeface="Arial"/>
            </a:endParaRPr>
          </a:p>
          <a:p>
            <a:pPr marL="520700" lvl="1" indent="-177800" algn="l" rtl="0">
              <a:lnSpc>
                <a:spcPct val="100000"/>
              </a:lnSpc>
              <a:spcBef>
                <a:spcPts val="0"/>
              </a:spcBef>
              <a:spcAft>
                <a:spcPts val="0"/>
              </a:spcAft>
              <a:buClr>
                <a:schemeClr val="dk1"/>
              </a:buClr>
              <a:buSzPts val="1800"/>
              <a:buChar char="•"/>
            </a:pPr>
            <a:r>
              <a:rPr lang="en" dirty="0">
                <a:latin typeface="Arial"/>
                <a:ea typeface="Arial"/>
                <a:cs typeface="Arial"/>
                <a:sym typeface="Arial"/>
              </a:rPr>
              <a:t>MDS is the most complex algorithm - three nested parallel loops</a:t>
            </a:r>
            <a:endParaRPr dirty="0">
              <a:latin typeface="Arial"/>
              <a:ea typeface="Arial"/>
              <a:cs typeface="Arial"/>
              <a:sym typeface="Arial"/>
            </a:endParaRPr>
          </a:p>
          <a:p>
            <a:pPr marL="520700" lvl="1" indent="-177800" algn="l" rtl="0">
              <a:lnSpc>
                <a:spcPct val="100000"/>
              </a:lnSpc>
              <a:spcBef>
                <a:spcPts val="0"/>
              </a:spcBef>
              <a:spcAft>
                <a:spcPts val="0"/>
              </a:spcAft>
              <a:buClr>
                <a:schemeClr val="dk1"/>
              </a:buClr>
              <a:buSzPts val="1800"/>
              <a:buChar char="•"/>
            </a:pPr>
            <a:r>
              <a:rPr lang="en" dirty="0">
                <a:latin typeface="Arial"/>
                <a:ea typeface="Arial"/>
                <a:cs typeface="Arial"/>
                <a:sym typeface="Arial"/>
              </a:rPr>
              <a:t>K-Means - one parallel loop</a:t>
            </a:r>
            <a:endParaRPr dirty="0">
              <a:latin typeface="Arial"/>
              <a:ea typeface="Arial"/>
              <a:cs typeface="Arial"/>
              <a:sym typeface="Arial"/>
            </a:endParaRPr>
          </a:p>
          <a:p>
            <a:pPr marL="520700" lvl="1" indent="-177800" algn="l" rtl="0">
              <a:lnSpc>
                <a:spcPct val="100000"/>
              </a:lnSpc>
              <a:spcBef>
                <a:spcPts val="0"/>
              </a:spcBef>
              <a:spcAft>
                <a:spcPts val="0"/>
              </a:spcAft>
              <a:buClr>
                <a:schemeClr val="dk1"/>
              </a:buClr>
              <a:buSzPts val="1800"/>
              <a:buChar char="•"/>
            </a:pPr>
            <a:r>
              <a:rPr lang="en" dirty="0">
                <a:latin typeface="Arial"/>
                <a:ea typeface="Arial"/>
                <a:cs typeface="Arial"/>
                <a:sym typeface="Arial"/>
              </a:rPr>
              <a:t>Terasort - no iterations (</a:t>
            </a:r>
            <a:r>
              <a:rPr lang="en-US" dirty="0">
                <a:latin typeface="Arial"/>
                <a:ea typeface="Arial"/>
                <a:cs typeface="Arial"/>
                <a:sym typeface="Arial"/>
              </a:rPr>
              <a:t>see later)</a:t>
            </a:r>
            <a:endParaRPr dirty="0">
              <a:latin typeface="Arial"/>
              <a:ea typeface="Arial"/>
              <a:cs typeface="Arial"/>
              <a:sym typeface="Arial"/>
            </a:endParaRPr>
          </a:p>
          <a:p>
            <a:pPr marL="520700" lvl="1" indent="-63500" algn="l" rtl="0">
              <a:lnSpc>
                <a:spcPct val="100000"/>
              </a:lnSpc>
              <a:spcBef>
                <a:spcPts val="0"/>
              </a:spcBef>
              <a:spcAft>
                <a:spcPts val="0"/>
              </a:spcAft>
              <a:buClr>
                <a:schemeClr val="dk1"/>
              </a:buClr>
              <a:buSzPts val="1800"/>
              <a:buNone/>
            </a:pPr>
            <a:endParaRPr dirty="0">
              <a:latin typeface="Arial"/>
              <a:ea typeface="Arial"/>
              <a:cs typeface="Arial"/>
              <a:sym typeface="Arial"/>
            </a:endParaRPr>
          </a:p>
          <a:p>
            <a:pPr marL="177800" lvl="0" indent="-152400" algn="l" rtl="0">
              <a:lnSpc>
                <a:spcPct val="100000"/>
              </a:lnSpc>
              <a:spcBef>
                <a:spcPts val="0"/>
              </a:spcBef>
              <a:spcAft>
                <a:spcPts val="0"/>
              </a:spcAft>
              <a:buClr>
                <a:schemeClr val="dk1"/>
              </a:buClr>
              <a:buSzPts val="1800"/>
              <a:buChar char="•"/>
            </a:pPr>
            <a:r>
              <a:rPr lang="en" sz="1800" dirty="0">
                <a:latin typeface="Arial"/>
                <a:ea typeface="Arial"/>
                <a:cs typeface="Arial"/>
                <a:sym typeface="Arial"/>
              </a:rPr>
              <a:t>With care, Java performance ~ C performance</a:t>
            </a:r>
            <a:endParaRPr sz="1800" dirty="0">
              <a:latin typeface="Arial"/>
              <a:ea typeface="Arial"/>
              <a:cs typeface="Arial"/>
              <a:sym typeface="Arial"/>
            </a:endParaRPr>
          </a:p>
          <a:p>
            <a:pPr marL="177800" lvl="0" indent="-152400" algn="l" rtl="0">
              <a:lnSpc>
                <a:spcPct val="100000"/>
              </a:lnSpc>
              <a:spcBef>
                <a:spcPts val="0"/>
              </a:spcBef>
              <a:spcAft>
                <a:spcPts val="0"/>
              </a:spcAft>
              <a:buClr>
                <a:schemeClr val="dk1"/>
              </a:buClr>
              <a:buSzPts val="1800"/>
              <a:buChar char="•"/>
            </a:pPr>
            <a:r>
              <a:rPr lang="en" sz="1800" dirty="0">
                <a:latin typeface="Arial"/>
                <a:ea typeface="Arial"/>
                <a:cs typeface="Arial"/>
                <a:sym typeface="Arial"/>
              </a:rPr>
              <a:t>Without care, Java performance &lt;&lt; C performance (details omitted)</a:t>
            </a:r>
            <a:endParaRPr sz="1800" dirty="0">
              <a:latin typeface="Arial"/>
              <a:ea typeface="Arial"/>
              <a:cs typeface="Arial"/>
              <a:sym typeface="Arial"/>
            </a:endParaRPr>
          </a:p>
          <a:p>
            <a:pPr marL="520700" lvl="1" indent="-25400" algn="l" rtl="0">
              <a:lnSpc>
                <a:spcPct val="100000"/>
              </a:lnSpc>
              <a:spcBef>
                <a:spcPts val="0"/>
              </a:spcBef>
              <a:spcAft>
                <a:spcPts val="0"/>
              </a:spcAft>
              <a:buClr>
                <a:schemeClr val="dk1"/>
              </a:buClr>
              <a:buSzPts val="2400"/>
              <a:buNone/>
            </a:pPr>
            <a:endParaRPr dirty="0">
              <a:latin typeface="Arial"/>
              <a:ea typeface="Arial"/>
              <a:cs typeface="Arial"/>
              <a:sym typeface="Arial"/>
            </a:endParaRPr>
          </a:p>
        </p:txBody>
      </p:sp>
      <p:sp>
        <p:nvSpPr>
          <p:cNvPr id="299" name="Google Shape;299;p41"/>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11</a:t>
            </a:fld>
            <a:endParaRPr sz="1100">
              <a:solidFill>
                <a:srgbClr val="888888"/>
              </a:solidFill>
            </a:endParaRPr>
          </a:p>
        </p:txBody>
      </p:sp>
      <p:sp>
        <p:nvSpPr>
          <p:cNvPr id="300" name="Google Shape;300;p41"/>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5/10/2019</a:t>
            </a:r>
            <a:endParaRPr sz="1100">
              <a:solidFill>
                <a:srgbClr val="888888"/>
              </a:solidFill>
            </a:endParaRPr>
          </a:p>
        </p:txBody>
      </p:sp>
    </p:spTree>
    <p:extLst>
      <p:ext uri="{BB962C8B-B14F-4D97-AF65-F5344CB8AC3E}">
        <p14:creationId xmlns:p14="http://schemas.microsoft.com/office/powerpoint/2010/main" val="3594198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2"/>
          <p:cNvSpPr txBox="1">
            <a:spLocks noGrp="1"/>
          </p:cNvSpPr>
          <p:nvPr>
            <p:ph type="title"/>
          </p:nvPr>
        </p:nvSpPr>
        <p:spPr>
          <a:xfrm>
            <a:off x="48200" y="149300"/>
            <a:ext cx="8862300" cy="732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600" b="1">
                <a:latin typeface="Calibri"/>
                <a:ea typeface="Calibri"/>
                <a:cs typeface="Calibri"/>
                <a:sym typeface="Calibri"/>
              </a:rPr>
              <a:t>Multidimensional Scaling: </a:t>
            </a:r>
            <a:r>
              <a:rPr lang="en" sz="2700" b="1">
                <a:latin typeface="Calibri"/>
                <a:ea typeface="Calibri"/>
                <a:cs typeface="Calibri"/>
                <a:sym typeface="Calibri"/>
              </a:rPr>
              <a:t>3 Nested Parallel Sections</a:t>
            </a:r>
            <a:endParaRPr sz="1100" b="1">
              <a:latin typeface="Calibri"/>
              <a:ea typeface="Calibri"/>
              <a:cs typeface="Calibri"/>
              <a:sym typeface="Calibri"/>
            </a:endParaRPr>
          </a:p>
        </p:txBody>
      </p:sp>
      <p:pic>
        <p:nvPicPr>
          <p:cNvPr id="307" name="Google Shape;307;p42"/>
          <p:cNvPicPr preferRelativeResize="0"/>
          <p:nvPr/>
        </p:nvPicPr>
        <p:blipFill rotWithShape="1">
          <a:blip r:embed="rId3">
            <a:alphaModFix/>
          </a:blip>
          <a:srcRect/>
          <a:stretch/>
        </p:blipFill>
        <p:spPr>
          <a:xfrm>
            <a:off x="204346" y="970525"/>
            <a:ext cx="1980885" cy="3561829"/>
          </a:xfrm>
          <a:prstGeom prst="rect">
            <a:avLst/>
          </a:prstGeom>
          <a:noFill/>
          <a:ln>
            <a:noFill/>
          </a:ln>
        </p:spPr>
      </p:pic>
      <p:sp>
        <p:nvSpPr>
          <p:cNvPr id="308" name="Google Shape;308;p42"/>
          <p:cNvSpPr/>
          <p:nvPr/>
        </p:nvSpPr>
        <p:spPr>
          <a:xfrm>
            <a:off x="2368403" y="3252851"/>
            <a:ext cx="3074069" cy="761747"/>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dirty="0">
                <a:solidFill>
                  <a:schemeClr val="dk1"/>
                </a:solidFill>
                <a:latin typeface="Calibri"/>
                <a:ea typeface="Calibri"/>
                <a:cs typeface="Calibri"/>
                <a:sym typeface="Calibri"/>
              </a:rPr>
              <a:t>MDS execution time on </a:t>
            </a:r>
            <a:r>
              <a:rPr lang="en" sz="1500" b="1" dirty="0">
                <a:solidFill>
                  <a:schemeClr val="dk1"/>
                </a:solidFill>
                <a:latin typeface="Calibri"/>
                <a:ea typeface="Calibri"/>
                <a:cs typeface="Calibri"/>
                <a:sym typeface="Calibri"/>
              </a:rPr>
              <a:t>16 nodes </a:t>
            </a:r>
            <a:r>
              <a:rPr lang="en" sz="1500" dirty="0">
                <a:solidFill>
                  <a:schemeClr val="dk1"/>
                </a:solidFill>
                <a:latin typeface="Calibri"/>
                <a:ea typeface="Calibri"/>
                <a:cs typeface="Calibri"/>
                <a:sym typeface="Calibri"/>
              </a:rPr>
              <a:t>with 20 processes in each node with varying number of points</a:t>
            </a:r>
            <a:endParaRPr sz="1100" dirty="0"/>
          </a:p>
        </p:txBody>
      </p:sp>
      <p:sp>
        <p:nvSpPr>
          <p:cNvPr id="309" name="Google Shape;309;p42"/>
          <p:cNvSpPr/>
          <p:nvPr/>
        </p:nvSpPr>
        <p:spPr>
          <a:xfrm>
            <a:off x="5900266" y="2888151"/>
            <a:ext cx="2755597" cy="900247"/>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400" dirty="0">
                <a:solidFill>
                  <a:schemeClr val="dk1"/>
                </a:solidFill>
                <a:latin typeface="Calibri"/>
                <a:ea typeface="Calibri"/>
                <a:cs typeface="Calibri"/>
                <a:sym typeface="Calibri"/>
              </a:rPr>
              <a:t>MDS execution time with 32000 points on </a:t>
            </a:r>
            <a:r>
              <a:rPr lang="en" sz="1400" b="1" dirty="0">
                <a:solidFill>
                  <a:schemeClr val="dk1"/>
                </a:solidFill>
                <a:latin typeface="Calibri"/>
                <a:ea typeface="Calibri"/>
                <a:cs typeface="Calibri"/>
                <a:sym typeface="Calibri"/>
              </a:rPr>
              <a:t>varying number of nodes</a:t>
            </a:r>
            <a:r>
              <a:rPr lang="en" sz="1400" dirty="0">
                <a:solidFill>
                  <a:schemeClr val="dk1"/>
                </a:solidFill>
                <a:latin typeface="Calibri"/>
                <a:ea typeface="Calibri"/>
                <a:cs typeface="Calibri"/>
                <a:sym typeface="Calibri"/>
              </a:rPr>
              <a:t>. Each node runs 20 parallel tasks</a:t>
            </a:r>
            <a:endParaRPr sz="1100" dirty="0"/>
          </a:p>
          <a:p>
            <a:pPr marL="0" marR="0" lvl="0" indent="0" algn="ctr" rtl="0">
              <a:spcBef>
                <a:spcPts val="0"/>
              </a:spcBef>
              <a:spcAft>
                <a:spcPts val="0"/>
              </a:spcAft>
              <a:buNone/>
            </a:pPr>
            <a:r>
              <a:rPr lang="en" sz="1400" dirty="0">
                <a:solidFill>
                  <a:schemeClr val="dk1"/>
                </a:solidFill>
                <a:latin typeface="Calibri"/>
                <a:ea typeface="Calibri"/>
                <a:cs typeface="Calibri"/>
                <a:sym typeface="Calibri"/>
              </a:rPr>
              <a:t>Spark, Flink No Speedup</a:t>
            </a:r>
            <a:endParaRPr sz="1100" dirty="0"/>
          </a:p>
        </p:txBody>
      </p:sp>
      <p:grpSp>
        <p:nvGrpSpPr>
          <p:cNvPr id="310" name="Google Shape;310;p42"/>
          <p:cNvGrpSpPr/>
          <p:nvPr/>
        </p:nvGrpSpPr>
        <p:grpSpPr>
          <a:xfrm>
            <a:off x="2203442" y="792721"/>
            <a:ext cx="6586357" cy="2102072"/>
            <a:chOff x="3099000" y="1742516"/>
            <a:chExt cx="8781810" cy="2802764"/>
          </a:xfrm>
        </p:grpSpPr>
        <p:pic>
          <p:nvPicPr>
            <p:cNvPr id="311" name="Google Shape;311;p42"/>
            <p:cNvPicPr preferRelativeResize="0"/>
            <p:nvPr/>
          </p:nvPicPr>
          <p:blipFill rotWithShape="1">
            <a:blip r:embed="rId4">
              <a:alphaModFix/>
            </a:blip>
            <a:srcRect/>
            <a:stretch/>
          </p:blipFill>
          <p:spPr>
            <a:xfrm>
              <a:off x="7767080" y="1742516"/>
              <a:ext cx="4113730" cy="2793908"/>
            </a:xfrm>
            <a:prstGeom prst="rect">
              <a:avLst/>
            </a:prstGeom>
            <a:noFill/>
            <a:ln>
              <a:noFill/>
            </a:ln>
          </p:spPr>
        </p:pic>
        <p:pic>
          <p:nvPicPr>
            <p:cNvPr id="312" name="Google Shape;312;p42"/>
            <p:cNvPicPr preferRelativeResize="0"/>
            <p:nvPr/>
          </p:nvPicPr>
          <p:blipFill rotWithShape="1">
            <a:blip r:embed="rId5">
              <a:alphaModFix/>
            </a:blip>
            <a:srcRect/>
            <a:stretch/>
          </p:blipFill>
          <p:spPr>
            <a:xfrm>
              <a:off x="3099000" y="1742516"/>
              <a:ext cx="4664807" cy="2802764"/>
            </a:xfrm>
            <a:prstGeom prst="rect">
              <a:avLst/>
            </a:prstGeom>
            <a:noFill/>
            <a:ln>
              <a:noFill/>
            </a:ln>
          </p:spPr>
        </p:pic>
        <p:sp>
          <p:nvSpPr>
            <p:cNvPr id="313" name="Google Shape;313;p42"/>
            <p:cNvSpPr txBox="1"/>
            <p:nvPr/>
          </p:nvSpPr>
          <p:spPr>
            <a:xfrm>
              <a:off x="4598307" y="2303188"/>
              <a:ext cx="770021" cy="36933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rgbClr val="0070C0"/>
                  </a:solidFill>
                  <a:latin typeface="Calibri"/>
                  <a:ea typeface="Calibri"/>
                  <a:cs typeface="Calibri"/>
                  <a:sym typeface="Calibri"/>
                </a:rPr>
                <a:t>Flink</a:t>
              </a:r>
              <a:endParaRPr sz="1100"/>
            </a:p>
          </p:txBody>
        </p:sp>
        <p:sp>
          <p:nvSpPr>
            <p:cNvPr id="314" name="Google Shape;314;p42"/>
            <p:cNvSpPr txBox="1"/>
            <p:nvPr/>
          </p:nvSpPr>
          <p:spPr>
            <a:xfrm>
              <a:off x="4444973" y="2971728"/>
              <a:ext cx="770021" cy="36933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dirty="0">
                  <a:solidFill>
                    <a:srgbClr val="7F7F7F"/>
                  </a:solidFill>
                  <a:latin typeface="Calibri"/>
                  <a:ea typeface="Calibri"/>
                  <a:cs typeface="Calibri"/>
                  <a:sym typeface="Calibri"/>
                </a:rPr>
                <a:t>Spark</a:t>
              </a:r>
              <a:endParaRPr sz="1100" dirty="0"/>
            </a:p>
          </p:txBody>
        </p:sp>
        <p:sp>
          <p:nvSpPr>
            <p:cNvPr id="315" name="Google Shape;315;p42"/>
            <p:cNvSpPr txBox="1"/>
            <p:nvPr/>
          </p:nvSpPr>
          <p:spPr>
            <a:xfrm>
              <a:off x="6161663" y="3483922"/>
              <a:ext cx="770021" cy="36933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dirty="0">
                  <a:solidFill>
                    <a:srgbClr val="FF0000"/>
                  </a:solidFill>
                  <a:latin typeface="Calibri"/>
                  <a:ea typeface="Calibri"/>
                  <a:cs typeface="Calibri"/>
                  <a:sym typeface="Calibri"/>
                </a:rPr>
                <a:t>MPI</a:t>
              </a:r>
              <a:endParaRPr sz="1100" dirty="0"/>
            </a:p>
          </p:txBody>
        </p:sp>
      </p:grpSp>
      <p:sp>
        <p:nvSpPr>
          <p:cNvPr id="316" name="Google Shape;316;p42"/>
          <p:cNvSpPr txBox="1"/>
          <p:nvPr/>
        </p:nvSpPr>
        <p:spPr>
          <a:xfrm>
            <a:off x="2229637" y="2935372"/>
            <a:ext cx="34377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dirty="0">
                <a:solidFill>
                  <a:schemeClr val="dk1"/>
                </a:solidFill>
                <a:latin typeface="Calibri"/>
                <a:ea typeface="Calibri"/>
                <a:cs typeface="Calibri"/>
                <a:sym typeface="Calibri"/>
              </a:rPr>
              <a:t>MPI Factor of 20-200 Faster than Spark/Flink</a:t>
            </a:r>
            <a:endParaRPr sz="1100" dirty="0"/>
          </a:p>
        </p:txBody>
      </p:sp>
      <p:sp>
        <p:nvSpPr>
          <p:cNvPr id="318" name="Google Shape;318;p42"/>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12</a:t>
            </a:fld>
            <a:endParaRPr sz="1100">
              <a:solidFill>
                <a:srgbClr val="888888"/>
              </a:solidFill>
            </a:endParaRPr>
          </a:p>
        </p:txBody>
      </p:sp>
      <p:sp>
        <p:nvSpPr>
          <p:cNvPr id="319" name="Google Shape;319;p42"/>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5/10/2019</a:t>
            </a:r>
            <a:endParaRPr sz="1100">
              <a:solidFill>
                <a:srgbClr val="888888"/>
              </a:solidFill>
            </a:endParaRPr>
          </a:p>
        </p:txBody>
      </p:sp>
      <p:sp>
        <p:nvSpPr>
          <p:cNvPr id="2" name="TextBox 1">
            <a:extLst>
              <a:ext uri="{FF2B5EF4-FFF2-40B4-BE49-F238E27FC236}">
                <a16:creationId xmlns:a16="http://schemas.microsoft.com/office/drawing/2014/main" id="{7D0B4D15-0B7D-4A44-BCF3-16CA7431011A}"/>
              </a:ext>
            </a:extLst>
          </p:cNvPr>
          <p:cNvSpPr txBox="1"/>
          <p:nvPr/>
        </p:nvSpPr>
        <p:spPr>
          <a:xfrm>
            <a:off x="2034635" y="4182892"/>
            <a:ext cx="6463629" cy="307777"/>
          </a:xfrm>
          <a:prstGeom prst="rect">
            <a:avLst/>
          </a:prstGeom>
          <a:noFill/>
        </p:spPr>
        <p:txBody>
          <a:bodyPr wrap="none" rtlCol="0">
            <a:spAutoFit/>
          </a:bodyPr>
          <a:lstStyle/>
          <a:p>
            <a:pPr marL="285750" indent="-285750">
              <a:buFont typeface="Arial" panose="020B0604020202020204" pitchFamily="34" charset="0"/>
              <a:buChar char="•"/>
            </a:pPr>
            <a:r>
              <a:rPr lang="en-US" dirty="0"/>
              <a:t>Flink especially loses touch with relationship of computing and data location</a:t>
            </a:r>
          </a:p>
        </p:txBody>
      </p:sp>
    </p:spTree>
    <p:extLst>
      <p:ext uri="{BB962C8B-B14F-4D97-AF65-F5344CB8AC3E}">
        <p14:creationId xmlns:p14="http://schemas.microsoft.com/office/powerpoint/2010/main" val="1942118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EC7BFEA6-9226-1943-90DE-080F87EA9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91" y="126069"/>
            <a:ext cx="7628951" cy="471691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CCC49A5C-D75F-443D-8BF3-4D5C745AFFE4}"/>
              </a:ext>
            </a:extLst>
          </p:cNvPr>
          <p:cNvSpPr>
            <a:spLocks noGrp="1"/>
          </p:cNvSpPr>
          <p:nvPr>
            <p:ph type="dt" idx="10"/>
          </p:nvPr>
        </p:nvSpPr>
        <p:spPr/>
        <p:txBody>
          <a:bodyPr/>
          <a:lstStyle/>
          <a:p>
            <a:r>
              <a:rPr lang="en-US"/>
              <a:t>5/10/2019</a:t>
            </a:r>
          </a:p>
        </p:txBody>
      </p:sp>
      <p:sp>
        <p:nvSpPr>
          <p:cNvPr id="3" name="Slide Number Placeholder 2">
            <a:extLst>
              <a:ext uri="{FF2B5EF4-FFF2-40B4-BE49-F238E27FC236}">
                <a16:creationId xmlns:a16="http://schemas.microsoft.com/office/drawing/2014/main" id="{AF37E868-389A-4F7C-89CB-92BDF458BB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53914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484761" y="3684492"/>
            <a:ext cx="7886700" cy="763616"/>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100"/>
              <a:buFont typeface="Calibri"/>
              <a:buNone/>
            </a:pPr>
            <a:br>
              <a:rPr lang="en" sz="4100" dirty="0"/>
            </a:br>
            <a:r>
              <a:rPr lang="en-US" sz="4100" dirty="0" err="1"/>
              <a:t>MLforHPC</a:t>
            </a:r>
            <a:r>
              <a:rPr lang="en-US" sz="4100" dirty="0"/>
              <a:t> examples</a:t>
            </a:r>
            <a:endParaRPr sz="4100" b="1" dirty="0">
              <a:latin typeface="Calibri"/>
              <a:ea typeface="Calibri"/>
              <a:cs typeface="Calibri"/>
              <a:sym typeface="Calibri"/>
            </a:endParaRPr>
          </a:p>
        </p:txBody>
      </p:sp>
      <p:grpSp>
        <p:nvGrpSpPr>
          <p:cNvPr id="285" name="Google Shape;285;p40"/>
          <p:cNvGrpSpPr/>
          <p:nvPr/>
        </p:nvGrpSpPr>
        <p:grpSpPr>
          <a:xfrm>
            <a:off x="2242325" y="584897"/>
            <a:ext cx="6901675" cy="1828778"/>
            <a:chOff x="1878142" y="136526"/>
            <a:chExt cx="9202233" cy="2438370"/>
          </a:xfrm>
        </p:grpSpPr>
        <p:grpSp>
          <p:nvGrpSpPr>
            <p:cNvPr id="286" name="Google Shape;286;p40"/>
            <p:cNvGrpSpPr/>
            <p:nvPr/>
          </p:nvGrpSpPr>
          <p:grpSpPr>
            <a:xfrm>
              <a:off x="1878142" y="136526"/>
              <a:ext cx="7886700" cy="2438370"/>
              <a:chOff x="1952787" y="200751"/>
              <a:chExt cx="7886700" cy="2438370"/>
            </a:xfrm>
          </p:grpSpPr>
          <p:pic>
            <p:nvPicPr>
              <p:cNvPr id="287" name="Google Shape;287;p40" descr="http://www.iterativemapreduce.org/images/twister.png"/>
              <p:cNvPicPr preferRelativeResize="0"/>
              <p:nvPr/>
            </p:nvPicPr>
            <p:blipFill rotWithShape="1">
              <a:blip r:embed="rId3">
                <a:alphaModFix/>
              </a:blip>
              <a:srcRect/>
              <a:stretch/>
            </p:blipFill>
            <p:spPr>
              <a:xfrm>
                <a:off x="1952787" y="200751"/>
                <a:ext cx="7886700" cy="2305050"/>
              </a:xfrm>
              <a:prstGeom prst="rect">
                <a:avLst/>
              </a:prstGeom>
              <a:noFill/>
              <a:ln>
                <a:noFill/>
              </a:ln>
            </p:spPr>
          </p:pic>
          <p:sp>
            <p:nvSpPr>
              <p:cNvPr id="288" name="Google Shape;288;p40"/>
              <p:cNvSpPr/>
              <p:nvPr/>
            </p:nvSpPr>
            <p:spPr>
              <a:xfrm>
                <a:off x="3617652" y="2269821"/>
                <a:ext cx="38835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http://www.iterativemapreduce.org/</a:t>
                </a:r>
                <a:endParaRPr sz="1100"/>
              </a:p>
            </p:txBody>
          </p:sp>
        </p:grpSp>
        <p:sp>
          <p:nvSpPr>
            <p:cNvPr id="289" name="Google Shape;289;p40"/>
            <p:cNvSpPr/>
            <p:nvPr/>
          </p:nvSpPr>
          <p:spPr>
            <a:xfrm>
              <a:off x="8813036" y="240758"/>
              <a:ext cx="2267339" cy="1785104"/>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8300" b="1">
                  <a:solidFill>
                    <a:srgbClr val="1E4E79"/>
                  </a:solidFill>
                  <a:latin typeface="Calibri"/>
                  <a:ea typeface="Calibri"/>
                  <a:cs typeface="Calibri"/>
                  <a:sym typeface="Calibri"/>
                </a:rPr>
                <a:t>2</a:t>
              </a:r>
              <a:endParaRPr sz="1100"/>
            </a:p>
          </p:txBody>
        </p:sp>
      </p:grpSp>
      <p:sp>
        <p:nvSpPr>
          <p:cNvPr id="290" name="Google Shape;290;p40"/>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14</a:t>
            </a:fld>
            <a:endParaRPr sz="1100">
              <a:solidFill>
                <a:srgbClr val="888888"/>
              </a:solidFill>
            </a:endParaRPr>
          </a:p>
        </p:txBody>
      </p:sp>
      <p:sp>
        <p:nvSpPr>
          <p:cNvPr id="291" name="Google Shape;291;p40"/>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5/10/2019</a:t>
            </a:r>
            <a:endParaRPr sz="1100">
              <a:solidFill>
                <a:srgbClr val="888888"/>
              </a:solidFill>
            </a:endParaRPr>
          </a:p>
        </p:txBody>
      </p:sp>
      <p:pic>
        <p:nvPicPr>
          <p:cNvPr id="292" name="Google Shape;292;p40" descr="https://lh3.googleusercontent.com/v99CMT9t_HPDiRcsdprkmC8WyM_0O7a_bSv4NZBzEBArqNWQS7Fa0dVMHFuRpta2IM-_d1jDx-M5fi1r7tzM3Rp2j0ceG5gf_AvazW3sgRoFTOAC2Z92aOh_NmYrTTRWw4woHjY7cbU"/>
          <p:cNvPicPr preferRelativeResize="0"/>
          <p:nvPr/>
        </p:nvPicPr>
        <p:blipFill rotWithShape="1">
          <a:blip r:embed="rId4">
            <a:alphaModFix/>
          </a:blip>
          <a:srcRect/>
          <a:stretch/>
        </p:blipFill>
        <p:spPr>
          <a:xfrm>
            <a:off x="-417741" y="0"/>
            <a:ext cx="3593059" cy="3593059"/>
          </a:xfrm>
          <a:prstGeom prst="rect">
            <a:avLst/>
          </a:prstGeom>
          <a:noFill/>
          <a:ln>
            <a:noFill/>
          </a:ln>
        </p:spPr>
      </p:pic>
    </p:spTree>
    <p:extLst>
      <p:ext uri="{BB962C8B-B14F-4D97-AF65-F5344CB8AC3E}">
        <p14:creationId xmlns:p14="http://schemas.microsoft.com/office/powerpoint/2010/main" val="96889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9"/>
          <p:cNvSpPr txBox="1">
            <a:spLocks noGrp="1"/>
          </p:cNvSpPr>
          <p:nvPr>
            <p:ph type="title"/>
          </p:nvPr>
        </p:nvSpPr>
        <p:spPr>
          <a:xfrm>
            <a:off x="745700" y="-6"/>
            <a:ext cx="7886700" cy="994200"/>
          </a:xfrm>
          <a:prstGeom prst="rect">
            <a:avLst/>
          </a:prstGeom>
        </p:spPr>
        <p:txBody>
          <a:bodyPr spcFirstLastPara="1" wrap="square" lIns="68575" tIns="34275" rIns="68575" bIns="34275" anchor="ctr" anchorCtr="0">
            <a:noAutofit/>
          </a:bodyPr>
          <a:lstStyle/>
          <a:p>
            <a:pPr marL="0" lvl="0" indent="0" algn="ctr" rtl="0">
              <a:lnSpc>
                <a:spcPct val="115000"/>
              </a:lnSpc>
              <a:spcBef>
                <a:spcPts val="0"/>
              </a:spcBef>
              <a:spcAft>
                <a:spcPts val="0"/>
              </a:spcAft>
              <a:buNone/>
            </a:pPr>
            <a:r>
              <a:rPr lang="en" sz="3600">
                <a:latin typeface="Arial"/>
                <a:ea typeface="Arial"/>
                <a:cs typeface="Arial"/>
                <a:sym typeface="Arial"/>
              </a:rPr>
              <a:t>MLforHPC in detail</a:t>
            </a:r>
            <a:endParaRPr sz="3600">
              <a:latin typeface="Arial"/>
              <a:ea typeface="Arial"/>
              <a:cs typeface="Arial"/>
              <a:sym typeface="Arial"/>
            </a:endParaRPr>
          </a:p>
        </p:txBody>
      </p:sp>
      <p:sp>
        <p:nvSpPr>
          <p:cNvPr id="384" name="Google Shape;384;p49"/>
          <p:cNvSpPr txBox="1">
            <a:spLocks noGrp="1"/>
          </p:cNvSpPr>
          <p:nvPr>
            <p:ph type="body" idx="1"/>
          </p:nvPr>
        </p:nvSpPr>
        <p:spPr>
          <a:xfrm>
            <a:off x="29600" y="780750"/>
            <a:ext cx="9080100" cy="34800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SzPts val="1800"/>
              <a:buFont typeface="Arial"/>
              <a:buChar char="•"/>
            </a:pPr>
            <a:r>
              <a:rPr lang="en" sz="2400" dirty="0">
                <a:highlight>
                  <a:srgbClr val="FFFFFF"/>
                </a:highlight>
                <a:latin typeface="Arial"/>
                <a:ea typeface="Arial"/>
                <a:cs typeface="Arial"/>
                <a:sym typeface="Arial"/>
              </a:rPr>
              <a:t>MLforHPC can be further subdivided into several categories</a:t>
            </a:r>
            <a:r>
              <a:rPr lang="en" sz="1800" dirty="0">
                <a:highlight>
                  <a:srgbClr val="FFFFFF"/>
                </a:highlight>
                <a:latin typeface="Arial"/>
                <a:ea typeface="Arial"/>
                <a:cs typeface="Arial"/>
                <a:sym typeface="Arial"/>
              </a:rPr>
              <a:t>:</a:t>
            </a:r>
            <a:endParaRPr sz="1800" dirty="0">
              <a:highlight>
                <a:srgbClr val="FFFFFF"/>
              </a:highlight>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 b="1" dirty="0">
                <a:highlight>
                  <a:srgbClr val="FFFFFF"/>
                </a:highlight>
                <a:latin typeface="Arial"/>
                <a:ea typeface="Arial"/>
                <a:cs typeface="Arial"/>
                <a:sym typeface="Arial"/>
              </a:rPr>
              <a:t>MLautotuning: </a:t>
            </a:r>
            <a:r>
              <a:rPr lang="en" dirty="0">
                <a:highlight>
                  <a:srgbClr val="FFFFFF"/>
                </a:highlight>
                <a:latin typeface="Arial"/>
                <a:ea typeface="Arial"/>
                <a:cs typeface="Arial"/>
                <a:sym typeface="Arial"/>
              </a:rPr>
              <a:t>Using ML to configure (autotune) ML or HPC simulations.</a:t>
            </a:r>
            <a:endParaRPr dirty="0">
              <a:highlight>
                <a:srgbClr val="FFFFFF"/>
              </a:highlight>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 b="1" dirty="0">
                <a:highlight>
                  <a:srgbClr val="FFFFFF"/>
                </a:highlight>
                <a:latin typeface="Arial"/>
                <a:ea typeface="Arial"/>
                <a:cs typeface="Arial"/>
                <a:sym typeface="Arial"/>
              </a:rPr>
              <a:t>MLafterHPC: </a:t>
            </a:r>
            <a:r>
              <a:rPr lang="en" dirty="0">
                <a:highlight>
                  <a:srgbClr val="FFFFFF"/>
                </a:highlight>
                <a:latin typeface="Arial"/>
                <a:ea typeface="Arial"/>
                <a:cs typeface="Arial"/>
                <a:sym typeface="Arial"/>
              </a:rPr>
              <a:t>ML analyzing results of HPC as in trajectory analysis and structure identification in biomolecular simulations</a:t>
            </a:r>
            <a:endParaRPr dirty="0">
              <a:highlight>
                <a:srgbClr val="FFFFFF"/>
              </a:highlight>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 b="1" dirty="0">
                <a:solidFill>
                  <a:srgbClr val="FF0000"/>
                </a:solidFill>
                <a:highlight>
                  <a:srgbClr val="FFFFFF"/>
                </a:highlight>
                <a:latin typeface="Arial"/>
                <a:ea typeface="Arial"/>
                <a:cs typeface="Arial"/>
                <a:sym typeface="Arial"/>
              </a:rPr>
              <a:t>MLaroundHPC</a:t>
            </a:r>
            <a:r>
              <a:rPr lang="en" b="1" dirty="0">
                <a:highlight>
                  <a:srgbClr val="FFFFFF"/>
                </a:highlight>
                <a:latin typeface="Arial"/>
                <a:ea typeface="Arial"/>
                <a:cs typeface="Arial"/>
                <a:sym typeface="Arial"/>
              </a:rPr>
              <a:t>: </a:t>
            </a:r>
            <a:r>
              <a:rPr lang="en" dirty="0">
                <a:highlight>
                  <a:srgbClr val="FFFFFF"/>
                </a:highlight>
                <a:latin typeface="Arial"/>
                <a:ea typeface="Arial"/>
                <a:cs typeface="Arial"/>
                <a:sym typeface="Arial"/>
              </a:rPr>
              <a:t>Using ML to learn from simulations and produce learned surrogates for the simulations </a:t>
            </a:r>
            <a:r>
              <a:rPr lang="en-US" dirty="0">
                <a:highlight>
                  <a:srgbClr val="FFFFFF"/>
                </a:highlight>
                <a:latin typeface="Arial"/>
                <a:ea typeface="Arial"/>
                <a:cs typeface="Arial"/>
                <a:sym typeface="Arial"/>
              </a:rPr>
              <a:t>or parts of simulations</a:t>
            </a:r>
            <a:r>
              <a:rPr lang="en" dirty="0">
                <a:highlight>
                  <a:srgbClr val="FFFFFF"/>
                </a:highlight>
                <a:latin typeface="Arial"/>
                <a:ea typeface="Arial"/>
                <a:cs typeface="Arial"/>
                <a:sym typeface="Arial"/>
              </a:rPr>
              <a:t>. The same ML wrapper can also learn configurations as well as results. </a:t>
            </a:r>
            <a:r>
              <a:rPr lang="en-US" dirty="0">
                <a:solidFill>
                  <a:srgbClr val="FF0000"/>
                </a:solidFill>
                <a:highlight>
                  <a:srgbClr val="FFFFFF"/>
                </a:highlight>
                <a:latin typeface="Arial"/>
                <a:ea typeface="Arial"/>
                <a:cs typeface="Arial"/>
                <a:sym typeface="Arial"/>
              </a:rPr>
              <a:t>Most Important</a:t>
            </a:r>
            <a:endParaRPr dirty="0">
              <a:solidFill>
                <a:srgbClr val="FF0000"/>
              </a:solidFill>
              <a:highlight>
                <a:srgbClr val="FFFFFF"/>
              </a:highlight>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 b="1" dirty="0">
                <a:highlight>
                  <a:srgbClr val="FFFFFF"/>
                </a:highlight>
                <a:latin typeface="Arial"/>
                <a:ea typeface="Arial"/>
                <a:cs typeface="Arial"/>
                <a:sym typeface="Arial"/>
              </a:rPr>
              <a:t>MLControl: </a:t>
            </a:r>
            <a:r>
              <a:rPr lang="en" dirty="0">
                <a:highlight>
                  <a:srgbClr val="FFFFFF"/>
                </a:highlight>
                <a:latin typeface="Arial"/>
                <a:ea typeface="Arial"/>
                <a:cs typeface="Arial"/>
                <a:sym typeface="Arial"/>
              </a:rPr>
              <a:t>Using simulations (with HPC) in control of experiments and in objective driven computational campaigns. Here the simulation surrogates are very valuable to allow real-time predictions.</a:t>
            </a:r>
            <a:r>
              <a:rPr lang="en" sz="1100" dirty="0">
                <a:highlight>
                  <a:srgbClr val="FFFFFF"/>
                </a:highlight>
                <a:latin typeface="Arial"/>
                <a:ea typeface="Arial"/>
                <a:cs typeface="Arial"/>
                <a:sym typeface="Arial"/>
              </a:rPr>
              <a:t> </a:t>
            </a:r>
            <a:endParaRPr sz="2400" dirty="0">
              <a:highlight>
                <a:srgbClr val="FFFFFF"/>
              </a:highlight>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 sz="2400" b="1" dirty="0">
                <a:solidFill>
                  <a:srgbClr val="FF0000"/>
                </a:solidFill>
                <a:highlight>
                  <a:srgbClr val="FFFFFF"/>
                </a:highlight>
                <a:latin typeface="Arial"/>
                <a:ea typeface="Arial"/>
                <a:cs typeface="Arial"/>
                <a:sym typeface="Arial"/>
              </a:rPr>
              <a:t>Twister2</a:t>
            </a:r>
            <a:r>
              <a:rPr lang="en" sz="2400" dirty="0">
                <a:highlight>
                  <a:srgbClr val="FFFFFF"/>
                </a:highlight>
                <a:latin typeface="Arial"/>
                <a:ea typeface="Arial"/>
                <a:cs typeface="Arial"/>
                <a:sym typeface="Arial"/>
              </a:rPr>
              <a:t> supports MLforHPC by allowing nodes of </a:t>
            </a:r>
            <a:r>
              <a:rPr lang="en-US" sz="2400" dirty="0">
                <a:highlight>
                  <a:srgbClr val="FFFFFF"/>
                </a:highlight>
                <a:latin typeface="Arial"/>
                <a:ea typeface="Arial"/>
                <a:cs typeface="Arial"/>
                <a:sym typeface="Arial"/>
              </a:rPr>
              <a:t>HPC </a:t>
            </a:r>
            <a:r>
              <a:rPr lang="en" sz="2400" dirty="0">
                <a:highlight>
                  <a:srgbClr val="FFFFFF"/>
                </a:highlight>
                <a:latin typeface="Arial"/>
                <a:ea typeface="Arial"/>
                <a:cs typeface="Arial"/>
                <a:sym typeface="Arial"/>
              </a:rPr>
              <a:t>dataflow representation to be wrapped with ML</a:t>
            </a:r>
            <a:endParaRPr sz="2400" dirty="0">
              <a:highlight>
                <a:srgbClr val="FFFFFF"/>
              </a:highlight>
              <a:latin typeface="Arial"/>
              <a:ea typeface="Arial"/>
              <a:cs typeface="Arial"/>
              <a:sym typeface="Arial"/>
            </a:endParaRPr>
          </a:p>
        </p:txBody>
      </p:sp>
      <p:sp>
        <p:nvSpPr>
          <p:cNvPr id="2" name="Date Placeholder 1">
            <a:extLst>
              <a:ext uri="{FF2B5EF4-FFF2-40B4-BE49-F238E27FC236}">
                <a16:creationId xmlns:a16="http://schemas.microsoft.com/office/drawing/2014/main" id="{512E05F6-7FC3-423A-AFB2-6625AE7F584F}"/>
              </a:ext>
            </a:extLst>
          </p:cNvPr>
          <p:cNvSpPr>
            <a:spLocks noGrp="1"/>
          </p:cNvSpPr>
          <p:nvPr>
            <p:ph type="dt" idx="10"/>
          </p:nvPr>
        </p:nvSpPr>
        <p:spPr/>
        <p:txBody>
          <a:bodyPr/>
          <a:lstStyle/>
          <a:p>
            <a:r>
              <a:rPr lang="en-US"/>
              <a:t>5/10/2019</a:t>
            </a:r>
          </a:p>
        </p:txBody>
      </p:sp>
      <p:sp>
        <p:nvSpPr>
          <p:cNvPr id="3" name="Slide Number Placeholder 2">
            <a:extLst>
              <a:ext uri="{FF2B5EF4-FFF2-40B4-BE49-F238E27FC236}">
                <a16:creationId xmlns:a16="http://schemas.microsoft.com/office/drawing/2014/main" id="{C6BEC55A-9DA7-4475-838C-1B38168287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8F7E-1BDE-4143-B291-3FFDFE52FE65}"/>
              </a:ext>
            </a:extLst>
          </p:cNvPr>
          <p:cNvSpPr>
            <a:spLocks noGrp="1"/>
          </p:cNvSpPr>
          <p:nvPr>
            <p:ph type="title"/>
          </p:nvPr>
        </p:nvSpPr>
        <p:spPr>
          <a:xfrm>
            <a:off x="359903" y="91678"/>
            <a:ext cx="7886700" cy="594061"/>
          </a:xfrm>
        </p:spPr>
        <p:txBody>
          <a:bodyPr/>
          <a:lstStyle/>
          <a:p>
            <a:r>
              <a:rPr lang="en-US" dirty="0" err="1"/>
              <a:t>MLforHPC</a:t>
            </a:r>
            <a:r>
              <a:rPr lang="en-US" dirty="0"/>
              <a:t> Details I</a:t>
            </a:r>
          </a:p>
        </p:txBody>
      </p:sp>
      <p:sp>
        <p:nvSpPr>
          <p:cNvPr id="3" name="Text Placeholder 2">
            <a:extLst>
              <a:ext uri="{FF2B5EF4-FFF2-40B4-BE49-F238E27FC236}">
                <a16:creationId xmlns:a16="http://schemas.microsoft.com/office/drawing/2014/main" id="{C0E826A0-D0A6-4FDC-8597-D3C05887894E}"/>
              </a:ext>
            </a:extLst>
          </p:cNvPr>
          <p:cNvSpPr>
            <a:spLocks noGrp="1"/>
          </p:cNvSpPr>
          <p:nvPr>
            <p:ph type="body" idx="1"/>
          </p:nvPr>
        </p:nvSpPr>
        <p:spPr>
          <a:xfrm>
            <a:off x="0" y="516811"/>
            <a:ext cx="9144000" cy="3974448"/>
          </a:xfrm>
        </p:spPr>
        <p:txBody>
          <a:bodyPr/>
          <a:lstStyle/>
          <a:p>
            <a:r>
              <a:rPr lang="en-US" sz="2000" b="1" dirty="0" err="1">
                <a:latin typeface="+mn-lt"/>
              </a:rPr>
              <a:t>MLAutoTuningHPC</a:t>
            </a:r>
            <a:r>
              <a:rPr lang="en-US" sz="2000" b="1" dirty="0">
                <a:latin typeface="+mn-lt"/>
              </a:rPr>
              <a:t>: Learning Configurations </a:t>
            </a:r>
            <a:r>
              <a:rPr lang="en-US" sz="2000" dirty="0">
                <a:latin typeface="+mn-lt"/>
              </a:rPr>
              <a:t>This is classic Autotuning and one optimizes some mix of performance and quality of results with the learning network inputting the configuration parameters of the computation. This includes initial values and also dynamic choices such as block sizes for cache use, variable step sizes in space and time. It can also include discrete choices as to the type of solver to be used.</a:t>
            </a:r>
          </a:p>
          <a:p>
            <a:r>
              <a:rPr lang="en-US" sz="2000" b="1" dirty="0" err="1">
                <a:latin typeface="+mn-lt"/>
              </a:rPr>
              <a:t>MLAutoTuningHPC</a:t>
            </a:r>
            <a:r>
              <a:rPr lang="en-US" sz="2000" b="1" dirty="0">
                <a:latin typeface="+mn-lt"/>
              </a:rPr>
              <a:t>: Smart Ensembles</a:t>
            </a:r>
            <a:r>
              <a:rPr lang="en-US" sz="2000" dirty="0">
                <a:latin typeface="+mn-lt"/>
              </a:rPr>
              <a:t> Here we choose the best set of computation defining parameters to achieve some goal such as providing the most efficient training set with defining parameters spread well over the relevant phase space.</a:t>
            </a:r>
          </a:p>
          <a:p>
            <a:r>
              <a:rPr lang="en-US" sz="2000" b="1" dirty="0" err="1">
                <a:latin typeface="+mn-lt"/>
              </a:rPr>
              <a:t>MLAutoTuningHPC</a:t>
            </a:r>
            <a:r>
              <a:rPr lang="en-US" sz="2000" b="1" dirty="0">
                <a:latin typeface="+mn-lt"/>
              </a:rPr>
              <a:t>: Learning Model Setups from Observational Data</a:t>
            </a:r>
            <a:r>
              <a:rPr lang="en-US" sz="2000" dirty="0">
                <a:latin typeface="+mn-lt"/>
              </a:rPr>
              <a:t> Seen when simulation set up as a set of </a:t>
            </a:r>
            <a:r>
              <a:rPr lang="en-US" sz="2000" dirty="0" err="1">
                <a:latin typeface="+mn-lt"/>
              </a:rPr>
              <a:t>agents.Tuning</a:t>
            </a:r>
            <a:r>
              <a:rPr lang="en-US" sz="2000" dirty="0">
                <a:latin typeface="+mn-lt"/>
              </a:rPr>
              <a:t> agent (model) parameters to optimize agent outputs to available empirical data presents one of the greatest challenges in model construction.</a:t>
            </a:r>
            <a:br>
              <a:rPr lang="en-US" dirty="0"/>
            </a:br>
            <a:br>
              <a:rPr lang="en-US" dirty="0"/>
            </a:br>
            <a:endParaRPr lang="en-US" dirty="0"/>
          </a:p>
        </p:txBody>
      </p:sp>
      <p:sp>
        <p:nvSpPr>
          <p:cNvPr id="4" name="Date Placeholder 3">
            <a:extLst>
              <a:ext uri="{FF2B5EF4-FFF2-40B4-BE49-F238E27FC236}">
                <a16:creationId xmlns:a16="http://schemas.microsoft.com/office/drawing/2014/main" id="{90001B9C-C3E5-4BFF-923B-689FECAC6416}"/>
              </a:ext>
            </a:extLst>
          </p:cNvPr>
          <p:cNvSpPr>
            <a:spLocks noGrp="1"/>
          </p:cNvSpPr>
          <p:nvPr>
            <p:ph type="dt" idx="10"/>
          </p:nvPr>
        </p:nvSpPr>
        <p:spPr/>
        <p:txBody>
          <a:bodyPr/>
          <a:lstStyle/>
          <a:p>
            <a:r>
              <a:rPr lang="en-US"/>
              <a:t>5/10/2019</a:t>
            </a:r>
          </a:p>
        </p:txBody>
      </p:sp>
      <p:sp>
        <p:nvSpPr>
          <p:cNvPr id="5" name="Slide Number Placeholder 4">
            <a:extLst>
              <a:ext uri="{FF2B5EF4-FFF2-40B4-BE49-F238E27FC236}">
                <a16:creationId xmlns:a16="http://schemas.microsoft.com/office/drawing/2014/main" id="{9ACB4E45-8E61-4AD4-A389-435F7DEC13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781984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88FB-B02A-4BFB-A466-1D619B94F139}"/>
              </a:ext>
            </a:extLst>
          </p:cNvPr>
          <p:cNvSpPr>
            <a:spLocks noGrp="1"/>
          </p:cNvSpPr>
          <p:nvPr>
            <p:ph type="title"/>
          </p:nvPr>
        </p:nvSpPr>
        <p:spPr>
          <a:xfrm>
            <a:off x="23549" y="64233"/>
            <a:ext cx="9120451" cy="857250"/>
          </a:xfrm>
        </p:spPr>
        <p:txBody>
          <a:bodyPr/>
          <a:lstStyle/>
          <a:p>
            <a:r>
              <a:rPr lang="en-US" sz="2100" dirty="0" err="1"/>
              <a:t>MLAutotunedHPC</a:t>
            </a:r>
            <a:r>
              <a:rPr lang="en-US" sz="2100" dirty="0"/>
              <a:t>. Machine Learning for Parameter Auto-tuning in Molecular Dynamics Simulations: Efficient Dynamics of Ions near Polarizable Nanoparticles</a:t>
            </a:r>
          </a:p>
        </p:txBody>
      </p:sp>
      <p:pic>
        <p:nvPicPr>
          <p:cNvPr id="8" name="Picture 7" descr="channel.jpg">
            <a:extLst>
              <a:ext uri="{FF2B5EF4-FFF2-40B4-BE49-F238E27FC236}">
                <a16:creationId xmlns:a16="http://schemas.microsoft.com/office/drawing/2014/main" id="{E5A622EB-D124-434C-879A-175AFA44F141}"/>
              </a:ext>
            </a:extLst>
          </p:cNvPr>
          <p:cNvPicPr>
            <a:picLocks noChangeAspect="1"/>
          </p:cNvPicPr>
          <p:nvPr/>
        </p:nvPicPr>
        <p:blipFill>
          <a:blip r:embed="rId2" cstate="print"/>
          <a:stretch>
            <a:fillRect/>
          </a:stretch>
        </p:blipFill>
        <p:spPr>
          <a:xfrm>
            <a:off x="250195" y="2349808"/>
            <a:ext cx="2952302" cy="2093334"/>
          </a:xfrm>
          <a:prstGeom prst="rect">
            <a:avLst/>
          </a:prstGeom>
        </p:spPr>
      </p:pic>
      <p:sp>
        <p:nvSpPr>
          <p:cNvPr id="3" name="TextBox 2">
            <a:extLst>
              <a:ext uri="{FF2B5EF4-FFF2-40B4-BE49-F238E27FC236}">
                <a16:creationId xmlns:a16="http://schemas.microsoft.com/office/drawing/2014/main" id="{2086D43D-21EC-4255-A68A-F23FA6DB164E}"/>
              </a:ext>
            </a:extLst>
          </p:cNvPr>
          <p:cNvSpPr txBox="1"/>
          <p:nvPr/>
        </p:nvSpPr>
        <p:spPr>
          <a:xfrm>
            <a:off x="50719" y="1022278"/>
            <a:ext cx="3980582" cy="707886"/>
          </a:xfrm>
          <a:prstGeom prst="rect">
            <a:avLst/>
          </a:prstGeom>
          <a:noFill/>
        </p:spPr>
        <p:txBody>
          <a:bodyPr wrap="square" rtlCol="0">
            <a:spAutoFit/>
          </a:bodyPr>
          <a:lstStyle/>
          <a:p>
            <a:r>
              <a:rPr lang="en-US" sz="2000" dirty="0"/>
              <a:t>JCS </a:t>
            </a:r>
            <a:r>
              <a:rPr lang="en-US" sz="2000" dirty="0" err="1"/>
              <a:t>Kadupitiya</a:t>
            </a:r>
            <a:r>
              <a:rPr lang="en-US" sz="2000" dirty="0"/>
              <a:t>, Geoffrey Fox, </a:t>
            </a:r>
            <a:br>
              <a:rPr lang="en-US" sz="2000" dirty="0"/>
            </a:br>
            <a:r>
              <a:rPr lang="en-US" sz="2000" dirty="0"/>
              <a:t>Vikram </a:t>
            </a:r>
            <a:r>
              <a:rPr lang="en-US" sz="2000" dirty="0" err="1"/>
              <a:t>Jadhao</a:t>
            </a:r>
            <a:endParaRPr lang="en-US" sz="2000" dirty="0"/>
          </a:p>
        </p:txBody>
      </p:sp>
      <p:sp>
        <p:nvSpPr>
          <p:cNvPr id="4" name="Rectangle 3">
            <a:extLst>
              <a:ext uri="{FF2B5EF4-FFF2-40B4-BE49-F238E27FC236}">
                <a16:creationId xmlns:a16="http://schemas.microsoft.com/office/drawing/2014/main" id="{0F097486-2C37-DD4E-B724-C726EAC58526}"/>
              </a:ext>
            </a:extLst>
          </p:cNvPr>
          <p:cNvSpPr/>
          <p:nvPr/>
        </p:nvSpPr>
        <p:spPr>
          <a:xfrm>
            <a:off x="3600450" y="814411"/>
            <a:ext cx="5492832" cy="1615827"/>
          </a:xfrm>
          <a:prstGeom prst="rect">
            <a:avLst/>
          </a:prstGeom>
        </p:spPr>
        <p:txBody>
          <a:bodyPr wrap="square">
            <a:spAutoFit/>
          </a:bodyPr>
          <a:lstStyle/>
          <a:p>
            <a:r>
              <a:rPr lang="en-US" sz="1650" b="1" dirty="0"/>
              <a:t>Integration of machine learning (ML) methods for parameter prediction for MD simulations by demonstrating how they were realized in MD simulations of ions near polarizable NPs.</a:t>
            </a:r>
          </a:p>
          <a:p>
            <a:endParaRPr lang="en-US" sz="1650" b="1" dirty="0"/>
          </a:p>
          <a:p>
            <a:r>
              <a:rPr lang="en-US" sz="1650" b="1" dirty="0"/>
              <a:t>Note ML used at start and end of simulation blocks</a:t>
            </a:r>
            <a:endParaRPr lang="en-US" sz="1650" dirty="0"/>
          </a:p>
        </p:txBody>
      </p:sp>
      <p:grpSp>
        <p:nvGrpSpPr>
          <p:cNvPr id="47" name="Group 46">
            <a:extLst>
              <a:ext uri="{FF2B5EF4-FFF2-40B4-BE49-F238E27FC236}">
                <a16:creationId xmlns:a16="http://schemas.microsoft.com/office/drawing/2014/main" id="{DEE734F6-80C6-429B-BB53-6036EB3BD51D}"/>
              </a:ext>
            </a:extLst>
          </p:cNvPr>
          <p:cNvGrpSpPr/>
          <p:nvPr/>
        </p:nvGrpSpPr>
        <p:grpSpPr>
          <a:xfrm>
            <a:off x="3335844" y="2695695"/>
            <a:ext cx="5557962" cy="1837538"/>
            <a:chOff x="723571" y="2686576"/>
            <a:chExt cx="5557962" cy="1837538"/>
          </a:xfrm>
        </p:grpSpPr>
        <p:sp>
          <p:nvSpPr>
            <p:cNvPr id="48" name="Rectangle 47">
              <a:extLst>
                <a:ext uri="{FF2B5EF4-FFF2-40B4-BE49-F238E27FC236}">
                  <a16:creationId xmlns:a16="http://schemas.microsoft.com/office/drawing/2014/main" id="{A1B231DD-F812-440A-9254-91503D735A5B}"/>
                </a:ext>
              </a:extLst>
            </p:cNvPr>
            <p:cNvSpPr/>
            <p:nvPr/>
          </p:nvSpPr>
          <p:spPr>
            <a:xfrm>
              <a:off x="2654420" y="3645644"/>
              <a:ext cx="647573" cy="185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US" sz="800" dirty="0">
                  <a:solidFill>
                    <a:srgbClr val="FFFFFF"/>
                  </a:solidFill>
                  <a:latin typeface="Arial"/>
                </a:rPr>
                <a:t>Testing</a:t>
              </a:r>
            </a:p>
          </p:txBody>
        </p:sp>
        <p:sp>
          <p:nvSpPr>
            <p:cNvPr id="49" name="Rectangle 48">
              <a:extLst>
                <a:ext uri="{FF2B5EF4-FFF2-40B4-BE49-F238E27FC236}">
                  <a16:creationId xmlns:a16="http://schemas.microsoft.com/office/drawing/2014/main" id="{87A7E780-604C-4F5B-9A25-65C083002E09}"/>
                </a:ext>
              </a:extLst>
            </p:cNvPr>
            <p:cNvSpPr/>
            <p:nvPr/>
          </p:nvSpPr>
          <p:spPr>
            <a:xfrm>
              <a:off x="2611725" y="3944671"/>
              <a:ext cx="704502" cy="185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US" sz="800" dirty="0">
                  <a:solidFill>
                    <a:srgbClr val="FFFFFF"/>
                  </a:solidFill>
                  <a:latin typeface="Arial"/>
                </a:rPr>
                <a:t>Training</a:t>
              </a:r>
            </a:p>
          </p:txBody>
        </p:sp>
        <p:sp>
          <p:nvSpPr>
            <p:cNvPr id="50" name="Rectangle 49">
              <a:extLst>
                <a:ext uri="{FF2B5EF4-FFF2-40B4-BE49-F238E27FC236}">
                  <a16:creationId xmlns:a16="http://schemas.microsoft.com/office/drawing/2014/main" id="{F773B37B-E363-4D4F-9A07-EDACF45EC59C}"/>
                </a:ext>
              </a:extLst>
            </p:cNvPr>
            <p:cNvSpPr/>
            <p:nvPr/>
          </p:nvSpPr>
          <p:spPr>
            <a:xfrm>
              <a:off x="2597492" y="3097542"/>
              <a:ext cx="704502" cy="185222"/>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US" sz="800" dirty="0">
                  <a:solidFill>
                    <a:srgbClr val="FFFFFF"/>
                  </a:solidFill>
                  <a:latin typeface="Arial"/>
                </a:rPr>
                <a:t>Inference I</a:t>
              </a:r>
            </a:p>
          </p:txBody>
        </p:sp>
        <p:sp>
          <p:nvSpPr>
            <p:cNvPr id="51" name="Rectangle 50">
              <a:extLst>
                <a:ext uri="{FF2B5EF4-FFF2-40B4-BE49-F238E27FC236}">
                  <a16:creationId xmlns:a16="http://schemas.microsoft.com/office/drawing/2014/main" id="{2A715586-5FBF-4DB3-B80E-0A1731C75B20}"/>
                </a:ext>
              </a:extLst>
            </p:cNvPr>
            <p:cNvSpPr/>
            <p:nvPr/>
          </p:nvSpPr>
          <p:spPr>
            <a:xfrm>
              <a:off x="2625956" y="3372571"/>
              <a:ext cx="704502" cy="185222"/>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US" sz="800" dirty="0">
                  <a:solidFill>
                    <a:srgbClr val="FFFFFF"/>
                  </a:solidFill>
                  <a:latin typeface="Arial"/>
                </a:rPr>
                <a:t>Inference II</a:t>
              </a:r>
            </a:p>
          </p:txBody>
        </p:sp>
        <p:grpSp>
          <p:nvGrpSpPr>
            <p:cNvPr id="52" name="Group 51">
              <a:extLst>
                <a:ext uri="{FF2B5EF4-FFF2-40B4-BE49-F238E27FC236}">
                  <a16:creationId xmlns:a16="http://schemas.microsoft.com/office/drawing/2014/main" id="{7DA94B01-E112-46D9-84FB-35ADECA74CE5}"/>
                </a:ext>
              </a:extLst>
            </p:cNvPr>
            <p:cNvGrpSpPr/>
            <p:nvPr/>
          </p:nvGrpSpPr>
          <p:grpSpPr>
            <a:xfrm>
              <a:off x="723571" y="2686576"/>
              <a:ext cx="5557962" cy="1837538"/>
              <a:chOff x="0" y="1630386"/>
              <a:chExt cx="7795062" cy="2893727"/>
            </a:xfrm>
          </p:grpSpPr>
          <p:pic>
            <p:nvPicPr>
              <p:cNvPr id="53" name="Picture 52">
                <a:extLst>
                  <a:ext uri="{FF2B5EF4-FFF2-40B4-BE49-F238E27FC236}">
                    <a16:creationId xmlns:a16="http://schemas.microsoft.com/office/drawing/2014/main" id="{47492987-5190-4E4F-AF01-105092E7886E}"/>
                  </a:ext>
                </a:extLst>
              </p:cNvPr>
              <p:cNvPicPr>
                <a:picLocks noChangeAspect="1"/>
              </p:cNvPicPr>
              <p:nvPr/>
            </p:nvPicPr>
            <p:blipFill>
              <a:blip r:embed="rId3"/>
              <a:stretch>
                <a:fillRect/>
              </a:stretch>
            </p:blipFill>
            <p:spPr>
              <a:xfrm>
                <a:off x="0" y="1630386"/>
                <a:ext cx="7795062" cy="2893727"/>
              </a:xfrm>
              <a:prstGeom prst="rect">
                <a:avLst/>
              </a:prstGeom>
            </p:spPr>
          </p:pic>
          <p:sp>
            <p:nvSpPr>
              <p:cNvPr id="54" name="Rectangle 53">
                <a:extLst>
                  <a:ext uri="{FF2B5EF4-FFF2-40B4-BE49-F238E27FC236}">
                    <a16:creationId xmlns:a16="http://schemas.microsoft.com/office/drawing/2014/main" id="{01D3E184-9B9F-4681-9DE6-BD02D037935C}"/>
                  </a:ext>
                </a:extLst>
              </p:cNvPr>
              <p:cNvSpPr/>
              <p:nvPr/>
            </p:nvSpPr>
            <p:spPr>
              <a:xfrm>
                <a:off x="1524698" y="2079030"/>
                <a:ext cx="1119499" cy="64250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US" sz="600" dirty="0">
                    <a:solidFill>
                      <a:srgbClr val="000000"/>
                    </a:solidFill>
                    <a:latin typeface="Arial"/>
                  </a:rPr>
                  <a:t>ML-Based Simulation Configuration</a:t>
                </a:r>
              </a:p>
            </p:txBody>
          </p:sp>
          <p:sp>
            <p:nvSpPr>
              <p:cNvPr id="55" name="Rectangle 54">
                <a:extLst>
                  <a:ext uri="{FF2B5EF4-FFF2-40B4-BE49-F238E27FC236}">
                    <a16:creationId xmlns:a16="http://schemas.microsoft.com/office/drawing/2014/main" id="{3A049B7E-CE92-430D-AE9D-BD3F0E87499F}"/>
                  </a:ext>
                </a:extLst>
              </p:cNvPr>
              <p:cNvSpPr/>
              <p:nvPr/>
            </p:nvSpPr>
            <p:spPr>
              <a:xfrm>
                <a:off x="1657884" y="3845607"/>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6" name="Rectangle 55">
                <a:extLst>
                  <a:ext uri="{FF2B5EF4-FFF2-40B4-BE49-F238E27FC236}">
                    <a16:creationId xmlns:a16="http://schemas.microsoft.com/office/drawing/2014/main" id="{05FED94E-2BAB-46DE-A1FD-2367E17F2604}"/>
                  </a:ext>
                </a:extLst>
              </p:cNvPr>
              <p:cNvSpPr/>
              <p:nvPr/>
            </p:nvSpPr>
            <p:spPr>
              <a:xfrm>
                <a:off x="1674249" y="3456477"/>
                <a:ext cx="777667" cy="227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US" sz="600" dirty="0">
                    <a:solidFill>
                      <a:srgbClr val="FFFFFF"/>
                    </a:solidFill>
                    <a:latin typeface="Arial"/>
                  </a:rPr>
                  <a:t>Testing</a:t>
                </a:r>
              </a:p>
            </p:txBody>
          </p:sp>
          <p:sp>
            <p:nvSpPr>
              <p:cNvPr id="57" name="Rectangle 56">
                <a:extLst>
                  <a:ext uri="{FF2B5EF4-FFF2-40B4-BE49-F238E27FC236}">
                    <a16:creationId xmlns:a16="http://schemas.microsoft.com/office/drawing/2014/main" id="{E119CCD5-BCF4-4F7C-9C09-E29F06DCFC10}"/>
                  </a:ext>
                </a:extLst>
              </p:cNvPr>
              <p:cNvSpPr/>
              <p:nvPr/>
            </p:nvSpPr>
            <p:spPr>
              <a:xfrm>
                <a:off x="1622976" y="3824157"/>
                <a:ext cx="846032" cy="227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US" sz="600" dirty="0">
                    <a:solidFill>
                      <a:srgbClr val="FFFFFF"/>
                    </a:solidFill>
                    <a:latin typeface="Arial"/>
                  </a:rPr>
                  <a:t>Training</a:t>
                </a:r>
              </a:p>
            </p:txBody>
          </p:sp>
          <p:sp>
            <p:nvSpPr>
              <p:cNvPr id="58" name="Rectangle 57">
                <a:extLst>
                  <a:ext uri="{FF2B5EF4-FFF2-40B4-BE49-F238E27FC236}">
                    <a16:creationId xmlns:a16="http://schemas.microsoft.com/office/drawing/2014/main" id="{D7994D39-B279-49B6-9EFA-89EA25E9FEA5}"/>
                  </a:ext>
                </a:extLst>
              </p:cNvPr>
              <p:cNvSpPr/>
              <p:nvPr/>
            </p:nvSpPr>
            <p:spPr>
              <a:xfrm>
                <a:off x="1617035" y="2770014"/>
                <a:ext cx="846032" cy="227747"/>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US" sz="600" dirty="0">
                    <a:solidFill>
                      <a:srgbClr val="FFFFFF"/>
                    </a:solidFill>
                    <a:latin typeface="Arial"/>
                  </a:rPr>
                  <a:t>Inference I</a:t>
                </a:r>
              </a:p>
            </p:txBody>
          </p:sp>
          <p:sp>
            <p:nvSpPr>
              <p:cNvPr id="59" name="Rectangle 58">
                <a:extLst>
                  <a:ext uri="{FF2B5EF4-FFF2-40B4-BE49-F238E27FC236}">
                    <a16:creationId xmlns:a16="http://schemas.microsoft.com/office/drawing/2014/main" id="{FD563063-0B7C-435D-BD4C-275C05F7B0A9}"/>
                  </a:ext>
                </a:extLst>
              </p:cNvPr>
              <p:cNvSpPr/>
              <p:nvPr/>
            </p:nvSpPr>
            <p:spPr>
              <a:xfrm>
                <a:off x="1640065" y="3120709"/>
                <a:ext cx="846032" cy="227747"/>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US" sz="600" dirty="0">
                    <a:solidFill>
                      <a:srgbClr val="FFFFFF"/>
                    </a:solidFill>
                    <a:latin typeface="Arial"/>
                  </a:rPr>
                  <a:t>Inference II</a:t>
                </a:r>
              </a:p>
            </p:txBody>
          </p:sp>
        </p:grpSp>
      </p:grpSp>
    </p:spTree>
    <p:extLst>
      <p:ext uri="{BB962C8B-B14F-4D97-AF65-F5344CB8AC3E}">
        <p14:creationId xmlns:p14="http://schemas.microsoft.com/office/powerpoint/2010/main" val="3057485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CAA1-A971-4C81-8E34-9497DD8328AC}"/>
              </a:ext>
            </a:extLst>
          </p:cNvPr>
          <p:cNvSpPr>
            <a:spLocks noGrp="1"/>
          </p:cNvSpPr>
          <p:nvPr>
            <p:ph type="title"/>
          </p:nvPr>
        </p:nvSpPr>
        <p:spPr>
          <a:xfrm>
            <a:off x="311700" y="73505"/>
            <a:ext cx="4576494" cy="463475"/>
          </a:xfrm>
        </p:spPr>
        <p:txBody>
          <a:bodyPr/>
          <a:lstStyle/>
          <a:p>
            <a:r>
              <a:rPr lang="en-US" sz="2400" b="1" dirty="0"/>
              <a:t>Results for </a:t>
            </a:r>
            <a:r>
              <a:rPr lang="en-US" sz="2400" b="1" dirty="0" err="1"/>
              <a:t>MLAutotuning</a:t>
            </a:r>
            <a:endParaRPr lang="en-US" sz="2400" b="1" dirty="0"/>
          </a:p>
        </p:txBody>
      </p:sp>
      <p:sp>
        <p:nvSpPr>
          <p:cNvPr id="9" name="Rectangle 8">
            <a:extLst>
              <a:ext uri="{FF2B5EF4-FFF2-40B4-BE49-F238E27FC236}">
                <a16:creationId xmlns:a16="http://schemas.microsoft.com/office/drawing/2014/main" id="{CE28F526-93DF-4CE6-9415-DD28DCC720AA}"/>
              </a:ext>
            </a:extLst>
          </p:cNvPr>
          <p:cNvSpPr/>
          <p:nvPr/>
        </p:nvSpPr>
        <p:spPr>
          <a:xfrm>
            <a:off x="-88958" y="3381166"/>
            <a:ext cx="9321916" cy="1492716"/>
          </a:xfrm>
          <a:prstGeom prst="rect">
            <a:avLst/>
          </a:prstGeom>
        </p:spPr>
        <p:txBody>
          <a:bodyPr wrap="square">
            <a:spAutoFit/>
          </a:bodyPr>
          <a:lstStyle/>
          <a:p>
            <a:pPr marL="171450" indent="-171450">
              <a:buFont typeface="Arial" panose="020B0604020202020204" pitchFamily="34" charset="0"/>
              <a:buChar char="•"/>
            </a:pPr>
            <a:r>
              <a:rPr lang="en-US" sz="1300" dirty="0"/>
              <a:t>An ANN based regression model was integrated with MD simulation and predicted excellent simulation environment 94:3% of the time; human operation is more like 20(student)-50(faculty)% and runs simulation slower to be safe.</a:t>
            </a:r>
          </a:p>
          <a:p>
            <a:pPr marL="171450" indent="-171450">
              <a:buFont typeface="Arial" panose="020B0604020202020204" pitchFamily="34" charset="0"/>
              <a:buChar char="•"/>
            </a:pPr>
            <a:r>
              <a:rPr lang="en-US" sz="1300" dirty="0"/>
              <a:t>Auto-tuning of parameters generated accurate dynamics of ions for  10 million steps while improving the stability.</a:t>
            </a:r>
          </a:p>
          <a:p>
            <a:pPr marL="171450" indent="-171450">
              <a:buFont typeface="Arial" panose="020B0604020202020204" pitchFamily="34" charset="0"/>
              <a:buChar char="•"/>
            </a:pPr>
            <a:r>
              <a:rPr lang="en-US" sz="1300" dirty="0"/>
              <a:t>The integration of ML-enhanced framework with hybrid OpenMP/MPI parallelization techniques reduced the computational time of simulating systems with 1000 of ions and induced charges from 1000 of hours to 10 of hours, yielding </a:t>
            </a:r>
            <a:r>
              <a:rPr lang="en-US" sz="1300" dirty="0">
                <a:solidFill>
                  <a:srgbClr val="FF0000"/>
                </a:solidFill>
              </a:rPr>
              <a:t>a maximum speedup of  3 from </a:t>
            </a:r>
            <a:r>
              <a:rPr lang="en-US" sz="1300" dirty="0" err="1">
                <a:solidFill>
                  <a:srgbClr val="FF0000"/>
                </a:solidFill>
              </a:rPr>
              <a:t>MLAutoTuning</a:t>
            </a:r>
            <a:r>
              <a:rPr lang="en-US" sz="1300" dirty="0">
                <a:solidFill>
                  <a:srgbClr val="FF0000"/>
                </a:solidFill>
              </a:rPr>
              <a:t> and a maximum speedup of  600 from the combination of ML and parallel computing</a:t>
            </a:r>
            <a:r>
              <a:rPr lang="en-US" sz="1300" dirty="0"/>
              <a:t>.</a:t>
            </a:r>
          </a:p>
          <a:p>
            <a:pPr marL="171450" indent="-171450">
              <a:buFont typeface="Arial" panose="020B0604020202020204" pitchFamily="34" charset="0"/>
              <a:buChar char="•"/>
            </a:pPr>
            <a:r>
              <a:rPr lang="en-US" sz="1300" dirty="0"/>
              <a:t>The approach can be generalized to select optimal parameters in other MD applications &amp; energy minimization problems.</a:t>
            </a:r>
          </a:p>
        </p:txBody>
      </p:sp>
      <p:pic>
        <p:nvPicPr>
          <p:cNvPr id="10" name="Picture 9">
            <a:extLst>
              <a:ext uri="{FF2B5EF4-FFF2-40B4-BE49-F238E27FC236}">
                <a16:creationId xmlns:a16="http://schemas.microsoft.com/office/drawing/2014/main" id="{9FABA01C-F4DA-4C5A-8063-D4B5AEF4334E}"/>
              </a:ext>
            </a:extLst>
          </p:cNvPr>
          <p:cNvPicPr>
            <a:picLocks noChangeAspect="1"/>
          </p:cNvPicPr>
          <p:nvPr/>
        </p:nvPicPr>
        <p:blipFill rotWithShape="1">
          <a:blip r:embed="rId2"/>
          <a:srcRect b="42266"/>
          <a:stretch/>
        </p:blipFill>
        <p:spPr>
          <a:xfrm>
            <a:off x="137553" y="513189"/>
            <a:ext cx="2462394" cy="1693035"/>
          </a:xfrm>
          <a:prstGeom prst="rect">
            <a:avLst/>
          </a:prstGeom>
        </p:spPr>
      </p:pic>
      <p:sp>
        <p:nvSpPr>
          <p:cNvPr id="11" name="TextBox 10">
            <a:extLst>
              <a:ext uri="{FF2B5EF4-FFF2-40B4-BE49-F238E27FC236}">
                <a16:creationId xmlns:a16="http://schemas.microsoft.com/office/drawing/2014/main" id="{20733255-0C12-4A3F-A920-CEEBD302B1C7}"/>
              </a:ext>
            </a:extLst>
          </p:cNvPr>
          <p:cNvSpPr txBox="1"/>
          <p:nvPr/>
        </p:nvSpPr>
        <p:spPr>
          <a:xfrm>
            <a:off x="0" y="2206224"/>
            <a:ext cx="2462395" cy="1015663"/>
          </a:xfrm>
          <a:prstGeom prst="rect">
            <a:avLst/>
          </a:prstGeom>
          <a:noFill/>
        </p:spPr>
        <p:txBody>
          <a:bodyPr wrap="square" rtlCol="0">
            <a:spAutoFit/>
          </a:bodyPr>
          <a:lstStyle/>
          <a:p>
            <a:r>
              <a:rPr lang="en-US" sz="1200" dirty="0"/>
              <a:t>Quality of simulation measured by time simulated per step with increasing use of ML enhancements. (Larger is better).</a:t>
            </a:r>
            <a:br>
              <a:rPr lang="en-US" sz="1200" dirty="0"/>
            </a:br>
            <a:r>
              <a:rPr lang="en-US" sz="1200" dirty="0"/>
              <a:t>Inset is timestep used</a:t>
            </a:r>
          </a:p>
        </p:txBody>
      </p:sp>
      <p:pic>
        <p:nvPicPr>
          <p:cNvPr id="12" name="Picture 11">
            <a:extLst>
              <a:ext uri="{FF2B5EF4-FFF2-40B4-BE49-F238E27FC236}">
                <a16:creationId xmlns:a16="http://schemas.microsoft.com/office/drawing/2014/main" id="{862E98DB-A1D1-4B13-A4DF-4CE413DE3039}"/>
              </a:ext>
            </a:extLst>
          </p:cNvPr>
          <p:cNvPicPr>
            <a:picLocks noChangeAspect="1"/>
          </p:cNvPicPr>
          <p:nvPr/>
        </p:nvPicPr>
        <p:blipFill rotWithShape="1">
          <a:blip r:embed="rId3"/>
          <a:srcRect l="-653" t="4490" r="653" b="38772"/>
          <a:stretch/>
        </p:blipFill>
        <p:spPr>
          <a:xfrm>
            <a:off x="2591603" y="620060"/>
            <a:ext cx="2296591" cy="1503083"/>
          </a:xfrm>
          <a:prstGeom prst="rect">
            <a:avLst/>
          </a:prstGeom>
        </p:spPr>
      </p:pic>
      <p:sp>
        <p:nvSpPr>
          <p:cNvPr id="13" name="TextBox 12">
            <a:extLst>
              <a:ext uri="{FF2B5EF4-FFF2-40B4-BE49-F238E27FC236}">
                <a16:creationId xmlns:a16="http://schemas.microsoft.com/office/drawing/2014/main" id="{DBC61640-57FC-46F0-AF98-7427A3AB491E}"/>
              </a:ext>
            </a:extLst>
          </p:cNvPr>
          <p:cNvSpPr txBox="1"/>
          <p:nvPr/>
        </p:nvSpPr>
        <p:spPr>
          <a:xfrm>
            <a:off x="2664241" y="2084220"/>
            <a:ext cx="2151313" cy="1169551"/>
          </a:xfrm>
          <a:prstGeom prst="rect">
            <a:avLst/>
          </a:prstGeom>
          <a:noFill/>
        </p:spPr>
        <p:txBody>
          <a:bodyPr wrap="square" rtlCol="0">
            <a:spAutoFit/>
          </a:bodyPr>
          <a:lstStyle/>
          <a:p>
            <a:r>
              <a:rPr lang="en-US" dirty="0"/>
              <a:t>Key characteristics of simulated system showing greater stability for ML enabled adaptive approach.</a:t>
            </a:r>
          </a:p>
        </p:txBody>
      </p:sp>
      <p:pic>
        <p:nvPicPr>
          <p:cNvPr id="14" name="Picture 13">
            <a:extLst>
              <a:ext uri="{FF2B5EF4-FFF2-40B4-BE49-F238E27FC236}">
                <a16:creationId xmlns:a16="http://schemas.microsoft.com/office/drawing/2014/main" id="{0D96C57E-83CF-4C76-B7B6-72AD5FA4A453}"/>
              </a:ext>
            </a:extLst>
          </p:cNvPr>
          <p:cNvPicPr>
            <a:picLocks noChangeAspect="1"/>
          </p:cNvPicPr>
          <p:nvPr/>
        </p:nvPicPr>
        <p:blipFill rotWithShape="1">
          <a:blip r:embed="rId4"/>
          <a:srcRect b="39224"/>
          <a:stretch/>
        </p:blipFill>
        <p:spPr>
          <a:xfrm>
            <a:off x="4815554" y="52216"/>
            <a:ext cx="2274338" cy="1571486"/>
          </a:xfrm>
          <a:prstGeom prst="rect">
            <a:avLst/>
          </a:prstGeom>
        </p:spPr>
      </p:pic>
      <p:sp>
        <p:nvSpPr>
          <p:cNvPr id="15" name="TextBox 14">
            <a:extLst>
              <a:ext uri="{FF2B5EF4-FFF2-40B4-BE49-F238E27FC236}">
                <a16:creationId xmlns:a16="http://schemas.microsoft.com/office/drawing/2014/main" id="{F4D95F47-C6EC-4F20-849A-CECB73F71AC0}"/>
              </a:ext>
            </a:extLst>
          </p:cNvPr>
          <p:cNvSpPr txBox="1"/>
          <p:nvPr/>
        </p:nvSpPr>
        <p:spPr>
          <a:xfrm>
            <a:off x="4952488" y="1560318"/>
            <a:ext cx="2151313" cy="1600438"/>
          </a:xfrm>
          <a:prstGeom prst="rect">
            <a:avLst/>
          </a:prstGeom>
          <a:noFill/>
        </p:spPr>
        <p:txBody>
          <a:bodyPr wrap="square" rtlCol="0">
            <a:spAutoFit/>
          </a:bodyPr>
          <a:lstStyle/>
          <a:p>
            <a:r>
              <a:rPr lang="en-US" dirty="0"/>
              <a:t>Comparison of results for peak densities of counterions between adaptive (ML) and original non-adaptive cases (they look identical)</a:t>
            </a:r>
          </a:p>
        </p:txBody>
      </p:sp>
      <p:pic>
        <p:nvPicPr>
          <p:cNvPr id="16" name="Picture 15">
            <a:extLst>
              <a:ext uri="{FF2B5EF4-FFF2-40B4-BE49-F238E27FC236}">
                <a16:creationId xmlns:a16="http://schemas.microsoft.com/office/drawing/2014/main" id="{4641C022-1CD8-4AC1-BE89-FCD11DB5FED2}"/>
              </a:ext>
            </a:extLst>
          </p:cNvPr>
          <p:cNvPicPr>
            <a:picLocks noChangeAspect="1"/>
          </p:cNvPicPr>
          <p:nvPr/>
        </p:nvPicPr>
        <p:blipFill rotWithShape="1">
          <a:blip r:embed="rId5"/>
          <a:srcRect b="43241"/>
          <a:stretch/>
        </p:blipFill>
        <p:spPr>
          <a:xfrm>
            <a:off x="6993543" y="144210"/>
            <a:ext cx="2012904" cy="1422010"/>
          </a:xfrm>
          <a:prstGeom prst="rect">
            <a:avLst/>
          </a:prstGeom>
        </p:spPr>
      </p:pic>
      <p:sp>
        <p:nvSpPr>
          <p:cNvPr id="17" name="TextBox 16">
            <a:extLst>
              <a:ext uri="{FF2B5EF4-FFF2-40B4-BE49-F238E27FC236}">
                <a16:creationId xmlns:a16="http://schemas.microsoft.com/office/drawing/2014/main" id="{B1F4B1BB-79EF-43F4-95B7-F76758EA58D8}"/>
              </a:ext>
            </a:extLst>
          </p:cNvPr>
          <p:cNvSpPr txBox="1"/>
          <p:nvPr/>
        </p:nvSpPr>
        <p:spPr>
          <a:xfrm>
            <a:off x="7103801" y="1710376"/>
            <a:ext cx="1859483" cy="1600438"/>
          </a:xfrm>
          <a:prstGeom prst="rect">
            <a:avLst/>
          </a:prstGeom>
          <a:noFill/>
        </p:spPr>
        <p:txBody>
          <a:bodyPr wrap="square" rtlCol="0">
            <a:spAutoFit/>
          </a:bodyPr>
          <a:lstStyle/>
          <a:p>
            <a:r>
              <a:rPr lang="en-US" dirty="0"/>
              <a:t>Ionic densities from </a:t>
            </a:r>
            <a:r>
              <a:rPr lang="en-US" dirty="0" err="1"/>
              <a:t>MLAutotuned</a:t>
            </a:r>
            <a:r>
              <a:rPr lang="en-US" dirty="0"/>
              <a:t> system. Inset compares ML system results with those of slower original system</a:t>
            </a:r>
          </a:p>
        </p:txBody>
      </p:sp>
    </p:spTree>
    <p:extLst>
      <p:ext uri="{BB962C8B-B14F-4D97-AF65-F5344CB8AC3E}">
        <p14:creationId xmlns:p14="http://schemas.microsoft.com/office/powerpoint/2010/main" val="360635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8F7E-1BDE-4143-B291-3FFDFE52FE65}"/>
              </a:ext>
            </a:extLst>
          </p:cNvPr>
          <p:cNvSpPr>
            <a:spLocks noGrp="1"/>
          </p:cNvSpPr>
          <p:nvPr>
            <p:ph type="title"/>
          </p:nvPr>
        </p:nvSpPr>
        <p:spPr>
          <a:xfrm>
            <a:off x="359903" y="91678"/>
            <a:ext cx="7886700" cy="594061"/>
          </a:xfrm>
        </p:spPr>
        <p:txBody>
          <a:bodyPr/>
          <a:lstStyle/>
          <a:p>
            <a:r>
              <a:rPr lang="en-US" dirty="0" err="1"/>
              <a:t>MLforHPC</a:t>
            </a:r>
            <a:r>
              <a:rPr lang="en-US" dirty="0"/>
              <a:t> Details II</a:t>
            </a:r>
          </a:p>
        </p:txBody>
      </p:sp>
      <p:sp>
        <p:nvSpPr>
          <p:cNvPr id="3" name="Text Placeholder 2">
            <a:extLst>
              <a:ext uri="{FF2B5EF4-FFF2-40B4-BE49-F238E27FC236}">
                <a16:creationId xmlns:a16="http://schemas.microsoft.com/office/drawing/2014/main" id="{C0E826A0-D0A6-4FDC-8597-D3C05887894E}"/>
              </a:ext>
            </a:extLst>
          </p:cNvPr>
          <p:cNvSpPr>
            <a:spLocks noGrp="1"/>
          </p:cNvSpPr>
          <p:nvPr>
            <p:ph type="body" idx="1"/>
          </p:nvPr>
        </p:nvSpPr>
        <p:spPr>
          <a:xfrm>
            <a:off x="0" y="485813"/>
            <a:ext cx="9144000" cy="4365155"/>
          </a:xfrm>
        </p:spPr>
        <p:txBody>
          <a:bodyPr/>
          <a:lstStyle/>
          <a:p>
            <a:pPr>
              <a:lnSpc>
                <a:spcPct val="100000"/>
              </a:lnSpc>
            </a:pPr>
            <a:r>
              <a:rPr lang="en-US" sz="2400" b="1" dirty="0" err="1">
                <a:latin typeface="+mn-lt"/>
              </a:rPr>
              <a:t>MLaroundHPC</a:t>
            </a:r>
            <a:r>
              <a:rPr lang="en-US" sz="2400" b="1" dirty="0">
                <a:latin typeface="+mn-lt"/>
              </a:rPr>
              <a:t>: Learning Outputs from Inputs</a:t>
            </a:r>
            <a:r>
              <a:rPr lang="en-US" sz="2400" dirty="0">
                <a:latin typeface="+mn-lt"/>
              </a:rPr>
              <a:t>: This has a wide spectrum of use cases with two extreme cases given below. It includes </a:t>
            </a:r>
            <a:r>
              <a:rPr lang="en-US" sz="2400" b="1" dirty="0" err="1">
                <a:latin typeface="+mn-lt"/>
              </a:rPr>
              <a:t>SimulationTrainedML</a:t>
            </a:r>
            <a:r>
              <a:rPr lang="en-US" sz="2400" b="1" dirty="0">
                <a:latin typeface="+mn-lt"/>
              </a:rPr>
              <a:t> </a:t>
            </a:r>
            <a:r>
              <a:rPr lang="en-US" sz="2400" dirty="0">
                <a:latin typeface="+mn-lt"/>
              </a:rPr>
              <a:t>where the simulations are performed </a:t>
            </a:r>
            <a:r>
              <a:rPr lang="en-US" sz="2400" dirty="0" err="1">
                <a:latin typeface="+mn-lt"/>
              </a:rPr>
              <a:t>tomdirectly</a:t>
            </a:r>
            <a:r>
              <a:rPr lang="en-US" sz="2400" dirty="0">
                <a:latin typeface="+mn-lt"/>
              </a:rPr>
              <a:t> train an AI system rather than the AI system being added to learn a simulation. </a:t>
            </a:r>
          </a:p>
          <a:p>
            <a:pPr marL="939800" lvl="1" indent="-342900">
              <a:lnSpc>
                <a:spcPct val="100000"/>
              </a:lnSpc>
              <a:buFont typeface="+mj-lt"/>
              <a:buAutoNum type="alphaLcParenR"/>
            </a:pPr>
            <a:r>
              <a:rPr lang="en-US" sz="2000" b="1" dirty="0">
                <a:latin typeface="+mn-lt"/>
              </a:rPr>
              <a:t>Fields from Fields</a:t>
            </a:r>
            <a:r>
              <a:rPr lang="en-US" sz="2000" dirty="0">
                <a:latin typeface="+mn-lt"/>
              </a:rPr>
              <a:t> Here one feeds in initial conditions and the neural network learns the result where initial and final results are fields</a:t>
            </a:r>
          </a:p>
          <a:p>
            <a:pPr marL="939800" lvl="1" indent="-342900">
              <a:lnSpc>
                <a:spcPct val="100000"/>
              </a:lnSpc>
              <a:buFont typeface="+mj-lt"/>
              <a:buAutoNum type="alphaLcParenR"/>
            </a:pPr>
            <a:r>
              <a:rPr lang="en-US" sz="2000" b="1" dirty="0">
                <a:latin typeface="+mn-lt"/>
              </a:rPr>
              <a:t>Computation Results from Computation defining Parameters </a:t>
            </a:r>
            <a:r>
              <a:rPr lang="en-US" sz="2000" dirty="0">
                <a:latin typeface="+mn-lt"/>
              </a:rPr>
              <a:t>Here one just feeds in a modest number of </a:t>
            </a:r>
            <a:r>
              <a:rPr lang="en-US" sz="2000" dirty="0" err="1">
                <a:latin typeface="+mn-lt"/>
              </a:rPr>
              <a:t>metaparameters</a:t>
            </a:r>
            <a:r>
              <a:rPr lang="en-US" sz="2000" dirty="0">
                <a:latin typeface="+mn-lt"/>
              </a:rPr>
              <a:t> that the define the problem and learn a modest number of calculated answers. This presumably requires fewer training samples than a)</a:t>
            </a:r>
            <a:br>
              <a:rPr lang="en-US" sz="2000" dirty="0">
                <a:latin typeface="+mn-lt"/>
              </a:rPr>
            </a:br>
            <a:r>
              <a:rPr lang="en-US" sz="2000" dirty="0">
                <a:latin typeface="+mn-lt"/>
              </a:rPr>
              <a:t> </a:t>
            </a:r>
            <a:br>
              <a:rPr lang="en-US" sz="2000" dirty="0">
                <a:latin typeface="+mn-lt"/>
              </a:rPr>
            </a:br>
            <a:br>
              <a:rPr lang="en-US" sz="2000" dirty="0">
                <a:latin typeface="+mn-lt"/>
              </a:rPr>
            </a:br>
            <a:br>
              <a:rPr lang="en-US" sz="2000" dirty="0">
                <a:latin typeface="+mn-lt"/>
              </a:rPr>
            </a:br>
            <a:br>
              <a:rPr lang="en-US" sz="2000" dirty="0">
                <a:latin typeface="+mn-lt"/>
              </a:rPr>
            </a:br>
            <a:endParaRPr lang="en-US" sz="2000" dirty="0">
              <a:latin typeface="+mn-lt"/>
            </a:endParaRPr>
          </a:p>
        </p:txBody>
      </p:sp>
      <p:sp>
        <p:nvSpPr>
          <p:cNvPr id="4" name="Date Placeholder 3">
            <a:extLst>
              <a:ext uri="{FF2B5EF4-FFF2-40B4-BE49-F238E27FC236}">
                <a16:creationId xmlns:a16="http://schemas.microsoft.com/office/drawing/2014/main" id="{90001B9C-C3E5-4BFF-923B-689FECAC6416}"/>
              </a:ext>
            </a:extLst>
          </p:cNvPr>
          <p:cNvSpPr>
            <a:spLocks noGrp="1"/>
          </p:cNvSpPr>
          <p:nvPr>
            <p:ph type="dt" idx="10"/>
          </p:nvPr>
        </p:nvSpPr>
        <p:spPr/>
        <p:txBody>
          <a:bodyPr/>
          <a:lstStyle/>
          <a:p>
            <a:r>
              <a:rPr lang="en-US"/>
              <a:t>5/10/2019</a:t>
            </a:r>
          </a:p>
        </p:txBody>
      </p:sp>
      <p:sp>
        <p:nvSpPr>
          <p:cNvPr id="5" name="Slide Number Placeholder 4">
            <a:extLst>
              <a:ext uri="{FF2B5EF4-FFF2-40B4-BE49-F238E27FC236}">
                <a16:creationId xmlns:a16="http://schemas.microsoft.com/office/drawing/2014/main" id="{9ACB4E45-8E61-4AD4-A389-435F7DEC13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108550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5137-0A52-41FF-8F6E-8BCCD162C7B6}"/>
              </a:ext>
            </a:extLst>
          </p:cNvPr>
          <p:cNvSpPr>
            <a:spLocks noGrp="1"/>
          </p:cNvSpPr>
          <p:nvPr>
            <p:ph type="title"/>
          </p:nvPr>
        </p:nvSpPr>
        <p:spPr>
          <a:xfrm>
            <a:off x="843335" y="170620"/>
            <a:ext cx="7886700" cy="680313"/>
          </a:xfrm>
        </p:spPr>
        <p:txBody>
          <a:bodyPr/>
          <a:lstStyle/>
          <a:p>
            <a:r>
              <a:rPr lang="en-US" dirty="0"/>
              <a:t>Abstract</a:t>
            </a:r>
          </a:p>
        </p:txBody>
      </p:sp>
      <p:sp>
        <p:nvSpPr>
          <p:cNvPr id="3" name="Text Placeholder 2">
            <a:extLst>
              <a:ext uri="{FF2B5EF4-FFF2-40B4-BE49-F238E27FC236}">
                <a16:creationId xmlns:a16="http://schemas.microsoft.com/office/drawing/2014/main" id="{E0EA9248-5EB5-464A-A95D-14BC54B42BED}"/>
              </a:ext>
            </a:extLst>
          </p:cNvPr>
          <p:cNvSpPr>
            <a:spLocks noGrp="1"/>
          </p:cNvSpPr>
          <p:nvPr>
            <p:ph type="body" idx="1"/>
          </p:nvPr>
        </p:nvSpPr>
        <p:spPr>
          <a:xfrm>
            <a:off x="0" y="589991"/>
            <a:ext cx="9000877" cy="3263504"/>
          </a:xfrm>
        </p:spPr>
        <p:txBody>
          <a:bodyPr/>
          <a:lstStyle/>
          <a:p>
            <a:r>
              <a:rPr lang="en-US" dirty="0"/>
              <a:t>We assume that High-Performance Computing HPC is naturally important in Big Data applications so as to provide timely results. </a:t>
            </a:r>
          </a:p>
          <a:p>
            <a:r>
              <a:rPr lang="en-US" dirty="0"/>
              <a:t>However, the differences between HPC software architectures and Big Data Systems such as Hadoop, Spark, and TensorFlow makes it not easy to integrate HPC and Big Data. </a:t>
            </a:r>
          </a:p>
          <a:p>
            <a:r>
              <a:rPr lang="en-US" dirty="0"/>
              <a:t>Further Machine Learning ML can be used to accelerate HPC by optimizing configurations and components and by learning results; this implies the need for even closer integration of HPC and ML. </a:t>
            </a:r>
          </a:p>
          <a:p>
            <a:r>
              <a:rPr lang="en-US" dirty="0"/>
              <a:t>We review this situation and consider a programming model where "every call" is wrapped by a learning framework that configures execution (auto-tuning) and learns results. </a:t>
            </a:r>
          </a:p>
          <a:p>
            <a:r>
              <a:rPr lang="en-US" dirty="0"/>
              <a:t>We describe our big data framework Twister2 and explain where it can offer improved capabilities over current systems.</a:t>
            </a:r>
          </a:p>
        </p:txBody>
      </p:sp>
      <p:sp>
        <p:nvSpPr>
          <p:cNvPr id="4" name="Date Placeholder 3">
            <a:extLst>
              <a:ext uri="{FF2B5EF4-FFF2-40B4-BE49-F238E27FC236}">
                <a16:creationId xmlns:a16="http://schemas.microsoft.com/office/drawing/2014/main" id="{72D1D831-B102-4B56-AF54-D43D972481EE}"/>
              </a:ext>
            </a:extLst>
          </p:cNvPr>
          <p:cNvSpPr>
            <a:spLocks noGrp="1"/>
          </p:cNvSpPr>
          <p:nvPr>
            <p:ph type="dt" idx="10"/>
          </p:nvPr>
        </p:nvSpPr>
        <p:spPr/>
        <p:txBody>
          <a:bodyPr/>
          <a:lstStyle/>
          <a:p>
            <a:r>
              <a:rPr lang="en-US"/>
              <a:t>5/10/2019</a:t>
            </a:r>
          </a:p>
        </p:txBody>
      </p:sp>
      <p:sp>
        <p:nvSpPr>
          <p:cNvPr id="5" name="Slide Number Placeholder 4">
            <a:extLst>
              <a:ext uri="{FF2B5EF4-FFF2-40B4-BE49-F238E27FC236}">
                <a16:creationId xmlns:a16="http://schemas.microsoft.com/office/drawing/2014/main" id="{9FAF13D5-D1DB-4A47-BE48-3C6628C47A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316926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88FB-B02A-4BFB-A466-1D619B94F139}"/>
              </a:ext>
            </a:extLst>
          </p:cNvPr>
          <p:cNvSpPr>
            <a:spLocks noGrp="1"/>
          </p:cNvSpPr>
          <p:nvPr>
            <p:ph type="title"/>
          </p:nvPr>
        </p:nvSpPr>
        <p:spPr>
          <a:xfrm>
            <a:off x="0" y="5825"/>
            <a:ext cx="9144000" cy="699821"/>
          </a:xfrm>
        </p:spPr>
        <p:txBody>
          <a:bodyPr/>
          <a:lstStyle/>
          <a:p>
            <a:r>
              <a:rPr lang="en-US" sz="1800" dirty="0" err="1"/>
              <a:t>MLaroundCI</a:t>
            </a:r>
            <a:r>
              <a:rPr lang="en-US" sz="1800" dirty="0"/>
              <a:t>: Machine learning for performance enhancement with Surrogates of molecular dynamics simulations</a:t>
            </a:r>
          </a:p>
        </p:txBody>
      </p:sp>
      <p:sp>
        <p:nvSpPr>
          <p:cNvPr id="3" name="Text Placeholder 2">
            <a:extLst>
              <a:ext uri="{FF2B5EF4-FFF2-40B4-BE49-F238E27FC236}">
                <a16:creationId xmlns:a16="http://schemas.microsoft.com/office/drawing/2014/main" id="{7025D0C6-B917-4079-9697-9C30E4140C28}"/>
              </a:ext>
            </a:extLst>
          </p:cNvPr>
          <p:cNvSpPr>
            <a:spLocks noGrp="1"/>
          </p:cNvSpPr>
          <p:nvPr>
            <p:ph idx="1"/>
          </p:nvPr>
        </p:nvSpPr>
        <p:spPr>
          <a:xfrm>
            <a:off x="5886451" y="457200"/>
            <a:ext cx="3237875" cy="4680475"/>
          </a:xfrm>
        </p:spPr>
        <p:txBody>
          <a:bodyPr/>
          <a:lstStyle/>
          <a:p>
            <a:pPr marL="400040" indent="-285743"/>
            <a:r>
              <a:rPr lang="en-US" sz="1500" dirty="0">
                <a:latin typeface="Calibri" panose="020F0502020204030204" pitchFamily="34" charset="0"/>
                <a:cs typeface="Calibri" panose="020F0502020204030204" pitchFamily="34" charset="0"/>
              </a:rPr>
              <a:t>We find that an artificial neural network based regression model successfully learns desired features associated with the output ionic density profiles (the contact, mid-point and peak densities) generating predictions for these quantities that are in excellent agreement with the results from explicit molecular dynamics simulations. </a:t>
            </a:r>
          </a:p>
          <a:p>
            <a:pPr marL="400040" indent="-285743"/>
            <a:r>
              <a:rPr lang="en-US" sz="1500" dirty="0">
                <a:latin typeface="Calibri" panose="020F0502020204030204" pitchFamily="34" charset="0"/>
                <a:cs typeface="Calibri" panose="020F0502020204030204" pitchFamily="34" charset="0"/>
              </a:rPr>
              <a:t>The integration of an ML layer enables real-time and anytime engagement with the simulation framework, thus enhancing the applicability for both research and educational use.</a:t>
            </a:r>
            <a:br>
              <a:rPr lang="en-US" sz="1500" dirty="0">
                <a:latin typeface="Calibri" panose="020F0502020204030204" pitchFamily="34" charset="0"/>
                <a:cs typeface="Calibri" panose="020F0502020204030204" pitchFamily="34" charset="0"/>
              </a:rPr>
            </a:br>
            <a:endParaRPr lang="en-US" sz="1500" dirty="0">
              <a:latin typeface="Calibri" panose="020F0502020204030204" pitchFamily="34" charset="0"/>
              <a:cs typeface="Calibri" panose="020F0502020204030204" pitchFamily="34" charset="0"/>
            </a:endParaRPr>
          </a:p>
          <a:p>
            <a:pPr marL="400040" indent="-285743"/>
            <a:r>
              <a:rPr lang="en-US" sz="1500" dirty="0">
                <a:latin typeface="Calibri" panose="020F0502020204030204" pitchFamily="34" charset="0"/>
                <a:cs typeface="Calibri" panose="020F0502020204030204" pitchFamily="34" charset="0"/>
              </a:rPr>
              <a:t>Will be deployed on </a:t>
            </a:r>
            <a:r>
              <a:rPr lang="en-US" sz="1500" dirty="0" err="1">
                <a:latin typeface="Calibri" panose="020F0502020204030204" pitchFamily="34" charset="0"/>
                <a:cs typeface="Calibri" panose="020F0502020204030204" pitchFamily="34" charset="0"/>
              </a:rPr>
              <a:t>nanoHUB</a:t>
            </a:r>
            <a:r>
              <a:rPr lang="en-US" sz="1500" dirty="0">
                <a:latin typeface="Calibri" panose="020F0502020204030204" pitchFamily="34" charset="0"/>
                <a:cs typeface="Calibri" panose="020F0502020204030204" pitchFamily="34" charset="0"/>
              </a:rPr>
              <a:t> for education</a:t>
            </a:r>
          </a:p>
        </p:txBody>
      </p:sp>
      <p:pic>
        <p:nvPicPr>
          <p:cNvPr id="6" name="Picture 5">
            <a:extLst>
              <a:ext uri="{FF2B5EF4-FFF2-40B4-BE49-F238E27FC236}">
                <a16:creationId xmlns:a16="http://schemas.microsoft.com/office/drawing/2014/main" id="{76AD03BA-1C47-4BFA-B7DB-51D6ABA411AB}"/>
              </a:ext>
            </a:extLst>
          </p:cNvPr>
          <p:cNvPicPr>
            <a:picLocks noChangeAspect="1"/>
          </p:cNvPicPr>
          <p:nvPr/>
        </p:nvPicPr>
        <p:blipFill>
          <a:blip r:embed="rId2"/>
          <a:stretch>
            <a:fillRect/>
          </a:stretch>
        </p:blipFill>
        <p:spPr>
          <a:xfrm>
            <a:off x="161226" y="826102"/>
            <a:ext cx="3275946" cy="1741592"/>
          </a:xfrm>
          <a:prstGeom prst="rect">
            <a:avLst/>
          </a:prstGeom>
        </p:spPr>
      </p:pic>
      <p:grpSp>
        <p:nvGrpSpPr>
          <p:cNvPr id="9" name="Group 8">
            <a:extLst>
              <a:ext uri="{FF2B5EF4-FFF2-40B4-BE49-F238E27FC236}">
                <a16:creationId xmlns:a16="http://schemas.microsoft.com/office/drawing/2014/main" id="{460421E1-0370-4A41-B867-DAE1422C4626}"/>
              </a:ext>
            </a:extLst>
          </p:cNvPr>
          <p:cNvGrpSpPr/>
          <p:nvPr/>
        </p:nvGrpSpPr>
        <p:grpSpPr>
          <a:xfrm>
            <a:off x="0" y="2901549"/>
            <a:ext cx="5995282" cy="1764222"/>
            <a:chOff x="196690" y="1128045"/>
            <a:chExt cx="8947310" cy="3315768"/>
          </a:xfrm>
        </p:grpSpPr>
        <p:pic>
          <p:nvPicPr>
            <p:cNvPr id="10" name="Picture 9">
              <a:extLst>
                <a:ext uri="{FF2B5EF4-FFF2-40B4-BE49-F238E27FC236}">
                  <a16:creationId xmlns:a16="http://schemas.microsoft.com/office/drawing/2014/main" id="{317B9B04-0265-4BA2-A600-0B935AC61FDD}"/>
                </a:ext>
              </a:extLst>
            </p:cNvPr>
            <p:cNvPicPr>
              <a:picLocks noChangeAspect="1"/>
            </p:cNvPicPr>
            <p:nvPr/>
          </p:nvPicPr>
          <p:blipFill>
            <a:blip r:embed="rId3"/>
            <a:stretch>
              <a:fillRect/>
            </a:stretch>
          </p:blipFill>
          <p:spPr>
            <a:xfrm>
              <a:off x="196690" y="1128045"/>
              <a:ext cx="8947310" cy="3315768"/>
            </a:xfrm>
            <a:prstGeom prst="rect">
              <a:avLst/>
            </a:prstGeom>
          </p:spPr>
        </p:pic>
        <p:sp>
          <p:nvSpPr>
            <p:cNvPr id="11" name="Rectangle 10">
              <a:extLst>
                <a:ext uri="{FF2B5EF4-FFF2-40B4-BE49-F238E27FC236}">
                  <a16:creationId xmlns:a16="http://schemas.microsoft.com/office/drawing/2014/main" id="{2E01334A-9EDD-4B5C-9840-0CD66200818B}"/>
                </a:ext>
              </a:extLst>
            </p:cNvPr>
            <p:cNvSpPr/>
            <p:nvPr/>
          </p:nvSpPr>
          <p:spPr>
            <a:xfrm>
              <a:off x="2414187" y="2870219"/>
              <a:ext cx="1525424" cy="12061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US" sz="1000" dirty="0">
                  <a:solidFill>
                    <a:srgbClr val="000000"/>
                  </a:solidFill>
                  <a:latin typeface="Arial"/>
                </a:rPr>
                <a:t>ML-Based Simulation Prediction </a:t>
              </a:r>
              <a:br>
                <a:rPr lang="en-US" sz="1000" dirty="0">
                  <a:solidFill>
                    <a:srgbClr val="000000"/>
                  </a:solidFill>
                  <a:latin typeface="Arial"/>
                </a:rPr>
              </a:br>
              <a:r>
                <a:rPr lang="en-US" sz="1000" dirty="0">
                  <a:solidFill>
                    <a:srgbClr val="000000"/>
                  </a:solidFill>
                  <a:latin typeface="Arial"/>
                </a:rPr>
                <a:t>ANN Model</a:t>
              </a:r>
            </a:p>
          </p:txBody>
        </p:sp>
        <p:sp>
          <p:nvSpPr>
            <p:cNvPr id="12" name="Rectangle 11">
              <a:extLst>
                <a:ext uri="{FF2B5EF4-FFF2-40B4-BE49-F238E27FC236}">
                  <a16:creationId xmlns:a16="http://schemas.microsoft.com/office/drawing/2014/main" id="{16E99616-D6CB-4517-A9CF-22F97EED35EC}"/>
                </a:ext>
              </a:extLst>
            </p:cNvPr>
            <p:cNvSpPr/>
            <p:nvPr/>
          </p:nvSpPr>
          <p:spPr>
            <a:xfrm>
              <a:off x="4042160" y="2955031"/>
              <a:ext cx="1119500" cy="352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288" tIns="9144" rIns="0" bIns="9144" rtlCol="0" anchor="ctr"/>
            <a:lstStyle/>
            <a:p>
              <a:pPr algn="ctr" defTabSz="914378">
                <a:defRPr/>
              </a:pPr>
              <a:r>
                <a:rPr lang="en-US" sz="1000" dirty="0">
                  <a:solidFill>
                    <a:srgbClr val="FFFFFF"/>
                  </a:solidFill>
                  <a:latin typeface="Arial"/>
                </a:rPr>
                <a:t>Training</a:t>
              </a:r>
            </a:p>
          </p:txBody>
        </p:sp>
        <p:sp>
          <p:nvSpPr>
            <p:cNvPr id="13" name="Rectangle 12">
              <a:extLst>
                <a:ext uri="{FF2B5EF4-FFF2-40B4-BE49-F238E27FC236}">
                  <a16:creationId xmlns:a16="http://schemas.microsoft.com/office/drawing/2014/main" id="{1C942FE7-01A4-4B1D-905E-ABFAD97AE63A}"/>
                </a:ext>
              </a:extLst>
            </p:cNvPr>
            <p:cNvSpPr/>
            <p:nvPr/>
          </p:nvSpPr>
          <p:spPr>
            <a:xfrm>
              <a:off x="4042160" y="3376235"/>
              <a:ext cx="1119500" cy="639220"/>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18288" tIns="9144" rIns="0" bIns="9144" rtlCol="0" anchor="ctr"/>
            <a:lstStyle/>
            <a:p>
              <a:pPr algn="ctr" defTabSz="914378">
                <a:defRPr/>
              </a:pPr>
              <a:r>
                <a:rPr lang="en-US" sz="1000" dirty="0">
                  <a:solidFill>
                    <a:srgbClr val="FFFFFF"/>
                  </a:solidFill>
                  <a:latin typeface="Arial"/>
                </a:rPr>
                <a:t>Inference</a:t>
              </a:r>
            </a:p>
          </p:txBody>
        </p:sp>
      </p:grpSp>
      <p:sp>
        <p:nvSpPr>
          <p:cNvPr id="4" name="TextBox 3">
            <a:extLst>
              <a:ext uri="{FF2B5EF4-FFF2-40B4-BE49-F238E27FC236}">
                <a16:creationId xmlns:a16="http://schemas.microsoft.com/office/drawing/2014/main" id="{C3E963CE-4551-41C3-9953-7E141781E68C}"/>
              </a:ext>
            </a:extLst>
          </p:cNvPr>
          <p:cNvSpPr txBox="1"/>
          <p:nvPr/>
        </p:nvSpPr>
        <p:spPr>
          <a:xfrm>
            <a:off x="2210080" y="4665771"/>
            <a:ext cx="3785202" cy="461665"/>
          </a:xfrm>
          <a:prstGeom prst="rect">
            <a:avLst/>
          </a:prstGeom>
          <a:noFill/>
        </p:spPr>
        <p:txBody>
          <a:bodyPr wrap="square" rtlCol="0">
            <a:spAutoFit/>
          </a:bodyPr>
          <a:lstStyle/>
          <a:p>
            <a:r>
              <a:rPr lang="en-US" sz="2400" dirty="0"/>
              <a:t>ML used during simulation</a:t>
            </a:r>
          </a:p>
        </p:txBody>
      </p:sp>
      <p:pic>
        <p:nvPicPr>
          <p:cNvPr id="7" name="Picture 6">
            <a:extLst>
              <a:ext uri="{FF2B5EF4-FFF2-40B4-BE49-F238E27FC236}">
                <a16:creationId xmlns:a16="http://schemas.microsoft.com/office/drawing/2014/main" id="{9721D068-F133-4E36-A4CF-DF704B54B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2563" y="705646"/>
            <a:ext cx="2789961" cy="1980062"/>
          </a:xfrm>
          <a:prstGeom prst="rect">
            <a:avLst/>
          </a:prstGeom>
        </p:spPr>
      </p:pic>
    </p:spTree>
    <p:extLst>
      <p:ext uri="{BB962C8B-B14F-4D97-AF65-F5344CB8AC3E}">
        <p14:creationId xmlns:p14="http://schemas.microsoft.com/office/powerpoint/2010/main" val="3539355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DD7130-D587-494A-9C99-009C7FE12FB4}"/>
              </a:ext>
            </a:extLst>
          </p:cNvPr>
          <p:cNvPicPr>
            <a:picLocks noChangeAspect="1"/>
          </p:cNvPicPr>
          <p:nvPr/>
        </p:nvPicPr>
        <p:blipFill>
          <a:blip r:embed="rId2"/>
          <a:stretch>
            <a:fillRect/>
          </a:stretch>
        </p:blipFill>
        <p:spPr>
          <a:xfrm>
            <a:off x="457200" y="2389749"/>
            <a:ext cx="7772400" cy="1139309"/>
          </a:xfrm>
          <a:prstGeom prst="rect">
            <a:avLst/>
          </a:prstGeom>
        </p:spPr>
      </p:pic>
      <p:sp>
        <p:nvSpPr>
          <p:cNvPr id="3" name="Title 2">
            <a:extLst>
              <a:ext uri="{FF2B5EF4-FFF2-40B4-BE49-F238E27FC236}">
                <a16:creationId xmlns:a16="http://schemas.microsoft.com/office/drawing/2014/main" id="{1330A5CD-878B-4C84-96BA-6A32733A513A}"/>
              </a:ext>
            </a:extLst>
          </p:cNvPr>
          <p:cNvSpPr>
            <a:spLocks noGrp="1"/>
          </p:cNvSpPr>
          <p:nvPr>
            <p:ph type="title"/>
          </p:nvPr>
        </p:nvSpPr>
        <p:spPr>
          <a:xfrm>
            <a:off x="971551" y="0"/>
            <a:ext cx="7110413" cy="457200"/>
          </a:xfrm>
        </p:spPr>
        <p:txBody>
          <a:bodyPr/>
          <a:lstStyle/>
          <a:p>
            <a:r>
              <a:rPr lang="en-US" dirty="0"/>
              <a:t>Speedup of </a:t>
            </a:r>
            <a:r>
              <a:rPr lang="en" b="1" dirty="0">
                <a:highlight>
                  <a:srgbClr val="FFFFFF"/>
                </a:highlight>
              </a:rPr>
              <a:t>MLaroundC</a:t>
            </a:r>
            <a:r>
              <a:rPr lang="en-US" b="1" dirty="0">
                <a:highlight>
                  <a:srgbClr val="FFFFFF"/>
                </a:highlight>
              </a:rPr>
              <a:t>I</a:t>
            </a:r>
            <a:endParaRPr lang="en-US" dirty="0"/>
          </a:p>
        </p:txBody>
      </p:sp>
      <p:sp>
        <p:nvSpPr>
          <p:cNvPr id="4" name="Text Placeholder 3">
            <a:extLst>
              <a:ext uri="{FF2B5EF4-FFF2-40B4-BE49-F238E27FC236}">
                <a16:creationId xmlns:a16="http://schemas.microsoft.com/office/drawing/2014/main" id="{0C433048-A4AA-497C-A09E-37287C17FA49}"/>
              </a:ext>
            </a:extLst>
          </p:cNvPr>
          <p:cNvSpPr>
            <a:spLocks noGrp="1"/>
          </p:cNvSpPr>
          <p:nvPr>
            <p:ph idx="1"/>
          </p:nvPr>
        </p:nvSpPr>
        <p:spPr>
          <a:xfrm>
            <a:off x="5621" y="457201"/>
            <a:ext cx="9144000" cy="2891567"/>
          </a:xfrm>
        </p:spPr>
        <p:txBody>
          <a:bodyPr/>
          <a:lstStyle/>
          <a:p>
            <a:r>
              <a:rPr lang="en-US" sz="1725" dirty="0" err="1">
                <a:latin typeface="Calibri" panose="020F0502020204030204" pitchFamily="34" charset="0"/>
                <a:cs typeface="Calibri" panose="020F0502020204030204" pitchFamily="34" charset="0"/>
              </a:rPr>
              <a:t>T</a:t>
            </a:r>
            <a:r>
              <a:rPr lang="en-US" sz="1725" baseline="-25000" dirty="0" err="1">
                <a:latin typeface="Calibri" panose="020F0502020204030204" pitchFamily="34" charset="0"/>
                <a:cs typeface="Calibri" panose="020F0502020204030204" pitchFamily="34" charset="0"/>
              </a:rPr>
              <a:t>seq</a:t>
            </a:r>
            <a:r>
              <a:rPr lang="en-US" sz="1725" baseline="-25000" dirty="0">
                <a:latin typeface="Calibri" panose="020F0502020204030204" pitchFamily="34" charset="0"/>
                <a:cs typeface="Calibri" panose="020F0502020204030204" pitchFamily="34" charset="0"/>
              </a:rPr>
              <a:t> </a:t>
            </a:r>
            <a:r>
              <a:rPr lang="en-US" sz="1725" dirty="0">
                <a:latin typeface="Calibri" panose="020F0502020204030204" pitchFamily="34" charset="0"/>
                <a:cs typeface="Calibri" panose="020F0502020204030204" pitchFamily="34" charset="0"/>
              </a:rPr>
              <a:t>is sequential time</a:t>
            </a:r>
          </a:p>
          <a:p>
            <a:r>
              <a:rPr lang="en-US" sz="1725" dirty="0" err="1">
                <a:latin typeface="Calibri" panose="020F0502020204030204" pitchFamily="34" charset="0"/>
                <a:cs typeface="Calibri" panose="020F0502020204030204" pitchFamily="34" charset="0"/>
              </a:rPr>
              <a:t>T</a:t>
            </a:r>
            <a:r>
              <a:rPr lang="en-US" sz="1725" baseline="-25000" dirty="0" err="1">
                <a:latin typeface="Calibri" panose="020F0502020204030204" pitchFamily="34" charset="0"/>
                <a:cs typeface="Calibri" panose="020F0502020204030204" pitchFamily="34" charset="0"/>
              </a:rPr>
              <a:t>train</a:t>
            </a:r>
            <a:r>
              <a:rPr lang="en-US" sz="1725" dirty="0">
                <a:latin typeface="Calibri" panose="020F0502020204030204" pitchFamily="34" charset="0"/>
                <a:cs typeface="Calibri" panose="020F0502020204030204" pitchFamily="34" charset="0"/>
              </a:rPr>
              <a:t> time for a (parallel) simulation used in training ML</a:t>
            </a:r>
          </a:p>
          <a:p>
            <a:r>
              <a:rPr lang="en-US" sz="1725" dirty="0" err="1">
                <a:latin typeface="Calibri" panose="020F0502020204030204" pitchFamily="34" charset="0"/>
                <a:cs typeface="Calibri" panose="020F0502020204030204" pitchFamily="34" charset="0"/>
              </a:rPr>
              <a:t>T</a:t>
            </a:r>
            <a:r>
              <a:rPr lang="en-US" sz="1725" baseline="-25000" dirty="0" err="1">
                <a:latin typeface="Calibri" panose="020F0502020204030204" pitchFamily="34" charset="0"/>
                <a:cs typeface="Calibri" panose="020F0502020204030204" pitchFamily="34" charset="0"/>
              </a:rPr>
              <a:t>learn</a:t>
            </a:r>
            <a:r>
              <a:rPr lang="en-US" sz="1725" dirty="0">
                <a:latin typeface="Calibri" panose="020F0502020204030204" pitchFamily="34" charset="0"/>
                <a:cs typeface="Calibri" panose="020F0502020204030204" pitchFamily="34" charset="0"/>
              </a:rPr>
              <a:t> is time per point to run machine learning</a:t>
            </a:r>
          </a:p>
          <a:p>
            <a:r>
              <a:rPr lang="en-US" sz="1725" dirty="0" err="1">
                <a:latin typeface="Calibri" panose="020F0502020204030204" pitchFamily="34" charset="0"/>
                <a:cs typeface="Calibri" panose="020F0502020204030204" pitchFamily="34" charset="0"/>
              </a:rPr>
              <a:t>T</a:t>
            </a:r>
            <a:r>
              <a:rPr lang="en-US" sz="1725" baseline="-25000" dirty="0" err="1">
                <a:latin typeface="Calibri" panose="020F0502020204030204" pitchFamily="34" charset="0"/>
                <a:cs typeface="Calibri" panose="020F0502020204030204" pitchFamily="34" charset="0"/>
              </a:rPr>
              <a:t>lookup</a:t>
            </a:r>
            <a:r>
              <a:rPr lang="en-US" sz="1725" dirty="0">
                <a:latin typeface="Calibri" panose="020F0502020204030204" pitchFamily="34" charset="0"/>
                <a:cs typeface="Calibri" panose="020F0502020204030204" pitchFamily="34" charset="0"/>
              </a:rPr>
              <a:t> is time to run inference per instance</a:t>
            </a:r>
          </a:p>
          <a:p>
            <a:r>
              <a:rPr lang="en-US" sz="1725" dirty="0" err="1">
                <a:latin typeface="Calibri" panose="020F0502020204030204" pitchFamily="34" charset="0"/>
                <a:cs typeface="Calibri" panose="020F0502020204030204" pitchFamily="34" charset="0"/>
              </a:rPr>
              <a:t>N</a:t>
            </a:r>
            <a:r>
              <a:rPr lang="en-US" sz="1725" baseline="-25000" dirty="0" err="1">
                <a:latin typeface="Calibri" panose="020F0502020204030204" pitchFamily="34" charset="0"/>
                <a:cs typeface="Calibri" panose="020F0502020204030204" pitchFamily="34" charset="0"/>
              </a:rPr>
              <a:t>train</a:t>
            </a:r>
            <a:r>
              <a:rPr lang="en-US" sz="1725" dirty="0">
                <a:latin typeface="Calibri" panose="020F0502020204030204" pitchFamily="34" charset="0"/>
                <a:cs typeface="Calibri" panose="020F0502020204030204" pitchFamily="34" charset="0"/>
              </a:rPr>
              <a:t> number of training samples</a:t>
            </a:r>
          </a:p>
          <a:p>
            <a:r>
              <a:rPr lang="en-US" sz="1725" dirty="0" err="1">
                <a:latin typeface="Calibri" panose="020F0502020204030204" pitchFamily="34" charset="0"/>
                <a:cs typeface="Calibri" panose="020F0502020204030204" pitchFamily="34" charset="0"/>
              </a:rPr>
              <a:t>N</a:t>
            </a:r>
            <a:r>
              <a:rPr lang="en-US" sz="1725" baseline="-25000" dirty="0" err="1">
                <a:latin typeface="Calibri" panose="020F0502020204030204" pitchFamily="34" charset="0"/>
                <a:cs typeface="Calibri" panose="020F0502020204030204" pitchFamily="34" charset="0"/>
              </a:rPr>
              <a:t>lookup</a:t>
            </a:r>
            <a:r>
              <a:rPr lang="en-US" sz="1725" dirty="0">
                <a:latin typeface="Calibri" panose="020F0502020204030204" pitchFamily="34" charset="0"/>
                <a:cs typeface="Calibri" panose="020F0502020204030204" pitchFamily="34" charset="0"/>
              </a:rPr>
              <a:t> number of results looked up</a:t>
            </a:r>
            <a:br>
              <a:rPr lang="en-US" sz="1725" dirty="0">
                <a:latin typeface="Calibri" panose="020F0502020204030204" pitchFamily="34" charset="0"/>
                <a:cs typeface="Calibri" panose="020F0502020204030204" pitchFamily="34" charset="0"/>
              </a:rPr>
            </a:br>
            <a:br>
              <a:rPr lang="en-US" sz="1725" dirty="0">
                <a:latin typeface="Calibri" panose="020F0502020204030204" pitchFamily="34" charset="0"/>
                <a:cs typeface="Calibri" panose="020F0502020204030204" pitchFamily="34" charset="0"/>
              </a:rPr>
            </a:br>
            <a:br>
              <a:rPr lang="en-US" sz="1725" dirty="0">
                <a:latin typeface="Calibri" panose="020F0502020204030204" pitchFamily="34" charset="0"/>
                <a:cs typeface="Calibri" panose="020F0502020204030204" pitchFamily="34" charset="0"/>
              </a:rPr>
            </a:br>
            <a:br>
              <a:rPr lang="en-US" sz="1725" dirty="0">
                <a:latin typeface="Calibri" panose="020F0502020204030204" pitchFamily="34" charset="0"/>
                <a:cs typeface="Calibri" panose="020F0502020204030204" pitchFamily="34" charset="0"/>
              </a:rPr>
            </a:br>
            <a:endParaRPr lang="en-US" sz="1725" dirty="0">
              <a:latin typeface="Calibri" panose="020F0502020204030204" pitchFamily="34" charset="0"/>
              <a:cs typeface="Calibri" panose="020F0502020204030204" pitchFamily="34" charset="0"/>
            </a:endParaRPr>
          </a:p>
          <a:p>
            <a:r>
              <a:rPr lang="en-US" sz="1725" dirty="0">
                <a:latin typeface="Calibri" panose="020F0502020204030204" pitchFamily="34" charset="0"/>
                <a:cs typeface="Calibri" panose="020F0502020204030204" pitchFamily="34" charset="0"/>
              </a:rPr>
              <a:t>Becomes </a:t>
            </a:r>
            <a:r>
              <a:rPr lang="en-US" sz="1725" dirty="0" err="1">
                <a:latin typeface="Calibri" panose="020F0502020204030204" pitchFamily="34" charset="0"/>
                <a:cs typeface="Calibri" panose="020F0502020204030204" pitchFamily="34" charset="0"/>
              </a:rPr>
              <a:t>T</a:t>
            </a:r>
            <a:r>
              <a:rPr lang="en-US" sz="1725" baseline="-25000" dirty="0" err="1">
                <a:latin typeface="Calibri" panose="020F0502020204030204" pitchFamily="34" charset="0"/>
                <a:cs typeface="Calibri" panose="020F0502020204030204" pitchFamily="34" charset="0"/>
              </a:rPr>
              <a:t>seq</a:t>
            </a:r>
            <a:r>
              <a:rPr lang="en-US" sz="1725" dirty="0">
                <a:latin typeface="Calibri" panose="020F0502020204030204" pitchFamily="34" charset="0"/>
                <a:cs typeface="Calibri" panose="020F0502020204030204" pitchFamily="34" charset="0"/>
              </a:rPr>
              <a:t>/</a:t>
            </a:r>
            <a:r>
              <a:rPr lang="en-US" sz="1725" dirty="0" err="1">
                <a:latin typeface="Calibri" panose="020F0502020204030204" pitchFamily="34" charset="0"/>
                <a:cs typeface="Calibri" panose="020F0502020204030204" pitchFamily="34" charset="0"/>
              </a:rPr>
              <a:t>T</a:t>
            </a:r>
            <a:r>
              <a:rPr lang="en-US" sz="1725" baseline="-25000" dirty="0" err="1">
                <a:latin typeface="Calibri" panose="020F0502020204030204" pitchFamily="34" charset="0"/>
                <a:cs typeface="Calibri" panose="020F0502020204030204" pitchFamily="34" charset="0"/>
              </a:rPr>
              <a:t>train</a:t>
            </a:r>
            <a:r>
              <a:rPr lang="en-US" sz="1725" dirty="0">
                <a:latin typeface="Calibri" panose="020F0502020204030204" pitchFamily="34" charset="0"/>
                <a:cs typeface="Calibri" panose="020F0502020204030204" pitchFamily="34" charset="0"/>
              </a:rPr>
              <a:t> if ML not used</a:t>
            </a:r>
          </a:p>
          <a:p>
            <a:r>
              <a:rPr lang="en-US" sz="1725" dirty="0">
                <a:latin typeface="Calibri" panose="020F0502020204030204" pitchFamily="34" charset="0"/>
                <a:cs typeface="Calibri" panose="020F0502020204030204" pitchFamily="34" charset="0"/>
              </a:rPr>
              <a:t>Becomes </a:t>
            </a:r>
            <a:r>
              <a:rPr lang="en-US" sz="1725" dirty="0" err="1">
                <a:latin typeface="Calibri" panose="020F0502020204030204" pitchFamily="34" charset="0"/>
                <a:cs typeface="Calibri" panose="020F0502020204030204" pitchFamily="34" charset="0"/>
              </a:rPr>
              <a:t>T</a:t>
            </a:r>
            <a:r>
              <a:rPr lang="en-US" sz="1725" baseline="-25000" dirty="0" err="1">
                <a:latin typeface="Calibri" panose="020F0502020204030204" pitchFamily="34" charset="0"/>
                <a:cs typeface="Calibri" panose="020F0502020204030204" pitchFamily="34" charset="0"/>
              </a:rPr>
              <a:t>seq</a:t>
            </a:r>
            <a:r>
              <a:rPr lang="en-US" sz="1725" dirty="0">
                <a:latin typeface="Calibri" panose="020F0502020204030204" pitchFamily="34" charset="0"/>
                <a:cs typeface="Calibri" panose="020F0502020204030204" pitchFamily="34" charset="0"/>
              </a:rPr>
              <a:t>/</a:t>
            </a:r>
            <a:r>
              <a:rPr lang="en-US" sz="1725" dirty="0" err="1">
                <a:latin typeface="Calibri" panose="020F0502020204030204" pitchFamily="34" charset="0"/>
                <a:cs typeface="Calibri" panose="020F0502020204030204" pitchFamily="34" charset="0"/>
              </a:rPr>
              <a:t>T</a:t>
            </a:r>
            <a:r>
              <a:rPr lang="en-US" sz="1725" baseline="-25000" dirty="0" err="1">
                <a:latin typeface="Calibri" panose="020F0502020204030204" pitchFamily="34" charset="0"/>
                <a:cs typeface="Calibri" panose="020F0502020204030204" pitchFamily="34" charset="0"/>
              </a:rPr>
              <a:t>lookup</a:t>
            </a:r>
            <a:r>
              <a:rPr lang="en-US" sz="1725" dirty="0">
                <a:latin typeface="Calibri" panose="020F0502020204030204" pitchFamily="34" charset="0"/>
                <a:cs typeface="Calibri" panose="020F0502020204030204" pitchFamily="34" charset="0"/>
              </a:rPr>
              <a:t> (</a:t>
            </a:r>
            <a:r>
              <a:rPr lang="en-US" sz="1725" dirty="0">
                <a:solidFill>
                  <a:srgbClr val="FF0000"/>
                </a:solidFill>
                <a:latin typeface="Calibri" panose="020F0502020204030204" pitchFamily="34" charset="0"/>
                <a:cs typeface="Calibri" panose="020F0502020204030204" pitchFamily="34" charset="0"/>
              </a:rPr>
              <a:t>10</a:t>
            </a:r>
            <a:r>
              <a:rPr lang="en-US" sz="1725" baseline="30000" dirty="0">
                <a:solidFill>
                  <a:srgbClr val="FF0000"/>
                </a:solidFill>
                <a:latin typeface="Calibri" panose="020F0502020204030204" pitchFamily="34" charset="0"/>
                <a:cs typeface="Calibri" panose="020F0502020204030204" pitchFamily="34" charset="0"/>
              </a:rPr>
              <a:t>5</a:t>
            </a:r>
            <a:r>
              <a:rPr lang="en-US" sz="1725" dirty="0">
                <a:solidFill>
                  <a:srgbClr val="FF0000"/>
                </a:solidFill>
                <a:latin typeface="Calibri" panose="020F0502020204030204" pitchFamily="34" charset="0"/>
                <a:cs typeface="Calibri" panose="020F0502020204030204" pitchFamily="34" charset="0"/>
              </a:rPr>
              <a:t> faster in our case</a:t>
            </a:r>
            <a:r>
              <a:rPr lang="en-US" sz="1725" dirty="0">
                <a:latin typeface="Calibri" panose="020F0502020204030204" pitchFamily="34" charset="0"/>
                <a:cs typeface="Calibri" panose="020F0502020204030204" pitchFamily="34" charset="0"/>
              </a:rPr>
              <a:t>) if inference dominates (will overcome end of Moore’s law and win the race to </a:t>
            </a:r>
            <a:r>
              <a:rPr lang="en-US" sz="1725" dirty="0" err="1">
                <a:latin typeface="Calibri" panose="020F0502020204030204" pitchFamily="34" charset="0"/>
                <a:cs typeface="Calibri" panose="020F0502020204030204" pitchFamily="34" charset="0"/>
              </a:rPr>
              <a:t>zettascale</a:t>
            </a:r>
            <a:r>
              <a:rPr lang="en-US" sz="1725" dirty="0">
                <a:latin typeface="Calibri" panose="020F0502020204030204" pitchFamily="34" charset="0"/>
                <a:cs typeface="Calibri" panose="020F0502020204030204" pitchFamily="34" charset="0"/>
              </a:rPr>
              <a:t>)</a:t>
            </a:r>
          </a:p>
          <a:p>
            <a:r>
              <a:rPr lang="en-US" sz="1725" dirty="0">
                <a:latin typeface="Calibri" panose="020F0502020204030204" pitchFamily="34" charset="0"/>
                <a:cs typeface="Calibri" panose="020F0502020204030204" pitchFamily="34" charset="0"/>
              </a:rPr>
              <a:t>This application to be deployed on </a:t>
            </a:r>
            <a:r>
              <a:rPr lang="en-US" sz="1725" dirty="0" err="1">
                <a:latin typeface="Calibri" panose="020F0502020204030204" pitchFamily="34" charset="0"/>
                <a:cs typeface="Calibri" panose="020F0502020204030204" pitchFamily="34" charset="0"/>
              </a:rPr>
              <a:t>nanoHub</a:t>
            </a:r>
            <a:r>
              <a:rPr lang="en-US" sz="1725" dirty="0">
                <a:latin typeface="Calibri" panose="020F0502020204030204" pitchFamily="34" charset="0"/>
                <a:cs typeface="Calibri" panose="020F0502020204030204" pitchFamily="34" charset="0"/>
              </a:rPr>
              <a:t> for high performance education use</a:t>
            </a:r>
          </a:p>
        </p:txBody>
      </p:sp>
      <p:sp>
        <p:nvSpPr>
          <p:cNvPr id="2" name="TextBox 1">
            <a:extLst>
              <a:ext uri="{FF2B5EF4-FFF2-40B4-BE49-F238E27FC236}">
                <a16:creationId xmlns:a16="http://schemas.microsoft.com/office/drawing/2014/main" id="{F8F72CAB-C3D3-4FD3-9D6D-8E5EACE1B040}"/>
              </a:ext>
            </a:extLst>
          </p:cNvPr>
          <p:cNvSpPr txBox="1"/>
          <p:nvPr/>
        </p:nvSpPr>
        <p:spPr>
          <a:xfrm>
            <a:off x="5143500" y="1671184"/>
            <a:ext cx="3642344" cy="415498"/>
          </a:xfrm>
          <a:prstGeom prst="rect">
            <a:avLst/>
          </a:prstGeom>
          <a:noFill/>
          <a:ln>
            <a:solidFill>
              <a:schemeClr val="tx1"/>
            </a:solidFill>
          </a:ln>
        </p:spPr>
        <p:txBody>
          <a:bodyPr wrap="none" rtlCol="0">
            <a:spAutoFit/>
          </a:bodyPr>
          <a:lstStyle/>
          <a:p>
            <a:r>
              <a:rPr lang="en-US" sz="2100" dirty="0" err="1"/>
              <a:t>N</a:t>
            </a:r>
            <a:r>
              <a:rPr lang="en-US" sz="2100" baseline="-25000" dirty="0" err="1"/>
              <a:t>train</a:t>
            </a:r>
            <a:r>
              <a:rPr lang="en-US" sz="2100" dirty="0"/>
              <a:t> is 7K to 16K in our work</a:t>
            </a:r>
          </a:p>
        </p:txBody>
      </p:sp>
    </p:spTree>
    <p:extLst>
      <p:ext uri="{BB962C8B-B14F-4D97-AF65-F5344CB8AC3E}">
        <p14:creationId xmlns:p14="http://schemas.microsoft.com/office/powerpoint/2010/main" val="1606025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82FC-C93A-4E2A-9728-98A2AA8B3588}"/>
              </a:ext>
            </a:extLst>
          </p:cNvPr>
          <p:cNvSpPr>
            <a:spLocks noGrp="1"/>
          </p:cNvSpPr>
          <p:nvPr>
            <p:ph type="title"/>
          </p:nvPr>
        </p:nvSpPr>
        <p:spPr>
          <a:xfrm>
            <a:off x="318744" y="91678"/>
            <a:ext cx="8337119" cy="609559"/>
          </a:xfrm>
        </p:spPr>
        <p:txBody>
          <a:bodyPr/>
          <a:lstStyle/>
          <a:p>
            <a:r>
              <a:rPr lang="en-US" dirty="0" err="1">
                <a:latin typeface="+mn-lt"/>
              </a:rPr>
              <a:t>MLaroundHPC</a:t>
            </a:r>
            <a:r>
              <a:rPr lang="en-US" dirty="0">
                <a:latin typeface="+mn-lt"/>
              </a:rPr>
              <a:t>: Learning Model Details I</a:t>
            </a:r>
          </a:p>
        </p:txBody>
      </p:sp>
      <p:sp>
        <p:nvSpPr>
          <p:cNvPr id="3" name="Text Placeholder 2">
            <a:extLst>
              <a:ext uri="{FF2B5EF4-FFF2-40B4-BE49-F238E27FC236}">
                <a16:creationId xmlns:a16="http://schemas.microsoft.com/office/drawing/2014/main" id="{8747DE95-C277-4336-ADC1-255BB9C7D513}"/>
              </a:ext>
            </a:extLst>
          </p:cNvPr>
          <p:cNvSpPr>
            <a:spLocks noGrp="1"/>
          </p:cNvSpPr>
          <p:nvPr>
            <p:ph type="body" idx="1"/>
          </p:nvPr>
        </p:nvSpPr>
        <p:spPr>
          <a:xfrm>
            <a:off x="0" y="533379"/>
            <a:ext cx="9144000" cy="4333089"/>
          </a:xfrm>
        </p:spPr>
        <p:txBody>
          <a:bodyPr/>
          <a:lstStyle/>
          <a:p>
            <a:r>
              <a:rPr lang="en-US" sz="1800" b="1" dirty="0">
                <a:latin typeface="Arial" panose="020B0604020202020204" pitchFamily="34" charset="0"/>
                <a:cs typeface="Arial" panose="020B0604020202020204" pitchFamily="34" charset="0"/>
              </a:rPr>
              <a:t>Learning Agent Behavior </a:t>
            </a:r>
            <a:r>
              <a:rPr lang="en-US" sz="1800" dirty="0">
                <a:latin typeface="Arial" panose="020B0604020202020204" pitchFamily="34" charset="0"/>
                <a:cs typeface="Arial" panose="020B0604020202020204" pitchFamily="34" charset="0"/>
              </a:rPr>
              <a:t>One has a model such as a set of cells modeling a virtual tissue. One can use ML to learn dynamics of cells replacing detailed computations by ML surrogates. As can be millions to billions of such agents the performance gain can be huge. Note for parallel computing that one has the same computation cost of full model but much smaller calculation. So parallel overheads go up</a:t>
            </a:r>
          </a:p>
          <a:p>
            <a:r>
              <a:rPr lang="en-US" sz="1800" b="1" dirty="0">
                <a:latin typeface="Arial" panose="020B0604020202020204" pitchFamily="34" charset="0"/>
                <a:cs typeface="Arial" panose="020B0604020202020204" pitchFamily="34" charset="0"/>
              </a:rPr>
              <a:t>Learning Special Cases of Agent Behavior</a:t>
            </a:r>
            <a:r>
              <a:rPr lang="en-US" sz="1800" dirty="0">
                <a:latin typeface="Arial" panose="020B0604020202020204" pitchFamily="34" charset="0"/>
                <a:cs typeface="Arial" panose="020B0604020202020204" pitchFamily="34" charset="0"/>
              </a:rPr>
              <a:t> A few or lots of the cells are special such as those reflecting cancer for virtual tissue case</a:t>
            </a:r>
          </a:p>
          <a:p>
            <a:r>
              <a:rPr lang="en-US" sz="1800" b="1" dirty="0">
                <a:latin typeface="Arial" panose="020B0604020202020204" pitchFamily="34" charset="0"/>
                <a:cs typeface="Arial" panose="020B0604020202020204" pitchFamily="34" charset="0"/>
              </a:rPr>
              <a:t>Learning Effective Potentials or Interaction Graphs </a:t>
            </a:r>
            <a:r>
              <a:rPr lang="en-US" sz="1800" dirty="0">
                <a:latin typeface="Arial" panose="020B0604020202020204" pitchFamily="34" charset="0"/>
                <a:cs typeface="Arial" panose="020B0604020202020204" pitchFamily="34" charset="0"/>
              </a:rPr>
              <a:t>An effective potential is an analytic, quasi-</a:t>
            </a:r>
            <a:r>
              <a:rPr lang="en-US" sz="1800" dirty="0" err="1">
                <a:latin typeface="Arial" panose="020B0604020202020204" pitchFamily="34" charset="0"/>
                <a:cs typeface="Arial" panose="020B0604020202020204" pitchFamily="34" charset="0"/>
              </a:rPr>
              <a:t>emperical</a:t>
            </a:r>
            <a:r>
              <a:rPr lang="en-US" sz="1800" dirty="0">
                <a:latin typeface="Arial" panose="020B0604020202020204" pitchFamily="34" charset="0"/>
                <a:cs typeface="Arial" panose="020B0604020202020204" pitchFamily="34" charset="0"/>
              </a:rPr>
              <a:t> or quasi-</a:t>
            </a:r>
            <a:r>
              <a:rPr lang="en-US" sz="1800" dirty="0" err="1">
                <a:latin typeface="Arial" panose="020B0604020202020204" pitchFamily="34" charset="0"/>
                <a:cs typeface="Arial" panose="020B0604020202020204" pitchFamily="34" charset="0"/>
              </a:rPr>
              <a:t>phenomological</a:t>
            </a:r>
            <a:r>
              <a:rPr lang="en-US" sz="1800" dirty="0">
                <a:latin typeface="Arial" panose="020B0604020202020204" pitchFamily="34" charset="0"/>
                <a:cs typeface="Arial" panose="020B0604020202020204" pitchFamily="34" charset="0"/>
              </a:rPr>
              <a:t> potential that combines multiple, perhaps opposing, effects into a single potential. Effective potential are typically defined using physical intuition. For example, we have a model specified at a microscopic scale and we define a coarse graining to a different scale with macroscopic entities defined to interact with effective dynamics specified in some fashion such as an effective potential or effective interaction graph. </a:t>
            </a:r>
            <a:r>
              <a:rPr lang="en-US" sz="1800">
                <a:latin typeface="Arial" panose="020B0604020202020204" pitchFamily="34" charset="0"/>
                <a:cs typeface="Arial" panose="020B0604020202020204" pitchFamily="34" charset="0"/>
              </a:rPr>
              <a:t>This is classic </a:t>
            </a:r>
            <a:r>
              <a:rPr lang="en-US" sz="1800" dirty="0">
                <a:latin typeface="Arial" panose="020B0604020202020204" pitchFamily="34" charset="0"/>
                <a:cs typeface="Arial" panose="020B0604020202020204" pitchFamily="34" charset="0"/>
              </a:rPr>
              <a:t>coarse graining strategy</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94C42958-48A5-425E-9FF0-94E28B2BB5C5}"/>
              </a:ext>
            </a:extLst>
          </p:cNvPr>
          <p:cNvSpPr>
            <a:spLocks noGrp="1"/>
          </p:cNvSpPr>
          <p:nvPr>
            <p:ph type="dt" idx="10"/>
          </p:nvPr>
        </p:nvSpPr>
        <p:spPr/>
        <p:txBody>
          <a:bodyPr/>
          <a:lstStyle/>
          <a:p>
            <a:r>
              <a:rPr lang="en-US"/>
              <a:t>5/10/2019</a:t>
            </a:r>
          </a:p>
        </p:txBody>
      </p:sp>
      <p:sp>
        <p:nvSpPr>
          <p:cNvPr id="5" name="Slide Number Placeholder 4">
            <a:extLst>
              <a:ext uri="{FF2B5EF4-FFF2-40B4-BE49-F238E27FC236}">
                <a16:creationId xmlns:a16="http://schemas.microsoft.com/office/drawing/2014/main" id="{7F29A434-FAB9-4316-92AE-10F7416477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1497797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82FC-C93A-4E2A-9728-98A2AA8B3588}"/>
              </a:ext>
            </a:extLst>
          </p:cNvPr>
          <p:cNvSpPr>
            <a:spLocks noGrp="1"/>
          </p:cNvSpPr>
          <p:nvPr>
            <p:ph type="title"/>
          </p:nvPr>
        </p:nvSpPr>
        <p:spPr>
          <a:xfrm>
            <a:off x="318744" y="91678"/>
            <a:ext cx="8337119" cy="609559"/>
          </a:xfrm>
        </p:spPr>
        <p:txBody>
          <a:bodyPr/>
          <a:lstStyle/>
          <a:p>
            <a:r>
              <a:rPr lang="en-US" dirty="0" err="1">
                <a:latin typeface="+mn-lt"/>
              </a:rPr>
              <a:t>MLaroundHPC</a:t>
            </a:r>
            <a:r>
              <a:rPr lang="en-US" dirty="0">
                <a:latin typeface="+mn-lt"/>
              </a:rPr>
              <a:t>: Learning Model Details II</a:t>
            </a:r>
          </a:p>
        </p:txBody>
      </p:sp>
      <p:sp>
        <p:nvSpPr>
          <p:cNvPr id="3" name="Text Placeholder 2">
            <a:extLst>
              <a:ext uri="{FF2B5EF4-FFF2-40B4-BE49-F238E27FC236}">
                <a16:creationId xmlns:a16="http://schemas.microsoft.com/office/drawing/2014/main" id="{8747DE95-C277-4336-ADC1-255BB9C7D513}"/>
              </a:ext>
            </a:extLst>
          </p:cNvPr>
          <p:cNvSpPr>
            <a:spLocks noGrp="1"/>
          </p:cNvSpPr>
          <p:nvPr>
            <p:ph type="body" idx="1"/>
          </p:nvPr>
        </p:nvSpPr>
        <p:spPr>
          <a:xfrm>
            <a:off x="0" y="533379"/>
            <a:ext cx="9144000" cy="4333089"/>
          </a:xfrm>
        </p:spPr>
        <p:txBody>
          <a:bodyPr/>
          <a:lstStyle/>
          <a:p>
            <a:r>
              <a:rPr lang="en-US" sz="1800" b="1" dirty="0">
                <a:latin typeface="Arial" panose="020B0604020202020204" pitchFamily="34" charset="0"/>
                <a:cs typeface="Arial" panose="020B0604020202020204" pitchFamily="34" charset="0"/>
              </a:rPr>
              <a:t>Learning Agent Behavior </a:t>
            </a:r>
            <a:r>
              <a:rPr lang="en-US" sz="1800" dirty="0">
                <a:latin typeface="Arial" panose="020B0604020202020204" pitchFamily="34" charset="0"/>
                <a:cs typeface="Arial" panose="020B0604020202020204" pitchFamily="34" charset="0"/>
              </a:rPr>
              <a:t>One has a model such as a set of cells modeling a virtual tissue. One can use ML to learn dynamics of cells replacing detailed computations by ML surrogates. As can be millions to billions of such agents the performance gain can be huge. Note for parallel computing that one has the same computation cost of full model but much smaller calculation. So parallel overheads go up</a:t>
            </a:r>
          </a:p>
          <a:p>
            <a:r>
              <a:rPr lang="en-US" sz="1800" b="1" dirty="0">
                <a:latin typeface="Arial" panose="020B0604020202020204" pitchFamily="34" charset="0"/>
                <a:cs typeface="Arial" panose="020B0604020202020204" pitchFamily="34" charset="0"/>
              </a:rPr>
              <a:t>Learning Special Cases of Agent Behavior</a:t>
            </a:r>
            <a:r>
              <a:rPr lang="en-US" sz="1800" dirty="0">
                <a:latin typeface="Arial" panose="020B0604020202020204" pitchFamily="34" charset="0"/>
                <a:cs typeface="Arial" panose="020B0604020202020204" pitchFamily="34" charset="0"/>
              </a:rPr>
              <a:t> A few or lots of the cells are special such as those reflecting cancer for virtual tissue case</a:t>
            </a:r>
          </a:p>
          <a:p>
            <a:r>
              <a:rPr lang="en-US" sz="1800" b="1" dirty="0">
                <a:latin typeface="Arial" panose="020B0604020202020204" pitchFamily="34" charset="0"/>
                <a:cs typeface="Arial" panose="020B0604020202020204" pitchFamily="34" charset="0"/>
              </a:rPr>
              <a:t>Learning Effective Potentials or Interaction Graphs </a:t>
            </a:r>
            <a:r>
              <a:rPr lang="en-US" sz="1800" dirty="0">
                <a:latin typeface="Arial" panose="020B0604020202020204" pitchFamily="34" charset="0"/>
                <a:cs typeface="Arial" panose="020B0604020202020204" pitchFamily="34" charset="0"/>
              </a:rPr>
              <a:t>An effective potential is an analytic, quasi-</a:t>
            </a:r>
            <a:r>
              <a:rPr lang="en-US" sz="1800" dirty="0" err="1">
                <a:latin typeface="Arial" panose="020B0604020202020204" pitchFamily="34" charset="0"/>
                <a:cs typeface="Arial" panose="020B0604020202020204" pitchFamily="34" charset="0"/>
              </a:rPr>
              <a:t>emperical</a:t>
            </a:r>
            <a:r>
              <a:rPr lang="en-US" sz="1800" dirty="0">
                <a:latin typeface="Arial" panose="020B0604020202020204" pitchFamily="34" charset="0"/>
                <a:cs typeface="Arial" panose="020B0604020202020204" pitchFamily="34" charset="0"/>
              </a:rPr>
              <a:t> or quasi-</a:t>
            </a:r>
            <a:r>
              <a:rPr lang="en-US" sz="1800" dirty="0" err="1">
                <a:latin typeface="Arial" panose="020B0604020202020204" pitchFamily="34" charset="0"/>
                <a:cs typeface="Arial" panose="020B0604020202020204" pitchFamily="34" charset="0"/>
              </a:rPr>
              <a:t>phenomological</a:t>
            </a:r>
            <a:r>
              <a:rPr lang="en-US" sz="1800" dirty="0">
                <a:latin typeface="Arial" panose="020B0604020202020204" pitchFamily="34" charset="0"/>
                <a:cs typeface="Arial" panose="020B0604020202020204" pitchFamily="34" charset="0"/>
              </a:rPr>
              <a:t> potential that combines multiple, perhaps opposing, effects into a single potential. Effective potential are typically defined using physical intuition. For example, we have a model specified at a microscopic scale and we define a </a:t>
            </a:r>
            <a:r>
              <a:rPr lang="en-US" sz="1800" b="1" dirty="0">
                <a:solidFill>
                  <a:srgbClr val="FF0000"/>
                </a:solidFill>
                <a:latin typeface="Arial" panose="020B0604020202020204" pitchFamily="34" charset="0"/>
                <a:cs typeface="Arial" panose="020B0604020202020204" pitchFamily="34" charset="0"/>
              </a:rPr>
              <a:t>coarse graining </a:t>
            </a:r>
            <a:r>
              <a:rPr lang="en-US" sz="1800" dirty="0">
                <a:latin typeface="Arial" panose="020B0604020202020204" pitchFamily="34" charset="0"/>
                <a:cs typeface="Arial" panose="020B0604020202020204" pitchFamily="34" charset="0"/>
              </a:rPr>
              <a:t>to a different scale with macroscopic entities defined to interact with effective dynamics specified in some fashion such as an effective potential or effective interaction graph. This is classic coarse graining strategy</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94C42958-48A5-425E-9FF0-94E28B2BB5C5}"/>
              </a:ext>
            </a:extLst>
          </p:cNvPr>
          <p:cNvSpPr>
            <a:spLocks noGrp="1"/>
          </p:cNvSpPr>
          <p:nvPr>
            <p:ph type="dt" idx="10"/>
          </p:nvPr>
        </p:nvSpPr>
        <p:spPr/>
        <p:txBody>
          <a:bodyPr/>
          <a:lstStyle/>
          <a:p>
            <a:r>
              <a:rPr lang="en-US"/>
              <a:t>5/10/2019</a:t>
            </a:r>
          </a:p>
        </p:txBody>
      </p:sp>
      <p:sp>
        <p:nvSpPr>
          <p:cNvPr id="5" name="Slide Number Placeholder 4">
            <a:extLst>
              <a:ext uri="{FF2B5EF4-FFF2-40B4-BE49-F238E27FC236}">
                <a16:creationId xmlns:a16="http://schemas.microsoft.com/office/drawing/2014/main" id="{7F29A434-FAB9-4316-92AE-10F7416477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958891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82FC-C93A-4E2A-9728-98A2AA8B3588}"/>
              </a:ext>
            </a:extLst>
          </p:cNvPr>
          <p:cNvSpPr>
            <a:spLocks noGrp="1"/>
          </p:cNvSpPr>
          <p:nvPr>
            <p:ph type="title"/>
          </p:nvPr>
        </p:nvSpPr>
        <p:spPr>
          <a:xfrm>
            <a:off x="318744" y="91678"/>
            <a:ext cx="8746379" cy="609559"/>
          </a:xfrm>
        </p:spPr>
        <p:txBody>
          <a:bodyPr/>
          <a:lstStyle/>
          <a:p>
            <a:r>
              <a:rPr lang="en-US" dirty="0" err="1">
                <a:latin typeface="+mn-lt"/>
              </a:rPr>
              <a:t>MLaroundHPC</a:t>
            </a:r>
            <a:r>
              <a:rPr lang="en-US" dirty="0">
                <a:latin typeface="+mn-lt"/>
              </a:rPr>
              <a:t>: Learning Model Details III</a:t>
            </a:r>
          </a:p>
        </p:txBody>
      </p:sp>
      <p:sp>
        <p:nvSpPr>
          <p:cNvPr id="3" name="Text Placeholder 2">
            <a:extLst>
              <a:ext uri="{FF2B5EF4-FFF2-40B4-BE49-F238E27FC236}">
                <a16:creationId xmlns:a16="http://schemas.microsoft.com/office/drawing/2014/main" id="{8747DE95-C277-4336-ADC1-255BB9C7D513}"/>
              </a:ext>
            </a:extLst>
          </p:cNvPr>
          <p:cNvSpPr>
            <a:spLocks noGrp="1"/>
          </p:cNvSpPr>
          <p:nvPr>
            <p:ph type="body" idx="1"/>
          </p:nvPr>
        </p:nvSpPr>
        <p:spPr>
          <a:xfrm>
            <a:off x="0" y="533379"/>
            <a:ext cx="9144000" cy="4518443"/>
          </a:xfrm>
        </p:spPr>
        <p:txBody>
          <a:bodyPr/>
          <a:lstStyle/>
          <a:p>
            <a:r>
              <a:rPr lang="en-US" sz="1800" dirty="0">
                <a:latin typeface="Arial" panose="020B0604020202020204" pitchFamily="34" charset="0"/>
                <a:cs typeface="Arial" panose="020B0604020202020204" pitchFamily="34" charset="0"/>
              </a:rPr>
              <a:t>(d) </a:t>
            </a:r>
            <a:r>
              <a:rPr lang="en-US" sz="1800" b="1" dirty="0">
                <a:latin typeface="Arial" panose="020B0604020202020204" pitchFamily="34" charset="0"/>
                <a:cs typeface="Arial" panose="020B0604020202020204" pitchFamily="34" charset="0"/>
              </a:rPr>
              <a:t>Learning Agent Behavior – a Predictor-Corrector approach </a:t>
            </a:r>
            <a:r>
              <a:rPr lang="en-US" sz="1800" dirty="0">
                <a:latin typeface="Arial" panose="020B0604020202020204" pitchFamily="34" charset="0"/>
                <a:cs typeface="Arial" panose="020B0604020202020204" pitchFamily="34" charset="0"/>
              </a:rPr>
              <a:t>Here one time steps models and at each step optimize the parameters to minimize divergence between simulation and ground truth data. The ground truth here may be in the form of experimental data, or from highly detailed (and expensive) quantum or micro-scale calculations. The time series of parameter adjustments define information missing from the model.. This is an extended </a:t>
            </a:r>
            <a:r>
              <a:rPr lang="en-US" sz="1800" b="1" dirty="0">
                <a:latin typeface="Arial" panose="020B0604020202020204" pitchFamily="34" charset="0"/>
                <a:cs typeface="Arial" panose="020B0604020202020204" pitchFamily="34" charset="0"/>
              </a:rPr>
              <a:t>data assimilation </a:t>
            </a:r>
            <a:r>
              <a:rPr lang="en-US" sz="1800" dirty="0">
                <a:latin typeface="Arial" panose="020B0604020202020204" pitchFamily="34" charset="0"/>
                <a:cs typeface="Arial" panose="020B0604020202020204" pitchFamily="34" charset="0"/>
              </a:rPr>
              <a:t>approach.</a:t>
            </a:r>
          </a:p>
          <a:p>
            <a:pPr lvl="1"/>
            <a:r>
              <a:rPr lang="en-US" sz="1600" dirty="0">
                <a:latin typeface="Arial" panose="020B0604020202020204" pitchFamily="34" charset="0"/>
                <a:cs typeface="Arial" panose="020B0604020202020204" pitchFamily="34" charset="0"/>
              </a:rPr>
              <a:t>Example: produce a generic model organism such as an embryo. Take this generic model as a template and learn the different adjustments for particular individual  organisms.</a:t>
            </a:r>
          </a:p>
          <a:p>
            <a:r>
              <a:rPr lang="en-US" sz="1800" dirty="0">
                <a:latin typeface="Arial" panose="020B0604020202020204" pitchFamily="34" charset="0"/>
                <a:cs typeface="Arial" panose="020B0604020202020204" pitchFamily="34" charset="0"/>
              </a:rPr>
              <a:t>(e</a:t>
            </a:r>
            <a:r>
              <a:rPr lang="en-US" sz="1800" b="1" dirty="0">
                <a:latin typeface="Arial" panose="020B0604020202020204" pitchFamily="34" charset="0"/>
                <a:cs typeface="Arial" panose="020B0604020202020204" pitchFamily="34" charset="0"/>
              </a:rPr>
              <a:t>) Inference of Missing Model Structure </a:t>
            </a:r>
            <a:r>
              <a:rPr lang="en-US" sz="1800" dirty="0">
                <a:latin typeface="Arial" panose="020B0604020202020204" pitchFamily="34" charset="0"/>
                <a:cs typeface="Arial" panose="020B0604020202020204" pitchFamily="34" charset="0"/>
              </a:rPr>
              <a:t>In this case we aggregate the Learned Predictor Corrector MLs, there is substantial evidence that in some </a:t>
            </a:r>
            <a:r>
              <a:rPr lang="en-US" sz="1800" dirty="0" err="1">
                <a:latin typeface="Arial" panose="020B0604020202020204" pitchFamily="34" charset="0"/>
                <a:cs typeface="Arial" panose="020B0604020202020204" pitchFamily="34" charset="0"/>
              </a:rPr>
              <a:t>signifiant</a:t>
            </a:r>
            <a:r>
              <a:rPr lang="en-US" sz="1800" dirty="0">
                <a:latin typeface="Arial" panose="020B0604020202020204" pitchFamily="34" charset="0"/>
                <a:cs typeface="Arial" panose="020B0604020202020204" pitchFamily="34" charset="0"/>
              </a:rPr>
              <a:t> cases, we can infer unknown model structure from the aggregation of individual learned predictor corrector models. In these cases we can then add these inferred mechanisms to the base model structure and repeat the basic predictor-corrector steps. In addition, this aggregation means that every completed data set and simulation increases the expressiveness of the base model</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94C42958-48A5-425E-9FF0-94E28B2BB5C5}"/>
              </a:ext>
            </a:extLst>
          </p:cNvPr>
          <p:cNvSpPr>
            <a:spLocks noGrp="1"/>
          </p:cNvSpPr>
          <p:nvPr>
            <p:ph type="dt" idx="10"/>
          </p:nvPr>
        </p:nvSpPr>
        <p:spPr/>
        <p:txBody>
          <a:bodyPr/>
          <a:lstStyle/>
          <a:p>
            <a:r>
              <a:rPr lang="en-US"/>
              <a:t>5/10/2019</a:t>
            </a:r>
          </a:p>
        </p:txBody>
      </p:sp>
      <p:sp>
        <p:nvSpPr>
          <p:cNvPr id="5" name="Slide Number Placeholder 4">
            <a:extLst>
              <a:ext uri="{FF2B5EF4-FFF2-40B4-BE49-F238E27FC236}">
                <a16:creationId xmlns:a16="http://schemas.microsoft.com/office/drawing/2014/main" id="{7F29A434-FAB9-4316-92AE-10F7416477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1795216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6FE8-7EFE-4DD8-83E6-6C4A20BF49CC}"/>
              </a:ext>
            </a:extLst>
          </p:cNvPr>
          <p:cNvSpPr>
            <a:spLocks noGrp="1"/>
          </p:cNvSpPr>
          <p:nvPr>
            <p:ph type="title"/>
          </p:nvPr>
        </p:nvSpPr>
        <p:spPr>
          <a:xfrm>
            <a:off x="628650" y="13691"/>
            <a:ext cx="7886700" cy="675984"/>
          </a:xfrm>
        </p:spPr>
        <p:txBody>
          <a:bodyPr/>
          <a:lstStyle/>
          <a:p>
            <a:r>
              <a:rPr lang="en-US" dirty="0" err="1"/>
              <a:t>MLControl</a:t>
            </a:r>
            <a:endParaRPr lang="en-US" dirty="0"/>
          </a:p>
        </p:txBody>
      </p:sp>
      <p:sp>
        <p:nvSpPr>
          <p:cNvPr id="3" name="Text Placeholder 2">
            <a:extLst>
              <a:ext uri="{FF2B5EF4-FFF2-40B4-BE49-F238E27FC236}">
                <a16:creationId xmlns:a16="http://schemas.microsoft.com/office/drawing/2014/main" id="{9BC3406D-F3B3-4B62-85BF-0DBEFAA9885F}"/>
              </a:ext>
            </a:extLst>
          </p:cNvPr>
          <p:cNvSpPr>
            <a:spLocks noGrp="1"/>
          </p:cNvSpPr>
          <p:nvPr>
            <p:ph type="body" idx="1"/>
          </p:nvPr>
        </p:nvSpPr>
        <p:spPr>
          <a:xfrm>
            <a:off x="0" y="351683"/>
            <a:ext cx="9065123" cy="3263504"/>
          </a:xfrm>
        </p:spPr>
        <p:txBody>
          <a:bodyPr/>
          <a:lstStyle/>
          <a:p>
            <a:r>
              <a:rPr lang="en-US" sz="2400" dirty="0"/>
              <a:t>(a) </a:t>
            </a:r>
            <a:r>
              <a:rPr lang="en-US" sz="2400" b="1" dirty="0"/>
              <a:t>Experiment Control </a:t>
            </a:r>
            <a:r>
              <a:rPr lang="en-US" sz="2400" dirty="0"/>
              <a:t>Using simulations (possibly with HPC) in control of experiments and in objective driven computational campaigns . Here the simulation surrogates are very valuable to allow real-time predictions. Applied in Material Science and Fusion</a:t>
            </a:r>
          </a:p>
          <a:p>
            <a:r>
              <a:rPr lang="en-US" sz="2400" b="1" dirty="0"/>
              <a:t>(b) Experiment Design </a:t>
            </a:r>
            <a:r>
              <a:rPr lang="en-US" sz="2400" dirty="0"/>
              <a:t>One of the biggest challenges of models is the uncertainty in the precise model structures and parameters. Model-based design of experiments (MBDOE) assists in the planning of highly effective and efficient experiments – it capitalizes on the uncertainty in the models to investigate how to perturb the real system to maximize the information obtained from experiments. MBDOE with new ML assistance identifies the optimal conditions for stimuli and measurements that yield the most information about the system given practical limitations on realistic experiments</a:t>
            </a:r>
          </a:p>
        </p:txBody>
      </p:sp>
      <p:sp>
        <p:nvSpPr>
          <p:cNvPr id="4" name="Date Placeholder 3">
            <a:extLst>
              <a:ext uri="{FF2B5EF4-FFF2-40B4-BE49-F238E27FC236}">
                <a16:creationId xmlns:a16="http://schemas.microsoft.com/office/drawing/2014/main" id="{C4310445-3A05-432D-BF9E-4DC94CB3D4AD}"/>
              </a:ext>
            </a:extLst>
          </p:cNvPr>
          <p:cNvSpPr>
            <a:spLocks noGrp="1"/>
          </p:cNvSpPr>
          <p:nvPr>
            <p:ph type="dt" idx="10"/>
          </p:nvPr>
        </p:nvSpPr>
        <p:spPr/>
        <p:txBody>
          <a:bodyPr/>
          <a:lstStyle/>
          <a:p>
            <a:r>
              <a:rPr lang="en-US"/>
              <a:t>5/10/2019</a:t>
            </a:r>
          </a:p>
        </p:txBody>
      </p:sp>
      <p:sp>
        <p:nvSpPr>
          <p:cNvPr id="5" name="Slide Number Placeholder 4">
            <a:extLst>
              <a:ext uri="{FF2B5EF4-FFF2-40B4-BE49-F238E27FC236}">
                <a16:creationId xmlns:a16="http://schemas.microsoft.com/office/drawing/2014/main" id="{C9112023-F456-4BA5-BAFD-9EDDCF7DB5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3406467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title"/>
          </p:nvPr>
        </p:nvSpPr>
        <p:spPr>
          <a:xfrm>
            <a:off x="1671076" y="2487477"/>
            <a:ext cx="7253207" cy="1597231"/>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100"/>
              <a:buFont typeface="Calibri"/>
              <a:buNone/>
            </a:pPr>
            <a:br>
              <a:rPr lang="en" sz="3600"/>
            </a:br>
            <a:r>
              <a:rPr lang="en" sz="3600"/>
              <a:t>Programming Environment for Global AI and Modeling Supercomputer GAIMSC</a:t>
            </a:r>
            <a:endParaRPr sz="3600" b="1" dirty="0">
              <a:latin typeface="Calibri"/>
              <a:ea typeface="Calibri"/>
              <a:cs typeface="Calibri"/>
              <a:sym typeface="Calibri"/>
            </a:endParaRPr>
          </a:p>
        </p:txBody>
      </p:sp>
      <p:sp>
        <p:nvSpPr>
          <p:cNvPr id="337" name="Google Shape;337;p44"/>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26</a:t>
            </a:fld>
            <a:endParaRPr sz="1100">
              <a:solidFill>
                <a:srgbClr val="888888"/>
              </a:solidFill>
            </a:endParaRPr>
          </a:p>
        </p:txBody>
      </p:sp>
      <p:sp>
        <p:nvSpPr>
          <p:cNvPr id="338" name="Google Shape;338;p44"/>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5/10/2019</a:t>
            </a:r>
            <a:endParaRPr sz="1100">
              <a:solidFill>
                <a:srgbClr val="888888"/>
              </a:solidFill>
            </a:endParaRPr>
          </a:p>
        </p:txBody>
      </p:sp>
      <p:grpSp>
        <p:nvGrpSpPr>
          <p:cNvPr id="339" name="Google Shape;339;p44"/>
          <p:cNvGrpSpPr/>
          <p:nvPr/>
        </p:nvGrpSpPr>
        <p:grpSpPr>
          <a:xfrm>
            <a:off x="2242325" y="584897"/>
            <a:ext cx="6901675" cy="1828778"/>
            <a:chOff x="1878142" y="136526"/>
            <a:chExt cx="9202233" cy="2438370"/>
          </a:xfrm>
        </p:grpSpPr>
        <p:grpSp>
          <p:nvGrpSpPr>
            <p:cNvPr id="340" name="Google Shape;340;p44"/>
            <p:cNvGrpSpPr/>
            <p:nvPr/>
          </p:nvGrpSpPr>
          <p:grpSpPr>
            <a:xfrm>
              <a:off x="1878142" y="136526"/>
              <a:ext cx="7886700" cy="2438370"/>
              <a:chOff x="1952787" y="200751"/>
              <a:chExt cx="7886700" cy="2438370"/>
            </a:xfrm>
          </p:grpSpPr>
          <p:pic>
            <p:nvPicPr>
              <p:cNvPr id="341" name="Google Shape;341;p44" descr="http://www.iterativemapreduce.org/images/twister.png"/>
              <p:cNvPicPr preferRelativeResize="0"/>
              <p:nvPr/>
            </p:nvPicPr>
            <p:blipFill rotWithShape="1">
              <a:blip r:embed="rId3">
                <a:alphaModFix/>
              </a:blip>
              <a:srcRect/>
              <a:stretch/>
            </p:blipFill>
            <p:spPr>
              <a:xfrm>
                <a:off x="1952787" y="200751"/>
                <a:ext cx="7886700" cy="2305050"/>
              </a:xfrm>
              <a:prstGeom prst="rect">
                <a:avLst/>
              </a:prstGeom>
              <a:noFill/>
              <a:ln>
                <a:noFill/>
              </a:ln>
            </p:spPr>
          </p:pic>
          <p:sp>
            <p:nvSpPr>
              <p:cNvPr id="342" name="Google Shape;342;p44"/>
              <p:cNvSpPr/>
              <p:nvPr/>
            </p:nvSpPr>
            <p:spPr>
              <a:xfrm>
                <a:off x="3670886" y="2269821"/>
                <a:ext cx="38301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http://www.iterativemapreduce.org/</a:t>
                </a:r>
                <a:endParaRPr sz="1100"/>
              </a:p>
            </p:txBody>
          </p:sp>
        </p:grpSp>
        <p:sp>
          <p:nvSpPr>
            <p:cNvPr id="343" name="Google Shape;343;p44"/>
            <p:cNvSpPr/>
            <p:nvPr/>
          </p:nvSpPr>
          <p:spPr>
            <a:xfrm>
              <a:off x="8813036" y="240758"/>
              <a:ext cx="2267339" cy="1785104"/>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8300" b="1">
                  <a:solidFill>
                    <a:srgbClr val="1E4E79"/>
                  </a:solidFill>
                  <a:latin typeface="Calibri"/>
                  <a:ea typeface="Calibri"/>
                  <a:cs typeface="Calibri"/>
                  <a:sym typeface="Calibri"/>
                </a:rPr>
                <a:t>2</a:t>
              </a:r>
              <a:endParaRPr sz="1100"/>
            </a:p>
          </p:txBody>
        </p:sp>
      </p:grpSp>
      <p:pic>
        <p:nvPicPr>
          <p:cNvPr id="344" name="Google Shape;344;p44" descr="https://lh3.googleusercontent.com/v99CMT9t_HPDiRcsdprkmC8WyM_0O7a_bSv4NZBzEBArqNWQS7Fa0dVMHFuRpta2IM-_d1jDx-M5fi1r7tzM3Rp2j0ceG5gf_AvazW3sgRoFTOAC2Z92aOh_NmYrTTRWw4woHjY7cbU"/>
          <p:cNvPicPr preferRelativeResize="0"/>
          <p:nvPr/>
        </p:nvPicPr>
        <p:blipFill rotWithShape="1">
          <a:blip r:embed="rId4">
            <a:alphaModFix/>
          </a:blip>
          <a:srcRect/>
          <a:stretch/>
        </p:blipFill>
        <p:spPr>
          <a:xfrm>
            <a:off x="-441196" y="0"/>
            <a:ext cx="3593059" cy="3593059"/>
          </a:xfrm>
          <a:prstGeom prst="rect">
            <a:avLst/>
          </a:prstGeom>
          <a:noFill/>
          <a:ln>
            <a:noFill/>
          </a:ln>
        </p:spPr>
      </p:pic>
      <p:sp>
        <p:nvSpPr>
          <p:cNvPr id="12" name="TextBox 11">
            <a:extLst>
              <a:ext uri="{FF2B5EF4-FFF2-40B4-BE49-F238E27FC236}">
                <a16:creationId xmlns:a16="http://schemas.microsoft.com/office/drawing/2014/main" id="{26A603D3-5478-4FB5-8ECB-434078749EDE}"/>
              </a:ext>
            </a:extLst>
          </p:cNvPr>
          <p:cNvSpPr txBox="1"/>
          <p:nvPr/>
        </p:nvSpPr>
        <p:spPr>
          <a:xfrm>
            <a:off x="1906462" y="4081549"/>
            <a:ext cx="5777544" cy="954107"/>
          </a:xfrm>
          <a:prstGeom prst="rect">
            <a:avLst/>
          </a:prstGeom>
          <a:noFill/>
        </p:spPr>
        <p:txBody>
          <a:bodyPr wrap="none" rtlCol="0">
            <a:spAutoFit/>
          </a:bodyPr>
          <a:lstStyle/>
          <a:p>
            <a:r>
              <a:rPr lang="en-US" sz="2800" dirty="0">
                <a:solidFill>
                  <a:srgbClr val="FF0000"/>
                </a:solidFill>
              </a:rPr>
              <a:t>Uses </a:t>
            </a:r>
            <a:r>
              <a:rPr lang="en" sz="2800" dirty="0">
                <a:solidFill>
                  <a:srgbClr val="FF0000"/>
                </a:solidFill>
              </a:rPr>
              <a:t>HPCforML(</a:t>
            </a:r>
            <a:r>
              <a:rPr lang="en-US" sz="2800" dirty="0">
                <a:solidFill>
                  <a:srgbClr val="FF0000"/>
                </a:solidFill>
              </a:rPr>
              <a:t>HPC for Big Data)</a:t>
            </a:r>
            <a:br>
              <a:rPr lang="en-US" sz="2800" dirty="0">
                <a:solidFill>
                  <a:srgbClr val="FF0000"/>
                </a:solidFill>
              </a:rPr>
            </a:br>
            <a:r>
              <a:rPr lang="en" sz="2800" dirty="0">
                <a:solidFill>
                  <a:srgbClr val="FF0000"/>
                </a:solidFill>
              </a:rPr>
              <a:t> </a:t>
            </a:r>
            <a:r>
              <a:rPr lang="en-US" sz="2800" dirty="0">
                <a:solidFill>
                  <a:srgbClr val="FF0000"/>
                </a:solidFill>
              </a:rPr>
              <a:t>and</a:t>
            </a:r>
            <a:r>
              <a:rPr lang="en" sz="2800" dirty="0">
                <a:solidFill>
                  <a:srgbClr val="FF0000"/>
                </a:solidFill>
              </a:rPr>
              <a:t> </a:t>
            </a:r>
            <a:r>
              <a:rPr lang="en-US" sz="2800" dirty="0">
                <a:solidFill>
                  <a:srgbClr val="FF0000"/>
                </a:solidFill>
              </a:rPr>
              <a:t>supports </a:t>
            </a:r>
            <a:r>
              <a:rPr lang="en" sz="2800" dirty="0">
                <a:solidFill>
                  <a:srgbClr val="FF0000"/>
                </a:solidFill>
              </a:rPr>
              <a:t>MLforHPC</a:t>
            </a:r>
            <a:endParaRPr lang="en-US" sz="2800" dirty="0">
              <a:solidFill>
                <a:srgbClr val="FF0000"/>
              </a:solidFill>
            </a:endParaRPr>
          </a:p>
        </p:txBody>
      </p:sp>
    </p:spTree>
    <p:extLst>
      <p:ext uri="{BB962C8B-B14F-4D97-AF65-F5344CB8AC3E}">
        <p14:creationId xmlns:p14="http://schemas.microsoft.com/office/powerpoint/2010/main" val="3526501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6"/>
          <p:cNvSpPr txBox="1">
            <a:spLocks noGrp="1"/>
          </p:cNvSpPr>
          <p:nvPr>
            <p:ph type="title"/>
          </p:nvPr>
        </p:nvSpPr>
        <p:spPr>
          <a:xfrm>
            <a:off x="0" y="-38801"/>
            <a:ext cx="9144000" cy="84929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2700"/>
              <a:buFont typeface="Calibri"/>
              <a:buNone/>
            </a:pPr>
            <a:r>
              <a:rPr lang="en" sz="2700"/>
              <a:t>Ways of adding High Performance to </a:t>
            </a:r>
            <a:br>
              <a:rPr lang="en" sz="2700"/>
            </a:br>
            <a:r>
              <a:rPr lang="en" sz="2700"/>
              <a:t>Global AI (and Modeling) Supercomputer</a:t>
            </a:r>
            <a:endParaRPr sz="2700"/>
          </a:p>
        </p:txBody>
      </p:sp>
      <p:sp>
        <p:nvSpPr>
          <p:cNvPr id="365" name="Google Shape;365;p46"/>
          <p:cNvSpPr txBox="1">
            <a:spLocks noGrp="1"/>
          </p:cNvSpPr>
          <p:nvPr>
            <p:ph type="body" idx="1"/>
          </p:nvPr>
        </p:nvSpPr>
        <p:spPr>
          <a:xfrm>
            <a:off x="0" y="748975"/>
            <a:ext cx="9109500" cy="4120500"/>
          </a:xfrm>
          <a:prstGeom prst="rect">
            <a:avLst/>
          </a:prstGeom>
          <a:noFill/>
          <a:ln>
            <a:noFill/>
          </a:ln>
        </p:spPr>
        <p:txBody>
          <a:bodyPr spcFirstLastPara="1" wrap="square" lIns="68575" tIns="34275" rIns="68575" bIns="34275" anchor="t" anchorCtr="0">
            <a:noAutofit/>
          </a:bodyPr>
          <a:lstStyle/>
          <a:p>
            <a:pPr marL="177800" lvl="0" indent="-158750" algn="l" rtl="0">
              <a:lnSpc>
                <a:spcPct val="115000"/>
              </a:lnSpc>
              <a:spcBef>
                <a:spcPts val="0"/>
              </a:spcBef>
              <a:spcAft>
                <a:spcPts val="0"/>
              </a:spcAft>
              <a:buClr>
                <a:schemeClr val="dk1"/>
              </a:buClr>
              <a:buSzPts val="1900"/>
              <a:buChar char="•"/>
            </a:pPr>
            <a:r>
              <a:rPr lang="en" sz="1900" dirty="0">
                <a:latin typeface="Arial"/>
                <a:ea typeface="Arial"/>
                <a:cs typeface="Arial"/>
                <a:sym typeface="Arial"/>
              </a:rPr>
              <a:t>Fix performance issues in Spark, Heron, Hadoop, Flink etc.</a:t>
            </a:r>
            <a:endParaRPr sz="1900" dirty="0">
              <a:latin typeface="Arial"/>
              <a:ea typeface="Arial"/>
              <a:cs typeface="Arial"/>
              <a:sym typeface="Arial"/>
            </a:endParaRPr>
          </a:p>
          <a:p>
            <a:pPr marL="520700" lvl="1" indent="-184150" algn="l" rtl="0">
              <a:lnSpc>
                <a:spcPct val="115000"/>
              </a:lnSpc>
              <a:spcBef>
                <a:spcPts val="0"/>
              </a:spcBef>
              <a:spcAft>
                <a:spcPts val="0"/>
              </a:spcAft>
              <a:buClr>
                <a:schemeClr val="dk1"/>
              </a:buClr>
              <a:buSzPts val="1900"/>
              <a:buChar char="•"/>
            </a:pPr>
            <a:r>
              <a:rPr lang="en" sz="1900" dirty="0">
                <a:latin typeface="Arial"/>
                <a:ea typeface="Arial"/>
                <a:cs typeface="Arial"/>
                <a:sym typeface="Arial"/>
              </a:rPr>
              <a:t>Messy as some features of these big data systems intrinsically slow in some (not all) cases</a:t>
            </a:r>
            <a:endParaRPr sz="1900" dirty="0">
              <a:latin typeface="Arial"/>
              <a:ea typeface="Arial"/>
              <a:cs typeface="Arial"/>
              <a:sym typeface="Arial"/>
            </a:endParaRPr>
          </a:p>
          <a:p>
            <a:pPr marL="520700" lvl="1" indent="-184150" algn="l" rtl="0">
              <a:lnSpc>
                <a:spcPct val="115000"/>
              </a:lnSpc>
              <a:spcBef>
                <a:spcPts val="0"/>
              </a:spcBef>
              <a:spcAft>
                <a:spcPts val="0"/>
              </a:spcAft>
              <a:buClr>
                <a:schemeClr val="dk1"/>
              </a:buClr>
              <a:buSzPts val="1900"/>
              <a:buChar char="•"/>
            </a:pPr>
            <a:r>
              <a:rPr lang="en" sz="1900" dirty="0">
                <a:latin typeface="Arial"/>
                <a:ea typeface="Arial"/>
                <a:cs typeface="Arial"/>
                <a:sym typeface="Arial"/>
              </a:rPr>
              <a:t>All these systems are “monolithic” and difficult to deal with individual  components</a:t>
            </a:r>
            <a:endParaRPr sz="1900" dirty="0">
              <a:latin typeface="Arial"/>
              <a:ea typeface="Arial"/>
              <a:cs typeface="Arial"/>
              <a:sym typeface="Arial"/>
            </a:endParaRPr>
          </a:p>
          <a:p>
            <a:pPr marL="177800" lvl="0" indent="-158750" algn="l" rtl="0">
              <a:lnSpc>
                <a:spcPct val="115000"/>
              </a:lnSpc>
              <a:spcBef>
                <a:spcPts val="0"/>
              </a:spcBef>
              <a:spcAft>
                <a:spcPts val="0"/>
              </a:spcAft>
              <a:buClr>
                <a:schemeClr val="dk1"/>
              </a:buClr>
              <a:buSzPts val="1900"/>
              <a:buChar char="•"/>
            </a:pPr>
            <a:r>
              <a:rPr lang="en" sz="1900" dirty="0">
                <a:latin typeface="Arial"/>
                <a:ea typeface="Arial"/>
                <a:cs typeface="Arial"/>
                <a:sym typeface="Arial"/>
              </a:rPr>
              <a:t>Execute HPBDC from classic big data system with custom communication environment – approach of Harp for the relatively simple Hadoop environment</a:t>
            </a:r>
            <a:endParaRPr sz="1900" dirty="0">
              <a:latin typeface="Arial"/>
              <a:ea typeface="Arial"/>
              <a:cs typeface="Arial"/>
              <a:sym typeface="Arial"/>
            </a:endParaRPr>
          </a:p>
          <a:p>
            <a:pPr marL="177800" lvl="0" indent="-158750" algn="l" rtl="0">
              <a:lnSpc>
                <a:spcPct val="115000"/>
              </a:lnSpc>
              <a:spcBef>
                <a:spcPts val="0"/>
              </a:spcBef>
              <a:spcAft>
                <a:spcPts val="0"/>
              </a:spcAft>
              <a:buClr>
                <a:schemeClr val="dk1"/>
              </a:buClr>
              <a:buSzPts val="1900"/>
              <a:buChar char="•"/>
            </a:pPr>
            <a:r>
              <a:rPr lang="en" sz="1900" dirty="0">
                <a:latin typeface="Arial"/>
                <a:ea typeface="Arial"/>
                <a:cs typeface="Arial"/>
                <a:sym typeface="Arial"/>
              </a:rPr>
              <a:t>Provide a native Mesos/Yarn/Kubernetes/HDFS high performance execution environment with all capabilities of Spark, Hadoop and Heron – goal of </a:t>
            </a:r>
            <a:r>
              <a:rPr lang="en" sz="1900" b="1" dirty="0">
                <a:solidFill>
                  <a:srgbClr val="FF0000"/>
                </a:solidFill>
                <a:latin typeface="Arial"/>
                <a:ea typeface="Arial"/>
                <a:cs typeface="Arial"/>
                <a:sym typeface="Arial"/>
              </a:rPr>
              <a:t>Twister2</a:t>
            </a:r>
            <a:endParaRPr sz="1900" b="1" dirty="0">
              <a:solidFill>
                <a:srgbClr val="FF0000"/>
              </a:solidFill>
              <a:latin typeface="Arial"/>
              <a:ea typeface="Arial"/>
              <a:cs typeface="Arial"/>
              <a:sym typeface="Arial"/>
            </a:endParaRPr>
          </a:p>
          <a:p>
            <a:pPr marL="177800" lvl="0" indent="-158750" algn="l" rtl="0">
              <a:lnSpc>
                <a:spcPct val="115000"/>
              </a:lnSpc>
              <a:spcBef>
                <a:spcPts val="0"/>
              </a:spcBef>
              <a:spcAft>
                <a:spcPts val="0"/>
              </a:spcAft>
              <a:buClr>
                <a:schemeClr val="dk1"/>
              </a:buClr>
              <a:buSzPts val="1900"/>
              <a:buChar char="•"/>
            </a:pPr>
            <a:r>
              <a:rPr lang="en" sz="1900" dirty="0">
                <a:latin typeface="Arial"/>
                <a:ea typeface="Arial"/>
                <a:cs typeface="Arial"/>
                <a:sym typeface="Arial"/>
              </a:rPr>
              <a:t>Execute with MPI in classic (Slurm, Lustre) HPC environment</a:t>
            </a:r>
            <a:endParaRPr sz="1900" dirty="0">
              <a:latin typeface="Arial"/>
              <a:ea typeface="Arial"/>
              <a:cs typeface="Arial"/>
              <a:sym typeface="Arial"/>
            </a:endParaRPr>
          </a:p>
          <a:p>
            <a:pPr marL="177800" lvl="0" indent="-158750" algn="l" rtl="0">
              <a:lnSpc>
                <a:spcPct val="115000"/>
              </a:lnSpc>
              <a:spcBef>
                <a:spcPts val="0"/>
              </a:spcBef>
              <a:spcAft>
                <a:spcPts val="0"/>
              </a:spcAft>
              <a:buClr>
                <a:schemeClr val="dk1"/>
              </a:buClr>
              <a:buSzPts val="1900"/>
              <a:buChar char="•"/>
            </a:pPr>
            <a:r>
              <a:rPr lang="en" sz="1900" dirty="0">
                <a:latin typeface="Arial"/>
                <a:ea typeface="Arial"/>
                <a:cs typeface="Arial"/>
                <a:sym typeface="Arial"/>
              </a:rPr>
              <a:t>Add modules to existing frameworks like Scikit-Learn or Tensorflow either as new capability or as a higher performance version of existing module.</a:t>
            </a:r>
            <a:endParaRPr sz="1900" dirty="0">
              <a:latin typeface="Arial"/>
              <a:ea typeface="Arial"/>
              <a:cs typeface="Arial"/>
              <a:sym typeface="Arial"/>
            </a:endParaRPr>
          </a:p>
          <a:p>
            <a:pPr marL="177800" lvl="0" indent="-38100" algn="l" rtl="0">
              <a:lnSpc>
                <a:spcPct val="115000"/>
              </a:lnSpc>
              <a:spcBef>
                <a:spcPts val="0"/>
              </a:spcBef>
              <a:spcAft>
                <a:spcPts val="0"/>
              </a:spcAft>
              <a:buClr>
                <a:schemeClr val="dk1"/>
              </a:buClr>
              <a:buSzPts val="2100"/>
              <a:buNone/>
            </a:pPr>
            <a:endParaRPr sz="1900" dirty="0">
              <a:latin typeface="Arial"/>
              <a:ea typeface="Arial"/>
              <a:cs typeface="Arial"/>
              <a:sym typeface="Arial"/>
            </a:endParaRPr>
          </a:p>
        </p:txBody>
      </p:sp>
      <p:sp>
        <p:nvSpPr>
          <p:cNvPr id="366" name="Google Shape;366;p46"/>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27</a:t>
            </a:fld>
            <a:endParaRPr sz="900" b="0" i="0" u="none" strike="noStrike" cap="none">
              <a:solidFill>
                <a:srgbClr val="888888"/>
              </a:solidFill>
              <a:latin typeface="Calibri"/>
              <a:ea typeface="Calibri"/>
              <a:cs typeface="Calibri"/>
              <a:sym typeface="Calibri"/>
            </a:endParaRPr>
          </a:p>
        </p:txBody>
      </p:sp>
      <p:sp>
        <p:nvSpPr>
          <p:cNvPr id="2" name="Date Placeholder 1">
            <a:extLst>
              <a:ext uri="{FF2B5EF4-FFF2-40B4-BE49-F238E27FC236}">
                <a16:creationId xmlns:a16="http://schemas.microsoft.com/office/drawing/2014/main" id="{6571D5DE-07D1-4BE8-9ADE-0A9B91747ADC}"/>
              </a:ext>
            </a:extLst>
          </p:cNvPr>
          <p:cNvSpPr>
            <a:spLocks noGrp="1"/>
          </p:cNvSpPr>
          <p:nvPr>
            <p:ph type="dt" idx="10"/>
          </p:nvPr>
        </p:nvSpPr>
        <p:spPr/>
        <p:txBody>
          <a:bodyPr/>
          <a:lstStyle/>
          <a:p>
            <a:r>
              <a:rPr lang="en-US"/>
              <a:t>5/10/2019</a:t>
            </a:r>
          </a:p>
        </p:txBody>
      </p:sp>
    </p:spTree>
    <p:extLst>
      <p:ext uri="{BB962C8B-B14F-4D97-AF65-F5344CB8AC3E}">
        <p14:creationId xmlns:p14="http://schemas.microsoft.com/office/powerpoint/2010/main" val="3354253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8"/>
          <p:cNvSpPr txBox="1">
            <a:spLocks noGrp="1"/>
          </p:cNvSpPr>
          <p:nvPr>
            <p:ph type="title"/>
          </p:nvPr>
        </p:nvSpPr>
        <p:spPr>
          <a:xfrm>
            <a:off x="226208" y="8668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b="1" dirty="0"/>
              <a:t>Twister2 Highlights I</a:t>
            </a:r>
            <a:endParaRPr b="1" dirty="0"/>
          </a:p>
        </p:txBody>
      </p:sp>
      <p:sp>
        <p:nvSpPr>
          <p:cNvPr id="267" name="Google Shape;267;p38"/>
          <p:cNvSpPr txBox="1">
            <a:spLocks noGrp="1"/>
          </p:cNvSpPr>
          <p:nvPr>
            <p:ph type="body" idx="1"/>
          </p:nvPr>
        </p:nvSpPr>
        <p:spPr>
          <a:xfrm>
            <a:off x="27122" y="588936"/>
            <a:ext cx="9089756" cy="429911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2200" dirty="0"/>
              <a:t>“Big Data Programming Environment” such as Hadoop, Spark, Flink, Storm, Heron but with significant differences (improvements)</a:t>
            </a:r>
            <a:endParaRPr sz="2200" dirty="0"/>
          </a:p>
          <a:p>
            <a:pPr marL="457200" lvl="0" indent="-342900" algn="l" rtl="0">
              <a:spcBef>
                <a:spcPts val="0"/>
              </a:spcBef>
              <a:spcAft>
                <a:spcPts val="0"/>
              </a:spcAft>
              <a:buSzPts val="1800"/>
              <a:buChar char="●"/>
            </a:pPr>
            <a:r>
              <a:rPr lang="en" sz="2200" dirty="0"/>
              <a:t>Uses HPC wherever appropriate</a:t>
            </a:r>
            <a:endParaRPr sz="2200" dirty="0"/>
          </a:p>
          <a:p>
            <a:pPr marL="457200" lvl="0" indent="-342900" algn="l" rtl="0">
              <a:spcBef>
                <a:spcPts val="0"/>
              </a:spcBef>
              <a:spcAft>
                <a:spcPts val="0"/>
              </a:spcAft>
              <a:buSzPts val="1800"/>
              <a:buChar char="●"/>
            </a:pPr>
            <a:r>
              <a:rPr lang="en" sz="2200" dirty="0"/>
              <a:t>Links to “Apache Software” (Kafka, Hbase, Beam) wherever appropriate</a:t>
            </a:r>
            <a:endParaRPr sz="2200" dirty="0"/>
          </a:p>
          <a:p>
            <a:pPr marL="457200" lvl="0" indent="-342900" algn="l" rtl="0">
              <a:spcBef>
                <a:spcPts val="0"/>
              </a:spcBef>
              <a:spcAft>
                <a:spcPts val="0"/>
              </a:spcAft>
              <a:buSzPts val="1800"/>
              <a:buChar char="●"/>
            </a:pPr>
            <a:r>
              <a:rPr lang="en" sz="2200" dirty="0"/>
              <a:t>Runs preferably under Kubernetes and Mesos but Slurm supported</a:t>
            </a:r>
            <a:endParaRPr sz="2200" dirty="0"/>
          </a:p>
          <a:p>
            <a:pPr marL="457200" lvl="0" indent="-342900" algn="l" rtl="0">
              <a:spcBef>
                <a:spcPts val="0"/>
              </a:spcBef>
              <a:spcAft>
                <a:spcPts val="0"/>
              </a:spcAft>
              <a:buSzPts val="1800"/>
              <a:buChar char="●"/>
            </a:pPr>
            <a:r>
              <a:rPr lang="en" sz="2200" dirty="0"/>
              <a:t>Highlight is high performance dataflow supporting iteration, fine-grain, coarse grain, dynamic, synchronized, asynchronous, batch and streaming</a:t>
            </a:r>
            <a:endParaRPr sz="2200" dirty="0"/>
          </a:p>
          <a:p>
            <a:pPr marL="457200" lvl="0" indent="-342900" algn="l" rtl="0">
              <a:spcBef>
                <a:spcPts val="0"/>
              </a:spcBef>
              <a:spcAft>
                <a:spcPts val="0"/>
              </a:spcAft>
              <a:buSzPts val="1800"/>
              <a:buChar char="●"/>
            </a:pPr>
            <a:r>
              <a:rPr lang="en" sz="2200" dirty="0"/>
              <a:t>Two distinct communication environments</a:t>
            </a:r>
            <a:endParaRPr sz="2200" dirty="0"/>
          </a:p>
          <a:p>
            <a:pPr marL="914400" lvl="1" indent="-317500" algn="l" rtl="0">
              <a:spcBef>
                <a:spcPts val="0"/>
              </a:spcBef>
              <a:spcAft>
                <a:spcPts val="0"/>
              </a:spcAft>
              <a:buSzPts val="1400"/>
              <a:buChar char="○"/>
            </a:pPr>
            <a:r>
              <a:rPr lang="en" sz="2000" b="1" dirty="0"/>
              <a:t>DFW </a:t>
            </a:r>
            <a:r>
              <a:rPr lang="en" sz="2000" dirty="0"/>
              <a:t>Dataflow with distinct source and target tasks; data not message level</a:t>
            </a:r>
            <a:endParaRPr sz="2000" dirty="0"/>
          </a:p>
          <a:p>
            <a:pPr marL="914400" lvl="1" indent="-317500" algn="l" rtl="0">
              <a:spcBef>
                <a:spcPts val="0"/>
              </a:spcBef>
              <a:spcAft>
                <a:spcPts val="0"/>
              </a:spcAft>
              <a:buSzPts val="1400"/>
              <a:buChar char="○"/>
            </a:pPr>
            <a:r>
              <a:rPr lang="en" sz="2000" b="1" dirty="0"/>
              <a:t>BSP </a:t>
            </a:r>
            <a:r>
              <a:rPr lang="en" sz="2000" dirty="0"/>
              <a:t>for parallel programming; MPI is default. </a:t>
            </a:r>
            <a:r>
              <a:rPr lang="en-US" sz="2000" dirty="0"/>
              <a:t>Inappropriate for dataflow</a:t>
            </a:r>
            <a:endParaRPr sz="2000" dirty="0"/>
          </a:p>
          <a:p>
            <a:pPr marL="457200" lvl="0" indent="-342900" algn="l" rtl="0">
              <a:spcBef>
                <a:spcPts val="0"/>
              </a:spcBef>
              <a:spcAft>
                <a:spcPts val="0"/>
              </a:spcAft>
              <a:buSzPts val="1800"/>
              <a:buChar char="●"/>
            </a:pPr>
            <a:r>
              <a:rPr lang="en" sz="2200" dirty="0"/>
              <a:t>Rich state model for objects supporting in-place, distributed, cached, RDD style persistence </a:t>
            </a:r>
            <a:endParaRPr sz="2200" dirty="0"/>
          </a:p>
        </p:txBody>
      </p:sp>
      <p:sp>
        <p:nvSpPr>
          <p:cNvPr id="2" name="Slide Number Placeholder 1">
            <a:extLst>
              <a:ext uri="{FF2B5EF4-FFF2-40B4-BE49-F238E27FC236}">
                <a16:creationId xmlns:a16="http://schemas.microsoft.com/office/drawing/2014/main" id="{05BFFBB1-2B2C-4799-AC2E-D7E7C74FC5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311700" y="85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Twister2 Highlights II</a:t>
            </a:r>
            <a:endParaRPr b="1" dirty="0"/>
          </a:p>
        </p:txBody>
      </p:sp>
      <p:sp>
        <p:nvSpPr>
          <p:cNvPr id="273" name="Google Shape;273;p39"/>
          <p:cNvSpPr txBox="1">
            <a:spLocks noGrp="1"/>
          </p:cNvSpPr>
          <p:nvPr>
            <p:ph type="body" idx="1"/>
          </p:nvPr>
        </p:nvSpPr>
        <p:spPr>
          <a:xfrm>
            <a:off x="154481" y="499322"/>
            <a:ext cx="8835038" cy="4360695"/>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400" dirty="0"/>
              <a:t>Can be a pure</a:t>
            </a:r>
            <a:r>
              <a:rPr lang="en" sz="2400" b="1" dirty="0"/>
              <a:t> batch engine</a:t>
            </a:r>
            <a:endParaRPr sz="2400" b="1" dirty="0"/>
          </a:p>
          <a:p>
            <a:pPr marL="914400" lvl="1" indent="-355600" algn="l" rtl="0">
              <a:spcBef>
                <a:spcPts val="0"/>
              </a:spcBef>
              <a:spcAft>
                <a:spcPts val="0"/>
              </a:spcAft>
              <a:buSzPts val="2000"/>
              <a:buChar char="○"/>
            </a:pPr>
            <a:r>
              <a:rPr lang="en" sz="2400" dirty="0"/>
              <a:t>Not built on top of a streaming engine </a:t>
            </a:r>
            <a:endParaRPr sz="2400" dirty="0"/>
          </a:p>
          <a:p>
            <a:pPr marL="457200" lvl="0" indent="-355600" algn="l" rtl="0">
              <a:spcBef>
                <a:spcPts val="0"/>
              </a:spcBef>
              <a:spcAft>
                <a:spcPts val="0"/>
              </a:spcAft>
              <a:buSzPts val="2000"/>
              <a:buChar char="●"/>
            </a:pPr>
            <a:r>
              <a:rPr lang="en" sz="2400" dirty="0"/>
              <a:t>Can be a pure </a:t>
            </a:r>
            <a:r>
              <a:rPr lang="en" sz="2400" b="1" dirty="0"/>
              <a:t>streaming engine</a:t>
            </a:r>
            <a:r>
              <a:rPr lang="en" sz="2400" dirty="0"/>
              <a:t> supporting Storm/Heron API</a:t>
            </a:r>
            <a:endParaRPr sz="2400" dirty="0"/>
          </a:p>
          <a:p>
            <a:pPr marL="914400" lvl="1" indent="-355600" algn="l" rtl="0">
              <a:spcBef>
                <a:spcPts val="0"/>
              </a:spcBef>
              <a:spcAft>
                <a:spcPts val="0"/>
              </a:spcAft>
              <a:buSzPts val="2000"/>
              <a:buChar char="○"/>
            </a:pPr>
            <a:r>
              <a:rPr lang="en" sz="2400" dirty="0"/>
              <a:t>Not built on on top of a batch engine </a:t>
            </a:r>
            <a:endParaRPr sz="2400" dirty="0"/>
          </a:p>
          <a:p>
            <a:pPr marL="457200" lvl="0" indent="-355600" algn="l" rtl="0">
              <a:spcBef>
                <a:spcPts val="0"/>
              </a:spcBef>
              <a:spcAft>
                <a:spcPts val="0"/>
              </a:spcAft>
              <a:buSzPts val="2000"/>
              <a:buChar char="●"/>
            </a:pPr>
            <a:r>
              <a:rPr lang="en" sz="2400" b="1" dirty="0"/>
              <a:t>Fault tolerance</a:t>
            </a:r>
            <a:r>
              <a:rPr lang="en" sz="2400" dirty="0"/>
              <a:t> as in Spark or MPI today; dataflow nodes define natural synchronization points</a:t>
            </a:r>
            <a:endParaRPr sz="2400" dirty="0"/>
          </a:p>
          <a:p>
            <a:pPr marL="457200" lvl="0" indent="-355600" algn="l" rtl="0">
              <a:spcBef>
                <a:spcPts val="0"/>
              </a:spcBef>
              <a:spcAft>
                <a:spcPts val="0"/>
              </a:spcAft>
              <a:buSzPts val="2000"/>
              <a:buChar char="●"/>
            </a:pPr>
            <a:r>
              <a:rPr lang="en" sz="2400" dirty="0"/>
              <a:t>Many </a:t>
            </a:r>
            <a:r>
              <a:rPr lang="en" sz="2400" b="1" dirty="0"/>
              <a:t>API’</a:t>
            </a:r>
            <a:r>
              <a:rPr lang="en" sz="2400" dirty="0"/>
              <a:t>s: Data (at many levels), Communication, Task </a:t>
            </a:r>
            <a:endParaRPr sz="2400" dirty="0"/>
          </a:p>
          <a:p>
            <a:pPr marL="914400" lvl="1" indent="-355600" algn="l" rtl="0">
              <a:spcBef>
                <a:spcPts val="0"/>
              </a:spcBef>
              <a:spcAft>
                <a:spcPts val="0"/>
              </a:spcAft>
              <a:buSzPts val="2000"/>
              <a:buChar char="○"/>
            </a:pPr>
            <a:r>
              <a:rPr lang="en" sz="2400" dirty="0"/>
              <a:t>High level (as in Spark) and low level (as in MPI)</a:t>
            </a:r>
          </a:p>
          <a:p>
            <a:pPr lvl="1" indent="-355600">
              <a:spcBef>
                <a:spcPts val="0"/>
              </a:spcBef>
              <a:buSzPts val="2000"/>
            </a:pPr>
            <a:r>
              <a:rPr lang="en-US" sz="2400" dirty="0"/>
              <a:t>High-level Data API hides communication and decomposition from the user</a:t>
            </a:r>
            <a:endParaRPr sz="2400" dirty="0"/>
          </a:p>
          <a:p>
            <a:pPr marL="457200" lvl="0" indent="-355600" algn="l" rtl="0">
              <a:spcBef>
                <a:spcPts val="0"/>
              </a:spcBef>
              <a:spcAft>
                <a:spcPts val="0"/>
              </a:spcAft>
              <a:buSzPts val="2000"/>
              <a:buChar char="●"/>
            </a:pPr>
            <a:r>
              <a:rPr lang="en" sz="2400" dirty="0"/>
              <a:t>Component based architecture -- it is a</a:t>
            </a:r>
            <a:r>
              <a:rPr lang="en" sz="2400" b="1" dirty="0"/>
              <a:t> toolkit</a:t>
            </a:r>
            <a:endParaRPr sz="2400" b="1" dirty="0"/>
          </a:p>
          <a:p>
            <a:pPr marL="914400" lvl="1" indent="-342900" algn="l" rtl="0">
              <a:spcBef>
                <a:spcPts val="0"/>
              </a:spcBef>
              <a:spcAft>
                <a:spcPts val="0"/>
              </a:spcAft>
              <a:buSzPts val="1800"/>
              <a:buChar char="○"/>
            </a:pPr>
            <a:r>
              <a:rPr lang="en" sz="2000" dirty="0"/>
              <a:t>Defines the important layers of a distributed processing engine</a:t>
            </a:r>
            <a:endParaRPr sz="2000" dirty="0"/>
          </a:p>
          <a:p>
            <a:pPr lvl="1" indent="-342900">
              <a:spcBef>
                <a:spcPts val="0"/>
              </a:spcBef>
              <a:buSzPts val="1800"/>
            </a:pPr>
            <a:r>
              <a:rPr lang="en" sz="2000" dirty="0"/>
              <a:t>Implements these layers cleanly aiming at high performance data analytics</a:t>
            </a:r>
            <a:endParaRPr sz="2400" dirty="0"/>
          </a:p>
        </p:txBody>
      </p:sp>
      <p:sp>
        <p:nvSpPr>
          <p:cNvPr id="2" name="Slide Number Placeholder 1">
            <a:extLst>
              <a:ext uri="{FF2B5EF4-FFF2-40B4-BE49-F238E27FC236}">
                <a16:creationId xmlns:a16="http://schemas.microsoft.com/office/drawing/2014/main" id="{99A8FD84-D999-47EC-B956-995498ED7A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458585" y="3796148"/>
            <a:ext cx="7886700" cy="763616"/>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100"/>
              <a:buFont typeface="Calibri"/>
              <a:buNone/>
            </a:pPr>
            <a:br>
              <a:rPr lang="en" sz="4100"/>
            </a:br>
            <a:r>
              <a:rPr lang="en" sz="4100"/>
              <a:t>Overall Global AI and Modeling Supercomputer GAIMSC</a:t>
            </a:r>
            <a:endParaRPr sz="4100" b="1">
              <a:latin typeface="Calibri"/>
              <a:ea typeface="Calibri"/>
              <a:cs typeface="Calibri"/>
              <a:sym typeface="Calibri"/>
            </a:endParaRPr>
          </a:p>
        </p:txBody>
      </p:sp>
      <p:grpSp>
        <p:nvGrpSpPr>
          <p:cNvPr id="122" name="Google Shape;122;p25"/>
          <p:cNvGrpSpPr/>
          <p:nvPr/>
        </p:nvGrpSpPr>
        <p:grpSpPr>
          <a:xfrm>
            <a:off x="2242325" y="584897"/>
            <a:ext cx="6901675" cy="1828778"/>
            <a:chOff x="1878142" y="136526"/>
            <a:chExt cx="9202233" cy="2438370"/>
          </a:xfrm>
        </p:grpSpPr>
        <p:grpSp>
          <p:nvGrpSpPr>
            <p:cNvPr id="123" name="Google Shape;123;p25"/>
            <p:cNvGrpSpPr/>
            <p:nvPr/>
          </p:nvGrpSpPr>
          <p:grpSpPr>
            <a:xfrm>
              <a:off x="1878142" y="136526"/>
              <a:ext cx="7886700" cy="2438370"/>
              <a:chOff x="1952787" y="200751"/>
              <a:chExt cx="7886700" cy="2438370"/>
            </a:xfrm>
          </p:grpSpPr>
          <p:pic>
            <p:nvPicPr>
              <p:cNvPr id="124" name="Google Shape;124;p25" descr="http://www.iterativemapreduce.org/images/twister.png"/>
              <p:cNvPicPr preferRelativeResize="0"/>
              <p:nvPr/>
            </p:nvPicPr>
            <p:blipFill rotWithShape="1">
              <a:blip r:embed="rId3">
                <a:alphaModFix/>
              </a:blip>
              <a:srcRect/>
              <a:stretch/>
            </p:blipFill>
            <p:spPr>
              <a:xfrm>
                <a:off x="1952787" y="200751"/>
                <a:ext cx="7886700" cy="2305050"/>
              </a:xfrm>
              <a:prstGeom prst="rect">
                <a:avLst/>
              </a:prstGeom>
              <a:noFill/>
              <a:ln>
                <a:noFill/>
              </a:ln>
            </p:spPr>
          </p:pic>
          <p:sp>
            <p:nvSpPr>
              <p:cNvPr id="125" name="Google Shape;125;p25"/>
              <p:cNvSpPr/>
              <p:nvPr/>
            </p:nvSpPr>
            <p:spPr>
              <a:xfrm>
                <a:off x="3737553" y="2269821"/>
                <a:ext cx="39087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http://www.iterativemapreduce.org/</a:t>
                </a:r>
                <a:endParaRPr sz="1100"/>
              </a:p>
            </p:txBody>
          </p:sp>
        </p:grpSp>
        <p:sp>
          <p:nvSpPr>
            <p:cNvPr id="126" name="Google Shape;126;p25"/>
            <p:cNvSpPr/>
            <p:nvPr/>
          </p:nvSpPr>
          <p:spPr>
            <a:xfrm>
              <a:off x="8813036" y="240758"/>
              <a:ext cx="2267339" cy="1785104"/>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8300" b="1">
                  <a:solidFill>
                    <a:srgbClr val="1E4E79"/>
                  </a:solidFill>
                  <a:latin typeface="Calibri"/>
                  <a:ea typeface="Calibri"/>
                  <a:cs typeface="Calibri"/>
                  <a:sym typeface="Calibri"/>
                </a:rPr>
                <a:t>2</a:t>
              </a:r>
              <a:endParaRPr sz="1100"/>
            </a:p>
          </p:txBody>
        </p:sp>
      </p:grpSp>
      <p:sp>
        <p:nvSpPr>
          <p:cNvPr id="127" name="Google Shape;127;p25"/>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3</a:t>
            </a:fld>
            <a:endParaRPr sz="1100">
              <a:solidFill>
                <a:srgbClr val="888888"/>
              </a:solidFill>
            </a:endParaRPr>
          </a:p>
        </p:txBody>
      </p:sp>
      <p:sp>
        <p:nvSpPr>
          <p:cNvPr id="128" name="Google Shape;128;p25"/>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5/10/2019</a:t>
            </a:r>
            <a:endParaRPr sz="1100">
              <a:solidFill>
                <a:srgbClr val="888888"/>
              </a:solidFill>
            </a:endParaRPr>
          </a:p>
        </p:txBody>
      </p:sp>
      <p:pic>
        <p:nvPicPr>
          <p:cNvPr id="129" name="Google Shape;129;p25" descr="https://lh3.googleusercontent.com/v99CMT9t_HPDiRcsdprkmC8WyM_0O7a_bSv4NZBzEBArqNWQS7Fa0dVMHFuRpta2IM-_d1jDx-M5fi1r7tzM3Rp2j0ceG5gf_AvazW3sgRoFTOAC2Z92aOh_NmYrTTRWw4woHjY7cbU"/>
          <p:cNvPicPr preferRelativeResize="0"/>
          <p:nvPr/>
        </p:nvPicPr>
        <p:blipFill rotWithShape="1">
          <a:blip r:embed="rId4">
            <a:alphaModFix/>
          </a:blip>
          <a:srcRect/>
          <a:stretch/>
        </p:blipFill>
        <p:spPr>
          <a:xfrm>
            <a:off x="-433447" y="0"/>
            <a:ext cx="3593059" cy="359305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b="1"/>
              <a:t>Twister2 Highlights III</a:t>
            </a:r>
            <a:endParaRPr b="1"/>
          </a:p>
          <a:p>
            <a:pPr marL="0" lvl="0" indent="0" algn="l" rtl="0">
              <a:spcBef>
                <a:spcPts val="0"/>
              </a:spcBef>
              <a:spcAft>
                <a:spcPts val="0"/>
              </a:spcAft>
              <a:buNone/>
            </a:pPr>
            <a:endParaRPr b="1"/>
          </a:p>
        </p:txBody>
      </p:sp>
      <p:sp>
        <p:nvSpPr>
          <p:cNvPr id="279" name="Google Shape;279;p40"/>
          <p:cNvSpPr txBox="1">
            <a:spLocks noGrp="1"/>
          </p:cNvSpPr>
          <p:nvPr>
            <p:ph type="body" idx="1"/>
          </p:nvPr>
        </p:nvSpPr>
        <p:spPr>
          <a:xfrm>
            <a:off x="239217" y="957328"/>
            <a:ext cx="8520600" cy="3664852"/>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800" dirty="0"/>
              <a:t>Key features of Twister2 are associated with its </a:t>
            </a:r>
            <a:r>
              <a:rPr lang="en" sz="2800" b="1" dirty="0"/>
              <a:t>dataflow</a:t>
            </a:r>
            <a:r>
              <a:rPr lang="en" sz="2800" dirty="0"/>
              <a:t> model</a:t>
            </a:r>
            <a:endParaRPr sz="2800" dirty="0"/>
          </a:p>
          <a:p>
            <a:pPr marL="914400" lvl="1" indent="-342900" algn="l" rtl="0">
              <a:spcBef>
                <a:spcPts val="0"/>
              </a:spcBef>
              <a:spcAft>
                <a:spcPts val="0"/>
              </a:spcAft>
              <a:buSzPts val="1800"/>
              <a:buChar char="○"/>
            </a:pPr>
            <a:r>
              <a:rPr lang="en" sz="2400" dirty="0"/>
              <a:t>Fast and functional inter-node linkage; distributed from edge to cloud or in-place between identical source and target tasks</a:t>
            </a:r>
            <a:endParaRPr sz="2400" b="1" dirty="0"/>
          </a:p>
          <a:p>
            <a:pPr marL="914400" lvl="1" indent="-342900" algn="l" rtl="0">
              <a:spcBef>
                <a:spcPts val="0"/>
              </a:spcBef>
              <a:spcAft>
                <a:spcPts val="0"/>
              </a:spcAft>
              <a:buSzPts val="1800"/>
              <a:buChar char="○"/>
            </a:pPr>
            <a:r>
              <a:rPr lang="en" sz="2400" dirty="0"/>
              <a:t>Streaming or Batch nodes (Storm persisent or Spark emphemeral model)</a:t>
            </a:r>
            <a:endParaRPr sz="2400" dirty="0"/>
          </a:p>
          <a:p>
            <a:pPr marL="914400" lvl="1" indent="-342900" algn="l" rtl="0">
              <a:spcBef>
                <a:spcPts val="0"/>
              </a:spcBef>
              <a:spcAft>
                <a:spcPts val="0"/>
              </a:spcAft>
              <a:buSzPts val="1800"/>
              <a:buChar char="○"/>
            </a:pPr>
            <a:r>
              <a:rPr lang="en" sz="2400" dirty="0"/>
              <a:t>Supports both Orchestration (as in Pegasus, Kepler, NiFi) or high performance streaming flow (as in Naiad) model</a:t>
            </a:r>
            <a:endParaRPr sz="2400" dirty="0"/>
          </a:p>
          <a:p>
            <a:pPr marL="914400" lvl="1" indent="-342900" algn="l" rtl="0">
              <a:spcBef>
                <a:spcPts val="0"/>
              </a:spcBef>
              <a:spcAft>
                <a:spcPts val="0"/>
              </a:spcAft>
              <a:buSzPts val="1800"/>
              <a:buChar char="○"/>
            </a:pPr>
            <a:r>
              <a:rPr lang="en" sz="2400" b="1" dirty="0"/>
              <a:t>Tset</a:t>
            </a:r>
            <a:r>
              <a:rPr lang="en" sz="2400" dirty="0"/>
              <a:t> Twister2 datasets like RDD define a full object state model supported across links of dataflow </a:t>
            </a:r>
            <a:endParaRPr sz="2400" dirty="0"/>
          </a:p>
          <a:p>
            <a:pPr marL="457200" lvl="0" indent="0" algn="l" rtl="0">
              <a:spcBef>
                <a:spcPts val="1600"/>
              </a:spcBef>
              <a:spcAft>
                <a:spcPts val="1600"/>
              </a:spcAft>
              <a:buNone/>
            </a:pPr>
            <a:endParaRPr sz="2800" dirty="0"/>
          </a:p>
        </p:txBody>
      </p:sp>
      <p:sp>
        <p:nvSpPr>
          <p:cNvPr id="2" name="Slide Number Placeholder 1">
            <a:extLst>
              <a:ext uri="{FF2B5EF4-FFF2-40B4-BE49-F238E27FC236}">
                <a16:creationId xmlns:a16="http://schemas.microsoft.com/office/drawing/2014/main" id="{C624B93F-C47E-463B-8A07-835ADA4886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2"/>
          <p:cNvSpPr txBox="1">
            <a:spLocks noGrp="1"/>
          </p:cNvSpPr>
          <p:nvPr>
            <p:ph type="title"/>
          </p:nvPr>
        </p:nvSpPr>
        <p:spPr>
          <a:xfrm>
            <a:off x="222490" y="16624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Twister2 Logistics</a:t>
            </a:r>
            <a:endParaRPr b="1" dirty="0"/>
          </a:p>
        </p:txBody>
      </p:sp>
      <p:sp>
        <p:nvSpPr>
          <p:cNvPr id="297" name="Google Shape;297;p42"/>
          <p:cNvSpPr txBox="1">
            <a:spLocks noGrp="1"/>
          </p:cNvSpPr>
          <p:nvPr>
            <p:ph type="body" idx="1"/>
          </p:nvPr>
        </p:nvSpPr>
        <p:spPr>
          <a:xfrm>
            <a:off x="222490" y="738945"/>
            <a:ext cx="8520600" cy="3819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400" dirty="0"/>
              <a:t>Open Source - Apache Licence Version 2.0</a:t>
            </a:r>
            <a:endParaRPr sz="2400" dirty="0"/>
          </a:p>
          <a:p>
            <a:pPr marL="457200" lvl="0" indent="-355600" algn="l" rtl="0">
              <a:spcBef>
                <a:spcPts val="0"/>
              </a:spcBef>
              <a:spcAft>
                <a:spcPts val="0"/>
              </a:spcAft>
              <a:buSzPts val="2000"/>
              <a:buChar char="●"/>
            </a:pPr>
            <a:r>
              <a:rPr lang="en" sz="2400" dirty="0"/>
              <a:t>Github - </a:t>
            </a:r>
            <a:r>
              <a:rPr lang="en" sz="2400" u="sng" dirty="0">
                <a:solidFill>
                  <a:schemeClr val="hlink"/>
                </a:solidFill>
                <a:hlinkClick r:id="rId3"/>
              </a:rPr>
              <a:t>https://github.com/DSC-SPIDAL/twister2</a:t>
            </a:r>
            <a:endParaRPr sz="2400" dirty="0"/>
          </a:p>
          <a:p>
            <a:pPr marL="457200" lvl="0" indent="-355600" algn="l" rtl="0">
              <a:spcBef>
                <a:spcPts val="0"/>
              </a:spcBef>
              <a:spcAft>
                <a:spcPts val="0"/>
              </a:spcAft>
              <a:buSzPts val="2000"/>
              <a:buChar char="●"/>
            </a:pPr>
            <a:r>
              <a:rPr lang="en" sz="2400" dirty="0"/>
              <a:t>Documentation - </a:t>
            </a:r>
            <a:r>
              <a:rPr lang="en" sz="2400" u="sng" dirty="0">
                <a:solidFill>
                  <a:schemeClr val="hlink"/>
                </a:solidFill>
                <a:hlinkClick r:id="rId4"/>
              </a:rPr>
              <a:t>https://twister2.gitbook.io/twister2</a:t>
            </a:r>
            <a:r>
              <a:rPr lang="en" sz="2400" dirty="0"/>
              <a:t> with tutorial</a:t>
            </a:r>
            <a:endParaRPr sz="2400" dirty="0"/>
          </a:p>
          <a:p>
            <a:pPr marL="457200" lvl="0" indent="-355600" algn="l" rtl="0">
              <a:spcBef>
                <a:spcPts val="0"/>
              </a:spcBef>
              <a:spcAft>
                <a:spcPts val="0"/>
              </a:spcAft>
              <a:buSzPts val="2000"/>
              <a:buChar char="●"/>
            </a:pPr>
            <a:r>
              <a:rPr lang="en" sz="2400" dirty="0"/>
              <a:t>Developer Group - </a:t>
            </a:r>
            <a:r>
              <a:rPr lang="en" sz="2400" dirty="0">
                <a:solidFill>
                  <a:srgbClr val="24292E"/>
                </a:solidFill>
                <a:highlight>
                  <a:srgbClr val="FFFFFF"/>
                </a:highlight>
              </a:rPr>
              <a:t> </a:t>
            </a:r>
            <a:r>
              <a:rPr lang="en" sz="2400" u="sng" dirty="0">
                <a:solidFill>
                  <a:srgbClr val="0366D6"/>
                </a:solidFill>
                <a:highlight>
                  <a:srgbClr val="FFFFFF"/>
                </a:highlight>
                <a:hlinkClick r:id="rId5"/>
              </a:rPr>
              <a:t>twister2@googlegroups.com</a:t>
            </a:r>
            <a:r>
              <a:rPr lang="en" sz="2400" dirty="0"/>
              <a:t> – </a:t>
            </a:r>
            <a:r>
              <a:rPr lang="en-US" sz="2400" dirty="0"/>
              <a:t>India(1)</a:t>
            </a:r>
            <a:r>
              <a:rPr lang="en" sz="2400" dirty="0"/>
              <a:t> Sri Lanka(9) and Turkey(2)</a:t>
            </a:r>
            <a:endParaRPr sz="2400" dirty="0"/>
          </a:p>
          <a:p>
            <a:pPr marL="457200" lvl="0" indent="-355600" algn="l" rtl="0">
              <a:spcBef>
                <a:spcPts val="0"/>
              </a:spcBef>
              <a:spcAft>
                <a:spcPts val="0"/>
              </a:spcAft>
              <a:buSzPts val="2000"/>
              <a:buChar char="●"/>
            </a:pPr>
            <a:r>
              <a:rPr lang="en" sz="2400" dirty="0"/>
              <a:t>Started in the 4th Quarter of 2017; reversing previous philosophy which was to modify Hadoop, Spark, Heron; </a:t>
            </a:r>
            <a:endParaRPr sz="2400" dirty="0"/>
          </a:p>
          <a:p>
            <a:pPr marL="457200" lvl="0" indent="-355600" algn="l" rtl="0">
              <a:spcBef>
                <a:spcPts val="0"/>
              </a:spcBef>
              <a:spcAft>
                <a:spcPts val="0"/>
              </a:spcAft>
              <a:buSzPts val="2000"/>
              <a:buChar char="●"/>
            </a:pPr>
            <a:r>
              <a:rPr lang="en" sz="2400" dirty="0"/>
              <a:t>Bootstrapped using Heron code but that code now changed</a:t>
            </a:r>
            <a:endParaRPr sz="2400" dirty="0"/>
          </a:p>
          <a:p>
            <a:pPr marL="457200" lvl="0" indent="-355600" algn="l" rtl="0">
              <a:spcBef>
                <a:spcPts val="0"/>
              </a:spcBef>
              <a:spcAft>
                <a:spcPts val="0"/>
              </a:spcAft>
              <a:buSzPts val="2000"/>
              <a:buChar char="●"/>
            </a:pPr>
            <a:r>
              <a:rPr lang="en" sz="2400" dirty="0"/>
              <a:t>About 80000 Lines of Code (</a:t>
            </a:r>
            <a:r>
              <a:rPr lang="en-US" sz="2400" dirty="0"/>
              <a:t>plus 50,000 for </a:t>
            </a:r>
            <a:r>
              <a:rPr lang="en-US" sz="2400" dirty="0" err="1"/>
              <a:t>SPIDAL+Harp</a:t>
            </a:r>
            <a:r>
              <a:rPr lang="en-US" sz="2400" dirty="0"/>
              <a:t> </a:t>
            </a:r>
            <a:r>
              <a:rPr lang="en-US" sz="2400" dirty="0" err="1"/>
              <a:t>HPCforML</a:t>
            </a:r>
            <a:r>
              <a:rPr lang="en-US" sz="2400" dirty="0"/>
              <a:t>)</a:t>
            </a:r>
            <a:endParaRPr sz="2400" dirty="0"/>
          </a:p>
          <a:p>
            <a:pPr marL="914400" lvl="1" indent="-342900" algn="l" rtl="0">
              <a:spcBef>
                <a:spcPts val="0"/>
              </a:spcBef>
              <a:spcAft>
                <a:spcPts val="0"/>
              </a:spcAft>
              <a:buSzPts val="1800"/>
              <a:buChar char="○"/>
            </a:pPr>
            <a:r>
              <a:rPr lang="en" sz="2400" dirty="0"/>
              <a:t>Languages - Primarily Java with some Python</a:t>
            </a:r>
            <a:endParaRPr sz="2400" dirty="0"/>
          </a:p>
        </p:txBody>
      </p:sp>
      <p:sp>
        <p:nvSpPr>
          <p:cNvPr id="2" name="Slide Number Placeholder 1">
            <a:extLst>
              <a:ext uri="{FF2B5EF4-FFF2-40B4-BE49-F238E27FC236}">
                <a16:creationId xmlns:a16="http://schemas.microsoft.com/office/drawing/2014/main" id="{E9FC4072-49EE-4CFA-AD9C-5FB6B60729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873E-095D-4D02-A0DB-ADA3FF7A0367}"/>
              </a:ext>
            </a:extLst>
          </p:cNvPr>
          <p:cNvSpPr>
            <a:spLocks noGrp="1"/>
          </p:cNvSpPr>
          <p:nvPr>
            <p:ph type="title"/>
          </p:nvPr>
        </p:nvSpPr>
        <p:spPr/>
        <p:txBody>
          <a:bodyPr/>
          <a:lstStyle/>
          <a:p>
            <a:r>
              <a:rPr lang="en-US" dirty="0"/>
              <a:t>Twister2 Team</a:t>
            </a:r>
          </a:p>
        </p:txBody>
      </p:sp>
      <p:sp>
        <p:nvSpPr>
          <p:cNvPr id="4" name="Slide Number Placeholder 3">
            <a:extLst>
              <a:ext uri="{FF2B5EF4-FFF2-40B4-BE49-F238E27FC236}">
                <a16:creationId xmlns:a16="http://schemas.microsoft.com/office/drawing/2014/main" id="{B4CD7DA5-0218-4744-B8F5-BCA2CBCD36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pic>
        <p:nvPicPr>
          <p:cNvPr id="1026" name="Picture 2" descr="https://lh4.googleusercontent.com/HHKkppCiwSUIGjf5q_ZqZzV-dNyj8gl2oWaUDaSRLoZGnQ0dC4Rd7CStOPCjAnmBYwXifm9XT3mEbx8IIW1H_tF9U-EJ_M1966Q9winT8_GZCUbyjTWYgHPaPnV8J4xCNmQe0N5hJiM">
            <a:extLst>
              <a:ext uri="{FF2B5EF4-FFF2-40B4-BE49-F238E27FC236}">
                <a16:creationId xmlns:a16="http://schemas.microsoft.com/office/drawing/2014/main" id="{AA99C467-AFDB-4A41-BA8C-935913F22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06" y="1193257"/>
            <a:ext cx="1019318" cy="17167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nRXhBCN7WEMTrjwAdFpU1DceKKTQV7X_JTfx1n6z8IoUyDQaq_MKvBR3LVksW9-uCLjIeufqs0Fg4J41iqGgeEAuvYvPBvKQiqMB_Ki2GacIpre4GWESrBO5axLLvz_9NedsWCTr3OI">
            <a:extLst>
              <a:ext uri="{FF2B5EF4-FFF2-40B4-BE49-F238E27FC236}">
                <a16:creationId xmlns:a16="http://schemas.microsoft.com/office/drawing/2014/main" id="{6385D30B-83BC-4D88-9230-010BBBAB8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632" y="1083574"/>
            <a:ext cx="1490662" cy="14906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4.googleusercontent.com/lVKbzWJ_QeUsiLaVr6vRNj15u1Y3pfB-kCuAQHyLuDKvlctX33DOEOA5rgVSp8rDGelUQ_KluQ6eZZzGcMj2xTCsuGzsXzli3sI09YtTgkgRTGBLCOUCUgtHnVVFOjKABisJGa2CvFU">
            <a:extLst>
              <a:ext uri="{FF2B5EF4-FFF2-40B4-BE49-F238E27FC236}">
                <a16:creationId xmlns:a16="http://schemas.microsoft.com/office/drawing/2014/main" id="{B0438ECE-D174-4A3D-9133-94D3F2B14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712" y="3172521"/>
            <a:ext cx="1350227" cy="13502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6.googleusercontent.com/39wjUiaWT5Zg833U9AP47IbGbo_pUoC63v0hitI3-T2wvRFwEFekw3xXRj2WZgffMPAEntK9PL1RnjmwX0UHtnUAaTQPGwuzyZZ3eE2tnubXpYccFrIxlPyO_3TqZ52RCxEWjLmmrdY">
            <a:extLst>
              <a:ext uri="{FF2B5EF4-FFF2-40B4-BE49-F238E27FC236}">
                <a16:creationId xmlns:a16="http://schemas.microsoft.com/office/drawing/2014/main" id="{9D94B43D-4925-4F2A-8806-0F8D8DF809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4091" y="3172521"/>
            <a:ext cx="1637371" cy="16373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3.googleusercontent.com/4z7DXZsGm-fuINbSX_oI2iM3EvtPJMORTg-lKhUw1nDcOx16HF39ymv_cUGJReOnRCN8fjWLRtJmQKdufZLUj_0-siBKcgsqkA89x4GAP3iryvAiUkBOynclTN8DNFcItdoQu6rJ-2Y">
            <a:extLst>
              <a:ext uri="{FF2B5EF4-FFF2-40B4-BE49-F238E27FC236}">
                <a16:creationId xmlns:a16="http://schemas.microsoft.com/office/drawing/2014/main" id="{8CC19BB1-137C-4B47-B6EA-3C7E825E16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0541" y="342947"/>
            <a:ext cx="1481253" cy="148125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lh3.googleusercontent.com/QLpdvGIIeqOVX4BcPL-rypDTyKD8TaeL4gigCts63Q09Ia9fSZKtjFFRlzqu6PwPgVtBQNJ7VWE5e75LVvWILKOLpcYJAKU9scDSZceAnUZmpTM_qWbGOapYuysq4LiYa9RySobb9nE">
            <a:extLst>
              <a:ext uri="{FF2B5EF4-FFF2-40B4-BE49-F238E27FC236}">
                <a16:creationId xmlns:a16="http://schemas.microsoft.com/office/drawing/2014/main" id="{84EC07C2-D370-4AE1-9706-4E4DE55343D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32" r="25973" b="20336"/>
          <a:stretch/>
        </p:blipFill>
        <p:spPr bwMode="auto">
          <a:xfrm>
            <a:off x="4255122" y="1982268"/>
            <a:ext cx="1481254" cy="1580547"/>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s://lh4.googleusercontent.com/CPQQ_f__rGTf8lFFSSABKDEW0RlT_iXHGKSYVY459LQ6nt-gK2wFafoZbGsBzuEjTIGE3ReSlYnfzdHHBuTsr_rcYynR4qf176pLlnvH2rhA4hlrJqwK6ZiqSyvu09hDK-L0ozXhfsc">
            <a:extLst>
              <a:ext uri="{FF2B5EF4-FFF2-40B4-BE49-F238E27FC236}">
                <a16:creationId xmlns:a16="http://schemas.microsoft.com/office/drawing/2014/main" id="{EAD4E85D-F0AC-4198-836E-5E062A4E73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2410" y="3798123"/>
            <a:ext cx="1678259" cy="125869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lh4.googleusercontent.com/IAbC8YbkAxnHNRAZGNV_BdLUOHSkkNaYS6GztzfRdgtEnt0DGWwZX69WvcPFdjFW8ItywTDke0AcdBAe3_1WUGIahx-GMd5TCPUWLG80ZsYfIt3UOso5zGTndq6DpkEP93laTyn_dGE">
            <a:extLst>
              <a:ext uri="{FF2B5EF4-FFF2-40B4-BE49-F238E27FC236}">
                <a16:creationId xmlns:a16="http://schemas.microsoft.com/office/drawing/2014/main" id="{90AEF22C-A0A5-4CA2-A5D0-F0943C8B76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7622" y="1581916"/>
            <a:ext cx="1490662" cy="1490662"/>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s://lh6.googleusercontent.com/qORgbhp-js10jUONJl0Cxx7M0TIMBfvAVDNc8ShjVPWnkrgKKIg-p0dXh_ItCSg6O0auvcciFp5-t6Dc_PwQlf9BT7-nkmn7iKojTilptxqbecf_UXh3Bc_30HkgS3eOhttkl_t-47Y">
            <a:extLst>
              <a:ext uri="{FF2B5EF4-FFF2-40B4-BE49-F238E27FC236}">
                <a16:creationId xmlns:a16="http://schemas.microsoft.com/office/drawing/2014/main" id="{0446B0CB-33D9-4A23-AFD9-33D65B32B6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2406" y="3217222"/>
            <a:ext cx="1481253" cy="1481253"/>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s://lh3.googleusercontent.com/U0XLyGgnJbGKaubXigY06zjrQZe5D9cesD9deyZdX28dQ_LQ4R8hfQ7787h8orl5rbUX3Nh0WpLm_Y4-24FGBKrYEXz1VHji-ui9k4eYzwlU6jFIcG-VFrYvqB44fyI4usc7vuGe36Q">
            <a:extLst>
              <a:ext uri="{FF2B5EF4-FFF2-40B4-BE49-F238E27FC236}">
                <a16:creationId xmlns:a16="http://schemas.microsoft.com/office/drawing/2014/main" id="{1B49C0E5-4E51-49EB-9A1E-FAA22B9456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08953" y="3640873"/>
            <a:ext cx="1361582" cy="136158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s://lh3.googleusercontent.com/cNao2-JIwh9KHw9lLcaNNL9pZkpAjnXfU0ZzvEkt-qzpYo4xPnuhHNkstidXbnKGupojEgyw3RpqRFerMUEytnh9GqEQpXWlOpV7auK-3w8AdjARWWi2qoxhTRI19ETX9OCgvn7Oz8A">
            <a:extLst>
              <a:ext uri="{FF2B5EF4-FFF2-40B4-BE49-F238E27FC236}">
                <a16:creationId xmlns:a16="http://schemas.microsoft.com/office/drawing/2014/main" id="{1E7CAC09-777B-447C-8D79-130C10C2DD8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3023" y="2051630"/>
            <a:ext cx="1369277" cy="1369277"/>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ttps://lh5.googleusercontent.com/NqXTfp0CsAWVeRiZEsC2kLHaVFzOl_J-AwhwORRI2azn8WBmvmwNexIFbiQOXidp2k1hV3jMggzjA6fa2YQm1bx2_c2lXBmvfq4Gzbb0jY8nsor9hmcjl0WmO69aR77yvxZKY6MkCOs">
            <a:extLst>
              <a:ext uri="{FF2B5EF4-FFF2-40B4-BE49-F238E27FC236}">
                <a16:creationId xmlns:a16="http://schemas.microsoft.com/office/drawing/2014/main" id="{993F4BBC-92DB-4A8B-A7E5-6C1AC29B39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1068" y="114034"/>
            <a:ext cx="1424824" cy="1350228"/>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lh6.googleusercontent.com/JelQE0VDuRiyehzobE0067uoE2485BjzcfQ0JUfrPlOaKkYVLzCwGreDY5iTM-3UKaag10jmunIxaLQXKFKEH2Gd8lZL3dMxzfT_sgkqeoKUNdt-OWg7RNLN-7tqzgu4pWLnxq11BQs">
            <a:extLst>
              <a:ext uri="{FF2B5EF4-FFF2-40B4-BE49-F238E27FC236}">
                <a16:creationId xmlns:a16="http://schemas.microsoft.com/office/drawing/2014/main" id="{C67D95B5-7D81-49A5-A37B-0EEEBB04030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3659" y="132749"/>
            <a:ext cx="1277746" cy="17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762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8"/>
          <p:cNvSpPr txBox="1">
            <a:spLocks noGrp="1"/>
          </p:cNvSpPr>
          <p:nvPr>
            <p:ph type="title"/>
          </p:nvPr>
        </p:nvSpPr>
        <p:spPr>
          <a:xfrm>
            <a:off x="0" y="-112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Twister2 Features by Level of Effort</a:t>
            </a:r>
            <a:endParaRPr b="1"/>
          </a:p>
        </p:txBody>
      </p:sp>
      <p:graphicFrame>
        <p:nvGraphicFramePr>
          <p:cNvPr id="356" name="Google Shape;356;p48"/>
          <p:cNvGraphicFramePr/>
          <p:nvPr/>
        </p:nvGraphicFramePr>
        <p:xfrm>
          <a:off x="0" y="416500"/>
          <a:ext cx="9144000" cy="4609150"/>
        </p:xfrm>
        <a:graphic>
          <a:graphicData uri="http://schemas.openxmlformats.org/drawingml/2006/table">
            <a:tbl>
              <a:tblPr>
                <a:noFill/>
              </a:tblPr>
              <a:tblGrid>
                <a:gridCol w="4911700">
                  <a:extLst>
                    <a:ext uri="{9D8B030D-6E8A-4147-A177-3AD203B41FA5}">
                      <a16:colId xmlns:a16="http://schemas.microsoft.com/office/drawing/2014/main" val="20000"/>
                    </a:ext>
                  </a:extLst>
                </a:gridCol>
                <a:gridCol w="2342375">
                  <a:extLst>
                    <a:ext uri="{9D8B030D-6E8A-4147-A177-3AD203B41FA5}">
                      <a16:colId xmlns:a16="http://schemas.microsoft.com/office/drawing/2014/main" val="20001"/>
                    </a:ext>
                  </a:extLst>
                </a:gridCol>
                <a:gridCol w="1889925">
                  <a:extLst>
                    <a:ext uri="{9D8B030D-6E8A-4147-A177-3AD203B41FA5}">
                      <a16:colId xmlns:a16="http://schemas.microsoft.com/office/drawing/2014/main" val="20002"/>
                    </a:ext>
                  </a:extLst>
                </a:gridCol>
              </a:tblGrid>
              <a:tr h="327825">
                <a:tc>
                  <a:txBody>
                    <a:bodyPr/>
                    <a:lstStyle/>
                    <a:p>
                      <a:pPr marL="0" lvl="0" indent="0" algn="l" rtl="0">
                        <a:spcBef>
                          <a:spcPts val="0"/>
                        </a:spcBef>
                        <a:spcAft>
                          <a:spcPts val="0"/>
                        </a:spcAft>
                        <a:buClr>
                          <a:srgbClr val="000000"/>
                        </a:buClr>
                        <a:buSzPts val="1100"/>
                        <a:buFont typeface="Arial"/>
                        <a:buNone/>
                      </a:pPr>
                      <a:r>
                        <a:rPr lang="en" b="1"/>
                        <a:t>Feature</a:t>
                      </a:r>
                      <a:endParaRPr b="1"/>
                    </a:p>
                  </a:txBody>
                  <a:tcPr marL="91425" marR="91425" marT="0" marB="91425"/>
                </a:tc>
                <a:tc>
                  <a:txBody>
                    <a:bodyPr/>
                    <a:lstStyle/>
                    <a:p>
                      <a:pPr marL="0" lvl="0" indent="0" algn="l" rtl="0">
                        <a:spcBef>
                          <a:spcPts val="0"/>
                        </a:spcBef>
                        <a:spcAft>
                          <a:spcPts val="0"/>
                        </a:spcAft>
                        <a:buNone/>
                      </a:pPr>
                      <a:r>
                        <a:rPr lang="en" b="1"/>
                        <a:t>Current Lines of Code</a:t>
                      </a:r>
                      <a:endParaRPr b="1"/>
                    </a:p>
                  </a:txBody>
                  <a:tcPr marL="91425" marR="91425" marT="0" marB="91425"/>
                </a:tc>
                <a:tc>
                  <a:txBody>
                    <a:bodyPr/>
                    <a:lstStyle/>
                    <a:p>
                      <a:pPr marL="0" lvl="0" indent="0" algn="l" rtl="0">
                        <a:spcBef>
                          <a:spcPts val="0"/>
                        </a:spcBef>
                        <a:spcAft>
                          <a:spcPts val="0"/>
                        </a:spcAft>
                        <a:buNone/>
                      </a:pPr>
                      <a:r>
                        <a:rPr lang="en" b="1"/>
                        <a:t>Near-term Addons</a:t>
                      </a:r>
                      <a:endParaRPr b="1"/>
                    </a:p>
                  </a:txBody>
                  <a:tcPr marL="91425" marR="91425" marT="0" marB="91425"/>
                </a:tc>
                <a:extLst>
                  <a:ext uri="{0D108BD9-81ED-4DB2-BD59-A6C34878D82A}">
                    <a16:rowId xmlns:a16="http://schemas.microsoft.com/office/drawing/2014/main" val="10000"/>
                  </a:ext>
                </a:extLst>
              </a:tr>
              <a:tr h="468550">
                <a:tc>
                  <a:txBody>
                    <a:bodyPr/>
                    <a:lstStyle/>
                    <a:p>
                      <a:pPr marL="0" lvl="0" indent="0" algn="l" rtl="0">
                        <a:spcBef>
                          <a:spcPts val="0"/>
                        </a:spcBef>
                        <a:spcAft>
                          <a:spcPts val="0"/>
                        </a:spcAft>
                        <a:buClr>
                          <a:srgbClr val="000000"/>
                        </a:buClr>
                        <a:buSzPts val="1100"/>
                        <a:buFont typeface="Arial"/>
                        <a:buNone/>
                      </a:pPr>
                      <a:r>
                        <a:rPr lang="en" b="1"/>
                        <a:t>Mesos+Kubernetes+Slurm  Integration + Resource and Job Management (Job master)</a:t>
                      </a:r>
                      <a:endParaRPr b="1"/>
                    </a:p>
                  </a:txBody>
                  <a:tcPr marL="91425" marR="91425" marT="0" marB="18275"/>
                </a:tc>
                <a:tc>
                  <a:txBody>
                    <a:bodyPr/>
                    <a:lstStyle/>
                    <a:p>
                      <a:pPr marL="0" lvl="0" indent="0" algn="l" rtl="0">
                        <a:spcBef>
                          <a:spcPts val="0"/>
                        </a:spcBef>
                        <a:spcAft>
                          <a:spcPts val="0"/>
                        </a:spcAft>
                        <a:buClr>
                          <a:srgbClr val="000000"/>
                        </a:buClr>
                        <a:buSzPts val="1100"/>
                        <a:buFont typeface="Arial"/>
                        <a:buNone/>
                      </a:pPr>
                      <a:r>
                        <a:rPr lang="en"/>
                        <a:t>15000</a:t>
                      </a:r>
                      <a:endParaRPr/>
                    </a:p>
                  </a:txBody>
                  <a:tcPr marL="91425" marR="91425" marT="0" marB="18275"/>
                </a:tc>
                <a:tc>
                  <a:txBody>
                    <a:bodyPr/>
                    <a:lstStyle/>
                    <a:p>
                      <a:pPr marL="0" lvl="0" indent="0" algn="l" rtl="0">
                        <a:spcBef>
                          <a:spcPts val="0"/>
                        </a:spcBef>
                        <a:spcAft>
                          <a:spcPts val="0"/>
                        </a:spcAft>
                        <a:buNone/>
                      </a:pPr>
                      <a:endParaRPr/>
                    </a:p>
                  </a:txBody>
                  <a:tcPr marL="91425" marR="91425" marT="0" marB="18275"/>
                </a:tc>
                <a:extLst>
                  <a:ext uri="{0D108BD9-81ED-4DB2-BD59-A6C34878D82A}">
                    <a16:rowId xmlns:a16="http://schemas.microsoft.com/office/drawing/2014/main" val="10001"/>
                  </a:ext>
                </a:extLst>
              </a:tr>
              <a:tr h="269550">
                <a:tc>
                  <a:txBody>
                    <a:bodyPr/>
                    <a:lstStyle/>
                    <a:p>
                      <a:pPr marL="0" lvl="0" indent="0" algn="l" rtl="0">
                        <a:spcBef>
                          <a:spcPts val="0"/>
                        </a:spcBef>
                        <a:spcAft>
                          <a:spcPts val="0"/>
                        </a:spcAft>
                        <a:buNone/>
                      </a:pPr>
                      <a:r>
                        <a:rPr lang="en" b="1"/>
                        <a:t>Task system (scheduler + dataflow graph + executor) </a:t>
                      </a:r>
                      <a:endParaRPr b="1"/>
                    </a:p>
                  </a:txBody>
                  <a:tcPr marL="91425" marR="91425" marT="0" marB="1827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a:t>10000</a:t>
                      </a:r>
                      <a:endParaRPr/>
                    </a:p>
                  </a:txBody>
                  <a:tcPr marL="91425" marR="91425" marT="0" marB="1827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1827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86175">
                <a:tc>
                  <a:txBody>
                    <a:bodyPr/>
                    <a:lstStyle/>
                    <a:p>
                      <a:pPr marL="0" lvl="0" indent="0" algn="l" rtl="0">
                        <a:spcBef>
                          <a:spcPts val="0"/>
                        </a:spcBef>
                        <a:spcAft>
                          <a:spcPts val="0"/>
                        </a:spcAft>
                        <a:buClr>
                          <a:srgbClr val="000000"/>
                        </a:buClr>
                        <a:buSzPts val="1100"/>
                        <a:buFont typeface="Arial"/>
                        <a:buNone/>
                      </a:pPr>
                      <a:r>
                        <a:rPr lang="en" b="1"/>
                        <a:t>DataFlow operators</a:t>
                      </a:r>
                      <a:r>
                        <a:rPr lang="en"/>
                        <a:t>, Twister:Net </a:t>
                      </a:r>
                      <a:endParaRPr b="1"/>
                    </a:p>
                  </a:txBody>
                  <a:tcPr marL="91425" marR="91425" marT="0" marB="182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20000 </a:t>
                      </a:r>
                      <a:endParaRPr/>
                    </a:p>
                  </a:txBody>
                  <a:tcPr marL="91425" marR="91425" marT="0" marB="182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182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9900">
                <a:tc>
                  <a:txBody>
                    <a:bodyPr/>
                    <a:lstStyle/>
                    <a:p>
                      <a:pPr marL="0" lvl="0" indent="0" algn="l" rtl="0">
                        <a:spcBef>
                          <a:spcPts val="0"/>
                        </a:spcBef>
                        <a:spcAft>
                          <a:spcPts val="0"/>
                        </a:spcAft>
                        <a:buClr>
                          <a:srgbClr val="000000"/>
                        </a:buClr>
                        <a:buSzPts val="1100"/>
                        <a:buFont typeface="Arial"/>
                        <a:buNone/>
                      </a:pPr>
                      <a:r>
                        <a:rPr lang="en" b="1"/>
                        <a:t>Fault tolerance</a:t>
                      </a:r>
                      <a:endParaRPr b="1"/>
                    </a:p>
                  </a:txBody>
                  <a:tcPr marL="91425" marR="91425" marT="0" marB="1827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2000</a:t>
                      </a:r>
                      <a:endParaRPr/>
                    </a:p>
                  </a:txBody>
                  <a:tcPr marL="91425" marR="91425" marT="0" marB="1827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3000</a:t>
                      </a:r>
                      <a:endParaRPr/>
                    </a:p>
                  </a:txBody>
                  <a:tcPr marL="91425" marR="91425" marT="0" marB="1827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r h="285350">
                <a:tc>
                  <a:txBody>
                    <a:bodyPr/>
                    <a:lstStyle/>
                    <a:p>
                      <a:pPr marL="0" lvl="0" indent="0" algn="l" rtl="0">
                        <a:spcBef>
                          <a:spcPts val="0"/>
                        </a:spcBef>
                        <a:spcAft>
                          <a:spcPts val="0"/>
                        </a:spcAft>
                        <a:buNone/>
                      </a:pPr>
                      <a:r>
                        <a:rPr lang="en" b="1"/>
                        <a:t>Python API</a:t>
                      </a:r>
                      <a:endParaRPr b="1"/>
                    </a:p>
                  </a:txBody>
                  <a:tcPr marL="91425" marR="91425" marT="0" marB="18275"/>
                </a:tc>
                <a:tc>
                  <a:txBody>
                    <a:bodyPr/>
                    <a:lstStyle/>
                    <a:p>
                      <a:pPr marL="0" lvl="0" indent="0" algn="l" rtl="0">
                        <a:spcBef>
                          <a:spcPts val="0"/>
                        </a:spcBef>
                        <a:spcAft>
                          <a:spcPts val="0"/>
                        </a:spcAft>
                        <a:buNone/>
                      </a:pPr>
                      <a:endParaRPr/>
                    </a:p>
                  </a:txBody>
                  <a:tcPr marL="91425" marR="91425" marT="0" marB="18275"/>
                </a:tc>
                <a:tc>
                  <a:txBody>
                    <a:bodyPr/>
                    <a:lstStyle/>
                    <a:p>
                      <a:pPr marL="0" lvl="0" indent="0" algn="l" rtl="0">
                        <a:spcBef>
                          <a:spcPts val="0"/>
                        </a:spcBef>
                        <a:spcAft>
                          <a:spcPts val="0"/>
                        </a:spcAft>
                        <a:buNone/>
                      </a:pPr>
                      <a:r>
                        <a:rPr lang="en"/>
                        <a:t>5000</a:t>
                      </a:r>
                      <a:endParaRPr/>
                    </a:p>
                  </a:txBody>
                  <a:tcPr marL="91425" marR="91425" marT="0" marB="18275"/>
                </a:tc>
                <a:extLst>
                  <a:ext uri="{0D108BD9-81ED-4DB2-BD59-A6C34878D82A}">
                    <a16:rowId xmlns:a16="http://schemas.microsoft.com/office/drawing/2014/main" val="10005"/>
                  </a:ext>
                </a:extLst>
              </a:tr>
              <a:tr h="301900">
                <a:tc>
                  <a:txBody>
                    <a:bodyPr/>
                    <a:lstStyle/>
                    <a:p>
                      <a:pPr marL="0" lvl="0" indent="0" algn="l" rtl="0">
                        <a:spcBef>
                          <a:spcPts val="0"/>
                        </a:spcBef>
                        <a:spcAft>
                          <a:spcPts val="0"/>
                        </a:spcAft>
                        <a:buNone/>
                      </a:pPr>
                      <a:r>
                        <a:rPr lang="en" b="1"/>
                        <a:t>Tset and Object State</a:t>
                      </a:r>
                      <a:endParaRPr b="1"/>
                    </a:p>
                  </a:txBody>
                  <a:tcPr marL="91425" marR="91425" marT="0" marB="18275"/>
                </a:tc>
                <a:tc>
                  <a:txBody>
                    <a:bodyPr/>
                    <a:lstStyle/>
                    <a:p>
                      <a:pPr marL="0" lvl="0" indent="0" algn="l" rtl="0">
                        <a:spcBef>
                          <a:spcPts val="0"/>
                        </a:spcBef>
                        <a:spcAft>
                          <a:spcPts val="0"/>
                        </a:spcAft>
                        <a:buNone/>
                      </a:pPr>
                      <a:r>
                        <a:rPr lang="en"/>
                        <a:t>2500</a:t>
                      </a:r>
                      <a:endParaRPr/>
                    </a:p>
                  </a:txBody>
                  <a:tcPr marL="91425" marR="91425" marT="0" marB="18275"/>
                </a:tc>
                <a:tc>
                  <a:txBody>
                    <a:bodyPr/>
                    <a:lstStyle/>
                    <a:p>
                      <a:pPr marL="0" lvl="0" indent="0" algn="l" rtl="0">
                        <a:spcBef>
                          <a:spcPts val="0"/>
                        </a:spcBef>
                        <a:spcAft>
                          <a:spcPts val="0"/>
                        </a:spcAft>
                        <a:buNone/>
                      </a:pPr>
                      <a:endParaRPr/>
                    </a:p>
                  </a:txBody>
                  <a:tcPr marL="91425" marR="91425" marT="0" marB="18275"/>
                </a:tc>
                <a:extLst>
                  <a:ext uri="{0D108BD9-81ED-4DB2-BD59-A6C34878D82A}">
                    <a16:rowId xmlns:a16="http://schemas.microsoft.com/office/drawing/2014/main" val="10006"/>
                  </a:ext>
                </a:extLst>
              </a:tr>
              <a:tr h="277050">
                <a:tc>
                  <a:txBody>
                    <a:bodyPr/>
                    <a:lstStyle/>
                    <a:p>
                      <a:pPr marL="0" lvl="0" indent="0" algn="l" rtl="0">
                        <a:spcBef>
                          <a:spcPts val="0"/>
                        </a:spcBef>
                        <a:spcAft>
                          <a:spcPts val="0"/>
                        </a:spcAft>
                        <a:buNone/>
                      </a:pPr>
                      <a:r>
                        <a:rPr lang="en" b="1"/>
                        <a:t>Apache Storm Compatibility</a:t>
                      </a:r>
                      <a:endParaRPr b="1"/>
                    </a:p>
                  </a:txBody>
                  <a:tcPr marL="91425" marR="91425" marT="0" marB="18275"/>
                </a:tc>
                <a:tc>
                  <a:txBody>
                    <a:bodyPr/>
                    <a:lstStyle/>
                    <a:p>
                      <a:pPr marL="0" lvl="0" indent="0" algn="l" rtl="0">
                        <a:spcBef>
                          <a:spcPts val="0"/>
                        </a:spcBef>
                        <a:spcAft>
                          <a:spcPts val="0"/>
                        </a:spcAft>
                        <a:buNone/>
                      </a:pPr>
                      <a:r>
                        <a:rPr lang="en"/>
                        <a:t>2000</a:t>
                      </a:r>
                      <a:endParaRPr/>
                    </a:p>
                  </a:txBody>
                  <a:tcPr marL="91425" marR="91425" marT="0" marB="18275"/>
                </a:tc>
                <a:tc>
                  <a:txBody>
                    <a:bodyPr/>
                    <a:lstStyle/>
                    <a:p>
                      <a:pPr marL="0" lvl="0" indent="0" algn="l" rtl="0">
                        <a:spcBef>
                          <a:spcPts val="0"/>
                        </a:spcBef>
                        <a:spcAft>
                          <a:spcPts val="0"/>
                        </a:spcAft>
                        <a:buNone/>
                      </a:pPr>
                      <a:endParaRPr/>
                    </a:p>
                  </a:txBody>
                  <a:tcPr marL="91425" marR="91425" marT="0" marB="18275"/>
                </a:tc>
                <a:extLst>
                  <a:ext uri="{0D108BD9-81ED-4DB2-BD59-A6C34878D82A}">
                    <a16:rowId xmlns:a16="http://schemas.microsoft.com/office/drawing/2014/main" val="10007"/>
                  </a:ext>
                </a:extLst>
              </a:tr>
              <a:tr h="243850">
                <a:tc>
                  <a:txBody>
                    <a:bodyPr/>
                    <a:lstStyle/>
                    <a:p>
                      <a:pPr marL="0" lvl="0" indent="0" algn="l" rtl="0">
                        <a:spcBef>
                          <a:spcPts val="0"/>
                        </a:spcBef>
                        <a:spcAft>
                          <a:spcPts val="0"/>
                        </a:spcAft>
                        <a:buNone/>
                      </a:pPr>
                      <a:r>
                        <a:rPr lang="en" b="1"/>
                        <a:t>Apache Beam Connection</a:t>
                      </a:r>
                      <a:endParaRPr b="1"/>
                    </a:p>
                  </a:txBody>
                  <a:tcPr marL="91425" marR="91425" marT="0" marB="18275"/>
                </a:tc>
                <a:tc>
                  <a:txBody>
                    <a:bodyPr/>
                    <a:lstStyle/>
                    <a:p>
                      <a:pPr marL="0" lvl="0" indent="0" algn="l" rtl="0">
                        <a:spcBef>
                          <a:spcPts val="0"/>
                        </a:spcBef>
                        <a:spcAft>
                          <a:spcPts val="0"/>
                        </a:spcAft>
                        <a:buNone/>
                      </a:pPr>
                      <a:endParaRPr/>
                    </a:p>
                  </a:txBody>
                  <a:tcPr marL="91425" marR="91425" marT="0" marB="18275"/>
                </a:tc>
                <a:tc>
                  <a:txBody>
                    <a:bodyPr/>
                    <a:lstStyle/>
                    <a:p>
                      <a:pPr marL="0" lvl="0" indent="0" algn="l" rtl="0">
                        <a:spcBef>
                          <a:spcPts val="0"/>
                        </a:spcBef>
                        <a:spcAft>
                          <a:spcPts val="0"/>
                        </a:spcAft>
                        <a:buNone/>
                      </a:pPr>
                      <a:r>
                        <a:rPr lang="en"/>
                        <a:t>2000-5000</a:t>
                      </a:r>
                      <a:endParaRPr/>
                    </a:p>
                  </a:txBody>
                  <a:tcPr marL="91425" marR="91425" marT="0" marB="18275"/>
                </a:tc>
                <a:extLst>
                  <a:ext uri="{0D108BD9-81ED-4DB2-BD59-A6C34878D82A}">
                    <a16:rowId xmlns:a16="http://schemas.microsoft.com/office/drawing/2014/main" val="10008"/>
                  </a:ext>
                </a:extLst>
              </a:tr>
              <a:tr h="273350">
                <a:tc>
                  <a:txBody>
                    <a:bodyPr/>
                    <a:lstStyle/>
                    <a:p>
                      <a:pPr marL="0" lvl="0" indent="0" algn="l" rtl="0">
                        <a:spcBef>
                          <a:spcPts val="0"/>
                        </a:spcBef>
                        <a:spcAft>
                          <a:spcPts val="0"/>
                        </a:spcAft>
                        <a:buNone/>
                      </a:pPr>
                      <a:r>
                        <a:rPr lang="en" b="1"/>
                        <a:t>Connected (external) Dataflow</a:t>
                      </a:r>
                      <a:endParaRPr b="1"/>
                    </a:p>
                  </a:txBody>
                  <a:tcPr marL="91425" marR="91425" marT="0" marB="18275"/>
                </a:tc>
                <a:tc>
                  <a:txBody>
                    <a:bodyPr/>
                    <a:lstStyle/>
                    <a:p>
                      <a:pPr marL="0" lvl="0" indent="0" algn="l" rtl="0">
                        <a:spcBef>
                          <a:spcPts val="0"/>
                        </a:spcBef>
                        <a:spcAft>
                          <a:spcPts val="0"/>
                        </a:spcAft>
                        <a:buNone/>
                      </a:pPr>
                      <a:r>
                        <a:rPr lang="en"/>
                        <a:t>5000</a:t>
                      </a:r>
                      <a:endParaRPr/>
                    </a:p>
                  </a:txBody>
                  <a:tcPr marL="91425" marR="91425" marT="0" marB="18275"/>
                </a:tc>
                <a:tc>
                  <a:txBody>
                    <a:bodyPr/>
                    <a:lstStyle/>
                    <a:p>
                      <a:pPr marL="0" lvl="0" indent="0" algn="l" rtl="0">
                        <a:spcBef>
                          <a:spcPts val="0"/>
                        </a:spcBef>
                        <a:spcAft>
                          <a:spcPts val="0"/>
                        </a:spcAft>
                        <a:buNone/>
                      </a:pPr>
                      <a:r>
                        <a:rPr lang="en"/>
                        <a:t>4000-8000</a:t>
                      </a:r>
                      <a:endParaRPr/>
                    </a:p>
                  </a:txBody>
                  <a:tcPr marL="91425" marR="91425" marT="0" marB="18275"/>
                </a:tc>
                <a:extLst>
                  <a:ext uri="{0D108BD9-81ED-4DB2-BD59-A6C34878D82A}">
                    <a16:rowId xmlns:a16="http://schemas.microsoft.com/office/drawing/2014/main" val="10009"/>
                  </a:ext>
                </a:extLst>
              </a:tr>
              <a:tr h="281600">
                <a:tc>
                  <a:txBody>
                    <a:bodyPr/>
                    <a:lstStyle/>
                    <a:p>
                      <a:pPr marL="0" lvl="0" indent="0" algn="l" rtl="0">
                        <a:spcBef>
                          <a:spcPts val="0"/>
                        </a:spcBef>
                        <a:spcAft>
                          <a:spcPts val="0"/>
                        </a:spcAft>
                        <a:buNone/>
                      </a:pPr>
                      <a:r>
                        <a:rPr lang="en" b="1"/>
                        <a:t>Data Access API</a:t>
                      </a:r>
                      <a:endParaRPr b="1"/>
                    </a:p>
                  </a:txBody>
                  <a:tcPr marL="91425" marR="91425" marT="0" marB="18275"/>
                </a:tc>
                <a:tc>
                  <a:txBody>
                    <a:bodyPr/>
                    <a:lstStyle/>
                    <a:p>
                      <a:pPr marL="0" lvl="0" indent="0" algn="l" rtl="0">
                        <a:spcBef>
                          <a:spcPts val="0"/>
                        </a:spcBef>
                        <a:spcAft>
                          <a:spcPts val="0"/>
                        </a:spcAft>
                        <a:buNone/>
                      </a:pPr>
                      <a:r>
                        <a:rPr lang="en"/>
                        <a:t>5000</a:t>
                      </a:r>
                      <a:endParaRPr/>
                    </a:p>
                  </a:txBody>
                  <a:tcPr marL="91425" marR="91425" marT="0" marB="18275"/>
                </a:tc>
                <a:tc>
                  <a:txBody>
                    <a:bodyPr/>
                    <a:lstStyle/>
                    <a:p>
                      <a:pPr marL="0" lvl="0" indent="0" algn="l" rtl="0">
                        <a:spcBef>
                          <a:spcPts val="0"/>
                        </a:spcBef>
                        <a:spcAft>
                          <a:spcPts val="0"/>
                        </a:spcAft>
                        <a:buNone/>
                      </a:pPr>
                      <a:r>
                        <a:rPr lang="en"/>
                        <a:t>5000</a:t>
                      </a:r>
                      <a:endParaRPr/>
                    </a:p>
                  </a:txBody>
                  <a:tcPr marL="91425" marR="91425" marT="0" marB="18275"/>
                </a:tc>
                <a:extLst>
                  <a:ext uri="{0D108BD9-81ED-4DB2-BD59-A6C34878D82A}">
                    <a16:rowId xmlns:a16="http://schemas.microsoft.com/office/drawing/2014/main" val="10010"/>
                  </a:ext>
                </a:extLst>
              </a:tr>
              <a:tr h="310300">
                <a:tc>
                  <a:txBody>
                    <a:bodyPr/>
                    <a:lstStyle/>
                    <a:p>
                      <a:pPr marL="0" lvl="0" indent="0" algn="l" rtl="0">
                        <a:spcBef>
                          <a:spcPts val="0"/>
                        </a:spcBef>
                        <a:spcAft>
                          <a:spcPts val="0"/>
                        </a:spcAft>
                        <a:buNone/>
                      </a:pPr>
                      <a:r>
                        <a:rPr lang="en" b="1"/>
                        <a:t>Connectors ( RabbitMQ, MQTT, SQL, HBase etc.)</a:t>
                      </a:r>
                      <a:endParaRPr b="1"/>
                    </a:p>
                  </a:txBody>
                  <a:tcPr marL="91425" marR="91425" marT="0" marB="18275"/>
                </a:tc>
                <a:tc>
                  <a:txBody>
                    <a:bodyPr/>
                    <a:lstStyle/>
                    <a:p>
                      <a:pPr marL="0" lvl="0" indent="0" algn="l" rtl="0">
                        <a:spcBef>
                          <a:spcPts val="0"/>
                        </a:spcBef>
                        <a:spcAft>
                          <a:spcPts val="0"/>
                        </a:spcAft>
                        <a:buNone/>
                      </a:pPr>
                      <a:r>
                        <a:rPr lang="en"/>
                        <a:t>1000 (Kafka)</a:t>
                      </a:r>
                      <a:endParaRPr/>
                    </a:p>
                  </a:txBody>
                  <a:tcPr marL="91425" marR="91425" marT="0" marB="18275"/>
                </a:tc>
                <a:tc>
                  <a:txBody>
                    <a:bodyPr/>
                    <a:lstStyle/>
                    <a:p>
                      <a:pPr marL="0" lvl="0" indent="0" algn="l" rtl="0">
                        <a:spcBef>
                          <a:spcPts val="0"/>
                        </a:spcBef>
                        <a:spcAft>
                          <a:spcPts val="0"/>
                        </a:spcAft>
                        <a:buNone/>
                      </a:pPr>
                      <a:r>
                        <a:rPr lang="en"/>
                        <a:t>10000</a:t>
                      </a:r>
                      <a:endParaRPr/>
                    </a:p>
                  </a:txBody>
                  <a:tcPr marL="91425" marR="91425" marT="0" marB="18275"/>
                </a:tc>
                <a:extLst>
                  <a:ext uri="{0D108BD9-81ED-4DB2-BD59-A6C34878D82A}">
                    <a16:rowId xmlns:a16="http://schemas.microsoft.com/office/drawing/2014/main" val="10011"/>
                  </a:ext>
                </a:extLst>
              </a:tr>
              <a:tr h="310300">
                <a:tc>
                  <a:txBody>
                    <a:bodyPr/>
                    <a:lstStyle/>
                    <a:p>
                      <a:pPr marL="0" lvl="0" indent="0" algn="l" rtl="0">
                        <a:spcBef>
                          <a:spcPts val="0"/>
                        </a:spcBef>
                        <a:spcAft>
                          <a:spcPts val="0"/>
                        </a:spcAft>
                        <a:buNone/>
                      </a:pPr>
                      <a:r>
                        <a:rPr lang="en" b="1"/>
                        <a:t>Utilities and common code</a:t>
                      </a:r>
                      <a:endParaRPr b="1"/>
                    </a:p>
                  </a:txBody>
                  <a:tcPr marL="91425" marR="91425" marT="0" marB="18275"/>
                </a:tc>
                <a:tc>
                  <a:txBody>
                    <a:bodyPr/>
                    <a:lstStyle/>
                    <a:p>
                      <a:pPr marL="0" lvl="0" indent="0" algn="l" rtl="0">
                        <a:spcBef>
                          <a:spcPts val="0"/>
                        </a:spcBef>
                        <a:spcAft>
                          <a:spcPts val="0"/>
                        </a:spcAft>
                        <a:buNone/>
                      </a:pPr>
                      <a:r>
                        <a:rPr lang="en"/>
                        <a:t>9000 (5000 + 4000)</a:t>
                      </a:r>
                      <a:endParaRPr/>
                    </a:p>
                  </a:txBody>
                  <a:tcPr marL="91425" marR="91425" marT="0" marB="18275"/>
                </a:tc>
                <a:tc>
                  <a:txBody>
                    <a:bodyPr/>
                    <a:lstStyle/>
                    <a:p>
                      <a:pPr marL="0" lvl="0" indent="0" algn="l" rtl="0">
                        <a:spcBef>
                          <a:spcPts val="0"/>
                        </a:spcBef>
                        <a:spcAft>
                          <a:spcPts val="0"/>
                        </a:spcAft>
                        <a:buNone/>
                      </a:pPr>
                      <a:endParaRPr/>
                    </a:p>
                  </a:txBody>
                  <a:tcPr marL="91425" marR="91425" marT="0" marB="18275"/>
                </a:tc>
                <a:extLst>
                  <a:ext uri="{0D108BD9-81ED-4DB2-BD59-A6C34878D82A}">
                    <a16:rowId xmlns:a16="http://schemas.microsoft.com/office/drawing/2014/main" val="10012"/>
                  </a:ext>
                </a:extLst>
              </a:tr>
              <a:tr h="298650">
                <a:tc>
                  <a:txBody>
                    <a:bodyPr/>
                    <a:lstStyle/>
                    <a:p>
                      <a:pPr marL="0" lvl="0" indent="0" algn="l" rtl="0">
                        <a:spcBef>
                          <a:spcPts val="0"/>
                        </a:spcBef>
                        <a:spcAft>
                          <a:spcPts val="0"/>
                        </a:spcAft>
                        <a:buNone/>
                      </a:pPr>
                      <a:r>
                        <a:rPr lang="en" b="1"/>
                        <a:t>Application Test code</a:t>
                      </a:r>
                      <a:endParaRPr b="1"/>
                    </a:p>
                  </a:txBody>
                  <a:tcPr marL="91425" marR="91425" marT="18275" marB="18275"/>
                </a:tc>
                <a:tc>
                  <a:txBody>
                    <a:bodyPr/>
                    <a:lstStyle/>
                    <a:p>
                      <a:pPr marL="0" lvl="0" indent="0" algn="l" rtl="0">
                        <a:spcBef>
                          <a:spcPts val="0"/>
                        </a:spcBef>
                        <a:spcAft>
                          <a:spcPts val="0"/>
                        </a:spcAft>
                        <a:buNone/>
                      </a:pPr>
                      <a:r>
                        <a:rPr lang="en"/>
                        <a:t>10000</a:t>
                      </a:r>
                      <a:endParaRPr/>
                    </a:p>
                  </a:txBody>
                  <a:tcPr marL="91425" marR="91425" marT="18275" marB="18275"/>
                </a:tc>
                <a:tc>
                  <a:txBody>
                    <a:bodyPr/>
                    <a:lstStyle/>
                    <a:p>
                      <a:pPr marL="0" lvl="0" indent="0" algn="l" rtl="0">
                        <a:spcBef>
                          <a:spcPts val="0"/>
                        </a:spcBef>
                        <a:spcAft>
                          <a:spcPts val="0"/>
                        </a:spcAft>
                        <a:buNone/>
                      </a:pPr>
                      <a:endParaRPr/>
                    </a:p>
                  </a:txBody>
                  <a:tcPr marL="91425" marR="91425" marT="18275" marB="18275"/>
                </a:tc>
                <a:extLst>
                  <a:ext uri="{0D108BD9-81ED-4DB2-BD59-A6C34878D82A}">
                    <a16:rowId xmlns:a16="http://schemas.microsoft.com/office/drawing/2014/main" val="10013"/>
                  </a:ext>
                </a:extLst>
              </a:tr>
              <a:tr h="384800">
                <a:tc>
                  <a:txBody>
                    <a:bodyPr/>
                    <a:lstStyle/>
                    <a:p>
                      <a:pPr marL="0" lvl="0" indent="0" algn="l" rtl="0">
                        <a:spcBef>
                          <a:spcPts val="0"/>
                        </a:spcBef>
                        <a:spcAft>
                          <a:spcPts val="0"/>
                        </a:spcAft>
                        <a:buNone/>
                      </a:pPr>
                      <a:r>
                        <a:rPr lang="en" b="1"/>
                        <a:t>Dashboard</a:t>
                      </a:r>
                      <a:endParaRPr b="1"/>
                    </a:p>
                  </a:txBody>
                  <a:tcPr marL="91425" marR="91425" marT="18275" marB="18275"/>
                </a:tc>
                <a:tc>
                  <a:txBody>
                    <a:bodyPr/>
                    <a:lstStyle/>
                    <a:p>
                      <a:pPr marL="0" lvl="0" indent="0" algn="l" rtl="0">
                        <a:spcBef>
                          <a:spcPts val="0"/>
                        </a:spcBef>
                        <a:spcAft>
                          <a:spcPts val="0"/>
                        </a:spcAft>
                        <a:buNone/>
                      </a:pPr>
                      <a:r>
                        <a:rPr lang="en"/>
                        <a:t>4000</a:t>
                      </a:r>
                      <a:endParaRPr/>
                    </a:p>
                  </a:txBody>
                  <a:tcPr marL="91425" marR="91425" marT="18275" marB="18275"/>
                </a:tc>
                <a:tc>
                  <a:txBody>
                    <a:bodyPr/>
                    <a:lstStyle/>
                    <a:p>
                      <a:pPr marL="0" lvl="0" indent="0" algn="l" rtl="0">
                        <a:spcBef>
                          <a:spcPts val="0"/>
                        </a:spcBef>
                        <a:spcAft>
                          <a:spcPts val="0"/>
                        </a:spcAft>
                        <a:buNone/>
                      </a:pPr>
                      <a:endParaRPr/>
                    </a:p>
                  </a:txBody>
                  <a:tcPr marL="91425" marR="91425" marT="18275" marB="18275"/>
                </a:tc>
                <a:extLst>
                  <a:ext uri="{0D108BD9-81ED-4DB2-BD59-A6C34878D82A}">
                    <a16:rowId xmlns:a16="http://schemas.microsoft.com/office/drawing/2014/main" val="10014"/>
                  </a:ext>
                </a:extLst>
              </a:tr>
            </a:tbl>
          </a:graphicData>
        </a:graphic>
      </p:graphicFrame>
      <p:sp>
        <p:nvSpPr>
          <p:cNvPr id="2" name="Slide Number Placeholder 1">
            <a:extLst>
              <a:ext uri="{FF2B5EF4-FFF2-40B4-BE49-F238E27FC236}">
                <a16:creationId xmlns:a16="http://schemas.microsoft.com/office/drawing/2014/main" id="{FDEEA0D9-086A-4C6F-8258-25A18B6794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9"/>
          <p:cNvSpPr txBox="1">
            <a:spLocks noGrp="1"/>
          </p:cNvSpPr>
          <p:nvPr>
            <p:ph type="title"/>
          </p:nvPr>
        </p:nvSpPr>
        <p:spPr>
          <a:xfrm>
            <a:off x="8565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Twister2 Implementation by Language</a:t>
            </a:r>
            <a:endParaRPr b="1"/>
          </a:p>
        </p:txBody>
      </p:sp>
      <p:graphicFrame>
        <p:nvGraphicFramePr>
          <p:cNvPr id="362" name="Google Shape;362;p49"/>
          <p:cNvGraphicFramePr/>
          <p:nvPr/>
        </p:nvGraphicFramePr>
        <p:xfrm>
          <a:off x="423025" y="955973"/>
          <a:ext cx="6289300" cy="3485855"/>
        </p:xfrm>
        <a:graphic>
          <a:graphicData uri="http://schemas.openxmlformats.org/drawingml/2006/table">
            <a:tbl>
              <a:tblPr>
                <a:noFill/>
              </a:tblPr>
              <a:tblGrid>
                <a:gridCol w="1296525">
                  <a:extLst>
                    <a:ext uri="{9D8B030D-6E8A-4147-A177-3AD203B41FA5}">
                      <a16:colId xmlns:a16="http://schemas.microsoft.com/office/drawing/2014/main" val="20000"/>
                    </a:ext>
                  </a:extLst>
                </a:gridCol>
                <a:gridCol w="909900">
                  <a:extLst>
                    <a:ext uri="{9D8B030D-6E8A-4147-A177-3AD203B41FA5}">
                      <a16:colId xmlns:a16="http://schemas.microsoft.com/office/drawing/2014/main" val="20001"/>
                    </a:ext>
                  </a:extLst>
                </a:gridCol>
                <a:gridCol w="1212500">
                  <a:extLst>
                    <a:ext uri="{9D8B030D-6E8A-4147-A177-3AD203B41FA5}">
                      <a16:colId xmlns:a16="http://schemas.microsoft.com/office/drawing/2014/main" val="20002"/>
                    </a:ext>
                  </a:extLst>
                </a:gridCol>
                <a:gridCol w="1565425">
                  <a:extLst>
                    <a:ext uri="{9D8B030D-6E8A-4147-A177-3AD203B41FA5}">
                      <a16:colId xmlns:a16="http://schemas.microsoft.com/office/drawing/2014/main" val="20003"/>
                    </a:ext>
                  </a:extLst>
                </a:gridCol>
                <a:gridCol w="1304950">
                  <a:extLst>
                    <a:ext uri="{9D8B030D-6E8A-4147-A177-3AD203B41FA5}">
                      <a16:colId xmlns:a16="http://schemas.microsoft.com/office/drawing/2014/main" val="20004"/>
                    </a:ext>
                  </a:extLst>
                </a:gridCol>
              </a:tblGrid>
              <a:tr h="239825">
                <a:tc>
                  <a:txBody>
                    <a:bodyPr/>
                    <a:lstStyle/>
                    <a:p>
                      <a:pPr marL="0" lvl="0" indent="0" algn="l" rtl="0">
                        <a:spcBef>
                          <a:spcPts val="0"/>
                        </a:spcBef>
                        <a:spcAft>
                          <a:spcPts val="0"/>
                        </a:spcAft>
                        <a:buClr>
                          <a:srgbClr val="000000"/>
                        </a:buClr>
                        <a:buSzPts val="1100"/>
                        <a:buFont typeface="Arial"/>
                        <a:buNone/>
                      </a:pPr>
                      <a:r>
                        <a:rPr lang="en" b="1"/>
                        <a:t>Language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b="1"/>
                        <a:t>Files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b="1"/>
                        <a:t>Blank Lines</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b="1"/>
                        <a:t>Comment Lines</a:t>
                      </a:r>
                      <a:endParaRPr b="1"/>
                    </a:p>
                  </a:txBody>
                  <a:tcPr marL="91425" marR="91425" marT="18275" marB="18275"/>
                </a:tc>
                <a:tc>
                  <a:txBody>
                    <a:bodyPr/>
                    <a:lstStyle/>
                    <a:p>
                      <a:pPr marL="0" lvl="0" indent="0" algn="l" rtl="0">
                        <a:spcBef>
                          <a:spcPts val="0"/>
                        </a:spcBef>
                        <a:spcAft>
                          <a:spcPts val="0"/>
                        </a:spcAft>
                        <a:buNone/>
                      </a:pPr>
                      <a:r>
                        <a:rPr lang="en" b="1"/>
                        <a:t>Line of Code </a:t>
                      </a:r>
                      <a:endParaRPr b="1"/>
                    </a:p>
                  </a:txBody>
                  <a:tcPr marL="91425" marR="91425" marT="18275" marB="18275"/>
                </a:tc>
                <a:extLst>
                  <a:ext uri="{0D108BD9-81ED-4DB2-BD59-A6C34878D82A}">
                    <a16:rowId xmlns:a16="http://schemas.microsoft.com/office/drawing/2014/main" val="10000"/>
                  </a:ext>
                </a:extLst>
              </a:tr>
              <a:tr h="308075">
                <a:tc>
                  <a:txBody>
                    <a:bodyPr/>
                    <a:lstStyle/>
                    <a:p>
                      <a:pPr marL="0" lvl="0" indent="0" algn="l" rtl="0">
                        <a:spcBef>
                          <a:spcPts val="0"/>
                        </a:spcBef>
                        <a:spcAft>
                          <a:spcPts val="0"/>
                        </a:spcAft>
                        <a:buClr>
                          <a:srgbClr val="000000"/>
                        </a:buClr>
                        <a:buSzPts val="1100"/>
                        <a:buFont typeface="Arial"/>
                        <a:buNone/>
                      </a:pPr>
                      <a:r>
                        <a:rPr lang="en" b="1"/>
                        <a:t>Java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916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16247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26415</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66045</a:t>
                      </a:r>
                      <a:endParaRPr/>
                    </a:p>
                  </a:txBody>
                  <a:tcPr marL="91425" marR="91425" marT="18275" marB="18275"/>
                </a:tc>
                <a:extLst>
                  <a:ext uri="{0D108BD9-81ED-4DB2-BD59-A6C34878D82A}">
                    <a16:rowId xmlns:a16="http://schemas.microsoft.com/office/drawing/2014/main" val="10001"/>
                  </a:ext>
                </a:extLst>
              </a:tr>
              <a:tr h="308075">
                <a:tc>
                  <a:txBody>
                    <a:bodyPr/>
                    <a:lstStyle/>
                    <a:p>
                      <a:pPr marL="0" lvl="0" indent="0" algn="l" rtl="0">
                        <a:spcBef>
                          <a:spcPts val="0"/>
                        </a:spcBef>
                        <a:spcAft>
                          <a:spcPts val="0"/>
                        </a:spcAft>
                        <a:buClr>
                          <a:srgbClr val="000000"/>
                        </a:buClr>
                        <a:buSzPts val="1100"/>
                        <a:buFont typeface="Arial"/>
                        <a:buNone/>
                      </a:pPr>
                      <a:r>
                        <a:rPr lang="en" b="1"/>
                        <a:t>Python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54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 2240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3178</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6707</a:t>
                      </a:r>
                      <a:endParaRPr/>
                    </a:p>
                  </a:txBody>
                  <a:tcPr marL="91425" marR="91425" marT="18275" marB="18275"/>
                </a:tc>
                <a:extLst>
                  <a:ext uri="{0D108BD9-81ED-4DB2-BD59-A6C34878D82A}">
                    <a16:rowId xmlns:a16="http://schemas.microsoft.com/office/drawing/2014/main" val="10002"/>
                  </a:ext>
                </a:extLst>
              </a:tr>
              <a:tr h="308075">
                <a:tc>
                  <a:txBody>
                    <a:bodyPr/>
                    <a:lstStyle/>
                    <a:p>
                      <a:pPr marL="0" lvl="0" indent="0" algn="l" rtl="0">
                        <a:spcBef>
                          <a:spcPts val="0"/>
                        </a:spcBef>
                        <a:spcAft>
                          <a:spcPts val="0"/>
                        </a:spcAft>
                        <a:buClr>
                          <a:srgbClr val="000000"/>
                        </a:buClr>
                        <a:buSzPts val="1100"/>
                        <a:buFont typeface="Arial"/>
                        <a:buNone/>
                      </a:pPr>
                      <a:r>
                        <a:rPr lang="en" b="1"/>
                        <a:t>XML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20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93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241</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3714</a:t>
                      </a:r>
                      <a:endParaRPr/>
                    </a:p>
                  </a:txBody>
                  <a:tcPr marL="91425" marR="91425" marT="18275" marB="18275"/>
                </a:tc>
                <a:extLst>
                  <a:ext uri="{0D108BD9-81ED-4DB2-BD59-A6C34878D82A}">
                    <a16:rowId xmlns:a16="http://schemas.microsoft.com/office/drawing/2014/main" val="10003"/>
                  </a:ext>
                </a:extLst>
              </a:tr>
              <a:tr h="308075">
                <a:tc>
                  <a:txBody>
                    <a:bodyPr/>
                    <a:lstStyle/>
                    <a:p>
                      <a:pPr marL="0" lvl="0" indent="0" algn="l" rtl="0">
                        <a:spcBef>
                          <a:spcPts val="0"/>
                        </a:spcBef>
                        <a:spcAft>
                          <a:spcPts val="0"/>
                        </a:spcAft>
                        <a:buClr>
                          <a:srgbClr val="000000"/>
                        </a:buClr>
                        <a:buSzPts val="1100"/>
                        <a:buFont typeface="Arial"/>
                        <a:buNone/>
                      </a:pPr>
                      <a:r>
                        <a:rPr lang="en" b="1"/>
                        <a:t>Javascript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35</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220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217</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2092</a:t>
                      </a:r>
                      <a:endParaRPr/>
                    </a:p>
                  </a:txBody>
                  <a:tcPr marL="91425" marR="91425" marT="18275" marB="18275"/>
                </a:tc>
                <a:extLst>
                  <a:ext uri="{0D108BD9-81ED-4DB2-BD59-A6C34878D82A}">
                    <a16:rowId xmlns:a16="http://schemas.microsoft.com/office/drawing/2014/main" val="10004"/>
                  </a:ext>
                </a:extLst>
              </a:tr>
              <a:tr h="444025">
                <a:tc>
                  <a:txBody>
                    <a:bodyPr/>
                    <a:lstStyle/>
                    <a:p>
                      <a:pPr marL="0" lvl="0" indent="0" algn="l" rtl="0">
                        <a:spcBef>
                          <a:spcPts val="0"/>
                        </a:spcBef>
                        <a:spcAft>
                          <a:spcPts val="0"/>
                        </a:spcAft>
                        <a:buClr>
                          <a:srgbClr val="000000"/>
                        </a:buClr>
                        <a:buSzPts val="1100"/>
                        <a:buFont typeface="Arial"/>
                        <a:buNone/>
                      </a:pPr>
                      <a:r>
                        <a:rPr lang="en" b="1"/>
                        <a:t>Bourne (Again) Shell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25</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242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344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338  </a:t>
                      </a:r>
                      <a:endParaRPr/>
                    </a:p>
                  </a:txBody>
                  <a:tcPr marL="91425" marR="91425" marT="18275" marB="18275"/>
                </a:tc>
                <a:extLst>
                  <a:ext uri="{0D108BD9-81ED-4DB2-BD59-A6C34878D82A}">
                    <a16:rowId xmlns:a16="http://schemas.microsoft.com/office/drawing/2014/main" val="10005"/>
                  </a:ext>
                </a:extLst>
              </a:tr>
              <a:tr h="308075">
                <a:tc>
                  <a:txBody>
                    <a:bodyPr/>
                    <a:lstStyle/>
                    <a:p>
                      <a:pPr marL="0" lvl="0" indent="0" algn="l" rtl="0">
                        <a:spcBef>
                          <a:spcPts val="0"/>
                        </a:spcBef>
                        <a:spcAft>
                          <a:spcPts val="0"/>
                        </a:spcAft>
                        <a:buClr>
                          <a:srgbClr val="000000"/>
                        </a:buClr>
                        <a:buSzPts val="1100"/>
                        <a:buFont typeface="Arial"/>
                        <a:buNone/>
                      </a:pPr>
                      <a:r>
                        <a:rPr lang="en" b="1"/>
                        <a:t>YAML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47</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429</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727</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812</a:t>
                      </a:r>
                      <a:endParaRPr/>
                    </a:p>
                  </a:txBody>
                  <a:tcPr marL="91425" marR="91425" marT="18275" marB="18275"/>
                </a:tc>
                <a:extLst>
                  <a:ext uri="{0D108BD9-81ED-4DB2-BD59-A6C34878D82A}">
                    <a16:rowId xmlns:a16="http://schemas.microsoft.com/office/drawing/2014/main" val="10006"/>
                  </a:ext>
                </a:extLst>
              </a:tr>
              <a:tr h="308075">
                <a:tc>
                  <a:txBody>
                    <a:bodyPr/>
                    <a:lstStyle/>
                    <a:p>
                      <a:pPr marL="0" lvl="0" indent="0" algn="l" rtl="0">
                        <a:spcBef>
                          <a:spcPts val="0"/>
                        </a:spcBef>
                        <a:spcAft>
                          <a:spcPts val="0"/>
                        </a:spcAft>
                        <a:buClr>
                          <a:srgbClr val="000000"/>
                        </a:buClr>
                        <a:buSzPts val="1100"/>
                        <a:buFont typeface="Arial"/>
                        <a:buNone/>
                      </a:pPr>
                      <a:r>
                        <a:rPr lang="en" b="1"/>
                        <a:t>SASS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12</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93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53</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423</a:t>
                      </a:r>
                      <a:endParaRPr/>
                    </a:p>
                  </a:txBody>
                  <a:tcPr marL="91425" marR="91425" marT="18275" marB="18275"/>
                </a:tc>
                <a:extLst>
                  <a:ext uri="{0D108BD9-81ED-4DB2-BD59-A6C34878D82A}">
                    <a16:rowId xmlns:a16="http://schemas.microsoft.com/office/drawing/2014/main" val="10007"/>
                  </a:ext>
                </a:extLst>
              </a:tr>
              <a:tr h="308075">
                <a:tc>
                  <a:txBody>
                    <a:bodyPr/>
                    <a:lstStyle/>
                    <a:p>
                      <a:pPr marL="0" lvl="0" indent="0" algn="l" rtl="0">
                        <a:spcBef>
                          <a:spcPts val="0"/>
                        </a:spcBef>
                        <a:spcAft>
                          <a:spcPts val="0"/>
                        </a:spcAft>
                        <a:buClr>
                          <a:srgbClr val="000000"/>
                        </a:buClr>
                        <a:buSzPts val="1100"/>
                        <a:buFont typeface="Arial"/>
                        <a:buNone/>
                      </a:pPr>
                      <a:r>
                        <a:rPr lang="en" b="1"/>
                        <a:t>Maven                             </a:t>
                      </a:r>
                      <a:endParaRPr b="1"/>
                    </a:p>
                  </a:txBody>
                  <a:tcPr marL="91425" marR="91425" marT="18275" marB="18275"/>
                </a:tc>
                <a:tc>
                  <a:txBody>
                    <a:bodyPr/>
                    <a:lstStyle/>
                    <a:p>
                      <a:pPr marL="0" lvl="0" indent="0" algn="l" rtl="0">
                        <a:spcBef>
                          <a:spcPts val="0"/>
                        </a:spcBef>
                        <a:spcAft>
                          <a:spcPts val="0"/>
                        </a:spcAft>
                        <a:buNone/>
                      </a:pPr>
                      <a:r>
                        <a:rPr lang="en"/>
                        <a:t>1</a:t>
                      </a:r>
                      <a:endParaRPr/>
                    </a:p>
                  </a:txBody>
                  <a:tcPr marL="91425" marR="91425" marT="18275" marB="18275"/>
                </a:tc>
                <a:tc>
                  <a:txBody>
                    <a:bodyPr/>
                    <a:lstStyle/>
                    <a:p>
                      <a:pPr marL="0" lvl="0" indent="0" algn="l" rtl="0">
                        <a:spcBef>
                          <a:spcPts val="0"/>
                        </a:spcBef>
                        <a:spcAft>
                          <a:spcPts val="0"/>
                        </a:spcAft>
                        <a:buNone/>
                      </a:pPr>
                      <a:r>
                        <a:rPr lang="en"/>
                        <a:t>12</a:t>
                      </a:r>
                      <a:endParaRPr/>
                    </a:p>
                  </a:txBody>
                  <a:tcPr marL="91425" marR="91425" marT="18275" marB="18275"/>
                </a:tc>
                <a:tc>
                  <a:txBody>
                    <a:bodyPr/>
                    <a:lstStyle/>
                    <a:p>
                      <a:pPr marL="0" lvl="0" indent="0" algn="l" rtl="0">
                        <a:spcBef>
                          <a:spcPts val="0"/>
                        </a:spcBef>
                        <a:spcAft>
                          <a:spcPts val="0"/>
                        </a:spcAft>
                        <a:buNone/>
                      </a:pPr>
                      <a:r>
                        <a:rPr lang="en"/>
                        <a:t>1</a:t>
                      </a:r>
                      <a:endParaRPr/>
                    </a:p>
                  </a:txBody>
                  <a:tcPr marL="91425" marR="91425" marT="18275" marB="18275"/>
                </a:tc>
                <a:tc>
                  <a:txBody>
                    <a:bodyPr/>
                    <a:lstStyle/>
                    <a:p>
                      <a:pPr marL="0" lvl="0" indent="0" algn="l" rtl="0">
                        <a:spcBef>
                          <a:spcPts val="0"/>
                        </a:spcBef>
                        <a:spcAft>
                          <a:spcPts val="0"/>
                        </a:spcAft>
                        <a:buNone/>
                      </a:pPr>
                      <a:r>
                        <a:rPr lang="en"/>
                        <a:t>91</a:t>
                      </a:r>
                      <a:endParaRPr/>
                    </a:p>
                  </a:txBody>
                  <a:tcPr marL="91425" marR="91425" marT="18275" marB="18275"/>
                </a:tc>
                <a:extLst>
                  <a:ext uri="{0D108BD9-81ED-4DB2-BD59-A6C34878D82A}">
                    <a16:rowId xmlns:a16="http://schemas.microsoft.com/office/drawing/2014/main" val="10008"/>
                  </a:ext>
                </a:extLst>
              </a:tr>
              <a:tr h="308075">
                <a:tc>
                  <a:txBody>
                    <a:bodyPr/>
                    <a:lstStyle/>
                    <a:p>
                      <a:pPr marL="0" lvl="0" indent="0" algn="l" rtl="0">
                        <a:spcBef>
                          <a:spcPts val="0"/>
                        </a:spcBef>
                        <a:spcAft>
                          <a:spcPts val="0"/>
                        </a:spcAft>
                        <a:buClr>
                          <a:srgbClr val="000000"/>
                        </a:buClr>
                        <a:buSzPts val="1100"/>
                        <a:buFont typeface="Arial"/>
                        <a:buNone/>
                      </a:pPr>
                      <a:r>
                        <a:rPr lang="en" b="1"/>
                        <a:t>HTML                              </a:t>
                      </a:r>
                      <a:endParaRPr b="1"/>
                    </a:p>
                  </a:txBody>
                  <a:tcPr marL="91425" marR="91425" marT="18275" marB="18275"/>
                </a:tc>
                <a:tc>
                  <a:txBody>
                    <a:bodyPr/>
                    <a:lstStyle/>
                    <a:p>
                      <a:pPr marL="0" lvl="0" indent="0" algn="l" rtl="0">
                        <a:spcBef>
                          <a:spcPts val="0"/>
                        </a:spcBef>
                        <a:spcAft>
                          <a:spcPts val="0"/>
                        </a:spcAft>
                        <a:buNone/>
                      </a:pPr>
                      <a:r>
                        <a:rPr lang="en"/>
                        <a:t>1</a:t>
                      </a:r>
                      <a:endParaRPr/>
                    </a:p>
                  </a:txBody>
                  <a:tcPr marL="91425" marR="91425" marT="18275" marB="18275"/>
                </a:tc>
                <a:tc>
                  <a:txBody>
                    <a:bodyPr/>
                    <a:lstStyle/>
                    <a:p>
                      <a:pPr marL="0" lvl="0" indent="0" algn="l" rtl="0">
                        <a:spcBef>
                          <a:spcPts val="0"/>
                        </a:spcBef>
                        <a:spcAft>
                          <a:spcPts val="0"/>
                        </a:spcAft>
                        <a:buNone/>
                      </a:pPr>
                      <a:r>
                        <a:rPr lang="en"/>
                        <a:t>3</a:t>
                      </a:r>
                      <a:endParaRPr/>
                    </a:p>
                  </a:txBody>
                  <a:tcPr marL="91425" marR="91425" marT="18275" marB="18275"/>
                </a:tc>
                <a:tc>
                  <a:txBody>
                    <a:bodyPr/>
                    <a:lstStyle/>
                    <a:p>
                      <a:pPr marL="0" lvl="0" indent="0" algn="l" rtl="0">
                        <a:spcBef>
                          <a:spcPts val="0"/>
                        </a:spcBef>
                        <a:spcAft>
                          <a:spcPts val="0"/>
                        </a:spcAft>
                        <a:buNone/>
                      </a:pPr>
                      <a:r>
                        <a:rPr lang="en"/>
                        <a:t>20</a:t>
                      </a:r>
                      <a:endParaRPr/>
                    </a:p>
                  </a:txBody>
                  <a:tcPr marL="91425" marR="91425" marT="18275" marB="18275"/>
                </a:tc>
                <a:tc>
                  <a:txBody>
                    <a:bodyPr/>
                    <a:lstStyle/>
                    <a:p>
                      <a:pPr marL="0" lvl="0" indent="0" algn="l" rtl="0">
                        <a:spcBef>
                          <a:spcPts val="0"/>
                        </a:spcBef>
                        <a:spcAft>
                          <a:spcPts val="0"/>
                        </a:spcAft>
                        <a:buNone/>
                      </a:pPr>
                      <a:r>
                        <a:rPr lang="en"/>
                        <a:t>22</a:t>
                      </a:r>
                      <a:endParaRPr/>
                    </a:p>
                  </a:txBody>
                  <a:tcPr marL="91425" marR="91425" marT="18275" marB="18275"/>
                </a:tc>
                <a:extLst>
                  <a:ext uri="{0D108BD9-81ED-4DB2-BD59-A6C34878D82A}">
                    <a16:rowId xmlns:a16="http://schemas.microsoft.com/office/drawing/2014/main" val="10009"/>
                  </a:ext>
                </a:extLst>
              </a:tr>
              <a:tr h="308075">
                <a:tc>
                  <a:txBody>
                    <a:bodyPr/>
                    <a:lstStyle/>
                    <a:p>
                      <a:pPr marL="0" lvl="0" indent="0" algn="l" rtl="0">
                        <a:spcBef>
                          <a:spcPts val="0"/>
                        </a:spcBef>
                        <a:spcAft>
                          <a:spcPts val="0"/>
                        </a:spcAft>
                        <a:buClr>
                          <a:srgbClr val="000000"/>
                        </a:buClr>
                        <a:buSzPts val="1100"/>
                        <a:buFont typeface="Arial"/>
                        <a:buNone/>
                      </a:pPr>
                      <a:r>
                        <a:rPr lang="en" b="1"/>
                        <a:t>SUM: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1111</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19579</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31196</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80801</a:t>
                      </a:r>
                      <a:endParaRPr/>
                    </a:p>
                  </a:txBody>
                  <a:tcPr marL="91425" marR="91425" marT="18275" marB="18275"/>
                </a:tc>
                <a:extLst>
                  <a:ext uri="{0D108BD9-81ED-4DB2-BD59-A6C34878D82A}">
                    <a16:rowId xmlns:a16="http://schemas.microsoft.com/office/drawing/2014/main" val="10010"/>
                  </a:ext>
                </a:extLst>
              </a:tr>
            </a:tbl>
          </a:graphicData>
        </a:graphic>
      </p:graphicFrame>
      <p:sp>
        <p:nvSpPr>
          <p:cNvPr id="2" name="TextBox 1">
            <a:extLst>
              <a:ext uri="{FF2B5EF4-FFF2-40B4-BE49-F238E27FC236}">
                <a16:creationId xmlns:a16="http://schemas.microsoft.com/office/drawing/2014/main" id="{83C84863-6431-4996-9245-7939950389FE}"/>
              </a:ext>
            </a:extLst>
          </p:cNvPr>
          <p:cNvSpPr txBox="1"/>
          <p:nvPr/>
        </p:nvSpPr>
        <p:spPr>
          <a:xfrm>
            <a:off x="2687444" y="4783873"/>
            <a:ext cx="5489003" cy="307777"/>
          </a:xfrm>
          <a:prstGeom prst="rect">
            <a:avLst/>
          </a:prstGeom>
          <a:noFill/>
        </p:spPr>
        <p:txBody>
          <a:bodyPr wrap="none" rtlCol="0">
            <a:spAutoFit/>
          </a:bodyPr>
          <a:lstStyle/>
          <a:p>
            <a:r>
              <a:rPr lang="en-US" dirty="0"/>
              <a:t>Software Engineering will double amount of code with unit tests etc.</a:t>
            </a:r>
          </a:p>
        </p:txBody>
      </p:sp>
      <p:sp>
        <p:nvSpPr>
          <p:cNvPr id="3" name="Slide Number Placeholder 2">
            <a:extLst>
              <a:ext uri="{FF2B5EF4-FFF2-40B4-BE49-F238E27FC236}">
                <a16:creationId xmlns:a16="http://schemas.microsoft.com/office/drawing/2014/main" id="{28406C97-AB23-4C06-BA3F-4412DCFBE4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0"/>
          <p:cNvSpPr txBox="1">
            <a:spLocks noGrp="1"/>
          </p:cNvSpPr>
          <p:nvPr>
            <p:ph type="title"/>
          </p:nvPr>
        </p:nvSpPr>
        <p:spPr>
          <a:xfrm>
            <a:off x="65075" y="-81300"/>
            <a:ext cx="9078900" cy="730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3200"/>
              <a:t>GAIMSC Programming Environment Components I</a:t>
            </a:r>
            <a:endParaRPr sz="3200"/>
          </a:p>
        </p:txBody>
      </p:sp>
      <p:graphicFrame>
        <p:nvGraphicFramePr>
          <p:cNvPr id="390" name="Google Shape;390;p50"/>
          <p:cNvGraphicFramePr/>
          <p:nvPr/>
        </p:nvGraphicFramePr>
        <p:xfrm>
          <a:off x="0" y="527335"/>
          <a:ext cx="9078925" cy="4520325"/>
        </p:xfrm>
        <a:graphic>
          <a:graphicData uri="http://schemas.openxmlformats.org/drawingml/2006/table">
            <a:tbl>
              <a:tblPr>
                <a:noFill/>
                <a:tableStyleId>{A2AFF31A-1A42-4B28-B49B-E0B0C160BC00}</a:tableStyleId>
              </a:tblPr>
              <a:tblGrid>
                <a:gridCol w="1502575">
                  <a:extLst>
                    <a:ext uri="{9D8B030D-6E8A-4147-A177-3AD203B41FA5}">
                      <a16:colId xmlns:a16="http://schemas.microsoft.com/office/drawing/2014/main" val="20000"/>
                    </a:ext>
                  </a:extLst>
                </a:gridCol>
                <a:gridCol w="1634100">
                  <a:extLst>
                    <a:ext uri="{9D8B030D-6E8A-4147-A177-3AD203B41FA5}">
                      <a16:colId xmlns:a16="http://schemas.microsoft.com/office/drawing/2014/main" val="20001"/>
                    </a:ext>
                  </a:extLst>
                </a:gridCol>
                <a:gridCol w="3202275">
                  <a:extLst>
                    <a:ext uri="{9D8B030D-6E8A-4147-A177-3AD203B41FA5}">
                      <a16:colId xmlns:a16="http://schemas.microsoft.com/office/drawing/2014/main" val="20002"/>
                    </a:ext>
                  </a:extLst>
                </a:gridCol>
                <a:gridCol w="2739975">
                  <a:extLst>
                    <a:ext uri="{9D8B030D-6E8A-4147-A177-3AD203B41FA5}">
                      <a16:colId xmlns:a16="http://schemas.microsoft.com/office/drawing/2014/main" val="20003"/>
                    </a:ext>
                  </a:extLst>
                </a:gridCol>
              </a:tblGrid>
              <a:tr h="295350">
                <a:tc>
                  <a:txBody>
                    <a:bodyPr/>
                    <a:lstStyle/>
                    <a:p>
                      <a:pPr marL="0" marR="0" lvl="0" indent="0" algn="ctr" rtl="0">
                        <a:spcBef>
                          <a:spcPts val="0"/>
                        </a:spcBef>
                        <a:spcAft>
                          <a:spcPts val="0"/>
                        </a:spcAft>
                        <a:buNone/>
                      </a:pPr>
                      <a:r>
                        <a:rPr lang="en" sz="1400" b="1" i="0" u="none" strike="noStrike" cap="none">
                          <a:solidFill>
                            <a:srgbClr val="000000"/>
                          </a:solidFill>
                          <a:latin typeface="Arial"/>
                          <a:ea typeface="Arial"/>
                          <a:cs typeface="Arial"/>
                          <a:sym typeface="Arial"/>
                        </a:rPr>
                        <a:t>Area</a:t>
                      </a:r>
                      <a:endParaRPr sz="1400" u="none" strike="noStrike" cap="none">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400" b="1" i="0" u="none" strike="noStrike" cap="none">
                          <a:solidFill>
                            <a:srgbClr val="000000"/>
                          </a:solidFill>
                          <a:latin typeface="Arial"/>
                          <a:ea typeface="Arial"/>
                          <a:cs typeface="Arial"/>
                          <a:sym typeface="Arial"/>
                        </a:rPr>
                        <a:t>Component</a:t>
                      </a:r>
                      <a:endParaRPr sz="1400" u="none" strike="noStrike" cap="none">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400" b="1" i="0" u="none" strike="noStrike" cap="none">
                          <a:solidFill>
                            <a:srgbClr val="000000"/>
                          </a:solidFill>
                          <a:latin typeface="Arial"/>
                          <a:ea typeface="Arial"/>
                          <a:cs typeface="Arial"/>
                          <a:sym typeface="Arial"/>
                        </a:rPr>
                        <a:t>Implementation</a:t>
                      </a:r>
                      <a:endParaRPr sz="1400" u="none" strike="noStrike" cap="none">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400" b="1" i="0" u="none" strike="noStrike" cap="none">
                          <a:solidFill>
                            <a:srgbClr val="000000"/>
                          </a:solidFill>
                          <a:latin typeface="Arial"/>
                          <a:ea typeface="Arial"/>
                          <a:cs typeface="Arial"/>
                          <a:sym typeface="Arial"/>
                        </a:rPr>
                        <a:t>Comments: User API</a:t>
                      </a:r>
                      <a:endParaRPr sz="1400" u="none" strike="noStrike" cap="none">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74600">
                <a:tc rowSpan="3">
                  <a:txBody>
                    <a:bodyPr/>
                    <a:lstStyle/>
                    <a:p>
                      <a:pPr marL="0" marR="0" lvl="0" indent="0" algn="l" rtl="0">
                        <a:spcBef>
                          <a:spcPts val="0"/>
                        </a:spcBef>
                        <a:spcAft>
                          <a:spcPts val="0"/>
                        </a:spcAft>
                        <a:buNone/>
                      </a:pPr>
                      <a:r>
                        <a:rPr lang="en" sz="1400" b="1" u="none" strike="noStrike" cap="none">
                          <a:latin typeface="Arial"/>
                          <a:ea typeface="Arial"/>
                          <a:cs typeface="Arial"/>
                          <a:sym typeface="Arial"/>
                        </a:rPr>
                        <a:t>Architecture Specification</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Coordination Points</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300" u="none" strike="noStrike" cap="none">
                          <a:latin typeface="Arial"/>
                          <a:ea typeface="Arial"/>
                          <a:cs typeface="Arial"/>
                          <a:sym typeface="Arial"/>
                        </a:rPr>
                        <a:t>State and Configuration Management; Program, Data and Message Level</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cap="none">
                          <a:solidFill>
                            <a:srgbClr val="000000"/>
                          </a:solidFill>
                          <a:latin typeface="Arial"/>
                          <a:ea typeface="Arial"/>
                          <a:cs typeface="Arial"/>
                          <a:sym typeface="Arial"/>
                        </a:rPr>
                        <a:t>Change execution mode; save and reset state</a:t>
                      </a:r>
                      <a:endParaRPr sz="1400" u="none" strike="noStrike" cap="none">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85100">
                <a:tc vMerge="1">
                  <a:txBody>
                    <a:bodyPr/>
                    <a:lstStyle/>
                    <a:p>
                      <a:endParaRPr lang="en-US"/>
                    </a:p>
                  </a:txBody>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Execution Semantics</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Mapping of Resources to Bolts/Maps in Containers, Processes, Threads</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Different systems make different choices - why?</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79275">
                <a:tc vMerge="1">
                  <a:txBody>
                    <a:bodyPr/>
                    <a:lstStyle/>
                    <a:p>
                      <a:endParaRPr lang="en-US"/>
                    </a:p>
                  </a:txBody>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Parallel Computing</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Spark Flink Hadoop Pregel MPI modes</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Owner Computes Rule</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25175">
                <a:tc>
                  <a:txBody>
                    <a:bodyPr/>
                    <a:lstStyle/>
                    <a:p>
                      <a:pPr marL="0" marR="0" lvl="0" indent="0" algn="l" rtl="0">
                        <a:spcBef>
                          <a:spcPts val="0"/>
                        </a:spcBef>
                        <a:spcAft>
                          <a:spcPts val="0"/>
                        </a:spcAft>
                        <a:buNone/>
                      </a:pPr>
                      <a:r>
                        <a:rPr lang="en" sz="1400" b="1" u="none" strike="noStrike" cap="none">
                          <a:latin typeface="Arial"/>
                          <a:ea typeface="Arial"/>
                          <a:cs typeface="Arial"/>
                          <a:sym typeface="Arial"/>
                        </a:rPr>
                        <a:t>Job Submission</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(Dynamic/Static) Resource Allocation</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Plugins for Slurm, Yarn, Mesos, Marathon, Aurora</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Client API (e.g. Python) for Job Management</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21250">
                <a:tc rowSpan="6">
                  <a:txBody>
                    <a:bodyPr/>
                    <a:lstStyle/>
                    <a:p>
                      <a:pPr marL="0" marR="0" lvl="0" indent="0" algn="l" rtl="0">
                        <a:spcBef>
                          <a:spcPts val="0"/>
                        </a:spcBef>
                        <a:spcAft>
                          <a:spcPts val="0"/>
                        </a:spcAft>
                        <a:buNone/>
                      </a:pPr>
                      <a:r>
                        <a:rPr lang="en" sz="1400" b="1" i="0" u="none" strike="noStrike" cap="none">
                          <a:solidFill>
                            <a:srgbClr val="000000"/>
                          </a:solidFill>
                          <a:latin typeface="Arial"/>
                          <a:ea typeface="Arial"/>
                          <a:cs typeface="Arial"/>
                          <a:sym typeface="Arial"/>
                        </a:rPr>
                        <a:t>Task System</a:t>
                      </a:r>
                      <a:endParaRPr sz="1400" b="1" u="none" strike="noStrike" cap="none">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Task migration</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Monitoring of tasks and migrating tasks for better resource utilization </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rowSpan="6">
                  <a:txBody>
                    <a:bodyPr/>
                    <a:lstStyle/>
                    <a:p>
                      <a:pPr marL="0" marR="0" lvl="0" indent="0" algn="l" rtl="0">
                        <a:spcBef>
                          <a:spcPts val="0"/>
                        </a:spcBef>
                        <a:spcAft>
                          <a:spcPts val="0"/>
                        </a:spcAft>
                        <a:buNone/>
                      </a:pPr>
                      <a:r>
                        <a:rPr lang="en" sz="1400" u="none" strike="noStrike" cap="none">
                          <a:latin typeface="Arial"/>
                          <a:ea typeface="Arial"/>
                          <a:cs typeface="Arial"/>
                          <a:sym typeface="Arial"/>
                        </a:rPr>
                        <a:t>Task-based programming with Dynamic or Static Graph API; </a:t>
                      </a:r>
                      <a:endParaRPr sz="1100"/>
                    </a:p>
                    <a:p>
                      <a:pPr marL="0" marR="0" lvl="0" indent="0" algn="l" rtl="0">
                        <a:spcBef>
                          <a:spcPts val="0"/>
                        </a:spcBef>
                        <a:spcAft>
                          <a:spcPts val="0"/>
                        </a:spcAft>
                        <a:buNone/>
                      </a:pPr>
                      <a:endParaRPr sz="1400" u="none" strike="noStrike" cap="none">
                        <a:latin typeface="Arial"/>
                        <a:ea typeface="Arial"/>
                        <a:cs typeface="Arial"/>
                        <a:sym typeface="Arial"/>
                      </a:endParaRPr>
                    </a:p>
                    <a:p>
                      <a:pPr marL="0" marR="0" lvl="0" indent="0" algn="l" rtl="0">
                        <a:spcBef>
                          <a:spcPts val="0"/>
                        </a:spcBef>
                        <a:spcAft>
                          <a:spcPts val="0"/>
                        </a:spcAft>
                        <a:buNone/>
                      </a:pPr>
                      <a:r>
                        <a:rPr lang="en" sz="1400" u="none" strike="noStrike" cap="none">
                          <a:latin typeface="Arial"/>
                          <a:ea typeface="Arial"/>
                          <a:cs typeface="Arial"/>
                          <a:sym typeface="Arial"/>
                        </a:rPr>
                        <a:t>FaaS API; </a:t>
                      </a:r>
                      <a:endParaRPr sz="1100"/>
                    </a:p>
                    <a:p>
                      <a:pPr marL="0" marR="0" lvl="0" indent="0" algn="l" rtl="0">
                        <a:spcBef>
                          <a:spcPts val="0"/>
                        </a:spcBef>
                        <a:spcAft>
                          <a:spcPts val="0"/>
                        </a:spcAft>
                        <a:buNone/>
                      </a:pPr>
                      <a:endParaRPr sz="1400" u="none" strike="noStrike" cap="none">
                        <a:latin typeface="Arial"/>
                        <a:ea typeface="Arial"/>
                        <a:cs typeface="Arial"/>
                        <a:sym typeface="Arial"/>
                      </a:endParaRPr>
                    </a:p>
                    <a:p>
                      <a:pPr marL="0" marR="0" lvl="0" indent="0" algn="l" rtl="0">
                        <a:spcBef>
                          <a:spcPts val="0"/>
                        </a:spcBef>
                        <a:spcAft>
                          <a:spcPts val="0"/>
                        </a:spcAft>
                        <a:buNone/>
                      </a:pPr>
                      <a:r>
                        <a:rPr lang="en" sz="1400" u="none" strike="noStrike" cap="none">
                          <a:latin typeface="Arial"/>
                          <a:ea typeface="Arial"/>
                          <a:cs typeface="Arial"/>
                          <a:sym typeface="Arial"/>
                        </a:rPr>
                        <a:t>Support accelerators (CUDA,FPGA, KNL)</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09900">
                <a:tc vMerge="1">
                  <a:txBody>
                    <a:bodyPr/>
                    <a:lstStyle/>
                    <a:p>
                      <a:endParaRPr lang="en-US"/>
                    </a:p>
                  </a:txBody>
                  <a:tcPr/>
                </a:tc>
                <a:tc>
                  <a:txBody>
                    <a:bodyPr/>
                    <a:lstStyle/>
                    <a:p>
                      <a:pPr marL="0" marR="0" lvl="0" indent="0" algn="l" rtl="0">
                        <a:spcBef>
                          <a:spcPts val="0"/>
                        </a:spcBef>
                        <a:spcAft>
                          <a:spcPts val="0"/>
                        </a:spcAft>
                        <a:buNone/>
                      </a:pPr>
                      <a:r>
                        <a:rPr lang="en" sz="1400" b="0" i="0" u="none" strike="noStrike" cap="none">
                          <a:solidFill>
                            <a:schemeClr val="dk1"/>
                          </a:solidFill>
                          <a:latin typeface="Arial"/>
                          <a:ea typeface="Arial"/>
                          <a:cs typeface="Arial"/>
                          <a:sym typeface="Arial"/>
                        </a:rPr>
                        <a:t>Elasticity</a:t>
                      </a:r>
                      <a:endParaRPr sz="1400" u="none" strike="noStrike" cap="none">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cap="none">
                          <a:solidFill>
                            <a:schemeClr val="dk1"/>
                          </a:solidFill>
                          <a:latin typeface="Arial"/>
                          <a:ea typeface="Arial"/>
                          <a:cs typeface="Arial"/>
                          <a:sym typeface="Arial"/>
                        </a:rPr>
                        <a:t>OpenWhisk</a:t>
                      </a:r>
                      <a:endParaRPr sz="1400" u="none" strike="noStrike" cap="none">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6"/>
                  </a:ext>
                </a:extLst>
              </a:tr>
              <a:tr h="421250">
                <a:tc vMerge="1">
                  <a:txBody>
                    <a:bodyPr/>
                    <a:lstStyle/>
                    <a:p>
                      <a:endParaRPr lang="en-US"/>
                    </a:p>
                  </a:txBody>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Streaming and FaaS Events</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Heron, OpenWhisk, Kafka/RabbitMQ</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7"/>
                  </a:ext>
                </a:extLst>
              </a:tr>
              <a:tr h="231550">
                <a:tc vMerge="1">
                  <a:txBody>
                    <a:bodyPr/>
                    <a:lstStyle/>
                    <a:p>
                      <a:endParaRPr lang="en-US"/>
                    </a:p>
                  </a:txBody>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Task Execution </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Process, Threads, Queues</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8"/>
                  </a:ext>
                </a:extLst>
              </a:tr>
              <a:tr h="421250">
                <a:tc vMerge="1">
                  <a:txBody>
                    <a:bodyPr/>
                    <a:lstStyle/>
                    <a:p>
                      <a:endParaRPr lang="en-US"/>
                    </a:p>
                  </a:txBody>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Task Scheduling</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u="none" strike="noStrike" cap="none">
                          <a:latin typeface="Arial"/>
                          <a:ea typeface="Arial"/>
                          <a:cs typeface="Arial"/>
                          <a:sym typeface="Arial"/>
                        </a:rPr>
                        <a:t>Dynamic Scheduling, Static Scheduling,</a:t>
                      </a:r>
                      <a:endParaRPr sz="1100"/>
                    </a:p>
                    <a:p>
                      <a:pPr marL="0" marR="0" lvl="0" indent="0" algn="l" rtl="0">
                        <a:spcBef>
                          <a:spcPts val="0"/>
                        </a:spcBef>
                        <a:spcAft>
                          <a:spcPts val="0"/>
                        </a:spcAft>
                        <a:buNone/>
                      </a:pPr>
                      <a:r>
                        <a:rPr lang="en" sz="1200" u="none" strike="noStrike" cap="none">
                          <a:latin typeface="Arial"/>
                          <a:ea typeface="Arial"/>
                          <a:cs typeface="Arial"/>
                          <a:sym typeface="Arial"/>
                        </a:rPr>
                        <a:t>Pluggable Scheduling Algorithms</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9"/>
                  </a:ext>
                </a:extLst>
              </a:tr>
              <a:tr h="421250">
                <a:tc vMerge="1">
                  <a:txBody>
                    <a:bodyPr/>
                    <a:lstStyle/>
                    <a:p>
                      <a:endParaRPr lang="en-US"/>
                    </a:p>
                  </a:txBody>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Task Graph</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 sz="1400" u="none" strike="noStrike" cap="none">
                          <a:latin typeface="Arial"/>
                          <a:ea typeface="Arial"/>
                          <a:cs typeface="Arial"/>
                          <a:sym typeface="Arial"/>
                        </a:rPr>
                        <a:t>Static Graph, Dynamic Graph Generation</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10"/>
                  </a:ext>
                </a:extLst>
              </a:tr>
            </a:tbl>
          </a:graphicData>
        </a:graphic>
      </p:graphicFrame>
      <p:sp>
        <p:nvSpPr>
          <p:cNvPr id="391" name="Google Shape;391;p50"/>
          <p:cNvSpPr/>
          <p:nvPr/>
        </p:nvSpPr>
        <p:spPr>
          <a:xfrm>
            <a:off x="4170760" y="1198960"/>
            <a:ext cx="9144000" cy="342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br>
              <a:rPr lang="e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92" name="Google Shape;392;p50"/>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35</a:t>
            </a:fld>
            <a:endParaRPr sz="900" b="0" i="0" u="none" strike="noStrike" cap="none">
              <a:solidFill>
                <a:srgbClr val="888888"/>
              </a:solidFill>
              <a:latin typeface="Calibri"/>
              <a:ea typeface="Calibri"/>
              <a:cs typeface="Calibri"/>
              <a:sym typeface="Calibri"/>
            </a:endParaRPr>
          </a:p>
        </p:txBody>
      </p:sp>
      <p:sp>
        <p:nvSpPr>
          <p:cNvPr id="2" name="Date Placeholder 1">
            <a:extLst>
              <a:ext uri="{FF2B5EF4-FFF2-40B4-BE49-F238E27FC236}">
                <a16:creationId xmlns:a16="http://schemas.microsoft.com/office/drawing/2014/main" id="{0DEB86D8-0259-41A7-9DAF-C6E2E01528B9}"/>
              </a:ext>
            </a:extLst>
          </p:cNvPr>
          <p:cNvSpPr>
            <a:spLocks noGrp="1"/>
          </p:cNvSpPr>
          <p:nvPr>
            <p:ph type="dt" idx="10"/>
          </p:nvPr>
        </p:nvSpPr>
        <p:spPr/>
        <p:txBody>
          <a:bodyPr/>
          <a:lstStyle/>
          <a:p>
            <a:r>
              <a:rPr lang="en-US"/>
              <a:t>5/10/2019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1"/>
          <p:cNvSpPr txBox="1">
            <a:spLocks noGrp="1"/>
          </p:cNvSpPr>
          <p:nvPr>
            <p:ph type="title"/>
          </p:nvPr>
        </p:nvSpPr>
        <p:spPr>
          <a:xfrm>
            <a:off x="622525" y="-81302"/>
            <a:ext cx="8521474" cy="674426"/>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000"/>
              <a:buFont typeface="Calibri"/>
              <a:buNone/>
            </a:pPr>
            <a:r>
              <a:rPr lang="en" sz="3000"/>
              <a:t>GAIMSC Programming Environment Components II</a:t>
            </a:r>
            <a:endParaRPr sz="1100"/>
          </a:p>
        </p:txBody>
      </p:sp>
      <p:graphicFrame>
        <p:nvGraphicFramePr>
          <p:cNvPr id="398" name="Google Shape;398;p51"/>
          <p:cNvGraphicFramePr/>
          <p:nvPr>
            <p:extLst>
              <p:ext uri="{D42A27DB-BD31-4B8C-83A1-F6EECF244321}">
                <p14:modId xmlns:p14="http://schemas.microsoft.com/office/powerpoint/2010/main" val="2692738330"/>
              </p:ext>
            </p:extLst>
          </p:nvPr>
        </p:nvGraphicFramePr>
        <p:xfrm>
          <a:off x="25" y="406875"/>
          <a:ext cx="9143975" cy="4995840"/>
        </p:xfrm>
        <a:graphic>
          <a:graphicData uri="http://schemas.openxmlformats.org/drawingml/2006/table">
            <a:tbl>
              <a:tblPr>
                <a:noFill/>
                <a:tableStyleId>{A2AFF31A-1A42-4B28-B49B-E0B0C160BC00}</a:tableStyleId>
              </a:tblPr>
              <a:tblGrid>
                <a:gridCol w="1395075">
                  <a:extLst>
                    <a:ext uri="{9D8B030D-6E8A-4147-A177-3AD203B41FA5}">
                      <a16:colId xmlns:a16="http://schemas.microsoft.com/office/drawing/2014/main" val="20000"/>
                    </a:ext>
                  </a:extLst>
                </a:gridCol>
                <a:gridCol w="1671325">
                  <a:extLst>
                    <a:ext uri="{9D8B030D-6E8A-4147-A177-3AD203B41FA5}">
                      <a16:colId xmlns:a16="http://schemas.microsoft.com/office/drawing/2014/main" val="20001"/>
                    </a:ext>
                  </a:extLst>
                </a:gridCol>
                <a:gridCol w="3156100">
                  <a:extLst>
                    <a:ext uri="{9D8B030D-6E8A-4147-A177-3AD203B41FA5}">
                      <a16:colId xmlns:a16="http://schemas.microsoft.com/office/drawing/2014/main" val="20002"/>
                    </a:ext>
                  </a:extLst>
                </a:gridCol>
                <a:gridCol w="2921475">
                  <a:extLst>
                    <a:ext uri="{9D8B030D-6E8A-4147-A177-3AD203B41FA5}">
                      <a16:colId xmlns:a16="http://schemas.microsoft.com/office/drawing/2014/main" val="20003"/>
                    </a:ext>
                  </a:extLst>
                </a:gridCol>
              </a:tblGrid>
              <a:tr h="277675">
                <a:tc>
                  <a:txBody>
                    <a:bodyPr/>
                    <a:lstStyle/>
                    <a:p>
                      <a:pPr marL="0" marR="0" lvl="0" indent="0" algn="ctr" rtl="0">
                        <a:spcBef>
                          <a:spcPts val="0"/>
                        </a:spcBef>
                        <a:spcAft>
                          <a:spcPts val="0"/>
                        </a:spcAft>
                        <a:buNone/>
                      </a:pPr>
                      <a:r>
                        <a:rPr lang="en" sz="1400" b="1" i="0" u="none" strike="noStrike" cap="none">
                          <a:solidFill>
                            <a:srgbClr val="000000"/>
                          </a:solidFill>
                          <a:latin typeface="Arial"/>
                          <a:ea typeface="Arial"/>
                          <a:cs typeface="Arial"/>
                          <a:sym typeface="Arial"/>
                        </a:rPr>
                        <a:t>Area</a:t>
                      </a:r>
                      <a:endParaRPr sz="1400" b="1" u="none" strike="noStrike" cap="none">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400" b="1" i="0" u="none" strike="noStrike" cap="none">
                          <a:solidFill>
                            <a:srgbClr val="000000"/>
                          </a:solidFill>
                          <a:latin typeface="Arial"/>
                          <a:ea typeface="Arial"/>
                          <a:cs typeface="Arial"/>
                          <a:sym typeface="Arial"/>
                        </a:rPr>
                        <a:t>Component</a:t>
                      </a:r>
                      <a:endParaRPr sz="1400" u="none" strike="noStrike" cap="none">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400" b="1" i="0" u="none" strike="noStrike" cap="none">
                          <a:solidFill>
                            <a:srgbClr val="000000"/>
                          </a:solidFill>
                          <a:latin typeface="Arial"/>
                          <a:ea typeface="Arial"/>
                          <a:cs typeface="Arial"/>
                          <a:sym typeface="Arial"/>
                        </a:rPr>
                        <a:t>Implementation</a:t>
                      </a:r>
                      <a:endParaRPr sz="1400" u="none" strike="noStrike" cap="none">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400" b="1" i="0" u="none" strike="noStrike" cap="none">
                          <a:solidFill>
                            <a:srgbClr val="000000"/>
                          </a:solidFill>
                          <a:latin typeface="Arial"/>
                          <a:ea typeface="Arial"/>
                          <a:cs typeface="Arial"/>
                          <a:sym typeface="Arial"/>
                        </a:rPr>
                        <a:t>Comments</a:t>
                      </a:r>
                      <a:endParaRPr sz="1400" u="none" strike="noStrike" cap="none">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33775">
                <a:tc rowSpan="3">
                  <a:txBody>
                    <a:bodyPr/>
                    <a:lstStyle/>
                    <a:p>
                      <a:pPr marL="0" marR="0" lvl="0" indent="0" algn="l" rtl="0">
                        <a:spcBef>
                          <a:spcPts val="0"/>
                        </a:spcBef>
                        <a:spcAft>
                          <a:spcPts val="0"/>
                        </a:spcAft>
                        <a:buNone/>
                      </a:pPr>
                      <a:br>
                        <a:rPr lang="en" sz="1400" b="1" u="none" strike="noStrike" cap="none" dirty="0">
                          <a:latin typeface="Arial"/>
                          <a:ea typeface="Arial"/>
                          <a:cs typeface="Arial"/>
                          <a:sym typeface="Arial"/>
                        </a:rPr>
                      </a:br>
                      <a:r>
                        <a:rPr lang="en" sz="1300" b="1" i="0" u="none" strike="noStrike" cap="none" dirty="0">
                          <a:solidFill>
                            <a:srgbClr val="000000"/>
                          </a:solidFill>
                          <a:latin typeface="Arial"/>
                          <a:ea typeface="Arial"/>
                          <a:cs typeface="Arial"/>
                          <a:sym typeface="Arial"/>
                        </a:rPr>
                        <a:t>Communication</a:t>
                      </a:r>
                      <a:r>
                        <a:rPr lang="en" sz="1400" b="1" i="0" u="none" strike="noStrike" cap="none" dirty="0">
                          <a:solidFill>
                            <a:srgbClr val="000000"/>
                          </a:solidFill>
                          <a:latin typeface="Arial"/>
                          <a:ea typeface="Arial"/>
                          <a:cs typeface="Arial"/>
                          <a:sym typeface="Arial"/>
                        </a:rPr>
                        <a:t> API</a:t>
                      </a:r>
                      <a:endParaRPr sz="1400" b="1" u="none" strike="noStrike" cap="none" dirty="0">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Messages</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a:latin typeface="Arial"/>
                          <a:ea typeface="Arial"/>
                          <a:cs typeface="Arial"/>
                          <a:sym typeface="Arial"/>
                        </a:rPr>
                        <a:t>Heron</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a:latin typeface="Arial"/>
                          <a:ea typeface="Arial"/>
                          <a:cs typeface="Arial"/>
                          <a:sym typeface="Arial"/>
                        </a:rPr>
                        <a:t>This is user level and could map to multiple communication systems</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65550">
                <a:tc vMerge="1">
                  <a:txBody>
                    <a:bodyPr/>
                    <a:lstStyle/>
                    <a:p>
                      <a:endParaRPr lang="en-US"/>
                    </a:p>
                  </a:txBody>
                  <a:tcPr/>
                </a:tc>
                <a:tc>
                  <a:txBody>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Dataflow Communication</a:t>
                      </a:r>
                      <a:endParaRPr sz="1400">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Fine-Grain Twister2 Dataflow communications: MPI</a:t>
                      </a:r>
                      <a:r>
                        <a:rPr lang="en" sz="1400" b="0" i="0" u="none" strike="noStrike">
                          <a:solidFill>
                            <a:schemeClr val="dk1"/>
                          </a:solidFill>
                          <a:latin typeface="Arial"/>
                          <a:ea typeface="Arial"/>
                          <a:cs typeface="Arial"/>
                          <a:sym typeface="Arial"/>
                        </a:rPr>
                        <a:t>,</a:t>
                      </a:r>
                      <a:r>
                        <a:rPr lang="en" sz="1400" b="0" i="0" u="none" strike="noStrike">
                          <a:solidFill>
                            <a:srgbClr val="000000"/>
                          </a:solidFill>
                          <a:latin typeface="Arial"/>
                          <a:ea typeface="Arial"/>
                          <a:cs typeface="Arial"/>
                          <a:sym typeface="Arial"/>
                        </a:rPr>
                        <a:t>TCP and RMA</a:t>
                      </a:r>
                      <a:endParaRPr sz="1400">
                        <a:latin typeface="Arial"/>
                        <a:ea typeface="Arial"/>
                        <a:cs typeface="Arial"/>
                        <a:sym typeface="Arial"/>
                      </a:endParaRPr>
                    </a:p>
                    <a:p>
                      <a:pPr marL="0" marR="0" lvl="0" indent="0" algn="l" rtl="0">
                        <a:spcBef>
                          <a:spcPts val="0"/>
                        </a:spcBef>
                        <a:spcAft>
                          <a:spcPts val="0"/>
                        </a:spcAft>
                        <a:buNone/>
                      </a:pPr>
                      <a:endParaRPr sz="1200" b="0" i="0" u="none" strike="noStrike">
                        <a:solidFill>
                          <a:srgbClr val="000000"/>
                        </a:solidFill>
                        <a:latin typeface="Arial"/>
                        <a:ea typeface="Arial"/>
                        <a:cs typeface="Arial"/>
                        <a:sym typeface="Arial"/>
                      </a:endParaRPr>
                    </a:p>
                    <a:p>
                      <a:pPr marL="0" marR="0" lvl="0" indent="0" algn="l" rtl="0">
                        <a:spcBef>
                          <a:spcPts val="0"/>
                        </a:spcBef>
                        <a:spcAft>
                          <a:spcPts val="0"/>
                        </a:spcAft>
                        <a:buNone/>
                      </a:pPr>
                      <a:r>
                        <a:rPr lang="en" sz="1300" b="0" i="0" u="none" strike="noStrike">
                          <a:solidFill>
                            <a:srgbClr val="000000"/>
                          </a:solidFill>
                          <a:latin typeface="Arial"/>
                          <a:ea typeface="Arial"/>
                          <a:cs typeface="Arial"/>
                          <a:sym typeface="Arial"/>
                        </a:rPr>
                        <a:t>Coarse grain Dataflow from NiFi, Kepler?</a:t>
                      </a:r>
                      <a:endParaRPr sz="130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Streaming</a:t>
                      </a:r>
                      <a:r>
                        <a:rPr lang="en" sz="1400" b="0" i="0" u="none" strike="noStrike">
                          <a:solidFill>
                            <a:schemeClr val="dk1"/>
                          </a:solidFill>
                          <a:latin typeface="Arial"/>
                          <a:ea typeface="Arial"/>
                          <a:cs typeface="Arial"/>
                          <a:sym typeface="Arial"/>
                        </a:rPr>
                        <a:t>, </a:t>
                      </a:r>
                      <a:r>
                        <a:rPr lang="en" sz="1400" b="0" i="0" u="none" strike="noStrike">
                          <a:solidFill>
                            <a:srgbClr val="000000"/>
                          </a:solidFill>
                          <a:latin typeface="Arial"/>
                          <a:ea typeface="Arial"/>
                          <a:cs typeface="Arial"/>
                          <a:sym typeface="Arial"/>
                        </a:rPr>
                        <a:t>ETL data pipelines;</a:t>
                      </a:r>
                      <a:endParaRPr sz="1100"/>
                    </a:p>
                    <a:p>
                      <a:pPr marL="0" marR="0" lvl="0" indent="0" algn="l" rtl="0">
                        <a:spcBef>
                          <a:spcPts val="0"/>
                        </a:spcBef>
                        <a:spcAft>
                          <a:spcPts val="0"/>
                        </a:spcAft>
                        <a:buNone/>
                      </a:pPr>
                      <a:endParaRPr sz="1400" b="0" i="0" u="none" strike="noStrike">
                        <a:solidFill>
                          <a:schemeClr val="dk1"/>
                        </a:solidFill>
                        <a:latin typeface="Arial"/>
                        <a:ea typeface="Arial"/>
                        <a:cs typeface="Arial"/>
                        <a:sym typeface="Arial"/>
                      </a:endParaRPr>
                    </a:p>
                    <a:p>
                      <a:pPr marL="0" marR="0" lvl="0" indent="0" algn="l" rtl="0">
                        <a:spcBef>
                          <a:spcPts val="0"/>
                        </a:spcBef>
                        <a:spcAft>
                          <a:spcPts val="0"/>
                        </a:spcAft>
                        <a:buNone/>
                      </a:pPr>
                      <a:r>
                        <a:rPr lang="en" sz="1400" b="0" i="0" u="none" strike="noStrike">
                          <a:solidFill>
                            <a:schemeClr val="dk1"/>
                          </a:solidFill>
                          <a:latin typeface="Arial"/>
                          <a:ea typeface="Arial"/>
                          <a:cs typeface="Arial"/>
                          <a:sym typeface="Arial"/>
                        </a:rPr>
                        <a:t>Define new Dataflow communication</a:t>
                      </a:r>
                      <a:endParaRPr sz="1100"/>
                    </a:p>
                    <a:p>
                      <a:pPr marL="0" marR="0" lvl="0" indent="0" algn="l" rtl="0">
                        <a:spcBef>
                          <a:spcPts val="0"/>
                        </a:spcBef>
                        <a:spcAft>
                          <a:spcPts val="0"/>
                        </a:spcAft>
                        <a:buNone/>
                      </a:pPr>
                      <a:r>
                        <a:rPr lang="en" sz="1400" b="0" i="0" u="none" strike="noStrike">
                          <a:solidFill>
                            <a:schemeClr val="dk1"/>
                          </a:solidFill>
                          <a:latin typeface="Arial"/>
                          <a:ea typeface="Arial"/>
                          <a:cs typeface="Arial"/>
                          <a:sym typeface="Arial"/>
                        </a:rPr>
                        <a:t>API and library</a:t>
                      </a:r>
                      <a:endParaRPr sz="140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32525">
                <a:tc vMerge="1">
                  <a:txBody>
                    <a:bodyPr/>
                    <a:lstStyle/>
                    <a:p>
                      <a:endParaRPr lang="en-US"/>
                    </a:p>
                  </a:txBody>
                  <a:tcPr/>
                </a:tc>
                <a:tc>
                  <a:txBody>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BSP Communication</a:t>
                      </a:r>
                      <a:endParaRPr sz="1400">
                        <a:latin typeface="Arial"/>
                        <a:ea typeface="Arial"/>
                        <a:cs typeface="Arial"/>
                        <a:sym typeface="Arial"/>
                      </a:endParaRPr>
                    </a:p>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Map-Collective</a:t>
                      </a:r>
                      <a:endParaRPr sz="1400">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Conventional MPI, Harp</a:t>
                      </a:r>
                      <a:endParaRPr sz="140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MPI Point to Point and Collective API</a:t>
                      </a:r>
                      <a:endParaRPr sz="140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60875">
                <a:tc rowSpan="2">
                  <a:txBody>
                    <a:bodyPr/>
                    <a:lstStyle/>
                    <a:p>
                      <a:pPr marL="0" marR="0" lvl="0" indent="0" algn="l" rtl="0">
                        <a:spcBef>
                          <a:spcPts val="0"/>
                        </a:spcBef>
                        <a:spcAft>
                          <a:spcPts val="0"/>
                        </a:spcAft>
                        <a:buNone/>
                      </a:pPr>
                      <a:r>
                        <a:rPr lang="en" sz="1400" b="1" i="0" u="none" strike="noStrike">
                          <a:solidFill>
                            <a:srgbClr val="000000"/>
                          </a:solidFill>
                          <a:latin typeface="Arial"/>
                          <a:ea typeface="Arial"/>
                          <a:cs typeface="Arial"/>
                          <a:sym typeface="Arial"/>
                        </a:rPr>
                        <a:t>Data Access</a:t>
                      </a:r>
                      <a:endParaRPr sz="1400" b="1">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chemeClr val="dk1"/>
                          </a:solidFill>
                          <a:latin typeface="Arial"/>
                          <a:ea typeface="Arial"/>
                          <a:cs typeface="Arial"/>
                          <a:sym typeface="Arial"/>
                        </a:rPr>
                        <a:t>Static (Batch) Data</a:t>
                      </a:r>
                      <a:endParaRPr sz="1400">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File Systems, NoSQL, SQL</a:t>
                      </a:r>
                      <a:endParaRPr sz="140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rowSpan="2">
                  <a:txBody>
                    <a:bodyPr/>
                    <a:lstStyle/>
                    <a:p>
                      <a:pPr marL="0" marR="0" lvl="0" indent="0" algn="l" rtl="0">
                        <a:spcBef>
                          <a:spcPts val="0"/>
                        </a:spcBef>
                        <a:spcAft>
                          <a:spcPts val="0"/>
                        </a:spcAft>
                        <a:buNone/>
                      </a:pPr>
                      <a:r>
                        <a:rPr lang="en" sz="1400">
                          <a:latin typeface="Arial"/>
                          <a:ea typeface="Arial"/>
                          <a:cs typeface="Arial"/>
                          <a:sym typeface="Arial"/>
                        </a:rPr>
                        <a:t>Data API</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57950">
                <a:tc vMerge="1">
                  <a:txBody>
                    <a:bodyPr/>
                    <a:lstStyle/>
                    <a:p>
                      <a:endParaRPr lang="en-US"/>
                    </a:p>
                  </a:txBody>
                  <a:tcPr/>
                </a:tc>
                <a:tc>
                  <a:txBody>
                    <a:bodyPr/>
                    <a:lstStyle/>
                    <a:p>
                      <a:pPr marL="0" marR="0" lvl="0" indent="0" algn="l" rtl="0">
                        <a:spcBef>
                          <a:spcPts val="0"/>
                        </a:spcBef>
                        <a:spcAft>
                          <a:spcPts val="0"/>
                        </a:spcAft>
                        <a:buNone/>
                      </a:pPr>
                      <a:r>
                        <a:rPr lang="en" sz="1400">
                          <a:latin typeface="Arial"/>
                          <a:ea typeface="Arial"/>
                          <a:cs typeface="Arial"/>
                          <a:sym typeface="Arial"/>
                        </a:rPr>
                        <a:t>Streaming Data</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chemeClr val="dk1"/>
                          </a:solidFill>
                          <a:latin typeface="Arial"/>
                          <a:ea typeface="Arial"/>
                          <a:cs typeface="Arial"/>
                          <a:sym typeface="Arial"/>
                        </a:rPr>
                        <a:t>Message Brokers, Spouts</a:t>
                      </a:r>
                      <a:endParaRPr sz="140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5"/>
                  </a:ext>
                </a:extLst>
              </a:tr>
              <a:tr h="476125">
                <a:tc>
                  <a:txBody>
                    <a:bodyPr/>
                    <a:lstStyle/>
                    <a:p>
                      <a:pPr marL="0" marR="0" lvl="0" indent="0" algn="l" rtl="0">
                        <a:spcBef>
                          <a:spcPts val="0"/>
                        </a:spcBef>
                        <a:spcAft>
                          <a:spcPts val="0"/>
                        </a:spcAft>
                        <a:buNone/>
                      </a:pPr>
                      <a:r>
                        <a:rPr lang="en" sz="1400" b="1">
                          <a:latin typeface="Arial"/>
                          <a:ea typeface="Arial"/>
                          <a:cs typeface="Arial"/>
                          <a:sym typeface="Arial"/>
                        </a:rPr>
                        <a:t>Data Management</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chemeClr val="dk1"/>
                          </a:solidFill>
                          <a:latin typeface="Arial"/>
                          <a:ea typeface="Arial"/>
                          <a:cs typeface="Arial"/>
                          <a:sym typeface="Arial"/>
                        </a:rPr>
                        <a:t>Distributed Data Set</a:t>
                      </a:r>
                      <a:endParaRPr sz="1400">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a:latin typeface="Arial"/>
                          <a:ea typeface="Arial"/>
                          <a:cs typeface="Arial"/>
                          <a:sym typeface="Arial"/>
                        </a:rPr>
                        <a:t>Relaxed Distributed Shared Memory(immutable data), </a:t>
                      </a:r>
                      <a:endParaRPr sz="1100"/>
                    </a:p>
                    <a:p>
                      <a:pPr marL="0" marR="0" lvl="0" indent="0" algn="l" rtl="0">
                        <a:spcBef>
                          <a:spcPts val="0"/>
                        </a:spcBef>
                        <a:spcAft>
                          <a:spcPts val="0"/>
                        </a:spcAft>
                        <a:buNone/>
                      </a:pPr>
                      <a:r>
                        <a:rPr lang="en" sz="1400">
                          <a:latin typeface="Arial"/>
                          <a:ea typeface="Arial"/>
                          <a:cs typeface="Arial"/>
                          <a:sym typeface="Arial"/>
                        </a:rPr>
                        <a:t>Mutable Distributed Data</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a:latin typeface="Arial"/>
                          <a:ea typeface="Arial"/>
                          <a:cs typeface="Arial"/>
                          <a:sym typeface="Arial"/>
                        </a:rPr>
                        <a:t>Data Transformation API; </a:t>
                      </a:r>
                      <a:endParaRPr sz="1100"/>
                    </a:p>
                    <a:p>
                      <a:pPr marL="0" marR="0" lvl="0" indent="0" algn="l" rtl="0">
                        <a:spcBef>
                          <a:spcPts val="0"/>
                        </a:spcBef>
                        <a:spcAft>
                          <a:spcPts val="0"/>
                        </a:spcAft>
                        <a:buNone/>
                      </a:pPr>
                      <a:endParaRPr sz="1400">
                        <a:latin typeface="Arial"/>
                        <a:ea typeface="Arial"/>
                        <a:cs typeface="Arial"/>
                        <a:sym typeface="Arial"/>
                      </a:endParaRPr>
                    </a:p>
                    <a:p>
                      <a:pPr marL="0" marR="0" lvl="0" indent="0" algn="l" rtl="0">
                        <a:spcBef>
                          <a:spcPts val="0"/>
                        </a:spcBef>
                        <a:spcAft>
                          <a:spcPts val="0"/>
                        </a:spcAft>
                        <a:buNone/>
                      </a:pPr>
                      <a:r>
                        <a:rPr lang="en" sz="1400">
                          <a:latin typeface="Arial"/>
                          <a:ea typeface="Arial"/>
                          <a:cs typeface="Arial"/>
                          <a:sym typeface="Arial"/>
                        </a:rPr>
                        <a:t>Spark RDD, Heron Streamlet</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76125">
                <a:tc>
                  <a:txBody>
                    <a:bodyPr/>
                    <a:lstStyle/>
                    <a:p>
                      <a:pPr marL="0" marR="0" lvl="0" indent="0" algn="l" rtl="0">
                        <a:spcBef>
                          <a:spcPts val="0"/>
                        </a:spcBef>
                        <a:spcAft>
                          <a:spcPts val="0"/>
                        </a:spcAft>
                        <a:buNone/>
                      </a:pPr>
                      <a:r>
                        <a:rPr lang="en" sz="1400" b="1">
                          <a:latin typeface="Arial"/>
                          <a:ea typeface="Arial"/>
                          <a:cs typeface="Arial"/>
                          <a:sym typeface="Arial"/>
                        </a:rPr>
                        <a:t>Fault Tolerance</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a:latin typeface="Arial"/>
                          <a:ea typeface="Arial"/>
                          <a:cs typeface="Arial"/>
                          <a:sym typeface="Arial"/>
                        </a:rPr>
                        <a:t>Check Pointing</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a:latin typeface="Arial"/>
                          <a:ea typeface="Arial"/>
                          <a:cs typeface="Arial"/>
                          <a:sym typeface="Arial"/>
                        </a:rPr>
                        <a:t>Upstream (streaming) backup; Lightweight; Coordination Points; Spark/Flink, MPI and Heron models</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chemeClr val="dk1"/>
                          </a:solidFill>
                          <a:latin typeface="Arial"/>
                          <a:ea typeface="Arial"/>
                          <a:cs typeface="Arial"/>
                          <a:sym typeface="Arial"/>
                        </a:rPr>
                        <a:t>Streaming and batch cases</a:t>
                      </a:r>
                      <a:endParaRPr sz="1100"/>
                    </a:p>
                    <a:p>
                      <a:pPr marL="0" marR="0" lvl="0" indent="0" algn="l" rtl="0">
                        <a:spcBef>
                          <a:spcPts val="0"/>
                        </a:spcBef>
                        <a:spcAft>
                          <a:spcPts val="0"/>
                        </a:spcAft>
                        <a:buNone/>
                      </a:pPr>
                      <a:r>
                        <a:rPr lang="en" sz="1400" b="0" i="0" u="none" strike="noStrike">
                          <a:solidFill>
                            <a:schemeClr val="dk1"/>
                          </a:solidFill>
                          <a:latin typeface="Arial"/>
                          <a:ea typeface="Arial"/>
                          <a:cs typeface="Arial"/>
                          <a:sym typeface="Arial"/>
                        </a:rPr>
                        <a:t>distinct; Crosses all components</a:t>
                      </a:r>
                      <a:endParaRPr sz="140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32525">
                <a:tc>
                  <a:txBody>
                    <a:bodyPr/>
                    <a:lstStyle/>
                    <a:p>
                      <a:pPr marL="0" marR="0" lvl="0" indent="0" algn="l" rtl="0">
                        <a:spcBef>
                          <a:spcPts val="0"/>
                        </a:spcBef>
                        <a:spcAft>
                          <a:spcPts val="0"/>
                        </a:spcAft>
                        <a:buNone/>
                      </a:pPr>
                      <a:r>
                        <a:rPr lang="en" sz="1400" b="1" i="0" u="none" strike="noStrike">
                          <a:solidFill>
                            <a:srgbClr val="000000"/>
                          </a:solidFill>
                          <a:latin typeface="Arial"/>
                          <a:ea typeface="Arial"/>
                          <a:cs typeface="Arial"/>
                          <a:sym typeface="Arial"/>
                        </a:rPr>
                        <a:t>Security</a:t>
                      </a:r>
                      <a:endParaRPr sz="1400" b="1">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dirty="0">
                          <a:solidFill>
                            <a:srgbClr val="000000"/>
                          </a:solidFill>
                          <a:latin typeface="Arial"/>
                          <a:ea typeface="Arial"/>
                          <a:cs typeface="Arial"/>
                          <a:sym typeface="Arial"/>
                        </a:rPr>
                        <a:t>Storage, Messaging, execution</a:t>
                      </a:r>
                      <a:endParaRPr sz="1400" dirty="0">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Research needed</a:t>
                      </a:r>
                      <a:endParaRPr sz="140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dirty="0">
                          <a:solidFill>
                            <a:srgbClr val="000000"/>
                          </a:solidFill>
                          <a:latin typeface="Arial"/>
                          <a:ea typeface="Arial"/>
                          <a:cs typeface="Arial"/>
                          <a:sym typeface="Arial"/>
                        </a:rPr>
                        <a:t>Crosses all Components</a:t>
                      </a:r>
                      <a:endParaRPr sz="1400" dirty="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
        <p:nvSpPr>
          <p:cNvPr id="399" name="Google Shape;399;p51"/>
          <p:cNvSpPr/>
          <p:nvPr/>
        </p:nvSpPr>
        <p:spPr>
          <a:xfrm>
            <a:off x="4170760" y="1198960"/>
            <a:ext cx="9144000" cy="342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br>
              <a:rPr lang="e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00" name="Google Shape;400;p51"/>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36</a:t>
            </a:fld>
            <a:endParaRPr sz="900" b="0" i="0" u="none" strike="noStrike" cap="none">
              <a:solidFill>
                <a:srgbClr val="888888"/>
              </a:solidFill>
              <a:latin typeface="Calibri"/>
              <a:ea typeface="Calibri"/>
              <a:cs typeface="Calibri"/>
              <a:sym typeface="Calibri"/>
            </a:endParaRPr>
          </a:p>
        </p:txBody>
      </p:sp>
      <p:sp>
        <p:nvSpPr>
          <p:cNvPr id="2" name="Date Placeholder 1">
            <a:extLst>
              <a:ext uri="{FF2B5EF4-FFF2-40B4-BE49-F238E27FC236}">
                <a16:creationId xmlns:a16="http://schemas.microsoft.com/office/drawing/2014/main" id="{A37D1C80-7B13-451B-8EC5-400813ADEA66}"/>
              </a:ext>
            </a:extLst>
          </p:cNvPr>
          <p:cNvSpPr>
            <a:spLocks noGrp="1"/>
          </p:cNvSpPr>
          <p:nvPr>
            <p:ph type="dt" idx="10"/>
          </p:nvPr>
        </p:nvSpPr>
        <p:spPr/>
        <p:txBody>
          <a:bodyPr/>
          <a:lstStyle/>
          <a:p>
            <a:r>
              <a:rPr lang="en-US"/>
              <a:t>5/10/2019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xfrm>
            <a:off x="278625"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Some Choices in Dataflow Systems</a:t>
            </a:r>
            <a:endParaRPr b="1"/>
          </a:p>
        </p:txBody>
      </p:sp>
      <p:sp>
        <p:nvSpPr>
          <p:cNvPr id="285" name="Google Shape;285;p41"/>
          <p:cNvSpPr txBox="1">
            <a:spLocks noGrp="1"/>
          </p:cNvSpPr>
          <p:nvPr>
            <p:ph type="body" idx="1"/>
          </p:nvPr>
        </p:nvSpPr>
        <p:spPr>
          <a:xfrm>
            <a:off x="-6501" y="2456675"/>
            <a:ext cx="7160007" cy="2202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Computations (maps) happen at nodes</a:t>
            </a:r>
            <a:endParaRPr dirty="0"/>
          </a:p>
          <a:p>
            <a:pPr marL="457200" lvl="0" indent="-342900" algn="l" rtl="0">
              <a:spcBef>
                <a:spcPts val="0"/>
              </a:spcBef>
              <a:spcAft>
                <a:spcPts val="0"/>
              </a:spcAft>
              <a:buSzPts val="1800"/>
              <a:buChar char="●"/>
            </a:pPr>
            <a:r>
              <a:rPr lang="en" dirty="0"/>
              <a:t>Generalized Communication happens on links</a:t>
            </a:r>
            <a:endParaRPr dirty="0"/>
          </a:p>
          <a:p>
            <a:pPr marL="914400" lvl="1" indent="-317500" algn="l" rtl="0">
              <a:spcBef>
                <a:spcPts val="0"/>
              </a:spcBef>
              <a:spcAft>
                <a:spcPts val="0"/>
              </a:spcAft>
              <a:buSzPts val="1400"/>
              <a:buChar char="○"/>
            </a:pPr>
            <a:r>
              <a:rPr lang="en" dirty="0"/>
              <a:t>Direct, Keyed, Collective (broadcast, reduce), Join</a:t>
            </a:r>
            <a:endParaRPr dirty="0"/>
          </a:p>
          <a:p>
            <a:pPr marL="457200" lvl="0" indent="-342900" algn="l" rtl="0">
              <a:spcBef>
                <a:spcPts val="0"/>
              </a:spcBef>
              <a:spcAft>
                <a:spcPts val="0"/>
              </a:spcAft>
              <a:buSzPts val="1800"/>
              <a:buChar char="●"/>
            </a:pPr>
            <a:r>
              <a:rPr lang="en" dirty="0"/>
              <a:t>In coarse-grain workflow, communication can be by disk</a:t>
            </a:r>
            <a:endParaRPr dirty="0"/>
          </a:p>
          <a:p>
            <a:pPr marL="457200" lvl="0" indent="-342900" algn="l" rtl="0">
              <a:spcBef>
                <a:spcPts val="0"/>
              </a:spcBef>
              <a:spcAft>
                <a:spcPts val="0"/>
              </a:spcAft>
              <a:buSzPts val="1800"/>
              <a:buChar char="●"/>
            </a:pPr>
            <a:r>
              <a:rPr lang="en" dirty="0"/>
              <a:t>In fine-grain dataflow (as in K-means), communication needs to be fast</a:t>
            </a:r>
            <a:endParaRPr dirty="0"/>
          </a:p>
          <a:p>
            <a:pPr marL="914400" lvl="1" indent="-317500" algn="l" rtl="0">
              <a:spcBef>
                <a:spcPts val="0"/>
              </a:spcBef>
              <a:spcAft>
                <a:spcPts val="0"/>
              </a:spcAft>
              <a:buSzPts val="1400"/>
              <a:buChar char="○"/>
            </a:pPr>
            <a:r>
              <a:rPr lang="en" dirty="0"/>
              <a:t>Caching and/or use in-place tasks</a:t>
            </a:r>
            <a:endParaRPr dirty="0"/>
          </a:p>
          <a:p>
            <a:pPr marL="457200" lvl="0" indent="-342900" algn="l" rtl="0">
              <a:spcBef>
                <a:spcPts val="0"/>
              </a:spcBef>
              <a:spcAft>
                <a:spcPts val="0"/>
              </a:spcAft>
              <a:buSzPts val="1800"/>
              <a:buChar char="●"/>
            </a:pPr>
            <a:r>
              <a:rPr lang="en" dirty="0"/>
              <a:t>In-place not natural for streaming as persistent nodes/tasks</a:t>
            </a:r>
            <a:endParaRPr dirty="0"/>
          </a:p>
        </p:txBody>
      </p:sp>
      <p:grpSp>
        <p:nvGrpSpPr>
          <p:cNvPr id="286" name="Google Shape;286;p41"/>
          <p:cNvGrpSpPr/>
          <p:nvPr/>
        </p:nvGrpSpPr>
        <p:grpSpPr>
          <a:xfrm>
            <a:off x="-6500" y="441425"/>
            <a:ext cx="9067800" cy="2140075"/>
            <a:chOff x="-6500" y="572700"/>
            <a:chExt cx="9067800" cy="2140075"/>
          </a:xfrm>
        </p:grpSpPr>
        <p:pic>
          <p:nvPicPr>
            <p:cNvPr id="287" name="Google Shape;287;p41"/>
            <p:cNvPicPr preferRelativeResize="0"/>
            <p:nvPr/>
          </p:nvPicPr>
          <p:blipFill>
            <a:blip r:embed="rId3">
              <a:alphaModFix/>
            </a:blip>
            <a:stretch>
              <a:fillRect/>
            </a:stretch>
          </p:blipFill>
          <p:spPr>
            <a:xfrm>
              <a:off x="69700" y="696679"/>
              <a:ext cx="8991600" cy="2016096"/>
            </a:xfrm>
            <a:prstGeom prst="rect">
              <a:avLst/>
            </a:prstGeom>
            <a:noFill/>
            <a:ln>
              <a:noFill/>
            </a:ln>
          </p:spPr>
        </p:pic>
        <p:sp>
          <p:nvSpPr>
            <p:cNvPr id="288" name="Google Shape;288;p41"/>
            <p:cNvSpPr txBox="1"/>
            <p:nvPr/>
          </p:nvSpPr>
          <p:spPr>
            <a:xfrm>
              <a:off x="-6500" y="572700"/>
              <a:ext cx="2310300" cy="44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NiFi</a:t>
              </a:r>
              <a:endParaRPr sz="1800" b="1">
                <a:latin typeface="Proxima Nova"/>
                <a:ea typeface="Proxima Nova"/>
                <a:cs typeface="Proxima Nova"/>
                <a:sym typeface="Proxima Nova"/>
              </a:endParaRPr>
            </a:p>
            <a:p>
              <a:pPr marL="0" lvl="0" indent="0" algn="l" rtl="0">
                <a:spcBef>
                  <a:spcPts val="0"/>
                </a:spcBef>
                <a:spcAft>
                  <a:spcPts val="0"/>
                </a:spcAft>
                <a:buNone/>
              </a:pPr>
              <a:r>
                <a:rPr lang="en" sz="1800" b="1">
                  <a:latin typeface="Proxima Nova"/>
                  <a:ea typeface="Proxima Nova"/>
                  <a:cs typeface="Proxima Nova"/>
                  <a:sym typeface="Proxima Nova"/>
                </a:rPr>
                <a:t>Classic coarse-grain workflow </a:t>
              </a:r>
              <a:endParaRPr sz="1800" b="1">
                <a:latin typeface="Proxima Nova"/>
                <a:ea typeface="Proxima Nova"/>
                <a:cs typeface="Proxima Nova"/>
                <a:sym typeface="Proxima Nova"/>
              </a:endParaRPr>
            </a:p>
          </p:txBody>
        </p:sp>
      </p:grpSp>
      <p:grpSp>
        <p:nvGrpSpPr>
          <p:cNvPr id="289" name="Google Shape;289;p41"/>
          <p:cNvGrpSpPr/>
          <p:nvPr/>
        </p:nvGrpSpPr>
        <p:grpSpPr>
          <a:xfrm>
            <a:off x="7101650" y="2358357"/>
            <a:ext cx="2042350" cy="2785143"/>
            <a:chOff x="7000150" y="2387532"/>
            <a:chExt cx="2042350" cy="2785143"/>
          </a:xfrm>
        </p:grpSpPr>
        <p:pic>
          <p:nvPicPr>
            <p:cNvPr id="290" name="Google Shape;290;p41"/>
            <p:cNvPicPr preferRelativeResize="0"/>
            <p:nvPr/>
          </p:nvPicPr>
          <p:blipFill rotWithShape="1">
            <a:blip r:embed="rId4">
              <a:alphaModFix/>
            </a:blip>
            <a:srcRect l="6644" r="8060"/>
            <a:stretch/>
          </p:blipFill>
          <p:spPr>
            <a:xfrm>
              <a:off x="7000150" y="3118075"/>
              <a:ext cx="2042350" cy="2054600"/>
            </a:xfrm>
            <a:prstGeom prst="rect">
              <a:avLst/>
            </a:prstGeom>
            <a:noFill/>
            <a:ln>
              <a:noFill/>
            </a:ln>
          </p:spPr>
        </p:pic>
        <p:sp>
          <p:nvSpPr>
            <p:cNvPr id="291" name="Google Shape;291;p41"/>
            <p:cNvSpPr txBox="1"/>
            <p:nvPr/>
          </p:nvSpPr>
          <p:spPr>
            <a:xfrm>
              <a:off x="7295976" y="2387532"/>
              <a:ext cx="1682400" cy="572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Proxima Nova"/>
                  <a:ea typeface="Proxima Nova"/>
                  <a:cs typeface="Proxima Nova"/>
                  <a:sym typeface="Proxima Nova"/>
                </a:rPr>
                <a:t>K-means in Spark, Flink, Twister2</a:t>
              </a:r>
              <a:endParaRPr b="1" dirty="0">
                <a:latin typeface="Proxima Nova"/>
                <a:ea typeface="Proxima Nova"/>
                <a:cs typeface="Proxima Nova"/>
                <a:sym typeface="Proxima Nova"/>
              </a:endParaRPr>
            </a:p>
          </p:txBody>
        </p:sp>
      </p:grpSp>
      <p:sp>
        <p:nvSpPr>
          <p:cNvPr id="2" name="Slide Number Placeholder 1">
            <a:extLst>
              <a:ext uri="{FF2B5EF4-FFF2-40B4-BE49-F238E27FC236}">
                <a16:creationId xmlns:a16="http://schemas.microsoft.com/office/drawing/2014/main" id="{2241922E-3499-4A9E-95BD-EEFFAB43EB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2025969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4"/>
          <p:cNvSpPr txBox="1">
            <a:spLocks noGrp="1"/>
          </p:cNvSpPr>
          <p:nvPr>
            <p:ph type="title"/>
          </p:nvPr>
        </p:nvSpPr>
        <p:spPr>
          <a:xfrm>
            <a:off x="311700" y="167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Execution as a Graph for Data Analytics</a:t>
            </a:r>
            <a:endParaRPr b="1"/>
          </a:p>
        </p:txBody>
      </p:sp>
      <p:sp>
        <p:nvSpPr>
          <p:cNvPr id="314" name="Google Shape;314;p44"/>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The graph created by the user API can be executed using an event model</a:t>
            </a:r>
            <a:endParaRPr dirty="0"/>
          </a:p>
          <a:p>
            <a:pPr marL="457200" lvl="0" indent="-342900" algn="l" rtl="0">
              <a:spcBef>
                <a:spcPts val="0"/>
              </a:spcBef>
              <a:spcAft>
                <a:spcPts val="0"/>
              </a:spcAft>
              <a:buSzPts val="1800"/>
              <a:buChar char="●"/>
            </a:pPr>
            <a:r>
              <a:rPr lang="en" dirty="0"/>
              <a:t>The events flow through the edges of the graph as messages</a:t>
            </a:r>
            <a:endParaRPr dirty="0"/>
          </a:p>
          <a:p>
            <a:pPr marL="457200" lvl="0" indent="-342900" algn="l" rtl="0">
              <a:spcBef>
                <a:spcPts val="0"/>
              </a:spcBef>
              <a:spcAft>
                <a:spcPts val="0"/>
              </a:spcAft>
              <a:buSzPts val="1800"/>
              <a:buChar char="●"/>
            </a:pPr>
            <a:r>
              <a:rPr lang="en" dirty="0"/>
              <a:t>The compute units are executed upon arrival of events</a:t>
            </a:r>
            <a:endParaRPr dirty="0"/>
          </a:p>
          <a:p>
            <a:pPr marL="914400" lvl="1" indent="-317500" algn="l" rtl="0">
              <a:spcBef>
                <a:spcPts val="0"/>
              </a:spcBef>
              <a:spcAft>
                <a:spcPts val="0"/>
              </a:spcAft>
              <a:buSzPts val="1400"/>
              <a:buChar char="○"/>
            </a:pPr>
            <a:r>
              <a:rPr lang="en" dirty="0"/>
              <a:t>Supports Function as a Service</a:t>
            </a:r>
            <a:endParaRPr dirty="0"/>
          </a:p>
          <a:p>
            <a:pPr marL="457200" lvl="0" indent="-342900" algn="l" rtl="0">
              <a:spcBef>
                <a:spcPts val="0"/>
              </a:spcBef>
              <a:spcAft>
                <a:spcPts val="0"/>
              </a:spcAft>
              <a:buSzPts val="1800"/>
              <a:buChar char="●"/>
            </a:pPr>
            <a:r>
              <a:rPr lang="en" dirty="0"/>
              <a:t>Execution state can be checkpointed automatically with natural synchronization at node boundaries</a:t>
            </a:r>
            <a:endParaRPr dirty="0"/>
          </a:p>
          <a:p>
            <a:pPr marL="914400" lvl="1" indent="-317500" algn="l" rtl="0">
              <a:spcBef>
                <a:spcPts val="0"/>
              </a:spcBef>
              <a:spcAft>
                <a:spcPts val="0"/>
              </a:spcAft>
              <a:buSzPts val="1400"/>
              <a:buChar char="○"/>
            </a:pPr>
            <a:r>
              <a:rPr lang="en" dirty="0"/>
              <a:t>Fault tolerance </a:t>
            </a:r>
            <a:r>
              <a:rPr lang="en-US" dirty="0"/>
              <a:t>in June 2019 release</a:t>
            </a:r>
            <a:endParaRPr dirty="0"/>
          </a:p>
        </p:txBody>
      </p:sp>
      <p:grpSp>
        <p:nvGrpSpPr>
          <p:cNvPr id="2" name="Group 1">
            <a:extLst>
              <a:ext uri="{FF2B5EF4-FFF2-40B4-BE49-F238E27FC236}">
                <a16:creationId xmlns:a16="http://schemas.microsoft.com/office/drawing/2014/main" id="{97C2FBD9-6F87-4385-B3BB-0491DE867F49}"/>
              </a:ext>
            </a:extLst>
          </p:cNvPr>
          <p:cNvGrpSpPr/>
          <p:nvPr/>
        </p:nvGrpSpPr>
        <p:grpSpPr>
          <a:xfrm>
            <a:off x="767130" y="3405154"/>
            <a:ext cx="4454100" cy="1066175"/>
            <a:chOff x="767130" y="3405154"/>
            <a:chExt cx="4454100" cy="1066175"/>
          </a:xfrm>
        </p:grpSpPr>
        <p:sp>
          <p:nvSpPr>
            <p:cNvPr id="315" name="Google Shape;315;p44"/>
            <p:cNvSpPr/>
            <p:nvPr/>
          </p:nvSpPr>
          <p:spPr>
            <a:xfrm>
              <a:off x="767130" y="3997329"/>
              <a:ext cx="1010400" cy="4740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Graph</a:t>
              </a:r>
              <a:endParaRPr sz="1200"/>
            </a:p>
          </p:txBody>
        </p:sp>
        <p:sp>
          <p:nvSpPr>
            <p:cNvPr id="316" name="Google Shape;316;p44"/>
            <p:cNvSpPr/>
            <p:nvPr/>
          </p:nvSpPr>
          <p:spPr>
            <a:xfrm>
              <a:off x="3360330" y="3997329"/>
              <a:ext cx="1860900" cy="4740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Execution Graph (Plan)</a:t>
              </a:r>
              <a:endParaRPr sz="1200"/>
            </a:p>
          </p:txBody>
        </p:sp>
        <p:sp>
          <p:nvSpPr>
            <p:cNvPr id="317" name="Google Shape;317;p44"/>
            <p:cNvSpPr/>
            <p:nvPr/>
          </p:nvSpPr>
          <p:spPr>
            <a:xfrm>
              <a:off x="2059505" y="3405154"/>
              <a:ext cx="1010400" cy="4740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t>Task Schedule</a:t>
              </a:r>
              <a:endParaRPr sz="1200" dirty="0"/>
            </a:p>
          </p:txBody>
        </p:sp>
        <p:cxnSp>
          <p:nvCxnSpPr>
            <p:cNvPr id="318" name="Google Shape;318;p44"/>
            <p:cNvCxnSpPr>
              <a:stCxn id="315" idx="0"/>
              <a:endCxn id="317" idx="1"/>
            </p:cNvCxnSpPr>
            <p:nvPr/>
          </p:nvCxnSpPr>
          <p:spPr>
            <a:xfrm rot="-5400000">
              <a:off x="1488330" y="3426129"/>
              <a:ext cx="355200" cy="787200"/>
            </a:xfrm>
            <a:prstGeom prst="curvedConnector2">
              <a:avLst/>
            </a:prstGeom>
            <a:noFill/>
            <a:ln w="9525" cap="flat" cmpd="sng">
              <a:solidFill>
                <a:srgbClr val="434343"/>
              </a:solidFill>
              <a:prstDash val="solid"/>
              <a:round/>
              <a:headEnd type="none" w="med" len="med"/>
              <a:tailEnd type="triangle" w="med" len="med"/>
            </a:ln>
          </p:spPr>
        </p:cxnSp>
        <p:cxnSp>
          <p:nvCxnSpPr>
            <p:cNvPr id="319" name="Google Shape;319;p44"/>
            <p:cNvCxnSpPr>
              <a:stCxn id="317" idx="3"/>
              <a:endCxn id="316" idx="0"/>
            </p:cNvCxnSpPr>
            <p:nvPr/>
          </p:nvCxnSpPr>
          <p:spPr>
            <a:xfrm>
              <a:off x="3069905" y="3642154"/>
              <a:ext cx="1221000" cy="355200"/>
            </a:xfrm>
            <a:prstGeom prst="curvedConnector2">
              <a:avLst/>
            </a:prstGeom>
            <a:noFill/>
            <a:ln w="9525" cap="flat" cmpd="sng">
              <a:solidFill>
                <a:srgbClr val="000000"/>
              </a:solidFill>
              <a:prstDash val="solid"/>
              <a:round/>
              <a:headEnd type="none" w="med" len="med"/>
              <a:tailEnd type="triangle" w="med" len="med"/>
            </a:ln>
          </p:spPr>
        </p:cxnSp>
        <p:cxnSp>
          <p:nvCxnSpPr>
            <p:cNvPr id="320" name="Google Shape;320;p44"/>
            <p:cNvCxnSpPr>
              <a:stCxn id="315" idx="3"/>
              <a:endCxn id="316" idx="1"/>
            </p:cNvCxnSpPr>
            <p:nvPr/>
          </p:nvCxnSpPr>
          <p:spPr>
            <a:xfrm>
              <a:off x="1777530" y="4234329"/>
              <a:ext cx="1582800" cy="0"/>
            </a:xfrm>
            <a:prstGeom prst="straightConnector1">
              <a:avLst/>
            </a:prstGeom>
            <a:noFill/>
            <a:ln w="9525" cap="flat" cmpd="sng">
              <a:solidFill>
                <a:srgbClr val="000000"/>
              </a:solidFill>
              <a:prstDash val="solid"/>
              <a:round/>
              <a:headEnd type="none" w="med" len="med"/>
              <a:tailEnd type="triangle" w="med" len="med"/>
            </a:ln>
          </p:spPr>
        </p:cxnSp>
      </p:grpSp>
      <p:grpSp>
        <p:nvGrpSpPr>
          <p:cNvPr id="3" name="Group 2">
            <a:extLst>
              <a:ext uri="{FF2B5EF4-FFF2-40B4-BE49-F238E27FC236}">
                <a16:creationId xmlns:a16="http://schemas.microsoft.com/office/drawing/2014/main" id="{CD4394BC-CEAA-476B-B106-E8687D3E8F89}"/>
              </a:ext>
            </a:extLst>
          </p:cNvPr>
          <p:cNvGrpSpPr/>
          <p:nvPr/>
        </p:nvGrpSpPr>
        <p:grpSpPr>
          <a:xfrm>
            <a:off x="6183478" y="3022800"/>
            <a:ext cx="2592025" cy="1380050"/>
            <a:chOff x="6155600" y="2776100"/>
            <a:chExt cx="2592025" cy="1380050"/>
          </a:xfrm>
        </p:grpSpPr>
        <p:sp>
          <p:nvSpPr>
            <p:cNvPr id="321" name="Google Shape;321;p44"/>
            <p:cNvSpPr/>
            <p:nvPr/>
          </p:nvSpPr>
          <p:spPr>
            <a:xfrm>
              <a:off x="6155600" y="2776100"/>
              <a:ext cx="474000" cy="474000"/>
            </a:xfrm>
            <a:prstGeom prst="ellipse">
              <a:avLst/>
            </a:prstGeom>
            <a:solidFill>
              <a:srgbClr val="CC412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a:t>
              </a:r>
              <a:endParaRPr/>
            </a:p>
          </p:txBody>
        </p:sp>
        <p:sp>
          <p:nvSpPr>
            <p:cNvPr id="322" name="Google Shape;322;p44"/>
            <p:cNvSpPr/>
            <p:nvPr/>
          </p:nvSpPr>
          <p:spPr>
            <a:xfrm>
              <a:off x="7306825" y="2776100"/>
              <a:ext cx="474000" cy="474000"/>
            </a:xfrm>
            <a:prstGeom prst="ellipse">
              <a:avLst/>
            </a:prstGeom>
            <a:solidFill>
              <a:srgbClr val="CC412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a:t>
              </a:r>
              <a:endParaRPr/>
            </a:p>
          </p:txBody>
        </p:sp>
        <p:sp>
          <p:nvSpPr>
            <p:cNvPr id="323" name="Google Shape;323;p44"/>
            <p:cNvSpPr/>
            <p:nvPr/>
          </p:nvSpPr>
          <p:spPr>
            <a:xfrm>
              <a:off x="6777775" y="3682150"/>
              <a:ext cx="474000" cy="474000"/>
            </a:xfrm>
            <a:prstGeom prst="ellipse">
              <a:avLst/>
            </a:prstGeom>
            <a:solidFill>
              <a:srgbClr val="CC412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R</a:t>
              </a:r>
              <a:endParaRPr/>
            </a:p>
          </p:txBody>
        </p:sp>
        <p:cxnSp>
          <p:nvCxnSpPr>
            <p:cNvPr id="324" name="Google Shape;324;p44"/>
            <p:cNvCxnSpPr>
              <a:stCxn id="321" idx="5"/>
              <a:endCxn id="323" idx="0"/>
            </p:cNvCxnSpPr>
            <p:nvPr/>
          </p:nvCxnSpPr>
          <p:spPr>
            <a:xfrm>
              <a:off x="6560184" y="3180684"/>
              <a:ext cx="454500" cy="501600"/>
            </a:xfrm>
            <a:prstGeom prst="straightConnector1">
              <a:avLst/>
            </a:prstGeom>
            <a:noFill/>
            <a:ln w="9525" cap="flat" cmpd="sng">
              <a:solidFill>
                <a:srgbClr val="000000"/>
              </a:solidFill>
              <a:prstDash val="solid"/>
              <a:round/>
              <a:headEnd type="none" w="med" len="med"/>
              <a:tailEnd type="triangle" w="med" len="med"/>
            </a:ln>
          </p:spPr>
        </p:cxnSp>
        <p:cxnSp>
          <p:nvCxnSpPr>
            <p:cNvPr id="325" name="Google Shape;325;p44"/>
            <p:cNvCxnSpPr>
              <a:stCxn id="322" idx="3"/>
              <a:endCxn id="323" idx="0"/>
            </p:cNvCxnSpPr>
            <p:nvPr/>
          </p:nvCxnSpPr>
          <p:spPr>
            <a:xfrm flipH="1">
              <a:off x="7014741" y="3180684"/>
              <a:ext cx="361500" cy="501600"/>
            </a:xfrm>
            <a:prstGeom prst="straightConnector1">
              <a:avLst/>
            </a:prstGeom>
            <a:noFill/>
            <a:ln w="9525" cap="flat" cmpd="sng">
              <a:solidFill>
                <a:srgbClr val="000000"/>
              </a:solidFill>
              <a:prstDash val="solid"/>
              <a:round/>
              <a:headEnd type="none" w="med" len="med"/>
              <a:tailEnd type="triangle" w="med" len="med"/>
            </a:ln>
          </p:spPr>
        </p:cxnSp>
        <p:sp>
          <p:nvSpPr>
            <p:cNvPr id="326" name="Google Shape;326;p44"/>
            <p:cNvSpPr txBox="1"/>
            <p:nvPr/>
          </p:nvSpPr>
          <p:spPr>
            <a:xfrm>
              <a:off x="7559925" y="3282250"/>
              <a:ext cx="1187700" cy="52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Events flow through edges</a:t>
              </a:r>
              <a:endParaRPr sz="1000"/>
            </a:p>
          </p:txBody>
        </p:sp>
        <p:sp>
          <p:nvSpPr>
            <p:cNvPr id="327" name="Google Shape;327;p44"/>
            <p:cNvSpPr/>
            <p:nvPr/>
          </p:nvSpPr>
          <p:spPr>
            <a:xfrm>
              <a:off x="6636375" y="3532300"/>
              <a:ext cx="183600" cy="150000"/>
            </a:xfrm>
            <a:prstGeom prst="roundRect">
              <a:avLst>
                <a:gd name="adj" fmla="val 16667"/>
              </a:avLst>
            </a:pr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4"/>
            <p:cNvSpPr/>
            <p:nvPr/>
          </p:nvSpPr>
          <p:spPr>
            <a:xfrm>
              <a:off x="6483975" y="3303700"/>
              <a:ext cx="183600" cy="150000"/>
            </a:xfrm>
            <a:prstGeom prst="roundRect">
              <a:avLst>
                <a:gd name="adj" fmla="val 16667"/>
              </a:avLst>
            </a:pr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4"/>
            <p:cNvSpPr/>
            <p:nvPr/>
          </p:nvSpPr>
          <p:spPr>
            <a:xfrm>
              <a:off x="7251775" y="3540105"/>
              <a:ext cx="183600" cy="198600"/>
            </a:xfrm>
            <a:prstGeom prst="roundRect">
              <a:avLst>
                <a:gd name="adj" fmla="val 16667"/>
              </a:avLst>
            </a:pr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4"/>
            <p:cNvSpPr/>
            <p:nvPr/>
          </p:nvSpPr>
          <p:spPr>
            <a:xfrm>
              <a:off x="7376325" y="3295788"/>
              <a:ext cx="183600" cy="198600"/>
            </a:xfrm>
            <a:prstGeom prst="roundRect">
              <a:avLst>
                <a:gd name="adj" fmla="val 16667"/>
              </a:avLst>
            </a:pr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Slide Number Placeholder 3">
            <a:extLst>
              <a:ext uri="{FF2B5EF4-FFF2-40B4-BE49-F238E27FC236}">
                <a16:creationId xmlns:a16="http://schemas.microsoft.com/office/drawing/2014/main" id="{3A382616-5048-428E-B238-9AA9932FCA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3599463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5B876B-F886-4F9E-B85A-B740B4889A88}"/>
              </a:ext>
            </a:extLst>
          </p:cNvPr>
          <p:cNvSpPr>
            <a:spLocks noGrp="1"/>
          </p:cNvSpPr>
          <p:nvPr>
            <p:ph type="dt" sz="half" idx="10"/>
          </p:nvPr>
        </p:nvSpPr>
        <p:spPr/>
        <p:txBody>
          <a:bodyPr/>
          <a:lstStyle/>
          <a:p>
            <a:r>
              <a:rPr lang="en-US">
                <a:solidFill>
                  <a:prstClr val="black">
                    <a:tint val="75000"/>
                  </a:prstClr>
                </a:solidFill>
              </a:rPr>
              <a:t>5/10/2019</a:t>
            </a:r>
          </a:p>
        </p:txBody>
      </p:sp>
      <p:sp>
        <p:nvSpPr>
          <p:cNvPr id="5" name="Slide Number Placeholder 4">
            <a:extLst>
              <a:ext uri="{FF2B5EF4-FFF2-40B4-BE49-F238E27FC236}">
                <a16:creationId xmlns:a16="http://schemas.microsoft.com/office/drawing/2014/main" id="{328A9551-677E-411A-9F72-C54E63370E3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39</a:t>
            </a:fld>
            <a:endParaRPr lang="en-US">
              <a:solidFill>
                <a:prstClr val="black">
                  <a:tint val="75000"/>
                </a:prstClr>
              </a:solidFill>
            </a:endParaRPr>
          </a:p>
        </p:txBody>
      </p:sp>
      <p:grpSp>
        <p:nvGrpSpPr>
          <p:cNvPr id="12" name="Group 11">
            <a:extLst>
              <a:ext uri="{FF2B5EF4-FFF2-40B4-BE49-F238E27FC236}">
                <a16:creationId xmlns:a16="http://schemas.microsoft.com/office/drawing/2014/main" id="{28950188-762F-4C77-8617-6197B314BF9C}"/>
              </a:ext>
            </a:extLst>
          </p:cNvPr>
          <p:cNvGrpSpPr/>
          <p:nvPr/>
        </p:nvGrpSpPr>
        <p:grpSpPr>
          <a:xfrm>
            <a:off x="-38170" y="16529"/>
            <a:ext cx="9143933" cy="5143462"/>
            <a:chOff x="-50893" y="22038"/>
            <a:chExt cx="12191910" cy="6857949"/>
          </a:xfrm>
        </p:grpSpPr>
        <p:grpSp>
          <p:nvGrpSpPr>
            <p:cNvPr id="10" name="Group 9">
              <a:extLst>
                <a:ext uri="{FF2B5EF4-FFF2-40B4-BE49-F238E27FC236}">
                  <a16:creationId xmlns:a16="http://schemas.microsoft.com/office/drawing/2014/main" id="{5050442C-0B36-47FC-A252-CB09BB51B625}"/>
                </a:ext>
              </a:extLst>
            </p:cNvPr>
            <p:cNvGrpSpPr/>
            <p:nvPr/>
          </p:nvGrpSpPr>
          <p:grpSpPr>
            <a:xfrm>
              <a:off x="-50893" y="22038"/>
              <a:ext cx="12191910" cy="6857949"/>
              <a:chOff x="-50893" y="21987"/>
              <a:chExt cx="12191910" cy="6857949"/>
            </a:xfrm>
          </p:grpSpPr>
          <p:pic>
            <p:nvPicPr>
              <p:cNvPr id="6" name="Picture 5">
                <a:extLst>
                  <a:ext uri="{FF2B5EF4-FFF2-40B4-BE49-F238E27FC236}">
                    <a16:creationId xmlns:a16="http://schemas.microsoft.com/office/drawing/2014/main" id="{17592B5E-7F85-4F8A-9761-E93C85ADD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93" y="21987"/>
                <a:ext cx="12191910" cy="6857949"/>
              </a:xfrm>
              <a:prstGeom prst="rect">
                <a:avLst/>
              </a:prstGeom>
            </p:spPr>
          </p:pic>
          <p:sp>
            <p:nvSpPr>
              <p:cNvPr id="7" name="TextBox 6">
                <a:extLst>
                  <a:ext uri="{FF2B5EF4-FFF2-40B4-BE49-F238E27FC236}">
                    <a16:creationId xmlns:a16="http://schemas.microsoft.com/office/drawing/2014/main" id="{87242153-F455-4D56-953C-59760A5E69B7}"/>
                  </a:ext>
                </a:extLst>
              </p:cNvPr>
              <p:cNvSpPr txBox="1"/>
              <p:nvPr/>
            </p:nvSpPr>
            <p:spPr>
              <a:xfrm>
                <a:off x="7884280" y="5136056"/>
                <a:ext cx="3283378" cy="338555"/>
              </a:xfrm>
              <a:prstGeom prst="rect">
                <a:avLst/>
              </a:prstGeom>
              <a:noFill/>
            </p:spPr>
            <p:txBody>
              <a:bodyPr wrap="none" rtlCol="0">
                <a:spAutoFit/>
              </a:bodyPr>
              <a:lstStyle/>
              <a:p>
                <a:r>
                  <a:rPr lang="en-US" sz="1050" dirty="0">
                    <a:latin typeface="Bahnschrift" panose="020B0502040204020203" pitchFamily="34" charset="0"/>
                    <a:cs typeface="Aparajita" panose="020B0502040204020203" pitchFamily="18" charset="0"/>
                  </a:rPr>
                  <a:t>Software model supported by Twister2</a:t>
                </a:r>
              </a:p>
            </p:txBody>
          </p:sp>
          <p:sp>
            <p:nvSpPr>
              <p:cNvPr id="8" name="TextBox 7">
                <a:extLst>
                  <a:ext uri="{FF2B5EF4-FFF2-40B4-BE49-F238E27FC236}">
                    <a16:creationId xmlns:a16="http://schemas.microsoft.com/office/drawing/2014/main" id="{C31684D2-DB14-4C79-AB11-548FEEC0CA6F}"/>
                  </a:ext>
                </a:extLst>
              </p:cNvPr>
              <p:cNvSpPr txBox="1"/>
              <p:nvPr/>
            </p:nvSpPr>
            <p:spPr>
              <a:xfrm>
                <a:off x="8168960" y="3572881"/>
                <a:ext cx="3169601" cy="553997"/>
              </a:xfrm>
              <a:prstGeom prst="rect">
                <a:avLst/>
              </a:prstGeom>
              <a:noFill/>
            </p:spPr>
            <p:txBody>
              <a:bodyPr wrap="square" rtlCol="0">
                <a:spAutoFit/>
              </a:bodyPr>
              <a:lstStyle/>
              <a:p>
                <a:r>
                  <a:rPr lang="en-US" sz="1050" dirty="0">
                    <a:latin typeface="Bahnschrift" panose="020B0502040204020203" pitchFamily="34" charset="0"/>
                    <a:cs typeface="Aparajita" panose="020B0502040204020203" pitchFamily="18" charset="0"/>
                  </a:rPr>
                  <a:t>Continually interacting in the Intelligent </a:t>
                </a:r>
                <a:r>
                  <a:rPr lang="en-US" sz="1050" dirty="0" err="1">
                    <a:latin typeface="Bahnschrift" panose="020B0502040204020203" pitchFamily="34" charset="0"/>
                    <a:cs typeface="Aparajita" panose="020B0502040204020203" pitchFamily="18" charset="0"/>
                  </a:rPr>
                  <a:t>Aether</a:t>
                </a:r>
                <a:r>
                  <a:rPr lang="en-US" sz="1050" dirty="0">
                    <a:latin typeface="Bahnschrift" panose="020B0502040204020203" pitchFamily="34" charset="0"/>
                    <a:cs typeface="Aparajita" panose="020B0502040204020203" pitchFamily="18" charset="0"/>
                  </a:rPr>
                  <a:t> with</a:t>
                </a:r>
              </a:p>
            </p:txBody>
          </p:sp>
          <p:sp>
            <p:nvSpPr>
              <p:cNvPr id="9" name="TextBox 8">
                <a:extLst>
                  <a:ext uri="{FF2B5EF4-FFF2-40B4-BE49-F238E27FC236}">
                    <a16:creationId xmlns:a16="http://schemas.microsoft.com/office/drawing/2014/main" id="{7E8B9403-B9FC-4524-888D-8EB96151B643}"/>
                  </a:ext>
                </a:extLst>
              </p:cNvPr>
              <p:cNvSpPr txBox="1"/>
              <p:nvPr/>
            </p:nvSpPr>
            <p:spPr>
              <a:xfrm>
                <a:off x="2160104" y="642731"/>
                <a:ext cx="1205887" cy="338555"/>
              </a:xfrm>
              <a:prstGeom prst="rect">
                <a:avLst/>
              </a:prstGeom>
              <a:noFill/>
            </p:spPr>
            <p:txBody>
              <a:bodyPr wrap="none" rtlCol="0">
                <a:spAutoFit/>
              </a:bodyPr>
              <a:lstStyle/>
              <a:p>
                <a:r>
                  <a:rPr lang="en-US" sz="1050" dirty="0"/>
                  <a:t>as a service</a:t>
                </a:r>
              </a:p>
            </p:txBody>
          </p:sp>
        </p:grpSp>
        <p:sp>
          <p:nvSpPr>
            <p:cNvPr id="11" name="TextBox 10">
              <a:extLst>
                <a:ext uri="{FF2B5EF4-FFF2-40B4-BE49-F238E27FC236}">
                  <a16:creationId xmlns:a16="http://schemas.microsoft.com/office/drawing/2014/main" id="{4DE6EF3C-0C8B-4F99-896B-FA95F6591C74}"/>
                </a:ext>
              </a:extLst>
            </p:cNvPr>
            <p:cNvSpPr txBox="1"/>
            <p:nvPr/>
          </p:nvSpPr>
          <p:spPr>
            <a:xfrm>
              <a:off x="10158382" y="6248424"/>
              <a:ext cx="823303" cy="338555"/>
            </a:xfrm>
            <a:prstGeom prst="rect">
              <a:avLst/>
            </a:prstGeom>
            <a:noFill/>
          </p:spPr>
          <p:txBody>
            <a:bodyPr wrap="none" rtlCol="0">
              <a:spAutoFit/>
            </a:bodyPr>
            <a:lstStyle/>
            <a:p>
              <a:r>
                <a:rPr lang="en-US" sz="1050" b="1" dirty="0"/>
                <a:t>(Omni)</a:t>
              </a:r>
            </a:p>
          </p:txBody>
        </p:sp>
      </p:grpSp>
    </p:spTree>
    <p:extLst>
      <p:ext uri="{BB962C8B-B14F-4D97-AF65-F5344CB8AC3E}">
        <p14:creationId xmlns:p14="http://schemas.microsoft.com/office/powerpoint/2010/main" val="383389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1100"/>
              <a:t>aa</a:t>
            </a:r>
            <a:endParaRPr sz="1100"/>
          </a:p>
        </p:txBody>
      </p:sp>
      <p:sp>
        <p:nvSpPr>
          <p:cNvPr id="146" name="Google Shape;146;p2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Char char="•"/>
            </a:pPr>
            <a:r>
              <a:rPr lang="en" sz="1100"/>
              <a:t>aa</a:t>
            </a:r>
            <a:endParaRPr sz="1100"/>
          </a:p>
        </p:txBody>
      </p:sp>
      <p:pic>
        <p:nvPicPr>
          <p:cNvPr id="147" name="Google Shape;147;p27"/>
          <p:cNvPicPr preferRelativeResize="0"/>
          <p:nvPr/>
        </p:nvPicPr>
        <p:blipFill rotWithShape="1">
          <a:blip r:embed="rId3">
            <a:alphaModFix/>
          </a:blip>
          <a:srcRect/>
          <a:stretch/>
        </p:blipFill>
        <p:spPr>
          <a:xfrm>
            <a:off x="575072" y="167878"/>
            <a:ext cx="7993856" cy="4807744"/>
          </a:xfrm>
          <a:prstGeom prst="rect">
            <a:avLst/>
          </a:prstGeom>
          <a:noFill/>
          <a:ln>
            <a:noFill/>
          </a:ln>
        </p:spPr>
      </p:pic>
      <p:sp>
        <p:nvSpPr>
          <p:cNvPr id="148" name="Google Shape;148;p27"/>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4</a:t>
            </a:fld>
            <a:endParaRPr sz="1100">
              <a:solidFill>
                <a:srgbClr val="888888"/>
              </a:solidFill>
            </a:endParaRPr>
          </a:p>
        </p:txBody>
      </p:sp>
      <p:sp>
        <p:nvSpPr>
          <p:cNvPr id="2" name="Date Placeholder 1">
            <a:extLst>
              <a:ext uri="{FF2B5EF4-FFF2-40B4-BE49-F238E27FC236}">
                <a16:creationId xmlns:a16="http://schemas.microsoft.com/office/drawing/2014/main" id="{9B1C273E-CE56-4C2B-8AFB-232883B8250F}"/>
              </a:ext>
            </a:extLst>
          </p:cNvPr>
          <p:cNvSpPr>
            <a:spLocks noGrp="1"/>
          </p:cNvSpPr>
          <p:nvPr>
            <p:ph type="dt" idx="10"/>
          </p:nvPr>
        </p:nvSpPr>
        <p:spPr/>
        <p:txBody>
          <a:bodyPr/>
          <a:lstStyle/>
          <a:p>
            <a:r>
              <a:rPr lang="en-US"/>
              <a:t>5/10/2019</a:t>
            </a:r>
          </a:p>
        </p:txBody>
      </p:sp>
      <p:sp>
        <p:nvSpPr>
          <p:cNvPr id="7" name="Google Shape;140;p26">
            <a:extLst>
              <a:ext uri="{FF2B5EF4-FFF2-40B4-BE49-F238E27FC236}">
                <a16:creationId xmlns:a16="http://schemas.microsoft.com/office/drawing/2014/main" id="{F32D3A72-3C5B-4546-8BBB-F72FF1CC4C3F}"/>
              </a:ext>
            </a:extLst>
          </p:cNvPr>
          <p:cNvSpPr txBox="1"/>
          <p:nvPr/>
        </p:nvSpPr>
        <p:spPr>
          <a:xfrm>
            <a:off x="575072" y="128589"/>
            <a:ext cx="1862000" cy="3924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dirty="0">
                <a:solidFill>
                  <a:schemeClr val="lt1"/>
                </a:solidFill>
                <a:latin typeface="Calibri"/>
                <a:ea typeface="Calibri"/>
                <a:cs typeface="Calibri"/>
                <a:sym typeface="Calibri"/>
              </a:rPr>
              <a:t>From Microsoft</a:t>
            </a:r>
            <a:endParaRPr sz="11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7"/>
          <p:cNvSpPr txBox="1">
            <a:spLocks noGrp="1"/>
          </p:cNvSpPr>
          <p:nvPr>
            <p:ph type="title"/>
          </p:nvPr>
        </p:nvSpPr>
        <p:spPr>
          <a:xfrm>
            <a:off x="697230" y="1"/>
            <a:ext cx="7886700" cy="603631"/>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600"/>
              <a:t>Twister2 Dataflow Communications</a:t>
            </a:r>
            <a:endParaRPr sz="3600"/>
          </a:p>
        </p:txBody>
      </p:sp>
      <p:sp>
        <p:nvSpPr>
          <p:cNvPr id="464" name="Google Shape;464;p57"/>
          <p:cNvSpPr txBox="1">
            <a:spLocks noGrp="1"/>
          </p:cNvSpPr>
          <p:nvPr>
            <p:ph type="body" idx="1"/>
          </p:nvPr>
        </p:nvSpPr>
        <p:spPr>
          <a:xfrm>
            <a:off x="69946" y="603631"/>
            <a:ext cx="8951441" cy="4228141"/>
          </a:xfrm>
          <a:prstGeom prst="rect">
            <a:avLst/>
          </a:prstGeom>
          <a:noFill/>
          <a:ln>
            <a:noFill/>
          </a:ln>
        </p:spPr>
        <p:txBody>
          <a:bodyPr spcFirstLastPara="1" wrap="square" lIns="68575" tIns="34275" rIns="68575" bIns="34275" anchor="t" anchorCtr="0">
            <a:noAutofit/>
          </a:bodyPr>
          <a:lstStyle/>
          <a:p>
            <a:pPr marL="177800" lvl="0" indent="-139700" algn="l" rtl="0">
              <a:lnSpc>
                <a:spcPct val="115000"/>
              </a:lnSpc>
              <a:spcBef>
                <a:spcPts val="0"/>
              </a:spcBef>
              <a:spcAft>
                <a:spcPts val="0"/>
              </a:spcAft>
              <a:buClr>
                <a:schemeClr val="dk1"/>
              </a:buClr>
              <a:buSzPts val="1600"/>
              <a:buChar char="•"/>
            </a:pPr>
            <a:r>
              <a:rPr lang="en" sz="1600" b="1" dirty="0">
                <a:latin typeface="Arial"/>
                <a:ea typeface="Arial"/>
                <a:cs typeface="Arial"/>
                <a:sym typeface="Arial"/>
              </a:rPr>
              <a:t>Twister:Net </a:t>
            </a:r>
            <a:r>
              <a:rPr lang="en" sz="1600" dirty="0">
                <a:latin typeface="Arial"/>
                <a:ea typeface="Arial"/>
                <a:cs typeface="Arial"/>
                <a:sym typeface="Arial"/>
              </a:rPr>
              <a:t>offers two communication models</a:t>
            </a:r>
            <a:endParaRPr sz="1600" dirty="0">
              <a:latin typeface="Arial"/>
              <a:ea typeface="Arial"/>
              <a:cs typeface="Arial"/>
              <a:sym typeface="Arial"/>
            </a:endParaRPr>
          </a:p>
          <a:p>
            <a:pPr marL="177800" lvl="0" indent="-139700" algn="l" rtl="0">
              <a:lnSpc>
                <a:spcPct val="115000"/>
              </a:lnSpc>
              <a:spcBef>
                <a:spcPts val="0"/>
              </a:spcBef>
              <a:spcAft>
                <a:spcPts val="0"/>
              </a:spcAft>
              <a:buClr>
                <a:schemeClr val="dk1"/>
              </a:buClr>
              <a:buSzPts val="1600"/>
              <a:buChar char="•"/>
            </a:pPr>
            <a:r>
              <a:rPr lang="en" sz="1600" b="1" dirty="0">
                <a:latin typeface="Arial"/>
                <a:ea typeface="Arial"/>
                <a:cs typeface="Arial"/>
                <a:sym typeface="Arial"/>
              </a:rPr>
              <a:t>BSP</a:t>
            </a:r>
            <a:r>
              <a:rPr lang="en" sz="1600" dirty="0">
                <a:latin typeface="Arial"/>
                <a:ea typeface="Arial"/>
                <a:cs typeface="Arial"/>
                <a:sym typeface="Arial"/>
              </a:rPr>
              <a:t> (Bulk Synchronous Processing) message-level communication using TCP or MPI separated from its task management plus extra Harp collectives</a:t>
            </a:r>
            <a:endParaRPr sz="1600" dirty="0">
              <a:latin typeface="Arial"/>
              <a:ea typeface="Arial"/>
              <a:cs typeface="Arial"/>
              <a:sym typeface="Arial"/>
            </a:endParaRPr>
          </a:p>
          <a:p>
            <a:pPr marL="177800" lvl="0" indent="-139700" algn="l" rtl="0">
              <a:lnSpc>
                <a:spcPct val="115000"/>
              </a:lnSpc>
              <a:spcBef>
                <a:spcPts val="0"/>
              </a:spcBef>
              <a:spcAft>
                <a:spcPts val="0"/>
              </a:spcAft>
              <a:buClr>
                <a:schemeClr val="dk1"/>
              </a:buClr>
              <a:buSzPts val="1600"/>
              <a:buChar char="•"/>
            </a:pPr>
            <a:r>
              <a:rPr lang="en" sz="1600" b="1" dirty="0">
                <a:latin typeface="Arial"/>
                <a:ea typeface="Arial"/>
                <a:cs typeface="Arial"/>
                <a:sym typeface="Arial"/>
              </a:rPr>
              <a:t>DFW </a:t>
            </a:r>
            <a:r>
              <a:rPr lang="en" sz="1600" dirty="0">
                <a:latin typeface="Arial"/>
                <a:ea typeface="Arial"/>
                <a:cs typeface="Arial"/>
                <a:sym typeface="Arial"/>
              </a:rPr>
              <a:t>a new </a:t>
            </a:r>
            <a:r>
              <a:rPr lang="en" sz="1600" b="1" dirty="0">
                <a:latin typeface="Arial"/>
                <a:ea typeface="Arial"/>
                <a:cs typeface="Arial"/>
                <a:sym typeface="Arial"/>
              </a:rPr>
              <a:t>Dataflow library </a:t>
            </a:r>
            <a:r>
              <a:rPr lang="en" sz="1600" dirty="0">
                <a:latin typeface="Arial"/>
                <a:ea typeface="Arial"/>
                <a:cs typeface="Arial"/>
                <a:sym typeface="Arial"/>
              </a:rPr>
              <a:t>built using MPI software but at data movement not message level</a:t>
            </a:r>
            <a:endParaRPr sz="1600" dirty="0">
              <a:latin typeface="Arial"/>
              <a:ea typeface="Arial"/>
              <a:cs typeface="Arial"/>
              <a:sym typeface="Arial"/>
            </a:endParaRPr>
          </a:p>
          <a:p>
            <a:pPr marL="520700" lvl="1" indent="-165100" algn="l" rtl="0">
              <a:lnSpc>
                <a:spcPct val="115000"/>
              </a:lnSpc>
              <a:spcBef>
                <a:spcPts val="0"/>
              </a:spcBef>
              <a:spcAft>
                <a:spcPts val="0"/>
              </a:spcAft>
              <a:buClr>
                <a:schemeClr val="dk1"/>
              </a:buClr>
              <a:buSzPts val="1600"/>
              <a:buChar char="•"/>
            </a:pPr>
            <a:r>
              <a:rPr lang="en" sz="1600" dirty="0">
                <a:latin typeface="Arial"/>
                <a:ea typeface="Arial"/>
                <a:cs typeface="Arial"/>
                <a:sym typeface="Arial"/>
              </a:rPr>
              <a:t>Non-blocking</a:t>
            </a:r>
            <a:endParaRPr sz="1600" dirty="0">
              <a:latin typeface="Arial"/>
              <a:ea typeface="Arial"/>
              <a:cs typeface="Arial"/>
              <a:sym typeface="Arial"/>
            </a:endParaRPr>
          </a:p>
          <a:p>
            <a:pPr marL="520700" lvl="1" indent="-165100" algn="l" rtl="0">
              <a:lnSpc>
                <a:spcPct val="115000"/>
              </a:lnSpc>
              <a:spcBef>
                <a:spcPts val="0"/>
              </a:spcBef>
              <a:spcAft>
                <a:spcPts val="0"/>
              </a:spcAft>
              <a:buClr>
                <a:schemeClr val="dk1"/>
              </a:buClr>
              <a:buSzPts val="1600"/>
              <a:buChar char="•"/>
            </a:pPr>
            <a:r>
              <a:rPr lang="en" sz="1600" dirty="0">
                <a:latin typeface="Arial"/>
                <a:ea typeface="Arial"/>
                <a:cs typeface="Arial"/>
                <a:sym typeface="Arial"/>
              </a:rPr>
              <a:t>Dynamic data sizes</a:t>
            </a:r>
            <a:endParaRPr sz="1600" dirty="0">
              <a:latin typeface="Arial"/>
              <a:ea typeface="Arial"/>
              <a:cs typeface="Arial"/>
              <a:sym typeface="Arial"/>
            </a:endParaRPr>
          </a:p>
          <a:p>
            <a:pPr marL="520700" lvl="1" indent="-165100" algn="l" rtl="0">
              <a:lnSpc>
                <a:spcPct val="115000"/>
              </a:lnSpc>
              <a:spcBef>
                <a:spcPts val="0"/>
              </a:spcBef>
              <a:spcAft>
                <a:spcPts val="0"/>
              </a:spcAft>
              <a:buClr>
                <a:schemeClr val="dk1"/>
              </a:buClr>
              <a:buSzPts val="1600"/>
              <a:buChar char="•"/>
            </a:pPr>
            <a:r>
              <a:rPr lang="en" sz="1600" dirty="0">
                <a:latin typeface="Arial"/>
                <a:ea typeface="Arial"/>
                <a:cs typeface="Arial"/>
                <a:sym typeface="Arial"/>
              </a:rPr>
              <a:t>Streaming model</a:t>
            </a:r>
            <a:endParaRPr sz="1600" dirty="0">
              <a:latin typeface="Arial"/>
              <a:ea typeface="Arial"/>
              <a:cs typeface="Arial"/>
              <a:sym typeface="Arial"/>
            </a:endParaRPr>
          </a:p>
          <a:p>
            <a:pPr marL="863600" lvl="2" indent="-177800" algn="l" rtl="0">
              <a:lnSpc>
                <a:spcPct val="115000"/>
              </a:lnSpc>
              <a:spcBef>
                <a:spcPts val="0"/>
              </a:spcBef>
              <a:spcAft>
                <a:spcPts val="0"/>
              </a:spcAft>
              <a:buClr>
                <a:schemeClr val="dk1"/>
              </a:buClr>
              <a:buSzPts val="1600"/>
              <a:buChar char="•"/>
            </a:pPr>
            <a:r>
              <a:rPr lang="en" sz="1600" dirty="0">
                <a:latin typeface="Arial"/>
                <a:ea typeface="Arial"/>
                <a:cs typeface="Arial"/>
                <a:sym typeface="Arial"/>
              </a:rPr>
              <a:t>Batch case is represented as a finite stream</a:t>
            </a:r>
            <a:endParaRPr sz="1600" dirty="0">
              <a:latin typeface="Arial"/>
              <a:ea typeface="Arial"/>
              <a:cs typeface="Arial"/>
              <a:sym typeface="Arial"/>
            </a:endParaRPr>
          </a:p>
          <a:p>
            <a:pPr marL="520700" lvl="1" indent="-165100" algn="l" rtl="0">
              <a:lnSpc>
                <a:spcPct val="115000"/>
              </a:lnSpc>
              <a:spcBef>
                <a:spcPts val="0"/>
              </a:spcBef>
              <a:spcAft>
                <a:spcPts val="0"/>
              </a:spcAft>
              <a:buClr>
                <a:schemeClr val="dk1"/>
              </a:buClr>
              <a:buSzPts val="1600"/>
              <a:buChar char="•"/>
            </a:pPr>
            <a:r>
              <a:rPr lang="en" sz="1600" dirty="0">
                <a:latin typeface="Arial"/>
                <a:ea typeface="Arial"/>
                <a:cs typeface="Arial"/>
                <a:sym typeface="Arial"/>
              </a:rPr>
              <a:t>The communications are between a set of </a:t>
            </a:r>
            <a:br>
              <a:rPr lang="en" sz="1600" dirty="0">
                <a:latin typeface="Arial"/>
                <a:ea typeface="Arial"/>
                <a:cs typeface="Arial"/>
                <a:sym typeface="Arial"/>
              </a:rPr>
            </a:br>
            <a:r>
              <a:rPr lang="en" sz="1600" dirty="0">
                <a:latin typeface="Arial"/>
                <a:ea typeface="Arial"/>
                <a:cs typeface="Arial"/>
                <a:sym typeface="Arial"/>
              </a:rPr>
              <a:t>tasks in an arbitrary task graph</a:t>
            </a:r>
            <a:endParaRPr sz="1600" dirty="0">
              <a:latin typeface="Arial"/>
              <a:ea typeface="Arial"/>
              <a:cs typeface="Arial"/>
              <a:sym typeface="Arial"/>
            </a:endParaRPr>
          </a:p>
          <a:p>
            <a:pPr marL="520700" lvl="1" indent="-165100" algn="l" rtl="0">
              <a:lnSpc>
                <a:spcPct val="115000"/>
              </a:lnSpc>
              <a:spcBef>
                <a:spcPts val="0"/>
              </a:spcBef>
              <a:spcAft>
                <a:spcPts val="0"/>
              </a:spcAft>
              <a:buClr>
                <a:schemeClr val="dk1"/>
              </a:buClr>
              <a:buSzPts val="1600"/>
              <a:buChar char="•"/>
            </a:pPr>
            <a:r>
              <a:rPr lang="en" sz="1600" dirty="0">
                <a:latin typeface="Arial"/>
                <a:ea typeface="Arial"/>
                <a:cs typeface="Arial"/>
                <a:sym typeface="Arial"/>
              </a:rPr>
              <a:t>Key based communications: </a:t>
            </a:r>
            <a:r>
              <a:rPr lang="en-US" sz="1600" dirty="0">
                <a:latin typeface="Arial"/>
                <a:ea typeface="Arial"/>
                <a:cs typeface="Arial"/>
                <a:sym typeface="Arial"/>
              </a:rPr>
              <a:t>all the MapReduce</a:t>
            </a:r>
            <a:br>
              <a:rPr lang="en-US" sz="1600" dirty="0">
                <a:latin typeface="Arial"/>
                <a:ea typeface="Arial"/>
                <a:cs typeface="Arial"/>
                <a:sym typeface="Arial"/>
              </a:rPr>
            </a:br>
            <a:r>
              <a:rPr lang="en-US" sz="1600" dirty="0">
                <a:latin typeface="Arial"/>
                <a:ea typeface="Arial"/>
                <a:cs typeface="Arial"/>
                <a:sym typeface="Arial"/>
              </a:rPr>
              <a:t>movement functions</a:t>
            </a:r>
            <a:endParaRPr sz="1600" dirty="0">
              <a:latin typeface="Arial"/>
              <a:ea typeface="Arial"/>
              <a:cs typeface="Arial"/>
              <a:sym typeface="Arial"/>
            </a:endParaRPr>
          </a:p>
          <a:p>
            <a:pPr marL="520700" lvl="1" indent="-165100" algn="l" rtl="0">
              <a:lnSpc>
                <a:spcPct val="115000"/>
              </a:lnSpc>
              <a:spcBef>
                <a:spcPts val="0"/>
              </a:spcBef>
              <a:spcAft>
                <a:spcPts val="0"/>
              </a:spcAft>
              <a:buClr>
                <a:schemeClr val="dk1"/>
              </a:buClr>
              <a:buSzPts val="1600"/>
              <a:buChar char="•"/>
            </a:pPr>
            <a:r>
              <a:rPr lang="en" sz="1600" dirty="0">
                <a:latin typeface="Arial"/>
                <a:ea typeface="Arial"/>
                <a:cs typeface="Arial"/>
                <a:sym typeface="Arial"/>
              </a:rPr>
              <a:t>Data-level Communications spilling to disks</a:t>
            </a:r>
            <a:endParaRPr sz="1600" dirty="0">
              <a:latin typeface="Arial"/>
              <a:ea typeface="Arial"/>
              <a:cs typeface="Arial"/>
              <a:sym typeface="Arial"/>
            </a:endParaRPr>
          </a:p>
          <a:p>
            <a:pPr marL="520700" lvl="1" indent="-165100" algn="l" rtl="0">
              <a:lnSpc>
                <a:spcPct val="115000"/>
              </a:lnSpc>
              <a:spcBef>
                <a:spcPts val="0"/>
              </a:spcBef>
              <a:spcAft>
                <a:spcPts val="0"/>
              </a:spcAft>
              <a:buClr>
                <a:schemeClr val="dk1"/>
              </a:buClr>
              <a:buSzPts val="1600"/>
              <a:buChar char="•"/>
            </a:pPr>
            <a:r>
              <a:rPr lang="en" sz="1600" dirty="0">
                <a:latin typeface="Arial"/>
                <a:ea typeface="Arial"/>
                <a:cs typeface="Arial"/>
                <a:sym typeface="Arial"/>
              </a:rPr>
              <a:t>Target tasks can be different from source tasks</a:t>
            </a:r>
            <a:endParaRPr sz="1600" dirty="0">
              <a:latin typeface="Arial"/>
              <a:ea typeface="Arial"/>
              <a:cs typeface="Arial"/>
              <a:sym typeface="Arial"/>
            </a:endParaRPr>
          </a:p>
          <a:p>
            <a:pPr marL="177800" lvl="0" indent="-38100" algn="l" rtl="0">
              <a:lnSpc>
                <a:spcPct val="115000"/>
              </a:lnSpc>
              <a:spcBef>
                <a:spcPts val="800"/>
              </a:spcBef>
              <a:spcAft>
                <a:spcPts val="0"/>
              </a:spcAft>
              <a:buClr>
                <a:schemeClr val="dk1"/>
              </a:buClr>
              <a:buSzPts val="2100"/>
              <a:buNone/>
            </a:pPr>
            <a:endParaRPr sz="1100" dirty="0"/>
          </a:p>
          <a:p>
            <a:pPr marL="177800" lvl="0" indent="-38100" algn="l" rtl="0">
              <a:lnSpc>
                <a:spcPct val="115000"/>
              </a:lnSpc>
              <a:spcBef>
                <a:spcPts val="800"/>
              </a:spcBef>
              <a:spcAft>
                <a:spcPts val="0"/>
              </a:spcAft>
              <a:buClr>
                <a:schemeClr val="dk1"/>
              </a:buClr>
              <a:buSzPts val="2100"/>
              <a:buNone/>
            </a:pPr>
            <a:endParaRPr sz="1100" dirty="0"/>
          </a:p>
          <a:p>
            <a:pPr marL="177800" lvl="0" indent="-38100" algn="l" rtl="0">
              <a:lnSpc>
                <a:spcPct val="115000"/>
              </a:lnSpc>
              <a:spcBef>
                <a:spcPts val="800"/>
              </a:spcBef>
              <a:spcAft>
                <a:spcPts val="0"/>
              </a:spcAft>
              <a:buClr>
                <a:schemeClr val="dk1"/>
              </a:buClr>
              <a:buSzPts val="2100"/>
              <a:buNone/>
            </a:pPr>
            <a:endParaRPr sz="1100" dirty="0"/>
          </a:p>
        </p:txBody>
      </p:sp>
      <p:grpSp>
        <p:nvGrpSpPr>
          <p:cNvPr id="465" name="Google Shape;465;p57"/>
          <p:cNvGrpSpPr/>
          <p:nvPr/>
        </p:nvGrpSpPr>
        <p:grpSpPr>
          <a:xfrm>
            <a:off x="4962698" y="1895444"/>
            <a:ext cx="4111356" cy="2644424"/>
            <a:chOff x="6616931" y="2527259"/>
            <a:chExt cx="5481808" cy="3525899"/>
          </a:xfrm>
        </p:grpSpPr>
        <p:pic>
          <p:nvPicPr>
            <p:cNvPr id="466" name="Google Shape;466;p57"/>
            <p:cNvPicPr preferRelativeResize="0"/>
            <p:nvPr/>
          </p:nvPicPr>
          <p:blipFill rotWithShape="1">
            <a:blip r:embed="rId3">
              <a:alphaModFix/>
            </a:blip>
            <a:srcRect/>
            <a:stretch/>
          </p:blipFill>
          <p:spPr>
            <a:xfrm>
              <a:off x="6616931" y="2527259"/>
              <a:ext cx="5481808" cy="3525899"/>
            </a:xfrm>
            <a:prstGeom prst="rect">
              <a:avLst/>
            </a:prstGeom>
            <a:noFill/>
            <a:ln>
              <a:noFill/>
            </a:ln>
          </p:spPr>
        </p:pic>
        <p:cxnSp>
          <p:nvCxnSpPr>
            <p:cNvPr id="467" name="Google Shape;467;p57"/>
            <p:cNvCxnSpPr/>
            <p:nvPr/>
          </p:nvCxnSpPr>
          <p:spPr>
            <a:xfrm>
              <a:off x="9349740" y="2857500"/>
              <a:ext cx="0" cy="2689860"/>
            </a:xfrm>
            <a:prstGeom prst="straightConnector1">
              <a:avLst/>
            </a:prstGeom>
            <a:noFill/>
            <a:ln w="76200" cap="flat" cmpd="sng">
              <a:solidFill>
                <a:schemeClr val="dk1"/>
              </a:solidFill>
              <a:prstDash val="solid"/>
              <a:miter lim="800000"/>
              <a:headEnd type="none" w="sm" len="sm"/>
              <a:tailEnd type="none" w="sm" len="sm"/>
            </a:ln>
          </p:spPr>
        </p:cxnSp>
      </p:grpSp>
      <p:sp>
        <p:nvSpPr>
          <p:cNvPr id="468" name="Google Shape;468;p57"/>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40</a:t>
            </a:fld>
            <a:endParaRPr sz="900" b="0" i="0" u="none" strike="noStrike" cap="none">
              <a:solidFill>
                <a:srgbClr val="888888"/>
              </a:solidFill>
              <a:latin typeface="Calibri"/>
              <a:ea typeface="Calibri"/>
              <a:cs typeface="Calibri"/>
              <a:sym typeface="Calibri"/>
            </a:endParaRPr>
          </a:p>
        </p:txBody>
      </p:sp>
      <p:sp>
        <p:nvSpPr>
          <p:cNvPr id="469" name="Google Shape;469;p57"/>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88888"/>
              </a:buClr>
              <a:buSzPts val="900"/>
              <a:buFont typeface="Calibri"/>
              <a:buNone/>
            </a:pPr>
            <a:r>
              <a:rPr lang="en-US" sz="900" b="0" i="0" u="none" strike="noStrike" cap="none">
                <a:solidFill>
                  <a:srgbClr val="888888"/>
                </a:solidFill>
                <a:latin typeface="Calibri"/>
                <a:ea typeface="Calibri"/>
                <a:cs typeface="Calibri"/>
                <a:sym typeface="Calibri"/>
              </a:rPr>
              <a:t>5/10/2019</a:t>
            </a:r>
            <a:endParaRPr sz="900" b="0" i="0" u="none" strike="noStrike" cap="none">
              <a:solidFill>
                <a:srgbClr val="888888"/>
              </a:solidFill>
              <a:latin typeface="Calibri"/>
              <a:ea typeface="Calibri"/>
              <a:cs typeface="Calibri"/>
              <a:sym typeface="Calibri"/>
            </a:endParaRPr>
          </a:p>
        </p:txBody>
      </p:sp>
      <p:sp>
        <p:nvSpPr>
          <p:cNvPr id="2" name="TextBox 1">
            <a:extLst>
              <a:ext uri="{FF2B5EF4-FFF2-40B4-BE49-F238E27FC236}">
                <a16:creationId xmlns:a16="http://schemas.microsoft.com/office/drawing/2014/main" id="{2C26C017-1BA7-4ACD-801A-B82F5371D387}"/>
              </a:ext>
            </a:extLst>
          </p:cNvPr>
          <p:cNvSpPr txBox="1"/>
          <p:nvPr/>
        </p:nvSpPr>
        <p:spPr>
          <a:xfrm>
            <a:off x="5133383" y="4633660"/>
            <a:ext cx="3797845" cy="523220"/>
          </a:xfrm>
          <a:prstGeom prst="rect">
            <a:avLst/>
          </a:prstGeom>
          <a:noFill/>
        </p:spPr>
        <p:txBody>
          <a:bodyPr wrap="square" rtlCol="0">
            <a:spAutoFit/>
          </a:bodyPr>
          <a:lstStyle/>
          <a:p>
            <a:r>
              <a:rPr lang="en-US" b="1" dirty="0"/>
              <a:t>          BSP</a:t>
            </a:r>
            <a:r>
              <a:rPr lang="en-US" dirty="0"/>
              <a:t>                 and               </a:t>
            </a:r>
            <a:r>
              <a:rPr lang="en-US" b="1" dirty="0"/>
              <a:t>DFW </a:t>
            </a:r>
            <a:br>
              <a:rPr lang="en-US" b="1" dirty="0"/>
            </a:br>
            <a:r>
              <a:rPr lang="en-US" dirty="0"/>
              <a:t>for Reduce Operation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C248-FEDF-4E98-8712-4FBF92431CB0}"/>
              </a:ext>
            </a:extLst>
          </p:cNvPr>
          <p:cNvSpPr>
            <a:spLocks noGrp="1"/>
          </p:cNvSpPr>
          <p:nvPr>
            <p:ph type="title"/>
          </p:nvPr>
        </p:nvSpPr>
        <p:spPr>
          <a:xfrm>
            <a:off x="118753" y="1925"/>
            <a:ext cx="8520600" cy="572700"/>
          </a:xfrm>
        </p:spPr>
        <p:txBody>
          <a:bodyPr/>
          <a:lstStyle/>
          <a:p>
            <a:r>
              <a:rPr lang="en-US" dirty="0"/>
              <a:t>Structure of Iterations and Dataflow nodes in Spark, Flink and Twister2</a:t>
            </a:r>
          </a:p>
        </p:txBody>
      </p:sp>
      <p:sp>
        <p:nvSpPr>
          <p:cNvPr id="4" name="Slide Number Placeholder 3">
            <a:extLst>
              <a:ext uri="{FF2B5EF4-FFF2-40B4-BE49-F238E27FC236}">
                <a16:creationId xmlns:a16="http://schemas.microsoft.com/office/drawing/2014/main" id="{316506B1-D88C-47A4-B11A-63FB65FE6D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pic>
        <p:nvPicPr>
          <p:cNvPr id="6" name="Picture 5" descr="A screenshot of a cell phone&#10;&#10;Description automatically generated">
            <a:extLst>
              <a:ext uri="{FF2B5EF4-FFF2-40B4-BE49-F238E27FC236}">
                <a16:creationId xmlns:a16="http://schemas.microsoft.com/office/drawing/2014/main" id="{7A1A8DB7-534E-42F6-9282-6E631851E06B}"/>
              </a:ext>
            </a:extLst>
          </p:cNvPr>
          <p:cNvPicPr>
            <a:picLocks noChangeAspect="1"/>
          </p:cNvPicPr>
          <p:nvPr/>
        </p:nvPicPr>
        <p:blipFill>
          <a:blip r:embed="rId2"/>
          <a:stretch>
            <a:fillRect/>
          </a:stretch>
        </p:blipFill>
        <p:spPr>
          <a:xfrm>
            <a:off x="5496096" y="511854"/>
            <a:ext cx="3043897" cy="4636484"/>
          </a:xfrm>
          <a:prstGeom prst="rect">
            <a:avLst/>
          </a:prstGeom>
        </p:spPr>
      </p:pic>
      <p:pic>
        <p:nvPicPr>
          <p:cNvPr id="8" name="Picture 7">
            <a:extLst>
              <a:ext uri="{FF2B5EF4-FFF2-40B4-BE49-F238E27FC236}">
                <a16:creationId xmlns:a16="http://schemas.microsoft.com/office/drawing/2014/main" id="{7838A44E-346A-4DB5-88E6-B0E7CFF1E997}"/>
              </a:ext>
            </a:extLst>
          </p:cNvPr>
          <p:cNvPicPr>
            <a:picLocks noChangeAspect="1"/>
          </p:cNvPicPr>
          <p:nvPr/>
        </p:nvPicPr>
        <p:blipFill>
          <a:blip r:embed="rId3"/>
          <a:stretch>
            <a:fillRect/>
          </a:stretch>
        </p:blipFill>
        <p:spPr>
          <a:xfrm>
            <a:off x="242906" y="1589446"/>
            <a:ext cx="5138783" cy="1959097"/>
          </a:xfrm>
          <a:prstGeom prst="rect">
            <a:avLst/>
          </a:prstGeom>
        </p:spPr>
      </p:pic>
      <p:sp>
        <p:nvSpPr>
          <p:cNvPr id="18" name="Rectangle 17">
            <a:extLst>
              <a:ext uri="{FF2B5EF4-FFF2-40B4-BE49-F238E27FC236}">
                <a16:creationId xmlns:a16="http://schemas.microsoft.com/office/drawing/2014/main" id="{8F050C0C-D665-4C7E-B35F-C162A3244F72}"/>
              </a:ext>
            </a:extLst>
          </p:cNvPr>
          <p:cNvSpPr/>
          <p:nvPr/>
        </p:nvSpPr>
        <p:spPr>
          <a:xfrm>
            <a:off x="4188183" y="4309274"/>
            <a:ext cx="2615825" cy="707886"/>
          </a:xfrm>
          <a:prstGeom prst="rect">
            <a:avLst/>
          </a:prstGeom>
        </p:spPr>
        <p:txBody>
          <a:bodyPr wrap="square">
            <a:spAutoFit/>
          </a:bodyPr>
          <a:lstStyle/>
          <a:p>
            <a:r>
              <a:rPr lang="en-US" sz="2000" dirty="0">
                <a:latin typeface="Times New Roman" panose="02020603050405020304" pitchFamily="18" charset="0"/>
                <a:ea typeface="SimSun" panose="02010600030101010101" pitchFamily="2" charset="-122"/>
              </a:rPr>
              <a:t>K-Means </a:t>
            </a:r>
            <a:r>
              <a:rPr lang="en-US" sz="2000" dirty="0" err="1">
                <a:latin typeface="Times New Roman" panose="02020603050405020304" pitchFamily="18" charset="0"/>
                <a:ea typeface="SimSun" panose="02010600030101010101" pitchFamily="2" charset="-122"/>
              </a:rPr>
              <a:t>TSet</a:t>
            </a:r>
            <a:r>
              <a:rPr lang="en-US" sz="2000" dirty="0">
                <a:latin typeface="Times New Roman" panose="02020603050405020304" pitchFamily="18" charset="0"/>
                <a:ea typeface="SimSun" panose="02010600030101010101" pitchFamily="2" charset="-122"/>
              </a:rPr>
              <a:t> API dataflow graph</a:t>
            </a:r>
            <a:endParaRPr lang="en-US" sz="2000" dirty="0"/>
          </a:p>
        </p:txBody>
      </p:sp>
    </p:spTree>
    <p:extLst>
      <p:ext uri="{BB962C8B-B14F-4D97-AF65-F5344CB8AC3E}">
        <p14:creationId xmlns:p14="http://schemas.microsoft.com/office/powerpoint/2010/main" val="2874810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252C45-7D17-4937-806C-24CE8C3CFB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pic>
        <p:nvPicPr>
          <p:cNvPr id="5" name="Picture 4" descr="A picture containing screenshot&#10;&#10;Description automatically generated">
            <a:extLst>
              <a:ext uri="{FF2B5EF4-FFF2-40B4-BE49-F238E27FC236}">
                <a16:creationId xmlns:a16="http://schemas.microsoft.com/office/drawing/2014/main" id="{03FE2100-5E01-4DA9-9E62-5527977C08E5}"/>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45428D69-E7AF-45D9-AE0B-B606D7FB713B}"/>
              </a:ext>
            </a:extLst>
          </p:cNvPr>
          <p:cNvSpPr txBox="1"/>
          <p:nvPr/>
        </p:nvSpPr>
        <p:spPr>
          <a:xfrm>
            <a:off x="2129195" y="176974"/>
            <a:ext cx="4909168" cy="1015663"/>
          </a:xfrm>
          <a:prstGeom prst="rect">
            <a:avLst/>
          </a:prstGeom>
          <a:noFill/>
        </p:spPr>
        <p:txBody>
          <a:bodyPr wrap="square" rtlCol="0">
            <a:spAutoFit/>
          </a:bodyPr>
          <a:lstStyle/>
          <a:p>
            <a:r>
              <a:rPr lang="en-US" sz="2000" b="1" dirty="0"/>
              <a:t>SVM</a:t>
            </a:r>
            <a:r>
              <a:rPr lang="en-US" sz="2000" dirty="0"/>
              <a:t> execution time for 320K data points with 2000 features and 500 iterations, on 16 nodes with varying parallelism</a:t>
            </a:r>
            <a:endParaRPr lang="en-US" sz="2800" b="1" dirty="0"/>
          </a:p>
        </p:txBody>
      </p:sp>
      <p:sp>
        <p:nvSpPr>
          <p:cNvPr id="7" name="TextBox 6">
            <a:extLst>
              <a:ext uri="{FF2B5EF4-FFF2-40B4-BE49-F238E27FC236}">
                <a16:creationId xmlns:a16="http://schemas.microsoft.com/office/drawing/2014/main" id="{49878B77-6E6C-42C1-B088-8A5468A7F81F}"/>
              </a:ext>
            </a:extLst>
          </p:cNvPr>
          <p:cNvSpPr txBox="1"/>
          <p:nvPr/>
        </p:nvSpPr>
        <p:spPr>
          <a:xfrm>
            <a:off x="619175" y="1854772"/>
            <a:ext cx="5589992" cy="646331"/>
          </a:xfrm>
          <a:prstGeom prst="rect">
            <a:avLst/>
          </a:prstGeom>
          <a:noFill/>
        </p:spPr>
        <p:txBody>
          <a:bodyPr wrap="none" rtlCol="0">
            <a:spAutoFit/>
          </a:bodyPr>
          <a:lstStyle/>
          <a:p>
            <a:r>
              <a:rPr lang="en-US" sz="1800" dirty="0"/>
              <a:t>Times</a:t>
            </a:r>
          </a:p>
          <a:p>
            <a:r>
              <a:rPr lang="en-US" sz="1800" b="1" dirty="0"/>
              <a:t>Spark RDD &gt; Twister2 </a:t>
            </a:r>
            <a:r>
              <a:rPr lang="en-US" sz="1800" b="1" dirty="0" err="1"/>
              <a:t>Tset</a:t>
            </a:r>
            <a:r>
              <a:rPr lang="en-US" sz="1800" b="1" dirty="0"/>
              <a:t> &gt; Twister2 Task &gt; MPI</a:t>
            </a:r>
          </a:p>
        </p:txBody>
      </p:sp>
    </p:spTree>
    <p:extLst>
      <p:ext uri="{BB962C8B-B14F-4D97-AF65-F5344CB8AC3E}">
        <p14:creationId xmlns:p14="http://schemas.microsoft.com/office/powerpoint/2010/main" val="1107941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A89C44-4063-4846-8B7F-71AB40E70E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grpSp>
        <p:nvGrpSpPr>
          <p:cNvPr id="5" name="Group 4">
            <a:extLst>
              <a:ext uri="{FF2B5EF4-FFF2-40B4-BE49-F238E27FC236}">
                <a16:creationId xmlns:a16="http://schemas.microsoft.com/office/drawing/2014/main" id="{9FFBC501-61BD-4F5B-A17F-CD67B5FF5BB9}"/>
              </a:ext>
            </a:extLst>
          </p:cNvPr>
          <p:cNvGrpSpPr/>
          <p:nvPr/>
        </p:nvGrpSpPr>
        <p:grpSpPr>
          <a:xfrm>
            <a:off x="0" y="-67563"/>
            <a:ext cx="9144000" cy="5143500"/>
            <a:chOff x="0" y="-67563"/>
            <a:chExt cx="9144000" cy="5143500"/>
          </a:xfrm>
        </p:grpSpPr>
        <p:pic>
          <p:nvPicPr>
            <p:cNvPr id="6" name="Picture 5" descr="A picture containing screenshot&#10;&#10;Description automatically generated">
              <a:extLst>
                <a:ext uri="{FF2B5EF4-FFF2-40B4-BE49-F238E27FC236}">
                  <a16:creationId xmlns:a16="http://schemas.microsoft.com/office/drawing/2014/main" id="{69497162-B2D9-4C79-9AE6-AC715016E060}"/>
                </a:ext>
              </a:extLst>
            </p:cNvPr>
            <p:cNvPicPr>
              <a:picLocks noChangeAspect="1"/>
            </p:cNvPicPr>
            <p:nvPr/>
          </p:nvPicPr>
          <p:blipFill>
            <a:blip r:embed="rId2"/>
            <a:stretch>
              <a:fillRect/>
            </a:stretch>
          </p:blipFill>
          <p:spPr>
            <a:xfrm>
              <a:off x="0" y="-67563"/>
              <a:ext cx="9144000" cy="5143500"/>
            </a:xfrm>
            <a:prstGeom prst="rect">
              <a:avLst/>
            </a:prstGeom>
          </p:spPr>
        </p:pic>
        <p:sp>
          <p:nvSpPr>
            <p:cNvPr id="7" name="TextBox 6">
              <a:extLst>
                <a:ext uri="{FF2B5EF4-FFF2-40B4-BE49-F238E27FC236}">
                  <a16:creationId xmlns:a16="http://schemas.microsoft.com/office/drawing/2014/main" id="{26D4F638-CB5D-4E5A-B272-AB36FCCF45BA}"/>
                </a:ext>
              </a:extLst>
            </p:cNvPr>
            <p:cNvSpPr txBox="1"/>
            <p:nvPr/>
          </p:nvSpPr>
          <p:spPr>
            <a:xfrm>
              <a:off x="820511" y="1343044"/>
              <a:ext cx="5589992" cy="646331"/>
            </a:xfrm>
            <a:prstGeom prst="rect">
              <a:avLst/>
            </a:prstGeom>
            <a:noFill/>
          </p:spPr>
          <p:txBody>
            <a:bodyPr wrap="none" rtlCol="0">
              <a:spAutoFit/>
            </a:bodyPr>
            <a:lstStyle/>
            <a:p>
              <a:r>
                <a:rPr lang="en-US" sz="1800" dirty="0"/>
                <a:t>Times</a:t>
              </a:r>
            </a:p>
            <a:p>
              <a:r>
                <a:rPr lang="en-US" sz="1800" b="1" dirty="0"/>
                <a:t>Spark RDD &gt; Twister2 </a:t>
              </a:r>
              <a:r>
                <a:rPr lang="en-US" sz="1800" b="1" dirty="0" err="1"/>
                <a:t>Tset</a:t>
              </a:r>
              <a:r>
                <a:rPr lang="en-US" sz="1800" b="1" dirty="0"/>
                <a:t> &gt; Twister2 Task &gt; MPI</a:t>
              </a:r>
            </a:p>
          </p:txBody>
        </p:sp>
        <p:sp>
          <p:nvSpPr>
            <p:cNvPr id="8" name="TextBox 7">
              <a:extLst>
                <a:ext uri="{FF2B5EF4-FFF2-40B4-BE49-F238E27FC236}">
                  <a16:creationId xmlns:a16="http://schemas.microsoft.com/office/drawing/2014/main" id="{EBA2AA06-2DE4-46C0-A109-D50939FC398C}"/>
                </a:ext>
              </a:extLst>
            </p:cNvPr>
            <p:cNvSpPr txBox="1"/>
            <p:nvPr/>
          </p:nvSpPr>
          <p:spPr>
            <a:xfrm>
              <a:off x="2265027" y="250236"/>
              <a:ext cx="4915949" cy="954107"/>
            </a:xfrm>
            <a:prstGeom prst="rect">
              <a:avLst/>
            </a:prstGeom>
            <a:noFill/>
          </p:spPr>
          <p:txBody>
            <a:bodyPr wrap="square" rtlCol="0">
              <a:spAutoFit/>
            </a:bodyPr>
            <a:lstStyle/>
            <a:p>
              <a:r>
                <a:rPr lang="en-US" sz="2000" b="1" dirty="0" err="1"/>
                <a:t>Kmeans</a:t>
              </a:r>
              <a:r>
                <a:rPr lang="en-US" sz="2000" b="1" dirty="0"/>
                <a:t> versus Centers</a:t>
              </a:r>
            </a:p>
            <a:p>
              <a:r>
                <a:rPr lang="en-US" sz="1800" dirty="0"/>
                <a:t>2 million data points with 128-way parallelism for 100 iterations.</a:t>
              </a:r>
            </a:p>
          </p:txBody>
        </p:sp>
      </p:grpSp>
    </p:spTree>
    <p:extLst>
      <p:ext uri="{BB962C8B-B14F-4D97-AF65-F5344CB8AC3E}">
        <p14:creationId xmlns:p14="http://schemas.microsoft.com/office/powerpoint/2010/main" val="2867299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5BCC-A4CE-4525-BA6D-8C08709B75D0}"/>
              </a:ext>
            </a:extLst>
          </p:cNvPr>
          <p:cNvSpPr>
            <a:spLocks noGrp="1"/>
          </p:cNvSpPr>
          <p:nvPr>
            <p:ph type="title"/>
          </p:nvPr>
        </p:nvSpPr>
        <p:spPr>
          <a:xfrm>
            <a:off x="500558" y="0"/>
            <a:ext cx="8520600" cy="572700"/>
          </a:xfrm>
        </p:spPr>
        <p:txBody>
          <a:bodyPr/>
          <a:lstStyle/>
          <a:p>
            <a:r>
              <a:rPr lang="en-US" dirty="0"/>
              <a:t>Effect of processing an extra dataflow node</a:t>
            </a:r>
          </a:p>
        </p:txBody>
      </p:sp>
      <p:sp>
        <p:nvSpPr>
          <p:cNvPr id="4" name="Slide Number Placeholder 3">
            <a:extLst>
              <a:ext uri="{FF2B5EF4-FFF2-40B4-BE49-F238E27FC236}">
                <a16:creationId xmlns:a16="http://schemas.microsoft.com/office/drawing/2014/main" id="{A3241C80-1881-42F1-93A5-BD5A6CC06C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pic>
        <p:nvPicPr>
          <p:cNvPr id="5" name="Picture 4" descr="A screenshot of a map&#10;&#10;Description automatically generated">
            <a:extLst>
              <a:ext uri="{FF2B5EF4-FFF2-40B4-BE49-F238E27FC236}">
                <a16:creationId xmlns:a16="http://schemas.microsoft.com/office/drawing/2014/main" id="{C99C21C5-DACD-4984-8C6E-77FE5C66CA25}"/>
              </a:ext>
            </a:extLst>
          </p:cNvPr>
          <p:cNvPicPr>
            <a:picLocks noChangeAspect="1"/>
          </p:cNvPicPr>
          <p:nvPr/>
        </p:nvPicPr>
        <p:blipFill>
          <a:blip r:embed="rId2"/>
          <a:stretch>
            <a:fillRect/>
          </a:stretch>
        </p:blipFill>
        <p:spPr>
          <a:xfrm>
            <a:off x="0" y="592578"/>
            <a:ext cx="8090528" cy="4550922"/>
          </a:xfrm>
          <a:prstGeom prst="rect">
            <a:avLst/>
          </a:prstGeom>
        </p:spPr>
      </p:pic>
      <p:sp>
        <p:nvSpPr>
          <p:cNvPr id="6" name="TextBox 5">
            <a:extLst>
              <a:ext uri="{FF2B5EF4-FFF2-40B4-BE49-F238E27FC236}">
                <a16:creationId xmlns:a16="http://schemas.microsoft.com/office/drawing/2014/main" id="{8214E1C0-D323-4B85-8180-DE46249C0250}"/>
              </a:ext>
            </a:extLst>
          </p:cNvPr>
          <p:cNvSpPr txBox="1"/>
          <p:nvPr/>
        </p:nvSpPr>
        <p:spPr>
          <a:xfrm>
            <a:off x="500558" y="1663851"/>
            <a:ext cx="3271706" cy="1815882"/>
          </a:xfrm>
          <a:prstGeom prst="rect">
            <a:avLst/>
          </a:prstGeom>
          <a:noFill/>
        </p:spPr>
        <p:txBody>
          <a:bodyPr wrap="square" rtlCol="0">
            <a:spAutoFit/>
          </a:bodyPr>
          <a:lstStyle/>
          <a:p>
            <a:r>
              <a:rPr lang="en-US" dirty="0"/>
              <a:t>Twister2 spawns a new context by “direct” dataflow node1 to node 2 which could be edge to cloud</a:t>
            </a:r>
            <a:br>
              <a:rPr lang="en-US" dirty="0"/>
            </a:br>
            <a:br>
              <a:rPr lang="en-US" dirty="0"/>
            </a:br>
            <a:r>
              <a:rPr lang="en-US" dirty="0"/>
              <a:t>Spark always compiles 2 nodes into one. Twister2 will add this but Twister2’s transfer communication is very fast</a:t>
            </a:r>
          </a:p>
        </p:txBody>
      </p:sp>
    </p:spTree>
    <p:extLst>
      <p:ext uri="{BB962C8B-B14F-4D97-AF65-F5344CB8AC3E}">
        <p14:creationId xmlns:p14="http://schemas.microsoft.com/office/powerpoint/2010/main" val="2986044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3" name="Google Shape;233;p31"/>
          <p:cNvPicPr preferRelativeResize="0"/>
          <p:nvPr/>
        </p:nvPicPr>
        <p:blipFill>
          <a:blip r:embed="rId3">
            <a:alphaModFix/>
          </a:blip>
          <a:stretch>
            <a:fillRect/>
          </a:stretch>
        </p:blipFill>
        <p:spPr>
          <a:xfrm>
            <a:off x="1694835" y="1159021"/>
            <a:ext cx="7326323" cy="3499930"/>
          </a:xfrm>
          <a:prstGeom prst="rect">
            <a:avLst/>
          </a:prstGeom>
          <a:noFill/>
          <a:ln>
            <a:noFill/>
          </a:ln>
        </p:spPr>
      </p:pic>
      <p:sp>
        <p:nvSpPr>
          <p:cNvPr id="231" name="Google Shape;231;p31"/>
          <p:cNvSpPr txBox="1">
            <a:spLocks noGrp="1"/>
          </p:cNvSpPr>
          <p:nvPr>
            <p:ph type="title"/>
          </p:nvPr>
        </p:nvSpPr>
        <p:spPr>
          <a:xfrm>
            <a:off x="311700" y="128752"/>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Results </a:t>
            </a:r>
            <a:r>
              <a:rPr lang="en-US" dirty="0"/>
              <a:t>on </a:t>
            </a:r>
            <a:r>
              <a:rPr lang="en-US" dirty="0" err="1"/>
              <a:t>Terasort</a:t>
            </a:r>
            <a:endParaRPr dirty="0"/>
          </a:p>
        </p:txBody>
      </p:sp>
      <p:sp>
        <p:nvSpPr>
          <p:cNvPr id="232" name="Google Shape;232;p31"/>
          <p:cNvSpPr txBox="1">
            <a:spLocks noGrp="1"/>
          </p:cNvSpPr>
          <p:nvPr>
            <p:ph type="body" idx="1"/>
          </p:nvPr>
        </p:nvSpPr>
        <p:spPr>
          <a:xfrm>
            <a:off x="0" y="75044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200" dirty="0">
                <a:solidFill>
                  <a:srgbClr val="3B454E"/>
                </a:solidFill>
                <a:highlight>
                  <a:schemeClr val="lt1"/>
                </a:highlight>
                <a:latin typeface="Roboto"/>
                <a:ea typeface="Roboto"/>
                <a:cs typeface="Roboto"/>
                <a:sym typeface="Roboto"/>
              </a:rPr>
              <a:t>Twister2 performance against Apache Flink and MPI for Terasort.</a:t>
            </a:r>
            <a:endParaRPr sz="1200" dirty="0">
              <a:solidFill>
                <a:srgbClr val="3B454E"/>
              </a:solidFill>
              <a:highlight>
                <a:schemeClr val="lt1"/>
              </a:highlight>
              <a:latin typeface="Roboto"/>
              <a:ea typeface="Roboto"/>
              <a:cs typeface="Roboto"/>
              <a:sym typeface="Roboto"/>
            </a:endParaRPr>
          </a:p>
          <a:p>
            <a:pPr marL="0" lvl="0" indent="0" algn="l" rtl="0">
              <a:spcBef>
                <a:spcPts val="1600"/>
              </a:spcBef>
              <a:spcAft>
                <a:spcPts val="0"/>
              </a:spcAft>
              <a:buClr>
                <a:srgbClr val="000000"/>
              </a:buClr>
              <a:buSzPts val="1100"/>
              <a:buFont typeface="Arial"/>
              <a:buNone/>
            </a:pPr>
            <a:r>
              <a:rPr lang="en" sz="1200" dirty="0">
                <a:solidFill>
                  <a:srgbClr val="3B454E"/>
                </a:solidFill>
                <a:highlight>
                  <a:schemeClr val="lt1"/>
                </a:highlight>
                <a:latin typeface="Roboto"/>
                <a:ea typeface="Roboto"/>
                <a:cs typeface="Roboto"/>
                <a:sym typeface="Roboto"/>
              </a:rPr>
              <a:t>Notation :</a:t>
            </a:r>
            <a:br>
              <a:rPr lang="en" sz="1200" dirty="0">
                <a:solidFill>
                  <a:srgbClr val="3B454E"/>
                </a:solidFill>
                <a:highlight>
                  <a:schemeClr val="lt1"/>
                </a:highlight>
                <a:latin typeface="Roboto"/>
                <a:ea typeface="Roboto"/>
                <a:cs typeface="Roboto"/>
                <a:sym typeface="Roboto"/>
              </a:rPr>
            </a:br>
            <a:r>
              <a:rPr lang="en" sz="1000" dirty="0">
                <a:solidFill>
                  <a:srgbClr val="3B454E"/>
                </a:solidFill>
                <a:highlight>
                  <a:srgbClr val="F5F7F9"/>
                </a:highlight>
                <a:latin typeface="Courier New"/>
                <a:ea typeface="Courier New"/>
                <a:cs typeface="Courier New"/>
                <a:sym typeface="Courier New"/>
              </a:rPr>
              <a:t>DFW</a:t>
            </a:r>
            <a:r>
              <a:rPr lang="en" sz="1200" dirty="0">
                <a:solidFill>
                  <a:srgbClr val="3B454E"/>
                </a:solidFill>
                <a:highlight>
                  <a:schemeClr val="lt1"/>
                </a:highlight>
                <a:latin typeface="Roboto"/>
                <a:ea typeface="Roboto"/>
                <a:cs typeface="Roboto"/>
                <a:sym typeface="Roboto"/>
              </a:rPr>
              <a:t> refers to Twister2</a:t>
            </a:r>
            <a:br>
              <a:rPr lang="en" sz="1200" dirty="0">
                <a:solidFill>
                  <a:srgbClr val="3B454E"/>
                </a:solidFill>
                <a:highlight>
                  <a:schemeClr val="lt1"/>
                </a:highlight>
                <a:latin typeface="Roboto"/>
                <a:ea typeface="Roboto"/>
                <a:cs typeface="Roboto"/>
                <a:sym typeface="Roboto"/>
              </a:rPr>
            </a:br>
            <a:r>
              <a:rPr lang="en" sz="1000" dirty="0">
                <a:solidFill>
                  <a:srgbClr val="3B454E"/>
                </a:solidFill>
                <a:highlight>
                  <a:srgbClr val="F5F7F9"/>
                </a:highlight>
                <a:latin typeface="Courier New"/>
                <a:ea typeface="Courier New"/>
                <a:cs typeface="Courier New"/>
                <a:sym typeface="Courier New"/>
              </a:rPr>
              <a:t>BSP</a:t>
            </a:r>
            <a:r>
              <a:rPr lang="en" sz="1200" dirty="0">
                <a:solidFill>
                  <a:srgbClr val="3B454E"/>
                </a:solidFill>
                <a:highlight>
                  <a:schemeClr val="lt1"/>
                </a:highlight>
                <a:latin typeface="Roboto"/>
                <a:ea typeface="Roboto"/>
                <a:cs typeface="Roboto"/>
                <a:sym typeface="Roboto"/>
              </a:rPr>
              <a:t> refers to MPI (OpenMPI)</a:t>
            </a:r>
            <a:endParaRPr sz="1200" dirty="0">
              <a:solidFill>
                <a:srgbClr val="3B454E"/>
              </a:solidFill>
              <a:highlight>
                <a:schemeClr val="lt1"/>
              </a:highlight>
              <a:latin typeface="Roboto"/>
              <a:ea typeface="Roboto"/>
              <a:cs typeface="Roboto"/>
              <a:sym typeface="Roboto"/>
            </a:endParaRPr>
          </a:p>
          <a:p>
            <a:pPr marL="0" lvl="0" indent="0" algn="l" rtl="0">
              <a:spcBef>
                <a:spcPts val="1600"/>
              </a:spcBef>
              <a:spcAft>
                <a:spcPts val="1600"/>
              </a:spcAft>
              <a:buNone/>
            </a:pPr>
            <a:endParaRPr dirty="0"/>
          </a:p>
        </p:txBody>
      </p:sp>
      <p:sp>
        <p:nvSpPr>
          <p:cNvPr id="2" name="Slide Number Placeholder 1">
            <a:extLst>
              <a:ext uri="{FF2B5EF4-FFF2-40B4-BE49-F238E27FC236}">
                <a16:creationId xmlns:a16="http://schemas.microsoft.com/office/drawing/2014/main" id="{5DA0A2C7-05A3-4AC1-B03D-981F5A93D4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5542-BC99-4E7D-8E8D-3294B513050B}"/>
              </a:ext>
            </a:extLst>
          </p:cNvPr>
          <p:cNvSpPr>
            <a:spLocks noGrp="1"/>
          </p:cNvSpPr>
          <p:nvPr>
            <p:ph type="title"/>
          </p:nvPr>
        </p:nvSpPr>
        <p:spPr>
          <a:xfrm>
            <a:off x="1" y="0"/>
            <a:ext cx="9143999" cy="537519"/>
          </a:xfrm>
        </p:spPr>
        <p:txBody>
          <a:bodyPr>
            <a:noAutofit/>
          </a:bodyPr>
          <a:lstStyle/>
          <a:p>
            <a:pPr algn="ctr"/>
            <a:r>
              <a:rPr lang="en-US" sz="2700" dirty="0">
                <a:latin typeface="Arial" panose="020B0604020202020204" pitchFamily="34" charset="0"/>
                <a:cs typeface="Arial" panose="020B0604020202020204" pitchFamily="34" charset="0"/>
              </a:rPr>
              <a:t>Summary of </a:t>
            </a:r>
            <a:r>
              <a:rPr lang="en-US" sz="3000" dirty="0"/>
              <a:t>Big Data Systems </a:t>
            </a:r>
            <a:endParaRPr lang="en-US" sz="27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92C802-0D7B-4FDC-AAB8-E1E9E386A35B}"/>
              </a:ext>
            </a:extLst>
          </p:cNvPr>
          <p:cNvSpPr>
            <a:spLocks noGrp="1"/>
          </p:cNvSpPr>
          <p:nvPr>
            <p:ph idx="1"/>
          </p:nvPr>
        </p:nvSpPr>
        <p:spPr>
          <a:xfrm>
            <a:off x="64226" y="467499"/>
            <a:ext cx="8866820" cy="3177711"/>
          </a:xfrm>
        </p:spPr>
        <p:txBody>
          <a:bodyPr>
            <a:noAutofit/>
          </a:bodyPr>
          <a:lstStyle/>
          <a:p>
            <a:pPr>
              <a:spcBef>
                <a:spcPts val="300"/>
              </a:spcBef>
            </a:pPr>
            <a:r>
              <a:rPr lang="en-US" sz="2400" dirty="0"/>
              <a:t>Interface of HPC/Computation and Machine Learning</a:t>
            </a:r>
          </a:p>
          <a:p>
            <a:pPr>
              <a:spcBef>
                <a:spcPts val="300"/>
              </a:spcBef>
            </a:pPr>
            <a:r>
              <a:rPr lang="en-US" sz="2400" dirty="0" err="1"/>
              <a:t>HPCforML</a:t>
            </a:r>
            <a:r>
              <a:rPr lang="en-US" sz="2400" dirty="0"/>
              <a:t> focus being extended to </a:t>
            </a:r>
            <a:r>
              <a:rPr lang="en-US" sz="2400" dirty="0" err="1"/>
              <a:t>MLforHPC</a:t>
            </a:r>
            <a:endParaRPr lang="en-US" sz="2400" dirty="0"/>
          </a:p>
          <a:p>
            <a:pPr>
              <a:spcBef>
                <a:spcPts val="300"/>
              </a:spcBef>
            </a:pPr>
            <a:r>
              <a:rPr lang="en-US" sz="2400" dirty="0"/>
              <a:t>Designing, building and using the Global AI and Modeling Supercomputer</a:t>
            </a:r>
          </a:p>
          <a:p>
            <a:pPr lvl="1">
              <a:spcBef>
                <a:spcPts val="300"/>
              </a:spcBef>
            </a:pPr>
            <a:r>
              <a:rPr lang="en-US" sz="2100" dirty="0"/>
              <a:t>Cloudmesh build interoperable Cloud systems (von Laszewski)</a:t>
            </a:r>
          </a:p>
          <a:p>
            <a:pPr lvl="1">
              <a:spcBef>
                <a:spcPts val="300"/>
              </a:spcBef>
            </a:pPr>
            <a:r>
              <a:rPr lang="en-US" sz="2100" dirty="0"/>
              <a:t>Harp is parallel high performance machine learning (</a:t>
            </a:r>
            <a:r>
              <a:rPr lang="en-US" sz="2100" dirty="0" err="1"/>
              <a:t>Qiu</a:t>
            </a:r>
            <a:r>
              <a:rPr lang="en-US" sz="2100" dirty="0"/>
              <a:t>)</a:t>
            </a:r>
          </a:p>
          <a:p>
            <a:pPr lvl="1">
              <a:spcBef>
                <a:spcPts val="300"/>
              </a:spcBef>
            </a:pPr>
            <a:r>
              <a:rPr lang="en-US" sz="2100" dirty="0"/>
              <a:t>Twister2 can offer the major Spark Hadoop Heron  capabilities with clean high performance</a:t>
            </a:r>
          </a:p>
          <a:p>
            <a:pPr lvl="1">
              <a:spcBef>
                <a:spcPts val="300"/>
              </a:spcBef>
            </a:pPr>
            <a:r>
              <a:rPr lang="en-US" sz="2100" dirty="0"/>
              <a:t>Implements dataflow </a:t>
            </a:r>
            <a:r>
              <a:rPr lang="en-US" sz="2100" dirty="0" err="1"/>
              <a:t>MLforHPC</a:t>
            </a:r>
            <a:r>
              <a:rPr lang="en-US" sz="2100" dirty="0"/>
              <a:t> using </a:t>
            </a:r>
            <a:r>
              <a:rPr lang="en-US" sz="2100" dirty="0" err="1"/>
              <a:t>HPCforBigData</a:t>
            </a:r>
            <a:r>
              <a:rPr lang="en-US" sz="2100" dirty="0"/>
              <a:t> </a:t>
            </a:r>
          </a:p>
          <a:p>
            <a:pPr lvl="1">
              <a:spcBef>
                <a:spcPts val="300"/>
              </a:spcBef>
            </a:pPr>
            <a:r>
              <a:rPr lang="en-US" sz="2100" dirty="0" err="1"/>
              <a:t>Tset</a:t>
            </a:r>
            <a:r>
              <a:rPr lang="en-US" sz="2100" dirty="0"/>
              <a:t> high performance RDD</a:t>
            </a:r>
          </a:p>
          <a:p>
            <a:pPr lvl="1">
              <a:spcBef>
                <a:spcPts val="300"/>
              </a:spcBef>
            </a:pPr>
            <a:r>
              <a:rPr lang="en-US" sz="2100" dirty="0"/>
              <a:t>DFW is distributed (dataflow) communication with data not message interface</a:t>
            </a:r>
          </a:p>
          <a:p>
            <a:pPr lvl="1">
              <a:spcBef>
                <a:spcPts val="300"/>
              </a:spcBef>
            </a:pPr>
            <a:r>
              <a:rPr lang="en-US" sz="2100" dirty="0"/>
              <a:t>Missing Apache Beam and Python; will complete by Fall 2019</a:t>
            </a:r>
          </a:p>
        </p:txBody>
      </p:sp>
      <p:sp>
        <p:nvSpPr>
          <p:cNvPr id="4" name="Slide Number Placeholder 3">
            <a:extLst>
              <a:ext uri="{FF2B5EF4-FFF2-40B4-BE49-F238E27FC236}">
                <a16:creationId xmlns:a16="http://schemas.microsoft.com/office/drawing/2014/main" id="{B8CEC192-8304-4125-BE25-A87501E612D9}"/>
              </a:ext>
            </a:extLst>
          </p:cNvPr>
          <p:cNvSpPr>
            <a:spLocks noGrp="1"/>
          </p:cNvSpPr>
          <p:nvPr>
            <p:ph type="sldNum" sz="quarter" idx="12"/>
          </p:nvPr>
        </p:nvSpPr>
        <p:spPr/>
        <p:txBody>
          <a:bodyPr/>
          <a:lstStyle/>
          <a:p>
            <a:pPr defTabSz="685800">
              <a:buClrTx/>
              <a:defRPr/>
            </a:pPr>
            <a:fld id="{82E86CF4-AA86-488B-9245-79D3DE5D9F5C}" type="slidenum">
              <a:rPr lang="en-US" kern="1200">
                <a:solidFill>
                  <a:prstClr val="black">
                    <a:tint val="75000"/>
                  </a:prstClr>
                </a:solidFill>
                <a:ea typeface="+mn-ea"/>
                <a:cs typeface="+mn-cs"/>
              </a:rPr>
              <a:pPr defTabSz="685800">
                <a:buClrTx/>
                <a:defRPr/>
              </a:pPr>
              <a:t>46</a:t>
            </a:fld>
            <a:endParaRPr lang="en-US" kern="1200">
              <a:solidFill>
                <a:prstClr val="black">
                  <a:tint val="75000"/>
                </a:prstClr>
              </a:solidFill>
              <a:ea typeface="+mn-ea"/>
              <a:cs typeface="+mn-cs"/>
            </a:endParaRPr>
          </a:p>
        </p:txBody>
      </p:sp>
      <p:sp>
        <p:nvSpPr>
          <p:cNvPr id="5" name="Date Placeholder 4">
            <a:extLst>
              <a:ext uri="{FF2B5EF4-FFF2-40B4-BE49-F238E27FC236}">
                <a16:creationId xmlns:a16="http://schemas.microsoft.com/office/drawing/2014/main" id="{CE5E95C4-705B-4FCE-8927-E05C0A3EC2DF}"/>
              </a:ext>
            </a:extLst>
          </p:cNvPr>
          <p:cNvSpPr>
            <a:spLocks noGrp="1"/>
          </p:cNvSpPr>
          <p:nvPr>
            <p:ph type="dt" sz="half" idx="10"/>
          </p:nvPr>
        </p:nvSpPr>
        <p:spPr/>
        <p:txBody>
          <a:bodyPr/>
          <a:lstStyle/>
          <a:p>
            <a:pPr defTabSz="685800">
              <a:buClrTx/>
              <a:buSzTx/>
              <a:defRPr/>
            </a:pPr>
            <a:fld id="{13C0EBFD-5187-4B9A-98E2-70A784B4C503}" type="datetime1">
              <a:rPr lang="en-US" kern="1200">
                <a:solidFill>
                  <a:prstClr val="black">
                    <a:tint val="75000"/>
                  </a:prstClr>
                </a:solidFill>
                <a:ea typeface="+mn-ea"/>
                <a:cs typeface="+mn-cs"/>
              </a:rPr>
              <a:pPr defTabSz="685800">
                <a:buClrTx/>
                <a:buSzTx/>
                <a:defRPr/>
              </a:pPr>
              <a:t>5/9/2019</a:t>
            </a:fld>
            <a:endParaRPr lang="en-US" kern="1200">
              <a:solidFill>
                <a:prstClr val="black">
                  <a:tint val="75000"/>
                </a:prstClr>
              </a:solidFill>
              <a:ea typeface="+mn-ea"/>
              <a:cs typeface="+mn-cs"/>
            </a:endParaRPr>
          </a:p>
        </p:txBody>
      </p:sp>
    </p:spTree>
    <p:extLst>
      <p:ext uri="{BB962C8B-B14F-4D97-AF65-F5344CB8AC3E}">
        <p14:creationId xmlns:p14="http://schemas.microsoft.com/office/powerpoint/2010/main" val="44029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1100"/>
              <a:t>aa</a:t>
            </a:r>
            <a:endParaRPr sz="1100"/>
          </a:p>
        </p:txBody>
      </p:sp>
      <p:sp>
        <p:nvSpPr>
          <p:cNvPr id="135" name="Google Shape;135;p2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Char char="•"/>
            </a:pPr>
            <a:r>
              <a:rPr lang="en" sz="1100"/>
              <a:t>aa</a:t>
            </a:r>
            <a:endParaRPr sz="1100"/>
          </a:p>
        </p:txBody>
      </p:sp>
      <p:sp>
        <p:nvSpPr>
          <p:cNvPr id="136" name="Google Shape;136;p26"/>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5</a:t>
            </a:fld>
            <a:endParaRPr sz="1100">
              <a:solidFill>
                <a:srgbClr val="888888"/>
              </a:solidFill>
            </a:endParaRPr>
          </a:p>
        </p:txBody>
      </p:sp>
      <p:sp>
        <p:nvSpPr>
          <p:cNvPr id="137" name="Google Shape;137;p26"/>
          <p:cNvSpPr/>
          <p:nvPr/>
        </p:nvSpPr>
        <p:spPr>
          <a:xfrm>
            <a:off x="3120602" y="4821618"/>
            <a:ext cx="5535261"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u="sng">
                <a:solidFill>
                  <a:schemeClr val="hlink"/>
                </a:solidFill>
                <a:latin typeface="Calibri"/>
                <a:ea typeface="Calibri"/>
                <a:cs typeface="Calibri"/>
                <a:sym typeface="Calibri"/>
                <a:hlinkClick r:id="rId3"/>
              </a:rPr>
              <a:t>https://www.microsoft.com/en-us/research/event/faculty-summit-2018/</a:t>
            </a:r>
            <a:endParaRPr sz="1400">
              <a:solidFill>
                <a:schemeClr val="dk1"/>
              </a:solidFill>
              <a:latin typeface="Calibri"/>
              <a:ea typeface="Calibri"/>
              <a:cs typeface="Calibri"/>
              <a:sym typeface="Calibri"/>
            </a:endParaRPr>
          </a:p>
        </p:txBody>
      </p:sp>
      <p:grpSp>
        <p:nvGrpSpPr>
          <p:cNvPr id="138" name="Google Shape;138;p26"/>
          <p:cNvGrpSpPr/>
          <p:nvPr/>
        </p:nvGrpSpPr>
        <p:grpSpPr>
          <a:xfrm>
            <a:off x="118853" y="91678"/>
            <a:ext cx="8822531" cy="4661021"/>
            <a:chOff x="214312" y="295643"/>
            <a:chExt cx="11763375" cy="6214694"/>
          </a:xfrm>
        </p:grpSpPr>
        <p:pic>
          <p:nvPicPr>
            <p:cNvPr id="139" name="Google Shape;139;p26"/>
            <p:cNvPicPr preferRelativeResize="0"/>
            <p:nvPr/>
          </p:nvPicPr>
          <p:blipFill rotWithShape="1">
            <a:blip r:embed="rId4">
              <a:alphaModFix/>
            </a:blip>
            <a:srcRect/>
            <a:stretch/>
          </p:blipFill>
          <p:spPr>
            <a:xfrm>
              <a:off x="214312" y="347662"/>
              <a:ext cx="11763375" cy="6162675"/>
            </a:xfrm>
            <a:prstGeom prst="rect">
              <a:avLst/>
            </a:prstGeom>
            <a:noFill/>
            <a:ln>
              <a:noFill/>
            </a:ln>
          </p:spPr>
        </p:pic>
        <p:sp>
          <p:nvSpPr>
            <p:cNvPr id="140" name="Google Shape;140;p26"/>
            <p:cNvSpPr txBox="1"/>
            <p:nvPr/>
          </p:nvSpPr>
          <p:spPr>
            <a:xfrm>
              <a:off x="214312" y="295643"/>
              <a:ext cx="2482667" cy="52322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dirty="0">
                  <a:solidFill>
                    <a:schemeClr val="lt1"/>
                  </a:solidFill>
                  <a:latin typeface="Calibri"/>
                  <a:ea typeface="Calibri"/>
                  <a:cs typeface="Calibri"/>
                  <a:sym typeface="Calibri"/>
                </a:rPr>
                <a:t>From Microsoft</a:t>
              </a:r>
              <a:endParaRPr sz="1100" dirty="0"/>
            </a:p>
          </p:txBody>
        </p:sp>
      </p:grpSp>
      <p:sp>
        <p:nvSpPr>
          <p:cNvPr id="2" name="Date Placeholder 1">
            <a:extLst>
              <a:ext uri="{FF2B5EF4-FFF2-40B4-BE49-F238E27FC236}">
                <a16:creationId xmlns:a16="http://schemas.microsoft.com/office/drawing/2014/main" id="{AFDD0726-3CC8-4CC9-9F29-B8795CC2328F}"/>
              </a:ext>
            </a:extLst>
          </p:cNvPr>
          <p:cNvSpPr>
            <a:spLocks noGrp="1"/>
          </p:cNvSpPr>
          <p:nvPr>
            <p:ph type="dt" idx="10"/>
          </p:nvPr>
        </p:nvSpPr>
        <p:spPr/>
        <p:txBody>
          <a:bodyPr/>
          <a:lstStyle/>
          <a:p>
            <a:r>
              <a:rPr lang="en-US"/>
              <a:t>5/10/2019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314324" y="165695"/>
            <a:ext cx="8318499" cy="840979"/>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000"/>
              <a:buFont typeface="Calibri"/>
              <a:buNone/>
            </a:pPr>
            <a:r>
              <a:rPr lang="en" sz="3000" dirty="0"/>
              <a:t>Overall Global AI and Modeling Supercomputer GAIMSC Architecture</a:t>
            </a:r>
            <a:endParaRPr sz="1100" dirty="0"/>
          </a:p>
        </p:txBody>
      </p:sp>
      <p:sp>
        <p:nvSpPr>
          <p:cNvPr id="154" name="Google Shape;154;p28"/>
          <p:cNvSpPr txBox="1">
            <a:spLocks noGrp="1"/>
          </p:cNvSpPr>
          <p:nvPr>
            <p:ph type="body" idx="1"/>
          </p:nvPr>
        </p:nvSpPr>
        <p:spPr>
          <a:xfrm>
            <a:off x="0" y="1172376"/>
            <a:ext cx="8947200" cy="3828600"/>
          </a:xfrm>
          <a:prstGeom prst="rect">
            <a:avLst/>
          </a:prstGeom>
          <a:noFill/>
          <a:ln>
            <a:noFill/>
          </a:ln>
        </p:spPr>
        <p:txBody>
          <a:bodyPr spcFirstLastPara="1" wrap="square" lIns="68575" tIns="34275" rIns="68575" bIns="34275" anchor="t" anchorCtr="0">
            <a:noAutofit/>
          </a:bodyPr>
          <a:lstStyle/>
          <a:p>
            <a:pPr marL="177800" lvl="0" indent="-165100" algn="l" rtl="0">
              <a:lnSpc>
                <a:spcPct val="90000"/>
              </a:lnSpc>
              <a:spcBef>
                <a:spcPts val="0"/>
              </a:spcBef>
              <a:spcAft>
                <a:spcPts val="0"/>
              </a:spcAft>
              <a:buClr>
                <a:schemeClr val="dk1"/>
              </a:buClr>
              <a:buSzPts val="2000"/>
              <a:buChar char="•"/>
            </a:pPr>
            <a:r>
              <a:rPr lang="en" sz="2000" dirty="0"/>
              <a:t>There is only a cloud at the logical center but it’s physically distributed and owned by a few major players</a:t>
            </a:r>
            <a:endParaRPr sz="2000" dirty="0"/>
          </a:p>
          <a:p>
            <a:pPr marL="177800" lvl="0" indent="-165100" algn="l" rtl="0">
              <a:lnSpc>
                <a:spcPct val="90000"/>
              </a:lnSpc>
              <a:spcBef>
                <a:spcPts val="800"/>
              </a:spcBef>
              <a:spcAft>
                <a:spcPts val="0"/>
              </a:spcAft>
              <a:buClr>
                <a:schemeClr val="dk1"/>
              </a:buClr>
              <a:buSzPts val="2000"/>
              <a:buChar char="•"/>
            </a:pPr>
            <a:r>
              <a:rPr lang="en" sz="2000" dirty="0"/>
              <a:t>There is a very distributed set of devices surrounded by local Fog computing; this forms the logically and physically distribute edge</a:t>
            </a:r>
            <a:endParaRPr sz="2000" dirty="0"/>
          </a:p>
          <a:p>
            <a:pPr marL="177800" lvl="0" indent="-165100" algn="l" rtl="0">
              <a:lnSpc>
                <a:spcPct val="90000"/>
              </a:lnSpc>
              <a:spcBef>
                <a:spcPts val="800"/>
              </a:spcBef>
              <a:spcAft>
                <a:spcPts val="0"/>
              </a:spcAft>
              <a:buClr>
                <a:schemeClr val="dk1"/>
              </a:buClr>
              <a:buSzPts val="2000"/>
              <a:buChar char="•"/>
            </a:pPr>
            <a:r>
              <a:rPr lang="en" sz="2000" dirty="0"/>
              <a:t>The edge is structured and largely data</a:t>
            </a:r>
            <a:endParaRPr sz="2000" dirty="0"/>
          </a:p>
          <a:p>
            <a:pPr marL="520700" lvl="1" indent="-190500" algn="l" rtl="0">
              <a:lnSpc>
                <a:spcPct val="90000"/>
              </a:lnSpc>
              <a:spcBef>
                <a:spcPts val="400"/>
              </a:spcBef>
              <a:spcAft>
                <a:spcPts val="0"/>
              </a:spcAft>
              <a:buClr>
                <a:schemeClr val="dk1"/>
              </a:buClr>
              <a:buSzPts val="2000"/>
              <a:buChar char="•"/>
            </a:pPr>
            <a:r>
              <a:rPr lang="en" sz="2000" dirty="0"/>
              <a:t>These are two differences from the Grid of the past</a:t>
            </a:r>
            <a:endParaRPr sz="2000" dirty="0"/>
          </a:p>
          <a:p>
            <a:pPr marL="520700" lvl="1" indent="-190500" algn="l" rtl="0">
              <a:lnSpc>
                <a:spcPct val="90000"/>
              </a:lnSpc>
              <a:spcBef>
                <a:spcPts val="400"/>
              </a:spcBef>
              <a:spcAft>
                <a:spcPts val="0"/>
              </a:spcAft>
              <a:buClr>
                <a:schemeClr val="dk1"/>
              </a:buClr>
              <a:buSzPts val="2000"/>
              <a:buChar char="•"/>
            </a:pPr>
            <a:r>
              <a:rPr lang="en" sz="2000" dirty="0"/>
              <a:t>e.g. self driving car will have its own fog and will not share fog with truck that it is about to collide with</a:t>
            </a:r>
            <a:endParaRPr sz="2000" dirty="0"/>
          </a:p>
          <a:p>
            <a:pPr marL="177800" lvl="0" indent="-165100" algn="l" rtl="0">
              <a:lnSpc>
                <a:spcPct val="90000"/>
              </a:lnSpc>
              <a:spcBef>
                <a:spcPts val="800"/>
              </a:spcBef>
              <a:spcAft>
                <a:spcPts val="0"/>
              </a:spcAft>
              <a:buClr>
                <a:schemeClr val="dk1"/>
              </a:buClr>
              <a:buSzPts val="2000"/>
              <a:buChar char="•"/>
            </a:pPr>
            <a:r>
              <a:rPr lang="en" sz="2000" dirty="0"/>
              <a:t>The cloud and edge will both be very heterogeneous with varying accelerators, memory size and disk structure.</a:t>
            </a:r>
          </a:p>
          <a:p>
            <a:pPr marL="177800" lvl="0" indent="-165100" algn="l" rtl="0">
              <a:lnSpc>
                <a:spcPct val="90000"/>
              </a:lnSpc>
              <a:spcBef>
                <a:spcPts val="800"/>
              </a:spcBef>
              <a:spcAft>
                <a:spcPts val="0"/>
              </a:spcAft>
              <a:buClr>
                <a:schemeClr val="dk1"/>
              </a:buClr>
              <a:buSzPts val="2000"/>
              <a:buChar char="•"/>
            </a:pPr>
            <a:r>
              <a:rPr lang="en" sz="2000" b="1" dirty="0"/>
              <a:t>What is software model for GAIMSC</a:t>
            </a:r>
            <a:r>
              <a:rPr lang="en" sz="2000" dirty="0"/>
              <a:t>?</a:t>
            </a:r>
            <a:r>
              <a:rPr lang="en" sz="2000" b="1" dirty="0">
                <a:solidFill>
                  <a:srgbClr val="FF0000"/>
                </a:solidFill>
              </a:rPr>
              <a:t> </a:t>
            </a:r>
            <a:r>
              <a:rPr lang="en-US" sz="2000" b="1" dirty="0">
                <a:solidFill>
                  <a:srgbClr val="FF0000"/>
                </a:solidFill>
              </a:rPr>
              <a:t>Twister2 </a:t>
            </a:r>
            <a:r>
              <a:rPr lang="en-US" sz="2000" dirty="0"/>
              <a:t>is designed to be this</a:t>
            </a:r>
            <a:endParaRPr sz="2000" dirty="0"/>
          </a:p>
        </p:txBody>
      </p:sp>
      <p:sp>
        <p:nvSpPr>
          <p:cNvPr id="155" name="Google Shape;155;p28"/>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6</a:t>
            </a:fld>
            <a:endParaRPr sz="1100">
              <a:solidFill>
                <a:srgbClr val="888888"/>
              </a:solidFill>
            </a:endParaRPr>
          </a:p>
        </p:txBody>
      </p:sp>
      <p:sp>
        <p:nvSpPr>
          <p:cNvPr id="2" name="Date Placeholder 1">
            <a:extLst>
              <a:ext uri="{FF2B5EF4-FFF2-40B4-BE49-F238E27FC236}">
                <a16:creationId xmlns:a16="http://schemas.microsoft.com/office/drawing/2014/main" id="{5583AE7F-C13D-4F4D-8741-19808C9EDCAE}"/>
              </a:ext>
            </a:extLst>
          </p:cNvPr>
          <p:cNvSpPr>
            <a:spLocks noGrp="1"/>
          </p:cNvSpPr>
          <p:nvPr>
            <p:ph type="dt" idx="10"/>
          </p:nvPr>
        </p:nvSpPr>
        <p:spPr/>
        <p:txBody>
          <a:bodyPr/>
          <a:lstStyle/>
          <a:p>
            <a:r>
              <a:rPr lang="en-US"/>
              <a:t>5/10/2019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7"/>
          <p:cNvSpPr txBox="1">
            <a:spLocks noGrp="1"/>
          </p:cNvSpPr>
          <p:nvPr>
            <p:ph type="title"/>
          </p:nvPr>
        </p:nvSpPr>
        <p:spPr>
          <a:xfrm>
            <a:off x="745700" y="-6"/>
            <a:ext cx="7886700" cy="994200"/>
          </a:xfrm>
          <a:prstGeom prst="rect">
            <a:avLst/>
          </a:prstGeom>
        </p:spPr>
        <p:txBody>
          <a:bodyPr spcFirstLastPara="1" wrap="square" lIns="68575" tIns="34275" rIns="68575" bIns="3427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3600">
                <a:latin typeface="Arial"/>
                <a:ea typeface="Arial"/>
                <a:cs typeface="Arial"/>
                <a:sym typeface="Arial"/>
              </a:rPr>
              <a:t>MLforHPC and HPCforML</a:t>
            </a:r>
            <a:endParaRPr sz="3600">
              <a:latin typeface="Arial"/>
              <a:ea typeface="Arial"/>
              <a:cs typeface="Arial"/>
              <a:sym typeface="Arial"/>
            </a:endParaRPr>
          </a:p>
        </p:txBody>
      </p:sp>
      <p:sp>
        <p:nvSpPr>
          <p:cNvPr id="372" name="Google Shape;372;p47"/>
          <p:cNvSpPr txBox="1">
            <a:spLocks noGrp="1"/>
          </p:cNvSpPr>
          <p:nvPr>
            <p:ph type="body" idx="1"/>
          </p:nvPr>
        </p:nvSpPr>
        <p:spPr>
          <a:xfrm>
            <a:off x="31950" y="641265"/>
            <a:ext cx="9080100" cy="3480000"/>
          </a:xfrm>
          <a:prstGeom prst="rect">
            <a:avLst/>
          </a:prstGeom>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SzPts val="2400"/>
              <a:buChar char="•"/>
            </a:pPr>
            <a:r>
              <a:rPr lang="en" sz="2200" dirty="0">
                <a:latin typeface="Arial"/>
                <a:ea typeface="Arial"/>
                <a:cs typeface="Arial"/>
                <a:sym typeface="Arial"/>
              </a:rPr>
              <a:t>We tried to distinguish between different interfaces for ML/DL and HPC. </a:t>
            </a:r>
            <a:endParaRPr sz="2200" dirty="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 sz="2200" b="1" dirty="0">
                <a:latin typeface="Arial"/>
                <a:ea typeface="Arial"/>
                <a:cs typeface="Arial"/>
                <a:sym typeface="Arial"/>
              </a:rPr>
              <a:t>HPCforML</a:t>
            </a:r>
            <a:r>
              <a:rPr lang="en" sz="2200" dirty="0">
                <a:latin typeface="Arial"/>
                <a:ea typeface="Arial"/>
                <a:cs typeface="Arial"/>
                <a:sym typeface="Arial"/>
              </a:rPr>
              <a:t>: Using HPC to execute and enhance ML performance, or using HPC simulations to train ML algorithms (theory guided machine learning), which are then used to understand experimental data or simulations.</a:t>
            </a:r>
            <a:endParaRPr sz="2200" dirty="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 sz="2200" b="1" dirty="0">
                <a:latin typeface="Arial"/>
                <a:ea typeface="Arial"/>
                <a:cs typeface="Arial"/>
                <a:sym typeface="Arial"/>
              </a:rPr>
              <a:t>MLforHPC</a:t>
            </a:r>
            <a:r>
              <a:rPr lang="en" sz="2200" dirty="0">
                <a:latin typeface="Arial"/>
                <a:ea typeface="Arial"/>
                <a:cs typeface="Arial"/>
                <a:sym typeface="Arial"/>
              </a:rPr>
              <a:t>: Using ML to enhance HPC applications and systems; </a:t>
            </a:r>
            <a:r>
              <a:rPr lang="en-US" sz="2200" dirty="0">
                <a:latin typeface="Arial"/>
                <a:ea typeface="Arial"/>
                <a:cs typeface="Arial"/>
                <a:sym typeface="Arial"/>
              </a:rPr>
              <a:t>Big Data comes from the computation</a:t>
            </a:r>
            <a:endParaRPr lang="en" sz="2200" dirty="0">
              <a:latin typeface="Arial"/>
              <a:ea typeface="Arial"/>
              <a:cs typeface="Arial"/>
              <a:sym typeface="Arial"/>
            </a:endParaRPr>
          </a:p>
          <a:p>
            <a:pPr lvl="0" indent="-381000">
              <a:lnSpc>
                <a:spcPct val="115000"/>
              </a:lnSpc>
              <a:spcBef>
                <a:spcPts val="0"/>
              </a:spcBef>
              <a:buSzPts val="2400"/>
            </a:pPr>
            <a:r>
              <a:rPr lang="en-US" sz="2200" dirty="0">
                <a:latin typeface="Arial"/>
                <a:ea typeface="Arial"/>
                <a:cs typeface="Arial"/>
                <a:sym typeface="Arial"/>
              </a:rPr>
              <a:t>A special case of </a:t>
            </a:r>
            <a:r>
              <a:rPr lang="en" sz="2200" dirty="0">
                <a:latin typeface="Arial"/>
                <a:ea typeface="Arial"/>
                <a:cs typeface="Arial"/>
                <a:sym typeface="Arial"/>
              </a:rPr>
              <a:t>Dean at NIPS 2017 – </a:t>
            </a:r>
            <a:r>
              <a:rPr lang="en-US" sz="2200" dirty="0">
                <a:latin typeface="Arial"/>
                <a:ea typeface="Arial"/>
                <a:cs typeface="Arial"/>
                <a:sym typeface="Arial"/>
              </a:rPr>
              <a:t>"</a:t>
            </a:r>
            <a:r>
              <a:rPr lang="en-US" sz="2200" i="1" dirty="0">
                <a:latin typeface="Arial"/>
                <a:ea typeface="Arial"/>
                <a:cs typeface="Arial"/>
                <a:sym typeface="Arial"/>
              </a:rPr>
              <a:t>Machine Learning for Systems and Systems for Machine Learning</a:t>
            </a:r>
            <a:r>
              <a:rPr lang="en-US" sz="2200" dirty="0">
                <a:latin typeface="Arial"/>
                <a:ea typeface="Arial"/>
                <a:cs typeface="Arial"/>
                <a:sym typeface="Arial"/>
              </a:rPr>
              <a:t>",</a:t>
            </a:r>
          </a:p>
          <a:p>
            <a:pPr lvl="0" indent="-381000">
              <a:lnSpc>
                <a:spcPct val="115000"/>
              </a:lnSpc>
              <a:spcBef>
                <a:spcPts val="0"/>
              </a:spcBef>
              <a:buSzPts val="2400"/>
            </a:pPr>
            <a:r>
              <a:rPr lang="en-US" sz="2200" dirty="0">
                <a:latin typeface="Arial"/>
                <a:ea typeface="Arial"/>
                <a:cs typeface="Arial"/>
                <a:sym typeface="Arial"/>
              </a:rPr>
              <a:t>Microsoft 2018 meeting focus on </a:t>
            </a:r>
            <a:r>
              <a:rPr lang="en-US" sz="2200" dirty="0" err="1">
                <a:latin typeface="Arial"/>
                <a:ea typeface="Arial"/>
                <a:cs typeface="Arial"/>
                <a:sym typeface="Arial"/>
              </a:rPr>
              <a:t>MLforBigDataComputations</a:t>
            </a:r>
            <a:br>
              <a:rPr lang="en" sz="2200" dirty="0">
                <a:latin typeface="Arial"/>
                <a:ea typeface="Arial"/>
                <a:cs typeface="Arial"/>
                <a:sym typeface="Arial"/>
              </a:rPr>
            </a:br>
            <a:endParaRPr sz="2200" dirty="0">
              <a:latin typeface="Arial"/>
              <a:ea typeface="Arial"/>
              <a:cs typeface="Arial"/>
              <a:sym typeface="Arial"/>
            </a:endParaRPr>
          </a:p>
          <a:p>
            <a:pPr marL="0" lvl="0" indent="0" algn="l" rtl="0">
              <a:spcBef>
                <a:spcPts val="800"/>
              </a:spcBef>
              <a:spcAft>
                <a:spcPts val="0"/>
              </a:spcAft>
              <a:buNone/>
            </a:pPr>
            <a:endParaRPr sz="2200" dirty="0">
              <a:latin typeface="Arial"/>
              <a:ea typeface="Arial"/>
              <a:cs typeface="Arial"/>
              <a:sym typeface="Arial"/>
            </a:endParaRPr>
          </a:p>
        </p:txBody>
      </p:sp>
      <p:sp>
        <p:nvSpPr>
          <p:cNvPr id="2" name="Date Placeholder 1">
            <a:extLst>
              <a:ext uri="{FF2B5EF4-FFF2-40B4-BE49-F238E27FC236}">
                <a16:creationId xmlns:a16="http://schemas.microsoft.com/office/drawing/2014/main" id="{59F3AA69-0A17-4892-8EAE-56338CB8A816}"/>
              </a:ext>
            </a:extLst>
          </p:cNvPr>
          <p:cNvSpPr>
            <a:spLocks noGrp="1"/>
          </p:cNvSpPr>
          <p:nvPr>
            <p:ph type="dt" idx="10"/>
          </p:nvPr>
        </p:nvSpPr>
        <p:spPr/>
        <p:txBody>
          <a:bodyPr/>
          <a:lstStyle/>
          <a:p>
            <a:r>
              <a:rPr lang="en-US"/>
              <a:t>5/10/2019</a:t>
            </a:r>
          </a:p>
        </p:txBody>
      </p:sp>
      <p:sp>
        <p:nvSpPr>
          <p:cNvPr id="3" name="Slide Number Placeholder 2">
            <a:extLst>
              <a:ext uri="{FF2B5EF4-FFF2-40B4-BE49-F238E27FC236}">
                <a16:creationId xmlns:a16="http://schemas.microsoft.com/office/drawing/2014/main" id="{BC0BBEB2-7941-4420-9C07-A1E17D854B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091503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8"/>
          <p:cNvSpPr txBox="1">
            <a:spLocks noGrp="1"/>
          </p:cNvSpPr>
          <p:nvPr>
            <p:ph type="title"/>
          </p:nvPr>
        </p:nvSpPr>
        <p:spPr>
          <a:xfrm>
            <a:off x="745700" y="-6"/>
            <a:ext cx="7886700" cy="994200"/>
          </a:xfrm>
          <a:prstGeom prst="rect">
            <a:avLst/>
          </a:prstGeom>
        </p:spPr>
        <p:txBody>
          <a:bodyPr spcFirstLastPara="1" wrap="square" lIns="68575" tIns="34275" rIns="68575" bIns="34275" anchor="ctr" anchorCtr="0">
            <a:noAutofit/>
          </a:bodyPr>
          <a:lstStyle/>
          <a:p>
            <a:pPr marL="0" lvl="0" indent="0" algn="ctr" rtl="0">
              <a:lnSpc>
                <a:spcPct val="115000"/>
              </a:lnSpc>
              <a:spcBef>
                <a:spcPts val="0"/>
              </a:spcBef>
              <a:spcAft>
                <a:spcPts val="0"/>
              </a:spcAft>
              <a:buNone/>
            </a:pPr>
            <a:r>
              <a:rPr lang="en" sz="3600">
                <a:latin typeface="Arial"/>
                <a:ea typeface="Arial"/>
                <a:cs typeface="Arial"/>
                <a:sym typeface="Arial"/>
              </a:rPr>
              <a:t>HPCforML in detail</a:t>
            </a:r>
            <a:endParaRPr sz="3600">
              <a:latin typeface="Arial"/>
              <a:ea typeface="Arial"/>
              <a:cs typeface="Arial"/>
              <a:sym typeface="Arial"/>
            </a:endParaRPr>
          </a:p>
        </p:txBody>
      </p:sp>
      <p:sp>
        <p:nvSpPr>
          <p:cNvPr id="378" name="Google Shape;378;p48"/>
          <p:cNvSpPr txBox="1">
            <a:spLocks noGrp="1"/>
          </p:cNvSpPr>
          <p:nvPr>
            <p:ph type="body" idx="1"/>
          </p:nvPr>
        </p:nvSpPr>
        <p:spPr>
          <a:xfrm>
            <a:off x="29600" y="780750"/>
            <a:ext cx="9080100" cy="3480000"/>
          </a:xfrm>
          <a:prstGeom prst="rect">
            <a:avLst/>
          </a:prstGeom>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SzPts val="2400"/>
              <a:buFont typeface="Arial"/>
              <a:buChar char="•"/>
            </a:pPr>
            <a:r>
              <a:rPr lang="en" sz="2400" dirty="0">
                <a:highlight>
                  <a:srgbClr val="FFFFFF"/>
                </a:highlight>
                <a:latin typeface="Arial"/>
                <a:ea typeface="Arial"/>
                <a:cs typeface="Arial"/>
                <a:sym typeface="Arial"/>
              </a:rPr>
              <a:t>HPCforML can be further subdivided</a:t>
            </a:r>
            <a:endParaRPr sz="2400" dirty="0">
              <a:highlight>
                <a:srgbClr val="FFFFFF"/>
              </a:highlight>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 sz="2400" b="1" dirty="0">
                <a:highlight>
                  <a:srgbClr val="FFFFFF"/>
                </a:highlight>
                <a:latin typeface="Arial"/>
                <a:ea typeface="Arial"/>
                <a:cs typeface="Arial"/>
                <a:sym typeface="Arial"/>
              </a:rPr>
              <a:t>HPCrunsML:</a:t>
            </a:r>
            <a:r>
              <a:rPr lang="en" sz="2400" dirty="0">
                <a:highlight>
                  <a:srgbClr val="FFFFFF"/>
                </a:highlight>
                <a:latin typeface="Arial"/>
                <a:ea typeface="Arial"/>
                <a:cs typeface="Arial"/>
                <a:sym typeface="Arial"/>
              </a:rPr>
              <a:t> Using HPC to execute ML with high performance</a:t>
            </a:r>
            <a:endParaRPr sz="2400" dirty="0">
              <a:highlight>
                <a:srgbClr val="FFFFFF"/>
              </a:highlight>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 sz="2300" b="1" dirty="0">
                <a:highlight>
                  <a:srgbClr val="FFFFFF"/>
                </a:highlight>
                <a:latin typeface="Arial"/>
                <a:ea typeface="Arial"/>
                <a:cs typeface="Arial"/>
                <a:sym typeface="Arial"/>
              </a:rPr>
              <a:t>SimulationTrainedML:</a:t>
            </a:r>
            <a:r>
              <a:rPr lang="en" sz="2300" dirty="0">
                <a:highlight>
                  <a:srgbClr val="FFFFFF"/>
                </a:highlight>
                <a:latin typeface="Arial"/>
                <a:ea typeface="Arial"/>
                <a:cs typeface="Arial"/>
                <a:sym typeface="Arial"/>
              </a:rPr>
              <a:t> Using HPC simulations to train ML algorithms, which are then used to understand experimental data or simulations. (</a:t>
            </a:r>
            <a:r>
              <a:rPr lang="en-US" sz="2300" dirty="0">
                <a:highlight>
                  <a:srgbClr val="FFFFFF"/>
                </a:highlight>
                <a:latin typeface="Arial"/>
                <a:ea typeface="Arial"/>
                <a:cs typeface="Arial"/>
                <a:sym typeface="Arial"/>
              </a:rPr>
              <a:t>Return to this as similar to </a:t>
            </a:r>
            <a:r>
              <a:rPr lang="en-US" sz="2300" dirty="0" err="1">
                <a:highlight>
                  <a:srgbClr val="FFFFFF"/>
                </a:highlight>
                <a:latin typeface="Arial"/>
                <a:ea typeface="Arial"/>
                <a:cs typeface="Arial"/>
                <a:sym typeface="Arial"/>
              </a:rPr>
              <a:t>MLaroundHPC</a:t>
            </a:r>
            <a:r>
              <a:rPr lang="en-US" sz="2300" dirty="0">
                <a:highlight>
                  <a:srgbClr val="FFFFFF"/>
                </a:highlight>
                <a:latin typeface="Arial"/>
                <a:ea typeface="Arial"/>
                <a:cs typeface="Arial"/>
                <a:sym typeface="Arial"/>
              </a:rPr>
              <a:t>)</a:t>
            </a:r>
            <a:endParaRPr sz="2300" dirty="0">
              <a:highlight>
                <a:srgbClr val="FFFFFF"/>
              </a:highlight>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 sz="2400" b="1" dirty="0">
                <a:solidFill>
                  <a:srgbClr val="FF0000"/>
                </a:solidFill>
                <a:highlight>
                  <a:srgbClr val="FFFFFF"/>
                </a:highlight>
                <a:latin typeface="Arial"/>
                <a:ea typeface="Arial"/>
                <a:cs typeface="Arial"/>
                <a:sym typeface="Arial"/>
              </a:rPr>
              <a:t>Twister2</a:t>
            </a:r>
            <a:r>
              <a:rPr lang="en" sz="2400" dirty="0">
                <a:highlight>
                  <a:srgbClr val="FFFFFF"/>
                </a:highlight>
                <a:latin typeface="Arial"/>
                <a:ea typeface="Arial"/>
                <a:cs typeface="Arial"/>
                <a:sym typeface="Arial"/>
              </a:rPr>
              <a:t> supports </a:t>
            </a:r>
            <a:r>
              <a:rPr lang="en" sz="2400" b="1" dirty="0">
                <a:highlight>
                  <a:srgbClr val="FFFFFF"/>
                </a:highlight>
                <a:latin typeface="Arial"/>
                <a:ea typeface="Arial"/>
                <a:cs typeface="Arial"/>
                <a:sym typeface="Arial"/>
              </a:rPr>
              <a:t>HPCrunsML </a:t>
            </a:r>
            <a:r>
              <a:rPr lang="en" sz="2400" dirty="0">
                <a:highlight>
                  <a:srgbClr val="FFFFFF"/>
                </a:highlight>
                <a:latin typeface="Arial"/>
                <a:ea typeface="Arial"/>
                <a:cs typeface="Arial"/>
                <a:sym typeface="Arial"/>
              </a:rPr>
              <a:t>by using high performance technology </a:t>
            </a:r>
            <a:r>
              <a:rPr lang="en-US" sz="2400" dirty="0">
                <a:highlight>
                  <a:srgbClr val="FFFFFF"/>
                </a:highlight>
                <a:latin typeface="Arial"/>
                <a:ea typeface="Arial"/>
                <a:cs typeface="Arial"/>
                <a:sym typeface="Arial"/>
              </a:rPr>
              <a:t>everywhere and this has been my major emphasis over last 5 years</a:t>
            </a:r>
            <a:endParaRPr sz="2400" dirty="0">
              <a:highlight>
                <a:srgbClr val="FFFFFF"/>
              </a:highlight>
              <a:latin typeface="Arial"/>
              <a:ea typeface="Arial"/>
              <a:cs typeface="Arial"/>
              <a:sym typeface="Arial"/>
            </a:endParaRPr>
          </a:p>
        </p:txBody>
      </p:sp>
      <p:sp>
        <p:nvSpPr>
          <p:cNvPr id="2" name="Date Placeholder 1">
            <a:extLst>
              <a:ext uri="{FF2B5EF4-FFF2-40B4-BE49-F238E27FC236}">
                <a16:creationId xmlns:a16="http://schemas.microsoft.com/office/drawing/2014/main" id="{715F5D84-D620-4FC8-B20E-D9042BE3692B}"/>
              </a:ext>
            </a:extLst>
          </p:cNvPr>
          <p:cNvSpPr>
            <a:spLocks noGrp="1"/>
          </p:cNvSpPr>
          <p:nvPr>
            <p:ph type="dt" idx="10"/>
          </p:nvPr>
        </p:nvSpPr>
        <p:spPr/>
        <p:txBody>
          <a:bodyPr/>
          <a:lstStyle/>
          <a:p>
            <a:r>
              <a:rPr lang="en-US"/>
              <a:t>5/10/2019</a:t>
            </a:r>
          </a:p>
        </p:txBody>
      </p:sp>
      <p:sp>
        <p:nvSpPr>
          <p:cNvPr id="3" name="Slide Number Placeholder 2">
            <a:extLst>
              <a:ext uri="{FF2B5EF4-FFF2-40B4-BE49-F238E27FC236}">
                <a16:creationId xmlns:a16="http://schemas.microsoft.com/office/drawing/2014/main" id="{06BE29A5-2547-489C-9A40-ED296DE4C7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76200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217275" y="63648"/>
            <a:ext cx="8471707" cy="555496"/>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000"/>
              <a:buFont typeface="Calibri"/>
              <a:buNone/>
            </a:pPr>
            <a:r>
              <a:rPr lang="en" sz="3000"/>
              <a:t>Big Data and Simulation Difficulty in Parallelism</a:t>
            </a:r>
            <a:br>
              <a:rPr lang="en" sz="3000"/>
            </a:br>
            <a:r>
              <a:rPr lang="en" sz="2100">
                <a:solidFill>
                  <a:srgbClr val="FF0000"/>
                </a:solidFill>
              </a:rPr>
              <a:t>Size of Synchronization constraints</a:t>
            </a:r>
            <a:endParaRPr sz="3000">
              <a:solidFill>
                <a:srgbClr val="FF0000"/>
              </a:solidFill>
            </a:endParaRPr>
          </a:p>
        </p:txBody>
      </p:sp>
      <p:grpSp>
        <p:nvGrpSpPr>
          <p:cNvPr id="254" name="Google Shape;254;p39"/>
          <p:cNvGrpSpPr/>
          <p:nvPr/>
        </p:nvGrpSpPr>
        <p:grpSpPr>
          <a:xfrm>
            <a:off x="781493" y="510778"/>
            <a:ext cx="7501713" cy="0"/>
            <a:chOff x="1041991" y="681037"/>
            <a:chExt cx="10002284" cy="0"/>
          </a:xfrm>
        </p:grpSpPr>
        <p:cxnSp>
          <p:nvCxnSpPr>
            <p:cNvPr id="255" name="Google Shape;255;p39"/>
            <p:cNvCxnSpPr/>
            <p:nvPr/>
          </p:nvCxnSpPr>
          <p:spPr>
            <a:xfrm>
              <a:off x="1041991" y="681037"/>
              <a:ext cx="1913861" cy="0"/>
            </a:xfrm>
            <a:prstGeom prst="straightConnector1">
              <a:avLst/>
            </a:prstGeom>
            <a:noFill/>
            <a:ln w="28575" cap="flat" cmpd="sng">
              <a:solidFill>
                <a:srgbClr val="FF0000"/>
              </a:solidFill>
              <a:prstDash val="solid"/>
              <a:miter lim="800000"/>
              <a:headEnd type="none" w="sm" len="sm"/>
              <a:tailEnd type="triangle" w="med" len="med"/>
            </a:ln>
          </p:spPr>
        </p:cxnSp>
        <p:cxnSp>
          <p:nvCxnSpPr>
            <p:cNvPr id="256" name="Google Shape;256;p39"/>
            <p:cNvCxnSpPr/>
            <p:nvPr/>
          </p:nvCxnSpPr>
          <p:spPr>
            <a:xfrm>
              <a:off x="9130414" y="681037"/>
              <a:ext cx="1913861" cy="0"/>
            </a:xfrm>
            <a:prstGeom prst="straightConnector1">
              <a:avLst/>
            </a:prstGeom>
            <a:noFill/>
            <a:ln w="28575" cap="flat" cmpd="sng">
              <a:solidFill>
                <a:srgbClr val="FF0000"/>
              </a:solidFill>
              <a:prstDash val="solid"/>
              <a:miter lim="800000"/>
              <a:headEnd type="none" w="sm" len="sm"/>
              <a:tailEnd type="triangle" w="med" len="med"/>
            </a:ln>
          </p:spPr>
        </p:cxnSp>
      </p:grpSp>
      <p:sp>
        <p:nvSpPr>
          <p:cNvPr id="257" name="Google Shape;257;p39"/>
          <p:cNvSpPr txBox="1"/>
          <p:nvPr/>
        </p:nvSpPr>
        <p:spPr>
          <a:xfrm>
            <a:off x="603864" y="2137327"/>
            <a:ext cx="2268938"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Pleasingly Parallel</a:t>
            </a:r>
            <a:endParaRPr sz="1100"/>
          </a:p>
          <a:p>
            <a:pPr marL="0" marR="0" lvl="0" indent="0" algn="l" rtl="0">
              <a:spcBef>
                <a:spcPts val="0"/>
              </a:spcBef>
              <a:spcAft>
                <a:spcPts val="0"/>
              </a:spcAft>
              <a:buNone/>
            </a:pPr>
            <a:r>
              <a:rPr lang="en" sz="1500" b="1">
                <a:solidFill>
                  <a:schemeClr val="dk1"/>
                </a:solidFill>
                <a:latin typeface="Calibri"/>
                <a:ea typeface="Calibri"/>
                <a:cs typeface="Calibri"/>
                <a:sym typeface="Calibri"/>
              </a:rPr>
              <a:t>Often independent events</a:t>
            </a:r>
            <a:endParaRPr sz="1100"/>
          </a:p>
        </p:txBody>
      </p:sp>
      <p:sp>
        <p:nvSpPr>
          <p:cNvPr id="258" name="Google Shape;258;p39"/>
          <p:cNvSpPr txBox="1"/>
          <p:nvPr/>
        </p:nvSpPr>
        <p:spPr>
          <a:xfrm>
            <a:off x="1075120" y="1482282"/>
            <a:ext cx="1721367"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MapReduce as in scalable databases</a:t>
            </a:r>
            <a:endParaRPr sz="1100"/>
          </a:p>
        </p:txBody>
      </p:sp>
      <p:sp>
        <p:nvSpPr>
          <p:cNvPr id="259" name="Google Shape;259;p39"/>
          <p:cNvSpPr txBox="1"/>
          <p:nvPr/>
        </p:nvSpPr>
        <p:spPr>
          <a:xfrm>
            <a:off x="5749290" y="2997604"/>
            <a:ext cx="2314575" cy="300082"/>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Structured Adaptive Sparse</a:t>
            </a:r>
            <a:endParaRPr sz="1100"/>
          </a:p>
        </p:txBody>
      </p:sp>
      <p:sp>
        <p:nvSpPr>
          <p:cNvPr id="260" name="Google Shape;260;p39"/>
          <p:cNvSpPr txBox="1"/>
          <p:nvPr/>
        </p:nvSpPr>
        <p:spPr>
          <a:xfrm>
            <a:off x="734770" y="598647"/>
            <a:ext cx="1450237" cy="300082"/>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FF0000"/>
                </a:solidFill>
                <a:latin typeface="Calibri"/>
                <a:ea typeface="Calibri"/>
                <a:cs typeface="Calibri"/>
                <a:sym typeface="Calibri"/>
              </a:rPr>
              <a:t>Loosely Coupled</a:t>
            </a:r>
            <a:endParaRPr sz="1100"/>
          </a:p>
        </p:txBody>
      </p:sp>
      <p:sp>
        <p:nvSpPr>
          <p:cNvPr id="261" name="Google Shape;261;p39"/>
          <p:cNvSpPr txBox="1"/>
          <p:nvPr/>
        </p:nvSpPr>
        <p:spPr>
          <a:xfrm>
            <a:off x="7260265" y="3411261"/>
            <a:ext cx="1188188"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Largest scale simulations</a:t>
            </a:r>
            <a:endParaRPr sz="1100"/>
          </a:p>
        </p:txBody>
      </p:sp>
      <p:sp>
        <p:nvSpPr>
          <p:cNvPr id="262" name="Google Shape;262;p39"/>
          <p:cNvSpPr txBox="1"/>
          <p:nvPr/>
        </p:nvSpPr>
        <p:spPr>
          <a:xfrm>
            <a:off x="1335163" y="2793749"/>
            <a:ext cx="1660894"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FF0000"/>
                </a:solidFill>
                <a:latin typeface="Calibri"/>
                <a:ea typeface="Calibri"/>
                <a:cs typeface="Calibri"/>
                <a:sym typeface="Calibri"/>
              </a:rPr>
              <a:t>Current major Big Data category</a:t>
            </a:r>
            <a:endParaRPr sz="1100"/>
          </a:p>
        </p:txBody>
      </p:sp>
      <p:sp>
        <p:nvSpPr>
          <p:cNvPr id="263" name="Google Shape;263;p39"/>
          <p:cNvSpPr txBox="1"/>
          <p:nvPr/>
        </p:nvSpPr>
        <p:spPr>
          <a:xfrm>
            <a:off x="721612" y="1038140"/>
            <a:ext cx="1660894" cy="300082"/>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6600CC"/>
                </a:solidFill>
                <a:latin typeface="Calibri"/>
                <a:ea typeface="Calibri"/>
                <a:cs typeface="Calibri"/>
                <a:sym typeface="Calibri"/>
              </a:rPr>
              <a:t>Commodity Clouds</a:t>
            </a:r>
            <a:endParaRPr sz="1100"/>
          </a:p>
        </p:txBody>
      </p:sp>
      <p:sp>
        <p:nvSpPr>
          <p:cNvPr id="264" name="Google Shape;264;p39"/>
          <p:cNvSpPr txBox="1"/>
          <p:nvPr/>
        </p:nvSpPr>
        <p:spPr>
          <a:xfrm>
            <a:off x="3248124" y="917314"/>
            <a:ext cx="2674531"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b="1">
                <a:solidFill>
                  <a:srgbClr val="6600CC"/>
                </a:solidFill>
                <a:latin typeface="Calibri"/>
                <a:ea typeface="Calibri"/>
                <a:cs typeface="Calibri"/>
                <a:sym typeface="Calibri"/>
              </a:rPr>
              <a:t>HPC Clouds: Accelerators</a:t>
            </a:r>
            <a:endParaRPr sz="1100"/>
          </a:p>
          <a:p>
            <a:pPr marL="0" marR="0" lvl="0" indent="0" algn="ctr" rtl="0">
              <a:spcBef>
                <a:spcPts val="0"/>
              </a:spcBef>
              <a:spcAft>
                <a:spcPts val="0"/>
              </a:spcAft>
              <a:buNone/>
            </a:pPr>
            <a:r>
              <a:rPr lang="en" sz="1500" b="1">
                <a:solidFill>
                  <a:srgbClr val="6600CC"/>
                </a:solidFill>
                <a:latin typeface="Calibri"/>
                <a:ea typeface="Calibri"/>
                <a:cs typeface="Calibri"/>
                <a:sym typeface="Calibri"/>
              </a:rPr>
              <a:t>High Performance Interconnect</a:t>
            </a:r>
            <a:endParaRPr sz="1100"/>
          </a:p>
        </p:txBody>
      </p:sp>
      <p:sp>
        <p:nvSpPr>
          <p:cNvPr id="265" name="Google Shape;265;p39"/>
          <p:cNvSpPr txBox="1"/>
          <p:nvPr/>
        </p:nvSpPr>
        <p:spPr>
          <a:xfrm>
            <a:off x="6764115" y="4159925"/>
            <a:ext cx="2180489" cy="300082"/>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6600CC"/>
                </a:solidFill>
                <a:latin typeface="Calibri"/>
                <a:ea typeface="Calibri"/>
                <a:cs typeface="Calibri"/>
                <a:sym typeface="Calibri"/>
              </a:rPr>
              <a:t>Exascale Supercomputers</a:t>
            </a:r>
            <a:endParaRPr sz="1100"/>
          </a:p>
        </p:txBody>
      </p:sp>
      <p:sp>
        <p:nvSpPr>
          <p:cNvPr id="266" name="Google Shape;266;p39"/>
          <p:cNvSpPr txBox="1"/>
          <p:nvPr/>
        </p:nvSpPr>
        <p:spPr>
          <a:xfrm>
            <a:off x="3185668" y="1629649"/>
            <a:ext cx="1386332" cy="992579"/>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Global Machine Learning</a:t>
            </a:r>
            <a:endParaRPr sz="1100"/>
          </a:p>
          <a:p>
            <a:pPr marL="0" marR="0" lvl="0" indent="0" algn="l" rtl="0">
              <a:spcBef>
                <a:spcPts val="0"/>
              </a:spcBef>
              <a:spcAft>
                <a:spcPts val="0"/>
              </a:spcAft>
              <a:buNone/>
            </a:pPr>
            <a:r>
              <a:rPr lang="en" sz="1500" b="1">
                <a:solidFill>
                  <a:schemeClr val="dk1"/>
                </a:solidFill>
                <a:latin typeface="Calibri"/>
                <a:ea typeface="Calibri"/>
                <a:cs typeface="Calibri"/>
                <a:sym typeface="Calibri"/>
              </a:rPr>
              <a:t>e.g. parallel clustering </a:t>
            </a:r>
            <a:endParaRPr sz="1100"/>
          </a:p>
        </p:txBody>
      </p:sp>
      <p:sp>
        <p:nvSpPr>
          <p:cNvPr id="267" name="Google Shape;267;p39"/>
          <p:cNvSpPr txBox="1"/>
          <p:nvPr/>
        </p:nvSpPr>
        <p:spPr>
          <a:xfrm>
            <a:off x="4680872" y="1661256"/>
            <a:ext cx="1455553" cy="300082"/>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Deep Learning</a:t>
            </a:r>
            <a:endParaRPr sz="1100"/>
          </a:p>
        </p:txBody>
      </p:sp>
      <p:sp>
        <p:nvSpPr>
          <p:cNvPr id="268" name="Google Shape;268;p39"/>
          <p:cNvSpPr txBox="1"/>
          <p:nvPr/>
        </p:nvSpPr>
        <p:spPr>
          <a:xfrm>
            <a:off x="6158318" y="913544"/>
            <a:ext cx="2674531"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b="1">
                <a:solidFill>
                  <a:srgbClr val="6600CC"/>
                </a:solidFill>
                <a:latin typeface="Calibri"/>
                <a:ea typeface="Calibri"/>
                <a:cs typeface="Calibri"/>
                <a:sym typeface="Calibri"/>
              </a:rPr>
              <a:t>HPC Clouds/Supercomputers</a:t>
            </a:r>
            <a:endParaRPr sz="1100"/>
          </a:p>
          <a:p>
            <a:pPr marL="0" marR="0" lvl="0" indent="0" algn="ctr" rtl="0">
              <a:spcBef>
                <a:spcPts val="0"/>
              </a:spcBef>
              <a:spcAft>
                <a:spcPts val="0"/>
              </a:spcAft>
              <a:buNone/>
            </a:pPr>
            <a:r>
              <a:rPr lang="en" sz="1500" b="1">
                <a:solidFill>
                  <a:srgbClr val="6600CC"/>
                </a:solidFill>
                <a:latin typeface="Calibri"/>
                <a:ea typeface="Calibri"/>
                <a:cs typeface="Calibri"/>
                <a:sym typeface="Calibri"/>
              </a:rPr>
              <a:t>Memory access also critical</a:t>
            </a:r>
            <a:endParaRPr sz="1100"/>
          </a:p>
        </p:txBody>
      </p:sp>
      <p:sp>
        <p:nvSpPr>
          <p:cNvPr id="269" name="Google Shape;269;p39"/>
          <p:cNvSpPr txBox="1"/>
          <p:nvPr/>
        </p:nvSpPr>
        <p:spPr>
          <a:xfrm>
            <a:off x="6262243" y="2402784"/>
            <a:ext cx="2521709" cy="300082"/>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Unstructured Adaptive Sparse</a:t>
            </a:r>
            <a:endParaRPr sz="1100"/>
          </a:p>
        </p:txBody>
      </p:sp>
      <p:sp>
        <p:nvSpPr>
          <p:cNvPr id="270" name="Google Shape;270;p39"/>
          <p:cNvSpPr txBox="1"/>
          <p:nvPr/>
        </p:nvSpPr>
        <p:spPr>
          <a:xfrm>
            <a:off x="7111483" y="1566574"/>
            <a:ext cx="1721367"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Graph Analytics e.g. subgraph mining</a:t>
            </a:r>
            <a:endParaRPr sz="1100"/>
          </a:p>
        </p:txBody>
      </p:sp>
      <p:sp>
        <p:nvSpPr>
          <p:cNvPr id="271" name="Google Shape;271;p39"/>
          <p:cNvSpPr txBox="1"/>
          <p:nvPr/>
        </p:nvSpPr>
        <p:spPr>
          <a:xfrm>
            <a:off x="6342653" y="1669840"/>
            <a:ext cx="505158" cy="300082"/>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LDA</a:t>
            </a:r>
            <a:endParaRPr sz="1100"/>
          </a:p>
        </p:txBody>
      </p:sp>
      <p:sp>
        <p:nvSpPr>
          <p:cNvPr id="272" name="Google Shape;272;p39"/>
          <p:cNvSpPr txBox="1"/>
          <p:nvPr/>
        </p:nvSpPr>
        <p:spPr>
          <a:xfrm>
            <a:off x="3568322" y="2720807"/>
            <a:ext cx="2007357"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FF0000"/>
                </a:solidFill>
                <a:latin typeface="Calibri"/>
                <a:ea typeface="Calibri"/>
                <a:cs typeface="Calibri"/>
                <a:sym typeface="Calibri"/>
              </a:rPr>
              <a:t>Linear Algebra at core (often not sparse)</a:t>
            </a:r>
            <a:endParaRPr sz="1100"/>
          </a:p>
        </p:txBody>
      </p:sp>
      <p:cxnSp>
        <p:nvCxnSpPr>
          <p:cNvPr id="273" name="Google Shape;273;p39"/>
          <p:cNvCxnSpPr/>
          <p:nvPr/>
        </p:nvCxnSpPr>
        <p:spPr>
          <a:xfrm rot="10800000">
            <a:off x="217275" y="2022044"/>
            <a:ext cx="1" cy="2223803"/>
          </a:xfrm>
          <a:prstGeom prst="straightConnector1">
            <a:avLst/>
          </a:prstGeom>
          <a:noFill/>
          <a:ln w="28575" cap="flat" cmpd="sng">
            <a:solidFill>
              <a:srgbClr val="FF0000"/>
            </a:solidFill>
            <a:prstDash val="solid"/>
            <a:miter lim="800000"/>
            <a:headEnd type="none" w="sm" len="sm"/>
            <a:tailEnd type="triangle" w="med" len="med"/>
          </a:ln>
        </p:spPr>
      </p:cxnSp>
      <p:cxnSp>
        <p:nvCxnSpPr>
          <p:cNvPr id="274" name="Google Shape;274;p39"/>
          <p:cNvCxnSpPr/>
          <p:nvPr/>
        </p:nvCxnSpPr>
        <p:spPr>
          <a:xfrm rot="-5400000">
            <a:off x="-58631" y="984670"/>
            <a:ext cx="652436" cy="0"/>
          </a:xfrm>
          <a:prstGeom prst="straightConnector1">
            <a:avLst/>
          </a:prstGeom>
          <a:noFill/>
          <a:ln w="28575" cap="flat" cmpd="sng">
            <a:solidFill>
              <a:srgbClr val="FF0000"/>
            </a:solidFill>
            <a:prstDash val="solid"/>
            <a:miter lim="800000"/>
            <a:headEnd type="none" w="sm" len="sm"/>
            <a:tailEnd type="triangle" w="med" len="med"/>
          </a:ln>
        </p:spPr>
      </p:cxnSp>
      <p:sp>
        <p:nvSpPr>
          <p:cNvPr id="275" name="Google Shape;275;p39"/>
          <p:cNvSpPr txBox="1"/>
          <p:nvPr/>
        </p:nvSpPr>
        <p:spPr>
          <a:xfrm>
            <a:off x="57464" y="1427619"/>
            <a:ext cx="821930" cy="530915"/>
          </a:xfrm>
          <a:prstGeom prst="rect">
            <a:avLst/>
          </a:prstGeom>
          <a:noFill/>
          <a:ln w="12700" cap="flat" cmpd="sng">
            <a:solidFill>
              <a:srgbClr val="FF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FF0000"/>
                </a:solidFill>
                <a:latin typeface="Calibri"/>
                <a:ea typeface="Calibri"/>
                <a:cs typeface="Calibri"/>
                <a:sym typeface="Calibri"/>
              </a:rPr>
              <a:t>Size of Disk I/O</a:t>
            </a:r>
            <a:endParaRPr sz="1100"/>
          </a:p>
        </p:txBody>
      </p:sp>
      <p:sp>
        <p:nvSpPr>
          <p:cNvPr id="276" name="Google Shape;276;p39"/>
          <p:cNvSpPr txBox="1"/>
          <p:nvPr/>
        </p:nvSpPr>
        <p:spPr>
          <a:xfrm>
            <a:off x="6924325" y="589393"/>
            <a:ext cx="1450237" cy="300082"/>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FF0000"/>
                </a:solidFill>
                <a:latin typeface="Calibri"/>
                <a:ea typeface="Calibri"/>
                <a:cs typeface="Calibri"/>
                <a:sym typeface="Calibri"/>
              </a:rPr>
              <a:t>Tightly Coupled</a:t>
            </a:r>
            <a:endParaRPr sz="1100"/>
          </a:p>
        </p:txBody>
      </p:sp>
      <p:sp>
        <p:nvSpPr>
          <p:cNvPr id="277" name="Google Shape;277;p39"/>
          <p:cNvSpPr txBox="1"/>
          <p:nvPr/>
        </p:nvSpPr>
        <p:spPr>
          <a:xfrm>
            <a:off x="624281" y="3390587"/>
            <a:ext cx="1660892"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Parameter sweep simulations</a:t>
            </a:r>
            <a:endParaRPr sz="1100"/>
          </a:p>
        </p:txBody>
      </p:sp>
      <p:sp>
        <p:nvSpPr>
          <p:cNvPr id="278" name="Google Shape;278;p39"/>
          <p:cNvSpPr txBox="1">
            <a:spLocks noGrp="1"/>
          </p:cNvSpPr>
          <p:nvPr>
            <p:ph type="body" idx="1"/>
          </p:nvPr>
        </p:nvSpPr>
        <p:spPr>
          <a:xfrm>
            <a:off x="306821" y="3950122"/>
            <a:ext cx="6367749" cy="611783"/>
          </a:xfrm>
          <a:prstGeom prst="rect">
            <a:avLst/>
          </a:prstGeom>
          <a:noFill/>
          <a:ln w="19050" cap="flat" cmpd="sng">
            <a:solidFill>
              <a:schemeClr val="dk1"/>
            </a:solidFill>
            <a:prstDash val="solid"/>
            <a:round/>
            <a:headEnd type="none" w="sm" len="sm"/>
            <a:tailEnd type="none" w="sm" len="sm"/>
          </a:ln>
        </p:spPr>
        <p:txBody>
          <a:bodyPr spcFirstLastPara="1" wrap="square" lIns="68575" tIns="68575" rIns="68575" bIns="68575" anchor="t" anchorCtr="0">
            <a:noAutofit/>
          </a:bodyPr>
          <a:lstStyle/>
          <a:p>
            <a:pPr marL="0" lvl="0" indent="0" algn="ctr" rtl="0">
              <a:lnSpc>
                <a:spcPct val="100000"/>
              </a:lnSpc>
              <a:spcBef>
                <a:spcPts val="0"/>
              </a:spcBef>
              <a:spcAft>
                <a:spcPts val="0"/>
              </a:spcAft>
              <a:buClr>
                <a:schemeClr val="dk1"/>
              </a:buClr>
              <a:buSzPts val="1600"/>
              <a:buNone/>
            </a:pPr>
            <a:r>
              <a:rPr lang="en" sz="1600" b="1"/>
              <a:t>Just two problem characteristics</a:t>
            </a:r>
            <a:br>
              <a:rPr lang="en" sz="1100"/>
            </a:br>
            <a:r>
              <a:rPr lang="en" sz="1600" b="1"/>
              <a:t>There is also data/compute distribution seen in grid/edge computing</a:t>
            </a:r>
            <a:endParaRPr sz="1100"/>
          </a:p>
        </p:txBody>
      </p:sp>
      <p:sp>
        <p:nvSpPr>
          <p:cNvPr id="279" name="Google Shape;279;p39"/>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9</a:t>
            </a:fld>
            <a:endParaRPr sz="1100">
              <a:solidFill>
                <a:srgbClr val="888888"/>
              </a:solidFill>
            </a:endParaRPr>
          </a:p>
        </p:txBody>
      </p:sp>
      <p:sp>
        <p:nvSpPr>
          <p:cNvPr id="2" name="Date Placeholder 1">
            <a:extLst>
              <a:ext uri="{FF2B5EF4-FFF2-40B4-BE49-F238E27FC236}">
                <a16:creationId xmlns:a16="http://schemas.microsoft.com/office/drawing/2014/main" id="{D939A933-FEED-4EB8-9197-4F5C2A8ED627}"/>
              </a:ext>
            </a:extLst>
          </p:cNvPr>
          <p:cNvSpPr>
            <a:spLocks noGrp="1"/>
          </p:cNvSpPr>
          <p:nvPr>
            <p:ph type="dt" idx="10"/>
          </p:nvPr>
        </p:nvSpPr>
        <p:spPr/>
        <p:txBody>
          <a:bodyPr/>
          <a:lstStyle/>
          <a:p>
            <a:r>
              <a:rPr lang="en-US"/>
              <a:t>5/10/2019</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2855</TotalTime>
  <Words>3918</Words>
  <Application>Microsoft Office PowerPoint</Application>
  <PresentationFormat>On-screen Show (16:9)</PresentationFormat>
  <Paragraphs>529</Paragraphs>
  <Slides>46</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Arial</vt:lpstr>
      <vt:lpstr>Bahnschrift</vt:lpstr>
      <vt:lpstr>Calibri</vt:lpstr>
      <vt:lpstr>Courier New</vt:lpstr>
      <vt:lpstr>Proxima Nova</vt:lpstr>
      <vt:lpstr>Roboto</vt:lpstr>
      <vt:lpstr>Times New Roman</vt:lpstr>
      <vt:lpstr>Simple Light</vt:lpstr>
      <vt:lpstr>1_Office Theme</vt:lpstr>
      <vt:lpstr>Building HPC Big Data Systems</vt:lpstr>
      <vt:lpstr>Abstract</vt:lpstr>
      <vt:lpstr> Overall Global AI and Modeling Supercomputer GAIMSC</vt:lpstr>
      <vt:lpstr>aa</vt:lpstr>
      <vt:lpstr>aa</vt:lpstr>
      <vt:lpstr>Overall Global AI and Modeling Supercomputer GAIMSC Architecture</vt:lpstr>
      <vt:lpstr>MLforHPC and HPCforML</vt:lpstr>
      <vt:lpstr>HPCforML in detail</vt:lpstr>
      <vt:lpstr>Big Data and Simulation Difficulty in Parallelism Size of Synchronization constraints</vt:lpstr>
      <vt:lpstr> HPCrunsML Comparing Spark, Flink and MPI</vt:lpstr>
      <vt:lpstr>Machine Learning with MPI, Spark and Flink</vt:lpstr>
      <vt:lpstr>Multidimensional Scaling: 3 Nested Parallel Sections</vt:lpstr>
      <vt:lpstr>PowerPoint Presentation</vt:lpstr>
      <vt:lpstr> MLforHPC examples</vt:lpstr>
      <vt:lpstr>MLforHPC in detail</vt:lpstr>
      <vt:lpstr>MLforHPC Details I</vt:lpstr>
      <vt:lpstr>MLAutotunedHPC. Machine Learning for Parameter Auto-tuning in Molecular Dynamics Simulations: Efficient Dynamics of Ions near Polarizable Nanoparticles</vt:lpstr>
      <vt:lpstr>Results for MLAutotuning</vt:lpstr>
      <vt:lpstr>MLforHPC Details II</vt:lpstr>
      <vt:lpstr>MLaroundCI: Machine learning for performance enhancement with Surrogates of molecular dynamics simulations</vt:lpstr>
      <vt:lpstr>Speedup of MLaroundCI</vt:lpstr>
      <vt:lpstr>MLaroundHPC: Learning Model Details I</vt:lpstr>
      <vt:lpstr>MLaroundHPC: Learning Model Details II</vt:lpstr>
      <vt:lpstr>MLaroundHPC: Learning Model Details III</vt:lpstr>
      <vt:lpstr>MLControl</vt:lpstr>
      <vt:lpstr> Programming Environment for Global AI and Modeling Supercomputer GAIMSC</vt:lpstr>
      <vt:lpstr>Ways of adding High Performance to  Global AI (and Modeling) Supercomputer</vt:lpstr>
      <vt:lpstr>Twister2 Highlights I</vt:lpstr>
      <vt:lpstr>Twister2 Highlights II</vt:lpstr>
      <vt:lpstr>Twister2 Highlights III </vt:lpstr>
      <vt:lpstr>Twister2 Logistics</vt:lpstr>
      <vt:lpstr>Twister2 Team</vt:lpstr>
      <vt:lpstr>Twister2 Features by Level of Effort</vt:lpstr>
      <vt:lpstr>Twister2 Implementation by Language</vt:lpstr>
      <vt:lpstr>GAIMSC Programming Environment Components I</vt:lpstr>
      <vt:lpstr>GAIMSC Programming Environment Components II</vt:lpstr>
      <vt:lpstr>Some Choices in Dataflow Systems</vt:lpstr>
      <vt:lpstr>Execution as a Graph for Data Analytics</vt:lpstr>
      <vt:lpstr>PowerPoint Presentation</vt:lpstr>
      <vt:lpstr>Twister2 Dataflow Communications</vt:lpstr>
      <vt:lpstr>Structure of Iterations and Dataflow nodes in Spark, Flink and Twister2</vt:lpstr>
      <vt:lpstr>PowerPoint Presentation</vt:lpstr>
      <vt:lpstr>PowerPoint Presentation</vt:lpstr>
      <vt:lpstr>Effect of processing an extra dataflow node</vt:lpstr>
      <vt:lpstr>Results on Terasort</vt:lpstr>
      <vt:lpstr>Summary of Big Data Systems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Backdrop on Big Data Systems for Twister2 Tutorial</dc:title>
  <cp:lastModifiedBy>Geoffrey Fox</cp:lastModifiedBy>
  <cp:revision>71</cp:revision>
  <dcterms:modified xsi:type="dcterms:W3CDTF">2019-05-10T10:16:55Z</dcterms:modified>
</cp:coreProperties>
</file>