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365" r:id="rId3"/>
    <p:sldId id="366" r:id="rId4"/>
    <p:sldId id="369" r:id="rId5"/>
    <p:sldId id="367" r:id="rId6"/>
    <p:sldId id="368" r:id="rId7"/>
    <p:sldId id="370" r:id="rId8"/>
    <p:sldId id="37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84383" autoAdjust="0"/>
  </p:normalViewPr>
  <p:slideViewPr>
    <p:cSldViewPr snapToGrid="0" snapToObjects="1">
      <p:cViewPr varScale="1">
        <p:scale>
          <a:sx n="93" d="100"/>
          <a:sy n="93" d="100"/>
        </p:scale>
        <p:origin x="4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8E7E-BF38-AA4D-9ACD-A131BF812C78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2916-1AE8-9542-A42C-676A221E1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79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078" y="18288"/>
            <a:ext cx="278172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9E6AE-4DB5-B44C-A9AE-3E93A4B88DA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A1B30E-293B-2C46-812A-5EC87BFA78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g-logo-whit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334"/>
            <a:ext cx="571079" cy="3928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990" y="1263722"/>
            <a:ext cx="7946410" cy="725251"/>
          </a:xfrm>
        </p:spPr>
        <p:txBody>
          <a:bodyPr/>
          <a:lstStyle/>
          <a:p>
            <a:r>
              <a:rPr lang="en-US" sz="4400" dirty="0" smtClean="0"/>
              <a:t>Panel Discussion</a:t>
            </a:r>
            <a:br>
              <a:rPr lang="en-US" sz="4400" dirty="0" smtClean="0"/>
            </a:br>
            <a:r>
              <a:rPr lang="en-US" sz="4400" dirty="0" smtClean="0"/>
              <a:t>Software  Defined Ecosystems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593848"/>
          </a:xfrm>
        </p:spPr>
        <p:txBody>
          <a:bodyPr>
            <a:normAutofit/>
          </a:bodyPr>
          <a:lstStyle/>
          <a:p>
            <a:r>
              <a:rPr lang="en-US" dirty="0" smtClean="0"/>
              <a:t>June 24 2014</a:t>
            </a:r>
          </a:p>
          <a:p>
            <a:r>
              <a:rPr lang="en-US" dirty="0" err="1"/>
              <a:t>BigSystem</a:t>
            </a:r>
            <a:r>
              <a:rPr lang="en-US" dirty="0"/>
              <a:t> 2014 - Software-Defined </a:t>
            </a:r>
            <a:r>
              <a:rPr lang="en-US" dirty="0" smtClean="0"/>
              <a:t>Ecosystems at HPDC Vancouver Canada </a:t>
            </a:r>
          </a:p>
          <a:p>
            <a:endParaRPr lang="en-US" dirty="0"/>
          </a:p>
          <a:p>
            <a:r>
              <a:rPr lang="en-US" dirty="0" smtClean="0"/>
              <a:t>Geoffrey </a:t>
            </a:r>
            <a:r>
              <a:rPr lang="en-US" dirty="0" smtClean="0"/>
              <a:t>Fox</a:t>
            </a:r>
            <a:endParaRPr lang="en-US" dirty="0"/>
          </a:p>
        </p:txBody>
      </p:sp>
      <p:pic>
        <p:nvPicPr>
          <p:cNvPr id="4" name="Picture 3" descr="fg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547" y="5473446"/>
            <a:ext cx="1397000" cy="9906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90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99508"/>
            <a:ext cx="9061807" cy="5658492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/>
              <a:t>Q1.What are the key technology centers in </a:t>
            </a:r>
            <a:r>
              <a:rPr lang="en-US" sz="3400" dirty="0" smtClean="0"/>
              <a:t>this emerging</a:t>
            </a:r>
            <a:r>
              <a:rPr lang="en-US" sz="3400" dirty="0"/>
              <a:t> ecosystem</a:t>
            </a:r>
            <a:r>
              <a:rPr lang="en-US" sz="3400" dirty="0" smtClean="0"/>
              <a:t>?</a:t>
            </a:r>
          </a:p>
          <a:p>
            <a:pPr lvl="1"/>
            <a:r>
              <a:rPr lang="en-US" sz="3400" dirty="0" smtClean="0"/>
              <a:t>I will discuss a question I don’t know answer to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pPr lvl="1"/>
            <a:endParaRPr lang="en-US" sz="3400" dirty="0"/>
          </a:p>
          <a:p>
            <a:r>
              <a:rPr lang="en-US" sz="3400" dirty="0" smtClean="0"/>
              <a:t>Q2.What</a:t>
            </a:r>
            <a:r>
              <a:rPr lang="en-US" sz="3400" dirty="0"/>
              <a:t> are the separate (possibly partially overlapping) research, education, and industry communities? How to better bridge them</a:t>
            </a:r>
            <a:r>
              <a:rPr lang="en-US" sz="3400" dirty="0" smtClean="0"/>
              <a:t>?</a:t>
            </a:r>
          </a:p>
          <a:p>
            <a:pPr lvl="1"/>
            <a:r>
              <a:rPr lang="en-US" sz="3400" dirty="0" smtClean="0"/>
              <a:t>Lets discuss continuing conference – perhaps </a:t>
            </a:r>
            <a:r>
              <a:rPr lang="en-US" sz="3400" dirty="0" err="1" smtClean="0"/>
              <a:t>colocated</a:t>
            </a:r>
            <a:r>
              <a:rPr lang="en-US" sz="3400" dirty="0" smtClean="0"/>
              <a:t> with a larger conference?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r>
              <a:rPr lang="en-US" sz="3400" dirty="0"/>
              <a:t>Q3.System research requires major effort in preparing foundation platform – what are the platforms available to build on, what need to be invented</a:t>
            </a:r>
            <a:r>
              <a:rPr lang="en-US" sz="3400" dirty="0" smtClean="0"/>
              <a:t>?</a:t>
            </a:r>
          </a:p>
          <a:p>
            <a:pPr lvl="1"/>
            <a:r>
              <a:rPr lang="en-US" sz="3400" dirty="0" smtClean="0"/>
              <a:t>What are requirements?</a:t>
            </a:r>
          </a:p>
          <a:p>
            <a:pPr lvl="1"/>
            <a:r>
              <a:rPr lang="en-US" sz="3400" dirty="0" smtClean="0"/>
              <a:t>Distributed v. central?; size?; hypervisor or not?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r>
              <a:rPr lang="en-US" sz="3400" dirty="0"/>
              <a:t>Q4.Suggestions on fostering a new – cross seeded – discipline for future students to tackle the challenges – and what are the challenges</a:t>
            </a:r>
            <a:r>
              <a:rPr lang="en-US" sz="3400" dirty="0" smtClean="0"/>
              <a:t>?</a:t>
            </a:r>
          </a:p>
          <a:p>
            <a:pPr lvl="1"/>
            <a:r>
              <a:rPr lang="en-US" sz="3400" dirty="0" smtClean="0"/>
              <a:t>Always need to promote interdisciplinary work within existing disciplines?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8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Disaggregation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53" y="1368503"/>
            <a:ext cx="8907694" cy="5381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learnt that datacenters were moving to</a:t>
            </a:r>
            <a:r>
              <a:rPr lang="en-US" b="1" dirty="0" smtClean="0"/>
              <a:t> disaggregation </a:t>
            </a:r>
            <a:r>
              <a:rPr lang="en-US" dirty="0" smtClean="0"/>
              <a:t>with for example memory, CPU’s, storage and networking separately defined</a:t>
            </a:r>
          </a:p>
          <a:p>
            <a:r>
              <a:rPr lang="en-US" dirty="0" smtClean="0"/>
              <a:t>Then you can </a:t>
            </a:r>
            <a:r>
              <a:rPr lang="en-US" b="1" dirty="0" smtClean="0"/>
              <a:t>compose</a:t>
            </a:r>
            <a:r>
              <a:rPr lang="en-US" dirty="0" smtClean="0"/>
              <a:t> customized hardware </a:t>
            </a:r>
            <a:r>
              <a:rPr lang="en-US" b="1" dirty="0" smtClean="0"/>
              <a:t>systems</a:t>
            </a:r>
            <a:r>
              <a:rPr lang="en-US" dirty="0" smtClean="0"/>
              <a:t> to best fit an application needs</a:t>
            </a:r>
          </a:p>
          <a:p>
            <a:r>
              <a:rPr lang="en-US" dirty="0" smtClean="0"/>
              <a:t>Applications involve a map</a:t>
            </a:r>
            <a:br>
              <a:rPr lang="en-US" dirty="0" smtClean="0"/>
            </a:br>
            <a:r>
              <a:rPr lang="en-US" b="1" dirty="0" smtClean="0"/>
              <a:t>Application </a:t>
            </a:r>
            <a:r>
              <a:rPr lang="en-US" b="1" dirty="0" smtClean="0">
                <a:sym typeface="Wingdings" panose="05000000000000000000" pitchFamily="2" charset="2"/>
              </a:rPr>
              <a:t> Numerical/Computational Formulation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Software System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Hardware System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of these 4 entities is a system and can be specified or measured in some way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define units (disaggregated components) and their composition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Needed for reproducible computation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Related to Network Science / Complex Systems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8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8359" y="387849"/>
            <a:ext cx="1335641" cy="4876800"/>
          </a:xfrm>
        </p:spPr>
        <p:txBody>
          <a:bodyPr/>
          <a:lstStyle/>
          <a:p>
            <a:r>
              <a:rPr lang="en-US" dirty="0" smtClean="0"/>
              <a:t>HPC-ABDS</a:t>
            </a:r>
          </a:p>
          <a:p>
            <a:r>
              <a:rPr lang="en-US" dirty="0" smtClean="0"/>
              <a:t>Big Data Stack</a:t>
            </a:r>
          </a:p>
          <a:p>
            <a:r>
              <a:rPr lang="en-US" dirty="0" smtClean="0"/>
              <a:t>120 </a:t>
            </a:r>
            <a:r>
              <a:rPr lang="en-US" sz="1800" dirty="0" smtClean="0"/>
              <a:t>software Systems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753"/>
            <a:ext cx="797777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927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73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3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02"/>
          <a:stretch/>
        </p:blipFill>
        <p:spPr bwMode="auto">
          <a:xfrm>
            <a:off x="0" y="-82430"/>
            <a:ext cx="9144000" cy="696086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451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650" y="0"/>
            <a:ext cx="6734710" cy="719856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Broad Layers in HPC-ABDS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6535"/>
            <a:ext cx="9144000" cy="60314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Workflow-Orchestration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Application and Analytics: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Mahout,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MLlib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R…</a:t>
            </a:r>
          </a:p>
          <a:p>
            <a:r>
              <a:rPr lang="en-US" dirty="0" smtClean="0"/>
              <a:t>High level Programming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Basic Programming model and runtime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SPMD, Streaming, MapReduce, MPI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Inter process communication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Collectives, point-to-point, publish-subscribe</a:t>
            </a:r>
          </a:p>
          <a:p>
            <a:r>
              <a:rPr lang="en-US" dirty="0" smtClean="0"/>
              <a:t>In-memory databases/caches</a:t>
            </a:r>
          </a:p>
          <a:p>
            <a:r>
              <a:rPr lang="en-US" dirty="0" smtClean="0"/>
              <a:t>Object-relational mapping</a:t>
            </a:r>
          </a:p>
          <a:p>
            <a:r>
              <a:rPr lang="en-US" dirty="0" smtClean="0"/>
              <a:t>SQL and </a:t>
            </a:r>
            <a:r>
              <a:rPr lang="en-US" dirty="0" err="1" smtClean="0"/>
              <a:t>NoSQL</a:t>
            </a:r>
            <a:r>
              <a:rPr lang="en-US" dirty="0" smtClean="0"/>
              <a:t>, File management</a:t>
            </a:r>
          </a:p>
          <a:p>
            <a:r>
              <a:rPr lang="en-US" dirty="0" smtClean="0"/>
              <a:t>Data Transport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Cluster Resource Management (Yarn,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Slurm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SGE)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File systems(HDFS,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Lustre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…)</a:t>
            </a:r>
          </a:p>
          <a:p>
            <a:r>
              <a:rPr lang="en-US" dirty="0" smtClean="0"/>
              <a:t>DevOps (Puppet, Chef …)</a:t>
            </a:r>
          </a:p>
          <a:p>
            <a:r>
              <a:rPr lang="en-US" dirty="0" err="1" smtClean="0"/>
              <a:t>IaaS</a:t>
            </a:r>
            <a:r>
              <a:rPr lang="en-US" dirty="0" smtClean="0"/>
              <a:t> Management from HPC to hypervisors (</a:t>
            </a:r>
            <a:r>
              <a:rPr lang="en-US" dirty="0" err="1" smtClean="0"/>
              <a:t>OpenStack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Cross Cutting</a:t>
            </a:r>
          </a:p>
          <a:p>
            <a:pPr lvl="1"/>
            <a:r>
              <a:rPr lang="en-US" dirty="0" smtClean="0"/>
              <a:t>Message Protocols</a:t>
            </a:r>
          </a:p>
          <a:p>
            <a:pPr lvl="1"/>
            <a:r>
              <a:rPr lang="en-US" dirty="0" smtClean="0"/>
              <a:t>Distributed Coordination</a:t>
            </a:r>
          </a:p>
          <a:p>
            <a:pPr lvl="1"/>
            <a:r>
              <a:rPr lang="en-US" dirty="0" smtClean="0"/>
              <a:t>Security &amp; Privacy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985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How do we specify a Big Data Software System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6534"/>
            <a:ext cx="9144000" cy="60314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Software built as lines of code (scripting), methods, objects, programs, libraries, services, Apache projects …..</a:t>
            </a:r>
          </a:p>
          <a:p>
            <a:pPr lvl="1"/>
            <a:r>
              <a:rPr lang="en-US" dirty="0" smtClean="0"/>
              <a:t>Have “layers” and/or typical messaging interface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are composed in different ways with different interfaces with different ways of defining interfaces – including formal and de facto standards</a:t>
            </a:r>
          </a:p>
          <a:p>
            <a:r>
              <a:rPr lang="en-US" dirty="0" smtClean="0"/>
              <a:t>Correctness and Performance issues</a:t>
            </a:r>
          </a:p>
          <a:p>
            <a:r>
              <a:rPr lang="en-US" dirty="0" smtClean="0"/>
              <a:t>Many workflow systems effectively support this type of specification as in Pegasus/</a:t>
            </a:r>
            <a:r>
              <a:rPr lang="en-US" dirty="0" err="1" smtClean="0"/>
              <a:t>Precip</a:t>
            </a:r>
            <a:endParaRPr lang="en-US" dirty="0" smtClean="0"/>
          </a:p>
          <a:p>
            <a:pPr lvl="1"/>
            <a:r>
              <a:rPr lang="en-US" dirty="0" smtClean="0"/>
              <a:t>But not standardized</a:t>
            </a:r>
          </a:p>
          <a:p>
            <a:pPr lvl="1"/>
            <a:r>
              <a:rPr lang="en-US" dirty="0" smtClean="0"/>
              <a:t>Several orchestration standards with BPEL as best known but I don’t think they are very successful in terms of achieving </a:t>
            </a:r>
            <a:r>
              <a:rPr lang="en-US" dirty="0" err="1" smtClean="0"/>
              <a:t>braod</a:t>
            </a:r>
            <a:r>
              <a:rPr lang="en-US" dirty="0" smtClean="0"/>
              <a:t> adoption</a:t>
            </a:r>
          </a:p>
          <a:p>
            <a:pPr lvl="1"/>
            <a:r>
              <a:rPr lang="en-US" dirty="0" smtClean="0"/>
              <a:t>Scripting as in mashups is another way …..</a:t>
            </a:r>
          </a:p>
          <a:p>
            <a:r>
              <a:rPr lang="en-US" dirty="0" smtClean="0"/>
              <a:t>DevOps suggest we define 120 Chef or Puppet scripts but that’s not enough</a:t>
            </a:r>
          </a:p>
          <a:p>
            <a:pPr lvl="1"/>
            <a:r>
              <a:rPr lang="en-US" dirty="0" smtClean="0"/>
              <a:t>Or is that plus </a:t>
            </a:r>
            <a:r>
              <a:rPr lang="en-US" dirty="0" err="1" smtClean="0"/>
              <a:t>IPython</a:t>
            </a:r>
            <a:r>
              <a:rPr lang="en-US" dirty="0" smtClean="0"/>
              <a:t> the solution?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770670" y="1547362"/>
            <a:ext cx="1818527" cy="513708"/>
            <a:chOff x="2640458" y="3482939"/>
            <a:chExt cx="1818527" cy="513708"/>
          </a:xfrm>
        </p:grpSpPr>
        <p:sp>
          <p:nvSpPr>
            <p:cNvPr id="4" name="Oval 3"/>
            <p:cNvSpPr/>
            <p:nvPr/>
          </p:nvSpPr>
          <p:spPr>
            <a:xfrm>
              <a:off x="2640458" y="3482939"/>
              <a:ext cx="503434" cy="5137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267182" y="3739793"/>
              <a:ext cx="565079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955551" y="3482939"/>
              <a:ext cx="503434" cy="5137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2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anel Discussion Software  Defined Ecosystems&amp;quot;&quot;/&gt;&lt;property id=&quot;20307&quot; value=&quot;256&quot;/&gt;&lt;/object&gt;&lt;object type=&quot;3&quot; unique_id=&quot;302510&quot;&gt;&lt;property id=&quot;20148&quot; value=&quot;5&quot;/&gt;&lt;property id=&quot;20300&quot; value=&quot;Slide 2 - &amp;quot;Questions&amp;quot;&quot;/&gt;&lt;property id=&quot;20307&quot; value=&quot;365&quot;/&gt;&lt;/object&gt;&lt;object type=&quot;3&quot; unique_id=&quot;302511&quot;&gt;&lt;property id=&quot;20148&quot; value=&quot;5&quot;/&gt;&lt;property id=&quot;20300&quot; value=&quot;Slide 3 - &amp;quot;Disaggregation and Composition&amp;quot;&quot;/&gt;&lt;property id=&quot;20307&quot; value=&quot;366&quot;/&gt;&lt;/object&gt;&lt;object type=&quot;3&quot; unique_id=&quot;303028&quot;&gt;&lt;property id=&quot;20148&quot; value=&quot;5&quot;/&gt;&lt;property id=&quot;20300&quot; value=&quot;Slide 4&quot;/&gt;&lt;property id=&quot;20307&quot; value=&quot;369&quot;/&gt;&lt;/object&gt;&lt;object type=&quot;3&quot; unique_id=&quot;303029&quot;&gt;&lt;property id=&quot;20148&quot; value=&quot;5&quot;/&gt;&lt;property id=&quot;20300&quot; value=&quot;Slide 5&quot;/&gt;&lt;property id=&quot;20307&quot; value=&quot;367&quot;/&gt;&lt;/object&gt;&lt;object type=&quot;3&quot; unique_id=&quot;303030&quot;&gt;&lt;property id=&quot;20148&quot; value=&quot;5&quot;/&gt;&lt;property id=&quot;20300&quot; value=&quot;Slide 6&quot;/&gt;&lt;property id=&quot;20307&quot; value=&quot;368&quot;/&gt;&lt;/object&gt;&lt;object type=&quot;3&quot; unique_id=&quot;303063&quot;&gt;&lt;property id=&quot;20148&quot; value=&quot;5&quot;/&gt;&lt;property id=&quot;20300&quot; value=&quot;Slide 7 - &amp;quot;Broad Layers in HPC-ABDS&amp;quot;&quot;/&gt;&lt;property id=&quot;20307&quot; value=&quot;370&quot;/&gt;&lt;/object&gt;&lt;object type=&quot;3&quot; unique_id=&quot;303091&quot;&gt;&lt;property id=&quot;20148&quot; value=&quot;5&quot;/&gt;&lt;property id=&quot;20300&quot; value=&quot;Slide 8 - &amp;quot;How do we specify a Big Data Software System &amp;quot;&quot;/&gt;&lt;property id=&quot;20307&quot; value=&quot;371&quot;/&gt;&lt;/object&gt;&lt;/object&gt;&lt;object type=&quot;8&quot; unique_id=&quot;1011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3819</TotalTime>
  <Words>194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Clarity</vt:lpstr>
      <vt:lpstr>Panel Discussion Software  Defined Ecosystems</vt:lpstr>
      <vt:lpstr>Questions</vt:lpstr>
      <vt:lpstr>Disaggregation and Composition</vt:lpstr>
      <vt:lpstr>PowerPoint Presentation</vt:lpstr>
      <vt:lpstr>PowerPoint Presentation</vt:lpstr>
      <vt:lpstr>PowerPoint Presentation</vt:lpstr>
      <vt:lpstr>Broad Layers in HPC-ABDS</vt:lpstr>
      <vt:lpstr>How do we specify a Big Data Software System 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CloudMesh</dc:title>
  <dc:creator>Fugang Wang</dc:creator>
  <cp:lastModifiedBy>Geoffrey Fox</cp:lastModifiedBy>
  <cp:revision>146</cp:revision>
  <dcterms:created xsi:type="dcterms:W3CDTF">2014-06-20T20:02:52Z</dcterms:created>
  <dcterms:modified xsi:type="dcterms:W3CDTF">2014-06-24T20:16:51Z</dcterms:modified>
</cp:coreProperties>
</file>