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7"/>
  </p:notesMasterIdLst>
  <p:sldIdLst>
    <p:sldId id="267" r:id="rId2"/>
    <p:sldId id="485" r:id="rId3"/>
    <p:sldId id="612" r:id="rId4"/>
    <p:sldId id="493" r:id="rId5"/>
    <p:sldId id="494" r:id="rId6"/>
    <p:sldId id="499" r:id="rId7"/>
    <p:sldId id="686" r:id="rId8"/>
    <p:sldId id="687" r:id="rId9"/>
    <p:sldId id="501" r:id="rId10"/>
    <p:sldId id="633" r:id="rId11"/>
    <p:sldId id="677" r:id="rId12"/>
    <p:sldId id="503" r:id="rId13"/>
    <p:sldId id="691" r:id="rId14"/>
    <p:sldId id="505" r:id="rId15"/>
    <p:sldId id="506" r:id="rId16"/>
    <p:sldId id="507" r:id="rId17"/>
    <p:sldId id="508" r:id="rId18"/>
    <p:sldId id="515" r:id="rId19"/>
    <p:sldId id="572" r:id="rId20"/>
    <p:sldId id="679" r:id="rId21"/>
    <p:sldId id="692" r:id="rId22"/>
    <p:sldId id="680" r:id="rId23"/>
    <p:sldId id="683" r:id="rId24"/>
    <p:sldId id="682" r:id="rId25"/>
    <p:sldId id="635" r:id="rId26"/>
    <p:sldId id="526" r:id="rId27"/>
    <p:sldId id="527" r:id="rId28"/>
    <p:sldId id="667" r:id="rId29"/>
    <p:sldId id="528" r:id="rId30"/>
    <p:sldId id="690" r:id="rId31"/>
    <p:sldId id="532" r:id="rId32"/>
    <p:sldId id="540" r:id="rId33"/>
    <p:sldId id="541" r:id="rId34"/>
    <p:sldId id="554" r:id="rId35"/>
    <p:sldId id="555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8" autoAdjust="0"/>
    <p:restoredTop sz="89293" autoAdjust="0"/>
  </p:normalViewPr>
  <p:slideViewPr>
    <p:cSldViewPr>
      <p:cViewPr varScale="1">
        <p:scale>
          <a:sx n="91" d="100"/>
          <a:sy n="91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hilina\Dropbox\papers\collective_communication\twister4azure_7_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66666666666E-2"/>
          <c:y val="0.05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numRef>
              <c:f>Hoja1!$A$2:$A$12</c:f>
              <c:numCache>
                <c:formatCode>General</c:formatCode>
                <c:ptCount val="11"/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4546670963312"/>
          <c:y val="3.4089480474015964E-2"/>
          <c:w val="0.5624263633712453"/>
          <c:h val="0.82920807312878997"/>
        </c:manualLayout>
      </c:layout>
      <c:lineChart>
        <c:grouping val="standard"/>
        <c:varyColors val="0"/>
        <c:ser>
          <c:idx val="0"/>
          <c:order val="0"/>
          <c:tx>
            <c:strRef>
              <c:f>'kmeans-with-allred'!$C$28</c:f>
              <c:strCache>
                <c:ptCount val="1"/>
                <c:pt idx="0">
                  <c:v>Twister4Azure</c:v>
                </c:pt>
              </c:strCache>
            </c:strRef>
          </c:tx>
          <c:cat>
            <c:strRef>
              <c:f>'kmeans-with-allred'!$B$29:$B$32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'kmeans-with-allred'!$C$29:$C$32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'kmeans-with-allred'!$D$28</c:f>
              <c:strCache>
                <c:ptCount val="1"/>
                <c:pt idx="0">
                  <c:v>T4A+ tree broadcast</c:v>
                </c:pt>
              </c:strCache>
            </c:strRef>
          </c:tx>
          <c:cat>
            <c:strRef>
              <c:f>'kmeans-with-allred'!$B$29:$B$32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'kmeans-with-allred'!$D$29:$D$32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'kmeans-with-allred'!$B$37</c:f>
              <c:strCache>
                <c:ptCount val="1"/>
                <c:pt idx="0">
                  <c:v>T4A + AllReduce</c:v>
                </c:pt>
              </c:strCache>
            </c:strRef>
          </c:tx>
          <c:cat>
            <c:strRef>
              <c:f>'kmeans-with-allred'!$B$29:$B$32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'kmeans-with-allred'!$E$29:$E$32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'kmeans-with-allred'!$H$28</c:f>
              <c:strCache>
                <c:ptCount val="1"/>
                <c:pt idx="0">
                  <c:v>Hadoop Adjusted for Azure</c:v>
                </c:pt>
              </c:strCache>
            </c:strRef>
          </c:tx>
          <c:val>
            <c:numRef>
              <c:f>'kmeans-with-allred'!$H$29:$H$32</c:f>
              <c:numCache>
                <c:formatCode>General</c:formatCode>
                <c:ptCount val="4"/>
                <c:pt idx="0">
                  <c:v>1057.7431693070046</c:v>
                </c:pt>
                <c:pt idx="1">
                  <c:v>1084.0501693070046</c:v>
                </c:pt>
                <c:pt idx="2">
                  <c:v>1129.5211693070046</c:v>
                </c:pt>
                <c:pt idx="3">
                  <c:v>1202.6151693070046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30528"/>
        <c:axId val="208532096"/>
      </c:lineChart>
      <c:catAx>
        <c:axId val="20853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Num</a:t>
                </a:r>
                <a:r>
                  <a:rPr lang="en-US" dirty="0"/>
                  <a:t> </a:t>
                </a:r>
                <a:r>
                  <a:rPr lang="en-US" dirty="0" smtClean="0"/>
                  <a:t>cores </a:t>
                </a:r>
                <a:r>
                  <a:rPr lang="en-US" dirty="0"/>
                  <a:t>x </a:t>
                </a:r>
                <a:r>
                  <a:rPr lang="en-US" dirty="0" err="1"/>
                  <a:t>Num</a:t>
                </a:r>
                <a:r>
                  <a:rPr lang="en-US" dirty="0"/>
                  <a:t> Data Points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8532096"/>
        <c:crosses val="autoZero"/>
        <c:auto val="1"/>
        <c:lblAlgn val="ctr"/>
        <c:lblOffset val="100"/>
        <c:noMultiLvlLbl val="0"/>
      </c:catAx>
      <c:valAx>
        <c:axId val="208532096"/>
        <c:scaling>
          <c:orientation val="minMax"/>
          <c:max val="14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530528"/>
        <c:crosses val="autoZero"/>
        <c:crossBetween val="midCat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062788487645927"/>
          <c:y val="0.35503653460882567"/>
          <c:w val="0.36218820707756361"/>
          <c:h val="0.3518552634378342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0.68966</cdr:x>
      <cdr:y>0.12917</cdr:y>
    </cdr:from>
    <cdr:to>
      <cdr:x>0.89655</cdr:x>
      <cdr:y>0.31846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623996"/>
          <a:ext cx="1828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Hadoop</a:t>
          </a:r>
          <a:endParaRPr lang="en-US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0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D83CE-30FB-428A-9F72-0E578CC68C21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9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Java HPC Twister experiment was performed in a dedicated large-memory cluster of Intel(R) Xeon(R) CPU E5620 (2.4GHz) x 8 cores with 192GB memory per compute node and with Gigabit Ethernet on Linux. Java HPC Twister results do not include the initial data distribution time.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large instances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4 workers per instances is used. 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mapped based caching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AllGather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primitive are used.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X axis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adjusted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depicts the performance of Twister4Azure normalized according to the sequential MDS BC calculation and Stress calculation performance ratio between the Azure(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Cluster(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environments used for Java HPC Twister. It is calculated using t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This estimation however does not account for the overheads that remain constant irrespective of the computation time. Hence Twister4Azure seems to perform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better, but in reality when the task execution times become smaller, twister4Azure overheads will become relatively larger and the performance would not be as good as shown in the adjusted curve.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2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5/30/2013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5/30/2013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atascience101.wordpress.com/2013/04/13/new-york-times-data-science-articles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38" y="685800"/>
            <a:ext cx="9067800" cy="1058418"/>
          </a:xfrm>
        </p:spPr>
        <p:txBody>
          <a:bodyPr>
            <a:noAutofit/>
          </a:bodyPr>
          <a:lstStyle/>
          <a:p>
            <a:r>
              <a:rPr lang="en-US" sz="3600" dirty="0"/>
              <a:t>Cloud Computing and Large Scale Computing in the Life Sciences: Opportunities for Large Scale Sequence Processing</a:t>
            </a:r>
            <a:br>
              <a:rPr lang="en-US" sz="3600" dirty="0"/>
            </a:br>
            <a:r>
              <a:rPr lang="en-US" sz="36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8" y="3410687"/>
            <a:ext cx="9144000" cy="838200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May 30 2013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38" y="3829787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6146" name="Picture 2" descr="http://hansonwade.com/images/7508/w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0603"/>
            <a:ext cx="5733964" cy="11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991600" cy="1470025"/>
          </a:xfrm>
        </p:spPr>
        <p:txBody>
          <a:bodyPr/>
          <a:lstStyle/>
          <a:p>
            <a:r>
              <a:rPr lang="en-US" dirty="0"/>
              <a:t>Data Intensive Programming Models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Science Computing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56" y="762000"/>
            <a:ext cx="9151856" cy="4525963"/>
          </a:xfrm>
        </p:spPr>
        <p:txBody>
          <a:bodyPr/>
          <a:lstStyle/>
          <a:p>
            <a:r>
              <a:rPr lang="en-US" sz="2400" b="1" dirty="0" smtClean="0"/>
              <a:t>Large Scale Supercomputers </a:t>
            </a:r>
            <a:r>
              <a:rPr lang="en-US" sz="2400" dirty="0" smtClean="0"/>
              <a:t>– Multicore nodes linked by high performance low latency network</a:t>
            </a:r>
          </a:p>
          <a:p>
            <a:pPr lvl="1"/>
            <a:r>
              <a:rPr lang="en-US" sz="2400" dirty="0" smtClean="0"/>
              <a:t>Increasingly with GPU enhancement</a:t>
            </a:r>
          </a:p>
          <a:p>
            <a:pPr lvl="1"/>
            <a:r>
              <a:rPr lang="en-US" sz="2400" dirty="0" smtClean="0"/>
              <a:t>Suitable for highly parallel simulations</a:t>
            </a:r>
          </a:p>
          <a:p>
            <a:r>
              <a:rPr lang="en-US" sz="2400" b="1" dirty="0" smtClean="0"/>
              <a:t>High Throughput Systems </a:t>
            </a:r>
            <a:r>
              <a:rPr lang="en-US" sz="2400" dirty="0" smtClean="0"/>
              <a:t>such as European Grid Initiative EGI or Open Science Grid OSG typically aimed at pleasingly parallel jobs</a:t>
            </a:r>
          </a:p>
          <a:p>
            <a:pPr lvl="1"/>
            <a:r>
              <a:rPr lang="en-US" sz="2400" dirty="0" smtClean="0"/>
              <a:t>Can use “cycle stealing”</a:t>
            </a:r>
          </a:p>
          <a:p>
            <a:pPr lvl="1"/>
            <a:r>
              <a:rPr lang="en-US" sz="2400" dirty="0" smtClean="0"/>
              <a:t>Classic example is </a:t>
            </a:r>
            <a:r>
              <a:rPr lang="en-US" sz="2400" b="1" dirty="0" smtClean="0"/>
              <a:t>LHC data analysis </a:t>
            </a:r>
          </a:p>
          <a:p>
            <a:r>
              <a:rPr lang="en-US" sz="2400" b="1" dirty="0" smtClean="0"/>
              <a:t>Grids</a:t>
            </a:r>
            <a:r>
              <a:rPr lang="en-US" sz="2400" dirty="0" smtClean="0"/>
              <a:t> federate resources as in EGI/OSG or enable convenient access to multiple backend systems including supercomputers</a:t>
            </a:r>
          </a:p>
          <a:p>
            <a:r>
              <a:rPr lang="en-US" sz="2400" dirty="0" smtClean="0"/>
              <a:t>Use </a:t>
            </a:r>
            <a:r>
              <a:rPr lang="en-US" sz="2400" b="1" dirty="0" smtClean="0"/>
              <a:t>Services</a:t>
            </a:r>
            <a:r>
              <a:rPr lang="en-US" sz="2400" dirty="0" smtClean="0"/>
              <a:t> (</a:t>
            </a:r>
            <a:r>
              <a:rPr lang="en-US" sz="2400" b="1" dirty="0" smtClean="0"/>
              <a:t>SaaS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Portals</a:t>
            </a:r>
            <a:r>
              <a:rPr lang="en-US" sz="2400" dirty="0" smtClean="0"/>
              <a:t> make access convenient and </a:t>
            </a:r>
          </a:p>
          <a:p>
            <a:pPr lvl="1"/>
            <a:r>
              <a:rPr lang="en-US" sz="2400" b="1" dirty="0" smtClean="0"/>
              <a:t>Workflow</a:t>
            </a:r>
            <a:r>
              <a:rPr lang="en-US" sz="2400" dirty="0" smtClean="0"/>
              <a:t> integrates multiple processes into a single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Classic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10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HPC: </a:t>
            </a:r>
            <a:r>
              <a:rPr lang="en-US" sz="2400" dirty="0" smtClean="0"/>
              <a:t>Typically SPMD (Single Program Multiple Data) “maps” typically processing particles or mesh points interspersed with multitude of low latency messages supported by specialized networks such as Infiniband and technologies like </a:t>
            </a:r>
            <a:r>
              <a:rPr lang="en-US" sz="2400" dirty="0" smtClean="0">
                <a:solidFill>
                  <a:srgbClr val="FF0000"/>
                </a:solidFill>
              </a:rPr>
              <a:t>MPI</a:t>
            </a:r>
          </a:p>
          <a:p>
            <a:pPr lvl="1"/>
            <a:r>
              <a:rPr lang="en-US" sz="2000" dirty="0" smtClean="0"/>
              <a:t>Often run large capability jobs with 100K (going to 1.5M) cores on same job</a:t>
            </a:r>
          </a:p>
          <a:p>
            <a:pPr lvl="1"/>
            <a:r>
              <a:rPr lang="en-US" sz="2000" dirty="0" smtClean="0"/>
              <a:t>National DoE/NSF/NASA facilities run 100% utilization</a:t>
            </a:r>
          </a:p>
          <a:p>
            <a:pPr lvl="1"/>
            <a:r>
              <a:rPr lang="en-US" sz="2000" dirty="0" smtClean="0"/>
              <a:t>Fault fragile and cannot tolerate “outlier maps” taking longer than others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Clouds: </a:t>
            </a:r>
            <a:r>
              <a:rPr lang="en-US" sz="2400" dirty="0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/>
              <a:t> has asynchronous maps typically processing data points with results saved to disk. Final reduce phase integrates results from different maps</a:t>
            </a:r>
          </a:p>
          <a:p>
            <a:pPr lvl="1"/>
            <a:r>
              <a:rPr lang="en-US" sz="2000" dirty="0" smtClean="0"/>
              <a:t>Fault tolerant and does not require map synchronization</a:t>
            </a:r>
          </a:p>
          <a:p>
            <a:pPr lvl="1"/>
            <a:r>
              <a:rPr lang="en-US" sz="2000" b="1" dirty="0" smtClean="0"/>
              <a:t>Map only </a:t>
            </a:r>
            <a:r>
              <a:rPr lang="en-US" sz="2000" dirty="0" smtClean="0"/>
              <a:t>useful special case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HPC + Clouds</a:t>
            </a:r>
            <a:r>
              <a:rPr lang="en-US" sz="2400" b="1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Iterative MapReduce </a:t>
            </a:r>
            <a:r>
              <a:rPr lang="en-US" sz="2400" dirty="0" smtClean="0"/>
              <a:t>caches results between “MapReduce” steps and supports SPMD parallel computing with large messages as seen in parallel kernels (linear algebra) in clustering and other data mining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Clouds HPC and Grids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/>
              <a:t>Synchronization/communication Performance</a:t>
            </a:r>
            <a:br>
              <a:rPr lang="en-US" sz="2400" dirty="0" smtClean="0"/>
            </a:br>
            <a:r>
              <a:rPr lang="en-US" sz="2400" b="1" dirty="0" smtClean="0"/>
              <a:t>Grids &gt; Clouds &gt; Classic HPC Systems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Clouds </a:t>
            </a:r>
            <a:r>
              <a:rPr lang="en-US" sz="2400" dirty="0" smtClean="0"/>
              <a:t>naturally execute effectively </a:t>
            </a:r>
            <a:r>
              <a:rPr lang="en-US" sz="2400" b="1" dirty="0" smtClean="0"/>
              <a:t>Grid </a:t>
            </a:r>
            <a:r>
              <a:rPr lang="en-US" sz="2400" dirty="0" smtClean="0"/>
              <a:t>workloads but are less clear for closely coupled HPC applications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Classic </a:t>
            </a:r>
            <a:r>
              <a:rPr lang="en-US" sz="2400" b="1" dirty="0"/>
              <a:t>HPC machines </a:t>
            </a:r>
            <a:r>
              <a:rPr lang="en-US" sz="2400" dirty="0"/>
              <a:t>as MPI engines offer highest possible performance on closely coupled </a:t>
            </a:r>
            <a:r>
              <a:rPr lang="en-US" sz="2400" dirty="0" smtClean="0"/>
              <a:t>problems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The 4 forms of MapReduce/MPI 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arenR"/>
            </a:pPr>
            <a:r>
              <a:rPr lang="en-US" sz="2000" b="1" dirty="0" smtClean="0"/>
              <a:t>Map Only </a:t>
            </a:r>
            <a:r>
              <a:rPr lang="en-US" sz="2000" dirty="0" smtClean="0"/>
              <a:t>– pleasingly parallel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arenR"/>
            </a:pPr>
            <a:r>
              <a:rPr lang="en-US" sz="2000" b="1" dirty="0" smtClean="0"/>
              <a:t>Classic MapReduce </a:t>
            </a:r>
            <a:r>
              <a:rPr lang="en-US" sz="2000" dirty="0" smtClean="0"/>
              <a:t>as in Hadoop; single Map followed by reduction with fault tolerant use of disk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arenR"/>
            </a:pPr>
            <a:r>
              <a:rPr lang="en-US" sz="2000" b="1" dirty="0" smtClean="0"/>
              <a:t>Iterative MapReduce </a:t>
            </a:r>
            <a:r>
              <a:rPr lang="en-US" sz="2000" dirty="0" smtClean="0"/>
              <a:t>use for data mining such as Expectation Maximization in clustering etc.; Cache data in memory between iterations and support the large collective communication (Reduce, Scatter, Gather, Multicast) use in data mining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arenR"/>
            </a:pPr>
            <a:r>
              <a:rPr lang="en-US" sz="2000" b="1" dirty="0" smtClean="0"/>
              <a:t>Classic MPI! </a:t>
            </a:r>
            <a:r>
              <a:rPr lang="en-US" sz="2000" dirty="0" smtClean="0"/>
              <a:t>Support small point to point messaging efficiently as used in partial differential equation solvers</a:t>
            </a:r>
          </a:p>
          <a:p>
            <a:pPr lvl="1">
              <a:spcBef>
                <a:spcPts val="3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94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Data Intensive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Applications</a:t>
            </a:r>
            <a:r>
              <a:rPr lang="en-US" sz="2400" dirty="0" smtClean="0"/>
              <a:t> tend to be </a:t>
            </a:r>
            <a:r>
              <a:rPr lang="en-US" sz="2400" b="1" dirty="0" smtClean="0"/>
              <a:t>new</a:t>
            </a:r>
            <a:r>
              <a:rPr lang="en-US" sz="2400" dirty="0" smtClean="0"/>
              <a:t> and so can consider </a:t>
            </a:r>
            <a:r>
              <a:rPr lang="en-US" sz="2400" b="1" dirty="0" smtClean="0"/>
              <a:t>emerging technologies</a:t>
            </a:r>
            <a:r>
              <a:rPr lang="en-US" sz="2400" dirty="0" smtClean="0"/>
              <a:t> such as clouds</a:t>
            </a:r>
          </a:p>
          <a:p>
            <a:r>
              <a:rPr lang="en-US" sz="2400" dirty="0" smtClean="0"/>
              <a:t>Do not have lots of small </a:t>
            </a:r>
            <a:r>
              <a:rPr lang="en-US" sz="2400" i="1" dirty="0" smtClean="0"/>
              <a:t>messages</a:t>
            </a:r>
            <a:r>
              <a:rPr lang="en-US" sz="2400" dirty="0" smtClean="0"/>
              <a:t> but rather </a:t>
            </a:r>
            <a:r>
              <a:rPr lang="en-US" sz="2400" b="1" dirty="0" smtClean="0"/>
              <a:t>large reduction</a:t>
            </a:r>
            <a:r>
              <a:rPr lang="en-US" sz="2400" dirty="0" smtClean="0"/>
              <a:t> (aka Collective) operations</a:t>
            </a:r>
          </a:p>
          <a:p>
            <a:pPr lvl="1"/>
            <a:r>
              <a:rPr lang="en-US" sz="2000" b="1" dirty="0" smtClean="0"/>
              <a:t>New optimizations </a:t>
            </a:r>
            <a:r>
              <a:rPr lang="en-US" sz="2000" dirty="0" smtClean="0"/>
              <a:t>e.g. for huge messages</a:t>
            </a:r>
          </a:p>
          <a:p>
            <a:r>
              <a:rPr lang="en-US" sz="2400" b="1" dirty="0" smtClean="0"/>
              <a:t>EM (expectation </a:t>
            </a:r>
            <a:r>
              <a:rPr lang="en-US" sz="2400" b="1" dirty="0"/>
              <a:t>maximization</a:t>
            </a:r>
            <a:r>
              <a:rPr lang="en-US" sz="2400" dirty="0"/>
              <a:t>) </a:t>
            </a:r>
            <a:r>
              <a:rPr lang="en-US" sz="2400" dirty="0" smtClean="0"/>
              <a:t>tends </a:t>
            </a:r>
            <a:r>
              <a:rPr lang="en-US" sz="2400" dirty="0"/>
              <a:t>to be </a:t>
            </a:r>
            <a:r>
              <a:rPr lang="en-US" sz="2400" b="1" dirty="0"/>
              <a:t>good</a:t>
            </a:r>
            <a:r>
              <a:rPr lang="en-US" sz="2400" dirty="0"/>
              <a:t> for </a:t>
            </a:r>
            <a:r>
              <a:rPr lang="en-US" sz="2400" b="1" dirty="0"/>
              <a:t>clouds</a:t>
            </a:r>
            <a:r>
              <a:rPr lang="en-US" sz="2400" dirty="0"/>
              <a:t> and </a:t>
            </a:r>
            <a:r>
              <a:rPr lang="en-US" sz="2400" b="1" dirty="0"/>
              <a:t>Iterative MapReduce</a:t>
            </a:r>
          </a:p>
          <a:p>
            <a:pPr lvl="1"/>
            <a:r>
              <a:rPr lang="en-US" sz="2000" dirty="0"/>
              <a:t>Quite </a:t>
            </a:r>
            <a:r>
              <a:rPr lang="en-US" sz="2000" b="1" dirty="0"/>
              <a:t>complicated computations </a:t>
            </a:r>
            <a:r>
              <a:rPr lang="en-US" sz="2000" dirty="0"/>
              <a:t>(so compute largish compared to communicate)</a:t>
            </a:r>
          </a:p>
          <a:p>
            <a:pPr lvl="1"/>
            <a:r>
              <a:rPr lang="en-US" sz="2000" dirty="0"/>
              <a:t>Communication is </a:t>
            </a:r>
            <a:r>
              <a:rPr lang="en-US" sz="2000" b="1" dirty="0"/>
              <a:t>Reduction</a:t>
            </a:r>
            <a:r>
              <a:rPr lang="en-US" sz="2000" dirty="0"/>
              <a:t> operations (global sums or linear algebra in our case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We looked at </a:t>
            </a:r>
            <a:r>
              <a:rPr lang="en-US" sz="2400" b="1" dirty="0" smtClean="0"/>
              <a:t>Clustering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/>
              <a:t>Multidimensional Scaling </a:t>
            </a:r>
            <a:r>
              <a:rPr lang="en-US" sz="2400" b="1" dirty="0" smtClean="0"/>
              <a:t>using deterministic annealing </a:t>
            </a:r>
            <a:r>
              <a:rPr lang="en-US" sz="2400" dirty="0" smtClean="0"/>
              <a:t>which are </a:t>
            </a:r>
            <a:r>
              <a:rPr lang="en-US" sz="2400" dirty="0"/>
              <a:t>both EM 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/>
              <a:t>also </a:t>
            </a:r>
            <a:r>
              <a:rPr lang="en-US" sz="2000" b="1" dirty="0"/>
              <a:t>Latent Dirichlet Allocation </a:t>
            </a:r>
            <a:r>
              <a:rPr lang="en-US" sz="2000" dirty="0"/>
              <a:t>and related Information Retrieval algorithms </a:t>
            </a:r>
            <a:r>
              <a:rPr lang="en-US" sz="2000" dirty="0" smtClean="0"/>
              <a:t>with similar </a:t>
            </a:r>
            <a:r>
              <a:rPr lang="en-US" sz="2000" dirty="0"/>
              <a:t>EM structure</a:t>
            </a: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974558"/>
          </a:xfrm>
        </p:spPr>
        <p:txBody>
          <a:bodyPr/>
          <a:lstStyle/>
          <a:p>
            <a:r>
              <a:rPr lang="en-US" dirty="0" smtClean="0"/>
              <a:t>Map Collective Model (Judy Qiu)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r>
              <a:rPr lang="en-US" dirty="0" smtClean="0"/>
              <a:t>Combine MPI and MapReduce ideas</a:t>
            </a:r>
          </a:p>
          <a:p>
            <a:r>
              <a:rPr lang="en-US" dirty="0" smtClean="0"/>
              <a:t>Implement collectives optimally on Infiniband, Azure, Amazon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22659" y="1961650"/>
            <a:ext cx="4878141" cy="4439150"/>
            <a:chOff x="1190509" y="1691945"/>
            <a:chExt cx="4878141" cy="4439150"/>
          </a:xfrm>
        </p:grpSpPr>
        <p:sp>
          <p:nvSpPr>
            <p:cNvPr id="5" name="Arc 4"/>
            <p:cNvSpPr/>
            <p:nvPr/>
          </p:nvSpPr>
          <p:spPr>
            <a:xfrm rot="900000">
              <a:off x="4158248" y="1691945"/>
              <a:ext cx="1910402" cy="4439150"/>
            </a:xfrm>
            <a:prstGeom prst="arc">
              <a:avLst>
                <a:gd name="adj1" fmla="val 13843730"/>
                <a:gd name="adj2" fmla="val 6352167"/>
              </a:avLst>
            </a:prstGeom>
            <a:ln w="254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92"/>
            <p:cNvSpPr txBox="1"/>
            <p:nvPr/>
          </p:nvSpPr>
          <p:spPr>
            <a:xfrm>
              <a:off x="3653705" y="258767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 flipH="1">
              <a:off x="3647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0110" y="3493902"/>
              <a:ext cx="77997" cy="39229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5" idx="0"/>
            </p:cNvCxnSpPr>
            <p:nvPr/>
          </p:nvCxnSpPr>
          <p:spPr>
            <a:xfrm flipH="1">
              <a:off x="4028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34705" y="3494671"/>
              <a:ext cx="1588" cy="391529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6" idx="0"/>
            </p:cNvCxnSpPr>
            <p:nvPr/>
          </p:nvCxnSpPr>
          <p:spPr>
            <a:xfrm flipH="1">
              <a:off x="4866678" y="2983811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4"/>
            </p:cNvCxnSpPr>
            <p:nvPr/>
          </p:nvCxnSpPr>
          <p:spPr>
            <a:xfrm flipH="1">
              <a:off x="4712353" y="3516417"/>
              <a:ext cx="154325" cy="369783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495078" y="3211617"/>
              <a:ext cx="1524000" cy="305594"/>
              <a:chOff x="3501305" y="3211617"/>
              <a:chExt cx="1524000" cy="3055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01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82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20505" y="321161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95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19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35"/>
            <p:cNvSpPr txBox="1"/>
            <p:nvPr/>
          </p:nvSpPr>
          <p:spPr>
            <a:xfrm>
              <a:off x="2500113" y="322586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prstClr val="black"/>
                  </a:solidFill>
                </a:rPr>
                <a:t>map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434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1904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7726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822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108098" y="4648200"/>
              <a:ext cx="198119" cy="45719"/>
              <a:chOff x="7696200" y="2743200"/>
              <a:chExt cx="198119" cy="457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150"/>
            <p:cNvSpPr txBox="1"/>
            <p:nvPr/>
          </p:nvSpPr>
          <p:spPr>
            <a:xfrm>
              <a:off x="1321043" y="4495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Generalized </a:t>
              </a:r>
              <a:r>
                <a:rPr lang="en-US" b="1" dirty="0" smtClean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887788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498163" y="3962400"/>
              <a:ext cx="1517831" cy="260523"/>
              <a:chOff x="3511369" y="3962400"/>
              <a:chExt cx="1517831" cy="260523"/>
            </a:xfrm>
          </p:grpSpPr>
          <p:sp>
            <p:nvSpPr>
              <p:cNvPr id="31" name="Hexagon 30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92"/>
            <p:cNvSpPr txBox="1"/>
            <p:nvPr/>
          </p:nvSpPr>
          <p:spPr>
            <a:xfrm>
              <a:off x="1321043" y="3907995"/>
              <a:ext cx="214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Initial </a:t>
              </a:r>
              <a:r>
                <a:rPr lang="en-US" b="1" dirty="0" smtClean="0">
                  <a:solidFill>
                    <a:prstClr val="black"/>
                  </a:solidFill>
                </a:rPr>
                <a:t>Collective </a:t>
              </a:r>
              <a:r>
                <a:rPr lang="en-US" dirty="0" smtClean="0">
                  <a:solidFill>
                    <a:prstClr val="black"/>
                  </a:solidFill>
                </a:rPr>
                <a:t>Step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98163" y="5105400"/>
              <a:ext cx="1517831" cy="260523"/>
              <a:chOff x="3511369" y="3962400"/>
              <a:chExt cx="1517831" cy="260523"/>
            </a:xfrm>
          </p:grpSpPr>
          <p:sp>
            <p:nvSpPr>
              <p:cNvPr id="37" name="Hexagon 36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92"/>
            <p:cNvSpPr txBox="1"/>
            <p:nvPr/>
          </p:nvSpPr>
          <p:spPr>
            <a:xfrm>
              <a:off x="1190509" y="5023499"/>
              <a:ext cx="206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Final </a:t>
              </a:r>
              <a:r>
                <a:rPr lang="en-US" b="1" dirty="0" smtClean="0">
                  <a:solidFill>
                    <a:prstClr val="black"/>
                  </a:solidFill>
                </a:rPr>
                <a:t>Collective</a:t>
              </a:r>
              <a:r>
                <a:rPr lang="en-US" dirty="0" smtClean="0">
                  <a:solidFill>
                    <a:prstClr val="black"/>
                  </a:solidFill>
                </a:rPr>
                <a:t> Step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135"/>
            <p:cNvSpPr txBox="1"/>
            <p:nvPr/>
          </p:nvSpPr>
          <p:spPr>
            <a:xfrm>
              <a:off x="5015994" y="2042612"/>
              <a:ext cx="893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prstClr val="black"/>
                  </a:solidFill>
                </a:rPr>
                <a:t>Iterate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1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"/>
            <a:ext cx="611737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Twister for Data Intensive </a:t>
            </a:r>
            <a:br>
              <a:rPr lang="en-US" sz="3600" dirty="0" smtClean="0"/>
            </a:br>
            <a:r>
              <a:rPr lang="en-US" sz="3600" dirty="0" smtClean="0"/>
              <a:t>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9067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</a:t>
            </a:r>
            <a:r>
              <a:rPr lang="en-US" b="1" dirty="0"/>
              <a:t>Iterative</a:t>
            </a:r>
            <a:r>
              <a:rPr lang="en-US" dirty="0"/>
              <a:t>) MapReduce </a:t>
            </a:r>
            <a:r>
              <a:rPr lang="en-US" dirty="0" smtClean="0"/>
              <a:t>structure with Map-Collective is framework</a:t>
            </a:r>
          </a:p>
          <a:p>
            <a:r>
              <a:rPr lang="en-US" dirty="0" smtClean="0"/>
              <a:t>Twister runs on Linux or Azure</a:t>
            </a:r>
          </a:p>
          <a:p>
            <a:r>
              <a:rPr lang="en-US" dirty="0"/>
              <a:t>Twister4Azure is built on top of Azure </a:t>
            </a:r>
            <a:r>
              <a:rPr lang="en-US" b="1" dirty="0"/>
              <a:t>tables</a:t>
            </a:r>
            <a:r>
              <a:rPr lang="en-US" dirty="0"/>
              <a:t>, </a:t>
            </a:r>
            <a:r>
              <a:rPr lang="en-US" b="1" dirty="0"/>
              <a:t>queues</a:t>
            </a:r>
            <a:r>
              <a:rPr lang="en-US" dirty="0"/>
              <a:t>, </a:t>
            </a:r>
            <a:r>
              <a:rPr lang="en-US" b="1" dirty="0" smtClean="0"/>
              <a:t>storage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33932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383177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277885" y="152400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Generalize to arbitrary Collective 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39749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  <p:sp>
        <p:nvSpPr>
          <p:cNvPr id="33" name="Oval Callout 32"/>
          <p:cNvSpPr/>
          <p:nvPr/>
        </p:nvSpPr>
        <p:spPr>
          <a:xfrm>
            <a:off x="6858001" y="3004083"/>
            <a:ext cx="2133600" cy="1350202"/>
          </a:xfrm>
          <a:prstGeom prst="wedgeEllipseCallout">
            <a:avLst>
              <a:gd name="adj1" fmla="val -28906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Smaller Loop-Variant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4122" y="6387890"/>
            <a:ext cx="1798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Qiu, </a:t>
            </a:r>
            <a:r>
              <a:rPr lang="en-US" dirty="0" err="1"/>
              <a:t>Gunarathne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90757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Pleasingly Parallel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0354" y="1002976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BLAST Sequence Search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36576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675739" y="710612"/>
            <a:ext cx="1936327" cy="584727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Smith </a:t>
            </a: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Waterman 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Sequence Alignment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49583"/>
            <a:ext cx="31400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4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" y="2589149"/>
            <a:ext cx="4650903" cy="30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27" y="2586275"/>
            <a:ext cx="4441475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11" y="-2127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 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Dimensional Scaling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562953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3531" y="5577665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Data Size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160089" y="4343400"/>
            <a:ext cx="3493413" cy="439387"/>
          </a:xfrm>
          <a:prstGeom prst="wedgeRoundRectCallout">
            <a:avLst>
              <a:gd name="adj1" fmla="val -25674"/>
              <a:gd name="adj2" fmla="val -1282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Performance adjusted for sequential performance difference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83789" y="868479"/>
            <a:ext cx="2057400" cy="838200"/>
            <a:chOff x="1066800" y="4267200"/>
            <a:chExt cx="2057400" cy="838200"/>
          </a:xfrm>
        </p:grpSpPr>
        <p:sp>
          <p:nvSpPr>
            <p:cNvPr id="20" name="Rectangle 1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err="1" smtClean="0">
                  <a:solidFill>
                    <a:prstClr val="white"/>
                  </a:solidFill>
                </a:rPr>
                <a:t>invV</a:t>
              </a:r>
              <a:r>
                <a:rPr lang="en-US" b="1" dirty="0" smtClean="0">
                  <a:solidFill>
                    <a:prstClr val="white"/>
                  </a:solidFill>
                </a:rPr>
                <a:t> (BX)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9189" y="868479"/>
            <a:ext cx="2057400" cy="838200"/>
            <a:chOff x="1066800" y="4267200"/>
            <a:chExt cx="2057400" cy="838200"/>
          </a:xfrm>
        </p:grpSpPr>
        <p:sp>
          <p:nvSpPr>
            <p:cNvPr id="30" name="Rectangle 2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BX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389" y="868479"/>
            <a:ext cx="2057400" cy="838200"/>
            <a:chOff x="1066800" y="4267200"/>
            <a:chExt cx="2057400" cy="838200"/>
          </a:xfrm>
        </p:grpSpPr>
        <p:sp>
          <p:nvSpPr>
            <p:cNvPr id="37" name="Rectangle 36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2993934" y="11732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508534" y="11732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Elbow Connector 44"/>
          <p:cNvCxnSpPr>
            <a:stCxn id="37" idx="3"/>
            <a:endCxn id="30" idx="1"/>
          </p:cNvCxnSpPr>
          <p:nvPr/>
        </p:nvCxnSpPr>
        <p:spPr>
          <a:xfrm flipH="1">
            <a:off x="969189" y="1287579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0307" y="2071055"/>
            <a:ext cx="1209782" cy="307728"/>
          </a:xfrm>
          <a:prstGeom prst="rect">
            <a:avLst/>
          </a:prstGeom>
          <a:noFill/>
        </p:spPr>
        <p:txBody>
          <a:bodyPr wrap="none" lIns="91390" tIns="45696" rIns="91390" bIns="45696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New Iteration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6821" y="5853333"/>
            <a:ext cx="8956104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Scalable Parallel Scientific Computing Using Twister4Azure. </a:t>
            </a:r>
            <a:r>
              <a:rPr lang="en-US" sz="1400" dirty="0" err="1">
                <a:solidFill>
                  <a:prstClr val="black"/>
                </a:solidFill>
              </a:rPr>
              <a:t>Thilina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Gunarathne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BingJing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Zang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Tak</a:t>
            </a:r>
            <a:r>
              <a:rPr lang="en-US" sz="1400" dirty="0">
                <a:solidFill>
                  <a:prstClr val="black"/>
                </a:solidFill>
              </a:rPr>
              <a:t>-Lon Wu and Judy </a:t>
            </a:r>
            <a:r>
              <a:rPr lang="en-US" sz="1400" dirty="0" err="1">
                <a:solidFill>
                  <a:prstClr val="black"/>
                </a:solidFill>
              </a:rPr>
              <a:t>Qiu</a:t>
            </a:r>
            <a:r>
              <a:rPr lang="en-US" sz="1400" dirty="0">
                <a:solidFill>
                  <a:prstClr val="black"/>
                </a:solidFill>
              </a:rPr>
              <a:t>. Submitted to Journal of Future Generation Computer Systems. (Invited as one of the best 6 papers of UCC 2011)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7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961" y="5334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 adjusted for Azure: Hadoop </a:t>
            </a:r>
            <a:r>
              <a:rPr lang="en-US" dirty="0" err="1" smtClean="0"/>
              <a:t>KMeans</a:t>
            </a:r>
            <a:r>
              <a:rPr lang="en-US" dirty="0" smtClean="0"/>
              <a:t> run time adjusted for the performance  difference of </a:t>
            </a:r>
            <a:r>
              <a:rPr lang="en-US" dirty="0" err="1" smtClean="0"/>
              <a:t>iDataplex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Azure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289283"/>
              </p:ext>
            </p:extLst>
          </p:nvPr>
        </p:nvGraphicFramePr>
        <p:xfrm>
          <a:off x="76200" y="274638"/>
          <a:ext cx="8839200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Kmeans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742950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sz="2800" dirty="0"/>
              <a:t>Characteristics of applications suitable for clouds</a:t>
            </a:r>
          </a:p>
          <a:p>
            <a:r>
              <a:rPr lang="en-US" sz="2800" dirty="0"/>
              <a:t>Iterative MapReduce and related programming models: Simplifying the implementation of many data parallel applications</a:t>
            </a:r>
          </a:p>
          <a:p>
            <a:r>
              <a:rPr lang="en-US" sz="2800" dirty="0"/>
              <a:t>FutureGrid and a software defined Computing Testbed as a Service</a:t>
            </a:r>
          </a:p>
          <a:p>
            <a:r>
              <a:rPr lang="en-US" sz="2800" dirty="0" smtClean="0"/>
              <a:t>Developing </a:t>
            </a:r>
            <a:r>
              <a:rPr lang="en-US" sz="2800" dirty="0"/>
              <a:t>algorithms for clustering and dimension </a:t>
            </a:r>
            <a:r>
              <a:rPr lang="en-US" sz="2800" dirty="0" smtClean="0"/>
              <a:t>reduction running on clouds</a:t>
            </a:r>
            <a:endParaRPr lang="en-US" sz="2800" dirty="0"/>
          </a:p>
          <a:p>
            <a:r>
              <a:rPr lang="en-US" sz="2800" dirty="0" smtClean="0"/>
              <a:t>Education and Training via MOOC’s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0916" y="807932"/>
            <a:ext cx="1463083" cy="20959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99" y="86051"/>
            <a:ext cx="90025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FutureGrid </a:t>
            </a:r>
            <a:r>
              <a:rPr lang="en-US" sz="3600" b="1" dirty="0" smtClean="0"/>
              <a:t>Distributed Computing </a:t>
            </a:r>
            <a:r>
              <a:rPr lang="en-US" sz="3600" b="1" dirty="0" err="1" smtClean="0"/>
              <a:t>TestbedaaS</a:t>
            </a:r>
            <a:endParaRPr lang="en-US" sz="36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b="16637"/>
          <a:stretch/>
        </p:blipFill>
        <p:spPr bwMode="auto">
          <a:xfrm>
            <a:off x="4435700" y="4724400"/>
            <a:ext cx="2266553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5008" y="6371518"/>
            <a:ext cx="1835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Sierra (SDSC)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9" y="3810000"/>
            <a:ext cx="1944161" cy="3041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6921" y="6365656"/>
            <a:ext cx="1709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Foxtrot (UF)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" y="3829664"/>
            <a:ext cx="2423855" cy="2997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62" y="6365656"/>
            <a:ext cx="21301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Hotel (Chicago)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755" y="825518"/>
            <a:ext cx="5548719" cy="2984482"/>
            <a:chOff x="4250178" y="351692"/>
            <a:chExt cx="4893821" cy="264527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4" b="7623"/>
            <a:stretch/>
          </p:blipFill>
          <p:spPr bwMode="auto">
            <a:xfrm>
              <a:off x="4250178" y="351692"/>
              <a:ext cx="4893821" cy="264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282093" y="2535298"/>
              <a:ext cx="3782612" cy="4091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India (IBM) and </a:t>
              </a:r>
              <a:r>
                <a:rPr lang="en-US" sz="2400" b="1" dirty="0" err="1" smtClean="0"/>
                <a:t>Xray</a:t>
              </a:r>
              <a:r>
                <a:rPr lang="en-US" sz="2400" b="1" dirty="0" smtClean="0"/>
                <a:t> (Cray) (IU)</a:t>
              </a:r>
              <a:endParaRPr lang="en-US" sz="2400" b="1" dirty="0"/>
            </a:p>
          </p:txBody>
        </p:sp>
      </p:grp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/>
          <a:stretch/>
        </p:blipFill>
        <p:spPr bwMode="auto">
          <a:xfrm>
            <a:off x="5141615" y="868978"/>
            <a:ext cx="2910378" cy="25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170" r="8493" b="10515"/>
          <a:stretch/>
        </p:blipFill>
        <p:spPr bwMode="auto">
          <a:xfrm>
            <a:off x="6717035" y="2898115"/>
            <a:ext cx="2426966" cy="39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81800" y="6371518"/>
            <a:ext cx="1990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Alamo (TACC)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06163" y="2901131"/>
            <a:ext cx="28841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Bravo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Delta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9999"/>
                </a:solidFill>
              </a:rPr>
              <a:t>Echo </a:t>
            </a:r>
            <a:r>
              <a:rPr lang="en-US" sz="2400" b="1" dirty="0" smtClean="0"/>
              <a:t>(IU)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64240" y="3814398"/>
            <a:ext cx="2409472" cy="8804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5784" y="3337933"/>
            <a:ext cx="17027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Lima (SDSC)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34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159"/>
            <a:ext cx="8229600" cy="71995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now in third year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 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major cloud and HPC environments </a:t>
            </a:r>
            <a:r>
              <a:rPr lang="en-US" sz="2400" dirty="0" smtClean="0">
                <a:solidFill>
                  <a:srgbClr val="FF0000"/>
                </a:solidFill>
              </a:rPr>
              <a:t>OpenStack</a:t>
            </a:r>
            <a:r>
              <a:rPr lang="en-US" sz="2400" dirty="0">
                <a:solidFill>
                  <a:srgbClr val="FF0000"/>
                </a:solidFill>
              </a:rPr>
              <a:t>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302 </a:t>
            </a:r>
            <a:r>
              <a:rPr lang="en-US" sz="2400" dirty="0"/>
              <a:t>approved projects (</a:t>
            </a:r>
            <a:r>
              <a:rPr lang="en-US" sz="2400" b="1" dirty="0"/>
              <a:t>1822 users</a:t>
            </a:r>
            <a:r>
              <a:rPr lang="en-US" sz="2400" dirty="0"/>
              <a:t>) May 29 2013</a:t>
            </a:r>
          </a:p>
          <a:p>
            <a:pPr lvl="1">
              <a:spcBef>
                <a:spcPts val="0"/>
              </a:spcBef>
            </a:pPr>
            <a:r>
              <a:rPr lang="en-US" sz="2400" u="sng" dirty="0"/>
              <a:t>USA(77</a:t>
            </a:r>
            <a:r>
              <a:rPr lang="en-US" sz="2400" dirty="0"/>
              <a:t>%), Puerto Rico(2.9%- Students in class), India, China, lots of European countries (Italy at 2.3% as class)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Industry, Government, </a:t>
            </a:r>
            <a:r>
              <a:rPr lang="en-US" sz="2400" dirty="0" smtClean="0"/>
              <a:t>Academia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Major use is Computer Science but 10% of projects Life Sciences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You can apply to use </a:t>
            </a:r>
            <a:endParaRPr lang="en-US" sz="2400" dirty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223"/>
          </a:xfrm>
        </p:spPr>
        <p:txBody>
          <a:bodyPr/>
          <a:lstStyle/>
          <a:p>
            <a:r>
              <a:rPr lang="en-US" sz="4000" dirty="0"/>
              <a:t>Sample FutureGrid </a:t>
            </a:r>
            <a:r>
              <a:rPr lang="en-US" sz="4000" dirty="0" smtClean="0"/>
              <a:t>Life Science Projects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4525963"/>
          </a:xfrm>
        </p:spPr>
        <p:txBody>
          <a:bodyPr/>
          <a:lstStyle/>
          <a:p>
            <a:r>
              <a:rPr lang="en-US" sz="2400" b="1" dirty="0" smtClean="0"/>
              <a:t>FG337 Content-based </a:t>
            </a:r>
            <a:r>
              <a:rPr lang="en-US" sz="2400" b="1" dirty="0"/>
              <a:t>Histopathology Image Retrieval </a:t>
            </a:r>
            <a:r>
              <a:rPr lang="en-US" sz="2400" b="1" dirty="0" smtClean="0"/>
              <a:t>(CBIR) using </a:t>
            </a:r>
            <a:r>
              <a:rPr lang="en-US" sz="2400" b="1" dirty="0"/>
              <a:t>a </a:t>
            </a:r>
            <a:r>
              <a:rPr lang="en-US" sz="2400" b="1" dirty="0" err="1"/>
              <a:t>CometCloud</a:t>
            </a:r>
            <a:r>
              <a:rPr lang="en-US" sz="2400" b="1" dirty="0"/>
              <a:t>-based </a:t>
            </a:r>
            <a:r>
              <a:rPr lang="en-US" sz="2400" b="1" dirty="0" smtClean="0"/>
              <a:t>infrastructure. </a:t>
            </a:r>
            <a:r>
              <a:rPr lang="en-US" sz="2400" dirty="0"/>
              <a:t>We explore a broad spectrum of potential clinical applications in pathology with a newly developed set of retrieval algorithms that were fine-tuned for each class of digital pathology </a:t>
            </a:r>
            <a:r>
              <a:rPr lang="en-US" sz="2400" dirty="0" smtClean="0"/>
              <a:t>images.</a:t>
            </a:r>
          </a:p>
          <a:p>
            <a:r>
              <a:rPr lang="en-US" sz="2400" b="1" dirty="0" smtClean="0"/>
              <a:t>FG326 </a:t>
            </a:r>
            <a:r>
              <a:rPr lang="en-US" sz="2400" b="1" dirty="0"/>
              <a:t>simulation of cardiovascular control </a:t>
            </a:r>
            <a:r>
              <a:rPr lang="en-US" sz="2400" dirty="0"/>
              <a:t>with focus on medullary sympathetic outflow and </a:t>
            </a:r>
            <a:r>
              <a:rPr lang="en-US" sz="2400" dirty="0" err="1" smtClean="0"/>
              <a:t>baroreflex</a:t>
            </a:r>
            <a:r>
              <a:rPr lang="en-US" sz="2400" dirty="0" smtClean="0"/>
              <a:t>. Convert Matlab to GPU</a:t>
            </a:r>
          </a:p>
          <a:p>
            <a:r>
              <a:rPr lang="en-US" sz="2400" b="1" dirty="0" smtClean="0"/>
              <a:t>FG325 </a:t>
            </a:r>
            <a:r>
              <a:rPr lang="en-US" sz="2400" b="1" dirty="0" err="1" smtClean="0"/>
              <a:t>BioCreative</a:t>
            </a:r>
            <a:r>
              <a:rPr lang="en-US" sz="2400" b="1" dirty="0" smtClean="0"/>
              <a:t> (community-wide </a:t>
            </a:r>
            <a:r>
              <a:rPr lang="en-US" sz="2400" b="1" dirty="0"/>
              <a:t>effort for evaluating information extraction and text </a:t>
            </a:r>
            <a:r>
              <a:rPr lang="en-US" sz="2400" b="1" dirty="0" smtClean="0"/>
              <a:t>mining developments in biology) Task </a:t>
            </a:r>
            <a:r>
              <a:rPr lang="en-US" sz="2400" dirty="0"/>
              <a:t>help database curators rapidly and accurately identify gene function information in full-length articles</a:t>
            </a:r>
            <a:endParaRPr lang="en-US" sz="2400" b="1" dirty="0"/>
          </a:p>
          <a:p>
            <a:r>
              <a:rPr lang="en-US" sz="2400" b="1" dirty="0" smtClean="0"/>
              <a:t>FG320 </a:t>
            </a:r>
            <a:r>
              <a:rPr lang="en-US" sz="2400" b="1" dirty="0" err="1" smtClean="0"/>
              <a:t>Morphomics</a:t>
            </a:r>
            <a:r>
              <a:rPr lang="en-US" sz="2400" b="1" dirty="0" smtClean="0"/>
              <a:t> </a:t>
            </a:r>
            <a:r>
              <a:rPr lang="en-US" sz="2400" dirty="0" smtClean="0"/>
              <a:t>builds risk </a:t>
            </a:r>
            <a:r>
              <a:rPr lang="en-US" sz="2400" dirty="0"/>
              <a:t>prediction models </a:t>
            </a:r>
            <a:r>
              <a:rPr lang="en-US" sz="2400" dirty="0" smtClean="0"/>
              <a:t>Identifying </a:t>
            </a:r>
            <a:r>
              <a:rPr lang="en-US" sz="2400" dirty="0"/>
              <a:t>and improving factors that enhance surgical decision-making would have an obvious value for patients.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6200"/>
            <a:ext cx="8229600" cy="609600"/>
          </a:xfrm>
        </p:spPr>
        <p:txBody>
          <a:bodyPr/>
          <a:lstStyle/>
          <a:p>
            <a:r>
              <a:rPr lang="en-US" dirty="0" smtClean="0"/>
              <a:t>Sample FutureGrid Projects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17204" cy="5105400"/>
          </a:xfrm>
        </p:spPr>
        <p:txBody>
          <a:bodyPr/>
          <a:lstStyle/>
          <a:p>
            <a:r>
              <a:rPr lang="en-US" sz="2200" b="1" dirty="0" smtClean="0"/>
              <a:t>FG315 </a:t>
            </a:r>
            <a:r>
              <a:rPr lang="en-US" sz="2200" b="1" dirty="0"/>
              <a:t>biome representational in </a:t>
            </a:r>
            <a:r>
              <a:rPr lang="en-US" sz="2200" b="1" dirty="0" err="1"/>
              <a:t>silico</a:t>
            </a:r>
            <a:r>
              <a:rPr lang="en-US" sz="2200" b="1" dirty="0"/>
              <a:t> karyotyping (BRISK) </a:t>
            </a:r>
            <a:r>
              <a:rPr lang="en-US" sz="2200" dirty="0"/>
              <a:t>bioinformatics processing chain using Hadoop to perform complex analyses of </a:t>
            </a:r>
            <a:r>
              <a:rPr lang="en-US" sz="2200" dirty="0" err="1"/>
              <a:t>microbiomes</a:t>
            </a:r>
            <a:r>
              <a:rPr lang="en-US" sz="2200" dirty="0"/>
              <a:t> with the sequencing output from </a:t>
            </a:r>
            <a:r>
              <a:rPr lang="en-US" sz="2200" dirty="0" err="1"/>
              <a:t>BRiSK</a:t>
            </a:r>
            <a:endParaRPr lang="en-US" sz="2200" b="1" dirty="0" smtClean="0"/>
          </a:p>
          <a:p>
            <a:r>
              <a:rPr lang="en-US" sz="2200" b="1" dirty="0" smtClean="0"/>
              <a:t>FG277 </a:t>
            </a:r>
            <a:r>
              <a:rPr lang="en-US" sz="2200" b="1" dirty="0"/>
              <a:t>Monte Carlo based Radiotherapy </a:t>
            </a:r>
            <a:r>
              <a:rPr lang="en-US" sz="2200" b="1" dirty="0" smtClean="0"/>
              <a:t>Simulations </a:t>
            </a:r>
            <a:r>
              <a:rPr lang="en-US" sz="2200" dirty="0"/>
              <a:t>dynamic scheduling and load balancing</a:t>
            </a:r>
            <a:endParaRPr lang="en-US" sz="2200" b="1" dirty="0" smtClean="0"/>
          </a:p>
          <a:p>
            <a:r>
              <a:rPr lang="en-US" sz="2200" b="1" dirty="0" smtClean="0"/>
              <a:t>FG271 </a:t>
            </a:r>
            <a:r>
              <a:rPr lang="en-US" sz="2200" b="1" dirty="0"/>
              <a:t>Sequence alignment for Phylogenetic Tree Generation on Big Data </a:t>
            </a:r>
            <a:r>
              <a:rPr lang="en-US" sz="2200" b="1" dirty="0" smtClean="0"/>
              <a:t>Set </a:t>
            </a:r>
            <a:r>
              <a:rPr lang="en-US" sz="2200" dirty="0" smtClean="0"/>
              <a:t>with up to million sequences</a:t>
            </a:r>
            <a:endParaRPr lang="en-US" sz="2200" dirty="0"/>
          </a:p>
          <a:p>
            <a:r>
              <a:rPr lang="en-US" sz="2200" b="1" dirty="0" smtClean="0"/>
              <a:t>FG270 </a:t>
            </a:r>
            <a:r>
              <a:rPr lang="en-US" sz="2200" b="1" dirty="0"/>
              <a:t>Microbial community structure of boreal and Artic soil </a:t>
            </a:r>
            <a:r>
              <a:rPr lang="en-US" sz="2200" b="1" dirty="0" smtClean="0"/>
              <a:t>samples </a:t>
            </a:r>
            <a:r>
              <a:rPr lang="en-US" sz="2200" dirty="0" smtClean="0"/>
              <a:t>analyze 454 and </a:t>
            </a:r>
            <a:r>
              <a:rPr lang="en-US" sz="2200" dirty="0" err="1" smtClean="0"/>
              <a:t>Illumina</a:t>
            </a:r>
            <a:r>
              <a:rPr lang="en-US" sz="2200" dirty="0" smtClean="0"/>
              <a:t> data</a:t>
            </a:r>
            <a:endParaRPr lang="en-US" sz="2200" b="1" dirty="0"/>
          </a:p>
          <a:p>
            <a:r>
              <a:rPr lang="en-US" sz="2200" b="1" dirty="0" smtClean="0"/>
              <a:t>FG266 </a:t>
            </a:r>
            <a:r>
              <a:rPr lang="en-US" sz="2200" b="1" dirty="0"/>
              <a:t>Secure medical files </a:t>
            </a:r>
            <a:r>
              <a:rPr lang="en-US" sz="2200" b="1" dirty="0" smtClean="0"/>
              <a:t>sharing</a:t>
            </a:r>
            <a:r>
              <a:rPr lang="en-US" sz="2200" dirty="0" smtClean="0"/>
              <a:t> investigating cryptographic </a:t>
            </a:r>
            <a:r>
              <a:rPr lang="en-US" sz="2200" dirty="0"/>
              <a:t>systems to implement a flexible access control layer to protect the confidentiality of hosted </a:t>
            </a:r>
            <a:r>
              <a:rPr lang="en-US" sz="2200" dirty="0" smtClean="0"/>
              <a:t>files</a:t>
            </a:r>
            <a:br>
              <a:rPr lang="en-US" sz="2200" dirty="0" smtClean="0"/>
            </a:br>
            <a:r>
              <a:rPr lang="en-US" sz="2200" dirty="0" smtClean="0"/>
              <a:t>………………. </a:t>
            </a:r>
            <a:endParaRPr lang="en-US" sz="2200" b="1" dirty="0"/>
          </a:p>
          <a:p>
            <a:r>
              <a:rPr lang="en-US" sz="2200" b="1" dirty="0" smtClean="0"/>
              <a:t>FG18 </a:t>
            </a:r>
            <a:r>
              <a:rPr lang="en-US" sz="2200" b="1" dirty="0"/>
              <a:t>Privacy preserving gene read mapping </a:t>
            </a:r>
            <a:r>
              <a:rPr lang="en-US" sz="2200" dirty="0" smtClean="0"/>
              <a:t>developed </a:t>
            </a:r>
            <a:r>
              <a:rPr lang="en-US" sz="2200" dirty="0"/>
              <a:t>hybrid MapReduce. Small private secure + large public with safe data. Won  2011 PET Award for Outstanding Research in Privacy Enhancing Technologies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br>
              <a:rPr lang="en-US" dirty="0" smtClean="0"/>
            </a:br>
            <a:r>
              <a:rPr lang="en-US" dirty="0" smtClean="0"/>
              <a:t>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Dimension Reduction/MDS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r>
              <a:rPr lang="en-US" sz="2400" dirty="0" smtClean="0"/>
              <a:t>You can get answers but do you believe them!</a:t>
            </a:r>
          </a:p>
          <a:p>
            <a:r>
              <a:rPr lang="en-US" sz="2400" dirty="0" smtClean="0"/>
              <a:t>Need to visualize</a:t>
            </a:r>
          </a:p>
          <a:p>
            <a:r>
              <a:rPr lang="en-US" sz="2400" b="1" dirty="0"/>
              <a:t>H</a:t>
            </a:r>
            <a:r>
              <a:rPr lang="en-US" sz="2400" b="1" baseline="-25000" dirty="0"/>
              <a:t>MDS</a:t>
            </a:r>
            <a:r>
              <a:rPr lang="en-US" sz="2400" b="1" dirty="0"/>
              <a:t> = </a:t>
            </a:r>
            <a:r>
              <a:rPr lang="en-US" sz="2400" b="1" dirty="0">
                <a:sym typeface="Symbol"/>
              </a:rPr>
              <a:t></a:t>
            </a:r>
            <a:r>
              <a:rPr lang="en-US" sz="2400" b="1" i="1" baseline="-25000" dirty="0"/>
              <a:t>x&lt;y=</a:t>
            </a:r>
            <a:r>
              <a:rPr lang="en-US" sz="2400" b="1" baseline="-25000" dirty="0"/>
              <a:t>1</a:t>
            </a:r>
            <a:r>
              <a:rPr lang="en-US" sz="2400" b="1" i="1" baseline="30000" dirty="0"/>
              <a:t>N</a:t>
            </a:r>
            <a:r>
              <a:rPr lang="en-US" sz="2400" b="1" i="1" dirty="0"/>
              <a:t> </a:t>
            </a:r>
            <a:r>
              <a:rPr lang="en-US" sz="2400" b="1" dirty="0"/>
              <a:t>weight(</a:t>
            </a:r>
            <a:r>
              <a:rPr lang="en-US" sz="2400" b="1" i="1" dirty="0" err="1"/>
              <a:t>x,y</a:t>
            </a:r>
            <a:r>
              <a:rPr lang="en-US" sz="2400" b="1" i="1" dirty="0"/>
              <a:t>)</a:t>
            </a:r>
            <a:r>
              <a:rPr lang="en-US" sz="2400" b="1" dirty="0"/>
              <a:t> (</a:t>
            </a:r>
            <a:r>
              <a:rPr lang="en-US" sz="2400" b="1" dirty="0">
                <a:sym typeface="Symbol"/>
              </a:rPr>
              <a:t></a:t>
            </a:r>
            <a:r>
              <a:rPr lang="en-US" sz="2400" b="1" dirty="0"/>
              <a:t>(</a:t>
            </a:r>
            <a:r>
              <a:rPr lang="en-US" sz="2400" b="1" i="1" dirty="0"/>
              <a:t>x</a:t>
            </a:r>
            <a:r>
              <a:rPr lang="en-US" sz="2400" b="1" dirty="0"/>
              <a:t>, </a:t>
            </a:r>
            <a:r>
              <a:rPr lang="en-US" sz="2400" b="1" i="1" dirty="0"/>
              <a:t>y</a:t>
            </a:r>
            <a:r>
              <a:rPr lang="en-US" sz="2400" b="1" dirty="0"/>
              <a:t>) – d</a:t>
            </a:r>
            <a:r>
              <a:rPr lang="en-US" sz="2400" b="1" baseline="-25000" dirty="0"/>
              <a:t>3D</a:t>
            </a:r>
            <a:r>
              <a:rPr lang="en-US" sz="2400" b="1" dirty="0"/>
              <a:t>(</a:t>
            </a:r>
            <a:r>
              <a:rPr lang="en-US" sz="2400" b="1" i="1" dirty="0"/>
              <a:t>x</a:t>
            </a:r>
            <a:r>
              <a:rPr lang="en-US" sz="2400" b="1" dirty="0"/>
              <a:t>, </a:t>
            </a:r>
            <a:r>
              <a:rPr lang="en-US" sz="2400" b="1" i="1" dirty="0"/>
              <a:t>y</a:t>
            </a:r>
            <a:r>
              <a:rPr lang="en-US" sz="2400" b="1" dirty="0"/>
              <a:t>))</a:t>
            </a:r>
            <a:r>
              <a:rPr lang="en-US" sz="2400" b="1" baseline="30000" dirty="0"/>
              <a:t>2</a:t>
            </a:r>
            <a:r>
              <a:rPr lang="en-US" sz="2400" dirty="0"/>
              <a:t>	</a:t>
            </a:r>
          </a:p>
          <a:p>
            <a:r>
              <a:rPr lang="en-US" sz="2400" dirty="0"/>
              <a:t>Here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separately run over all points in the system, </a:t>
            </a:r>
            <a:r>
              <a:rPr lang="en-US" sz="2400" dirty="0">
                <a:sym typeface="Symbol"/>
              </a:rPr>
              <a:t>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is distance between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in original space while d</a:t>
            </a:r>
            <a:r>
              <a:rPr lang="en-US" sz="2400" baseline="-25000" dirty="0"/>
              <a:t>3D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is distance between them after mapping to 3 dimensions. One needs to minimize H</a:t>
            </a:r>
            <a:r>
              <a:rPr lang="en-US" sz="2400" baseline="-25000" dirty="0"/>
              <a:t>MDS </a:t>
            </a:r>
            <a:r>
              <a:rPr lang="en-US" sz="2400" dirty="0"/>
              <a:t>for optimal choices of mapped positions </a:t>
            </a:r>
            <a:r>
              <a:rPr lang="en-US" sz="2400" u="sng" dirty="0"/>
              <a:t>X</a:t>
            </a:r>
            <a:r>
              <a:rPr lang="en-US" sz="2400" baseline="-25000" dirty="0"/>
              <a:t>3D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C:\Users\Geoffrey Fox\Desktop\Hui\Kmeans-cluster-Plot3D-M5-C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12876" r="19769" b="12275"/>
          <a:stretch/>
        </p:blipFill>
        <p:spPr bwMode="auto">
          <a:xfrm>
            <a:off x="-25940" y="3561211"/>
            <a:ext cx="3460774" cy="290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3667" r="11171" b="11588"/>
          <a:stretch/>
        </p:blipFill>
        <p:spPr bwMode="auto">
          <a:xfrm>
            <a:off x="3399166" y="3561211"/>
            <a:ext cx="3489109" cy="1899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6463295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Lymphocytes 4D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4660" y="5562600"/>
            <a:ext cx="108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LC-MS 2D</a:t>
            </a:r>
            <a:endParaRPr lang="en-US" dirty="0"/>
          </a:p>
        </p:txBody>
      </p:sp>
      <p:pic>
        <p:nvPicPr>
          <p:cNvPr id="1027" name="Picture 3" descr="C:\gcf\aaaOctDec2012\Saltz\DAcluster-Plot3D-M8-C8_smaco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11027" r="23276" b="23022"/>
          <a:stretch/>
        </p:blipFill>
        <p:spPr bwMode="auto">
          <a:xfrm>
            <a:off x="6888274" y="3561211"/>
            <a:ext cx="2255725" cy="26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88274" y="6282543"/>
            <a:ext cx="154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Pathology 54D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and Clustering runs as well in Metric and non Metric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97427" y="2465215"/>
            <a:ext cx="31350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Metagenomics with DA clusters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955"/>
            <a:ext cx="6018341" cy="39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 descr="C:\Users\Geoffrey Fox\Downloads\divergent_0(23)_to_0(23)_zeroidx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9994" r="28219" b="8838"/>
          <a:stretch/>
        </p:blipFill>
        <p:spPr bwMode="auto">
          <a:xfrm>
            <a:off x="5359940" y="2848015"/>
            <a:ext cx="3810000" cy="3993772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990599" y="2489444"/>
            <a:ext cx="4066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COG Database with a few biology clusters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68797"/>
            <a:ext cx="8229600" cy="889244"/>
          </a:xfrm>
        </p:spPr>
        <p:txBody>
          <a:bodyPr/>
          <a:lstStyle/>
          <a:p>
            <a:r>
              <a:rPr lang="en-US" dirty="0" smtClean="0"/>
              <a:t>Proteomics clusters not separated as in metagenomics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5240" y="34608"/>
            <a:ext cx="9144000" cy="717401"/>
          </a:xfrm>
        </p:spPr>
        <p:txBody>
          <a:bodyPr/>
          <a:lstStyle/>
          <a:p>
            <a:r>
              <a:rPr lang="en-US" dirty="0" smtClean="0"/>
              <a:t>~125 Clusters from Fungi sequence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774869"/>
            <a:ext cx="9144000" cy="6083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389"/>
            <a:ext cx="9144000" cy="60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dirty="0" smtClean="0"/>
              <a:t>Phylogenetic tree using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812303"/>
            <a:ext cx="9037345" cy="6045697"/>
            <a:chOff x="0" y="812303"/>
            <a:chExt cx="9037345" cy="6045697"/>
          </a:xfrm>
        </p:grpSpPr>
        <p:pic>
          <p:nvPicPr>
            <p:cNvPr id="2051" name="Picture 3" descr="C:\Users\Geoffrey Fox\Desktop\200_nj_10dto3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7" t="10130"/>
            <a:stretch/>
          </p:blipFill>
          <p:spPr bwMode="auto">
            <a:xfrm>
              <a:off x="0" y="812303"/>
              <a:ext cx="6400800" cy="6045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00800" y="3995678"/>
              <a:ext cx="263654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 Sequences</a:t>
              </a:r>
              <a:br>
                <a:rPr lang="en-US" dirty="0" smtClean="0"/>
              </a:br>
              <a:r>
                <a:rPr lang="en-US" dirty="0" smtClean="0"/>
                <a:t>(126 centers of clusters found from 446K)</a:t>
              </a:r>
            </a:p>
            <a:p>
              <a:endParaRPr lang="en-US" dirty="0"/>
            </a:p>
            <a:p>
              <a:r>
                <a:rPr lang="en-US" dirty="0" smtClean="0"/>
                <a:t>Tree found from mapping sequences to 10D using Neighbor Joining</a:t>
              </a:r>
            </a:p>
            <a:p>
              <a:endParaRPr lang="en-US" dirty="0"/>
            </a:p>
            <a:p>
              <a:r>
                <a:rPr lang="en-US" dirty="0" smtClean="0"/>
                <a:t>Whole collection mapped to 3D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0"/>
            <a:ext cx="9144000" cy="6942670"/>
            <a:chOff x="0" y="-61479"/>
            <a:chExt cx="9144000" cy="6942670"/>
          </a:xfrm>
        </p:grpSpPr>
        <p:pic>
          <p:nvPicPr>
            <p:cNvPr id="2050" name="Picture 2" descr="C:\Users\Geoffrey Fox\Desktop\2133_swg_pid_nj_sp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6" t="4637" r="16334"/>
            <a:stretch/>
          </p:blipFill>
          <p:spPr bwMode="auto">
            <a:xfrm>
              <a:off x="0" y="-61479"/>
              <a:ext cx="7678372" cy="694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208545" y="2910873"/>
              <a:ext cx="1935455" cy="3970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MDS can substitute Multiple Sequence Alignment</a:t>
              </a:r>
            </a:p>
            <a:p>
              <a:endParaRPr lang="en-US" dirty="0"/>
            </a:p>
            <a:p>
              <a:r>
                <a:rPr lang="en-US" dirty="0" smtClean="0"/>
                <a:t>2133 Sequences</a:t>
              </a:r>
            </a:p>
            <a:p>
              <a:r>
                <a:rPr lang="en-US" dirty="0" smtClean="0"/>
                <a:t>Extended from set of 200</a:t>
              </a:r>
            </a:p>
            <a:p>
              <a:endParaRPr lang="en-US" dirty="0"/>
            </a:p>
            <a:p>
              <a:r>
                <a:rPr lang="en-US" dirty="0" smtClean="0"/>
                <a:t>Trees by Neighbor Joining in 3D map</a:t>
              </a:r>
            </a:p>
            <a:p>
              <a:endParaRPr lang="en-US" dirty="0"/>
            </a:p>
            <a:p>
              <a:r>
                <a:rPr lang="en-US" dirty="0" smtClean="0"/>
                <a:t>Silver Spheres Internal Nodes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Clouds for this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86" y="990600"/>
            <a:ext cx="8954814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bunch of computers in an efficient data center with an excellent Internet connection</a:t>
            </a:r>
          </a:p>
          <a:p>
            <a:r>
              <a:rPr lang="en-US" dirty="0" smtClean="0"/>
              <a:t>They were produced to meet need of public-facing Web 2.0 e-Commerce/Social Networking sites</a:t>
            </a:r>
          </a:p>
          <a:p>
            <a:r>
              <a:rPr lang="en-US" dirty="0" smtClean="0"/>
              <a:t>They can be considered as “optimal giant data center” plus internet connection</a:t>
            </a:r>
          </a:p>
          <a:p>
            <a:r>
              <a:rPr lang="en-US" dirty="0" smtClean="0"/>
              <a:t>Note enterprises use private clouds that are giant data centers but not optimized for Internet access</a:t>
            </a:r>
          </a:p>
          <a:p>
            <a:r>
              <a:rPr lang="en-US" dirty="0" smtClean="0"/>
              <a:t>By definition “cheapest computing” (your own 100% utilized cluster competitive)?</a:t>
            </a:r>
          </a:p>
          <a:p>
            <a:pPr lvl="1"/>
            <a:r>
              <a:rPr lang="en-US" dirty="0" smtClean="0"/>
              <a:t>Elasticity and nifty new software (Platform as a service)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Science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Jobs and MOOC’s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see </a:t>
            </a:r>
            <a:r>
              <a:rPr lang="en-US" dirty="0">
                <a:solidFill>
                  <a:schemeClr val="tx1"/>
                </a:solidFill>
              </a:rPr>
              <a:t>recent New York Times articles</a:t>
            </a:r>
          </a:p>
          <a:p>
            <a:r>
              <a:rPr lang="en-US" sz="1800" dirty="0">
                <a:hlinkClick r:id="rId2"/>
              </a:rPr>
              <a:t>http://datascience101.wordpress.com/2013/04/13/new-york-times-data-science-articles/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801029"/>
          </a:xfrm>
        </p:spPr>
        <p:txBody>
          <a:bodyPr/>
          <a:lstStyle/>
          <a:p>
            <a:r>
              <a:rPr lang="en-US" dirty="0" smtClean="0"/>
              <a:t>Data Science 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052932" cy="4525963"/>
          </a:xfrm>
        </p:spPr>
        <p:txBody>
          <a:bodyPr/>
          <a:lstStyle/>
          <a:p>
            <a:r>
              <a:rPr lang="en-US" dirty="0" smtClean="0"/>
              <a:t>Broad Range of Topics from Policy to curation to applications and algorithms, programming models, data systems, statistics, and broad range of CS subjects such as Clouds, Programming, HCI,</a:t>
            </a:r>
          </a:p>
          <a:p>
            <a:r>
              <a:rPr lang="en-US" dirty="0" smtClean="0"/>
              <a:t>Plenty of Jobs and broader range of possibilities than computational science but similar cosmic issues</a:t>
            </a:r>
          </a:p>
          <a:p>
            <a:pPr lvl="1"/>
            <a:r>
              <a:rPr lang="en-US" dirty="0" smtClean="0"/>
              <a:t>What type of degree (Certificate, minor, track, “real” degree)</a:t>
            </a:r>
          </a:p>
          <a:p>
            <a:pPr lvl="1"/>
            <a:r>
              <a:rPr lang="en-US" dirty="0" smtClean="0"/>
              <a:t>What implementation (department, interdisciplinary group supporting education and research program)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sz="2600" dirty="0" smtClean="0"/>
              <a:t>MOOC’s are very “hot” these days with </a:t>
            </a:r>
            <a:r>
              <a:rPr lang="en-US" sz="2600" dirty="0" err="1" smtClean="0"/>
              <a:t>Udacity</a:t>
            </a:r>
            <a:r>
              <a:rPr lang="en-US" sz="2600" dirty="0" smtClean="0"/>
              <a:t> and </a:t>
            </a:r>
            <a:r>
              <a:rPr lang="en-US" sz="2600" dirty="0" err="1" smtClean="0"/>
              <a:t>Coursera</a:t>
            </a:r>
            <a:r>
              <a:rPr lang="en-US" sz="2600" dirty="0" smtClean="0"/>
              <a:t> as start-ups</a:t>
            </a:r>
          </a:p>
          <a:p>
            <a:r>
              <a:rPr lang="en-US" sz="2600" dirty="0" smtClean="0"/>
              <a:t>Over 100,000 participants but concept valid at smaller sizes</a:t>
            </a:r>
          </a:p>
          <a:p>
            <a:r>
              <a:rPr lang="en-US" sz="2600" dirty="0" smtClean="0"/>
              <a:t>Relevant to </a:t>
            </a:r>
            <a:r>
              <a:rPr lang="en-US" sz="2600" b="1" dirty="0" smtClean="0"/>
              <a:t>Data Science as this is a new field with few courses </a:t>
            </a:r>
            <a:r>
              <a:rPr lang="en-US" sz="2600" dirty="0" smtClean="0"/>
              <a:t>at most universities</a:t>
            </a:r>
          </a:p>
          <a:p>
            <a:r>
              <a:rPr lang="en-US" sz="2600" dirty="0" smtClean="0"/>
              <a:t>Technology to make MOOC’s: Google Open Source </a:t>
            </a:r>
            <a:r>
              <a:rPr lang="en-US" sz="2600" b="1" dirty="0" smtClean="0"/>
              <a:t>Course Builder</a:t>
            </a:r>
            <a:r>
              <a:rPr lang="en-US" sz="2600" dirty="0" smtClean="0"/>
              <a:t> is lightweight LMS (learning management system)</a:t>
            </a:r>
          </a:p>
          <a:p>
            <a:r>
              <a:rPr lang="en-US" sz="2600" dirty="0" smtClean="0"/>
              <a:t>Supports MOOC model as a collection of short prerecorded segments (talking head over PowerPoint) termed </a:t>
            </a:r>
            <a:r>
              <a:rPr lang="en-US" sz="2600" b="1" dirty="0" smtClean="0"/>
              <a:t>lessons </a:t>
            </a:r>
            <a:r>
              <a:rPr lang="en-US" sz="2600" dirty="0" smtClean="0"/>
              <a:t>– typically 15 minutes long</a:t>
            </a:r>
          </a:p>
          <a:p>
            <a:r>
              <a:rPr lang="en-US" sz="2600" dirty="0" smtClean="0"/>
              <a:t>Compose playlists of lessons into sessions, modules, courses</a:t>
            </a:r>
          </a:p>
          <a:p>
            <a:pPr lvl="1"/>
            <a:r>
              <a:rPr lang="en-US" sz="2600" dirty="0" smtClean="0"/>
              <a:t>Session is an “Album” and lessons are “songs” in an iTunes analogy</a:t>
            </a:r>
          </a:p>
          <a:p>
            <a:pPr lvl="1"/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14400"/>
          </a:xfrm>
        </p:spPr>
        <p:txBody>
          <a:bodyPr/>
          <a:lstStyle/>
          <a:p>
            <a:r>
              <a:rPr lang="en-US" dirty="0" smtClean="0"/>
              <a:t>MOOC’s for Traditional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675902" cy="4525963"/>
          </a:xfrm>
        </p:spPr>
        <p:txBody>
          <a:bodyPr/>
          <a:lstStyle/>
          <a:p>
            <a:r>
              <a:rPr lang="en-US" sz="2400" dirty="0" smtClean="0"/>
              <a:t>We can take MOOC lessons and view them as a “learning object” that we can share between different teachers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7941"/>
            <a:ext cx="2133600" cy="372428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39" t="12295" r="4499"/>
          <a:stretch/>
        </p:blipFill>
        <p:spPr>
          <a:xfrm>
            <a:off x="76200" y="2030730"/>
            <a:ext cx="5653042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5902" y="860495"/>
            <a:ext cx="3414758" cy="5940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i.e. as a way of teaching typical sized classes but with less effort as shared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 with what’s in repository;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pick and choose;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custom material of individual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~15 minute Video over PowerPoint of MOOC’s much easier to re-use than 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 not need special mentoring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Defining how to support computing labs with FutureGrid or appliances + Virtual Box</a:t>
            </a:r>
          </a:p>
        </p:txBody>
      </p:sp>
    </p:spTree>
    <p:extLst>
      <p:ext uri="{BB962C8B-B14F-4D97-AF65-F5344CB8AC3E}">
        <p14:creationId xmlns:p14="http://schemas.microsoft.com/office/powerpoint/2010/main" val="22284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r>
              <a:rPr lang="en-US" sz="2800" dirty="0" smtClean="0"/>
              <a:t>Clouds and HPC are here to stay and one should plan on using </a:t>
            </a:r>
            <a:r>
              <a:rPr lang="en-US" sz="2800" b="1" dirty="0" smtClean="0"/>
              <a:t>both</a:t>
            </a:r>
          </a:p>
          <a:p>
            <a:r>
              <a:rPr lang="en-US" sz="2800" b="1" dirty="0" smtClean="0"/>
              <a:t>Data Intensive </a:t>
            </a:r>
            <a:r>
              <a:rPr lang="en-US" sz="2800" dirty="0" smtClean="0"/>
              <a:t>programs are suitable for clouds</a:t>
            </a:r>
            <a:endParaRPr lang="en-US" sz="2400" dirty="0" smtClean="0"/>
          </a:p>
          <a:p>
            <a:r>
              <a:rPr lang="en-US" sz="2800" b="1" dirty="0" smtClean="0"/>
              <a:t>Iterative MapReduce </a:t>
            </a:r>
            <a:r>
              <a:rPr lang="en-US" sz="2800" dirty="0" smtClean="0"/>
              <a:t>an interesting approach; need to optimize collectives for new applications (Data analytics) and resources (clouds, GPU’s …)</a:t>
            </a:r>
          </a:p>
          <a:p>
            <a:r>
              <a:rPr lang="en-US" sz="2800" dirty="0" smtClean="0"/>
              <a:t>Need an initiative to build </a:t>
            </a:r>
            <a:r>
              <a:rPr lang="en-US" sz="2800" b="1" dirty="0" smtClean="0"/>
              <a:t>scalable high performance data analytics library</a:t>
            </a:r>
            <a:r>
              <a:rPr lang="en-US" sz="2800" dirty="0" smtClean="0"/>
              <a:t> on top of</a:t>
            </a:r>
            <a:r>
              <a:rPr lang="en-US" sz="2800" b="1" dirty="0" smtClean="0"/>
              <a:t> interoperable cloud-HPC platform</a:t>
            </a:r>
          </a:p>
          <a:p>
            <a:r>
              <a:rPr lang="en-US" sz="2800" b="1" dirty="0" smtClean="0"/>
              <a:t>FutureGrid</a:t>
            </a:r>
            <a:r>
              <a:rPr lang="en-US" sz="2800" dirty="0" smtClean="0"/>
              <a:t> available for experimentation</a:t>
            </a:r>
          </a:p>
          <a:p>
            <a:r>
              <a:rPr lang="en-US" sz="2800" b="1" dirty="0" smtClean="0"/>
              <a:t>MOOC</a:t>
            </a:r>
            <a:r>
              <a:rPr lang="en-US" sz="2800" dirty="0" smtClean="0"/>
              <a:t>’s important and relevant for new fields like data science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Clouds in Technical Computing and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 Aspects of 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b="1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to do data-parallel (and other) computations. Valid on Clouds and traditional clusters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b="1" dirty="0" smtClean="0"/>
              <a:t>Data Parallel File system </a:t>
            </a:r>
            <a:r>
              <a:rPr lang="en-US" sz="2400" dirty="0" smtClean="0"/>
              <a:t>as in HDFS and Bigtable</a:t>
            </a:r>
          </a:p>
        </p:txBody>
      </p:sp>
    </p:spTree>
    <p:extLst>
      <p:ext uri="{BB962C8B-B14F-4D97-AF65-F5344CB8AC3E}">
        <p14:creationId xmlns:p14="http://schemas.microsoft.com/office/powerpoint/2010/main" val="33953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Applications work 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42991" cy="5715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b="1" dirty="0" smtClean="0"/>
              <a:t>Pleasingly  (moving to modestly) parallel </a:t>
            </a:r>
            <a:r>
              <a:rPr lang="en-US" sz="2400" dirty="0" smtClean="0"/>
              <a:t>applications of all sorts with roughly independent data or spawning independent simulations</a:t>
            </a:r>
          </a:p>
          <a:p>
            <a:pPr lvl="1">
              <a:spcBef>
                <a:spcPts val="200"/>
              </a:spcBef>
            </a:pPr>
            <a:r>
              <a:rPr lang="en-US" sz="2400" b="1" dirty="0" smtClean="0"/>
              <a:t>Long tail </a:t>
            </a:r>
            <a:r>
              <a:rPr lang="en-US" sz="2400" dirty="0" smtClean="0"/>
              <a:t>of science and integration of distributed sensors</a:t>
            </a:r>
          </a:p>
          <a:p>
            <a:pPr>
              <a:spcBef>
                <a:spcPts val="200"/>
              </a:spcBef>
            </a:pPr>
            <a:r>
              <a:rPr lang="en-US" sz="2400" b="1" dirty="0" smtClean="0"/>
              <a:t>Commercial and Science Data analytics </a:t>
            </a:r>
            <a:r>
              <a:rPr lang="en-US" sz="2400" dirty="0" smtClean="0"/>
              <a:t>that can use MapReduce </a:t>
            </a:r>
            <a:r>
              <a:rPr lang="en-US" sz="2400" b="1" dirty="0" smtClean="0"/>
              <a:t>(</a:t>
            </a:r>
            <a:r>
              <a:rPr lang="en-US" sz="2400" dirty="0" smtClean="0"/>
              <a:t>some of such apps) or its</a:t>
            </a:r>
            <a:r>
              <a:rPr lang="en-US" sz="2400" b="1" dirty="0" smtClean="0"/>
              <a:t> iterative </a:t>
            </a:r>
            <a:r>
              <a:rPr lang="en-US" sz="2400" dirty="0" smtClean="0"/>
              <a:t>variants (most</a:t>
            </a:r>
            <a:r>
              <a:rPr lang="en-US" sz="2400" dirty="0"/>
              <a:t> </a:t>
            </a:r>
            <a:r>
              <a:rPr lang="en-US" sz="2400" dirty="0" smtClean="0"/>
              <a:t>other data analytics apps)</a:t>
            </a:r>
          </a:p>
          <a:p>
            <a:pPr>
              <a:spcBef>
                <a:spcPts val="200"/>
              </a:spcBef>
            </a:pPr>
            <a:r>
              <a:rPr lang="en-US" sz="2400" b="1" dirty="0" smtClean="0"/>
              <a:t>Which science applications are using clouds</a:t>
            </a:r>
            <a:r>
              <a:rPr lang="en-US" sz="2400" dirty="0" smtClean="0"/>
              <a:t>? </a:t>
            </a:r>
          </a:p>
          <a:p>
            <a:pPr lvl="1">
              <a:spcBef>
                <a:spcPts val="200"/>
              </a:spcBef>
            </a:pPr>
            <a:r>
              <a:rPr lang="en-US" sz="2300" b="1" dirty="0" smtClean="0"/>
              <a:t>Venus-C </a:t>
            </a:r>
            <a:r>
              <a:rPr lang="en-US" sz="2300" dirty="0" smtClean="0"/>
              <a:t>(Azure in Europe): 27 applications </a:t>
            </a:r>
            <a:r>
              <a:rPr lang="en-US" sz="2300" b="1" dirty="0" smtClean="0"/>
              <a:t>not using </a:t>
            </a:r>
            <a:r>
              <a:rPr lang="en-US" sz="2300" dirty="0" smtClean="0"/>
              <a:t>Scheduler, Workflow or MapReduce (except roll your own)</a:t>
            </a:r>
          </a:p>
          <a:p>
            <a:pPr lvl="1">
              <a:spcBef>
                <a:spcPts val="200"/>
              </a:spcBef>
            </a:pPr>
            <a:r>
              <a:rPr lang="en-US" sz="2300" dirty="0" smtClean="0"/>
              <a:t>Substantial fraction of Azure applications are Life Science</a:t>
            </a:r>
          </a:p>
          <a:p>
            <a:pPr lvl="1">
              <a:spcBef>
                <a:spcPts val="200"/>
              </a:spcBef>
            </a:pPr>
            <a:r>
              <a:rPr lang="en-US" sz="2300" dirty="0" smtClean="0"/>
              <a:t>50% of domain applications on</a:t>
            </a:r>
            <a:r>
              <a:rPr lang="en-US" sz="2300" b="1" dirty="0" smtClean="0"/>
              <a:t> FutureGrid (&gt;30 projects) </a:t>
            </a:r>
            <a:r>
              <a:rPr lang="en-US" sz="2300" dirty="0" smtClean="0"/>
              <a:t>are from Life Science </a:t>
            </a:r>
          </a:p>
          <a:p>
            <a:pPr lvl="1">
              <a:spcBef>
                <a:spcPts val="200"/>
              </a:spcBef>
            </a:pPr>
            <a:r>
              <a:rPr lang="en-US" sz="2300" dirty="0" smtClean="0"/>
              <a:t>Locally </a:t>
            </a:r>
            <a:r>
              <a:rPr lang="en-US" sz="2300" b="1" dirty="0" smtClean="0"/>
              <a:t>Lilly</a:t>
            </a:r>
            <a:r>
              <a:rPr lang="en-US" sz="2300" dirty="0" smtClean="0"/>
              <a:t> corporation is commercial cloud user (for drug discovery) but not IU Biology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1944" y="76200"/>
            <a:ext cx="6944239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27 Venus-C Azure Applications</a:t>
            </a:r>
            <a:endParaRPr lang="en-GB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635000" cy="365125"/>
          </a:xfrm>
          <a:prstGeom prst="rect">
            <a:avLst/>
          </a:prstGeom>
        </p:spPr>
        <p:txBody>
          <a:bodyPr/>
          <a:lstStyle/>
          <a:p>
            <a:fld id="{5CAD0137-A6C9-432D-8888-8878A5138444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1" name="20 Gráfico"/>
          <p:cNvGraphicFramePr/>
          <p:nvPr>
            <p:extLst/>
          </p:nvPr>
        </p:nvGraphicFramePr>
        <p:xfrm>
          <a:off x="1691680" y="2051448"/>
          <a:ext cx="5619969" cy="372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1 Llamada con línea 1 (barra de énfasis)"/>
          <p:cNvSpPr/>
          <p:nvPr/>
        </p:nvSpPr>
        <p:spPr>
          <a:xfrm>
            <a:off x="5868144" y="1462788"/>
            <a:ext cx="1643761" cy="851564"/>
          </a:xfrm>
          <a:prstGeom prst="accentCallout1">
            <a:avLst>
              <a:gd name="adj1" fmla="val 17018"/>
              <a:gd name="adj2" fmla="val -2264"/>
              <a:gd name="adj3" fmla="val 147912"/>
              <a:gd name="adj4" fmla="val -4075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400" b="1" dirty="0" smtClean="0">
                <a:solidFill>
                  <a:srgbClr val="215968"/>
                </a:solidFill>
              </a:rPr>
              <a:t>Chemistry (3)</a:t>
            </a:r>
            <a:endParaRPr lang="en-GB" b="1" dirty="0" smtClean="0">
              <a:solidFill>
                <a:srgbClr val="215968"/>
              </a:solidFill>
            </a:endParaRPr>
          </a:p>
          <a:p>
            <a:pPr marL="176213" indent="-176213"/>
            <a:r>
              <a:rPr lang="en-GB" dirty="0" smtClean="0">
                <a:solidFill>
                  <a:srgbClr val="215968"/>
                </a:solidFill>
              </a:rPr>
              <a:t>•	Lead Optimization in Drug Discovery</a:t>
            </a:r>
          </a:p>
          <a:p>
            <a:pPr marL="176213" indent="-176213"/>
            <a:r>
              <a:rPr lang="en-GB" dirty="0" smtClean="0">
                <a:solidFill>
                  <a:srgbClr val="215968"/>
                </a:solidFill>
              </a:rPr>
              <a:t>•	Molecular Docking</a:t>
            </a:r>
          </a:p>
          <a:p>
            <a:endParaRPr lang="en-GB" dirty="0">
              <a:solidFill>
                <a:srgbClr val="215968"/>
              </a:solidFill>
            </a:endParaRPr>
          </a:p>
        </p:txBody>
      </p:sp>
      <p:sp>
        <p:nvSpPr>
          <p:cNvPr id="23" name="1 Llamada con línea 1 (barra de énfasis)"/>
          <p:cNvSpPr/>
          <p:nvPr/>
        </p:nvSpPr>
        <p:spPr>
          <a:xfrm>
            <a:off x="6956284" y="2394536"/>
            <a:ext cx="2225558" cy="1080120"/>
          </a:xfrm>
          <a:prstGeom prst="accentCallout1">
            <a:avLst>
              <a:gd name="adj1" fmla="val 46059"/>
              <a:gd name="adj2" fmla="val -2264"/>
              <a:gd name="adj3" fmla="val 77000"/>
              <a:gd name="adj4" fmla="val -2695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rgbClr val="215968"/>
                </a:solidFill>
              </a:rPr>
              <a:t>Civil</a:t>
            </a:r>
            <a:r>
              <a:rPr lang="en-GB" dirty="0" smtClean="0">
                <a:solidFill>
                  <a:srgbClr val="215968"/>
                </a:solidFill>
              </a:rPr>
              <a:t> </a:t>
            </a:r>
            <a:r>
              <a:rPr lang="en-GB" sz="1400" b="1" dirty="0" smtClean="0">
                <a:solidFill>
                  <a:srgbClr val="215968"/>
                </a:solidFill>
              </a:rPr>
              <a:t>Eng. and Arch. (4)</a:t>
            </a:r>
          </a:p>
          <a:p>
            <a:pPr marL="176213" indent="-176213"/>
            <a:r>
              <a:rPr lang="en-GB" dirty="0" smtClean="0">
                <a:solidFill>
                  <a:srgbClr val="215968"/>
                </a:solidFill>
              </a:rPr>
              <a:t>•	Structural Analysis</a:t>
            </a:r>
          </a:p>
          <a:p>
            <a:pPr marL="176213" indent="-176213"/>
            <a:r>
              <a:rPr lang="en-GB" dirty="0" smtClean="0">
                <a:solidFill>
                  <a:srgbClr val="215968"/>
                </a:solidFill>
              </a:rPr>
              <a:t>•	Building information Management</a:t>
            </a:r>
          </a:p>
          <a:p>
            <a:pPr marL="176213" indent="-176213"/>
            <a:r>
              <a:rPr lang="en-GB" dirty="0" smtClean="0">
                <a:solidFill>
                  <a:srgbClr val="215968"/>
                </a:solidFill>
              </a:rPr>
              <a:t>•	Energy Efficiency in Buildings</a:t>
            </a:r>
          </a:p>
          <a:p>
            <a:pPr marL="176213" indent="-176213"/>
            <a:r>
              <a:rPr lang="en-GB" dirty="0" smtClean="0">
                <a:solidFill>
                  <a:srgbClr val="215968"/>
                </a:solidFill>
              </a:rPr>
              <a:t>•	Soil structure simulation</a:t>
            </a:r>
          </a:p>
          <a:p>
            <a:endParaRPr lang="en-GB" dirty="0" smtClean="0">
              <a:solidFill>
                <a:srgbClr val="215968"/>
              </a:solidFill>
            </a:endParaRPr>
          </a:p>
          <a:p>
            <a:endParaRPr lang="en-GB" dirty="0">
              <a:solidFill>
                <a:srgbClr val="215968"/>
              </a:solidFill>
            </a:endParaRPr>
          </a:p>
        </p:txBody>
      </p:sp>
      <p:sp>
        <p:nvSpPr>
          <p:cNvPr id="24" name="1 Llamada con línea 1 (barra de énfasis)"/>
          <p:cNvSpPr/>
          <p:nvPr/>
        </p:nvSpPr>
        <p:spPr>
          <a:xfrm>
            <a:off x="7392972" y="3548156"/>
            <a:ext cx="1683212" cy="540060"/>
          </a:xfrm>
          <a:prstGeom prst="accentCallout1">
            <a:avLst>
              <a:gd name="adj1" fmla="val 18750"/>
              <a:gd name="adj2" fmla="val -8333"/>
              <a:gd name="adj3" fmla="val 67540"/>
              <a:gd name="adj4" fmla="val -4646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rgbClr val="4BACC6">
                    <a:lumMod val="50000"/>
                  </a:srgbClr>
                </a:solidFill>
              </a:rPr>
              <a:t>Earth Sciences (1)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Seismic propagation</a:t>
            </a:r>
          </a:p>
          <a:p>
            <a:pPr marL="176213" indent="-176213"/>
            <a:endParaRPr lang="en-GB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25" name="1 Llamada con línea 1 (barra de énfasis)"/>
          <p:cNvSpPr/>
          <p:nvPr/>
        </p:nvSpPr>
        <p:spPr>
          <a:xfrm>
            <a:off x="7377350" y="4164712"/>
            <a:ext cx="1583344" cy="1080120"/>
          </a:xfrm>
          <a:prstGeom prst="accentCallout1">
            <a:avLst>
              <a:gd name="adj1" fmla="val 18750"/>
              <a:gd name="adj2" fmla="val -8333"/>
              <a:gd name="adj3" fmla="val 23065"/>
              <a:gd name="adj4" fmla="val -612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400" b="1" dirty="0" err="1" smtClean="0">
                <a:solidFill>
                  <a:srgbClr val="4BACC6">
                    <a:lumMod val="50000"/>
                  </a:srgbClr>
                </a:solidFill>
              </a:rPr>
              <a:t>ICT</a:t>
            </a:r>
            <a:r>
              <a:rPr lang="en-GB" sz="1400" b="1" dirty="0" smtClean="0">
                <a:solidFill>
                  <a:srgbClr val="4BACC6">
                    <a:lumMod val="50000"/>
                  </a:srgbClr>
                </a:solidFill>
              </a:rPr>
              <a:t> (2)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 •	Logistics and vehicle routing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Social networks analysis</a:t>
            </a:r>
          </a:p>
          <a:p>
            <a:endParaRPr lang="en-GB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26" name="1 Llamada con línea 1 (barra de énfasis)"/>
          <p:cNvSpPr/>
          <p:nvPr/>
        </p:nvSpPr>
        <p:spPr>
          <a:xfrm>
            <a:off x="6804248" y="5244832"/>
            <a:ext cx="1944216" cy="540060"/>
          </a:xfrm>
          <a:prstGeom prst="accentCallout1">
            <a:avLst>
              <a:gd name="adj1" fmla="val 18750"/>
              <a:gd name="adj2" fmla="val -8333"/>
              <a:gd name="adj3" fmla="val -96862"/>
              <a:gd name="adj4" fmla="val -54826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400" b="1" dirty="0" smtClean="0">
                <a:solidFill>
                  <a:srgbClr val="4BACC6">
                    <a:lumMod val="50000"/>
                  </a:srgbClr>
                </a:solidFill>
              </a:rPr>
              <a:t>Mathematics (1)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Computational Algebra</a:t>
            </a:r>
            <a:endParaRPr lang="en-GB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27" name="1 Llamada con línea 1 (barra de énfasis)"/>
          <p:cNvSpPr/>
          <p:nvPr/>
        </p:nvSpPr>
        <p:spPr>
          <a:xfrm>
            <a:off x="1105459" y="5220242"/>
            <a:ext cx="2137718" cy="1104358"/>
          </a:xfrm>
          <a:prstGeom prst="accentCallout1">
            <a:avLst>
              <a:gd name="adj1" fmla="val 17385"/>
              <a:gd name="adj2" fmla="val 97868"/>
              <a:gd name="adj3" fmla="val -39255"/>
              <a:gd name="adj4" fmla="val 15859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7800"/>
            <a:r>
              <a:rPr lang="en-GB" sz="1400" b="1" dirty="0" smtClean="0">
                <a:solidFill>
                  <a:srgbClr val="215968"/>
                </a:solidFill>
              </a:rPr>
              <a:t>Medicine (3) </a:t>
            </a:r>
            <a:endParaRPr lang="en-GB" sz="1400" b="1" dirty="0">
              <a:solidFill>
                <a:srgbClr val="215968"/>
              </a:solidFill>
            </a:endParaRPr>
          </a:p>
          <a:p>
            <a:pPr marL="179388" indent="-177800"/>
            <a:r>
              <a:rPr lang="en-GB" sz="1400" b="1" dirty="0" smtClean="0">
                <a:solidFill>
                  <a:srgbClr val="215968"/>
                </a:solidFill>
              </a:rPr>
              <a:t>  </a:t>
            </a:r>
            <a:r>
              <a:rPr lang="en-GB" dirty="0" smtClean="0">
                <a:solidFill>
                  <a:srgbClr val="215968"/>
                </a:solidFill>
              </a:rPr>
              <a:t>• Intensive Care Units decision support.</a:t>
            </a:r>
          </a:p>
          <a:p>
            <a:pPr marL="265113" indent="-177800"/>
            <a:r>
              <a:rPr lang="en-GB" dirty="0" smtClean="0">
                <a:solidFill>
                  <a:srgbClr val="215968"/>
                </a:solidFill>
              </a:rPr>
              <a:t>•	IM Radiotherapy planning.</a:t>
            </a:r>
          </a:p>
          <a:p>
            <a:pPr marL="265113" indent="-177800"/>
            <a:r>
              <a:rPr lang="en-GB" dirty="0" smtClean="0">
                <a:solidFill>
                  <a:srgbClr val="215968"/>
                </a:solidFill>
              </a:rPr>
              <a:t>•	Brain Imaging</a:t>
            </a:r>
          </a:p>
          <a:p>
            <a:pPr marL="265113" indent="-177800"/>
            <a:endParaRPr lang="en-GB" dirty="0">
              <a:solidFill>
                <a:srgbClr val="215968"/>
              </a:solidFill>
            </a:endParaRPr>
          </a:p>
        </p:txBody>
      </p:sp>
      <p:sp>
        <p:nvSpPr>
          <p:cNvPr id="28" name="1 Llamada con línea 1 (barra de énfasis)"/>
          <p:cNvSpPr/>
          <p:nvPr/>
        </p:nvSpPr>
        <p:spPr>
          <a:xfrm>
            <a:off x="48979" y="3820443"/>
            <a:ext cx="2182761" cy="1080120"/>
          </a:xfrm>
          <a:prstGeom prst="accentCallout1">
            <a:avLst>
              <a:gd name="adj1" fmla="val 50156"/>
              <a:gd name="adj2" fmla="val 97868"/>
              <a:gd name="adj3" fmla="val 31939"/>
              <a:gd name="adj4" fmla="val 126075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400" b="1" dirty="0" err="1" smtClean="0">
                <a:solidFill>
                  <a:srgbClr val="215968"/>
                </a:solidFill>
              </a:rPr>
              <a:t>Mol</a:t>
            </a:r>
            <a:r>
              <a:rPr lang="en-GB" sz="1400" b="1" dirty="0" smtClean="0">
                <a:solidFill>
                  <a:srgbClr val="215968"/>
                </a:solidFill>
              </a:rPr>
              <a:t>, Cell. &amp; Gen. Bio. (7)</a:t>
            </a:r>
          </a:p>
          <a:p>
            <a:pPr marL="265113" indent="-177800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Genomic sequence analysis</a:t>
            </a:r>
          </a:p>
          <a:p>
            <a:pPr marL="265113" indent="-177800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RNA prediction and analysis</a:t>
            </a:r>
          </a:p>
          <a:p>
            <a:pPr marL="265113" indent="-177800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System Biology</a:t>
            </a:r>
          </a:p>
          <a:p>
            <a:pPr marL="265113" indent="-177800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Loci Mapping</a:t>
            </a:r>
          </a:p>
          <a:p>
            <a:pPr marL="265113" indent="-177800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Micro-arrays quality.</a:t>
            </a:r>
          </a:p>
          <a:p>
            <a:pPr marL="265113" indent="-177800"/>
            <a:endParaRPr lang="en-GB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29" name="1 Llamada con línea 1 (barra de énfasis)"/>
          <p:cNvSpPr/>
          <p:nvPr/>
        </p:nvSpPr>
        <p:spPr>
          <a:xfrm>
            <a:off x="57820" y="2934596"/>
            <a:ext cx="1944216" cy="691574"/>
          </a:xfrm>
          <a:prstGeom prst="accentCallout1">
            <a:avLst>
              <a:gd name="adj1" fmla="val 33954"/>
              <a:gd name="adj2" fmla="val 97109"/>
              <a:gd name="adj3" fmla="val -6871"/>
              <a:gd name="adj4" fmla="val 163823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rgbClr val="4BACC6">
                    <a:lumMod val="50000"/>
                  </a:srgbClr>
                </a:solidFill>
              </a:rPr>
              <a:t>Physics (1)</a:t>
            </a:r>
          </a:p>
          <a:p>
            <a:pPr marL="265113" indent="-177800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Simulation of Galaxies configuration</a:t>
            </a:r>
            <a:endParaRPr lang="en-GB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0" name="1 Llamada con línea 1 (barra de énfasis)"/>
          <p:cNvSpPr/>
          <p:nvPr/>
        </p:nvSpPr>
        <p:spPr>
          <a:xfrm>
            <a:off x="395536" y="1897202"/>
            <a:ext cx="1944216" cy="701282"/>
          </a:xfrm>
          <a:prstGeom prst="accentCallout1">
            <a:avLst>
              <a:gd name="adj1" fmla="val 46839"/>
              <a:gd name="adj2" fmla="val 86489"/>
              <a:gd name="adj3" fmla="val 97368"/>
              <a:gd name="adj4" fmla="val 1646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smtClean="0">
                <a:solidFill>
                  <a:srgbClr val="4BACC6">
                    <a:lumMod val="50000"/>
                  </a:srgbClr>
                </a:solidFill>
              </a:rPr>
              <a:t>Biodiversity &amp; </a:t>
            </a:r>
          </a:p>
          <a:p>
            <a:r>
              <a:rPr lang="en-GB" sz="1400" b="1" smtClean="0">
                <a:solidFill>
                  <a:srgbClr val="4BACC6">
                    <a:lumMod val="50000"/>
                  </a:srgbClr>
                </a:solidFill>
              </a:rPr>
              <a:t>Biology (2)</a:t>
            </a:r>
          </a:p>
          <a:p>
            <a:pPr marL="265113" indent="-177800"/>
            <a:r>
              <a:rPr lang="en-GB" smtClean="0">
                <a:solidFill>
                  <a:srgbClr val="4BACC6">
                    <a:lumMod val="50000"/>
                  </a:srgbClr>
                </a:solidFill>
              </a:rPr>
              <a:t>•	Biodiversity maps in marine species</a:t>
            </a:r>
          </a:p>
          <a:p>
            <a:pPr marL="265113" indent="-177800"/>
            <a:r>
              <a:rPr lang="en-GB" smtClean="0">
                <a:solidFill>
                  <a:srgbClr val="4BACC6">
                    <a:lumMod val="50000"/>
                  </a:srgbClr>
                </a:solidFill>
              </a:rPr>
              <a:t>•	Gait simulation</a:t>
            </a:r>
            <a:endParaRPr lang="en-GB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1" name="1 Llamada con línea 1 (barra de énfasis)"/>
          <p:cNvSpPr/>
          <p:nvPr/>
        </p:nvSpPr>
        <p:spPr>
          <a:xfrm>
            <a:off x="2339752" y="1611594"/>
            <a:ext cx="1944216" cy="665278"/>
          </a:xfrm>
          <a:prstGeom prst="accentCallout1">
            <a:avLst>
              <a:gd name="adj1" fmla="val 63810"/>
              <a:gd name="adj2" fmla="val 97868"/>
              <a:gd name="adj3" fmla="val 162314"/>
              <a:gd name="adj4" fmla="val 10323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400" b="1" smtClean="0">
                <a:solidFill>
                  <a:srgbClr val="215968"/>
                </a:solidFill>
              </a:rPr>
              <a:t>Civil Protection (1)</a:t>
            </a:r>
          </a:p>
          <a:p>
            <a:pPr marL="265113" indent="-177800"/>
            <a:r>
              <a:rPr lang="en-GB" smtClean="0">
                <a:solidFill>
                  <a:srgbClr val="4BACC6">
                    <a:lumMod val="50000"/>
                  </a:srgbClr>
                </a:solidFill>
              </a:rPr>
              <a:t>•	Fire Risk estimation and fire propagation</a:t>
            </a:r>
            <a:endParaRPr lang="en-GB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2" name="1 Llamada con línea 1 (barra de énfasis)"/>
          <p:cNvSpPr/>
          <p:nvPr/>
        </p:nvSpPr>
        <p:spPr>
          <a:xfrm>
            <a:off x="3995936" y="5784892"/>
            <a:ext cx="2520280" cy="757354"/>
          </a:xfrm>
          <a:prstGeom prst="accentCallout1">
            <a:avLst>
              <a:gd name="adj1" fmla="val 13719"/>
              <a:gd name="adj2" fmla="val 97782"/>
              <a:gd name="adj3" fmla="val -121118"/>
              <a:gd name="adj4" fmla="val 5873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400" b="1" dirty="0" err="1" smtClean="0">
                <a:solidFill>
                  <a:srgbClr val="4BACC6">
                    <a:lumMod val="50000"/>
                  </a:srgbClr>
                </a:solidFill>
              </a:rPr>
              <a:t>Mech</a:t>
            </a:r>
            <a:r>
              <a:rPr lang="en-GB" sz="1400" b="1" dirty="0" smtClean="0">
                <a:solidFill>
                  <a:srgbClr val="4BACC6">
                    <a:lumMod val="50000"/>
                  </a:srgbClr>
                </a:solidFill>
              </a:rPr>
              <a:t>, Naval &amp; Aero. Eng. (2)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Vessels monitoring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•	Bevel gear manufacturing simulation</a:t>
            </a:r>
          </a:p>
          <a:p>
            <a:pPr marL="176213" indent="-176213"/>
            <a:r>
              <a:rPr lang="en-GB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endParaRPr lang="en-GB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371600" y="6597352"/>
            <a:ext cx="7772400" cy="18971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VENUS-C Final Review: The User Perspective  11-12/7 </a:t>
            </a:r>
            <a:r>
              <a:rPr lang="en-US" dirty="0" err="1" smtClean="0">
                <a:solidFill>
                  <a:prstClr val="white"/>
                </a:solidFill>
              </a:rPr>
              <a:t>EBC</a:t>
            </a:r>
            <a:r>
              <a:rPr lang="en-US" dirty="0" smtClean="0">
                <a:solidFill>
                  <a:prstClr val="white"/>
                </a:solidFill>
              </a:rPr>
              <a:t> Brussels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/>
          <a:lstStyle/>
          <a:p>
            <a:r>
              <a:rPr lang="en-US" dirty="0" smtClean="0"/>
              <a:t>Recent Life Science Azure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525963"/>
          </a:xfrm>
        </p:spPr>
        <p:txBody>
          <a:bodyPr/>
          <a:lstStyle/>
          <a:p>
            <a:r>
              <a:rPr lang="en-US" sz="2400" b="1" dirty="0" smtClean="0"/>
              <a:t>Twister4Azure</a:t>
            </a:r>
            <a:r>
              <a:rPr lang="en-US" sz="2400" dirty="0" smtClean="0"/>
              <a:t> iterative MapReduce applied to clustering and visualization of sequences</a:t>
            </a:r>
          </a:p>
          <a:p>
            <a:r>
              <a:rPr lang="en-US" sz="2400" b="1" dirty="0" smtClean="0"/>
              <a:t>eScience Central </a:t>
            </a:r>
            <a:r>
              <a:rPr lang="en-US" sz="2400" dirty="0" smtClean="0"/>
              <a:t>in UK has developed an Azure backend to run workflows submitted in portal; large scale QSAR use</a:t>
            </a:r>
          </a:p>
          <a:p>
            <a:r>
              <a:rPr lang="en-US" sz="2400" b="1" dirty="0" err="1" smtClean="0"/>
              <a:t>BetaSIM</a:t>
            </a:r>
            <a:r>
              <a:rPr lang="en-US" sz="2400" dirty="0"/>
              <a:t>, a  </a:t>
            </a:r>
            <a:r>
              <a:rPr lang="en-US" sz="2400" dirty="0" smtClean="0"/>
              <a:t>simulator from COSBI at </a:t>
            </a:r>
            <a:r>
              <a:rPr lang="en-US" sz="2400" dirty="0" err="1" smtClean="0"/>
              <a:t>Teento</a:t>
            </a:r>
            <a:r>
              <a:rPr lang="en-US" sz="2400" dirty="0"/>
              <a:t> </a:t>
            </a:r>
            <a:r>
              <a:rPr lang="en-US" sz="2400" dirty="0" smtClean="0"/>
              <a:t>is driven </a:t>
            </a:r>
            <a:r>
              <a:rPr lang="en-US" sz="2400" dirty="0"/>
              <a:t>by </a:t>
            </a:r>
            <a:r>
              <a:rPr lang="en-US" sz="2400" dirty="0" err="1"/>
              <a:t>BlenX</a:t>
            </a:r>
            <a:r>
              <a:rPr lang="en-US" sz="2400" dirty="0"/>
              <a:t> - a stochastic, process algebra based programming language for modeling and simulating biological systems as well as other complex dynamic systems </a:t>
            </a:r>
            <a:r>
              <a:rPr lang="en-US" sz="2400" dirty="0" smtClean="0"/>
              <a:t>and has </a:t>
            </a:r>
            <a:r>
              <a:rPr lang="en-US" sz="2400" dirty="0" err="1" smtClean="0"/>
              <a:t>beenported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Azure. </a:t>
            </a:r>
          </a:p>
          <a:p>
            <a:r>
              <a:rPr lang="en-US" sz="2400" b="1" dirty="0" smtClean="0"/>
              <a:t>Annotation of </a:t>
            </a:r>
            <a:r>
              <a:rPr lang="en-US" sz="2400" b="1" dirty="0"/>
              <a:t>regulatory sequences </a:t>
            </a:r>
            <a:r>
              <a:rPr lang="en-US" sz="2400" dirty="0" smtClean="0"/>
              <a:t>(</a:t>
            </a:r>
            <a:r>
              <a:rPr lang="en-US" sz="2400" dirty="0"/>
              <a:t>UNC </a:t>
            </a:r>
            <a:r>
              <a:rPr lang="en-US" sz="2400" dirty="0" smtClean="0"/>
              <a:t>Charlotte) in </a:t>
            </a:r>
            <a:r>
              <a:rPr lang="en-US" sz="2400" dirty="0"/>
              <a:t>sequenced bacterial genomes using comparative genomics-based </a:t>
            </a:r>
            <a:r>
              <a:rPr lang="en-US" sz="2400" dirty="0" smtClean="0"/>
              <a:t>algorithms</a:t>
            </a:r>
            <a:r>
              <a:rPr lang="en-US" sz="2400" dirty="0"/>
              <a:t> </a:t>
            </a:r>
            <a:r>
              <a:rPr lang="en-US" sz="2400" dirty="0" smtClean="0"/>
              <a:t>using Azure Web and Worker roles or using Hadoop</a:t>
            </a:r>
          </a:p>
          <a:p>
            <a:r>
              <a:rPr lang="en-US" sz="2400" b="1" dirty="0" err="1" smtClean="0"/>
              <a:t>Rosetta@home</a:t>
            </a:r>
            <a:r>
              <a:rPr lang="en-US" sz="2400" dirty="0" smtClean="0"/>
              <a:t> from Baker (Washington) </a:t>
            </a:r>
            <a:r>
              <a:rPr lang="en-US" sz="2400" dirty="0"/>
              <a:t>used 2000 Azure </a:t>
            </a:r>
            <a:r>
              <a:rPr lang="en-US" sz="2400" dirty="0" smtClean="0"/>
              <a:t>cores serving as a BOINC service </a:t>
            </a:r>
            <a:r>
              <a:rPr lang="en-US" sz="2400" dirty="0"/>
              <a:t>to run a substantial folding challenge </a:t>
            </a:r>
            <a:endParaRPr lang="en-US" sz="2400" dirty="0" smtClean="0"/>
          </a:p>
          <a:p>
            <a:r>
              <a:rPr lang="en-US" sz="2400" b="1" dirty="0" err="1" smtClean="0"/>
              <a:t>AzureBlast</a:t>
            </a:r>
            <a:r>
              <a:rPr lang="en-US" sz="2400" dirty="0" smtClean="0"/>
              <a:t> Clouds excellent at Blast and related applications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852"/>
            <a:ext cx="8229600" cy="884548"/>
          </a:xfrm>
        </p:spPr>
        <p:txBody>
          <a:bodyPr/>
          <a:lstStyle/>
          <a:p>
            <a:r>
              <a:rPr lang="en-US" dirty="0" smtClean="0"/>
              <a:t>Parallelism over Users and Usages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4" y="762000"/>
            <a:ext cx="9116505" cy="4525963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b="1" dirty="0" smtClean="0"/>
              <a:t>Long </a:t>
            </a:r>
            <a:r>
              <a:rPr lang="en-US" sz="2400" b="1" dirty="0"/>
              <a:t>tail of science</a:t>
            </a:r>
            <a:r>
              <a:rPr lang="en-US" sz="2400" dirty="0"/>
              <a:t>” </a:t>
            </a:r>
            <a:r>
              <a:rPr lang="en-US" sz="2400" dirty="0" smtClean="0"/>
              <a:t>can be an important </a:t>
            </a:r>
            <a:r>
              <a:rPr lang="en-US" sz="2400" dirty="0"/>
              <a:t>usage mode of clouds.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some areas like particle physics and astronomy, i.e. “</a:t>
            </a:r>
            <a:r>
              <a:rPr lang="en-US" sz="2400" b="1" dirty="0"/>
              <a:t>big science</a:t>
            </a:r>
            <a:r>
              <a:rPr lang="en-US" sz="2400" dirty="0"/>
              <a:t>”, there are just a few major instruments generating now petascale data driving discovery in a coordinated fashion.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other areas such as genomics and environmental science, there are many </a:t>
            </a:r>
            <a:r>
              <a:rPr lang="en-US" sz="2400" b="1" dirty="0"/>
              <a:t>“individual” researchers </a:t>
            </a:r>
            <a:r>
              <a:rPr lang="en-US" sz="2400" dirty="0"/>
              <a:t>with distributed collection and analysis of data whose total data and processing needs can match the size of big science. </a:t>
            </a:r>
            <a:endParaRPr lang="en-US" sz="2400" dirty="0" smtClean="0"/>
          </a:p>
          <a:p>
            <a:r>
              <a:rPr lang="en-US" sz="2400" b="1" dirty="0" smtClean="0"/>
              <a:t>Clouds </a:t>
            </a:r>
            <a:r>
              <a:rPr lang="en-US" sz="2400" dirty="0"/>
              <a:t>can provide scaling </a:t>
            </a:r>
            <a:r>
              <a:rPr lang="en-US" sz="2400" dirty="0" smtClean="0"/>
              <a:t>convenient resources </a:t>
            </a:r>
            <a:r>
              <a:rPr lang="en-US" sz="2400" dirty="0"/>
              <a:t>for this important aspect of science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Can be </a:t>
            </a:r>
            <a:r>
              <a:rPr lang="en-US" sz="2400" b="1" dirty="0" smtClean="0"/>
              <a:t>map only </a:t>
            </a:r>
            <a:r>
              <a:rPr lang="en-US" sz="2400" dirty="0" smtClean="0"/>
              <a:t>use of MapReduce if different usages naturally linked e.g. exploring docking of multiple chemicals or alignment of multiple DNA sequences</a:t>
            </a:r>
          </a:p>
          <a:p>
            <a:pPr lvl="1"/>
            <a:r>
              <a:rPr lang="en-US" sz="2000" dirty="0" smtClean="0"/>
              <a:t>Collecting together or summarizing multiple “maps” is a </a:t>
            </a:r>
            <a:r>
              <a:rPr lang="en-US" sz="2000" b="1" dirty="0" smtClean="0"/>
              <a:t>simple Reduction</a:t>
            </a:r>
            <a:endParaRPr lang="en-US" sz="20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loud Computing and Large Scale Computing in the Life Sciences: Opportunities for Large Scale Sequence Processing  &quot;/&gt;&lt;property id=&quot;20307&quot; value=&quot;267&quot;/&gt;&lt;/object&gt;&lt;object type=&quot;3&quot; unique_id=&quot;10004&quot;&gt;&lt;property id=&quot;20148&quot; value=&quot;5&quot;/&gt;&lt;property id=&quot;20300&quot; value=&quot;Slide 2 - &amp;quot;Abstract&amp;quot;&quot;/&gt;&lt;property id=&quot;20307&quot; value=&quot;485&quot;/&gt;&lt;/object&gt;&lt;object type=&quot;3&quot; unique_id=&quot;10012&quot;&gt;&lt;property id=&quot;20148&quot; value=&quot;5&quot;/&gt;&lt;property id=&quot;20300&quot; value=&quot;Slide 4 - &amp;quot;Clouds in Technical Computing and Research&amp;quot;&quot;/&gt;&lt;property id=&quot;20307&quot; value=&quot;493&quot;/&gt;&lt;/object&gt;&lt;object type=&quot;3&quot; unique_id=&quot;10013&quot;&gt;&lt;property id=&quot;20148&quot; value=&quot;5&quot;/&gt;&lt;property id=&quot;20300&quot; value=&quot;Slide 5 - &amp;quot;2 Aspects of Cloud Computing:  Infrastructure and Runtimes&amp;quot;&quot;/&gt;&lt;property id=&quot;20307&quot; value=&quot;494&quot;/&gt;&lt;/object&gt;&lt;object type=&quot;3&quot; unique_id=&quot;10018&quot;&gt;&lt;property id=&quot;20148&quot; value=&quot;5&quot;/&gt;&lt;property id=&quot;20300&quot; value=&quot;Slide 6 - &amp;quot;What Applications work in Clouds&amp;quot;&quot;/&gt;&lt;property id=&quot;20307&quot; value=&quot;499&quot;/&gt;&lt;/object&gt;&lt;object type=&quot;3&quot; unique_id=&quot;10020&quot;&gt;&lt;property id=&quot;20148&quot; value=&quot;5&quot;/&gt;&lt;property id=&quot;20300&quot; value=&quot;Slide 9 - &amp;quot;Parallelism over Users and Usages&amp;quot;&quot;/&gt;&lt;property id=&quot;20307&quot; value=&quot;501&quot;/&gt;&lt;/object&gt;&lt;object type=&quot;3&quot; unique_id=&quot;10022&quot;&gt;&lt;property id=&quot;20148&quot; value=&quot;5&quot;/&gt;&lt;property id=&quot;20300&quot; value=&quot;Slide 12 - &amp;quot;Classic Parallel Computing&amp;quot;&quot;/&gt;&lt;property id=&quot;20307&quot; value=&quot;503&quot;/&gt;&lt;/object&gt;&lt;object type=&quot;3&quot; unique_id=&quot;10024&quot;&gt;&lt;property id=&quot;20148&quot; value=&quot;5&quot;/&gt;&lt;property id=&quot;20300&quot; value=&quot;Slide 14 - &amp;quot;Data Intensive Applications&amp;quot;&quot;/&gt;&lt;property id=&quot;20307&quot; value=&quot;505&quot;/&gt;&lt;/object&gt;&lt;object type=&quot;3&quot; unique_id=&quot;10025&quot;&gt;&lt;property id=&quot;20148&quot; value=&quot;5&quot;/&gt;&lt;property id=&quot;20300&quot; value=&quot;Slide 15 - &amp;quot;Map Collective Model (Judy Qiu)&amp;quot;&quot;/&gt;&lt;property id=&quot;20307&quot; value=&quot;506&quot;/&gt;&lt;/object&gt;&lt;object type=&quot;3&quot; unique_id=&quot;10026&quot;&gt;&lt;property id=&quot;20148&quot; value=&quot;5&quot;/&gt;&lt;property id=&quot;20300&quot; value=&quot;Slide 16 - &amp;quot;Twister for Data Intensive  Iterative Applications&amp;quot;&quot;/&gt;&lt;property id=&quot;20307&quot; value=&quot;507&quot;/&gt;&lt;/object&gt;&lt;object type=&quot;3&quot; unique_id=&quot;10027&quot;&gt;&lt;property id=&quot;20148&quot; value=&quot;5&quot;/&gt;&lt;property id=&quot;20300&quot; value=&quot;Slide 17 - &amp;quot;Pleasingly Parallel Performance Comparisons&amp;quot;&quot;/&gt;&lt;property id=&quot;20307&quot; value=&quot;508&quot;/&gt;&lt;/object&gt;&lt;object type=&quot;3&quot; unique_id=&quot;10034&quot;&gt;&lt;property id=&quot;20148&quot; value=&quot;5&quot;/&gt;&lt;property id=&quot;20300&quot; value=&quot;Slide 18 - &amp;quot;Multi Dimensional Scaling&amp;quot;&quot;/&gt;&lt;property id=&quot;20307&quot; value=&quot;515&quot;/&gt;&lt;/object&gt;&lt;object type=&quot;3&quot; unique_id=&quot;10045&quot;&gt;&lt;property id=&quot;20148&quot; value=&quot;5&quot;/&gt;&lt;property id=&quot;20300&quot; value=&quot;Slide 26 - &amp;quot;Dimension Reduction/MDS&amp;quot;&quot;/&gt;&lt;property id=&quot;20307&quot; value=&quot;526&quot;/&gt;&lt;/object&gt;&lt;object type=&quot;3&quot; unique_id=&quot;10046&quot;&gt;&lt;property id=&quot;20148&quot; value=&quot;5&quot;/&gt;&lt;property id=&quot;20300&quot; value=&quot;Slide 27 - &amp;quot;MDS and Clustering runs as well in Metric and non Metric Cases&amp;quot;&quot;/&gt;&lt;property id=&quot;20307&quot; value=&quot;527&quot;/&gt;&lt;/object&gt;&lt;object type=&quot;3&quot; unique_id=&quot;10047&quot;&gt;&lt;property id=&quot;20148&quot; value=&quot;5&quot;/&gt;&lt;property id=&quot;20300&quot; value=&quot;Slide 29 - &amp;quot;Phylogenetic tree using MDS&amp;quot;&quot;/&gt;&lt;property id=&quot;20307&quot; value=&quot;528&quot;/&gt;&lt;/object&gt;&lt;object type=&quot;3&quot; unique_id=&quot;10051&quot;&gt;&lt;property id=&quot;20148&quot; value=&quot;5&quot;/&gt;&lt;property id=&quot;20300&quot; value=&quot;Slide 31 - &amp;quot;Data Science Education&amp;quot;&quot;/&gt;&lt;property id=&quot;20307&quot; value=&quot;532&quot;/&gt;&lt;/object&gt;&lt;object type=&quot;3&quot; unique_id=&quot;10059&quot;&gt;&lt;property id=&quot;20148&quot; value=&quot;5&quot;/&gt;&lt;property id=&quot;20300&quot; value=&quot;Slide 32 - &amp;quot;Massive Open Online Courses (MOOC)&amp;quot;&quot;/&gt;&lt;property id=&quot;20307&quot; value=&quot;540&quot;/&gt;&lt;/object&gt;&lt;object type=&quot;3&quot; unique_id=&quot;10060&quot;&gt;&lt;property id=&quot;20148&quot; value=&quot;5&quot;/&gt;&lt;property id=&quot;20300&quot; value=&quot;Slide 33 - &amp;quot;MOOC’s for Traditional Lectures&amp;quot;&quot;/&gt;&lt;property id=&quot;20307&quot; value=&quot;541&quot;/&gt;&lt;/object&gt;&lt;object type=&quot;3&quot; unique_id=&quot;10073&quot;&gt;&lt;property id=&quot;20148&quot; value=&quot;5&quot;/&gt;&lt;property id=&quot;20300&quot; value=&quot;Slide 34 - &amp;quot;Conclusions &amp;quot;&quot;/&gt;&lt;property id=&quot;20307&quot; value=&quot;554&quot;/&gt;&lt;/object&gt;&lt;object type=&quot;3&quot; unique_id=&quot;10074&quot;&gt;&lt;property id=&quot;20148&quot; value=&quot;5&quot;/&gt;&lt;property id=&quot;20300&quot; value=&quot;Slide 35 - &amp;quot;Conclusions&amp;quot;&quot;/&gt;&lt;property id=&quot;20307&quot; value=&quot;555&quot;/&gt;&lt;/object&gt;&lt;object type=&quot;3&quot; unique_id=&quot;84853&quot;&gt;&lt;property id=&quot;20148&quot; value=&quot;5&quot;/&gt;&lt;property id=&quot;20300&quot; value=&quot;Slide 19 - &amp;quot;Kmeans&amp;quot;&quot;/&gt;&lt;property id=&quot;20307&quot; value=&quot;572&quot;/&gt;&lt;/object&gt;&lt;object type=&quot;3&quot; unique_id=&quot;97156&quot;&gt;&lt;property id=&quot;20148&quot; value=&quot;5&quot;/&gt;&lt;property id=&quot;20300&quot; value=&quot;Slide 3 - &amp;quot;Clouds for this talk&amp;quot;&quot;/&gt;&lt;property id=&quot;20307&quot; value=&quot;612&quot;/&gt;&lt;/object&gt;&lt;object type=&quot;3&quot; unique_id=&quot;97192&quot;&gt;&lt;property id=&quot;20148&quot; value=&quot;5&quot;/&gt;&lt;property id=&quot;20300&quot; value=&quot;Slide 10 - &amp;quot;Data Intensive Programming Models&amp;quot;&quot;/&gt;&lt;property id=&quot;20307&quot; value=&quot;633&quot;/&gt;&lt;/object&gt;&lt;object type=&quot;3&quot; unique_id=&quot;97194&quot;&gt;&lt;property id=&quot;20148&quot; value=&quot;5&quot;/&gt;&lt;property id=&quot;20300&quot; value=&quot;Slide 25 - &amp;quot;Data Analytics&amp;quot;&quot;/&gt;&lt;property id=&quot;20307&quot; value=&quot;635&quot;/&gt;&lt;/object&gt;&lt;object type=&quot;3&quot; unique_id=&quot;99100&quot;&gt;&lt;property id=&quot;20148&quot; value=&quot;5&quot;/&gt;&lt;property id=&quot;20300&quot; value=&quot;Slide 28 - &amp;quot;~125 Clusters from Fungi sequence set&amp;quot;&quot;/&gt;&lt;property id=&quot;20307&quot; value=&quot;667&quot;/&gt;&lt;/object&gt;&lt;object type=&quot;3&quot; unique_id=&quot;103224&quot;&gt;&lt;property id=&quot;20148&quot; value=&quot;5&quot;/&gt;&lt;property id=&quot;20300&quot; value=&quot;Slide 11 - &amp;quot;Science Computing Environments&amp;quot;&quot;/&gt;&lt;property id=&quot;20307&quot; value=&quot;677&quot;/&gt;&lt;/object&gt;&lt;object type=&quot;3&quot; unique_id=&quot;103226&quot;&gt;&lt;property id=&quot;20148&quot; value=&quot;5&quot;/&gt;&lt;property id=&quot;20300&quot; value=&quot;Slide 20 - &amp;quot;FutureGrid&amp;quot;&quot;/&gt;&lt;property id=&quot;20307&quot; value=&quot;679&quot;/&gt;&lt;/object&gt;&lt;object type=&quot;3&quot; unique_id=&quot;103227&quot;&gt;&lt;property id=&quot;20148&quot; value=&quot;5&quot;/&gt;&lt;property id=&quot;20300&quot; value=&quot;Slide 22 - &amp;quot;FutureGrid Testbed as a Service&amp;quot;&quot;/&gt;&lt;property id=&quot;20307&quot; value=&quot;680&quot;/&gt;&lt;/object&gt;&lt;object type=&quot;3&quot; unique_id=&quot;103229&quot;&gt;&lt;property id=&quot;20148&quot; value=&quot;5&quot;/&gt;&lt;property id=&quot;20300&quot; value=&quot;Slide 24 - &amp;quot;Sample FutureGrid Projects II&amp;quot;&quot;/&gt;&lt;property id=&quot;20307&quot; value=&quot;682&quot;/&gt;&lt;/object&gt;&lt;object type=&quot;3&quot; unique_id=&quot;103230&quot;&gt;&lt;property id=&quot;20148&quot; value=&quot;5&quot;/&gt;&lt;property id=&quot;20300&quot; value=&quot;Slide 23 - &amp;quot;Sample FutureGrid Life Science Projects I&amp;quot;&quot;/&gt;&lt;property id=&quot;20307&quot; value=&quot;683&quot;/&gt;&lt;/object&gt;&lt;object type=&quot;3&quot; unique_id=&quot;103940&quot;&gt;&lt;property id=&quot;20148&quot; value=&quot;5&quot;/&gt;&lt;property id=&quot;20300&quot; value=&quot;Slide 7 - &amp;quot;27 Venus-C Azure Applications&amp;quot;&quot;/&gt;&lt;property id=&quot;20307&quot; value=&quot;686&quot;/&gt;&lt;/object&gt;&lt;object type=&quot;3&quot; unique_id=&quot;104261&quot;&gt;&lt;property id=&quot;20148&quot; value=&quot;5&quot;/&gt;&lt;property id=&quot;20300&quot; value=&quot;Slide 8 - &amp;quot;Recent Life Science Azure Highlights&amp;quot;&quot;/&gt;&lt;property id=&quot;20307&quot; value=&quot;687&quot;/&gt;&lt;/object&gt;&lt;object type=&quot;3&quot; unique_id=&quot;104528&quot;&gt;&lt;property id=&quot;20148&quot; value=&quot;5&quot;/&gt;&lt;property id=&quot;20300&quot; value=&quot;Slide 30 - &amp;quot;Data Science Education Jobs and MOOC’s&amp;quot;&quot;/&gt;&lt;property id=&quot;20307&quot; value=&quot;690&quot;/&gt;&lt;/object&gt;&lt;object type=&quot;3&quot; unique_id=&quot;104848&quot;&gt;&lt;property id=&quot;20148&quot; value=&quot;5&quot;/&gt;&lt;property id=&quot;20300&quot; value=&quot;Slide 13 - &amp;quot;Clouds HPC and Grids&amp;quot;&quot;/&gt;&lt;property id=&quot;20307&quot; value=&quot;691&quot;/&gt;&lt;/object&gt;&lt;object type=&quot;3&quot; unique_id=&quot;105262&quot;&gt;&lt;property id=&quot;20148&quot; value=&quot;5&quot;/&gt;&lt;property id=&quot;20300&quot; value=&quot;Slide 21&quot;/&gt;&lt;property id=&quot;20307&quot; value=&quot;692&quot;/&gt;&lt;/object&gt;&lt;/object&gt;&lt;object type=&quot;8&quot; unique_id=&quot;101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18458</TotalTime>
  <Words>2511</Words>
  <Application>Microsoft Office PowerPoint</Application>
  <PresentationFormat>On-screen Show (4:3)</PresentationFormat>
  <Paragraphs>328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Century Gothic</vt:lpstr>
      <vt:lpstr>Symbol</vt:lpstr>
      <vt:lpstr>Times New Roman</vt:lpstr>
      <vt:lpstr>3_Office Theme</vt:lpstr>
      <vt:lpstr>Cloud Computing and Large Scale Computing in the Life Sciences: Opportunities for Large Scale Sequence Processing  </vt:lpstr>
      <vt:lpstr>Abstract</vt:lpstr>
      <vt:lpstr>Clouds for this talk</vt:lpstr>
      <vt:lpstr>Clouds in Technical Computing and Research</vt:lpstr>
      <vt:lpstr>2 Aspects of Cloud Computing:  Infrastructure and Runtimes</vt:lpstr>
      <vt:lpstr>What Applications work in Clouds</vt:lpstr>
      <vt:lpstr>27 Venus-C Azure Applications</vt:lpstr>
      <vt:lpstr>Recent Life Science Azure Highlights</vt:lpstr>
      <vt:lpstr>Parallelism over Users and Usages</vt:lpstr>
      <vt:lpstr>Data Intensive Programming Models</vt:lpstr>
      <vt:lpstr>Science Computing Environments</vt:lpstr>
      <vt:lpstr>Classic Parallel Computing</vt:lpstr>
      <vt:lpstr>Clouds HPC and Grids</vt:lpstr>
      <vt:lpstr>Data Intensive Applications</vt:lpstr>
      <vt:lpstr>Map Collective Model (Judy Qiu)</vt:lpstr>
      <vt:lpstr>Twister for Data Intensive  Iterative Applications</vt:lpstr>
      <vt:lpstr>Pleasingly Parallel Performance Comparisons</vt:lpstr>
      <vt:lpstr>Multi Dimensional Scaling</vt:lpstr>
      <vt:lpstr>Kmeans</vt:lpstr>
      <vt:lpstr>FutureGrid</vt:lpstr>
      <vt:lpstr>PowerPoint Presentation</vt:lpstr>
      <vt:lpstr>FutureGrid Testbed as a Service</vt:lpstr>
      <vt:lpstr>Sample FutureGrid Life Science Projects I</vt:lpstr>
      <vt:lpstr>Sample FutureGrid Projects II</vt:lpstr>
      <vt:lpstr>Data Analytics</vt:lpstr>
      <vt:lpstr>Dimension Reduction/MDS</vt:lpstr>
      <vt:lpstr>MDS and Clustering runs as well in Metric and non Metric Cases</vt:lpstr>
      <vt:lpstr>~125 Clusters from Fungi sequence set</vt:lpstr>
      <vt:lpstr>Phylogenetic tree using MDS</vt:lpstr>
      <vt:lpstr>Data Science Education Jobs and MOOC’s</vt:lpstr>
      <vt:lpstr>Data Science Education</vt:lpstr>
      <vt:lpstr>Massive Open Online Courses (MOOC)</vt:lpstr>
      <vt:lpstr>MOOC’s for Traditional Lectures</vt:lpstr>
      <vt:lpstr>Conclusions 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557</cp:revision>
  <dcterms:created xsi:type="dcterms:W3CDTF">2010-05-04T01:29:55Z</dcterms:created>
  <dcterms:modified xsi:type="dcterms:W3CDTF">2013-05-30T15:16:06Z</dcterms:modified>
</cp:coreProperties>
</file>