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54"/>
  </p:notesMasterIdLst>
  <p:sldIdLst>
    <p:sldId id="256" r:id="rId3"/>
    <p:sldId id="259" r:id="rId4"/>
    <p:sldId id="30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310" r:id="rId42"/>
    <p:sldId id="311" r:id="rId43"/>
    <p:sldId id="299" r:id="rId44"/>
    <p:sldId id="300" r:id="rId45"/>
    <p:sldId id="301" r:id="rId46"/>
    <p:sldId id="302" r:id="rId47"/>
    <p:sldId id="303" r:id="rId48"/>
    <p:sldId id="304" r:id="rId49"/>
    <p:sldId id="305" r:id="rId50"/>
    <p:sldId id="306" r:id="rId51"/>
    <p:sldId id="307" r:id="rId52"/>
    <p:sldId id="30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7F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8" d="100"/>
          <a:sy n="78" d="100"/>
        </p:scale>
        <p:origin x="-67" y="-293"/>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Judy\My%20Documents\barcelon050_benchmark\barcelona050_benchmark_10runs_processed_nov_21_08_figur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udy\My%20Documents\barcelon050_benchmark\barcelona050_benchmark_10runs_processed_nov_21_08_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Judy\My%20Documents\madrid050_benchmark\madrid050_benchmark_mpi-cluster_al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5.927679648152092E-2"/>
          <c:y val="3.3950617283950636E-2"/>
          <c:w val="0.85027275306802874"/>
          <c:h val="0.9320987654320988"/>
        </c:manualLayout>
      </c:layout>
      <c:scatterChart>
        <c:scatterStyle val="lineMarker"/>
        <c:ser>
          <c:idx val="0"/>
          <c:order val="0"/>
          <c:tx>
            <c:v>1-way</c:v>
          </c:tx>
          <c:spPr>
            <a:ln>
              <a:solidFill>
                <a:srgbClr val="FF00FF"/>
              </a:solidFill>
            </a:ln>
          </c:spPr>
          <c:marker>
            <c:spPr>
              <a:solidFill>
                <a:srgbClr val="FF00FF"/>
              </a:solidFill>
              <a:ln>
                <a:solidFill>
                  <a:srgbClr val="FF00FF"/>
                </a:solidFill>
              </a:ln>
            </c:spPr>
          </c:marker>
          <c:xVal>
            <c:numRef>
              <c:f>Figures!$J$5</c:f>
              <c:numCache>
                <c:formatCode>0</c:formatCode>
                <c:ptCount val="1"/>
                <c:pt idx="0">
                  <c:v>0</c:v>
                </c:pt>
              </c:numCache>
            </c:numRef>
          </c:xVal>
          <c:yVal>
            <c:numRef>
              <c:f>Figures!$I$5</c:f>
              <c:numCache>
                <c:formatCode>General</c:formatCode>
                <c:ptCount val="1"/>
                <c:pt idx="0">
                  <c:v>-5.0839266907410126E-8</c:v>
                </c:pt>
              </c:numCache>
            </c:numRef>
          </c:yVal>
        </c:ser>
        <c:ser>
          <c:idx val="1"/>
          <c:order val="1"/>
          <c:tx>
            <c:v>2-way parallel</c:v>
          </c:tx>
          <c:spPr>
            <a:ln>
              <a:solidFill>
                <a:srgbClr val="4572A7"/>
              </a:solidFill>
            </a:ln>
          </c:spPr>
          <c:marker>
            <c:spPr>
              <a:solidFill>
                <a:srgbClr val="4572A7"/>
              </a:solidFill>
              <a:ln>
                <a:solidFill>
                  <a:srgbClr val="4572A7"/>
                </a:solidFill>
              </a:ln>
            </c:spPr>
          </c:marker>
          <c:xVal>
            <c:numRef>
              <c:f>Figures!$J$8:$J$10</c:f>
              <c:numCache>
                <c:formatCode>0</c:formatCode>
                <c:ptCount val="3"/>
                <c:pt idx="0">
                  <c:v>1</c:v>
                </c:pt>
                <c:pt idx="1">
                  <c:v>2</c:v>
                </c:pt>
                <c:pt idx="2">
                  <c:v>3</c:v>
                </c:pt>
              </c:numCache>
            </c:numRef>
          </c:xVal>
          <c:yVal>
            <c:numRef>
              <c:f>Figures!$I$8:$I$10</c:f>
              <c:numCache>
                <c:formatCode>General</c:formatCode>
                <c:ptCount val="3"/>
                <c:pt idx="0">
                  <c:v>2.5015266511857506E-2</c:v>
                </c:pt>
                <c:pt idx="1">
                  <c:v>1.2941747732669881E-2</c:v>
                </c:pt>
                <c:pt idx="2">
                  <c:v>2.4509491488900196E-2</c:v>
                </c:pt>
              </c:numCache>
            </c:numRef>
          </c:yVal>
        </c:ser>
        <c:ser>
          <c:idx val="2"/>
          <c:order val="2"/>
          <c:tx>
            <c:v>4-way parallel</c:v>
          </c:tx>
          <c:spPr>
            <a:ln>
              <a:solidFill>
                <a:srgbClr val="DA8137"/>
              </a:solidFill>
            </a:ln>
          </c:spPr>
          <c:marker>
            <c:symbol val="circle"/>
            <c:size val="7"/>
            <c:spPr>
              <a:solidFill>
                <a:srgbClr val="DA8137"/>
              </a:solidFill>
              <a:ln>
                <a:solidFill>
                  <a:srgbClr val="DA8137"/>
                </a:solidFill>
              </a:ln>
            </c:spPr>
          </c:marker>
          <c:xVal>
            <c:numRef>
              <c:f>Figures!$J$12:$J$16</c:f>
              <c:numCache>
                <c:formatCode>0</c:formatCode>
                <c:ptCount val="5"/>
                <c:pt idx="0">
                  <c:v>4</c:v>
                </c:pt>
                <c:pt idx="1">
                  <c:v>5</c:v>
                </c:pt>
                <c:pt idx="2">
                  <c:v>6</c:v>
                </c:pt>
                <c:pt idx="3">
                  <c:v>7</c:v>
                </c:pt>
                <c:pt idx="4">
                  <c:v>8</c:v>
                </c:pt>
              </c:numCache>
            </c:numRef>
          </c:xVal>
          <c:yVal>
            <c:numRef>
              <c:f>Figures!$I$12:$I$16</c:f>
              <c:numCache>
                <c:formatCode>General</c:formatCode>
                <c:ptCount val="5"/>
                <c:pt idx="0">
                  <c:v>1.9164699870677825E-2</c:v>
                </c:pt>
                <c:pt idx="1">
                  <c:v>1.1105731520720806E-2</c:v>
                </c:pt>
                <c:pt idx="2">
                  <c:v>4.1200995063102687E-2</c:v>
                </c:pt>
                <c:pt idx="3">
                  <c:v>2.7142782947239485E-2</c:v>
                </c:pt>
                <c:pt idx="4">
                  <c:v>5.0904704971935874E-2</c:v>
                </c:pt>
              </c:numCache>
            </c:numRef>
          </c:yVal>
        </c:ser>
        <c:ser>
          <c:idx val="3"/>
          <c:order val="3"/>
          <c:tx>
            <c:v>8-way parallel</c:v>
          </c:tx>
          <c:spPr>
            <a:ln>
              <a:solidFill>
                <a:srgbClr val="4F6228"/>
              </a:solidFill>
            </a:ln>
          </c:spPr>
          <c:marker>
            <c:symbol val="diamond"/>
            <c:size val="7"/>
            <c:spPr>
              <a:solidFill>
                <a:srgbClr val="4F6228"/>
              </a:solidFill>
              <a:ln>
                <a:solidFill>
                  <a:srgbClr val="4F6228"/>
                </a:solidFill>
              </a:ln>
            </c:spPr>
          </c:marker>
          <c:xVal>
            <c:numRef>
              <c:f>Figures!$J$18:$J$24</c:f>
              <c:numCache>
                <c:formatCode>0</c:formatCode>
                <c:ptCount val="7"/>
                <c:pt idx="0">
                  <c:v>9</c:v>
                </c:pt>
                <c:pt idx="1">
                  <c:v>10</c:v>
                </c:pt>
                <c:pt idx="2">
                  <c:v>11</c:v>
                </c:pt>
                <c:pt idx="3">
                  <c:v>12</c:v>
                </c:pt>
                <c:pt idx="4">
                  <c:v>13</c:v>
                </c:pt>
                <c:pt idx="5">
                  <c:v>14</c:v>
                </c:pt>
                <c:pt idx="6">
                  <c:v>15</c:v>
                </c:pt>
              </c:numCache>
            </c:numRef>
          </c:xVal>
          <c:yVal>
            <c:numRef>
              <c:f>Figures!$I$18:$I$24</c:f>
              <c:numCache>
                <c:formatCode>General</c:formatCode>
                <c:ptCount val="7"/>
                <c:pt idx="0">
                  <c:v>2.5428849146319491E-2</c:v>
                </c:pt>
                <c:pt idx="1">
                  <c:v>2.4046277597994693E-2</c:v>
                </c:pt>
                <c:pt idx="2">
                  <c:v>3.8960586569594557E-2</c:v>
                </c:pt>
                <c:pt idx="3">
                  <c:v>3.6974824452878495E-2</c:v>
                </c:pt>
                <c:pt idx="4">
                  <c:v>6.9731094942042202E-2</c:v>
                </c:pt>
                <c:pt idx="5">
                  <c:v>5.8935151915528158E-2</c:v>
                </c:pt>
                <c:pt idx="6">
                  <c:v>0.12032998381520389</c:v>
                </c:pt>
              </c:numCache>
            </c:numRef>
          </c:yVal>
        </c:ser>
        <c:ser>
          <c:idx val="4"/>
          <c:order val="4"/>
          <c:tx>
            <c:v>16-way parallel</c:v>
          </c:tx>
          <c:spPr>
            <a:ln>
              <a:solidFill>
                <a:srgbClr val="71588F"/>
              </a:solidFill>
            </a:ln>
          </c:spPr>
          <c:marker>
            <c:symbol val="triangle"/>
            <c:size val="7"/>
            <c:spPr>
              <a:solidFill>
                <a:srgbClr val="71588F"/>
              </a:solidFill>
              <a:ln>
                <a:solidFill>
                  <a:srgbClr val="71588F"/>
                </a:solidFill>
              </a:ln>
            </c:spPr>
          </c:marker>
          <c:xVal>
            <c:numRef>
              <c:f>Figures!$J$27:$J$31</c:f>
              <c:numCache>
                <c:formatCode>0</c:formatCode>
                <c:ptCount val="5"/>
                <c:pt idx="0">
                  <c:v>16</c:v>
                </c:pt>
                <c:pt idx="1">
                  <c:v>17</c:v>
                </c:pt>
                <c:pt idx="2">
                  <c:v>18</c:v>
                </c:pt>
                <c:pt idx="3">
                  <c:v>19</c:v>
                </c:pt>
                <c:pt idx="4">
                  <c:v>20</c:v>
                </c:pt>
              </c:numCache>
            </c:numRef>
          </c:xVal>
          <c:yVal>
            <c:numRef>
              <c:f>Figures!$I$27:$I$31</c:f>
              <c:numCache>
                <c:formatCode>General</c:formatCode>
                <c:ptCount val="5"/>
                <c:pt idx="0">
                  <c:v>4.4655328547317283E-2</c:v>
                </c:pt>
                <c:pt idx="1">
                  <c:v>8.9967662760035469E-2</c:v>
                </c:pt>
                <c:pt idx="2">
                  <c:v>7.2810026081121582E-2</c:v>
                </c:pt>
                <c:pt idx="3">
                  <c:v>9.1164824657969601E-2</c:v>
                </c:pt>
                <c:pt idx="4">
                  <c:v>9.0486338824648002E-2</c:v>
                </c:pt>
              </c:numCache>
            </c:numRef>
          </c:yVal>
        </c:ser>
        <c:ser>
          <c:idx val="5"/>
          <c:order val="5"/>
          <c:tx>
            <c:v>32-way parallel</c:v>
          </c:tx>
          <c:spPr>
            <a:ln>
              <a:solidFill>
                <a:srgbClr val="FF0000"/>
              </a:solidFill>
            </a:ln>
          </c:spPr>
          <c:marker>
            <c:symbol val="circle"/>
            <c:size val="7"/>
            <c:spPr>
              <a:solidFill>
                <a:srgbClr val="FF0000"/>
              </a:solidFill>
              <a:ln>
                <a:solidFill>
                  <a:srgbClr val="FF0000"/>
                </a:solidFill>
              </a:ln>
            </c:spPr>
          </c:marker>
          <c:xVal>
            <c:numRef>
              <c:f>Figures!$J$34:$J$37</c:f>
              <c:numCache>
                <c:formatCode>0</c:formatCode>
                <c:ptCount val="4"/>
                <c:pt idx="0">
                  <c:v>21</c:v>
                </c:pt>
                <c:pt idx="1">
                  <c:v>22</c:v>
                </c:pt>
                <c:pt idx="2">
                  <c:v>23</c:v>
                </c:pt>
                <c:pt idx="3">
                  <c:v>24</c:v>
                </c:pt>
              </c:numCache>
            </c:numRef>
          </c:xVal>
          <c:yVal>
            <c:numRef>
              <c:f>Figures!$I$34:$I$37</c:f>
              <c:numCache>
                <c:formatCode>General</c:formatCode>
                <c:ptCount val="4"/>
                <c:pt idx="0">
                  <c:v>6.6129264035175161E-2</c:v>
                </c:pt>
                <c:pt idx="1">
                  <c:v>8.4232077497529825E-2</c:v>
                </c:pt>
                <c:pt idx="2">
                  <c:v>0.11340414848416619</c:v>
                </c:pt>
                <c:pt idx="3">
                  <c:v>8.6346932066896268E-2</c:v>
                </c:pt>
              </c:numCache>
            </c:numRef>
          </c:yVal>
        </c:ser>
        <c:axId val="89547520"/>
        <c:axId val="89549440"/>
      </c:scatterChart>
      <c:valAx>
        <c:axId val="89547520"/>
        <c:scaling>
          <c:orientation val="minMax"/>
        </c:scaling>
        <c:axPos val="b"/>
        <c:numFmt formatCode="0" sourceLinked="1"/>
        <c:tickLblPos val="none"/>
        <c:txPr>
          <a:bodyPr rot="0" vert="horz"/>
          <a:lstStyle/>
          <a:p>
            <a:pPr>
              <a:defRPr sz="1000" b="0" i="0" u="none" strike="noStrike" baseline="0">
                <a:solidFill>
                  <a:srgbClr val="000000"/>
                </a:solidFill>
                <a:latin typeface="Calibri"/>
                <a:ea typeface="Calibri"/>
                <a:cs typeface="Calibri"/>
              </a:defRPr>
            </a:pPr>
            <a:endParaRPr lang="en-US"/>
          </a:p>
        </c:txPr>
        <c:crossAx val="89549440"/>
        <c:crosses val="autoZero"/>
        <c:crossBetween val="midCat"/>
        <c:majorUnit val="1"/>
      </c:valAx>
      <c:valAx>
        <c:axId val="89549440"/>
        <c:scaling>
          <c:orientation val="minMax"/>
          <c:min val="0"/>
        </c:scaling>
        <c:axPos val="l"/>
        <c:majorGridlines/>
        <c:numFmt formatCode="General" sourceLinked="1"/>
        <c:tickLblPos val="nextTo"/>
        <c:crossAx val="89547520"/>
        <c:crosses val="autoZero"/>
        <c:crossBetween val="midCat"/>
        <c:majorUnit val="2.0000000000000028E-2"/>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5.0473729846269334E-2"/>
          <c:y val="3.4348165495706483E-2"/>
          <c:w val="0.89658976838421456"/>
          <c:h val="0.93130366900858763"/>
        </c:manualLayout>
      </c:layout>
      <c:scatterChart>
        <c:scatterStyle val="lineMarker"/>
        <c:ser>
          <c:idx val="0"/>
          <c:order val="0"/>
          <c:tx>
            <c:v>1-way</c:v>
          </c:tx>
          <c:spPr>
            <a:ln>
              <a:solidFill>
                <a:srgbClr val="FF00FF"/>
              </a:solidFill>
            </a:ln>
          </c:spPr>
          <c:marker>
            <c:spPr>
              <a:solidFill>
                <a:srgbClr val="FF00FF"/>
              </a:solidFill>
              <a:ln>
                <a:solidFill>
                  <a:srgbClr val="FF00FF"/>
                </a:solidFill>
              </a:ln>
            </c:spPr>
          </c:marker>
          <c:xVal>
            <c:numRef>
              <c:f>Figures!$J$46</c:f>
              <c:numCache>
                <c:formatCode>0</c:formatCode>
                <c:ptCount val="1"/>
                <c:pt idx="0">
                  <c:v>0</c:v>
                </c:pt>
              </c:numCache>
            </c:numRef>
          </c:xVal>
          <c:yVal>
            <c:numRef>
              <c:f>Figures!$I$46</c:f>
              <c:numCache>
                <c:formatCode>General</c:formatCode>
                <c:ptCount val="1"/>
                <c:pt idx="0">
                  <c:v>1.0986347276364982E-7</c:v>
                </c:pt>
              </c:numCache>
            </c:numRef>
          </c:yVal>
        </c:ser>
        <c:ser>
          <c:idx val="1"/>
          <c:order val="1"/>
          <c:tx>
            <c:v>2-way parallel</c:v>
          </c:tx>
          <c:spPr>
            <a:ln>
              <a:solidFill>
                <a:srgbClr val="4572A7"/>
              </a:solidFill>
            </a:ln>
          </c:spPr>
          <c:marker>
            <c:spPr>
              <a:solidFill>
                <a:srgbClr val="4572A7"/>
              </a:solidFill>
              <a:ln>
                <a:solidFill>
                  <a:srgbClr val="4572A7"/>
                </a:solidFill>
              </a:ln>
            </c:spPr>
          </c:marker>
          <c:xVal>
            <c:numRef>
              <c:f>Figures!$J$49:$J$51</c:f>
              <c:numCache>
                <c:formatCode>0</c:formatCode>
                <c:ptCount val="3"/>
                <c:pt idx="0">
                  <c:v>1</c:v>
                </c:pt>
                <c:pt idx="1">
                  <c:v>2</c:v>
                </c:pt>
                <c:pt idx="2">
                  <c:v>3</c:v>
                </c:pt>
              </c:numCache>
            </c:numRef>
          </c:xVal>
          <c:yVal>
            <c:numRef>
              <c:f>Figures!$I$49:$I$51</c:f>
              <c:numCache>
                <c:formatCode>General</c:formatCode>
                <c:ptCount val="3"/>
                <c:pt idx="0">
                  <c:v>7.6198967399613113E-2</c:v>
                </c:pt>
                <c:pt idx="1">
                  <c:v>6.1372340097784556E-2</c:v>
                </c:pt>
                <c:pt idx="2">
                  <c:v>6.3303307471820364E-2</c:v>
                </c:pt>
              </c:numCache>
            </c:numRef>
          </c:yVal>
        </c:ser>
        <c:ser>
          <c:idx val="2"/>
          <c:order val="2"/>
          <c:tx>
            <c:v>4-way parallel</c:v>
          </c:tx>
          <c:spPr>
            <a:ln>
              <a:solidFill>
                <a:srgbClr val="DA8137"/>
              </a:solidFill>
            </a:ln>
          </c:spPr>
          <c:marker>
            <c:symbol val="circle"/>
            <c:size val="7"/>
            <c:spPr>
              <a:solidFill>
                <a:srgbClr val="DA8137"/>
              </a:solidFill>
              <a:ln>
                <a:solidFill>
                  <a:srgbClr val="DA8137"/>
                </a:solidFill>
              </a:ln>
            </c:spPr>
          </c:marker>
          <c:xVal>
            <c:numRef>
              <c:f>Figures!$J$53:$J$57</c:f>
              <c:numCache>
                <c:formatCode>0</c:formatCode>
                <c:ptCount val="5"/>
                <c:pt idx="0">
                  <c:v>4</c:v>
                </c:pt>
                <c:pt idx="1">
                  <c:v>5</c:v>
                </c:pt>
                <c:pt idx="2">
                  <c:v>6</c:v>
                </c:pt>
                <c:pt idx="3">
                  <c:v>7</c:v>
                </c:pt>
                <c:pt idx="4">
                  <c:v>8</c:v>
                </c:pt>
              </c:numCache>
            </c:numRef>
          </c:xVal>
          <c:yVal>
            <c:numRef>
              <c:f>Figures!$I$53:$I$57</c:f>
              <c:numCache>
                <c:formatCode>General</c:formatCode>
                <c:ptCount val="5"/>
                <c:pt idx="0">
                  <c:v>7.34331620276958E-2</c:v>
                </c:pt>
                <c:pt idx="1">
                  <c:v>7.3931798616185374E-2</c:v>
                </c:pt>
                <c:pt idx="2">
                  <c:v>9.4115213649577312E-2</c:v>
                </c:pt>
                <c:pt idx="3">
                  <c:v>8.3557567587834822E-2</c:v>
                </c:pt>
                <c:pt idx="4">
                  <c:v>0.10917362672112252</c:v>
                </c:pt>
              </c:numCache>
            </c:numRef>
          </c:yVal>
        </c:ser>
        <c:ser>
          <c:idx val="3"/>
          <c:order val="3"/>
          <c:tx>
            <c:v>8-way parallel</c:v>
          </c:tx>
          <c:spPr>
            <a:ln>
              <a:solidFill>
                <a:srgbClr val="4F6228"/>
              </a:solidFill>
            </a:ln>
          </c:spPr>
          <c:marker>
            <c:symbol val="diamond"/>
            <c:size val="7"/>
            <c:spPr>
              <a:solidFill>
                <a:srgbClr val="4F6228"/>
              </a:solidFill>
              <a:ln>
                <a:solidFill>
                  <a:srgbClr val="4F6228"/>
                </a:solidFill>
              </a:ln>
            </c:spPr>
          </c:marker>
          <c:xVal>
            <c:numRef>
              <c:f>Figures!$J$60:$J$66</c:f>
              <c:numCache>
                <c:formatCode>0</c:formatCode>
                <c:ptCount val="7"/>
                <c:pt idx="0">
                  <c:v>9</c:v>
                </c:pt>
                <c:pt idx="1">
                  <c:v>10</c:v>
                </c:pt>
                <c:pt idx="2">
                  <c:v>11</c:v>
                </c:pt>
                <c:pt idx="3">
                  <c:v>12</c:v>
                </c:pt>
                <c:pt idx="4">
                  <c:v>13</c:v>
                </c:pt>
                <c:pt idx="5">
                  <c:v>14</c:v>
                </c:pt>
                <c:pt idx="6">
                  <c:v>15</c:v>
                </c:pt>
              </c:numCache>
            </c:numRef>
          </c:xVal>
          <c:yVal>
            <c:numRef>
              <c:f>Figures!$I$60:$I$66</c:f>
              <c:numCache>
                <c:formatCode>General</c:formatCode>
                <c:ptCount val="7"/>
                <c:pt idx="0">
                  <c:v>9.86147587915496E-2</c:v>
                </c:pt>
                <c:pt idx="1">
                  <c:v>5.2318776132538394E-2</c:v>
                </c:pt>
                <c:pt idx="2">
                  <c:v>0.1089435138988919</c:v>
                </c:pt>
                <c:pt idx="3">
                  <c:v>6.8169779174419576E-2</c:v>
                </c:pt>
                <c:pt idx="4">
                  <c:v>0.16022040182129313</c:v>
                </c:pt>
                <c:pt idx="5">
                  <c:v>0.10236769037334391</c:v>
                </c:pt>
                <c:pt idx="6">
                  <c:v>0.22374248699512994</c:v>
                </c:pt>
              </c:numCache>
            </c:numRef>
          </c:yVal>
        </c:ser>
        <c:ser>
          <c:idx val="4"/>
          <c:order val="4"/>
          <c:tx>
            <c:v>16-way parallel</c:v>
          </c:tx>
          <c:spPr>
            <a:ln>
              <a:solidFill>
                <a:srgbClr val="71588F"/>
              </a:solidFill>
            </a:ln>
          </c:spPr>
          <c:marker>
            <c:symbol val="triangle"/>
            <c:size val="7"/>
            <c:spPr>
              <a:solidFill>
                <a:srgbClr val="71588F"/>
              </a:solidFill>
              <a:ln>
                <a:solidFill>
                  <a:srgbClr val="71588F"/>
                </a:solidFill>
              </a:ln>
            </c:spPr>
          </c:marker>
          <c:xVal>
            <c:numRef>
              <c:f>Figures!$J$69:$J$77</c:f>
              <c:numCache>
                <c:formatCode>0</c:formatCode>
                <c:ptCount val="9"/>
                <c:pt idx="0">
                  <c:v>16</c:v>
                </c:pt>
                <c:pt idx="1">
                  <c:v>17</c:v>
                </c:pt>
                <c:pt idx="2">
                  <c:v>18</c:v>
                </c:pt>
                <c:pt idx="3">
                  <c:v>19</c:v>
                </c:pt>
                <c:pt idx="4">
                  <c:v>20</c:v>
                </c:pt>
                <c:pt idx="5">
                  <c:v>21</c:v>
                </c:pt>
                <c:pt idx="6">
                  <c:v>22</c:v>
                </c:pt>
                <c:pt idx="7">
                  <c:v>23</c:v>
                </c:pt>
                <c:pt idx="8">
                  <c:v>24</c:v>
                </c:pt>
              </c:numCache>
            </c:numRef>
          </c:xVal>
          <c:yVal>
            <c:numRef>
              <c:f>Figures!$I$69:$I$77</c:f>
              <c:numCache>
                <c:formatCode>General</c:formatCode>
                <c:ptCount val="9"/>
                <c:pt idx="0">
                  <c:v>0.11443487275891444</c:v>
                </c:pt>
                <c:pt idx="1">
                  <c:v>5.7190697993450508E-2</c:v>
                </c:pt>
                <c:pt idx="2">
                  <c:v>0.13426219237501041</c:v>
                </c:pt>
                <c:pt idx="3">
                  <c:v>0.10531954285169542</c:v>
                </c:pt>
                <c:pt idx="4">
                  <c:v>0.17093971866812971</c:v>
                </c:pt>
                <c:pt idx="5">
                  <c:v>0.10688539030887911</c:v>
                </c:pt>
                <c:pt idx="6">
                  <c:v>0.33138889111716247</c:v>
                </c:pt>
                <c:pt idx="7">
                  <c:v>0.28150335083592143</c:v>
                </c:pt>
                <c:pt idx="8">
                  <c:v>0.61228238051475359</c:v>
                </c:pt>
              </c:numCache>
            </c:numRef>
          </c:yVal>
        </c:ser>
        <c:ser>
          <c:idx val="5"/>
          <c:order val="5"/>
          <c:tx>
            <c:v>32-way parallel</c:v>
          </c:tx>
          <c:spPr>
            <a:ln>
              <a:solidFill>
                <a:srgbClr val="FF0000"/>
              </a:solidFill>
            </a:ln>
          </c:spPr>
          <c:marker>
            <c:spPr>
              <a:solidFill>
                <a:srgbClr val="FF0000"/>
              </a:solidFill>
              <a:ln>
                <a:solidFill>
                  <a:srgbClr val="FF0000"/>
                </a:solidFill>
              </a:ln>
            </c:spPr>
          </c:marker>
          <c:xVal>
            <c:numRef>
              <c:f>Figures!$J$81:$J$85</c:f>
              <c:numCache>
                <c:formatCode>0</c:formatCode>
                <c:ptCount val="5"/>
                <c:pt idx="0">
                  <c:v>25</c:v>
                </c:pt>
                <c:pt idx="1">
                  <c:v>26</c:v>
                </c:pt>
                <c:pt idx="2">
                  <c:v>27</c:v>
                </c:pt>
                <c:pt idx="3">
                  <c:v>28</c:v>
                </c:pt>
                <c:pt idx="4">
                  <c:v>29</c:v>
                </c:pt>
              </c:numCache>
            </c:numRef>
          </c:xVal>
          <c:yVal>
            <c:numRef>
              <c:f>Figures!$I$81:$I$85</c:f>
              <c:numCache>
                <c:formatCode>General</c:formatCode>
                <c:ptCount val="5"/>
                <c:pt idx="0">
                  <c:v>8.8413064534719213E-2</c:v>
                </c:pt>
                <c:pt idx="1">
                  <c:v>0.10958417954365426</c:v>
                </c:pt>
                <c:pt idx="2">
                  <c:v>0.15691279281667325</c:v>
                </c:pt>
                <c:pt idx="3">
                  <c:v>0.29329362204756426</c:v>
                </c:pt>
                <c:pt idx="4">
                  <c:v>0.65775679366070516</c:v>
                </c:pt>
              </c:numCache>
            </c:numRef>
          </c:yVal>
        </c:ser>
        <c:ser>
          <c:idx val="6"/>
          <c:order val="6"/>
          <c:tx>
            <c:v>48-way parallel</c:v>
          </c:tx>
          <c:spPr>
            <a:ln>
              <a:solidFill>
                <a:srgbClr val="0000FF"/>
              </a:solidFill>
            </a:ln>
          </c:spPr>
          <c:marker>
            <c:symbol val="triangle"/>
            <c:size val="7"/>
            <c:spPr>
              <a:solidFill>
                <a:srgbClr val="0000FF"/>
              </a:solidFill>
              <a:ln>
                <a:solidFill>
                  <a:srgbClr val="0000FF"/>
                </a:solidFill>
              </a:ln>
            </c:spPr>
          </c:marker>
          <c:xVal>
            <c:numRef>
              <c:f>Figures!$J$88</c:f>
              <c:numCache>
                <c:formatCode>0</c:formatCode>
                <c:ptCount val="1"/>
                <c:pt idx="0">
                  <c:v>30</c:v>
                </c:pt>
              </c:numCache>
            </c:numRef>
          </c:xVal>
          <c:yVal>
            <c:numRef>
              <c:f>Figures!$I$88</c:f>
              <c:numCache>
                <c:formatCode>General</c:formatCode>
                <c:ptCount val="1"/>
                <c:pt idx="0">
                  <c:v>0.12794076905593554</c:v>
                </c:pt>
              </c:numCache>
            </c:numRef>
          </c:yVal>
        </c:ser>
        <c:axId val="90252416"/>
        <c:axId val="90254336"/>
      </c:scatterChart>
      <c:valAx>
        <c:axId val="90252416"/>
        <c:scaling>
          <c:orientation val="minMax"/>
        </c:scaling>
        <c:axPos val="b"/>
        <c:numFmt formatCode="0" sourceLinked="1"/>
        <c:tickLblPos val="none"/>
        <c:crossAx val="90254336"/>
        <c:crosses val="autoZero"/>
        <c:crossBetween val="midCat"/>
        <c:majorUnit val="1"/>
      </c:valAx>
      <c:valAx>
        <c:axId val="90254336"/>
        <c:scaling>
          <c:orientation val="minMax"/>
        </c:scaling>
        <c:axPos val="l"/>
        <c:majorGridlines/>
        <c:numFmt formatCode="General" sourceLinked="1"/>
        <c:tickLblPos val="nextTo"/>
        <c:crossAx val="90252416"/>
        <c:crosses val="autoZero"/>
        <c:crossBetween val="midCat"/>
      </c:valAx>
    </c:plotArea>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4190359574431514E-2"/>
          <c:y val="3.9687291099336441E-2"/>
          <c:w val="0.89690692009223527"/>
          <c:h val="0.92062541780132912"/>
        </c:manualLayout>
      </c:layout>
      <c:scatterChart>
        <c:scatterStyle val="lineMarker"/>
        <c:ser>
          <c:idx val="0"/>
          <c:order val="0"/>
          <c:tx>
            <c:v>1-way</c:v>
          </c:tx>
          <c:xVal>
            <c:numRef>
              <c:f>Summary!$K$3</c:f>
              <c:numCache>
                <c:formatCode>0</c:formatCode>
                <c:ptCount val="1"/>
                <c:pt idx="0">
                  <c:v>0</c:v>
                </c:pt>
              </c:numCache>
            </c:numRef>
          </c:xVal>
          <c:yVal>
            <c:numRef>
              <c:f>Summary!$J$3</c:f>
              <c:numCache>
                <c:formatCode>General</c:formatCode>
                <c:ptCount val="1"/>
                <c:pt idx="0">
                  <c:v>-2.1890703250093818E-8</c:v>
                </c:pt>
              </c:numCache>
            </c:numRef>
          </c:yVal>
        </c:ser>
        <c:ser>
          <c:idx val="1"/>
          <c:order val="1"/>
          <c:tx>
            <c:v>2-way parallel</c:v>
          </c:tx>
          <c:xVal>
            <c:numRef>
              <c:f>Summary!$K$5:$K$7</c:f>
              <c:numCache>
                <c:formatCode>0</c:formatCode>
                <c:ptCount val="3"/>
                <c:pt idx="0">
                  <c:v>1</c:v>
                </c:pt>
                <c:pt idx="1">
                  <c:v>2</c:v>
                </c:pt>
                <c:pt idx="2">
                  <c:v>3</c:v>
                </c:pt>
              </c:numCache>
            </c:numRef>
          </c:xVal>
          <c:yVal>
            <c:numRef>
              <c:f>Summary!$J$5:$J$7</c:f>
              <c:numCache>
                <c:formatCode>General</c:formatCode>
                <c:ptCount val="3"/>
                <c:pt idx="0">
                  <c:v>3.6079595195920411E-2</c:v>
                </c:pt>
                <c:pt idx="1">
                  <c:v>-6.4488931550772694E-3</c:v>
                </c:pt>
                <c:pt idx="2">
                  <c:v>1.0811736655442329E-2</c:v>
                </c:pt>
              </c:numCache>
            </c:numRef>
          </c:yVal>
        </c:ser>
        <c:ser>
          <c:idx val="2"/>
          <c:order val="2"/>
          <c:tx>
            <c:v>4-way parallel</c:v>
          </c:tx>
          <c:xVal>
            <c:numRef>
              <c:f>Summary!$K$9:$K$13</c:f>
              <c:numCache>
                <c:formatCode>0</c:formatCode>
                <c:ptCount val="5"/>
                <c:pt idx="0">
                  <c:v>4</c:v>
                </c:pt>
                <c:pt idx="1">
                  <c:v>5</c:v>
                </c:pt>
                <c:pt idx="2">
                  <c:v>6</c:v>
                </c:pt>
                <c:pt idx="3">
                  <c:v>7</c:v>
                </c:pt>
                <c:pt idx="4">
                  <c:v>8</c:v>
                </c:pt>
              </c:numCache>
            </c:numRef>
          </c:xVal>
          <c:yVal>
            <c:numRef>
              <c:f>Summary!$J$9:$J$13</c:f>
              <c:numCache>
                <c:formatCode>General</c:formatCode>
                <c:ptCount val="5"/>
                <c:pt idx="0">
                  <c:v>3.9641538838455691E-2</c:v>
                </c:pt>
                <c:pt idx="1">
                  <c:v>-4.0787765436023516E-3</c:v>
                </c:pt>
                <c:pt idx="2">
                  <c:v>2.0158711795100748E-2</c:v>
                </c:pt>
                <c:pt idx="3">
                  <c:v>1.2949179029120997E-2</c:v>
                </c:pt>
                <c:pt idx="4">
                  <c:v>5.1242846762979431E-2</c:v>
                </c:pt>
              </c:numCache>
            </c:numRef>
          </c:yVal>
        </c:ser>
        <c:ser>
          <c:idx val="3"/>
          <c:order val="3"/>
          <c:tx>
            <c:v>8-way parallel</c:v>
          </c:tx>
          <c:marker>
            <c:symbol val="circle"/>
            <c:size val="7"/>
          </c:marker>
          <c:xVal>
            <c:numRef>
              <c:f>Summary!$K$15:$K$21</c:f>
              <c:numCache>
                <c:formatCode>0</c:formatCode>
                <c:ptCount val="7"/>
                <c:pt idx="0">
                  <c:v>9</c:v>
                </c:pt>
                <c:pt idx="1">
                  <c:v>10</c:v>
                </c:pt>
                <c:pt idx="2">
                  <c:v>11</c:v>
                </c:pt>
                <c:pt idx="3">
                  <c:v>12</c:v>
                </c:pt>
                <c:pt idx="4">
                  <c:v>13</c:v>
                </c:pt>
                <c:pt idx="5">
                  <c:v>14</c:v>
                </c:pt>
                <c:pt idx="6">
                  <c:v>15</c:v>
                </c:pt>
              </c:numCache>
            </c:numRef>
          </c:xVal>
          <c:yVal>
            <c:numRef>
              <c:f>Summary!$J$15:$J$21</c:f>
              <c:numCache>
                <c:formatCode>General</c:formatCode>
                <c:ptCount val="7"/>
                <c:pt idx="0">
                  <c:v>4.9033967474013868E-2</c:v>
                </c:pt>
                <c:pt idx="1">
                  <c:v>7.9976376033102058E-3</c:v>
                </c:pt>
                <c:pt idx="2">
                  <c:v>2.5306737028783652E-2</c:v>
                </c:pt>
                <c:pt idx="3">
                  <c:v>2.6074685980864133E-2</c:v>
                </c:pt>
                <c:pt idx="4">
                  <c:v>6.9034058035552404E-2</c:v>
                </c:pt>
                <c:pt idx="5">
                  <c:v>6.4391139483061813E-2</c:v>
                </c:pt>
                <c:pt idx="6">
                  <c:v>0.22459894642745279</c:v>
                </c:pt>
              </c:numCache>
            </c:numRef>
          </c:yVal>
        </c:ser>
        <c:ser>
          <c:idx val="4"/>
          <c:order val="4"/>
          <c:tx>
            <c:v>16-way parallel</c:v>
          </c:tx>
          <c:marker>
            <c:symbol val="triangle"/>
            <c:size val="7"/>
          </c:marker>
          <c:xVal>
            <c:numRef>
              <c:f>Summary!$K$23:$K$31</c:f>
              <c:numCache>
                <c:formatCode>0</c:formatCode>
                <c:ptCount val="9"/>
                <c:pt idx="0">
                  <c:v>16</c:v>
                </c:pt>
                <c:pt idx="1">
                  <c:v>17</c:v>
                </c:pt>
                <c:pt idx="2">
                  <c:v>18</c:v>
                </c:pt>
                <c:pt idx="3">
                  <c:v>19</c:v>
                </c:pt>
                <c:pt idx="4">
                  <c:v>20</c:v>
                </c:pt>
                <c:pt idx="5">
                  <c:v>21</c:v>
                </c:pt>
                <c:pt idx="6">
                  <c:v>22</c:v>
                </c:pt>
                <c:pt idx="7">
                  <c:v>23</c:v>
                </c:pt>
                <c:pt idx="8">
                  <c:v>24</c:v>
                </c:pt>
              </c:numCache>
            </c:numRef>
          </c:xVal>
          <c:yVal>
            <c:numRef>
              <c:f>Summary!$J$23:$J$31</c:f>
              <c:numCache>
                <c:formatCode>General</c:formatCode>
                <c:ptCount val="9"/>
                <c:pt idx="0">
                  <c:v>7.2488467197980438E-2</c:v>
                </c:pt>
                <c:pt idx="1">
                  <c:v>4.5774789047091133E-2</c:v>
                </c:pt>
                <c:pt idx="2">
                  <c:v>3.5555651514800571E-2</c:v>
                </c:pt>
                <c:pt idx="3">
                  <c:v>8.338045112240873E-2</c:v>
                </c:pt>
                <c:pt idx="4">
                  <c:v>5.3348107458762062E-2</c:v>
                </c:pt>
                <c:pt idx="5">
                  <c:v>0.24304755530326289</c:v>
                </c:pt>
                <c:pt idx="6">
                  <c:v>0.17783223385028488</c:v>
                </c:pt>
                <c:pt idx="7">
                  <c:v>1.9345284307753743E-2</c:v>
                </c:pt>
                <c:pt idx="8">
                  <c:v>0.51229117153944692</c:v>
                </c:pt>
              </c:numCache>
            </c:numRef>
          </c:yVal>
        </c:ser>
        <c:ser>
          <c:idx val="5"/>
          <c:order val="5"/>
          <c:tx>
            <c:v>32-way parallel</c:v>
          </c:tx>
          <c:xVal>
            <c:numRef>
              <c:f>Summary!$K$34:$K$39</c:f>
              <c:numCache>
                <c:formatCode>0</c:formatCode>
                <c:ptCount val="6"/>
                <c:pt idx="0">
                  <c:v>25</c:v>
                </c:pt>
                <c:pt idx="1">
                  <c:v>26</c:v>
                </c:pt>
                <c:pt idx="2">
                  <c:v>27</c:v>
                </c:pt>
                <c:pt idx="3">
                  <c:v>28</c:v>
                </c:pt>
                <c:pt idx="4">
                  <c:v>29</c:v>
                </c:pt>
                <c:pt idx="5">
                  <c:v>30</c:v>
                </c:pt>
              </c:numCache>
            </c:numRef>
          </c:xVal>
          <c:yVal>
            <c:numRef>
              <c:f>Summary!$J$34:$J$39</c:f>
              <c:numCache>
                <c:formatCode>General</c:formatCode>
                <c:ptCount val="6"/>
                <c:pt idx="0">
                  <c:v>9.4820302030227469E-2</c:v>
                </c:pt>
                <c:pt idx="1">
                  <c:v>4.2699005157506333E-2</c:v>
                </c:pt>
                <c:pt idx="2">
                  <c:v>5.7649456026025003E-2</c:v>
                </c:pt>
                <c:pt idx="3">
                  <c:v>8.5829551789355502E-2</c:v>
                </c:pt>
                <c:pt idx="4">
                  <c:v>0.19919678812408328</c:v>
                </c:pt>
                <c:pt idx="5">
                  <c:v>0.53036918640653352</c:v>
                </c:pt>
              </c:numCache>
            </c:numRef>
          </c:yVal>
        </c:ser>
        <c:ser>
          <c:idx val="6"/>
          <c:order val="6"/>
          <c:tx>
            <c:v>48-way parallel</c:v>
          </c:tx>
          <c:xVal>
            <c:numRef>
              <c:f>Summary!$K$42:$K$44</c:f>
              <c:numCache>
                <c:formatCode>0</c:formatCode>
                <c:ptCount val="3"/>
                <c:pt idx="0">
                  <c:v>31</c:v>
                </c:pt>
                <c:pt idx="1">
                  <c:v>32</c:v>
                </c:pt>
                <c:pt idx="2">
                  <c:v>33</c:v>
                </c:pt>
              </c:numCache>
            </c:numRef>
          </c:xVal>
          <c:yVal>
            <c:numRef>
              <c:f>Summary!$J$42:$J$44</c:f>
              <c:numCache>
                <c:formatCode>General</c:formatCode>
                <c:ptCount val="3"/>
                <c:pt idx="0">
                  <c:v>0.1148898750950485</c:v>
                </c:pt>
                <c:pt idx="1">
                  <c:v>4.6176368896130957E-2</c:v>
                </c:pt>
                <c:pt idx="2">
                  <c:v>8.3768695435049847E-2</c:v>
                </c:pt>
              </c:numCache>
            </c:numRef>
          </c:yVal>
        </c:ser>
        <c:ser>
          <c:idx val="7"/>
          <c:order val="7"/>
          <c:tx>
            <c:v>64-way parallel</c:v>
          </c:tx>
          <c:spPr>
            <a:ln>
              <a:solidFill>
                <a:schemeClr val="accent2"/>
              </a:solidFill>
            </a:ln>
          </c:spPr>
          <c:marker>
            <c:symbol val="dot"/>
            <c:size val="7"/>
            <c:spPr>
              <a:solidFill>
                <a:schemeClr val="accent2"/>
              </a:solidFill>
              <a:ln>
                <a:solidFill>
                  <a:schemeClr val="accent2"/>
                </a:solidFill>
              </a:ln>
            </c:spPr>
          </c:marker>
          <c:xVal>
            <c:numRef>
              <c:f>Summary!$K$47:$K$50</c:f>
              <c:numCache>
                <c:formatCode>0</c:formatCode>
                <c:ptCount val="4"/>
                <c:pt idx="0">
                  <c:v>34</c:v>
                </c:pt>
                <c:pt idx="1">
                  <c:v>35</c:v>
                </c:pt>
                <c:pt idx="2">
                  <c:v>36</c:v>
                </c:pt>
                <c:pt idx="3">
                  <c:v>37</c:v>
                </c:pt>
              </c:numCache>
            </c:numRef>
          </c:xVal>
          <c:yVal>
            <c:numRef>
              <c:f>Summary!$J$47:$J$50</c:f>
              <c:numCache>
                <c:formatCode>General</c:formatCode>
                <c:ptCount val="4"/>
                <c:pt idx="0">
                  <c:v>0.18314485587970741</c:v>
                </c:pt>
                <c:pt idx="1">
                  <c:v>5.1121897217752676E-2</c:v>
                </c:pt>
                <c:pt idx="2">
                  <c:v>0.19975733181118008</c:v>
                </c:pt>
                <c:pt idx="3">
                  <c:v>0.31931299552080483</c:v>
                </c:pt>
              </c:numCache>
            </c:numRef>
          </c:yVal>
        </c:ser>
        <c:ser>
          <c:idx val="8"/>
          <c:order val="8"/>
          <c:tx>
            <c:v>128-way parallel</c:v>
          </c:tx>
          <c:spPr>
            <a:ln>
              <a:solidFill>
                <a:srgbClr val="FF0000"/>
              </a:solidFill>
            </a:ln>
          </c:spPr>
          <c:marker>
            <c:symbol val="diamond"/>
            <c:size val="7"/>
            <c:spPr>
              <a:solidFill>
                <a:srgbClr val="FF0000"/>
              </a:solidFill>
              <a:ln>
                <a:solidFill>
                  <a:srgbClr val="FF0000"/>
                </a:solidFill>
              </a:ln>
            </c:spPr>
          </c:marker>
          <c:xVal>
            <c:numRef>
              <c:f>Summary!$K$53:$K$57</c:f>
              <c:numCache>
                <c:formatCode>0</c:formatCode>
                <c:ptCount val="5"/>
                <c:pt idx="0">
                  <c:v>38</c:v>
                </c:pt>
                <c:pt idx="1">
                  <c:v>39</c:v>
                </c:pt>
                <c:pt idx="2">
                  <c:v>40</c:v>
                </c:pt>
                <c:pt idx="3">
                  <c:v>41</c:v>
                </c:pt>
                <c:pt idx="4">
                  <c:v>42</c:v>
                </c:pt>
              </c:numCache>
            </c:numRef>
          </c:xVal>
          <c:yVal>
            <c:numRef>
              <c:f>Summary!$J$53:$J$57</c:f>
              <c:numCache>
                <c:formatCode>General</c:formatCode>
                <c:ptCount val="5"/>
                <c:pt idx="0">
                  <c:v>8.1076366898226782E-2</c:v>
                </c:pt>
                <c:pt idx="1">
                  <c:v>0.10386542735300312</c:v>
                </c:pt>
                <c:pt idx="2">
                  <c:v>0.15391802651413983</c:v>
                </c:pt>
                <c:pt idx="3">
                  <c:v>0.2721615824759227</c:v>
                </c:pt>
                <c:pt idx="4">
                  <c:v>0.62785545703739898</c:v>
                </c:pt>
              </c:numCache>
            </c:numRef>
          </c:yVal>
        </c:ser>
        <c:axId val="90468352"/>
        <c:axId val="90470272"/>
      </c:scatterChart>
      <c:valAx>
        <c:axId val="90468352"/>
        <c:scaling>
          <c:orientation val="minMax"/>
        </c:scaling>
        <c:axPos val="b"/>
        <c:numFmt formatCode="0" sourceLinked="1"/>
        <c:tickLblPos val="none"/>
        <c:txPr>
          <a:bodyPr rot="0" vert="horz"/>
          <a:lstStyle/>
          <a:p>
            <a:pPr>
              <a:defRPr sz="1000" b="0" i="0" u="none" strike="noStrike" baseline="0">
                <a:solidFill>
                  <a:srgbClr val="000000"/>
                </a:solidFill>
                <a:latin typeface="Calibri"/>
                <a:ea typeface="Calibri"/>
                <a:cs typeface="Calibri"/>
              </a:defRPr>
            </a:pPr>
            <a:endParaRPr lang="en-US"/>
          </a:p>
        </c:txPr>
        <c:crossAx val="90470272"/>
        <c:crosses val="autoZero"/>
        <c:crossBetween val="midCat"/>
        <c:majorUnit val="1"/>
      </c:valAx>
      <c:valAx>
        <c:axId val="90470272"/>
        <c:scaling>
          <c:orientation val="minMax"/>
          <c:min val="-2.0000000000000014E-2"/>
        </c:scaling>
        <c:axPos val="l"/>
        <c:majorGridlines/>
        <c:numFmt formatCode="General" sourceLinked="1"/>
        <c:tickLblPos val="nextTo"/>
        <c:crossAx val="90468352"/>
        <c:crossesAt val="0"/>
        <c:crossBetween val="midCat"/>
        <c:majorUnit val="5.0000000000000024E-2"/>
      </c:valAx>
    </c:plotArea>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wmf"/></Relationships>
</file>

<file path=ppt/drawings/drawing1.xml><?xml version="1.0" encoding="utf-8"?>
<c:userShapes xmlns:c="http://schemas.openxmlformats.org/drawingml/2006/chart">
  <cdr:relSizeAnchor xmlns:cdr="http://schemas.openxmlformats.org/drawingml/2006/chartDrawing">
    <cdr:from>
      <cdr:x>0.57895</cdr:x>
      <cdr:y>0.84309</cdr:y>
    </cdr:from>
    <cdr:to>
      <cdr:x>0.65907</cdr:x>
      <cdr:y>0.9112</cdr:y>
    </cdr:to>
    <cdr:sp macro="" textlink="">
      <cdr:nvSpPr>
        <cdr:cNvPr id="2" name="TextBox 10"/>
        <cdr:cNvSpPr txBox="1">
          <a:spLocks xmlns:a="http://schemas.openxmlformats.org/drawingml/2006/main" noChangeArrowheads="1"/>
        </cdr:cNvSpPr>
      </cdr:nvSpPr>
      <cdr:spPr bwMode="auto">
        <a:xfrm xmlns:a="http://schemas.openxmlformats.org/drawingml/2006/main">
          <a:off x="5029200" y="3429000"/>
          <a:ext cx="696023" cy="27699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rgbClr val="000000"/>
              </a:solidFill>
              <a:latin typeface="Arial"/>
            </a:defRPr>
          </a:lvl1pPr>
          <a:lvl2pPr marL="457200" algn="l" defTabSz="914400" rtl="0" eaLnBrk="1" latinLnBrk="0" hangingPunct="1">
            <a:defRPr sz="1800" kern="1200">
              <a:solidFill>
                <a:srgbClr val="000000"/>
              </a:solidFill>
              <a:latin typeface="Arial"/>
            </a:defRPr>
          </a:lvl2pPr>
          <a:lvl3pPr marL="914400" algn="l" defTabSz="914400" rtl="0" eaLnBrk="1" latinLnBrk="0" hangingPunct="1">
            <a:defRPr sz="1800" kern="1200">
              <a:solidFill>
                <a:srgbClr val="000000"/>
              </a:solidFill>
              <a:latin typeface="Arial"/>
            </a:defRPr>
          </a:lvl3pPr>
          <a:lvl4pPr marL="1371600" algn="l" defTabSz="914400" rtl="0" eaLnBrk="1" latinLnBrk="0" hangingPunct="1">
            <a:defRPr sz="1800" kern="1200">
              <a:solidFill>
                <a:srgbClr val="000000"/>
              </a:solidFill>
              <a:latin typeface="Arial"/>
            </a:defRPr>
          </a:lvl4pPr>
          <a:lvl5pPr marL="1828800" algn="l" defTabSz="914400" rtl="0" eaLnBrk="1" latinLnBrk="0" hangingPunct="1">
            <a:defRPr sz="1800" kern="1200">
              <a:solidFill>
                <a:srgbClr val="000000"/>
              </a:solidFill>
              <a:latin typeface="Arial"/>
            </a:defRPr>
          </a:lvl5pPr>
          <a:lvl6pPr marL="2286000" algn="l" defTabSz="914400" rtl="0" eaLnBrk="1" latinLnBrk="0" hangingPunct="1">
            <a:defRPr sz="1800" kern="1200">
              <a:solidFill>
                <a:srgbClr val="000000"/>
              </a:solidFill>
              <a:latin typeface="Arial"/>
            </a:defRPr>
          </a:lvl6pPr>
          <a:lvl7pPr marL="2743200" algn="l" defTabSz="914400" rtl="0" eaLnBrk="1" latinLnBrk="0" hangingPunct="1">
            <a:defRPr sz="1800" kern="1200">
              <a:solidFill>
                <a:srgbClr val="000000"/>
              </a:solidFill>
              <a:latin typeface="Arial"/>
            </a:defRPr>
          </a:lvl7pPr>
          <a:lvl8pPr marL="3200400" algn="l" defTabSz="914400" rtl="0" eaLnBrk="1" latinLnBrk="0" hangingPunct="1">
            <a:defRPr sz="1800" kern="1200">
              <a:solidFill>
                <a:srgbClr val="000000"/>
              </a:solidFill>
              <a:latin typeface="Arial"/>
            </a:defRPr>
          </a:lvl8pPr>
          <a:lvl9pPr marL="3657600" algn="l" defTabSz="914400" rtl="0" eaLnBrk="1" latinLnBrk="0" hangingPunct="1">
            <a:defRPr sz="1800" kern="1200">
              <a:solidFill>
                <a:srgbClr val="000000"/>
              </a:solidFill>
              <a:latin typeface="Arial"/>
            </a:defRPr>
          </a:lvl9pPr>
        </a:lstStyle>
        <a:p xmlns:a="http://schemas.openxmlformats.org/drawingml/2006/main">
          <a:pPr algn="r" rtl="0" fontAlgn="base">
            <a:spcBef>
              <a:spcPct val="0"/>
            </a:spcBef>
            <a:spcAft>
              <a:spcPct val="0"/>
            </a:spcAft>
          </a:pPr>
          <a:r>
            <a:rPr lang="en-US" sz="1200" b="1" kern="1200" dirty="0">
              <a:solidFill>
                <a:srgbClr val="7030A0"/>
              </a:solidFill>
              <a:latin typeface="Arial" charset="0"/>
            </a:rPr>
            <a:t>16-way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C4FAC-5D83-482A-9809-B34FBC9884EF}" type="datetimeFigureOut">
              <a:rPr lang="en-US" smtClean="0"/>
              <a:pPr/>
              <a:t>2/17/2009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D4677B-C5CE-4183-A13D-EB29CCD2130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pPr algn="r" rtl="0" fontAlgn="base">
              <a:spcBef>
                <a:spcPct val="0"/>
              </a:spcBef>
              <a:spcAft>
                <a:spcPct val="0"/>
              </a:spcAft>
            </a:pPr>
            <a:fld id="{D3128CE9-6FAB-44A8-A801-476112A6BB4C}" type="slidenum">
              <a:rPr lang="en-US" sz="1200" b="1" kern="1200">
                <a:solidFill>
                  <a:prstClr val="black"/>
                </a:solidFill>
                <a:latin typeface="Times New Roman" pitchFamily="18" charset="0"/>
                <a:ea typeface="+mn-ea"/>
                <a:cs typeface="+mn-cs"/>
              </a:rPr>
              <a:pPr algn="r" rtl="0" fontAlgn="base">
                <a:spcBef>
                  <a:spcPct val="0"/>
                </a:spcBef>
                <a:spcAft>
                  <a:spcPct val="0"/>
                </a:spcAft>
              </a:pPr>
              <a:t>10</a:t>
            </a:fld>
            <a:endParaRPr lang="en-US" sz="1200" b="1" kern="1200">
              <a:solidFill>
                <a:prstClr val="black"/>
              </a:solidFill>
              <a:latin typeface="Times New Roman" pitchFamily="18" charset="0"/>
              <a:ea typeface="+mn-ea"/>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1A7A4C-FA8F-461A-A241-2985397A9D6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46175" y="693738"/>
            <a:ext cx="4567238" cy="3427412"/>
          </a:xfrm>
          <a:ln/>
        </p:spPr>
      </p:sp>
      <p:sp>
        <p:nvSpPr>
          <p:cNvPr id="49155" name="Rectangle 3"/>
          <p:cNvSpPr>
            <a:spLocks noGrp="1" noChangeArrowheads="1"/>
          </p:cNvSpPr>
          <p:nvPr>
            <p:ph type="body" idx="1"/>
          </p:nvPr>
        </p:nvSpPr>
        <p:spPr>
          <a:xfrm>
            <a:off x="685800" y="4343320"/>
            <a:ext cx="5486400" cy="4031484"/>
          </a:xfrm>
          <a:noFill/>
          <a:ln/>
        </p:spPr>
        <p:txBody>
          <a:bodyPr wrap="none" anchor="ct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pPr algn="r" rtl="0" fontAlgn="base">
              <a:spcBef>
                <a:spcPct val="0"/>
              </a:spcBef>
              <a:spcAft>
                <a:spcPct val="0"/>
              </a:spcAft>
            </a:pPr>
            <a:fld id="{63438A46-67E0-454D-9991-0441FE6BEF24}" type="slidenum">
              <a:rPr lang="en-US" sz="1200" b="1" kern="1200">
                <a:solidFill>
                  <a:prstClr val="black"/>
                </a:solidFill>
                <a:latin typeface="Times New Roman" pitchFamily="18" charset="0"/>
                <a:ea typeface="+mn-ea"/>
                <a:cs typeface="+mn-cs"/>
              </a:rPr>
              <a:pPr algn="r" rtl="0" fontAlgn="base">
                <a:spcBef>
                  <a:spcPct val="0"/>
                </a:spcBef>
                <a:spcAft>
                  <a:spcPct val="0"/>
                </a:spcAft>
              </a:pPr>
              <a:t>15</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pPr algn="r" rtl="0" fontAlgn="base">
              <a:spcBef>
                <a:spcPct val="0"/>
              </a:spcBef>
              <a:spcAft>
                <a:spcPct val="0"/>
              </a:spcAft>
            </a:pPr>
            <a:fld id="{D78FC70C-7A9B-4651-9550-E407E655868E}" type="slidenum">
              <a:rPr lang="en-US" sz="1200" b="1" kern="1200">
                <a:solidFill>
                  <a:prstClr val="black"/>
                </a:solidFill>
                <a:latin typeface="Times New Roman" pitchFamily="18" charset="0"/>
                <a:ea typeface="+mn-ea"/>
                <a:cs typeface="+mn-cs"/>
              </a:rPr>
              <a:pPr algn="r" rtl="0" fontAlgn="base">
                <a:spcBef>
                  <a:spcPct val="0"/>
                </a:spcBef>
                <a:spcAft>
                  <a:spcPct val="0"/>
                </a:spcAft>
              </a:pPr>
              <a:t>16</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a:spcBef>
                <a:spcPct val="0"/>
              </a:spcBef>
            </a:pPr>
            <a:endParaRPr lang="en-US" smtClean="0">
              <a:latin typeface="Arial" pitchFamily="34" charset="0"/>
              <a:cs typeface="Arial" pitchFamily="34" charset="0"/>
            </a:endParaRPr>
          </a:p>
        </p:txBody>
      </p:sp>
      <p:sp>
        <p:nvSpPr>
          <p:cNvPr id="67588" name="Slide Number Placeholder 3"/>
          <p:cNvSpPr>
            <a:spLocks noGrp="1"/>
          </p:cNvSpPr>
          <p:nvPr>
            <p:ph type="sldNum" sz="quarter" idx="5"/>
          </p:nvPr>
        </p:nvSpPr>
        <p:spPr>
          <a:noFill/>
        </p:spPr>
        <p:txBody>
          <a:bodyPr/>
          <a:lstStyle/>
          <a:p>
            <a:pPr algn="r" defTabSz="457200" rtl="0" fontAlgn="base">
              <a:spcBef>
                <a:spcPct val="0"/>
              </a:spcBef>
              <a:spcAft>
                <a:spcPct val="0"/>
              </a:spcAft>
            </a:pPr>
            <a:fld id="{8B576681-049F-4FE2-9877-017F727A00DB}" type="slidenum">
              <a:rPr lang="en-US" sz="1200" b="1" kern="1200">
                <a:solidFill>
                  <a:srgbClr val="000000"/>
                </a:solidFill>
                <a:latin typeface="Arial" pitchFamily="34" charset="0"/>
                <a:ea typeface="+mn-ea"/>
                <a:cs typeface="Arial" pitchFamily="34" charset="0"/>
              </a:rPr>
              <a:pPr algn="r" defTabSz="457200" rtl="0" fontAlgn="base">
                <a:spcBef>
                  <a:spcPct val="0"/>
                </a:spcBef>
                <a:spcAft>
                  <a:spcPct val="0"/>
                </a:spcAft>
              </a:pPr>
              <a:t>17</a:t>
            </a:fld>
            <a:endParaRPr lang="en-US" sz="1200" b="1" kern="1200">
              <a:solidFill>
                <a:srgbClr val="000000"/>
              </a:solidFill>
              <a:latin typeface="Arial" pitchFamily="34" charset="0"/>
              <a:ea typeface="+mn-ea"/>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8C7C108B-192E-4799-BF25-D71842B13F49}" type="slidenum">
              <a:rPr lang="en-US" sz="1200" kern="1200">
                <a:solidFill>
                  <a:prstClr val="black"/>
                </a:solidFill>
                <a:latin typeface="Calibri"/>
                <a:ea typeface="+mn-ea"/>
                <a:cs typeface="+mn-cs"/>
              </a:rPr>
              <a:pPr algn="r" rtl="0" fontAlgn="base">
                <a:spcBef>
                  <a:spcPct val="0"/>
                </a:spcBef>
                <a:spcAft>
                  <a:spcPct val="0"/>
                </a:spcAft>
              </a:pPr>
              <a:t>21</a:t>
            </a:fld>
            <a:endParaRPr lang="en-US" sz="1200" kern="1200">
              <a:solidFill>
                <a:prstClr val="black"/>
              </a:solidFill>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FBCEF8B8-50A6-48D2-803D-60BF4978F1D4}" type="slidenum">
              <a:rPr lang="en-US" sz="1200" kern="1200">
                <a:solidFill>
                  <a:prstClr val="black"/>
                </a:solidFill>
                <a:latin typeface="Calibri"/>
                <a:ea typeface="+mn-ea"/>
                <a:cs typeface="+mn-cs"/>
              </a:rPr>
              <a:pPr algn="r" rtl="0" fontAlgn="base">
                <a:spcBef>
                  <a:spcPct val="0"/>
                </a:spcBef>
                <a:spcAft>
                  <a:spcPct val="0"/>
                </a:spcAft>
              </a:pPr>
              <a:t>22</a:t>
            </a:fld>
            <a:endParaRPr lang="en-US" sz="1200" kern="1200">
              <a:solidFill>
                <a:prstClr val="black"/>
              </a:solidFill>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D082CC3D-FB28-4CB6-86C5-D1F0EF9F3EB8}" type="slidenum">
              <a:rPr lang="en-US" sz="1200" kern="1200">
                <a:solidFill>
                  <a:prstClr val="black"/>
                </a:solidFill>
                <a:latin typeface="Calibri"/>
                <a:ea typeface="+mn-ea"/>
                <a:cs typeface="+mn-cs"/>
              </a:rPr>
              <a:pPr algn="r" rtl="0"/>
              <a:t>23</a:t>
            </a:fld>
            <a:endParaRPr lang="en-US" sz="1200" kern="1200">
              <a:solidFill>
                <a:prstClr val="black"/>
              </a:solidFill>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BEF87F72-AFF9-4355-9830-B90CFCCF6423}" type="slidenum">
              <a:rPr lang="en-US" sz="1200" kern="1200">
                <a:solidFill>
                  <a:prstClr val="black"/>
                </a:solidFill>
                <a:latin typeface="Calibri"/>
                <a:ea typeface="+mn-ea"/>
                <a:cs typeface="+mn-cs"/>
              </a:rPr>
              <a:pPr algn="r" rtl="0"/>
              <a:t>25</a:t>
            </a:fld>
            <a:endParaRPr lang="en-US" sz="1200" kern="1200">
              <a:solidFill>
                <a:prstClr val="black"/>
              </a:solidFill>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BEF87F72-AFF9-4355-9830-B90CFCCF6423}" type="slidenum">
              <a:rPr lang="en-US" sz="1200" kern="1200">
                <a:solidFill>
                  <a:prstClr val="black"/>
                </a:solidFill>
                <a:latin typeface="Calibri"/>
                <a:ea typeface="+mn-ea"/>
                <a:cs typeface="+mn-cs"/>
              </a:rPr>
              <a:pPr algn="r" rtl="0"/>
              <a:t>26</a:t>
            </a:fld>
            <a:endParaRPr lang="en-US" sz="1200" kern="1200">
              <a:solidFill>
                <a:prstClr val="black"/>
              </a:solidFill>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370173B2-124D-4BC8-AF9F-167E85A21D5D}" type="slidenum">
              <a:rPr lang="en-US" sz="1200" b="1" kern="1200">
                <a:solidFill>
                  <a:prstClr val="black"/>
                </a:solidFill>
                <a:latin typeface="Times New Roman" pitchFamily="18" charset="0"/>
                <a:ea typeface="+mn-ea"/>
                <a:cs typeface="+mn-cs"/>
              </a:rPr>
              <a:pPr algn="r" rtl="0" fontAlgn="base">
                <a:spcBef>
                  <a:spcPct val="0"/>
                </a:spcBef>
                <a:spcAft>
                  <a:spcPct val="0"/>
                </a:spcAft>
                <a:defRPr/>
              </a:pPr>
              <a:t>27</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370173B2-124D-4BC8-AF9F-167E85A21D5D}" type="slidenum">
              <a:rPr lang="en-US" sz="1200" b="1" kern="1200">
                <a:solidFill>
                  <a:prstClr val="black"/>
                </a:solidFill>
                <a:latin typeface="Times New Roman" pitchFamily="18" charset="0"/>
                <a:ea typeface="+mn-ea"/>
                <a:cs typeface="+mn-cs"/>
              </a:rPr>
              <a:pPr algn="r" rtl="0" fontAlgn="base">
                <a:spcBef>
                  <a:spcPct val="0"/>
                </a:spcBef>
                <a:spcAft>
                  <a:spcPct val="0"/>
                </a:spcAft>
                <a:defRPr/>
              </a:pPr>
              <a:t>28</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2"/>
          <p:cNvSpPr>
            <a:spLocks noGrp="1" noRot="1" noChangeAspect="1" noChangeArrowheads="1" noTextEdit="1"/>
          </p:cNvSpPr>
          <p:nvPr>
            <p:ph type="sldImg"/>
          </p:nvPr>
        </p:nvSpPr>
        <p:spPr>
          <a:ln/>
        </p:spPr>
      </p:sp>
      <p:sp>
        <p:nvSpPr>
          <p:cNvPr id="11601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2"/>
          <p:cNvSpPr>
            <a:spLocks noGrp="1" noRot="1" noChangeAspect="1" noChangeArrowheads="1" noTextEdit="1"/>
          </p:cNvSpPr>
          <p:nvPr>
            <p:ph type="sldImg"/>
          </p:nvPr>
        </p:nvSpPr>
        <p:spPr>
          <a:ln/>
        </p:spPr>
      </p:sp>
      <p:sp>
        <p:nvSpPr>
          <p:cNvPr id="12789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a:ln/>
        </p:spPr>
      </p:sp>
      <p:sp>
        <p:nvSpPr>
          <p:cNvPr id="39939" name="Rectangle 3"/>
          <p:cNvSpPr>
            <a:spLocks noGrp="1"/>
          </p:cNvSpPr>
          <p:nvPr>
            <p:ph type="body" idx="1"/>
          </p:nvPr>
        </p:nvSpPr>
        <p:spPr>
          <a:noFill/>
          <a:ln/>
        </p:spPr>
        <p:txBody>
          <a:bodyPr/>
          <a:lstStyle/>
          <a:p>
            <a:pPr defTabSz="2193925"/>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pPr algn="r" rtl="0" fontAlgn="base">
              <a:spcBef>
                <a:spcPct val="0"/>
              </a:spcBef>
              <a:spcAft>
                <a:spcPct val="0"/>
              </a:spcAft>
            </a:pPr>
            <a:fld id="{238E90D8-8481-4882-B3B0-2D760FE422DB}" type="slidenum">
              <a:rPr lang="en-US" sz="1200" b="1" kern="1200">
                <a:solidFill>
                  <a:prstClr val="black"/>
                </a:solidFill>
                <a:latin typeface="Times New Roman" pitchFamily="18" charset="0"/>
                <a:ea typeface="+mn-ea"/>
                <a:cs typeface="+mn-cs"/>
              </a:rPr>
              <a:pPr algn="r" rtl="0" fontAlgn="base">
                <a:spcBef>
                  <a:spcPct val="0"/>
                </a:spcBef>
                <a:spcAft>
                  <a:spcPct val="0"/>
                </a:spcAft>
              </a:pPr>
              <a:t>4</a:t>
            </a:fld>
            <a:endParaRPr lang="en-US" sz="1200" b="1" kern="1200">
              <a:solidFill>
                <a:prstClr val="black"/>
              </a:solidFill>
              <a:latin typeface="Times New Roman" pitchFamily="18" charset="0"/>
              <a:ea typeface="+mn-ea"/>
              <a:cs typeface="+mn-cs"/>
            </a:endParaRPr>
          </a:p>
        </p:txBody>
      </p:sp>
      <p:sp>
        <p:nvSpPr>
          <p:cNvPr id="168963" name="Rectangle 2"/>
          <p:cNvSpPr>
            <a:spLocks noGrp="1" noRot="1" noChangeAspect="1" noChangeArrowheads="1" noTextEdit="1"/>
          </p:cNvSpPr>
          <p:nvPr>
            <p:ph type="sldImg"/>
          </p:nvPr>
        </p:nvSpPr>
        <p:spPr>
          <a:xfrm>
            <a:off x="1147763" y="685800"/>
            <a:ext cx="4570412" cy="3429000"/>
          </a:xfrm>
          <a:ln/>
        </p:spPr>
      </p:sp>
      <p:sp>
        <p:nvSpPr>
          <p:cNvPr id="1689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defTabSz="2193925" eaLnBrk="1" hangingPunct="1">
              <a:spcBef>
                <a:spcPct val="0"/>
              </a:spcBef>
            </a:pPr>
            <a:endParaRPr lang="en-US" smtClean="0"/>
          </a:p>
        </p:txBody>
      </p:sp>
      <p:sp>
        <p:nvSpPr>
          <p:cNvPr id="22531" name="Slide Number Placeholder 3"/>
          <p:cNvSpPr txBox="1">
            <a:spLocks noGrp="1"/>
          </p:cNvSpPr>
          <p:nvPr/>
        </p:nvSpPr>
        <p:spPr bwMode="auto">
          <a:xfrm>
            <a:off x="3884613" y="8685042"/>
            <a:ext cx="2971800" cy="457360"/>
          </a:xfrm>
          <a:prstGeom prst="rect">
            <a:avLst/>
          </a:prstGeom>
          <a:noFill/>
          <a:ln>
            <a:miter lim="800000"/>
            <a:headEnd/>
            <a:tailEnd/>
          </a:ln>
        </p:spPr>
        <p:txBody>
          <a:bodyPr anchor="b"/>
          <a:lstStyle/>
          <a:p>
            <a:pPr algn="r" defTabSz="2193925" rtl="0" fontAlgn="base">
              <a:spcBef>
                <a:spcPct val="0"/>
              </a:spcBef>
              <a:spcAft>
                <a:spcPct val="0"/>
              </a:spcAft>
              <a:defRPr/>
            </a:pPr>
            <a:fld id="{F6EC8616-1758-4BEB-9D9A-091A7E6F210C}" type="slidenum">
              <a:rPr lang="en-US" sz="1200" b="1" kern="1200">
                <a:solidFill>
                  <a:prstClr val="black"/>
                </a:solidFill>
                <a:latin typeface="Calibri"/>
                <a:ea typeface="+mn-ea"/>
                <a:cs typeface="+mn-cs"/>
              </a:rPr>
              <a:pPr algn="r" defTabSz="2193925" rtl="0" fontAlgn="base">
                <a:spcBef>
                  <a:spcPct val="0"/>
                </a:spcBef>
                <a:spcAft>
                  <a:spcPct val="0"/>
                </a:spcAft>
                <a:defRPr/>
              </a:pPr>
              <a:t>40</a:t>
            </a:fld>
            <a:endParaRPr lang="en-US" sz="1200" b="1" kern="1200">
              <a:solidFill>
                <a:prstClr val="black"/>
              </a:solidFill>
              <a:latin typeface="Calibri"/>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defTabSz="2193925" eaLnBrk="1" hangingPunct="1">
              <a:spcBef>
                <a:spcPct val="0"/>
              </a:spcBef>
            </a:pPr>
            <a:endParaRPr lang="en-US" smtClean="0"/>
          </a:p>
        </p:txBody>
      </p:sp>
      <p:sp>
        <p:nvSpPr>
          <p:cNvPr id="22531" name="Slide Number Placeholder 3"/>
          <p:cNvSpPr txBox="1">
            <a:spLocks noGrp="1"/>
          </p:cNvSpPr>
          <p:nvPr/>
        </p:nvSpPr>
        <p:spPr bwMode="auto">
          <a:xfrm>
            <a:off x="3884613" y="8685042"/>
            <a:ext cx="2971800" cy="457360"/>
          </a:xfrm>
          <a:prstGeom prst="rect">
            <a:avLst/>
          </a:prstGeom>
          <a:noFill/>
          <a:ln>
            <a:miter lim="800000"/>
            <a:headEnd/>
            <a:tailEnd/>
          </a:ln>
        </p:spPr>
        <p:txBody>
          <a:bodyPr anchor="b"/>
          <a:lstStyle/>
          <a:p>
            <a:pPr algn="r" defTabSz="2193925" rtl="0" fontAlgn="base">
              <a:spcBef>
                <a:spcPct val="0"/>
              </a:spcBef>
              <a:spcAft>
                <a:spcPct val="0"/>
              </a:spcAft>
              <a:defRPr/>
            </a:pPr>
            <a:fld id="{CEE94CDF-63D4-4D46-99F0-F856A5C6380F}" type="slidenum">
              <a:rPr lang="en-US" sz="1200" b="1" kern="1200">
                <a:solidFill>
                  <a:prstClr val="black"/>
                </a:solidFill>
                <a:latin typeface="Calibri"/>
                <a:ea typeface="+mn-ea"/>
                <a:cs typeface="+mn-cs"/>
              </a:rPr>
              <a:pPr algn="r" defTabSz="2193925" rtl="0" fontAlgn="base">
                <a:spcBef>
                  <a:spcPct val="0"/>
                </a:spcBef>
                <a:spcAft>
                  <a:spcPct val="0"/>
                </a:spcAft>
                <a:defRPr/>
              </a:pPr>
              <a:t>41</a:t>
            </a:fld>
            <a:endParaRPr lang="en-US" sz="1200" b="1" kern="1200">
              <a:solidFill>
                <a:prstClr val="black"/>
              </a:solidFill>
              <a:latin typeface="Calibri"/>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a:noFill/>
        </p:spPr>
        <p:txBody>
          <a:bodyPr/>
          <a:lstStyle/>
          <a:p>
            <a:pPr algn="r" rtl="0" fontAlgn="base">
              <a:spcBef>
                <a:spcPct val="0"/>
              </a:spcBef>
              <a:spcAft>
                <a:spcPct val="0"/>
              </a:spcAft>
            </a:pPr>
            <a:fld id="{6E561BF2-50D9-429A-9CB2-7F17F0399C44}" type="slidenum">
              <a:rPr lang="en-US" sz="1200" b="1" kern="1200">
                <a:solidFill>
                  <a:prstClr val="black"/>
                </a:solidFill>
                <a:latin typeface="Times New Roman" pitchFamily="18" charset="0"/>
                <a:ea typeface="+mn-ea"/>
                <a:cs typeface="+mn-cs"/>
              </a:rPr>
              <a:pPr algn="r" rtl="0" fontAlgn="base">
                <a:spcBef>
                  <a:spcPct val="0"/>
                </a:spcBef>
                <a:spcAft>
                  <a:spcPct val="0"/>
                </a:spcAft>
              </a:pPr>
              <a:t>42</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51204" name="Slide Number Placeholder 3"/>
          <p:cNvSpPr>
            <a:spLocks noGrp="1"/>
          </p:cNvSpPr>
          <p:nvPr>
            <p:ph type="sldNum" sz="quarter" idx="5"/>
          </p:nvPr>
        </p:nvSpPr>
        <p:spPr>
          <a:noFill/>
        </p:spPr>
        <p:txBody>
          <a:bodyPr/>
          <a:lstStyle/>
          <a:p>
            <a:pPr algn="r" rtl="0" fontAlgn="base">
              <a:spcBef>
                <a:spcPct val="0"/>
              </a:spcBef>
              <a:spcAft>
                <a:spcPct val="0"/>
              </a:spcAft>
            </a:pPr>
            <a:fld id="{FC01DF2C-9F81-4783-AD56-70A37432B2A6}" type="slidenum">
              <a:rPr lang="en-US" sz="1200" b="1" kern="1200">
                <a:solidFill>
                  <a:prstClr val="black"/>
                </a:solidFill>
                <a:latin typeface="Times New Roman" pitchFamily="18" charset="0"/>
                <a:ea typeface="+mn-ea"/>
                <a:cs typeface="+mn-cs"/>
              </a:rPr>
              <a:pPr algn="r" rtl="0" fontAlgn="base">
                <a:spcBef>
                  <a:spcPct val="0"/>
                </a:spcBef>
                <a:spcAft>
                  <a:spcPct val="0"/>
                </a:spcAft>
              </a:pPr>
              <a:t>43</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Slide Image Placeholder 1"/>
          <p:cNvSpPr>
            <a:spLocks noGrp="1" noRot="1" noChangeAspect="1" noTextEdit="1"/>
          </p:cNvSpPr>
          <p:nvPr>
            <p:ph type="sldImg"/>
          </p:nvPr>
        </p:nvSpPr>
        <p:spPr>
          <a:ln/>
        </p:spPr>
      </p:sp>
      <p:sp>
        <p:nvSpPr>
          <p:cNvPr id="989187" name="Notes Placeholder 2"/>
          <p:cNvSpPr>
            <a:spLocks noGrp="1"/>
          </p:cNvSpPr>
          <p:nvPr>
            <p:ph type="body" idx="1"/>
          </p:nvPr>
        </p:nvSpPr>
        <p:spPr>
          <a:noFill/>
          <a:ln/>
        </p:spPr>
        <p:txBody>
          <a:bodyPr/>
          <a:lstStyle/>
          <a:p>
            <a:pPr defTabSz="2193925" eaLnBrk="1" hangingPunct="1">
              <a:spcBef>
                <a:spcPct val="0"/>
              </a:spcBef>
            </a:pPr>
            <a:endParaRPr lang="en-US" smtClean="0"/>
          </a:p>
        </p:txBody>
      </p:sp>
      <p:sp>
        <p:nvSpPr>
          <p:cNvPr id="17411" name="Slide Number Placeholder 3"/>
          <p:cNvSpPr txBox="1">
            <a:spLocks noGrp="1"/>
          </p:cNvSpPr>
          <p:nvPr/>
        </p:nvSpPr>
        <p:spPr bwMode="auto">
          <a:xfrm>
            <a:off x="3884613" y="8685042"/>
            <a:ext cx="2971800" cy="457360"/>
          </a:xfrm>
          <a:prstGeom prst="rect">
            <a:avLst/>
          </a:prstGeom>
          <a:noFill/>
          <a:ln>
            <a:miter lim="800000"/>
            <a:headEnd/>
            <a:tailEnd/>
          </a:ln>
        </p:spPr>
        <p:txBody>
          <a:bodyPr anchor="b"/>
          <a:lstStyle/>
          <a:p>
            <a:pPr algn="r" defTabSz="2193925" rtl="0" fontAlgn="base">
              <a:spcBef>
                <a:spcPct val="0"/>
              </a:spcBef>
              <a:spcAft>
                <a:spcPct val="0"/>
              </a:spcAft>
              <a:defRPr/>
            </a:pPr>
            <a:fld id="{9B28CDFA-7832-4241-83E2-E5D5A902760A}" type="slidenum">
              <a:rPr lang="en-US" sz="1200" kern="1200">
                <a:solidFill>
                  <a:prstClr val="black"/>
                </a:solidFill>
                <a:latin typeface="Calibri"/>
                <a:ea typeface="+mn-ea"/>
                <a:cs typeface="+mn-cs"/>
              </a:rPr>
              <a:pPr algn="r" defTabSz="2193925" rtl="0" fontAlgn="base">
                <a:spcBef>
                  <a:spcPct val="0"/>
                </a:spcBef>
                <a:spcAft>
                  <a:spcPct val="0"/>
                </a:spcAft>
                <a:defRPr/>
              </a:pPr>
              <a:t>45</a:t>
            </a:fld>
            <a:endParaRPr lang="en-US" sz="1200" kern="1200">
              <a:solidFill>
                <a:prstClr val="black"/>
              </a:solidFill>
              <a:latin typeface="Calibri"/>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370173B2-124D-4BC8-AF9F-167E85A21D5D}" type="slidenum">
              <a:rPr lang="en-US" sz="1200" b="1" kern="1200">
                <a:solidFill>
                  <a:prstClr val="black"/>
                </a:solidFill>
                <a:latin typeface="Times New Roman" pitchFamily="18" charset="0"/>
                <a:ea typeface="+mn-ea"/>
                <a:cs typeface="+mn-cs"/>
              </a:rPr>
              <a:pPr algn="r" rtl="0" fontAlgn="base">
                <a:spcBef>
                  <a:spcPct val="0"/>
                </a:spcBef>
                <a:spcAft>
                  <a:spcPct val="0"/>
                </a:spcAft>
                <a:defRPr/>
              </a:pPr>
              <a:t>46</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B4BD610-5845-43A1-970E-26DBB55F25B4}"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B93EFC-241E-46B5-87B6-5A5EA19C5207}"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B93EFC-241E-46B5-87B6-5A5EA19C5207}"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algn="r" rtl="0" fontAlgn="base">
              <a:spcBef>
                <a:spcPct val="0"/>
              </a:spcBef>
              <a:spcAft>
                <a:spcPct val="0"/>
              </a:spcAft>
            </a:pPr>
            <a:fld id="{EBBACBCF-FE40-4C55-8A18-407E83F906AB}" type="slidenum">
              <a:rPr lang="en-US" sz="1200" b="1" kern="1200">
                <a:solidFill>
                  <a:prstClr val="black"/>
                </a:solidFill>
                <a:latin typeface="Times New Roman" pitchFamily="18" charset="0"/>
                <a:ea typeface="+mn-ea"/>
                <a:cs typeface="+mn-cs"/>
              </a:rPr>
              <a:pPr algn="r" rtl="0" fontAlgn="base">
                <a:spcBef>
                  <a:spcPct val="0"/>
                </a:spcBef>
                <a:spcAft>
                  <a:spcPct val="0"/>
                </a:spcAft>
              </a:pPr>
              <a:t>5</a:t>
            </a:fld>
            <a:endParaRPr lang="en-US" sz="1200" b="1" kern="1200">
              <a:solidFill>
                <a:prstClr val="black"/>
              </a:solidFill>
              <a:latin typeface="Times New Roman" pitchFamily="18" charset="0"/>
              <a:ea typeface="+mn-ea"/>
              <a:cs typeface="+mn-cs"/>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rtl="0" eaLnBrk="0" fontAlgn="base" hangingPunct="0">
              <a:spcBef>
                <a:spcPct val="0"/>
              </a:spcBef>
              <a:spcAft>
                <a:spcPct val="0"/>
              </a:spcAft>
            </a:pPr>
            <a:fld id="{47175436-74A4-45CE-B820-3BC6B39A2D76}" type="slidenum">
              <a:rPr lang="en-US" sz="1200" kern="1200">
                <a:solidFill>
                  <a:prstClr val="black"/>
                </a:solidFill>
                <a:latin typeface="Times New Roman" pitchFamily="18" charset="0"/>
                <a:ea typeface="+mn-ea"/>
                <a:cs typeface="+mn-cs"/>
              </a:rPr>
              <a:pPr algn="r" rtl="0" eaLnBrk="0" fontAlgn="base" hangingPunct="0">
                <a:spcBef>
                  <a:spcPct val="0"/>
                </a:spcBef>
                <a:spcAft>
                  <a:spcPct val="0"/>
                </a:spcAft>
              </a:pPr>
              <a:t>5</a:t>
            </a:fld>
            <a:endParaRPr lang="en-US" sz="1200" kern="1200">
              <a:solidFill>
                <a:prstClr val="black"/>
              </a:solidFill>
              <a:latin typeface="Times New Roman" pitchFamily="18" charset="0"/>
              <a:ea typeface="+mn-ea"/>
              <a:cs typeface="+mn-cs"/>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E5DA8D-0B29-49EC-8227-F9343CE57E7E}"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51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56DF5B6-AAD1-4C62-A218-310131CAC226}" type="slidenum">
              <a:rPr lang="en-US" b="1" smtClean="0">
                <a:solidFill>
                  <a:srgbClr val="000000"/>
                </a:solidFill>
              </a:rPr>
              <a:pPr/>
              <a:t>6</a:t>
            </a:fld>
            <a:endParaRPr lang="en-US" b="1" smtClean="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77EC5C42-079F-4F5B-BFF5-B6336264D973}" type="slidenum">
              <a:rPr lang="en-US" sz="1200" b="1" kern="1200">
                <a:solidFill>
                  <a:prstClr val="black"/>
                </a:solidFill>
                <a:latin typeface="Times New Roman" pitchFamily="18" charset="0"/>
                <a:ea typeface="+mn-ea"/>
                <a:cs typeface="+mn-cs"/>
              </a:rPr>
              <a:pPr algn="r" rtl="0" fontAlgn="base">
                <a:spcBef>
                  <a:spcPct val="0"/>
                </a:spcBef>
                <a:spcAft>
                  <a:spcPct val="0"/>
                </a:spcAft>
                <a:defRPr/>
              </a:pPr>
              <a:t>7</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662CCD20-670A-4CCE-8CAE-D16DFABAC07D}" type="slidenum">
              <a:rPr lang="en-US" sz="1200" b="1" kern="1200">
                <a:solidFill>
                  <a:prstClr val="black"/>
                </a:solidFill>
                <a:latin typeface="Times New Roman" pitchFamily="18" charset="0"/>
                <a:ea typeface="+mn-ea"/>
                <a:cs typeface="+mn-cs"/>
              </a:rPr>
              <a:pPr algn="r" rtl="0" fontAlgn="base">
                <a:spcBef>
                  <a:spcPct val="0"/>
                </a:spcBef>
                <a:spcAft>
                  <a:spcPct val="0"/>
                </a:spcAft>
                <a:defRPr/>
              </a:pPr>
              <a:t>8</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E833BC4-D872-4088-B196-A126D34FC916}" type="slidenum">
              <a:rPr lang="en-US"/>
              <a:pPr/>
              <a:t>9</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fontAlgn="auto">
              <a:spcBef>
                <a:spcPts val="0"/>
              </a:spcBef>
              <a:spcAft>
                <a:spcPts val="0"/>
              </a:spcAft>
              <a:defRPr/>
            </a:pPr>
            <a:r>
              <a:rPr lang="en-US" b="1" i="1" dirty="0">
                <a:solidFill>
                  <a:srgbClr val="1851CE"/>
                </a:solidFill>
                <a:latin typeface="Calibri" pitchFamily="34" charset="0"/>
              </a:rPr>
              <a:t>S</a:t>
            </a:r>
            <a:r>
              <a:rPr lang="en-US" b="1" i="1" dirty="0">
                <a:solidFill>
                  <a:srgbClr val="E40701"/>
                </a:solidFill>
                <a:latin typeface="Calibri" pitchFamily="34" charset="0"/>
              </a:rPr>
              <a:t>A</a:t>
            </a:r>
            <a:r>
              <a:rPr lang="en-US" b="1" i="1" dirty="0">
                <a:solidFill>
                  <a:srgbClr val="EFBA00"/>
                </a:solidFill>
                <a:latin typeface="Calibri" pitchFamily="34" charset="0"/>
              </a:rPr>
              <a:t>L</a:t>
            </a:r>
            <a:r>
              <a:rPr lang="en-US" b="1" i="1" dirty="0">
                <a:solidFill>
                  <a:srgbClr val="1851CE"/>
                </a:solidFill>
                <a:latin typeface="Calibri" pitchFamily="34" charset="0"/>
              </a:rPr>
              <a:t>S</a:t>
            </a:r>
            <a:r>
              <a:rPr lang="en-US" b="1" i="1" dirty="0">
                <a:solidFill>
                  <a:srgbClr val="18A221"/>
                </a:solidFill>
                <a:latin typeface="Calibri" pitchFamily="34" charset="0"/>
              </a:rPr>
              <a:t>A</a:t>
            </a:r>
            <a:endParaRPr lang="en-US" dirty="0">
              <a:latin typeface="Corbel" pitchFamily="34" charset="0"/>
            </a:endParaRPr>
          </a:p>
        </p:txBody>
      </p:sp>
      <p:pic>
        <p:nvPicPr>
          <p:cNvPr id="7" name="Picture 6" descr="350px-Zuoshangjiao.jpg"/>
          <p:cNvPicPr>
            <a:picLocks noChangeAspect="1"/>
          </p:cNvPicPr>
          <p:nvPr userDrawn="1"/>
        </p:nvPicPr>
        <p:blipFill>
          <a:blip r:embed="rId2"/>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2/17/2009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2/17/2009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2/17/2009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D80A401-E578-4E1D-822A-7DCF1DAC1E4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642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4963"/>
            <a:ext cx="8226425" cy="4524375"/>
          </a:xfrm>
        </p:spPr>
        <p:txBody>
          <a:bodyPr/>
          <a:lstStyle/>
          <a:p>
            <a:pPr lvl="0"/>
            <a:endParaRPr lang="en-US" noProof="0" smtClean="0"/>
          </a:p>
        </p:txBody>
      </p:sp>
      <p:sp>
        <p:nvSpPr>
          <p:cNvPr id="4" name="Rectangle 4"/>
          <p:cNvSpPr>
            <a:spLocks noGrp="1" noChangeArrowheads="1"/>
          </p:cNvSpPr>
          <p:nvPr>
            <p:ph type="dt" idx="10"/>
          </p:nvPr>
        </p:nvSpPr>
        <p:spPr>
          <a:ln/>
        </p:spPr>
        <p:txBody>
          <a:bodyPr/>
          <a:lstStyle>
            <a:lvl1pPr>
              <a:defRPr/>
            </a:lvl1pPr>
          </a:lstStyle>
          <a:p>
            <a:pPr algn="l" rtl="0" fontAlgn="base" hangingPunct="0">
              <a:lnSpc>
                <a:spcPct val="102000"/>
              </a:lnSpc>
              <a:spcBef>
                <a:spcPct val="0"/>
              </a:spcBef>
              <a:spcAft>
                <a:spcPct val="0"/>
              </a:spcAft>
              <a:buClr>
                <a:srgbClr val="000000"/>
              </a:buClr>
              <a:buSzPct val="45000"/>
              <a:buFont typeface="Wingdings" pitchFamily="2" charset="2"/>
              <a:buNone/>
              <a:defRPr/>
            </a:pPr>
            <a:fld id="{BE5CEF1F-8D7C-4114-933A-0A59DB1E4677}" type="datetimeFigureOut">
              <a:rPr lang="en-GB" sz="1300" kern="1200">
                <a:solidFill>
                  <a:srgbClr val="000000"/>
                </a:solidFill>
                <a:latin typeface="Times New Roman" pitchFamily="18" charset="0"/>
                <a:ea typeface="+mn-ea"/>
                <a:cs typeface="+mn-cs"/>
              </a:rPr>
              <a:pPr algn="l" rtl="0" fontAlgn="base" hangingPunct="0">
                <a:lnSpc>
                  <a:spcPct val="102000"/>
                </a:lnSpc>
                <a:spcBef>
                  <a:spcPct val="0"/>
                </a:spcBef>
                <a:spcAft>
                  <a:spcPct val="0"/>
                </a:spcAft>
                <a:buClr>
                  <a:srgbClr val="000000"/>
                </a:buClr>
                <a:buSzPct val="45000"/>
                <a:buFont typeface="Wingdings" pitchFamily="2" charset="2"/>
                <a:buNone/>
                <a:defRPr/>
              </a:pPr>
              <a:t>17/02/2009</a:t>
            </a:fld>
            <a:endParaRPr lang="en-GB" sz="1300" kern="1200">
              <a:solidFill>
                <a:srgbClr val="000000"/>
              </a:solidFill>
              <a:latin typeface="Times New Roman" pitchFamily="18" charset="0"/>
              <a:ea typeface="+mn-ea"/>
              <a:cs typeface="+mn-cs"/>
            </a:endParaRPr>
          </a:p>
        </p:txBody>
      </p:sp>
      <p:sp>
        <p:nvSpPr>
          <p:cNvPr id="5" name="Rectangle 5"/>
          <p:cNvSpPr>
            <a:spLocks noGrp="1" noChangeArrowheads="1"/>
          </p:cNvSpPr>
          <p:nvPr>
            <p:ph type="ftr" idx="11"/>
          </p:nvPr>
        </p:nvSpPr>
        <p:spPr>
          <a:ln/>
        </p:spPr>
        <p:txBody>
          <a:bodyPr/>
          <a:lstStyle>
            <a:lvl1pPr>
              <a:defRPr/>
            </a:lvl1pPr>
          </a:lstStyle>
          <a:p>
            <a:pPr algn="ctr" rtl="0" fontAlgn="base" hangingPunct="0">
              <a:lnSpc>
                <a:spcPct val="102000"/>
              </a:lnSpc>
              <a:spcBef>
                <a:spcPct val="0"/>
              </a:spcBef>
              <a:spcAft>
                <a:spcPct val="0"/>
              </a:spcAft>
              <a:buClr>
                <a:srgbClr val="000000"/>
              </a:buClr>
              <a:buSzPct val="45000"/>
              <a:buFont typeface="Wingdings" pitchFamily="2" charset="2"/>
              <a:buNone/>
              <a:defRPr/>
            </a:pPr>
            <a:endParaRPr lang="en-GB" sz="1300" kern="1200">
              <a:solidFill>
                <a:srgbClr val="000000"/>
              </a:solidFill>
              <a:latin typeface="Times New Roman" pitchFamily="18" charset="0"/>
              <a:ea typeface="+mn-ea"/>
              <a:cs typeface="+mn-cs"/>
            </a:endParaRPr>
          </a:p>
        </p:txBody>
      </p:sp>
      <p:sp>
        <p:nvSpPr>
          <p:cNvPr id="6" name="Rectangle 6"/>
          <p:cNvSpPr>
            <a:spLocks noGrp="1" noChangeArrowheads="1"/>
          </p:cNvSpPr>
          <p:nvPr>
            <p:ph type="sldNum" idx="12"/>
          </p:nvPr>
        </p:nvSpPr>
        <p:spPr>
          <a:ln/>
        </p:spPr>
        <p:txBody>
          <a:bodyPr/>
          <a:lstStyle>
            <a:lvl1pPr>
              <a:defRPr/>
            </a:lvl1pPr>
          </a:lstStyle>
          <a:p>
            <a:pPr algn="r" rtl="0" fontAlgn="base" hangingPunct="0">
              <a:lnSpc>
                <a:spcPct val="102000"/>
              </a:lnSpc>
              <a:spcBef>
                <a:spcPct val="0"/>
              </a:spcBef>
              <a:spcAft>
                <a:spcPct val="0"/>
              </a:spcAft>
              <a:buClr>
                <a:srgbClr val="000000"/>
              </a:buClr>
              <a:buSzPct val="45000"/>
              <a:buFont typeface="Wingdings" pitchFamily="2" charset="2"/>
              <a:buNone/>
              <a:defRPr/>
            </a:pPr>
            <a:fld id="{EDA7B88D-DDF0-4DE1-861B-BCA2948FA08D}" type="slidenum">
              <a:rPr lang="en-GB" sz="1300" kern="1200">
                <a:solidFill>
                  <a:srgbClr val="000000"/>
                </a:solidFill>
                <a:latin typeface="Times New Roman" pitchFamily="18" charset="0"/>
                <a:ea typeface="+mn-ea"/>
                <a:cs typeface="+mn-cs"/>
              </a:rPr>
              <a:pPr algn="r" rtl="0" fontAlgn="base" hangingPunct="0">
                <a:lnSpc>
                  <a:spcPct val="102000"/>
                </a:lnSpc>
                <a:spcBef>
                  <a:spcPct val="0"/>
                </a:spcBef>
                <a:spcAft>
                  <a:spcPct val="0"/>
                </a:spcAft>
                <a:buClr>
                  <a:srgbClr val="000000"/>
                </a:buClr>
                <a:buSzPct val="45000"/>
                <a:buFont typeface="Wingdings" pitchFamily="2" charset="2"/>
                <a:buNone/>
                <a:defRPr/>
              </a:pPr>
              <a:t>‹#›</a:t>
            </a:fld>
            <a:endParaRPr lang="en-GB" sz="1300" kern="1200">
              <a:solidFill>
                <a:srgbClr val="000000"/>
              </a:solidFill>
              <a:latin typeface="Times New Roman" pitchFamily="18"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51E96259-29C6-43D2-AE49-8C5446B83EB4}"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5"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6"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6319E9DC-5E4F-4380-AB50-EAEC5795B51D}"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1D38E854-CCFA-4426-943F-B40336E4387C}"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5"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6"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88AEEB79-2A8A-417C-87E9-C326C07D3C50}"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D922EE20-1CF4-4449-AB5F-E8B1D3A02482}"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5"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6"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C4BBCCEA-2C80-4E60-9C12-84E6EC6D8FF2}"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82763"/>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82763"/>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CB3C2C48-29FC-4266-8C9B-4A78B01FE75E}"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6"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7"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82E5C0DB-18F9-4D20-939D-52DB8DCE6C12}"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E576097E-B142-4A5A-8A20-0911EAB95794}"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8"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9"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0213C0E2-17E4-45ED-9E7E-EBA6B4563E38}"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927BD94D-59A9-4071-BAC9-20F2A4953FAA}"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4"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5"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411B9FC3-2BF5-45E6-8179-BCBB05B2EE62}"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2/17/2009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592BF375-1DCC-4138-AE91-852FB5816491}"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3"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4"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E6F7FDBB-FFDE-4AFC-8E46-F46BEA011CBF}"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BBC1A747-2AFA-488A-B85C-49B358143F9F}"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6"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7"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7276DDF6-72AB-4FCE-9AE9-2C1F95780F5C}"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01A6FEB2-38D6-427C-B095-7A690021D48E}"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6"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7"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E711F15B-3CB2-4289-95E3-BC6F549694D5}"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648B2483-F8C9-4F21-BB6B-6F7EFB566966}"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5"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6"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040095DE-02C6-4C5B-81E5-5980362BB496}"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12763"/>
            <a:ext cx="1943100"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512763"/>
            <a:ext cx="56769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a:ln/>
        </p:spPr>
        <p:txBody>
          <a:bodyPr/>
          <a:lstStyle>
            <a:lvl1pPr>
              <a:defRPr/>
            </a:lvl1pPr>
          </a:lstStyle>
          <a:p>
            <a:pPr algn="l" rtl="0" fontAlgn="base">
              <a:spcBef>
                <a:spcPct val="0"/>
              </a:spcBef>
              <a:spcAft>
                <a:spcPct val="0"/>
              </a:spcAft>
              <a:defRPr/>
            </a:pPr>
            <a:fld id="{9A1B831B-4630-4061-B8C2-34DF2CF2A853}" type="datetimeFigureOut">
              <a:rPr lang="en-US" sz="1100" kern="1200">
                <a:solidFill>
                  <a:srgbClr val="F8F8F8"/>
                </a:solidFill>
                <a:latin typeface="Corbel"/>
                <a:ea typeface="+mn-ea"/>
                <a:cs typeface="+mn-cs"/>
              </a:rPr>
              <a:pPr algn="l" rtl="0" fontAlgn="base">
                <a:spcBef>
                  <a:spcPct val="0"/>
                </a:spcBef>
                <a:spcAft>
                  <a:spcPct val="0"/>
                </a:spcAft>
                <a:defRPr/>
              </a:pPr>
              <a:t>2/17/2009</a:t>
            </a:fld>
            <a:endParaRPr lang="en-US" sz="1100" kern="1200">
              <a:solidFill>
                <a:srgbClr val="F8F8F8"/>
              </a:solidFill>
              <a:latin typeface="Corbel"/>
              <a:ea typeface="+mn-ea"/>
              <a:cs typeface="+mn-cs"/>
            </a:endParaRPr>
          </a:p>
        </p:txBody>
      </p:sp>
      <p:sp>
        <p:nvSpPr>
          <p:cNvPr id="5" name="Footer Placeholder 16"/>
          <p:cNvSpPr>
            <a:spLocks noGrp="1"/>
          </p:cNvSpPr>
          <p:nvPr>
            <p:ph type="ftr" sz="quarter" idx="11"/>
          </p:nvPr>
        </p:nvSpPr>
        <p:spPr>
          <a:ln/>
        </p:spPr>
        <p:txBody>
          <a:bodyPr/>
          <a:lstStyle>
            <a:lvl1pPr>
              <a:defRPr/>
            </a:lvl1pPr>
          </a:lstStyle>
          <a:p>
            <a:pPr algn="r" rtl="0" fontAlgn="base">
              <a:spcBef>
                <a:spcPct val="0"/>
              </a:spcBef>
              <a:spcAft>
                <a:spcPct val="0"/>
              </a:spcAft>
              <a:defRPr/>
            </a:pPr>
            <a:endParaRPr lang="en-US" sz="1100" kern="1200">
              <a:solidFill>
                <a:srgbClr val="F8F8F8"/>
              </a:solidFill>
              <a:latin typeface="Corbel"/>
              <a:ea typeface="+mn-ea"/>
              <a:cs typeface="+mn-cs"/>
            </a:endParaRPr>
          </a:p>
        </p:txBody>
      </p:sp>
      <p:sp>
        <p:nvSpPr>
          <p:cNvPr id="6" name="Slide Number Placeholder 28"/>
          <p:cNvSpPr>
            <a:spLocks noGrp="1"/>
          </p:cNvSpPr>
          <p:nvPr>
            <p:ph type="sldNum" sz="quarter" idx="12"/>
          </p:nvPr>
        </p:nvSpPr>
        <p:spPr>
          <a:ln/>
        </p:spPr>
        <p:txBody>
          <a:bodyPr/>
          <a:lstStyle>
            <a:lvl1pPr>
              <a:defRPr/>
            </a:lvl1pPr>
          </a:lstStyle>
          <a:p>
            <a:pPr algn="l" rtl="0" fontAlgn="base">
              <a:spcBef>
                <a:spcPct val="0"/>
              </a:spcBef>
              <a:spcAft>
                <a:spcPct val="0"/>
              </a:spcAft>
              <a:defRPr/>
            </a:pPr>
            <a:fld id="{DEF0A9A4-F7AC-4237-8A65-90EBE0425213}" type="slidenum">
              <a:rPr lang="en-US" sz="1200" kern="1200">
                <a:solidFill>
                  <a:srgbClr val="F8F8F8"/>
                </a:solidFill>
                <a:latin typeface="Corbel"/>
                <a:ea typeface="+mn-ea"/>
                <a:cs typeface="+mn-cs"/>
              </a:rPr>
              <a:pPr algn="l" rtl="0" fontAlgn="base">
                <a:spcBef>
                  <a:spcPct val="0"/>
                </a:spcBef>
                <a:spcAft>
                  <a:spcPct val="0"/>
                </a:spcAft>
                <a:defRPr/>
              </a:pPr>
              <a:t>‹#›</a:t>
            </a:fld>
            <a:endParaRPr lang="en-US" sz="1200" kern="1200">
              <a:solidFill>
                <a:srgbClr val="F8F8F8"/>
              </a:solidFill>
              <a:latin typeface="Corbel"/>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pPr/>
              <a:t>2/17/2009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pPr/>
              <a:t>2/17/2009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pPr/>
              <a:t>2/17/2009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pPr/>
              <a:t>2/17/2009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pPr/>
              <a:t>2/17/2009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2/17/2009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2/17/2009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pPr/>
              <a:t>2/17/2009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pPr/>
              <a:t>‹#›</a:t>
            </a:fld>
            <a:endParaRPr lang="en-US"/>
          </a:p>
        </p:txBody>
      </p:sp>
      <p:pic>
        <p:nvPicPr>
          <p:cNvPr id="7" name="Picture 6" descr="350px-Zuoshangjiao.jpg"/>
          <p:cNvPicPr>
            <a:picLocks noChangeAspect="1"/>
          </p:cNvPicPr>
          <p:nvPr userDrawn="1"/>
        </p:nvPicPr>
        <p:blipFill>
          <a:blip r:embed="rId15"/>
          <a:stretch>
            <a:fillRect/>
          </a:stretch>
        </p:blipFill>
        <p:spPr>
          <a:xfrm>
            <a:off x="0" y="0"/>
            <a:ext cx="1600200" cy="1540764"/>
          </a:xfrm>
          <a:prstGeom prst="rect">
            <a:avLst/>
          </a:prstGeom>
        </p:spPr>
      </p:pic>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fontAlgn="auto">
              <a:spcBef>
                <a:spcPts val="0"/>
              </a:spcBef>
              <a:spcAft>
                <a:spcPts val="0"/>
              </a:spcAft>
              <a:defRPr/>
            </a:pPr>
            <a:r>
              <a:rPr lang="en-US" b="1" i="1" dirty="0">
                <a:solidFill>
                  <a:srgbClr val="1851CE"/>
                </a:solidFill>
                <a:latin typeface="Calibri" pitchFamily="34" charset="0"/>
              </a:rPr>
              <a:t>S</a:t>
            </a:r>
            <a:r>
              <a:rPr lang="en-US" b="1" i="1" dirty="0">
                <a:solidFill>
                  <a:srgbClr val="E40701"/>
                </a:solidFill>
                <a:latin typeface="Calibri" pitchFamily="34" charset="0"/>
              </a:rPr>
              <a:t>A</a:t>
            </a:r>
            <a:r>
              <a:rPr lang="en-US" b="1" i="1" dirty="0">
                <a:solidFill>
                  <a:srgbClr val="EFBA00"/>
                </a:solidFill>
                <a:latin typeface="Calibri" pitchFamily="34" charset="0"/>
              </a:rPr>
              <a:t>L</a:t>
            </a:r>
            <a:r>
              <a:rPr lang="en-US" b="1" i="1" dirty="0">
                <a:solidFill>
                  <a:srgbClr val="1851CE"/>
                </a:solidFill>
                <a:latin typeface="Calibri" pitchFamily="34" charset="0"/>
              </a:rPr>
              <a:t>S</a:t>
            </a:r>
            <a:r>
              <a:rPr lang="en-US" b="1" i="1" dirty="0">
                <a:solidFill>
                  <a:srgbClr val="18A221"/>
                </a:solidFill>
                <a:latin typeface="Calibri" pitchFamily="34" charset="0"/>
              </a:rPr>
              <a:t>A</a:t>
            </a:r>
            <a:endParaRPr lang="en-US" dirty="0">
              <a:latin typeface="Corbe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616161"/>
            </a:gs>
          </a:gsLst>
          <a:lin ang="5400000"/>
        </a:gradFill>
        <a:effectLst/>
      </p:bgPr>
    </p:bg>
    <p:spTree>
      <p:nvGrpSpPr>
        <p:cNvPr id="1" name=""/>
        <p:cNvGrpSpPr/>
        <p:nvPr/>
      </p:nvGrpSpPr>
      <p:grpSpPr>
        <a:xfrm>
          <a:off x="0" y="0"/>
          <a:ext cx="0" cy="0"/>
          <a:chOff x="0" y="0"/>
          <a:chExt cx="0" cy="0"/>
        </a:xfrm>
      </p:grpSpPr>
      <p:sp>
        <p:nvSpPr>
          <p:cNvPr id="18" name="Rectangle 31"/>
          <p:cNvSpPr>
            <a:spLocks noChangeArrowheads="1"/>
          </p:cNvSpPr>
          <p:nvPr/>
        </p:nvSpPr>
        <p:spPr bwMode="auto">
          <a:xfrm>
            <a:off x="0" y="0"/>
            <a:ext cx="365125" cy="6854825"/>
          </a:xfrm>
          <a:prstGeom prst="rect">
            <a:avLst/>
          </a:prstGeom>
          <a:solidFill>
            <a:srgbClr val="FFFFFF"/>
          </a:solidFill>
          <a:ln w="50800" cap="rnd" cmpd="dbl" algn="ctr">
            <a:noFill/>
            <a:miter lim="800000"/>
            <a:headEnd/>
            <a:tailEnd/>
          </a:ln>
        </p:spPr>
        <p:txBody>
          <a:bodyPr lIns="91425" tIns="45713" rIns="91425" bIns="45713" anchor="ctr"/>
          <a:lstStyle/>
          <a:p>
            <a:pPr algn="ctr" rtl="0" fontAlgn="base">
              <a:spcBef>
                <a:spcPct val="0"/>
              </a:spcBef>
              <a:spcAft>
                <a:spcPct val="0"/>
              </a:spcAft>
              <a:defRPr/>
            </a:pPr>
            <a:endParaRPr lang="en-US" sz="1600" b="1" kern="1200">
              <a:solidFill>
                <a:srgbClr val="FFFFFF"/>
              </a:solidFill>
              <a:latin typeface="Corbel" pitchFamily="34" charset="0"/>
              <a:ea typeface="+mn-ea"/>
              <a:cs typeface="+mn-cs"/>
            </a:endParaRPr>
          </a:p>
        </p:txBody>
      </p:sp>
      <p:sp>
        <p:nvSpPr>
          <p:cNvPr id="19" name="Rectangle 38"/>
          <p:cNvSpPr>
            <a:spLocks noChangeArrowheads="1"/>
          </p:cNvSpPr>
          <p:nvPr/>
        </p:nvSpPr>
        <p:spPr bwMode="auto">
          <a:xfrm>
            <a:off x="309563" y="681038"/>
            <a:ext cx="46037" cy="365125"/>
          </a:xfrm>
          <a:prstGeom prst="rect">
            <a:avLst/>
          </a:prstGeom>
          <a:solidFill>
            <a:srgbClr val="000000"/>
          </a:solidFill>
          <a:ln w="50800" cap="rnd" cmpd="thickThin" algn="ctr">
            <a:noFill/>
            <a:miter lim="800000"/>
            <a:headEnd/>
            <a:tailEnd/>
          </a:ln>
        </p:spPr>
        <p:txBody>
          <a:bodyPr lIns="91425" tIns="45713" rIns="91425" bIns="45713" anchor="ctr"/>
          <a:lstStyle/>
          <a:p>
            <a:pPr algn="ctr" rtl="0" fontAlgn="base">
              <a:spcBef>
                <a:spcPct val="0"/>
              </a:spcBef>
              <a:spcAft>
                <a:spcPct val="0"/>
              </a:spcAft>
              <a:defRPr/>
            </a:pPr>
            <a:endParaRPr lang="en-US" sz="1600" b="1" kern="1200">
              <a:solidFill>
                <a:srgbClr val="FFFFFF"/>
              </a:solidFill>
              <a:latin typeface="Corbel" pitchFamily="34" charset="0"/>
              <a:ea typeface="+mn-ea"/>
              <a:cs typeface="+mn-cs"/>
            </a:endParaRPr>
          </a:p>
        </p:txBody>
      </p:sp>
      <p:sp>
        <p:nvSpPr>
          <p:cNvPr id="20" name="Rectangle 39"/>
          <p:cNvSpPr>
            <a:spLocks noChangeArrowheads="1"/>
          </p:cNvSpPr>
          <p:nvPr/>
        </p:nvSpPr>
        <p:spPr bwMode="auto">
          <a:xfrm>
            <a:off x="269875" y="681038"/>
            <a:ext cx="26988" cy="365125"/>
          </a:xfrm>
          <a:prstGeom prst="rect">
            <a:avLst/>
          </a:prstGeom>
          <a:solidFill>
            <a:srgbClr val="000000"/>
          </a:solidFill>
          <a:ln w="50800" cap="rnd" cmpd="thickThin" algn="ctr">
            <a:noFill/>
            <a:miter lim="800000"/>
            <a:headEnd/>
            <a:tailEnd/>
          </a:ln>
        </p:spPr>
        <p:txBody>
          <a:bodyPr lIns="91425" tIns="45713" rIns="91425" bIns="45713" anchor="ctr"/>
          <a:lstStyle/>
          <a:p>
            <a:pPr algn="ctr" rtl="0" fontAlgn="base">
              <a:spcBef>
                <a:spcPct val="0"/>
              </a:spcBef>
              <a:spcAft>
                <a:spcPct val="0"/>
              </a:spcAft>
              <a:defRPr/>
            </a:pPr>
            <a:endParaRPr lang="en-US" sz="1600" b="1" kern="1200">
              <a:solidFill>
                <a:srgbClr val="FFFFFF"/>
              </a:solidFill>
              <a:latin typeface="Corbel" pitchFamily="34" charset="0"/>
              <a:ea typeface="+mn-ea"/>
              <a:cs typeface="+mn-cs"/>
            </a:endParaRPr>
          </a:p>
        </p:txBody>
      </p:sp>
      <p:sp>
        <p:nvSpPr>
          <p:cNvPr id="21" name="Rectangle 40"/>
          <p:cNvSpPr>
            <a:spLocks noChangeArrowheads="1"/>
          </p:cNvSpPr>
          <p:nvPr/>
        </p:nvSpPr>
        <p:spPr bwMode="auto">
          <a:xfrm>
            <a:off x="250825" y="681038"/>
            <a:ext cx="7938" cy="365125"/>
          </a:xfrm>
          <a:prstGeom prst="rect">
            <a:avLst/>
          </a:prstGeom>
          <a:solidFill>
            <a:srgbClr val="000000"/>
          </a:solidFill>
          <a:ln w="50800" cap="rnd" cmpd="thickThin" algn="ctr">
            <a:noFill/>
            <a:miter lim="800000"/>
            <a:headEnd/>
            <a:tailEnd/>
          </a:ln>
        </p:spPr>
        <p:txBody>
          <a:bodyPr lIns="91425" tIns="45713" rIns="91425" bIns="45713" anchor="ctr"/>
          <a:lstStyle/>
          <a:p>
            <a:pPr algn="ctr" rtl="0" fontAlgn="base">
              <a:spcBef>
                <a:spcPct val="0"/>
              </a:spcBef>
              <a:spcAft>
                <a:spcPct val="0"/>
              </a:spcAft>
              <a:defRPr/>
            </a:pPr>
            <a:endParaRPr lang="en-US" sz="1600" b="1" kern="1200">
              <a:solidFill>
                <a:srgbClr val="FFFFFF"/>
              </a:solidFill>
              <a:latin typeface="Corbel" pitchFamily="34" charset="0"/>
              <a:ea typeface="+mn-ea"/>
              <a:cs typeface="+mn-cs"/>
            </a:endParaRPr>
          </a:p>
        </p:txBody>
      </p:sp>
      <p:sp>
        <p:nvSpPr>
          <p:cNvPr id="24" name="Rectangle 41"/>
          <p:cNvSpPr>
            <a:spLocks noChangeArrowheads="1"/>
          </p:cNvSpPr>
          <p:nvPr/>
        </p:nvSpPr>
        <p:spPr bwMode="auto">
          <a:xfrm>
            <a:off x="222250" y="681038"/>
            <a:ext cx="7938" cy="365125"/>
          </a:xfrm>
          <a:prstGeom prst="rect">
            <a:avLst/>
          </a:prstGeom>
          <a:solidFill>
            <a:srgbClr val="000000"/>
          </a:solidFill>
          <a:ln w="50800" cap="rnd" cmpd="thickThin" algn="ctr">
            <a:noFill/>
            <a:miter lim="800000"/>
            <a:headEnd/>
            <a:tailEnd/>
          </a:ln>
        </p:spPr>
        <p:txBody>
          <a:bodyPr lIns="91425" tIns="45713" rIns="91425" bIns="45713" anchor="ctr"/>
          <a:lstStyle/>
          <a:p>
            <a:pPr algn="ctr" rtl="0" fontAlgn="base">
              <a:spcBef>
                <a:spcPct val="0"/>
              </a:spcBef>
              <a:spcAft>
                <a:spcPct val="0"/>
              </a:spcAft>
              <a:defRPr/>
            </a:pPr>
            <a:endParaRPr lang="en-US" sz="1600" b="1" kern="1200">
              <a:solidFill>
                <a:srgbClr val="FFFFFF"/>
              </a:solidFill>
              <a:latin typeface="Corbel" pitchFamily="34" charset="0"/>
              <a:ea typeface="+mn-ea"/>
              <a:cs typeface="+mn-cs"/>
            </a:endParaRPr>
          </a:p>
        </p:txBody>
      </p:sp>
      <p:sp>
        <p:nvSpPr>
          <p:cNvPr id="25" name="Rectangle 55"/>
          <p:cNvSpPr>
            <a:spLocks noChangeArrowheads="1"/>
          </p:cNvSpPr>
          <p:nvPr/>
        </p:nvSpPr>
        <p:spPr bwMode="auto">
          <a:xfrm>
            <a:off x="255588" y="5048250"/>
            <a:ext cx="73025" cy="1690688"/>
          </a:xfrm>
          <a:prstGeom prst="rect">
            <a:avLst/>
          </a:prstGeom>
          <a:solidFill>
            <a:schemeClr val="accent2"/>
          </a:solidFill>
          <a:ln w="50800" cap="rnd" cmpd="dbl" algn="ctr">
            <a:noFill/>
            <a:miter lim="800000"/>
            <a:headEnd/>
            <a:tailEnd/>
          </a:ln>
        </p:spPr>
        <p:txBody>
          <a:bodyPr lIns="91425" tIns="45713" rIns="91425" bIns="45713" anchor="ctr"/>
          <a:lstStyle/>
          <a:p>
            <a:pPr algn="ctr" rtl="0" fontAlgn="base">
              <a:spcBef>
                <a:spcPct val="0"/>
              </a:spcBef>
              <a:spcAft>
                <a:spcPct val="0"/>
              </a:spcAft>
              <a:defRPr/>
            </a:pPr>
            <a:endParaRPr lang="en-US" sz="1600" b="1" kern="1200">
              <a:solidFill>
                <a:srgbClr val="FFFFFF"/>
              </a:solidFill>
              <a:latin typeface="Corbel" pitchFamily="34" charset="0"/>
              <a:ea typeface="+mn-ea"/>
              <a:cs typeface="+mn-cs"/>
            </a:endParaRPr>
          </a:p>
        </p:txBody>
      </p:sp>
      <p:sp>
        <p:nvSpPr>
          <p:cNvPr id="26" name="Rectangle 64"/>
          <p:cNvSpPr>
            <a:spLocks noChangeArrowheads="1"/>
          </p:cNvSpPr>
          <p:nvPr/>
        </p:nvSpPr>
        <p:spPr bwMode="auto">
          <a:xfrm>
            <a:off x="255588" y="4797425"/>
            <a:ext cx="73025" cy="227013"/>
          </a:xfrm>
          <a:prstGeom prst="rect">
            <a:avLst/>
          </a:prstGeom>
          <a:solidFill>
            <a:srgbClr val="969696"/>
          </a:solidFill>
          <a:ln w="50800" cap="rnd" cmpd="dbl" algn="ctr">
            <a:noFill/>
            <a:miter lim="800000"/>
            <a:headEnd/>
            <a:tailEnd/>
          </a:ln>
        </p:spPr>
        <p:txBody>
          <a:bodyPr lIns="91425" tIns="45713" rIns="91425" bIns="45713" anchor="ctr"/>
          <a:lstStyle/>
          <a:p>
            <a:pPr algn="ctr" rtl="0" fontAlgn="base">
              <a:spcBef>
                <a:spcPct val="0"/>
              </a:spcBef>
              <a:spcAft>
                <a:spcPct val="0"/>
              </a:spcAft>
              <a:defRPr/>
            </a:pPr>
            <a:endParaRPr lang="en-US" sz="1600" b="1" kern="1200">
              <a:solidFill>
                <a:srgbClr val="FFFFFF"/>
              </a:solidFill>
              <a:latin typeface="Corbel" pitchFamily="34" charset="0"/>
              <a:ea typeface="+mn-ea"/>
              <a:cs typeface="+mn-cs"/>
            </a:endParaRPr>
          </a:p>
        </p:txBody>
      </p:sp>
      <p:sp>
        <p:nvSpPr>
          <p:cNvPr id="27" name="Rectangle 65"/>
          <p:cNvSpPr>
            <a:spLocks noChangeArrowheads="1"/>
          </p:cNvSpPr>
          <p:nvPr/>
        </p:nvSpPr>
        <p:spPr bwMode="auto">
          <a:xfrm>
            <a:off x="255588" y="4637088"/>
            <a:ext cx="73025" cy="138112"/>
          </a:xfrm>
          <a:prstGeom prst="rect">
            <a:avLst/>
          </a:prstGeom>
          <a:solidFill>
            <a:schemeClr val="bg2"/>
          </a:solidFill>
          <a:ln w="50800" cap="rnd" cmpd="dbl" algn="ctr">
            <a:noFill/>
            <a:miter lim="800000"/>
            <a:headEnd/>
            <a:tailEnd/>
          </a:ln>
        </p:spPr>
        <p:txBody>
          <a:bodyPr lIns="91425" tIns="45713" rIns="91425" bIns="45713" anchor="ctr"/>
          <a:lstStyle/>
          <a:p>
            <a:pPr algn="ctr" rtl="0" fontAlgn="base">
              <a:spcBef>
                <a:spcPct val="0"/>
              </a:spcBef>
              <a:spcAft>
                <a:spcPct val="0"/>
              </a:spcAft>
              <a:defRPr/>
            </a:pPr>
            <a:endParaRPr lang="en-US" sz="1600" b="1" kern="1200">
              <a:solidFill>
                <a:srgbClr val="FFFFFF"/>
              </a:solidFill>
              <a:latin typeface="Corbel" pitchFamily="34" charset="0"/>
              <a:ea typeface="+mn-ea"/>
              <a:cs typeface="+mn-cs"/>
            </a:endParaRPr>
          </a:p>
        </p:txBody>
      </p:sp>
      <p:sp>
        <p:nvSpPr>
          <p:cNvPr id="28" name="Rectangle 66"/>
          <p:cNvSpPr>
            <a:spLocks noChangeArrowheads="1"/>
          </p:cNvSpPr>
          <p:nvPr/>
        </p:nvSpPr>
        <p:spPr bwMode="auto">
          <a:xfrm>
            <a:off x="255588" y="4541838"/>
            <a:ext cx="73025" cy="74612"/>
          </a:xfrm>
          <a:prstGeom prst="rect">
            <a:avLst/>
          </a:prstGeom>
          <a:solidFill>
            <a:schemeClr val="accent2"/>
          </a:solidFill>
          <a:ln w="50800" cap="rnd" cmpd="dbl" algn="ctr">
            <a:noFill/>
            <a:miter lim="800000"/>
            <a:headEnd/>
            <a:tailEnd/>
          </a:ln>
        </p:spPr>
        <p:txBody>
          <a:bodyPr lIns="91425" tIns="45713" rIns="91425" bIns="45713" anchor="ctr"/>
          <a:lstStyle/>
          <a:p>
            <a:pPr algn="ctr" rtl="0" fontAlgn="base">
              <a:spcBef>
                <a:spcPct val="0"/>
              </a:spcBef>
              <a:spcAft>
                <a:spcPct val="0"/>
              </a:spcAft>
              <a:defRPr/>
            </a:pPr>
            <a:endParaRPr lang="en-US" sz="1600" b="1" kern="1200">
              <a:solidFill>
                <a:srgbClr val="FFFFFF"/>
              </a:solidFill>
              <a:latin typeface="Corbel" pitchFamily="34" charset="0"/>
              <a:ea typeface="+mn-ea"/>
              <a:cs typeface="+mn-cs"/>
            </a:endParaRPr>
          </a:p>
        </p:txBody>
      </p:sp>
      <p:sp>
        <p:nvSpPr>
          <p:cNvPr id="7179" name="Title Placeholder 21"/>
          <p:cNvSpPr>
            <a:spLocks noGrp="1"/>
          </p:cNvSpPr>
          <p:nvPr>
            <p:ph type="title"/>
          </p:nvPr>
        </p:nvSpPr>
        <p:spPr bwMode="auto">
          <a:xfrm>
            <a:off x="914400" y="512763"/>
            <a:ext cx="7772400" cy="9144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smtClean="0"/>
              <a:t>Click to edit Master title style</a:t>
            </a:r>
          </a:p>
        </p:txBody>
      </p:sp>
      <p:sp>
        <p:nvSpPr>
          <p:cNvPr id="7180" name="Text Placeholder 12"/>
          <p:cNvSpPr>
            <a:spLocks noGrp="1"/>
          </p:cNvSpPr>
          <p:nvPr>
            <p:ph type="body" idx="1"/>
          </p:nvPr>
        </p:nvSpPr>
        <p:spPr bwMode="auto">
          <a:xfrm>
            <a:off x="914400" y="1782763"/>
            <a:ext cx="7772400" cy="45720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 name="Date Placeholder 27"/>
          <p:cNvSpPr>
            <a:spLocks noGrp="1"/>
          </p:cNvSpPr>
          <p:nvPr>
            <p:ph type="dt" sz="half" idx="2"/>
          </p:nvPr>
        </p:nvSpPr>
        <p:spPr bwMode="auto">
          <a:xfrm>
            <a:off x="6477000" y="6416675"/>
            <a:ext cx="2133600" cy="365125"/>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l">
              <a:defRPr sz="1100" b="0">
                <a:solidFill>
                  <a:schemeClr val="tx2"/>
                </a:solidFill>
                <a:latin typeface="+mn-lt"/>
              </a:defRPr>
            </a:lvl1pPr>
          </a:lstStyle>
          <a:p>
            <a:pPr rtl="0" fontAlgn="base">
              <a:spcBef>
                <a:spcPct val="0"/>
              </a:spcBef>
              <a:spcAft>
                <a:spcPct val="0"/>
              </a:spcAft>
              <a:defRPr/>
            </a:pPr>
            <a:fld id="{F5F0E35F-BECB-4D0D-A26D-226652E1E93A}" type="datetimeFigureOut">
              <a:rPr lang="en-US" kern="1200">
                <a:solidFill>
                  <a:srgbClr val="F8F8F8"/>
                </a:solidFill>
                <a:latin typeface="Corbel"/>
                <a:ea typeface="+mn-ea"/>
                <a:cs typeface="+mn-cs"/>
              </a:rPr>
              <a:pPr rtl="0" fontAlgn="base">
                <a:spcBef>
                  <a:spcPct val="0"/>
                </a:spcBef>
                <a:spcAft>
                  <a:spcPct val="0"/>
                </a:spcAft>
                <a:defRPr/>
              </a:pPr>
              <a:t>2/17/2009</a:t>
            </a:fld>
            <a:endParaRPr lang="en-US" kern="1200">
              <a:solidFill>
                <a:srgbClr val="F8F8F8"/>
              </a:solidFill>
              <a:latin typeface="Corbel"/>
              <a:ea typeface="+mn-ea"/>
              <a:cs typeface="+mn-cs"/>
            </a:endParaRPr>
          </a:p>
        </p:txBody>
      </p:sp>
      <p:sp>
        <p:nvSpPr>
          <p:cNvPr id="30" name="Footer Placeholder 16"/>
          <p:cNvSpPr>
            <a:spLocks noGrp="1"/>
          </p:cNvSpPr>
          <p:nvPr>
            <p:ph type="ftr" sz="quarter" idx="3"/>
          </p:nvPr>
        </p:nvSpPr>
        <p:spPr bwMode="auto">
          <a:xfrm>
            <a:off x="914400" y="6416675"/>
            <a:ext cx="5562600" cy="365125"/>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100" b="0">
                <a:solidFill>
                  <a:schemeClr val="tx2"/>
                </a:solidFill>
                <a:latin typeface="+mn-lt"/>
              </a:defRPr>
            </a:lvl1pPr>
          </a:lstStyle>
          <a:p>
            <a:pPr rtl="0" fontAlgn="base">
              <a:spcBef>
                <a:spcPct val="0"/>
              </a:spcBef>
              <a:spcAft>
                <a:spcPct val="0"/>
              </a:spcAft>
              <a:defRPr/>
            </a:pPr>
            <a:endParaRPr lang="en-US" kern="1200">
              <a:solidFill>
                <a:srgbClr val="F8F8F8"/>
              </a:solidFill>
              <a:latin typeface="Corbel"/>
              <a:ea typeface="+mn-ea"/>
              <a:cs typeface="+mn-cs"/>
            </a:endParaRPr>
          </a:p>
        </p:txBody>
      </p:sp>
      <p:sp>
        <p:nvSpPr>
          <p:cNvPr id="31" name="Slide Number Placeholder 28"/>
          <p:cNvSpPr>
            <a:spLocks noGrp="1"/>
          </p:cNvSpPr>
          <p:nvPr>
            <p:ph type="sldNum" sz="quarter" idx="4"/>
          </p:nvPr>
        </p:nvSpPr>
        <p:spPr bwMode="auto">
          <a:xfrm>
            <a:off x="8610600" y="6416675"/>
            <a:ext cx="457200" cy="365125"/>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l">
              <a:defRPr sz="1200" b="0">
                <a:solidFill>
                  <a:schemeClr val="tx2"/>
                </a:solidFill>
                <a:latin typeface="+mn-lt"/>
              </a:defRPr>
            </a:lvl1pPr>
          </a:lstStyle>
          <a:p>
            <a:pPr rtl="0" fontAlgn="base">
              <a:spcBef>
                <a:spcPct val="0"/>
              </a:spcBef>
              <a:spcAft>
                <a:spcPct val="0"/>
              </a:spcAft>
              <a:defRPr/>
            </a:pPr>
            <a:fld id="{9E107E3A-FDE0-4C16-8006-616E77F11A21}" type="slidenum">
              <a:rPr lang="en-US" kern="1200">
                <a:solidFill>
                  <a:srgbClr val="F8F8F8"/>
                </a:solidFill>
                <a:latin typeface="Corbel"/>
                <a:ea typeface="+mn-ea"/>
                <a:cs typeface="+mn-cs"/>
              </a:rPr>
              <a:pPr rtl="0" fontAlgn="base">
                <a:spcBef>
                  <a:spcPct val="0"/>
                </a:spcBef>
                <a:spcAft>
                  <a:spcPct val="0"/>
                </a:spcAft>
                <a:defRPr/>
              </a:pPr>
              <a:t>‹#›</a:t>
            </a:fld>
            <a:endParaRPr lang="en-US" kern="1200">
              <a:solidFill>
                <a:srgbClr val="F8F8F8"/>
              </a:solidFill>
              <a:latin typeface="Corbel"/>
              <a:ea typeface="+mn-ea"/>
              <a:cs typeface="+mn-cs"/>
            </a:endParaRPr>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381000" rtl="0" eaLnBrk="0" fontAlgn="base" hangingPunct="0">
        <a:spcBef>
          <a:spcPct val="0"/>
        </a:spcBef>
        <a:spcAft>
          <a:spcPct val="0"/>
        </a:spcAft>
        <a:defRPr sz="4000">
          <a:solidFill>
            <a:srgbClr val="F8F8F8"/>
          </a:solidFill>
          <a:latin typeface="+mj-lt"/>
          <a:ea typeface="+mj-ea"/>
          <a:cs typeface="+mj-cs"/>
        </a:defRPr>
      </a:lvl1pPr>
      <a:lvl2pPr algn="l" defTabSz="381000" rtl="0" eaLnBrk="0" fontAlgn="base" hangingPunct="0">
        <a:spcBef>
          <a:spcPct val="0"/>
        </a:spcBef>
        <a:spcAft>
          <a:spcPct val="0"/>
        </a:spcAft>
        <a:defRPr sz="4000">
          <a:solidFill>
            <a:srgbClr val="F8F8F8"/>
          </a:solidFill>
          <a:latin typeface="Consolas" pitchFamily="49" charset="0"/>
        </a:defRPr>
      </a:lvl2pPr>
      <a:lvl3pPr algn="l" defTabSz="381000" rtl="0" eaLnBrk="0" fontAlgn="base" hangingPunct="0">
        <a:spcBef>
          <a:spcPct val="0"/>
        </a:spcBef>
        <a:spcAft>
          <a:spcPct val="0"/>
        </a:spcAft>
        <a:defRPr sz="4000">
          <a:solidFill>
            <a:srgbClr val="F8F8F8"/>
          </a:solidFill>
          <a:latin typeface="Consolas" pitchFamily="49" charset="0"/>
        </a:defRPr>
      </a:lvl3pPr>
      <a:lvl4pPr algn="l" defTabSz="381000" rtl="0" eaLnBrk="0" fontAlgn="base" hangingPunct="0">
        <a:spcBef>
          <a:spcPct val="0"/>
        </a:spcBef>
        <a:spcAft>
          <a:spcPct val="0"/>
        </a:spcAft>
        <a:defRPr sz="4000">
          <a:solidFill>
            <a:srgbClr val="F8F8F8"/>
          </a:solidFill>
          <a:latin typeface="Consolas" pitchFamily="49" charset="0"/>
        </a:defRPr>
      </a:lvl4pPr>
      <a:lvl5pPr algn="l" defTabSz="381000" rtl="0" eaLnBrk="0" fontAlgn="base" hangingPunct="0">
        <a:spcBef>
          <a:spcPct val="0"/>
        </a:spcBef>
        <a:spcAft>
          <a:spcPct val="0"/>
        </a:spcAft>
        <a:defRPr sz="4000">
          <a:solidFill>
            <a:srgbClr val="F8F8F8"/>
          </a:solidFill>
          <a:latin typeface="Consolas" pitchFamily="49" charset="0"/>
        </a:defRPr>
      </a:lvl5pPr>
      <a:lvl6pPr marL="457200" algn="l" defTabSz="381000" rtl="0" fontAlgn="base">
        <a:spcBef>
          <a:spcPct val="0"/>
        </a:spcBef>
        <a:spcAft>
          <a:spcPct val="0"/>
        </a:spcAft>
        <a:defRPr sz="4000">
          <a:solidFill>
            <a:srgbClr val="F8F8F8"/>
          </a:solidFill>
          <a:latin typeface="Consolas" pitchFamily="49" charset="0"/>
        </a:defRPr>
      </a:lvl6pPr>
      <a:lvl7pPr marL="914400" algn="l" defTabSz="381000" rtl="0" fontAlgn="base">
        <a:spcBef>
          <a:spcPct val="0"/>
        </a:spcBef>
        <a:spcAft>
          <a:spcPct val="0"/>
        </a:spcAft>
        <a:defRPr sz="4000">
          <a:solidFill>
            <a:srgbClr val="F8F8F8"/>
          </a:solidFill>
          <a:latin typeface="Consolas" pitchFamily="49" charset="0"/>
        </a:defRPr>
      </a:lvl7pPr>
      <a:lvl8pPr marL="1371600" algn="l" defTabSz="381000" rtl="0" fontAlgn="base">
        <a:spcBef>
          <a:spcPct val="0"/>
        </a:spcBef>
        <a:spcAft>
          <a:spcPct val="0"/>
        </a:spcAft>
        <a:defRPr sz="4000">
          <a:solidFill>
            <a:srgbClr val="F8F8F8"/>
          </a:solidFill>
          <a:latin typeface="Consolas" pitchFamily="49" charset="0"/>
        </a:defRPr>
      </a:lvl8pPr>
      <a:lvl9pPr marL="1828800" algn="l" defTabSz="381000" rtl="0" fontAlgn="base">
        <a:spcBef>
          <a:spcPct val="0"/>
        </a:spcBef>
        <a:spcAft>
          <a:spcPct val="0"/>
        </a:spcAft>
        <a:defRPr sz="4000">
          <a:solidFill>
            <a:srgbClr val="F8F8F8"/>
          </a:solidFill>
          <a:latin typeface="Consolas" pitchFamily="49" charset="0"/>
        </a:defRPr>
      </a:lvl9pPr>
    </p:titleStyle>
    <p:bodyStyle>
      <a:lvl1pPr marL="411163" indent="-342900" algn="l" defTabSz="381000" rtl="0" eaLnBrk="0" fontAlgn="base" hangingPunct="0">
        <a:spcBef>
          <a:spcPts val="700"/>
        </a:spcBef>
        <a:spcAft>
          <a:spcPct val="0"/>
        </a:spcAft>
        <a:buClr>
          <a:schemeClr val="tx2"/>
        </a:buClr>
        <a:buSzPct val="95000"/>
        <a:buFont typeface="Wingdings" pitchFamily="2" charset="2"/>
        <a:buChar char=""/>
        <a:defRPr sz="3000">
          <a:solidFill>
            <a:schemeClr val="tx1"/>
          </a:solidFill>
          <a:latin typeface="+mn-lt"/>
          <a:ea typeface="+mn-ea"/>
          <a:cs typeface="+mn-cs"/>
        </a:defRPr>
      </a:lvl1pPr>
      <a:lvl2pPr marL="739775" indent="-285750" algn="l" defTabSz="381000" rtl="0" eaLnBrk="0" fontAlgn="base" hangingPunct="0">
        <a:spcBef>
          <a:spcPct val="20000"/>
        </a:spcBef>
        <a:spcAft>
          <a:spcPct val="0"/>
        </a:spcAft>
        <a:buClr>
          <a:schemeClr val="accent2"/>
        </a:buClr>
        <a:buSzPct val="90000"/>
        <a:buFont typeface="Wingdings" pitchFamily="2" charset="2"/>
        <a:buChar char=""/>
        <a:defRPr sz="2600">
          <a:solidFill>
            <a:schemeClr val="tx1"/>
          </a:solidFill>
          <a:latin typeface="+mn-lt"/>
        </a:defRPr>
      </a:lvl2pPr>
      <a:lvl3pPr marL="995363" indent="-227013" algn="l" defTabSz="381000" rtl="0" eaLnBrk="0" fontAlgn="base" hangingPunct="0">
        <a:spcBef>
          <a:spcPct val="20000"/>
        </a:spcBef>
        <a:spcAft>
          <a:spcPct val="0"/>
        </a:spcAft>
        <a:buClr>
          <a:schemeClr val="accent2"/>
        </a:buClr>
        <a:buFont typeface="Wingdings 2" pitchFamily="18" charset="2"/>
        <a:buChar char=""/>
        <a:defRPr sz="2400">
          <a:solidFill>
            <a:schemeClr val="tx1"/>
          </a:solidFill>
          <a:latin typeface="+mn-lt"/>
        </a:defRPr>
      </a:lvl3pPr>
      <a:lvl4pPr marL="1260475" indent="-227013" algn="l" defTabSz="381000" rtl="0" eaLnBrk="0" fontAlgn="base" hangingPunct="0">
        <a:spcBef>
          <a:spcPct val="20000"/>
        </a:spcBef>
        <a:spcAft>
          <a:spcPct val="0"/>
        </a:spcAft>
        <a:buClr>
          <a:srgbClr val="969696"/>
        </a:buClr>
        <a:buFont typeface="Wingdings 3" pitchFamily="18" charset="2"/>
        <a:buChar char=""/>
        <a:defRPr sz="2200">
          <a:solidFill>
            <a:schemeClr val="tx1"/>
          </a:solidFill>
          <a:latin typeface="+mn-lt"/>
        </a:defRPr>
      </a:lvl4pPr>
      <a:lvl5pPr marL="1481138" indent="-209550" algn="l" defTabSz="381000" rtl="0" eaLnBrk="0" fontAlgn="base" hangingPunct="0">
        <a:spcBef>
          <a:spcPct val="20000"/>
        </a:spcBef>
        <a:spcAft>
          <a:spcPct val="0"/>
        </a:spcAft>
        <a:buClr>
          <a:srgbClr val="969696"/>
        </a:buClr>
        <a:buFont typeface="Wingdings 2" pitchFamily="18" charset="2"/>
        <a:buChar char=""/>
        <a:defRPr sz="2000">
          <a:solidFill>
            <a:schemeClr val="tx1"/>
          </a:solidFill>
          <a:latin typeface="+mn-lt"/>
        </a:defRPr>
      </a:lvl5pPr>
      <a:lvl6pPr marL="1938338" indent="-209550" algn="l" defTabSz="381000" rtl="0" fontAlgn="base">
        <a:spcBef>
          <a:spcPct val="20000"/>
        </a:spcBef>
        <a:spcAft>
          <a:spcPct val="0"/>
        </a:spcAft>
        <a:buClr>
          <a:srgbClr val="969696"/>
        </a:buClr>
        <a:buFont typeface="Wingdings 2" pitchFamily="18" charset="2"/>
        <a:buChar char=""/>
        <a:defRPr sz="2000">
          <a:solidFill>
            <a:schemeClr val="tx1"/>
          </a:solidFill>
          <a:latin typeface="+mn-lt"/>
        </a:defRPr>
      </a:lvl6pPr>
      <a:lvl7pPr marL="2395538" indent="-209550" algn="l" defTabSz="381000" rtl="0" fontAlgn="base">
        <a:spcBef>
          <a:spcPct val="20000"/>
        </a:spcBef>
        <a:spcAft>
          <a:spcPct val="0"/>
        </a:spcAft>
        <a:buClr>
          <a:srgbClr val="969696"/>
        </a:buClr>
        <a:buFont typeface="Wingdings 2" pitchFamily="18" charset="2"/>
        <a:buChar char=""/>
        <a:defRPr sz="2000">
          <a:solidFill>
            <a:schemeClr val="tx1"/>
          </a:solidFill>
          <a:latin typeface="+mn-lt"/>
        </a:defRPr>
      </a:lvl7pPr>
      <a:lvl8pPr marL="2852738" indent="-209550" algn="l" defTabSz="381000" rtl="0" fontAlgn="base">
        <a:spcBef>
          <a:spcPct val="20000"/>
        </a:spcBef>
        <a:spcAft>
          <a:spcPct val="0"/>
        </a:spcAft>
        <a:buClr>
          <a:srgbClr val="969696"/>
        </a:buClr>
        <a:buFont typeface="Wingdings 2" pitchFamily="18" charset="2"/>
        <a:buChar char=""/>
        <a:defRPr sz="2000">
          <a:solidFill>
            <a:schemeClr val="tx1"/>
          </a:solidFill>
          <a:latin typeface="+mn-lt"/>
        </a:defRPr>
      </a:lvl8pPr>
      <a:lvl9pPr marL="3309938" indent="-209550" algn="l" defTabSz="381000" rtl="0" fontAlgn="base">
        <a:spcBef>
          <a:spcPct val="20000"/>
        </a:spcBef>
        <a:spcAft>
          <a:spcPct val="0"/>
        </a:spcAft>
        <a:buClr>
          <a:srgbClr val="969696"/>
        </a:buClr>
        <a:buFont typeface="Wingdings 2" pitchFamily="1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fomall.org/sals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hyperlink" Target="http://grids.ucs.indiana.edu/ptliupages/publications/DataminingMedicalInformatics.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grids.ucs.indiana.edu/ptliupages/publications/CetraroWriteupJan09_v12.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jpe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hyperlink" Target="http://gladiator.ncsa.uiuc.edu/Images/mercury/hg-2/003.ti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0.jpeg"/><Relationship Id="rId10" Type="http://schemas.openxmlformats.org/officeDocument/2006/relationships/image" Target="../media/image46.wmf"/><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naradabrokering.org/" TargetMode="Externa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wmf"/><Relationship Id="rId3" Type="http://schemas.openxmlformats.org/officeDocument/2006/relationships/image" Target="../media/image2.wmf"/><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4.xml"/><Relationship Id="rId16"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5.wmf"/><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xml"/><Relationship Id="rId1" Type="http://schemas.openxmlformats.org/officeDocument/2006/relationships/vmlDrawing" Target="../drawings/vmlDrawing4.vml"/><Relationship Id="rId6" Type="http://schemas.openxmlformats.org/officeDocument/2006/relationships/image" Target="../media/image63.png"/><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vmlDrawing" Target="../drawings/vmlDrawing5.vml"/><Relationship Id="rId5" Type="http://schemas.openxmlformats.org/officeDocument/2006/relationships/image" Target="../media/image63.png"/><Relationship Id="rId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67.pn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hyperlink" Target="http://msdn.microsoft.com/robotics/"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85800"/>
            <a:ext cx="7772400" cy="1470025"/>
          </a:xfrm>
        </p:spPr>
        <p:txBody>
          <a:bodyPr>
            <a:normAutofit/>
          </a:bodyPr>
          <a:lstStyle/>
          <a:p>
            <a:r>
              <a:rPr lang="en-US" sz="4000" b="1" dirty="0" smtClean="0">
                <a:effectLst>
                  <a:reflection blurRad="6350" stA="55000" endA="300" endPos="45500" dir="5400000" sy="-100000" algn="bl" rotWithShape="0"/>
                </a:effectLst>
              </a:rPr>
              <a:t>DATA MINING MEETS PHYSICS AND CYBERINFRASTRUCTURE</a:t>
            </a:r>
            <a:endParaRPr lang="en-US" sz="4000" b="1" dirty="0">
              <a:effectLst>
                <a:reflection blurRad="6350" stA="55000" endA="300" endPos="45500" dir="5400000" sy="-100000" algn="bl" rotWithShape="0"/>
              </a:effectLst>
            </a:endParaRPr>
          </a:p>
        </p:txBody>
      </p:sp>
      <p:sp>
        <p:nvSpPr>
          <p:cNvPr id="3" name="Subtitle 2"/>
          <p:cNvSpPr>
            <a:spLocks noGrp="1"/>
          </p:cNvSpPr>
          <p:nvPr>
            <p:ph type="subTitle" idx="1"/>
          </p:nvPr>
        </p:nvSpPr>
        <p:spPr>
          <a:xfrm>
            <a:off x="1143000" y="2209800"/>
            <a:ext cx="7162800" cy="381000"/>
          </a:xfrm>
        </p:spPr>
        <p:txBody>
          <a:bodyPr>
            <a:normAutofit fontScale="85000" lnSpcReduction="10000"/>
          </a:bodyPr>
          <a:lstStyle/>
          <a:p>
            <a:r>
              <a:rPr lang="en-US" sz="1800" dirty="0" smtClean="0">
                <a:solidFill>
                  <a:srgbClr val="7030A0"/>
                </a:solidFill>
              </a:rPr>
              <a:t>Biocomplexity Institute Spring 2009 Seminar Series, February  17, </a:t>
            </a:r>
            <a:r>
              <a:rPr lang="en-US" sz="1800" dirty="0" smtClean="0">
                <a:solidFill>
                  <a:srgbClr val="7030A0"/>
                </a:solidFill>
              </a:rPr>
              <a:t>2009, </a:t>
            </a:r>
            <a:r>
              <a:rPr lang="en-US" sz="1800" dirty="0" smtClean="0">
                <a:solidFill>
                  <a:srgbClr val="7030A0"/>
                </a:solidFill>
              </a:rPr>
              <a:t>I</a:t>
            </a:r>
            <a:r>
              <a:rPr lang="en-US" sz="1600" dirty="0" smtClean="0">
                <a:solidFill>
                  <a:srgbClr val="7030A0"/>
                </a:solidFill>
              </a:rPr>
              <a:t>ndiana University</a:t>
            </a:r>
            <a:endParaRPr lang="en-US" sz="1800" dirty="0">
              <a:solidFill>
                <a:srgbClr val="7030A0"/>
              </a:solidFill>
            </a:endParaRPr>
          </a:p>
        </p:txBody>
      </p:sp>
      <p:sp>
        <p:nvSpPr>
          <p:cNvPr id="5" name="Subtitle 2"/>
          <p:cNvSpPr txBox="1">
            <a:spLocks/>
          </p:cNvSpPr>
          <p:nvPr/>
        </p:nvSpPr>
        <p:spPr>
          <a:xfrm>
            <a:off x="914400" y="2971800"/>
            <a:ext cx="7239000" cy="3429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Times New Roman" pitchFamily="18" charset="0"/>
                <a:cs typeface="Times New Roman" pitchFamily="18" charset="0"/>
              </a:rPr>
              <a:t>Geoffrey</a:t>
            </a:r>
            <a:r>
              <a:rPr kumimoji="0" lang="en-US" sz="2400" b="0" i="0" u="none" strike="noStrike" kern="1200" cap="none" spc="0" normalizeH="0" noProof="0" dirty="0" smtClean="0">
                <a:ln>
                  <a:noFill/>
                </a:ln>
                <a:effectLst/>
                <a:uLnTx/>
                <a:uFillTx/>
                <a:latin typeface="Times New Roman" pitchFamily="18" charset="0"/>
                <a:cs typeface="Times New Roman" pitchFamily="18" charset="0"/>
              </a:rPr>
              <a:t> Fox</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000" baseline="0" dirty="0" smtClean="0">
                <a:hlinkClick r:id="rId3"/>
              </a:rPr>
              <a:t>gcf@indiana.edu</a:t>
            </a:r>
            <a:r>
              <a:rPr lang="en-US" sz="2000" dirty="0" smtClean="0"/>
              <a:t>   </a:t>
            </a:r>
            <a:r>
              <a:rPr lang="en-US" sz="2000" dirty="0" smtClean="0">
                <a:hlinkClick r:id="rId4"/>
              </a:rPr>
              <a:t>www.infomall.org/salsa</a:t>
            </a:r>
            <a:endParaRPr lang="en-US" sz="2000" dirty="0" smtClean="0"/>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baseline="0" dirty="0"/>
          </a:p>
          <a:p>
            <a:pPr lvl="0" algn="ctr">
              <a:spcBef>
                <a:spcPct val="20000"/>
              </a:spcBef>
            </a:pPr>
            <a:r>
              <a:rPr lang="en-US" sz="1900" dirty="0" smtClean="0">
                <a:latin typeface="Times New Roman" pitchFamily="18" charset="0"/>
                <a:cs typeface="Times New Roman" pitchFamily="18" charset="0"/>
              </a:rPr>
              <a:t>Community Grids Laboratory, </a:t>
            </a:r>
            <a:endParaRPr lang="en-US" sz="1900" dirty="0" smtClean="0">
              <a:latin typeface="Times New Roman" pitchFamily="18" charset="0"/>
              <a:cs typeface="Times New Roman" pitchFamily="18" charset="0"/>
            </a:endParaRPr>
          </a:p>
          <a:p>
            <a:pPr lvl="0" algn="ctr">
              <a:spcBef>
                <a:spcPct val="20000"/>
              </a:spcBef>
            </a:pPr>
            <a:r>
              <a:rPr lang="en-US" sz="1900" dirty="0" smtClean="0">
                <a:latin typeface="Times New Roman" pitchFamily="18" charset="0"/>
                <a:cs typeface="Times New Roman" pitchFamily="18" charset="0"/>
              </a:rPr>
              <a:t>Chair Department of Informatics</a:t>
            </a:r>
          </a:p>
          <a:p>
            <a:pPr lvl="0" algn="ctr">
              <a:spcBef>
                <a:spcPct val="20000"/>
              </a:spcBef>
            </a:pPr>
            <a:r>
              <a:rPr lang="en-US" sz="1900" dirty="0" smtClean="0">
                <a:latin typeface="Times New Roman" pitchFamily="18" charset="0"/>
                <a:cs typeface="Times New Roman" pitchFamily="18" charset="0"/>
              </a:rPr>
              <a:t>School </a:t>
            </a:r>
            <a:r>
              <a:rPr lang="en-US" sz="1900" dirty="0" smtClean="0">
                <a:latin typeface="Times New Roman" pitchFamily="18" charset="0"/>
                <a:cs typeface="Times New Roman" pitchFamily="18" charset="0"/>
              </a:rPr>
              <a:t>of Informatics</a:t>
            </a:r>
            <a:br>
              <a:rPr lang="en-US" sz="1900" dirty="0" smtClean="0">
                <a:latin typeface="Times New Roman" pitchFamily="18" charset="0"/>
                <a:cs typeface="Times New Roman" pitchFamily="18" charset="0"/>
              </a:rPr>
            </a:br>
            <a:r>
              <a:rPr lang="en-US" sz="1900" dirty="0" smtClean="0">
                <a:latin typeface="Times New Roman" pitchFamily="18" charset="0"/>
                <a:cs typeface="Times New Roman" pitchFamily="18" charset="0"/>
              </a:rPr>
              <a:t>Indiana University</a:t>
            </a:r>
            <a:r>
              <a:rPr lang="en-US" sz="2400" dirty="0" smtClean="0"/>
              <a:t/>
            </a:r>
            <a:br>
              <a:rPr lang="en-US" sz="2400" dirty="0" smtClean="0"/>
            </a:br>
            <a:endParaRPr kumimoji="0" lang="en-US" sz="2400" b="0"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p:cNvSpPr>
            <a:spLocks noGrp="1"/>
          </p:cNvSpPr>
          <p:nvPr>
            <p:ph type="sldNum" sz="quarter" idx="12"/>
          </p:nvPr>
        </p:nvSpPr>
        <p:spPr/>
        <p:txBody>
          <a:bodyPr/>
          <a:lstStyle/>
          <a:p>
            <a:pPr algn="r" rtl="0" eaLnBrk="0" fontAlgn="base" hangingPunct="0">
              <a:spcBef>
                <a:spcPct val="0"/>
              </a:spcBef>
              <a:spcAft>
                <a:spcPct val="0"/>
              </a:spcAft>
              <a:defRPr/>
            </a:pPr>
            <a:fld id="{893A9C17-8294-4CB6-9734-298803876A1A}" type="slidenum">
              <a:rPr lang="en-US" sz="1400" kern="1200">
                <a:solidFill>
                  <a:srgbClr val="000000"/>
                </a:solidFill>
                <a:latin typeface="Arial"/>
                <a:cs typeface="+mn-cs"/>
              </a:rPr>
              <a:pPr algn="r" rtl="0" eaLnBrk="0" fontAlgn="base" hangingPunct="0">
                <a:spcBef>
                  <a:spcPct val="0"/>
                </a:spcBef>
                <a:spcAft>
                  <a:spcPct val="0"/>
                </a:spcAft>
                <a:defRPr/>
              </a:pPr>
              <a:t>10</a:t>
            </a:fld>
            <a:endParaRPr lang="en-US" sz="1400" kern="1200">
              <a:solidFill>
                <a:srgbClr val="000000"/>
              </a:solidFill>
              <a:latin typeface="Arial"/>
              <a:cs typeface="+mn-cs"/>
            </a:endParaRPr>
          </a:p>
        </p:txBody>
      </p:sp>
      <p:sp>
        <p:nvSpPr>
          <p:cNvPr id="23555" name="Rectangle 2"/>
          <p:cNvSpPr>
            <a:spLocks noGrp="1" noChangeArrowheads="1"/>
          </p:cNvSpPr>
          <p:nvPr>
            <p:ph type="title"/>
          </p:nvPr>
        </p:nvSpPr>
        <p:spPr>
          <a:xfrm>
            <a:off x="304800" y="0"/>
            <a:ext cx="8153400" cy="990600"/>
          </a:xfrm>
        </p:spPr>
        <p:txBody>
          <a:bodyPr rIns="81279"/>
          <a:lstStyle/>
          <a:p>
            <a:pPr marL="39688" eaLnBrk="1" hangingPunct="1"/>
            <a:r>
              <a:rPr lang="en-US" sz="2800" dirty="0" smtClean="0"/>
              <a:t>TeraGrid High Performance Computing Systems</a:t>
            </a:r>
            <a:endParaRPr lang="en-US" dirty="0" smtClean="0"/>
          </a:p>
        </p:txBody>
      </p:sp>
      <p:sp>
        <p:nvSpPr>
          <p:cNvPr id="23556" name="Oval 3"/>
          <p:cNvSpPr>
            <a:spLocks/>
          </p:cNvSpPr>
          <p:nvPr/>
        </p:nvSpPr>
        <p:spPr bwMode="auto">
          <a:xfrm>
            <a:off x="4724400" y="6324600"/>
            <a:ext cx="211138" cy="225425"/>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57" name="Rectangle 4"/>
          <p:cNvSpPr>
            <a:spLocks/>
          </p:cNvSpPr>
          <p:nvPr/>
        </p:nvSpPr>
        <p:spPr bwMode="auto">
          <a:xfrm>
            <a:off x="5105400" y="6294438"/>
            <a:ext cx="2492375" cy="563562"/>
          </a:xfrm>
          <a:prstGeom prst="rect">
            <a:avLst/>
          </a:prstGeom>
          <a:noFill/>
          <a:ln w="9525">
            <a:noFill/>
            <a:miter lim="800000"/>
            <a:headEnd/>
            <a:tailEnd/>
          </a:ln>
        </p:spPr>
        <p:txBody>
          <a:bodyPr lIns="0" tIns="0" rIns="40639" bIns="0"/>
          <a:lstStyle/>
          <a:p>
            <a:pPr marL="39688" algn="l" rtl="0" fontAlgn="base">
              <a:spcBef>
                <a:spcPct val="0"/>
              </a:spcBef>
              <a:spcAft>
                <a:spcPct val="0"/>
              </a:spcAft>
            </a:pPr>
            <a:r>
              <a:rPr lang="en-US" sz="1200" kern="1200">
                <a:solidFill>
                  <a:srgbClr val="000000"/>
                </a:solidFill>
                <a:latin typeface="Arial" pitchFamily="34" charset="0"/>
                <a:cs typeface="Arial" pitchFamily="34" charset="0"/>
                <a:sym typeface="Arial" pitchFamily="34" charset="0"/>
              </a:rPr>
              <a:t>Computational Resources </a:t>
            </a:r>
          </a:p>
          <a:p>
            <a:pPr marL="39688" algn="l" rtl="0" fontAlgn="base">
              <a:spcBef>
                <a:spcPct val="0"/>
              </a:spcBef>
              <a:spcAft>
                <a:spcPct val="0"/>
              </a:spcAft>
            </a:pPr>
            <a:r>
              <a:rPr lang="en-US" sz="1100" kern="1200">
                <a:solidFill>
                  <a:srgbClr val="000000"/>
                </a:solidFill>
                <a:latin typeface="Arial" pitchFamily="34" charset="0"/>
                <a:cs typeface="Arial" pitchFamily="34" charset="0"/>
                <a:sym typeface="Arial" pitchFamily="34" charset="0"/>
              </a:rPr>
              <a:t>(size approximate - not to scale)</a:t>
            </a:r>
          </a:p>
        </p:txBody>
      </p:sp>
      <p:sp>
        <p:nvSpPr>
          <p:cNvPr id="23558" name="Text Box 5"/>
          <p:cNvSpPr txBox="1">
            <a:spLocks noChangeArrowheads="1"/>
          </p:cNvSpPr>
          <p:nvPr/>
        </p:nvSpPr>
        <p:spPr bwMode="auto">
          <a:xfrm>
            <a:off x="0" y="6583363"/>
            <a:ext cx="2809875" cy="274637"/>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1200" i="1" kern="1200">
                <a:solidFill>
                  <a:srgbClr val="000000"/>
                </a:solidFill>
                <a:latin typeface="Arial" pitchFamily="34" charset="0"/>
                <a:cs typeface="+mn-cs"/>
              </a:rPr>
              <a:t>Slide Courtesy Tommy Minyard, TACC</a:t>
            </a:r>
          </a:p>
        </p:txBody>
      </p:sp>
      <p:pic>
        <p:nvPicPr>
          <p:cNvPr id="23559" name="Picture 6"/>
          <p:cNvPicPr>
            <a:picLocks noChangeArrowheads="1"/>
          </p:cNvPicPr>
          <p:nvPr/>
        </p:nvPicPr>
        <p:blipFill>
          <a:blip r:embed="rId3"/>
          <a:srcRect/>
          <a:stretch>
            <a:fillRect/>
          </a:stretch>
        </p:blipFill>
        <p:spPr bwMode="auto">
          <a:xfrm>
            <a:off x="377825" y="914400"/>
            <a:ext cx="8004175" cy="5105400"/>
          </a:xfrm>
          <a:prstGeom prst="rect">
            <a:avLst/>
          </a:prstGeom>
          <a:noFill/>
          <a:ln w="9525">
            <a:noFill/>
            <a:miter lim="800000"/>
            <a:headEnd/>
            <a:tailEnd/>
          </a:ln>
        </p:spPr>
      </p:pic>
      <p:sp>
        <p:nvSpPr>
          <p:cNvPr id="23560" name="Oval 7"/>
          <p:cNvSpPr>
            <a:spLocks/>
          </p:cNvSpPr>
          <p:nvPr/>
        </p:nvSpPr>
        <p:spPr bwMode="auto">
          <a:xfrm>
            <a:off x="896938" y="4019550"/>
            <a:ext cx="173037" cy="173038"/>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61" name="Oval 8"/>
          <p:cNvSpPr>
            <a:spLocks/>
          </p:cNvSpPr>
          <p:nvPr/>
        </p:nvSpPr>
        <p:spPr bwMode="auto">
          <a:xfrm>
            <a:off x="5862638" y="3082925"/>
            <a:ext cx="209550" cy="198438"/>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62" name="Oval 9"/>
          <p:cNvSpPr>
            <a:spLocks/>
          </p:cNvSpPr>
          <p:nvPr/>
        </p:nvSpPr>
        <p:spPr bwMode="auto">
          <a:xfrm>
            <a:off x="5788025" y="2800350"/>
            <a:ext cx="173038" cy="184150"/>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63" name="Oval 10"/>
          <p:cNvSpPr>
            <a:spLocks/>
          </p:cNvSpPr>
          <p:nvPr/>
        </p:nvSpPr>
        <p:spPr bwMode="auto">
          <a:xfrm>
            <a:off x="6875463" y="2689225"/>
            <a:ext cx="204787" cy="217488"/>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64" name="Oval 11"/>
          <p:cNvSpPr>
            <a:spLocks/>
          </p:cNvSpPr>
          <p:nvPr/>
        </p:nvSpPr>
        <p:spPr bwMode="auto">
          <a:xfrm>
            <a:off x="3922713" y="5351463"/>
            <a:ext cx="136525" cy="134937"/>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65" name="Oval 12"/>
          <p:cNvSpPr>
            <a:spLocks/>
          </p:cNvSpPr>
          <p:nvPr/>
        </p:nvSpPr>
        <p:spPr bwMode="auto">
          <a:xfrm>
            <a:off x="6400800" y="3759200"/>
            <a:ext cx="111125" cy="111125"/>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66" name="Oval 13"/>
          <p:cNvSpPr>
            <a:spLocks/>
          </p:cNvSpPr>
          <p:nvPr/>
        </p:nvSpPr>
        <p:spPr bwMode="auto">
          <a:xfrm>
            <a:off x="5491163" y="2900363"/>
            <a:ext cx="173037" cy="184150"/>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67" name="Oval 14"/>
          <p:cNvSpPr>
            <a:spLocks/>
          </p:cNvSpPr>
          <p:nvPr/>
        </p:nvSpPr>
        <p:spPr bwMode="auto">
          <a:xfrm>
            <a:off x="5648325" y="2541588"/>
            <a:ext cx="123825" cy="122237"/>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68" name="Rectangle 15"/>
          <p:cNvSpPr>
            <a:spLocks/>
          </p:cNvSpPr>
          <p:nvPr/>
        </p:nvSpPr>
        <p:spPr bwMode="auto">
          <a:xfrm>
            <a:off x="254000" y="4476750"/>
            <a:ext cx="976313" cy="209550"/>
          </a:xfrm>
          <a:prstGeom prst="rect">
            <a:avLst/>
          </a:prstGeom>
          <a:noFill/>
          <a:ln w="9525">
            <a:noFill/>
            <a:miter lim="800000"/>
            <a:headEnd/>
            <a:tailEnd/>
          </a:ln>
        </p:spPr>
        <p:txBody>
          <a:bodyPr lIns="0" tIns="0" rIns="40639" bIns="0"/>
          <a:lstStyle/>
          <a:p>
            <a:pPr marL="39688" algn="ctr" rtl="0" fontAlgn="base">
              <a:spcBef>
                <a:spcPct val="0"/>
              </a:spcBef>
              <a:spcAft>
                <a:spcPct val="0"/>
              </a:spcAft>
            </a:pPr>
            <a:r>
              <a:rPr lang="en-US" sz="1600" b="1" kern="1200">
                <a:solidFill>
                  <a:srgbClr val="CBDAFF"/>
                </a:solidFill>
                <a:latin typeface="Arial" pitchFamily="34" charset="0"/>
                <a:cs typeface="Arial" pitchFamily="34" charset="0"/>
                <a:sym typeface="Arial" pitchFamily="34" charset="0"/>
              </a:rPr>
              <a:t>SDSC</a:t>
            </a:r>
          </a:p>
        </p:txBody>
      </p:sp>
      <p:sp>
        <p:nvSpPr>
          <p:cNvPr id="23569" name="Rectangle 16"/>
          <p:cNvSpPr>
            <a:spLocks/>
          </p:cNvSpPr>
          <p:nvPr/>
        </p:nvSpPr>
        <p:spPr bwMode="auto">
          <a:xfrm>
            <a:off x="2822575" y="5351463"/>
            <a:ext cx="989013" cy="246062"/>
          </a:xfrm>
          <a:prstGeom prst="rect">
            <a:avLst/>
          </a:prstGeom>
          <a:noFill/>
          <a:ln w="9525">
            <a:noFill/>
            <a:miter lim="800000"/>
            <a:headEnd/>
            <a:tailEnd/>
          </a:ln>
        </p:spPr>
        <p:txBody>
          <a:bodyPr lIns="0" tIns="0" rIns="40639" bIns="0"/>
          <a:lstStyle/>
          <a:p>
            <a:pPr marL="39688" algn="ctr" rtl="0" fontAlgn="base">
              <a:spcBef>
                <a:spcPct val="0"/>
              </a:spcBef>
              <a:spcAft>
                <a:spcPct val="0"/>
              </a:spcAft>
            </a:pPr>
            <a:r>
              <a:rPr lang="en-US" b="1" kern="1200">
                <a:solidFill>
                  <a:srgbClr val="CBDAFF"/>
                </a:solidFill>
                <a:latin typeface="Arial" pitchFamily="34" charset="0"/>
                <a:cs typeface="Arial" pitchFamily="34" charset="0"/>
                <a:sym typeface="Arial" pitchFamily="34" charset="0"/>
              </a:rPr>
              <a:t>TACC</a:t>
            </a:r>
          </a:p>
        </p:txBody>
      </p:sp>
      <p:sp>
        <p:nvSpPr>
          <p:cNvPr id="23570" name="Rectangle 18"/>
          <p:cNvSpPr>
            <a:spLocks/>
          </p:cNvSpPr>
          <p:nvPr/>
        </p:nvSpPr>
        <p:spPr bwMode="auto">
          <a:xfrm>
            <a:off x="4427538" y="3176588"/>
            <a:ext cx="989012" cy="209550"/>
          </a:xfrm>
          <a:prstGeom prst="rect">
            <a:avLst/>
          </a:prstGeom>
          <a:noFill/>
          <a:ln w="9525">
            <a:noFill/>
            <a:miter lim="800000"/>
            <a:headEnd/>
            <a:tailEnd/>
          </a:ln>
        </p:spPr>
        <p:txBody>
          <a:bodyPr lIns="0" tIns="0" rIns="40639" bIns="0"/>
          <a:lstStyle/>
          <a:p>
            <a:pPr marL="39688" algn="ctr" rtl="0" fontAlgn="base">
              <a:spcBef>
                <a:spcPct val="0"/>
              </a:spcBef>
              <a:spcAft>
                <a:spcPct val="0"/>
              </a:spcAft>
            </a:pPr>
            <a:r>
              <a:rPr lang="en-US" sz="1600" b="1" kern="1200">
                <a:solidFill>
                  <a:srgbClr val="CBDAFF"/>
                </a:solidFill>
                <a:latin typeface="Arial" pitchFamily="34" charset="0"/>
                <a:cs typeface="Arial" pitchFamily="34" charset="0"/>
                <a:sym typeface="Arial" pitchFamily="34" charset="0"/>
              </a:rPr>
              <a:t>NCSA</a:t>
            </a:r>
          </a:p>
        </p:txBody>
      </p:sp>
      <p:sp>
        <p:nvSpPr>
          <p:cNvPr id="23571" name="Rectangle 19"/>
          <p:cNvSpPr>
            <a:spLocks/>
          </p:cNvSpPr>
          <p:nvPr/>
        </p:nvSpPr>
        <p:spPr bwMode="auto">
          <a:xfrm>
            <a:off x="6454775" y="3576638"/>
            <a:ext cx="1012825" cy="209550"/>
          </a:xfrm>
          <a:prstGeom prst="rect">
            <a:avLst/>
          </a:prstGeom>
          <a:noFill/>
          <a:ln w="9525">
            <a:noFill/>
            <a:miter lim="800000"/>
            <a:headEnd/>
            <a:tailEnd/>
          </a:ln>
        </p:spPr>
        <p:txBody>
          <a:bodyPr lIns="0" tIns="0" rIns="40639" bIns="0"/>
          <a:lstStyle/>
          <a:p>
            <a:pPr marL="39688" algn="ctr" rtl="0" fontAlgn="base">
              <a:spcBef>
                <a:spcPct val="0"/>
              </a:spcBef>
              <a:spcAft>
                <a:spcPct val="0"/>
              </a:spcAft>
            </a:pPr>
            <a:r>
              <a:rPr lang="en-US" sz="1600" b="1" kern="1200">
                <a:solidFill>
                  <a:srgbClr val="CBDAFF"/>
                </a:solidFill>
                <a:latin typeface="Arial" pitchFamily="34" charset="0"/>
                <a:cs typeface="Arial" pitchFamily="34" charset="0"/>
                <a:sym typeface="Arial" pitchFamily="34" charset="0"/>
              </a:rPr>
              <a:t>ORNL</a:t>
            </a:r>
          </a:p>
        </p:txBody>
      </p:sp>
      <p:sp>
        <p:nvSpPr>
          <p:cNvPr id="23572" name="Rectangle 20"/>
          <p:cNvSpPr>
            <a:spLocks/>
          </p:cNvSpPr>
          <p:nvPr/>
        </p:nvSpPr>
        <p:spPr bwMode="auto">
          <a:xfrm>
            <a:off x="5956300" y="2713038"/>
            <a:ext cx="363538" cy="244475"/>
          </a:xfrm>
          <a:prstGeom prst="rect">
            <a:avLst/>
          </a:prstGeom>
          <a:noFill/>
          <a:ln w="9525">
            <a:noFill/>
            <a:miter lim="800000"/>
            <a:headEnd/>
            <a:tailEnd/>
          </a:ln>
        </p:spPr>
        <p:txBody>
          <a:bodyPr wrap="none" lIns="0" tIns="0" rIns="40639" bIns="0">
            <a:spAutoFit/>
          </a:bodyPr>
          <a:lstStyle/>
          <a:p>
            <a:pPr marL="39688" algn="ctr" rtl="0" fontAlgn="base">
              <a:spcBef>
                <a:spcPct val="0"/>
              </a:spcBef>
              <a:spcAft>
                <a:spcPct val="0"/>
              </a:spcAft>
            </a:pPr>
            <a:r>
              <a:rPr lang="en-US" sz="1600" b="1" kern="1200">
                <a:solidFill>
                  <a:srgbClr val="CBDAFF"/>
                </a:solidFill>
                <a:latin typeface="Arial" pitchFamily="34" charset="0"/>
                <a:cs typeface="Arial" pitchFamily="34" charset="0"/>
                <a:sym typeface="Arial" pitchFamily="34" charset="0"/>
              </a:rPr>
              <a:t>PU</a:t>
            </a:r>
          </a:p>
        </p:txBody>
      </p:sp>
      <p:sp>
        <p:nvSpPr>
          <p:cNvPr id="23573" name="Rectangle 21"/>
          <p:cNvSpPr>
            <a:spLocks/>
          </p:cNvSpPr>
          <p:nvPr/>
        </p:nvSpPr>
        <p:spPr bwMode="auto">
          <a:xfrm>
            <a:off x="6069013" y="3117850"/>
            <a:ext cx="284162" cy="244475"/>
          </a:xfrm>
          <a:prstGeom prst="rect">
            <a:avLst/>
          </a:prstGeom>
          <a:noFill/>
          <a:ln w="9525">
            <a:noFill/>
            <a:miter lim="800000"/>
            <a:headEnd/>
            <a:tailEnd/>
          </a:ln>
        </p:spPr>
        <p:txBody>
          <a:bodyPr wrap="none" lIns="0" tIns="0" rIns="40639" bIns="0">
            <a:spAutoFit/>
          </a:bodyPr>
          <a:lstStyle/>
          <a:p>
            <a:pPr marL="39688" algn="ctr" rtl="0" fontAlgn="base">
              <a:spcBef>
                <a:spcPct val="0"/>
              </a:spcBef>
              <a:spcAft>
                <a:spcPct val="0"/>
              </a:spcAft>
            </a:pPr>
            <a:r>
              <a:rPr lang="en-US" sz="1600" b="1" kern="1200">
                <a:solidFill>
                  <a:srgbClr val="CBDAFF"/>
                </a:solidFill>
                <a:latin typeface="Arial" pitchFamily="34" charset="0"/>
                <a:cs typeface="Arial" pitchFamily="34" charset="0"/>
                <a:sym typeface="Arial" pitchFamily="34" charset="0"/>
              </a:rPr>
              <a:t>IU</a:t>
            </a:r>
          </a:p>
        </p:txBody>
      </p:sp>
      <p:sp>
        <p:nvSpPr>
          <p:cNvPr id="23574" name="Rectangle 22"/>
          <p:cNvSpPr>
            <a:spLocks/>
          </p:cNvSpPr>
          <p:nvPr/>
        </p:nvSpPr>
        <p:spPr bwMode="auto">
          <a:xfrm>
            <a:off x="6657975" y="2466975"/>
            <a:ext cx="498475" cy="244475"/>
          </a:xfrm>
          <a:prstGeom prst="rect">
            <a:avLst/>
          </a:prstGeom>
          <a:noFill/>
          <a:ln w="9525">
            <a:noFill/>
            <a:miter lim="800000"/>
            <a:headEnd/>
            <a:tailEnd/>
          </a:ln>
        </p:spPr>
        <p:txBody>
          <a:bodyPr wrap="none" lIns="0" tIns="0" rIns="40639" bIns="0">
            <a:spAutoFit/>
          </a:bodyPr>
          <a:lstStyle/>
          <a:p>
            <a:pPr marL="39688" algn="ctr" rtl="0" fontAlgn="base">
              <a:spcBef>
                <a:spcPct val="0"/>
              </a:spcBef>
              <a:spcAft>
                <a:spcPct val="0"/>
              </a:spcAft>
            </a:pPr>
            <a:r>
              <a:rPr lang="en-US" sz="1600" b="1" kern="1200">
                <a:solidFill>
                  <a:srgbClr val="CBDAFF"/>
                </a:solidFill>
                <a:latin typeface="Arial" pitchFamily="34" charset="0"/>
                <a:cs typeface="Arial" pitchFamily="34" charset="0"/>
                <a:sym typeface="Arial" pitchFamily="34" charset="0"/>
              </a:rPr>
              <a:t>PSC</a:t>
            </a:r>
          </a:p>
        </p:txBody>
      </p:sp>
      <p:sp>
        <p:nvSpPr>
          <p:cNvPr id="23575" name="Oval 23"/>
          <p:cNvSpPr>
            <a:spLocks/>
          </p:cNvSpPr>
          <p:nvPr/>
        </p:nvSpPr>
        <p:spPr bwMode="auto">
          <a:xfrm>
            <a:off x="2868613" y="2970213"/>
            <a:ext cx="160337" cy="158750"/>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76" name="Rectangle 24"/>
          <p:cNvSpPr>
            <a:spLocks/>
          </p:cNvSpPr>
          <p:nvPr/>
        </p:nvSpPr>
        <p:spPr bwMode="auto">
          <a:xfrm>
            <a:off x="2601913" y="3190875"/>
            <a:ext cx="668337" cy="244475"/>
          </a:xfrm>
          <a:prstGeom prst="rect">
            <a:avLst/>
          </a:prstGeom>
          <a:noFill/>
          <a:ln w="9525">
            <a:noFill/>
            <a:miter lim="800000"/>
            <a:headEnd/>
            <a:tailEnd/>
          </a:ln>
        </p:spPr>
        <p:txBody>
          <a:bodyPr wrap="none" lIns="0" tIns="0" rIns="40639" bIns="0">
            <a:spAutoFit/>
          </a:bodyPr>
          <a:lstStyle/>
          <a:p>
            <a:pPr marL="39688" algn="ctr" rtl="0" fontAlgn="base">
              <a:spcBef>
                <a:spcPct val="0"/>
              </a:spcBef>
              <a:spcAft>
                <a:spcPct val="0"/>
              </a:spcAft>
            </a:pPr>
            <a:r>
              <a:rPr lang="en-US" sz="1600" b="1" kern="1200">
                <a:solidFill>
                  <a:srgbClr val="CBDAFF"/>
                </a:solidFill>
                <a:latin typeface="Arial" pitchFamily="34" charset="0"/>
                <a:cs typeface="Arial" pitchFamily="34" charset="0"/>
                <a:sym typeface="Arial" pitchFamily="34" charset="0"/>
              </a:rPr>
              <a:t>NCAR</a:t>
            </a:r>
          </a:p>
        </p:txBody>
      </p:sp>
      <p:sp>
        <p:nvSpPr>
          <p:cNvPr id="23577" name="Oval 25"/>
          <p:cNvSpPr>
            <a:spLocks/>
          </p:cNvSpPr>
          <p:nvPr/>
        </p:nvSpPr>
        <p:spPr bwMode="auto">
          <a:xfrm>
            <a:off x="1039813" y="4156075"/>
            <a:ext cx="147637" cy="160338"/>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78" name="Oval 26"/>
          <p:cNvSpPr>
            <a:spLocks/>
          </p:cNvSpPr>
          <p:nvPr/>
        </p:nvSpPr>
        <p:spPr bwMode="auto">
          <a:xfrm>
            <a:off x="5673725" y="3059113"/>
            <a:ext cx="147638" cy="184150"/>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79" name="Oval 27"/>
          <p:cNvSpPr>
            <a:spLocks/>
          </p:cNvSpPr>
          <p:nvPr/>
        </p:nvSpPr>
        <p:spPr bwMode="auto">
          <a:xfrm>
            <a:off x="5429250" y="3024188"/>
            <a:ext cx="222250" cy="220662"/>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80" name="Oval 28"/>
          <p:cNvSpPr>
            <a:spLocks/>
          </p:cNvSpPr>
          <p:nvPr/>
        </p:nvSpPr>
        <p:spPr bwMode="auto">
          <a:xfrm>
            <a:off x="5553075" y="3146425"/>
            <a:ext cx="206375" cy="220663"/>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81" name="Oval 29"/>
          <p:cNvSpPr>
            <a:spLocks/>
          </p:cNvSpPr>
          <p:nvPr/>
        </p:nvSpPr>
        <p:spPr bwMode="auto">
          <a:xfrm>
            <a:off x="6894513" y="2894013"/>
            <a:ext cx="100012" cy="123825"/>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82" name="Oval 30"/>
          <p:cNvSpPr>
            <a:spLocks/>
          </p:cNvSpPr>
          <p:nvPr/>
        </p:nvSpPr>
        <p:spPr bwMode="auto">
          <a:xfrm>
            <a:off x="6746875" y="2759075"/>
            <a:ext cx="136525" cy="147638"/>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83" name="Oval 31"/>
          <p:cNvSpPr>
            <a:spLocks/>
          </p:cNvSpPr>
          <p:nvPr/>
        </p:nvSpPr>
        <p:spPr bwMode="auto">
          <a:xfrm>
            <a:off x="842963" y="4152900"/>
            <a:ext cx="160337" cy="147638"/>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84" name="Oval 32"/>
          <p:cNvSpPr>
            <a:spLocks/>
          </p:cNvSpPr>
          <p:nvPr/>
        </p:nvSpPr>
        <p:spPr bwMode="auto">
          <a:xfrm>
            <a:off x="896938" y="4229100"/>
            <a:ext cx="204787" cy="219075"/>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85" name="Oval 33"/>
          <p:cNvSpPr>
            <a:spLocks/>
          </p:cNvSpPr>
          <p:nvPr/>
        </p:nvSpPr>
        <p:spPr bwMode="auto">
          <a:xfrm>
            <a:off x="4016375" y="5105400"/>
            <a:ext cx="306388" cy="336550"/>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86" name="Oval 34"/>
          <p:cNvSpPr>
            <a:spLocks/>
          </p:cNvSpPr>
          <p:nvPr/>
        </p:nvSpPr>
        <p:spPr bwMode="auto">
          <a:xfrm>
            <a:off x="5516563" y="2627313"/>
            <a:ext cx="134937" cy="136525"/>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87" name="Oval 35"/>
          <p:cNvSpPr>
            <a:spLocks/>
          </p:cNvSpPr>
          <p:nvPr/>
        </p:nvSpPr>
        <p:spPr bwMode="auto">
          <a:xfrm>
            <a:off x="3268663" y="4389438"/>
            <a:ext cx="963612" cy="887412"/>
          </a:xfrm>
          <a:prstGeom prst="ellipse">
            <a:avLst/>
          </a:prstGeom>
          <a:solidFill>
            <a:srgbClr val="B70800"/>
          </a:solidFill>
          <a:ln w="9525">
            <a:solidFill>
              <a:srgbClr val="DFDD00"/>
            </a:solidFill>
            <a:round/>
            <a:headEnd/>
            <a:tailEnd/>
          </a:ln>
        </p:spPr>
        <p:txBody>
          <a:bodyPr lIns="0" tIns="0" rIns="40639" bIns="0" anchor="ctr"/>
          <a:lstStyle/>
          <a:p>
            <a:pPr marL="39688" algn="ctr" rtl="0" fontAlgn="base">
              <a:spcBef>
                <a:spcPct val="0"/>
              </a:spcBef>
              <a:spcAft>
                <a:spcPct val="0"/>
              </a:spcAft>
            </a:pPr>
            <a:r>
              <a:rPr lang="en-US" sz="1200" kern="1200">
                <a:solidFill>
                  <a:srgbClr val="E1E0F4"/>
                </a:solidFill>
                <a:latin typeface="Arial" pitchFamily="34" charset="0"/>
                <a:cs typeface="Arial" pitchFamily="34" charset="0"/>
                <a:sym typeface="Arial" pitchFamily="34" charset="0"/>
              </a:rPr>
              <a:t>(504TF)</a:t>
            </a:r>
          </a:p>
        </p:txBody>
      </p:sp>
      <p:sp>
        <p:nvSpPr>
          <p:cNvPr id="23588" name="Oval 36"/>
          <p:cNvSpPr>
            <a:spLocks/>
          </p:cNvSpPr>
          <p:nvPr/>
        </p:nvSpPr>
        <p:spPr bwMode="auto">
          <a:xfrm>
            <a:off x="5268913" y="3173413"/>
            <a:ext cx="371475" cy="403225"/>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89" name="Oval 37"/>
          <p:cNvSpPr>
            <a:spLocks/>
          </p:cNvSpPr>
          <p:nvPr/>
        </p:nvSpPr>
        <p:spPr bwMode="auto">
          <a:xfrm>
            <a:off x="5256213" y="3573463"/>
            <a:ext cx="1185862" cy="1182687"/>
          </a:xfrm>
          <a:prstGeom prst="ellipse">
            <a:avLst/>
          </a:prstGeom>
          <a:solidFill>
            <a:srgbClr val="33CC33"/>
          </a:solidFill>
          <a:ln w="9525">
            <a:solidFill>
              <a:srgbClr val="DFDD00"/>
            </a:solidFill>
            <a:round/>
            <a:headEnd/>
            <a:tailEnd/>
          </a:ln>
        </p:spPr>
        <p:txBody>
          <a:bodyPr lIns="0" tIns="0" rIns="40639" bIns="0" anchor="ctr"/>
          <a:lstStyle/>
          <a:p>
            <a:pPr marL="39688" algn="ctr" rtl="0" fontAlgn="base">
              <a:spcBef>
                <a:spcPct val="0"/>
              </a:spcBef>
              <a:spcAft>
                <a:spcPct val="0"/>
              </a:spcAft>
            </a:pPr>
            <a:r>
              <a:rPr lang="en-US" sz="1400" kern="1200" dirty="0">
                <a:solidFill>
                  <a:srgbClr val="000000"/>
                </a:solidFill>
                <a:latin typeface="Arial" pitchFamily="34" charset="0"/>
                <a:cs typeface="Arial" pitchFamily="34" charset="0"/>
                <a:sym typeface="Arial" pitchFamily="34" charset="0"/>
              </a:rPr>
              <a:t>2008</a:t>
            </a:r>
          </a:p>
          <a:p>
            <a:pPr marL="39688" algn="ctr" rtl="0" fontAlgn="base">
              <a:spcBef>
                <a:spcPct val="0"/>
              </a:spcBef>
              <a:spcAft>
                <a:spcPct val="0"/>
              </a:spcAft>
            </a:pPr>
            <a:r>
              <a:rPr lang="en-US" sz="1400" kern="1200" dirty="0">
                <a:solidFill>
                  <a:srgbClr val="000000"/>
                </a:solidFill>
                <a:latin typeface="Arial" pitchFamily="34" charset="0"/>
                <a:cs typeface="Arial" pitchFamily="34" charset="0"/>
                <a:sym typeface="Arial" pitchFamily="34" charset="0"/>
              </a:rPr>
              <a:t>(~1PF)</a:t>
            </a:r>
          </a:p>
        </p:txBody>
      </p:sp>
      <p:sp>
        <p:nvSpPr>
          <p:cNvPr id="23590" name="Oval 38"/>
          <p:cNvSpPr>
            <a:spLocks/>
          </p:cNvSpPr>
          <p:nvPr/>
        </p:nvSpPr>
        <p:spPr bwMode="auto">
          <a:xfrm>
            <a:off x="4749800" y="4686300"/>
            <a:ext cx="206375" cy="215900"/>
          </a:xfrm>
          <a:prstGeom prst="ellipse">
            <a:avLst/>
          </a:prstGeom>
          <a:solidFill>
            <a:srgbClr val="B70800"/>
          </a:solidFill>
          <a:ln w="9525">
            <a:solidFill>
              <a:srgbClr val="DFDD00"/>
            </a:solidFill>
            <a:round/>
            <a:headEnd/>
            <a:tailEnd/>
          </a:ln>
        </p:spPr>
        <p:txBody>
          <a:bodyPr/>
          <a:lstStyle/>
          <a:p>
            <a:pPr algn="ctr" rtl="0" fontAlgn="base">
              <a:spcBef>
                <a:spcPct val="0"/>
              </a:spcBef>
              <a:spcAft>
                <a:spcPct val="0"/>
              </a:spcAft>
            </a:pPr>
            <a:endParaRPr lang="en-US" sz="1600" b="1" kern="1200">
              <a:solidFill>
                <a:srgbClr val="000000"/>
              </a:solidFill>
              <a:latin typeface="Times New Roman" pitchFamily="18" charset="0"/>
              <a:cs typeface="+mn-cs"/>
            </a:endParaRPr>
          </a:p>
        </p:txBody>
      </p:sp>
      <p:sp>
        <p:nvSpPr>
          <p:cNvPr id="23591" name="Rectangle 39"/>
          <p:cNvSpPr>
            <a:spLocks/>
          </p:cNvSpPr>
          <p:nvPr/>
        </p:nvSpPr>
        <p:spPr bwMode="auto">
          <a:xfrm>
            <a:off x="4464050" y="3897313"/>
            <a:ext cx="1185863" cy="222250"/>
          </a:xfrm>
          <a:prstGeom prst="rect">
            <a:avLst/>
          </a:prstGeom>
          <a:noFill/>
          <a:ln w="9525">
            <a:noFill/>
            <a:miter lim="800000"/>
            <a:headEnd/>
            <a:tailEnd/>
          </a:ln>
        </p:spPr>
        <p:txBody>
          <a:bodyPr lIns="0" tIns="0" rIns="40639" bIns="0"/>
          <a:lstStyle/>
          <a:p>
            <a:pPr marL="39688" algn="ctr" rtl="0" fontAlgn="base">
              <a:spcBef>
                <a:spcPct val="0"/>
              </a:spcBef>
              <a:spcAft>
                <a:spcPct val="0"/>
              </a:spcAft>
            </a:pPr>
            <a:r>
              <a:rPr lang="en-US" sz="1600" b="1" kern="1200">
                <a:solidFill>
                  <a:srgbClr val="CBDAFF"/>
                </a:solidFill>
                <a:latin typeface="Arial" pitchFamily="34" charset="0"/>
                <a:cs typeface="Arial" pitchFamily="34" charset="0"/>
                <a:sym typeface="Arial" pitchFamily="34" charset="0"/>
              </a:rPr>
              <a:t>Tennessee</a:t>
            </a:r>
          </a:p>
        </p:txBody>
      </p:sp>
      <p:sp>
        <p:nvSpPr>
          <p:cNvPr id="23592" name="Rectangle 40"/>
          <p:cNvSpPr>
            <a:spLocks/>
          </p:cNvSpPr>
          <p:nvPr/>
        </p:nvSpPr>
        <p:spPr bwMode="auto">
          <a:xfrm>
            <a:off x="4157663" y="4389438"/>
            <a:ext cx="987425" cy="247650"/>
          </a:xfrm>
          <a:prstGeom prst="rect">
            <a:avLst/>
          </a:prstGeom>
          <a:noFill/>
          <a:ln w="9525">
            <a:noFill/>
            <a:miter lim="800000"/>
            <a:headEnd/>
            <a:tailEnd/>
          </a:ln>
        </p:spPr>
        <p:txBody>
          <a:bodyPr lIns="0" tIns="0" rIns="40639" bIns="0"/>
          <a:lstStyle/>
          <a:p>
            <a:pPr marL="39688" algn="ctr" rtl="0" fontAlgn="base">
              <a:spcBef>
                <a:spcPct val="0"/>
              </a:spcBef>
              <a:spcAft>
                <a:spcPct val="0"/>
              </a:spcAft>
            </a:pPr>
            <a:r>
              <a:rPr lang="en-US" sz="1400" b="1" kern="1200">
                <a:solidFill>
                  <a:srgbClr val="CBDAFF"/>
                </a:solidFill>
                <a:latin typeface="Arial" pitchFamily="34" charset="0"/>
                <a:cs typeface="Arial" pitchFamily="34" charset="0"/>
                <a:sym typeface="Arial" pitchFamily="34" charset="0"/>
              </a:rPr>
              <a:t>LONI/LSU</a:t>
            </a:r>
            <a:endParaRPr lang="en-US" b="1" kern="1200">
              <a:solidFill>
                <a:srgbClr val="CBDAFF"/>
              </a:solidFill>
              <a:latin typeface="Arial" pitchFamily="34" charset="0"/>
              <a:cs typeface="Arial" pitchFamily="34" charset="0"/>
              <a:sym typeface="Arial" pitchFamily="34" charset="0"/>
            </a:endParaRPr>
          </a:p>
        </p:txBody>
      </p:sp>
      <p:sp>
        <p:nvSpPr>
          <p:cNvPr id="23593" name="Rectangle 17"/>
          <p:cNvSpPr>
            <a:spLocks/>
          </p:cNvSpPr>
          <p:nvPr/>
        </p:nvSpPr>
        <p:spPr bwMode="auto">
          <a:xfrm>
            <a:off x="4972050" y="2541588"/>
            <a:ext cx="849313" cy="244475"/>
          </a:xfrm>
          <a:prstGeom prst="rect">
            <a:avLst/>
          </a:prstGeom>
          <a:noFill/>
          <a:ln w="9525">
            <a:noFill/>
            <a:miter lim="800000"/>
            <a:headEnd/>
            <a:tailEnd/>
          </a:ln>
        </p:spPr>
        <p:txBody>
          <a:bodyPr wrap="none" lIns="0" tIns="0" rIns="40639" bIns="0">
            <a:spAutoFit/>
          </a:bodyPr>
          <a:lstStyle/>
          <a:p>
            <a:pPr marL="39688" algn="ctr" rtl="0" fontAlgn="base">
              <a:spcBef>
                <a:spcPct val="0"/>
              </a:spcBef>
              <a:spcAft>
                <a:spcPct val="0"/>
              </a:spcAft>
            </a:pPr>
            <a:r>
              <a:rPr lang="en-US" sz="1600" b="1" kern="1200">
                <a:solidFill>
                  <a:srgbClr val="CBDAFF"/>
                </a:solidFill>
                <a:latin typeface="Arial" pitchFamily="34" charset="0"/>
                <a:cs typeface="Arial" pitchFamily="34" charset="0"/>
                <a:sym typeface="Arial" pitchFamily="34" charset="0"/>
              </a:rPr>
              <a:t>UC/ANL</a:t>
            </a:r>
          </a:p>
        </p:txBody>
      </p:sp>
      <p:sp>
        <p:nvSpPr>
          <p:cNvPr id="42" name="TextBox 41"/>
          <p:cNvSpPr txBox="1"/>
          <p:nvPr/>
        </p:nvSpPr>
        <p:spPr>
          <a:xfrm>
            <a:off x="457200" y="6172200"/>
            <a:ext cx="3062057" cy="338554"/>
          </a:xfrm>
          <a:prstGeom prst="rect">
            <a:avLst/>
          </a:prstGeom>
          <a:noFill/>
        </p:spPr>
        <p:txBody>
          <a:bodyPr wrap="none" rtlCol="0">
            <a:spAutoFit/>
          </a:bodyPr>
          <a:lstStyle/>
          <a:p>
            <a:r>
              <a:rPr lang="en-US" dirty="0" smtClean="0"/>
              <a:t>2 </a:t>
            </a:r>
            <a:r>
              <a:rPr lang="en-US" dirty="0" err="1" smtClean="0"/>
              <a:t>Petaflops</a:t>
            </a:r>
            <a:r>
              <a:rPr lang="en-US" dirty="0" smtClean="0"/>
              <a:t>; 20 </a:t>
            </a:r>
            <a:r>
              <a:rPr lang="en-US" dirty="0" err="1" smtClean="0"/>
              <a:t>Petabytes</a:t>
            </a:r>
            <a:r>
              <a:rPr lang="en-US" dirty="0" smtClean="0"/>
              <a:t> storage</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a:lstStyle/>
          <a:p>
            <a:pPr algn="ctr"/>
            <a:r>
              <a:rPr lang="en-US" sz="3600" dirty="0" smtClean="0"/>
              <a:t>Data Intensive (Science) Applications</a:t>
            </a:r>
            <a:endParaRPr lang="en-US" sz="3600" dirty="0"/>
          </a:p>
        </p:txBody>
      </p:sp>
      <p:sp>
        <p:nvSpPr>
          <p:cNvPr id="4" name="Content Placeholder 3"/>
          <p:cNvSpPr>
            <a:spLocks noGrp="1"/>
          </p:cNvSpPr>
          <p:nvPr>
            <p:ph idx="1"/>
          </p:nvPr>
        </p:nvSpPr>
        <p:spPr>
          <a:xfrm>
            <a:off x="0" y="1219200"/>
            <a:ext cx="8991600" cy="5638800"/>
          </a:xfrm>
        </p:spPr>
        <p:txBody>
          <a:bodyPr>
            <a:normAutofit fontScale="85000" lnSpcReduction="20000"/>
          </a:bodyPr>
          <a:lstStyle/>
          <a:p>
            <a:r>
              <a:rPr lang="en-US" dirty="0" smtClean="0"/>
              <a:t>1) Data starts on some disk/sensor/instrument</a:t>
            </a:r>
          </a:p>
          <a:p>
            <a:pPr lvl="1"/>
            <a:r>
              <a:rPr lang="en-US" dirty="0" smtClean="0"/>
              <a:t>It needs to be</a:t>
            </a:r>
            <a:r>
              <a:rPr lang="en-US" dirty="0" smtClean="0">
                <a:solidFill>
                  <a:srgbClr val="FFC000"/>
                </a:solidFill>
              </a:rPr>
              <a:t> </a:t>
            </a:r>
            <a:r>
              <a:rPr lang="en-US" dirty="0" smtClean="0">
                <a:solidFill>
                  <a:srgbClr val="0070C0"/>
                </a:solidFill>
              </a:rPr>
              <a:t>partitioned</a:t>
            </a:r>
            <a:r>
              <a:rPr lang="en-US" dirty="0" smtClean="0"/>
              <a:t>; often partitioning natural from source of data</a:t>
            </a:r>
          </a:p>
          <a:p>
            <a:r>
              <a:rPr lang="en-US" dirty="0" smtClean="0"/>
              <a:t>2) One runs a </a:t>
            </a:r>
            <a:r>
              <a:rPr lang="en-US" dirty="0" smtClean="0">
                <a:solidFill>
                  <a:srgbClr val="0070C0"/>
                </a:solidFill>
              </a:rPr>
              <a:t>filter</a:t>
            </a:r>
            <a:r>
              <a:rPr lang="en-US" dirty="0" smtClean="0">
                <a:solidFill>
                  <a:srgbClr val="FFC000"/>
                </a:solidFill>
              </a:rPr>
              <a:t> </a:t>
            </a:r>
            <a:r>
              <a:rPr lang="en-US" dirty="0" smtClean="0"/>
              <a:t>of some sort extracting data of interest and (re)formatting it</a:t>
            </a:r>
          </a:p>
          <a:p>
            <a:pPr lvl="1"/>
            <a:r>
              <a:rPr lang="en-US" dirty="0" smtClean="0">
                <a:solidFill>
                  <a:srgbClr val="0070C0"/>
                </a:solidFill>
              </a:rPr>
              <a:t>Pleasingly parallel </a:t>
            </a:r>
            <a:r>
              <a:rPr lang="en-US" dirty="0" smtClean="0"/>
              <a:t>of often “millions” of jobs</a:t>
            </a:r>
          </a:p>
          <a:p>
            <a:pPr lvl="1"/>
            <a:r>
              <a:rPr lang="en-US" dirty="0" smtClean="0"/>
              <a:t>Communication latencies can be many </a:t>
            </a:r>
            <a:r>
              <a:rPr lang="en-US" dirty="0" smtClean="0">
                <a:solidFill>
                  <a:srgbClr val="0070C0"/>
                </a:solidFill>
              </a:rPr>
              <a:t>milliseconds</a:t>
            </a:r>
            <a:r>
              <a:rPr lang="en-US" dirty="0" smtClean="0">
                <a:solidFill>
                  <a:srgbClr val="FFFF00"/>
                </a:solidFill>
              </a:rPr>
              <a:t> </a:t>
            </a:r>
            <a:r>
              <a:rPr lang="en-US" dirty="0" smtClean="0"/>
              <a:t>and can involve </a:t>
            </a:r>
            <a:r>
              <a:rPr lang="en-US" dirty="0" smtClean="0">
                <a:solidFill>
                  <a:srgbClr val="0070C0"/>
                </a:solidFill>
              </a:rPr>
              <a:t>disks</a:t>
            </a:r>
          </a:p>
          <a:p>
            <a:r>
              <a:rPr lang="en-US" dirty="0" smtClean="0"/>
              <a:t>3) Using same (or map to a new) decomposition, one runs a parallel application that requires </a:t>
            </a:r>
            <a:r>
              <a:rPr lang="en-US" dirty="0" smtClean="0">
                <a:solidFill>
                  <a:srgbClr val="0070C0"/>
                </a:solidFill>
              </a:rPr>
              <a:t>iterative </a:t>
            </a:r>
            <a:r>
              <a:rPr lang="en-US" dirty="0" smtClean="0"/>
              <a:t>steps between communicating processes</a:t>
            </a:r>
          </a:p>
          <a:p>
            <a:pPr lvl="1"/>
            <a:r>
              <a:rPr lang="en-US" dirty="0" smtClean="0"/>
              <a:t>Communication latencies is at most some </a:t>
            </a:r>
            <a:r>
              <a:rPr lang="en-US" dirty="0" smtClean="0">
                <a:solidFill>
                  <a:srgbClr val="0070C0"/>
                </a:solidFill>
              </a:rPr>
              <a:t>microseconds</a:t>
            </a:r>
            <a:r>
              <a:rPr lang="en-US" dirty="0" smtClean="0">
                <a:solidFill>
                  <a:srgbClr val="FFFF00"/>
                </a:solidFill>
              </a:rPr>
              <a:t> </a:t>
            </a:r>
            <a:r>
              <a:rPr lang="en-US" dirty="0" smtClean="0"/>
              <a:t>and involves </a:t>
            </a:r>
            <a:r>
              <a:rPr lang="en-US" dirty="0" smtClean="0">
                <a:solidFill>
                  <a:srgbClr val="0070C0"/>
                </a:solidFill>
              </a:rPr>
              <a:t>shared memory </a:t>
            </a:r>
            <a:r>
              <a:rPr lang="en-US" dirty="0" smtClean="0"/>
              <a:t>or</a:t>
            </a:r>
            <a:r>
              <a:rPr lang="en-US" dirty="0" smtClean="0">
                <a:solidFill>
                  <a:srgbClr val="FFFF00"/>
                </a:solidFill>
              </a:rPr>
              <a:t> </a:t>
            </a:r>
            <a:r>
              <a:rPr lang="en-US" dirty="0" smtClean="0">
                <a:solidFill>
                  <a:srgbClr val="0070C0"/>
                </a:solidFill>
              </a:rPr>
              <a:t>high speed networks</a:t>
            </a:r>
          </a:p>
          <a:p>
            <a:r>
              <a:rPr lang="en-US" dirty="0" smtClean="0">
                <a:solidFill>
                  <a:srgbClr val="0070C0"/>
                </a:solidFill>
              </a:rPr>
              <a:t>Workflow</a:t>
            </a:r>
            <a:r>
              <a:rPr lang="en-US" dirty="0" smtClean="0"/>
              <a:t> links 1) 2) 3) with multiple instances of 2) 3)</a:t>
            </a:r>
          </a:p>
          <a:p>
            <a:pPr lvl="1"/>
            <a:r>
              <a:rPr lang="en-US" dirty="0" smtClean="0"/>
              <a:t>Pipeline or more complex graphs</a:t>
            </a:r>
          </a:p>
        </p:txBody>
      </p:sp>
      <p:sp>
        <p:nvSpPr>
          <p:cNvPr id="2" name="Slide Number Placeholder 1"/>
          <p:cNvSpPr>
            <a:spLocks noGrp="1"/>
          </p:cNvSpPr>
          <p:nvPr>
            <p:ph type="sldNum" sz="quarter" idx="12"/>
          </p:nvPr>
        </p:nvSpPr>
        <p:spPr/>
        <p:txBody>
          <a:bodyPr/>
          <a:lstStyle/>
          <a:p>
            <a:fld id="{EEE0C106-000E-43B2-A97D-549C44381136}"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4000" dirty="0" smtClean="0"/>
              <a:t>Use any Collection of Computers</a:t>
            </a:r>
            <a:endParaRPr lang="en-US" sz="4000" dirty="0"/>
          </a:p>
        </p:txBody>
      </p:sp>
      <p:sp>
        <p:nvSpPr>
          <p:cNvPr id="3" name="Content Placeholder 2"/>
          <p:cNvSpPr>
            <a:spLocks noGrp="1"/>
          </p:cNvSpPr>
          <p:nvPr>
            <p:ph idx="1"/>
          </p:nvPr>
        </p:nvSpPr>
        <p:spPr>
          <a:xfrm>
            <a:off x="0" y="1219200"/>
            <a:ext cx="8991600" cy="5029200"/>
          </a:xfrm>
        </p:spPr>
        <p:txBody>
          <a:bodyPr>
            <a:normAutofit fontScale="85000" lnSpcReduction="20000"/>
          </a:bodyPr>
          <a:lstStyle/>
          <a:p>
            <a:pPr>
              <a:lnSpc>
                <a:spcPct val="120000"/>
              </a:lnSpc>
              <a:spcBef>
                <a:spcPts val="0"/>
              </a:spcBef>
            </a:pPr>
            <a:r>
              <a:rPr lang="en-US" dirty="0" smtClean="0"/>
              <a:t>We can have various </a:t>
            </a:r>
            <a:r>
              <a:rPr lang="en-US" dirty="0" smtClean="0">
                <a:solidFill>
                  <a:srgbClr val="0070C0"/>
                </a:solidFill>
              </a:rPr>
              <a:t>hardware</a:t>
            </a:r>
          </a:p>
          <a:p>
            <a:pPr lvl="1">
              <a:lnSpc>
                <a:spcPct val="120000"/>
              </a:lnSpc>
              <a:spcBef>
                <a:spcPts val="0"/>
              </a:spcBef>
            </a:pPr>
            <a:r>
              <a:rPr lang="en-US" dirty="0" smtClean="0">
                <a:solidFill>
                  <a:srgbClr val="0070C0"/>
                </a:solidFill>
              </a:rPr>
              <a:t>Multicore</a:t>
            </a:r>
            <a:r>
              <a:rPr lang="en-US" dirty="0" smtClean="0">
                <a:solidFill>
                  <a:srgbClr val="FFFF00"/>
                </a:solidFill>
              </a:rPr>
              <a:t> </a:t>
            </a:r>
            <a:r>
              <a:rPr lang="en-US" dirty="0" smtClean="0"/>
              <a:t>– Shared memory, low latency</a:t>
            </a:r>
          </a:p>
          <a:p>
            <a:pPr lvl="1">
              <a:lnSpc>
                <a:spcPct val="120000"/>
              </a:lnSpc>
              <a:spcBef>
                <a:spcPts val="0"/>
              </a:spcBef>
            </a:pPr>
            <a:r>
              <a:rPr lang="en-US" dirty="0" smtClean="0">
                <a:solidFill>
                  <a:srgbClr val="0070C0"/>
                </a:solidFill>
              </a:rPr>
              <a:t>High quality Cluster </a:t>
            </a:r>
            <a:r>
              <a:rPr lang="en-US" dirty="0" smtClean="0"/>
              <a:t>– Distributed Memory, Low latency</a:t>
            </a:r>
          </a:p>
          <a:p>
            <a:pPr lvl="1">
              <a:lnSpc>
                <a:spcPct val="120000"/>
              </a:lnSpc>
              <a:spcBef>
                <a:spcPts val="0"/>
              </a:spcBef>
            </a:pPr>
            <a:r>
              <a:rPr lang="en-US" dirty="0" smtClean="0"/>
              <a:t>Standard </a:t>
            </a:r>
            <a:r>
              <a:rPr lang="en-US" dirty="0" smtClean="0">
                <a:solidFill>
                  <a:srgbClr val="0070C0"/>
                </a:solidFill>
              </a:rPr>
              <a:t>distributed system </a:t>
            </a:r>
            <a:r>
              <a:rPr lang="en-US" dirty="0" smtClean="0"/>
              <a:t>– Distributed Memory, High latency</a:t>
            </a:r>
          </a:p>
          <a:p>
            <a:pPr>
              <a:lnSpc>
                <a:spcPct val="120000"/>
              </a:lnSpc>
              <a:spcBef>
                <a:spcPts val="0"/>
              </a:spcBef>
            </a:pPr>
            <a:r>
              <a:rPr lang="en-US" dirty="0" smtClean="0"/>
              <a:t>We can program the coordination of these  units by</a:t>
            </a:r>
          </a:p>
          <a:p>
            <a:pPr lvl="1">
              <a:lnSpc>
                <a:spcPct val="120000"/>
              </a:lnSpc>
              <a:spcBef>
                <a:spcPts val="0"/>
              </a:spcBef>
            </a:pPr>
            <a:r>
              <a:rPr lang="en-US" dirty="0" smtClean="0">
                <a:solidFill>
                  <a:srgbClr val="0070C0"/>
                </a:solidFill>
              </a:rPr>
              <a:t>Threads</a:t>
            </a:r>
            <a:r>
              <a:rPr lang="en-US" dirty="0" smtClean="0"/>
              <a:t> on cores</a:t>
            </a:r>
          </a:p>
          <a:p>
            <a:pPr lvl="1">
              <a:lnSpc>
                <a:spcPct val="120000"/>
              </a:lnSpc>
              <a:spcBef>
                <a:spcPts val="0"/>
              </a:spcBef>
            </a:pPr>
            <a:r>
              <a:rPr lang="en-US" dirty="0" smtClean="0">
                <a:solidFill>
                  <a:srgbClr val="0070C0"/>
                </a:solidFill>
              </a:rPr>
              <a:t>MPI</a:t>
            </a:r>
            <a:r>
              <a:rPr lang="en-US" dirty="0" smtClean="0">
                <a:solidFill>
                  <a:srgbClr val="FFFF00"/>
                </a:solidFill>
              </a:rPr>
              <a:t> </a:t>
            </a:r>
            <a:r>
              <a:rPr lang="en-US" dirty="0" smtClean="0"/>
              <a:t>on cores and/or between nodes</a:t>
            </a:r>
          </a:p>
          <a:p>
            <a:pPr lvl="1">
              <a:lnSpc>
                <a:spcPct val="120000"/>
              </a:lnSpc>
              <a:spcBef>
                <a:spcPts val="0"/>
              </a:spcBef>
            </a:pPr>
            <a:r>
              <a:rPr lang="en-US" dirty="0" smtClean="0">
                <a:solidFill>
                  <a:srgbClr val="0070C0"/>
                </a:solidFill>
              </a:rPr>
              <a:t>MapReduce/Hadoop/Dryad../AVS</a:t>
            </a:r>
            <a:r>
              <a:rPr lang="en-US" dirty="0" smtClean="0">
                <a:solidFill>
                  <a:srgbClr val="FFFF00"/>
                </a:solidFill>
              </a:rPr>
              <a:t> </a:t>
            </a:r>
            <a:r>
              <a:rPr lang="en-US" dirty="0" smtClean="0"/>
              <a:t>for dataflow</a:t>
            </a:r>
          </a:p>
          <a:p>
            <a:pPr lvl="1">
              <a:lnSpc>
                <a:spcPct val="120000"/>
              </a:lnSpc>
              <a:spcBef>
                <a:spcPts val="0"/>
              </a:spcBef>
            </a:pPr>
            <a:r>
              <a:rPr lang="en-US" dirty="0" smtClean="0">
                <a:solidFill>
                  <a:srgbClr val="0070C0"/>
                </a:solidFill>
              </a:rPr>
              <a:t>Workflow</a:t>
            </a:r>
            <a:r>
              <a:rPr lang="en-US" dirty="0" smtClean="0"/>
              <a:t> or </a:t>
            </a:r>
            <a:r>
              <a:rPr lang="en-US" dirty="0" smtClean="0">
                <a:solidFill>
                  <a:srgbClr val="0070C0"/>
                </a:solidFill>
              </a:rPr>
              <a:t>Mashups</a:t>
            </a:r>
            <a:r>
              <a:rPr lang="en-US" dirty="0" smtClean="0"/>
              <a:t> linking services</a:t>
            </a:r>
          </a:p>
          <a:p>
            <a:pPr lvl="1">
              <a:lnSpc>
                <a:spcPct val="120000"/>
              </a:lnSpc>
              <a:spcBef>
                <a:spcPts val="0"/>
              </a:spcBef>
            </a:pPr>
            <a:r>
              <a:rPr lang="en-US" dirty="0" smtClean="0"/>
              <a:t>These can all be considered as some sort of execution </a:t>
            </a:r>
            <a:r>
              <a:rPr lang="en-US" dirty="0" smtClean="0">
                <a:solidFill>
                  <a:srgbClr val="0070C0"/>
                </a:solidFill>
              </a:rPr>
              <a:t>unit</a:t>
            </a:r>
            <a:r>
              <a:rPr lang="en-US" dirty="0" smtClean="0">
                <a:solidFill>
                  <a:srgbClr val="FFFF00"/>
                </a:solidFill>
              </a:rPr>
              <a:t> </a:t>
            </a:r>
            <a:r>
              <a:rPr lang="en-US" dirty="0" smtClean="0">
                <a:solidFill>
                  <a:srgbClr val="0070C0"/>
                </a:solidFill>
              </a:rPr>
              <a:t>exchanging information (messages) with some other unit</a:t>
            </a:r>
          </a:p>
          <a:p>
            <a:pPr>
              <a:lnSpc>
                <a:spcPct val="120000"/>
              </a:lnSpc>
              <a:spcBef>
                <a:spcPts val="0"/>
              </a:spcBef>
            </a:pPr>
            <a:r>
              <a:rPr lang="en-US" dirty="0" smtClean="0"/>
              <a:t>And there are </a:t>
            </a:r>
            <a:r>
              <a:rPr lang="en-US" dirty="0" smtClean="0">
                <a:solidFill>
                  <a:srgbClr val="0070C0"/>
                </a:solidFill>
              </a:rPr>
              <a:t>higher level programming models </a:t>
            </a:r>
            <a:r>
              <a:rPr lang="en-US" dirty="0" smtClean="0"/>
              <a:t>such as </a:t>
            </a:r>
            <a:r>
              <a:rPr lang="en-US" dirty="0" err="1" smtClean="0"/>
              <a:t>OpenMP</a:t>
            </a:r>
            <a:r>
              <a:rPr lang="en-US" dirty="0" smtClean="0"/>
              <a:t>, PGAS, HPCS Languages – Ignore! </a:t>
            </a:r>
          </a:p>
        </p:txBody>
      </p:sp>
      <p:sp>
        <p:nvSpPr>
          <p:cNvPr id="4" name="Slide Number Placeholder 3"/>
          <p:cNvSpPr>
            <a:spLocks noGrp="1"/>
          </p:cNvSpPr>
          <p:nvPr>
            <p:ph type="sldNum" sz="quarter" idx="12"/>
          </p:nvPr>
        </p:nvSpPr>
        <p:spPr/>
        <p:txBody>
          <a:bodyPr/>
          <a:lstStyle/>
          <a:p>
            <a:pPr>
              <a:defRPr/>
            </a:pPr>
            <a:fld id="{D802C606-098A-47A5-B85F-3A7240FEB223}" type="slidenum">
              <a:rPr lang="en-US" smtClean="0"/>
              <a:pPr>
                <a:defRPr/>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Components of System</a:t>
            </a:r>
            <a:endParaRPr lang="en-US" dirty="0"/>
          </a:p>
        </p:txBody>
      </p:sp>
      <p:sp>
        <p:nvSpPr>
          <p:cNvPr id="3" name="Content Placeholder 2"/>
          <p:cNvSpPr>
            <a:spLocks noGrp="1"/>
          </p:cNvSpPr>
          <p:nvPr>
            <p:ph idx="1"/>
          </p:nvPr>
        </p:nvSpPr>
        <p:spPr>
          <a:xfrm>
            <a:off x="0" y="1219200"/>
            <a:ext cx="8991600" cy="4724400"/>
          </a:xfrm>
        </p:spPr>
        <p:txBody>
          <a:bodyPr>
            <a:noAutofit/>
          </a:bodyPr>
          <a:lstStyle/>
          <a:p>
            <a:r>
              <a:rPr lang="en-US" sz="2400" dirty="0" smtClean="0"/>
              <a:t>Package all </a:t>
            </a:r>
            <a:r>
              <a:rPr lang="en-US" sz="2400" dirty="0" smtClean="0">
                <a:solidFill>
                  <a:srgbClr val="0070C0"/>
                </a:solidFill>
              </a:rPr>
              <a:t>Software as a Service </a:t>
            </a:r>
            <a:r>
              <a:rPr lang="en-US" sz="2400" dirty="0" smtClean="0"/>
              <a:t>(SaaS) allowing easy invocation and integration into workflows and data intensive filters (</a:t>
            </a:r>
            <a:r>
              <a:rPr lang="en-US" sz="2400" dirty="0" smtClean="0">
                <a:solidFill>
                  <a:srgbClr val="0070C0"/>
                </a:solidFill>
              </a:rPr>
              <a:t>Platform as a Service</a:t>
            </a:r>
            <a:r>
              <a:rPr lang="en-US" sz="2400" dirty="0" smtClean="0"/>
              <a:t>)</a:t>
            </a:r>
          </a:p>
          <a:p>
            <a:r>
              <a:rPr lang="en-US" sz="2400" dirty="0" smtClean="0"/>
              <a:t>If software parallel, </a:t>
            </a:r>
            <a:r>
              <a:rPr lang="en-US" sz="2400" dirty="0" smtClean="0">
                <a:solidFill>
                  <a:srgbClr val="0070C0"/>
                </a:solidFill>
              </a:rPr>
              <a:t>parallelism</a:t>
            </a:r>
            <a:r>
              <a:rPr lang="en-US" sz="2400" dirty="0" smtClean="0"/>
              <a:t> (MPI, Threads, Hadoop)) is hidden inside service as happens for example in Internet search</a:t>
            </a:r>
          </a:p>
          <a:p>
            <a:pPr lvl="1"/>
            <a:r>
              <a:rPr lang="en-US" sz="2400" dirty="0" smtClean="0"/>
              <a:t>Hadoop etc. support </a:t>
            </a:r>
            <a:r>
              <a:rPr lang="en-US" sz="2400" dirty="0" smtClean="0">
                <a:solidFill>
                  <a:srgbClr val="0070C0"/>
                </a:solidFill>
              </a:rPr>
              <a:t>file parallel model </a:t>
            </a:r>
            <a:r>
              <a:rPr lang="en-US" sz="2400" dirty="0" smtClean="0"/>
              <a:t>– read lots of files – write lots of files</a:t>
            </a:r>
          </a:p>
          <a:p>
            <a:r>
              <a:rPr lang="en-US" sz="2400" dirty="0" smtClean="0"/>
              <a:t>Build </a:t>
            </a:r>
            <a:r>
              <a:rPr lang="en-US" sz="2400" dirty="0" smtClean="0">
                <a:solidFill>
                  <a:srgbClr val="0070C0"/>
                </a:solidFill>
              </a:rPr>
              <a:t>portal</a:t>
            </a:r>
            <a:r>
              <a:rPr lang="en-US" sz="2400" dirty="0" smtClean="0"/>
              <a:t> or Gateway as interface to services and workflows</a:t>
            </a:r>
          </a:p>
          <a:p>
            <a:r>
              <a:rPr lang="en-US" sz="2400" dirty="0" smtClean="0"/>
              <a:t>Provide needed </a:t>
            </a:r>
            <a:r>
              <a:rPr lang="en-US" sz="2400" dirty="0" smtClean="0">
                <a:solidFill>
                  <a:srgbClr val="0070C0"/>
                </a:solidFill>
              </a:rPr>
              <a:t>visualization</a:t>
            </a:r>
            <a:r>
              <a:rPr lang="en-US" sz="2400" dirty="0" smtClean="0"/>
              <a:t> and local analysis tools</a:t>
            </a:r>
          </a:p>
          <a:p>
            <a:r>
              <a:rPr lang="en-US" sz="2400" dirty="0" smtClean="0"/>
              <a:t>(Eventually) use </a:t>
            </a:r>
            <a:r>
              <a:rPr lang="en-US" sz="2400" dirty="0" smtClean="0">
                <a:solidFill>
                  <a:srgbClr val="0070C0"/>
                </a:solidFill>
              </a:rPr>
              <a:t>clouds</a:t>
            </a:r>
            <a:r>
              <a:rPr lang="en-US" sz="2400" dirty="0" smtClean="0"/>
              <a:t> (</a:t>
            </a:r>
            <a:r>
              <a:rPr lang="en-US" sz="2400" dirty="0" smtClean="0">
                <a:solidFill>
                  <a:srgbClr val="0070C0"/>
                </a:solidFill>
              </a:rPr>
              <a:t>Infrastructure as a Service</a:t>
            </a:r>
            <a:r>
              <a:rPr lang="en-US" sz="2400" dirty="0" smtClean="0"/>
              <a:t>) for pleasing parallel parts of systems – all except MPI and multi-threaded codes – giving flexible dynamic infrastructure</a:t>
            </a:r>
          </a:p>
          <a:p>
            <a:r>
              <a:rPr lang="en-US" sz="2400" dirty="0" smtClean="0"/>
              <a:t>Use optimized separate </a:t>
            </a:r>
            <a:r>
              <a:rPr lang="en-US" sz="2400" dirty="0" smtClean="0">
                <a:solidFill>
                  <a:srgbClr val="0070C0"/>
                </a:solidFill>
              </a:rPr>
              <a:t>MPI parallel hardware </a:t>
            </a:r>
            <a:r>
              <a:rPr lang="en-US" sz="2400" dirty="0" smtClean="0"/>
              <a:t>(may be delivered in cloud in future but not now)</a:t>
            </a:r>
            <a:endParaRPr lang="en-US" sz="2400" dirty="0"/>
          </a:p>
        </p:txBody>
      </p:sp>
      <p:sp>
        <p:nvSpPr>
          <p:cNvPr id="4" name="Slide Number Placeholder 3"/>
          <p:cNvSpPr>
            <a:spLocks noGrp="1"/>
          </p:cNvSpPr>
          <p:nvPr>
            <p:ph type="sldNum" sz="quarter" idx="12"/>
          </p:nvPr>
        </p:nvSpPr>
        <p:spPr/>
        <p:txBody>
          <a:bodyPr/>
          <a:lstStyle/>
          <a:p>
            <a:pPr>
              <a:defRPr/>
            </a:pPr>
            <a:fld id="{D802C606-098A-47A5-B85F-3A7240FEB223}"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152400"/>
            <a:ext cx="8382000" cy="595313"/>
          </a:xfrm>
        </p:spPr>
        <p:txBody>
          <a:bodyPr>
            <a:normAutofit fontScale="90000"/>
          </a:bodyPr>
          <a:lstStyle/>
          <a:p>
            <a:pPr defTabSz="457200" eaLnBrk="1" hangingPunct="1">
              <a:tabLst>
                <a:tab pos="0" algn="l"/>
                <a:tab pos="457200" algn="l"/>
                <a:tab pos="912813" algn="l"/>
                <a:tab pos="1371600" algn="l"/>
                <a:tab pos="1828800" algn="l"/>
                <a:tab pos="2286000" algn="l"/>
                <a:tab pos="2741613" algn="l"/>
                <a:tab pos="3200400" algn="l"/>
                <a:tab pos="3657600" algn="l"/>
                <a:tab pos="4114800" algn="l"/>
                <a:tab pos="4570413" algn="l"/>
                <a:tab pos="5029200" algn="l"/>
                <a:tab pos="5486400" algn="l"/>
                <a:tab pos="5942013" algn="l"/>
                <a:tab pos="6399213" algn="l"/>
                <a:tab pos="6858000" algn="l"/>
                <a:tab pos="7315200" algn="l"/>
                <a:tab pos="7770813" algn="l"/>
                <a:tab pos="8228013" algn="l"/>
                <a:tab pos="8686800" algn="l"/>
                <a:tab pos="9144000" algn="l"/>
              </a:tabLst>
            </a:pPr>
            <a:r>
              <a:rPr lang="en-US" sz="2400" b="1" smtClean="0">
                <a:solidFill>
                  <a:srgbClr val="000066"/>
                </a:solidFill>
              </a:rPr>
              <a:t>CICC Chemical Informatics and Cyberinfrastructure Collaboratory</a:t>
            </a:r>
            <a:r>
              <a:rPr lang="en-GB" sz="2400" b="1" smtClean="0">
                <a:solidFill>
                  <a:srgbClr val="000066"/>
                </a:solidFill>
              </a:rPr>
              <a:t> Web Service Infrastructure</a:t>
            </a:r>
          </a:p>
        </p:txBody>
      </p:sp>
      <p:sp>
        <p:nvSpPr>
          <p:cNvPr id="1028" name="Text Box 3"/>
          <p:cNvSpPr txBox="1">
            <a:spLocks noChangeArrowheads="1"/>
          </p:cNvSpPr>
          <p:nvPr/>
        </p:nvSpPr>
        <p:spPr bwMode="auto">
          <a:xfrm>
            <a:off x="5562600" y="5486400"/>
            <a:ext cx="3106738" cy="1122363"/>
          </a:xfrm>
          <a:prstGeom prst="rect">
            <a:avLst/>
          </a:prstGeom>
          <a:noFill/>
          <a:ln w="9525">
            <a:noFill/>
            <a:miter lim="800000"/>
            <a:headEnd/>
            <a:tailEnd/>
          </a:ln>
        </p:spPr>
        <p:txBody>
          <a:bodyPr wrap="none" lIns="82936" tIns="41469" rIns="82936" bIns="41469">
            <a:spAutoFit/>
          </a:bodyPr>
          <a:lstStyle/>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b="1" kern="1200">
                <a:solidFill>
                  <a:srgbClr val="000000"/>
                </a:solidFill>
                <a:latin typeface="Arial" pitchFamily="34" charset="0"/>
                <a:ea typeface="+mn-ea"/>
                <a:cs typeface="+mn-cs"/>
              </a:rPr>
              <a:t>Portal Services</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i="1" kern="1200">
                <a:solidFill>
                  <a:srgbClr val="000000"/>
                </a:solidFill>
                <a:latin typeface="Arial" pitchFamily="34" charset="0"/>
                <a:ea typeface="+mn-ea"/>
                <a:cs typeface="+mn-cs"/>
              </a:rPr>
              <a:t>	RSS Feeds</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i="1" kern="1200">
                <a:solidFill>
                  <a:srgbClr val="000000"/>
                </a:solidFill>
                <a:latin typeface="Arial" pitchFamily="34" charset="0"/>
                <a:ea typeface="+mn-ea"/>
                <a:cs typeface="+mn-cs"/>
              </a:rPr>
              <a:t>	User Profiles</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i="1" kern="1200">
                <a:solidFill>
                  <a:srgbClr val="000000"/>
                </a:solidFill>
                <a:latin typeface="Arial" pitchFamily="34" charset="0"/>
                <a:ea typeface="+mn-ea"/>
                <a:cs typeface="+mn-cs"/>
              </a:rPr>
              <a:t>	Collaboration as in Sakai</a:t>
            </a:r>
            <a:endParaRPr lang="en-US" sz="1500" kern="1200">
              <a:solidFill>
                <a:srgbClr val="000000"/>
              </a:solidFill>
              <a:latin typeface="Arial" pitchFamily="34" charset="0"/>
              <a:ea typeface="+mn-ea"/>
              <a:cs typeface="+mn-cs"/>
            </a:endParaRPr>
          </a:p>
        </p:txBody>
      </p:sp>
      <p:sp>
        <p:nvSpPr>
          <p:cNvPr id="1029" name="Text Box 4"/>
          <p:cNvSpPr txBox="1">
            <a:spLocks noChangeArrowheads="1"/>
          </p:cNvSpPr>
          <p:nvPr/>
        </p:nvSpPr>
        <p:spPr bwMode="auto">
          <a:xfrm>
            <a:off x="0" y="5487988"/>
            <a:ext cx="5318125" cy="1370012"/>
          </a:xfrm>
          <a:prstGeom prst="rect">
            <a:avLst/>
          </a:prstGeom>
          <a:noFill/>
          <a:ln w="9525">
            <a:noFill/>
            <a:miter lim="800000"/>
            <a:headEnd/>
            <a:tailEnd/>
          </a:ln>
        </p:spPr>
        <p:txBody>
          <a:bodyPr wrap="none" lIns="82936" tIns="41469" rIns="82936" bIns="41469">
            <a:spAutoFit/>
          </a:bodyPr>
          <a:lstStyle/>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b="1" kern="1200">
                <a:solidFill>
                  <a:srgbClr val="000000"/>
                </a:solidFill>
                <a:latin typeface="Arial" pitchFamily="34" charset="0"/>
                <a:ea typeface="+mn-ea"/>
                <a:cs typeface="+mn-cs"/>
              </a:rPr>
              <a:t>Core Grid Services</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i="1" kern="1200">
                <a:solidFill>
                  <a:srgbClr val="000000"/>
                </a:solidFill>
                <a:latin typeface="Arial" pitchFamily="34" charset="0"/>
                <a:ea typeface="+mn-ea"/>
                <a:cs typeface="+mn-cs"/>
              </a:rPr>
              <a:t>	Service Registry</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i="1" kern="1200">
                <a:solidFill>
                  <a:srgbClr val="000000"/>
                </a:solidFill>
                <a:latin typeface="Arial" pitchFamily="34" charset="0"/>
                <a:ea typeface="+mn-ea"/>
                <a:cs typeface="+mn-cs"/>
              </a:rPr>
              <a:t>	Job Submission and Management</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i="1" kern="1200">
                <a:solidFill>
                  <a:srgbClr val="000000"/>
                </a:solidFill>
                <a:latin typeface="Arial" pitchFamily="34" charset="0"/>
                <a:ea typeface="+mn-ea"/>
                <a:cs typeface="+mn-cs"/>
              </a:rPr>
              <a:t>		</a:t>
            </a:r>
            <a:r>
              <a:rPr lang="en-US" sz="1500" kern="1200">
                <a:solidFill>
                  <a:srgbClr val="000000"/>
                </a:solidFill>
                <a:latin typeface="Arial" pitchFamily="34" charset="0"/>
                <a:ea typeface="+mn-ea"/>
                <a:cs typeface="+mn-cs"/>
              </a:rPr>
              <a:t>Local Clusters</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kern="1200">
                <a:solidFill>
                  <a:srgbClr val="000000"/>
                </a:solidFill>
                <a:latin typeface="Arial" pitchFamily="34" charset="0"/>
                <a:ea typeface="+mn-ea"/>
                <a:cs typeface="+mn-cs"/>
              </a:rPr>
              <a:t>		IU Big Red, TeraGrid, Open Science Grid</a:t>
            </a:r>
          </a:p>
        </p:txBody>
      </p:sp>
      <p:pic>
        <p:nvPicPr>
          <p:cNvPr id="1030" name="Picture 5"/>
          <p:cNvPicPr>
            <a:picLocks noChangeAspect="1" noChangeArrowheads="1"/>
          </p:cNvPicPr>
          <p:nvPr/>
        </p:nvPicPr>
        <p:blipFill>
          <a:blip r:embed="rId4"/>
          <a:srcRect/>
          <a:stretch>
            <a:fillRect/>
          </a:stretch>
        </p:blipFill>
        <p:spPr bwMode="auto">
          <a:xfrm>
            <a:off x="8229600" y="0"/>
            <a:ext cx="914400" cy="914400"/>
          </a:xfrm>
          <a:prstGeom prst="rect">
            <a:avLst/>
          </a:prstGeom>
          <a:noFill/>
          <a:ln w="9525" algn="ctr">
            <a:noFill/>
            <a:miter lim="800000"/>
            <a:headEnd/>
            <a:tailEnd/>
          </a:ln>
        </p:spPr>
      </p:pic>
      <p:grpSp>
        <p:nvGrpSpPr>
          <p:cNvPr id="2" name="Group 7"/>
          <p:cNvGrpSpPr>
            <a:grpSpLocks/>
          </p:cNvGrpSpPr>
          <p:nvPr/>
        </p:nvGrpSpPr>
        <p:grpSpPr bwMode="auto">
          <a:xfrm>
            <a:off x="228600" y="762000"/>
            <a:ext cx="8632825" cy="4786313"/>
            <a:chOff x="199" y="365"/>
            <a:chExt cx="5996" cy="3324"/>
          </a:xfrm>
        </p:grpSpPr>
        <p:sp>
          <p:nvSpPr>
            <p:cNvPr id="1039" name="Text Box 8"/>
            <p:cNvSpPr txBox="1">
              <a:spLocks noChangeArrowheads="1"/>
            </p:cNvSpPr>
            <p:nvPr/>
          </p:nvSpPr>
          <p:spPr bwMode="auto">
            <a:xfrm>
              <a:off x="4327" y="3197"/>
              <a:ext cx="1868" cy="402"/>
            </a:xfrm>
            <a:prstGeom prst="rect">
              <a:avLst/>
            </a:prstGeom>
            <a:noFill/>
            <a:ln w="9525">
              <a:noFill/>
              <a:miter lim="800000"/>
              <a:headEnd/>
              <a:tailEnd/>
            </a:ln>
          </p:spPr>
          <p:txBody>
            <a:bodyPr wrap="none" lIns="82936" tIns="41469" rIns="82936" bIns="41469">
              <a:spAutoFit/>
            </a:bodyPr>
            <a:lstStyle/>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i="1" kern="1200">
                  <a:solidFill>
                    <a:srgbClr val="000000"/>
                  </a:solidFill>
                  <a:latin typeface="Arial" pitchFamily="34" charset="0"/>
                  <a:ea typeface="+mn-ea"/>
                  <a:cs typeface="+mn-cs"/>
                </a:rPr>
                <a:t>Varuna.net</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kern="1200">
                  <a:solidFill>
                    <a:srgbClr val="000000"/>
                  </a:solidFill>
                  <a:latin typeface="Arial" pitchFamily="34" charset="0"/>
                  <a:ea typeface="+mn-ea"/>
                  <a:cs typeface="+mn-cs"/>
                </a:rPr>
                <a:t>	Quantum Chemistry</a:t>
              </a:r>
            </a:p>
          </p:txBody>
        </p:sp>
        <p:grpSp>
          <p:nvGrpSpPr>
            <p:cNvPr id="3" name="Group 9"/>
            <p:cNvGrpSpPr>
              <a:grpSpLocks/>
            </p:cNvGrpSpPr>
            <p:nvPr/>
          </p:nvGrpSpPr>
          <p:grpSpPr bwMode="auto">
            <a:xfrm>
              <a:off x="199" y="365"/>
              <a:ext cx="5762" cy="3324"/>
              <a:chOff x="487" y="317"/>
              <a:chExt cx="5762" cy="3324"/>
            </a:xfrm>
          </p:grpSpPr>
          <p:graphicFrame>
            <p:nvGraphicFramePr>
              <p:cNvPr id="1026" name="Object 10"/>
              <p:cNvGraphicFramePr>
                <a:graphicFrameLocks noChangeAspect="1"/>
              </p:cNvGraphicFramePr>
              <p:nvPr/>
            </p:nvGraphicFramePr>
            <p:xfrm>
              <a:off x="487" y="317"/>
              <a:ext cx="5762" cy="3324"/>
            </p:xfrm>
            <a:graphic>
              <a:graphicData uri="http://schemas.openxmlformats.org/presentationml/2006/ole">
                <p:oleObj spid="_x0000_s2050" name="Worksheet" r:id="rId5" imgW="9135000" imgH="5392800" progId="Excel.Sheet.8">
                  <p:embed/>
                </p:oleObj>
              </a:graphicData>
            </a:graphic>
          </p:graphicFrame>
          <p:sp>
            <p:nvSpPr>
              <p:cNvPr id="1041" name="Text Box 11"/>
              <p:cNvSpPr txBox="1">
                <a:spLocks noChangeArrowheads="1"/>
              </p:cNvSpPr>
              <p:nvPr/>
            </p:nvSpPr>
            <p:spPr bwMode="auto">
              <a:xfrm>
                <a:off x="942" y="3025"/>
                <a:ext cx="2949" cy="573"/>
              </a:xfrm>
              <a:prstGeom prst="rect">
                <a:avLst/>
              </a:prstGeom>
              <a:noFill/>
              <a:ln w="9525">
                <a:noFill/>
                <a:miter lim="800000"/>
                <a:headEnd/>
                <a:tailEnd/>
              </a:ln>
            </p:spPr>
            <p:txBody>
              <a:bodyPr wrap="none" lIns="82936" tIns="41469" rIns="82936" bIns="41469">
                <a:spAutoFit/>
              </a:bodyPr>
              <a:lstStyle/>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kern="1200">
                    <a:solidFill>
                      <a:srgbClr val="000000"/>
                    </a:solidFill>
                    <a:latin typeface="Arial" pitchFamily="34" charset="0"/>
                    <a:ea typeface="+mn-ea"/>
                    <a:cs typeface="+mn-cs"/>
                  </a:rPr>
                  <a:t>OSCAR Document Analysis</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kern="1200">
                    <a:solidFill>
                      <a:srgbClr val="000000"/>
                    </a:solidFill>
                    <a:latin typeface="Arial" pitchFamily="34" charset="0"/>
                    <a:ea typeface="+mn-ea"/>
                    <a:cs typeface="+mn-cs"/>
                  </a:rPr>
                  <a:t>InChI Generation/Search</a:t>
                </a:r>
              </a:p>
              <a:p>
                <a:pPr algn="l" defTabSz="828675" rtl="0" fontAlgn="base" hangingPunct="0">
                  <a:lnSpc>
                    <a:spcPct val="108000"/>
                  </a:lnSpc>
                  <a:spcBef>
                    <a:spcPct val="0"/>
                  </a:spcBef>
                  <a:spcAft>
                    <a:spcPct val="0"/>
                  </a:spcAft>
                  <a:buClr>
                    <a:srgbClr val="000000"/>
                  </a:buClr>
                  <a:buSzPct val="45000"/>
                  <a:buFont typeface="Wingdings" pitchFamily="2" charset="2"/>
                  <a:buNone/>
                </a:pPr>
                <a:r>
                  <a:rPr lang="en-US" sz="1500" kern="1200">
                    <a:solidFill>
                      <a:srgbClr val="000000"/>
                    </a:solidFill>
                    <a:latin typeface="Arial" pitchFamily="34" charset="0"/>
                    <a:ea typeface="+mn-ea"/>
                    <a:cs typeface="+mn-cs"/>
                  </a:rPr>
                  <a:t>Computational Chemistry (Gamess, Jaguar etc.)</a:t>
                </a:r>
              </a:p>
            </p:txBody>
          </p:sp>
        </p:grpSp>
      </p:grpSp>
      <p:sp>
        <p:nvSpPr>
          <p:cNvPr id="1032" name="Line 12"/>
          <p:cNvSpPr>
            <a:spLocks noChangeShapeType="1"/>
          </p:cNvSpPr>
          <p:nvPr/>
        </p:nvSpPr>
        <p:spPr bwMode="auto">
          <a:xfrm>
            <a:off x="3048000" y="2057400"/>
            <a:ext cx="1066800" cy="0"/>
          </a:xfrm>
          <a:prstGeom prst="line">
            <a:avLst/>
          </a:prstGeom>
          <a:noFill/>
          <a:ln w="38100">
            <a:solidFill>
              <a:srgbClr val="FF0000"/>
            </a:solidFill>
            <a:round/>
            <a:headEnd/>
            <a:tailEnd type="triangle" w="med" len="med"/>
          </a:ln>
        </p:spPr>
        <p:txBody>
          <a:bodyPr anchor="ctr">
            <a:spAutoFit/>
          </a:bodyPr>
          <a:lstStyle/>
          <a:p>
            <a:pPr algn="ctr"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1034" name="Text Box 14"/>
          <p:cNvSpPr txBox="1">
            <a:spLocks noChangeArrowheads="1"/>
          </p:cNvSpPr>
          <p:nvPr/>
        </p:nvSpPr>
        <p:spPr bwMode="auto">
          <a:xfrm>
            <a:off x="4114800" y="2286000"/>
            <a:ext cx="1870075" cy="517525"/>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kern="1200" dirty="0">
                <a:solidFill>
                  <a:srgbClr val="FF0000"/>
                </a:solidFill>
                <a:latin typeface="Arial" pitchFamily="34" charset="0"/>
                <a:ea typeface="+mn-ea"/>
                <a:cs typeface="+mn-cs"/>
              </a:rPr>
              <a:t>Dimension Reduction</a:t>
            </a:r>
            <a:br>
              <a:rPr lang="en-US" sz="1400" kern="1200" dirty="0">
                <a:solidFill>
                  <a:srgbClr val="FF0000"/>
                </a:solidFill>
                <a:latin typeface="Arial" pitchFamily="34" charset="0"/>
                <a:ea typeface="+mn-ea"/>
                <a:cs typeface="+mn-cs"/>
              </a:rPr>
            </a:br>
            <a:r>
              <a:rPr lang="en-US" sz="1400" kern="1200" dirty="0">
                <a:solidFill>
                  <a:srgbClr val="FF0000"/>
                </a:solidFill>
                <a:latin typeface="Arial" pitchFamily="34" charset="0"/>
                <a:ea typeface="+mn-ea"/>
                <a:cs typeface="+mn-cs"/>
              </a:rPr>
              <a:t>Embedding</a:t>
            </a:r>
          </a:p>
        </p:txBody>
      </p:sp>
      <p:sp>
        <p:nvSpPr>
          <p:cNvPr id="1035" name="Line 15"/>
          <p:cNvSpPr>
            <a:spLocks noChangeShapeType="1"/>
          </p:cNvSpPr>
          <p:nvPr/>
        </p:nvSpPr>
        <p:spPr bwMode="auto">
          <a:xfrm>
            <a:off x="3048000" y="2438400"/>
            <a:ext cx="1066800" cy="0"/>
          </a:xfrm>
          <a:prstGeom prst="line">
            <a:avLst/>
          </a:prstGeom>
          <a:noFill/>
          <a:ln w="38100">
            <a:solidFill>
              <a:srgbClr val="FF0000"/>
            </a:solidFill>
            <a:round/>
            <a:headEnd/>
            <a:tailEnd type="triangle" w="med" len="med"/>
          </a:ln>
        </p:spPr>
        <p:txBody>
          <a:bodyPr anchor="ctr">
            <a:spAutoFit/>
          </a:bodyPr>
          <a:lstStyle/>
          <a:p>
            <a:pPr algn="ctr"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Picture 7.png"/>
          <p:cNvPicPr>
            <a:picLocks noChangeAspect="1"/>
          </p:cNvPicPr>
          <p:nvPr/>
        </p:nvPicPr>
        <p:blipFill>
          <a:blip r:embed="rId3"/>
          <a:srcRect/>
          <a:stretch>
            <a:fillRect/>
          </a:stretch>
        </p:blipFill>
        <p:spPr bwMode="auto">
          <a:xfrm>
            <a:off x="0" y="0"/>
            <a:ext cx="9144000" cy="4597400"/>
          </a:xfrm>
          <a:prstGeom prst="rect">
            <a:avLst/>
          </a:prstGeom>
          <a:noFill/>
          <a:ln w="9525">
            <a:noFill/>
            <a:miter lim="800000"/>
            <a:headEnd/>
            <a:tailEnd/>
          </a:ln>
        </p:spPr>
      </p:pic>
      <p:sp>
        <p:nvSpPr>
          <p:cNvPr id="6" name="TextBox 5"/>
          <p:cNvSpPr txBox="1"/>
          <p:nvPr/>
        </p:nvSpPr>
        <p:spPr>
          <a:xfrm>
            <a:off x="228600" y="4724400"/>
            <a:ext cx="8382000" cy="18161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rtl="0" fontAlgn="base">
              <a:spcBef>
                <a:spcPct val="0"/>
              </a:spcBef>
              <a:spcAft>
                <a:spcPct val="0"/>
              </a:spcAft>
              <a:defRPr/>
            </a:pPr>
            <a:r>
              <a:rPr lang="en-US" sz="2800" b="1" kern="1200" dirty="0">
                <a:solidFill>
                  <a:prstClr val="white"/>
                </a:solidFill>
                <a:latin typeface="Trebuchet MS"/>
                <a:ea typeface="+mn-ea"/>
                <a:cs typeface="+mn-cs"/>
              </a:rPr>
              <a:t>OGCE (Open Grid Computing </a:t>
            </a:r>
            <a:r>
              <a:rPr lang="en-US" sz="2800" b="1" kern="1200" dirty="0" smtClean="0">
                <a:solidFill>
                  <a:prstClr val="white"/>
                </a:solidFill>
                <a:latin typeface="Trebuchet MS"/>
                <a:ea typeface="+mn-ea"/>
                <a:cs typeface="+mn-cs"/>
              </a:rPr>
              <a:t>Environments) </a:t>
            </a:r>
            <a:r>
              <a:rPr lang="en-US" sz="2800" b="1" kern="1200" dirty="0">
                <a:solidFill>
                  <a:prstClr val="white"/>
                </a:solidFill>
                <a:latin typeface="Trebuchet MS"/>
                <a:ea typeface="+mn-ea"/>
                <a:cs typeface="+mn-cs"/>
              </a:rPr>
              <a:t>Google </a:t>
            </a:r>
            <a:r>
              <a:rPr lang="en-US" sz="2800" b="1" kern="1200" dirty="0" smtClean="0">
                <a:solidFill>
                  <a:prstClr val="white"/>
                </a:solidFill>
                <a:latin typeface="Trebuchet MS"/>
                <a:ea typeface="+mn-ea"/>
                <a:cs typeface="+mn-cs"/>
              </a:rPr>
              <a:t>Gadget-based Portal/Gateway: </a:t>
            </a:r>
            <a:r>
              <a:rPr lang="en-US" sz="2800" b="1" kern="1200" dirty="0">
                <a:solidFill>
                  <a:prstClr val="white"/>
                </a:solidFill>
                <a:latin typeface="Trebuchet MS"/>
                <a:ea typeface="+mn-ea"/>
                <a:cs typeface="+mn-cs"/>
              </a:rPr>
              <a:t/>
            </a:r>
            <a:br>
              <a:rPr lang="en-US" sz="2800" b="1" kern="1200" dirty="0">
                <a:solidFill>
                  <a:prstClr val="white"/>
                </a:solidFill>
                <a:latin typeface="Trebuchet MS"/>
                <a:ea typeface="+mn-ea"/>
                <a:cs typeface="+mn-cs"/>
              </a:rPr>
            </a:br>
            <a:r>
              <a:rPr lang="en-US" sz="2800" b="1" kern="1200" dirty="0" smtClean="0">
                <a:solidFill>
                  <a:prstClr val="white"/>
                </a:solidFill>
                <a:latin typeface="Trebuchet MS"/>
                <a:ea typeface="+mn-ea"/>
                <a:cs typeface="+mn-cs"/>
              </a:rPr>
              <a:t>Job status, </a:t>
            </a:r>
            <a:r>
              <a:rPr lang="en-US" sz="2800" b="1" kern="1200" dirty="0">
                <a:solidFill>
                  <a:prstClr val="white"/>
                </a:solidFill>
                <a:latin typeface="Trebuchet MS"/>
                <a:ea typeface="+mn-ea"/>
                <a:cs typeface="+mn-cs"/>
              </a:rPr>
              <a:t>remote </a:t>
            </a:r>
            <a:r>
              <a:rPr lang="en-US" sz="2800" b="1" kern="1200" dirty="0" smtClean="0">
                <a:solidFill>
                  <a:prstClr val="white"/>
                </a:solidFill>
                <a:latin typeface="Trebuchet MS"/>
                <a:ea typeface="+mn-ea"/>
                <a:cs typeface="+mn-cs"/>
              </a:rPr>
              <a:t>file </a:t>
            </a:r>
            <a:r>
              <a:rPr lang="en-US" sz="2800" b="1" kern="1200" dirty="0">
                <a:solidFill>
                  <a:prstClr val="white"/>
                </a:solidFill>
                <a:latin typeface="Trebuchet MS"/>
                <a:ea typeface="+mn-ea"/>
                <a:cs typeface="+mn-cs"/>
              </a:rPr>
              <a:t>browser, and </a:t>
            </a:r>
            <a:r>
              <a:rPr lang="en-US" sz="2800" b="1" kern="1200" dirty="0" smtClean="0">
                <a:solidFill>
                  <a:prstClr val="white"/>
                </a:solidFill>
                <a:latin typeface="Trebuchet MS"/>
                <a:ea typeface="+mn-ea"/>
                <a:cs typeface="+mn-cs"/>
              </a:rPr>
              <a:t>security </a:t>
            </a:r>
            <a:r>
              <a:rPr lang="en-US" sz="2800" b="1" kern="1200" dirty="0">
                <a:solidFill>
                  <a:prstClr val="white"/>
                </a:solidFill>
                <a:latin typeface="Trebuchet MS"/>
                <a:ea typeface="+mn-ea"/>
                <a:cs typeface="+mn-cs"/>
              </a:rPr>
              <a:t>management.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D91CB737-4B1B-4538-8C68-588708B1A6A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16</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graphicFrame>
        <p:nvGraphicFramePr>
          <p:cNvPr id="1026" name="Object 2"/>
          <p:cNvGraphicFramePr>
            <a:graphicFrameLocks noChangeAspect="1"/>
          </p:cNvGraphicFramePr>
          <p:nvPr/>
        </p:nvGraphicFramePr>
        <p:xfrm>
          <a:off x="0" y="38100"/>
          <a:ext cx="8686800" cy="6713538"/>
        </p:xfrm>
        <a:graphic>
          <a:graphicData uri="http://schemas.openxmlformats.org/presentationml/2006/ole">
            <p:oleObj spid="_x0000_s3074" name="Acrobat Document" r:id="rId4" imgW="6034818" imgH="4663440" progId="AcroExch.Document.7">
              <p:embed/>
            </p:oleObj>
          </a:graphicData>
        </a:graphic>
      </p:graphicFrame>
      <p:sp>
        <p:nvSpPr>
          <p:cNvPr id="1028" name="TextBox 8"/>
          <p:cNvSpPr txBox="1">
            <a:spLocks noChangeArrowheads="1"/>
          </p:cNvSpPr>
          <p:nvPr/>
        </p:nvSpPr>
        <p:spPr bwMode="auto">
          <a:xfrm>
            <a:off x="3352800" y="304800"/>
            <a:ext cx="3194050" cy="400050"/>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2000" b="1" kern="1200">
                <a:solidFill>
                  <a:srgbClr val="003B76"/>
                </a:solidFill>
                <a:latin typeface="Times New Roman" pitchFamily="18" charset="0"/>
                <a:ea typeface="+mn-ea"/>
                <a:cs typeface="+mn-cs"/>
              </a:rPr>
              <a:t>LEAD Cyberinfrastructure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xfrm>
            <a:off x="381000" y="0"/>
            <a:ext cx="8229600" cy="8556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dirty="0" smtClean="0"/>
              <a:t>Workflow Tools used in LEAD</a:t>
            </a:r>
          </a:p>
        </p:txBody>
      </p:sp>
      <p:grpSp>
        <p:nvGrpSpPr>
          <p:cNvPr id="2" name="Group 10"/>
          <p:cNvGrpSpPr>
            <a:grpSpLocks/>
          </p:cNvGrpSpPr>
          <p:nvPr/>
        </p:nvGrpSpPr>
        <p:grpSpPr bwMode="auto">
          <a:xfrm>
            <a:off x="228600" y="533400"/>
            <a:ext cx="8839200" cy="6172200"/>
            <a:chOff x="609600" y="685800"/>
            <a:chExt cx="7804150" cy="5403850"/>
          </a:xfrm>
        </p:grpSpPr>
        <p:pic>
          <p:nvPicPr>
            <p:cNvPr id="53252" name="Picture 6" descr="pic2.bmp"/>
            <p:cNvPicPr>
              <a:picLocks noChangeAspect="1"/>
            </p:cNvPicPr>
            <p:nvPr/>
          </p:nvPicPr>
          <p:blipFill>
            <a:blip r:embed="rId3"/>
            <a:srcRect/>
            <a:stretch>
              <a:fillRect/>
            </a:stretch>
          </p:blipFill>
          <p:spPr bwMode="auto">
            <a:xfrm>
              <a:off x="609600" y="685800"/>
              <a:ext cx="7804150" cy="5403850"/>
            </a:xfrm>
            <a:prstGeom prst="rect">
              <a:avLst/>
            </a:prstGeom>
            <a:noFill/>
            <a:ln w="9525">
              <a:noFill/>
              <a:miter lim="800000"/>
              <a:headEnd/>
              <a:tailEnd/>
            </a:ln>
          </p:spPr>
        </p:pic>
        <p:sp>
          <p:nvSpPr>
            <p:cNvPr id="10" name="Rounded Rectangular Callout 9"/>
            <p:cNvSpPr/>
            <p:nvPr/>
          </p:nvSpPr>
          <p:spPr>
            <a:xfrm>
              <a:off x="2378429" y="4683092"/>
              <a:ext cx="1676322" cy="761654"/>
            </a:xfrm>
            <a:prstGeom prst="wedgeRoundRectCallout">
              <a:avLst>
                <a:gd name="adj1" fmla="val -83742"/>
                <a:gd name="adj2" fmla="val -155750"/>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fontAlgn="base">
                <a:spcBef>
                  <a:spcPct val="0"/>
                </a:spcBef>
                <a:spcAft>
                  <a:spcPct val="0"/>
                </a:spcAft>
                <a:defRPr/>
              </a:pPr>
              <a:r>
                <a:rPr lang="en-US" sz="1400" b="1" kern="1200">
                  <a:solidFill>
                    <a:prstClr val="black"/>
                  </a:solidFill>
                  <a:latin typeface="Calibri"/>
                  <a:ea typeface="Arial" pitchFamily="-112" charset="0"/>
                  <a:cs typeface="Arial" pitchFamily="-112" charset="0"/>
                </a:rPr>
                <a:t>WRF-Static running on Tungsten</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Data Analysis Examples</a:t>
            </a:r>
            <a:endParaRPr lang="en-US" dirty="0"/>
          </a:p>
        </p:txBody>
      </p:sp>
      <p:sp>
        <p:nvSpPr>
          <p:cNvPr id="3" name="Content Placeholder 2"/>
          <p:cNvSpPr>
            <a:spLocks noGrp="1"/>
          </p:cNvSpPr>
          <p:nvPr>
            <p:ph idx="1"/>
          </p:nvPr>
        </p:nvSpPr>
        <p:spPr>
          <a:xfrm>
            <a:off x="152400" y="1371600"/>
            <a:ext cx="8991600" cy="5334000"/>
          </a:xfrm>
        </p:spPr>
        <p:txBody>
          <a:bodyPr>
            <a:normAutofit fontScale="85000" lnSpcReduction="20000"/>
          </a:bodyPr>
          <a:lstStyle/>
          <a:p>
            <a:r>
              <a:rPr lang="en-US" sz="2400" dirty="0" smtClean="0">
                <a:solidFill>
                  <a:srgbClr val="0070C0"/>
                </a:solidFill>
              </a:rPr>
              <a:t>LHC Particle Physics analysis: File </a:t>
            </a:r>
            <a:r>
              <a:rPr lang="en-US" sz="2400" dirty="0" smtClean="0"/>
              <a:t>parallel over events</a:t>
            </a:r>
          </a:p>
          <a:p>
            <a:pPr lvl="1"/>
            <a:r>
              <a:rPr lang="en-US" dirty="0" smtClean="0">
                <a:solidFill>
                  <a:srgbClr val="0070C0"/>
                </a:solidFill>
              </a:rPr>
              <a:t>Filter1:</a:t>
            </a:r>
            <a:r>
              <a:rPr lang="en-US" dirty="0" smtClean="0">
                <a:solidFill>
                  <a:srgbClr val="FFFF00"/>
                </a:solidFill>
              </a:rPr>
              <a:t> </a:t>
            </a:r>
            <a:r>
              <a:rPr lang="en-US" dirty="0" smtClean="0"/>
              <a:t>Process raw event data into “events with physics parameters”</a:t>
            </a:r>
          </a:p>
          <a:p>
            <a:pPr lvl="1"/>
            <a:r>
              <a:rPr lang="en-US" dirty="0" smtClean="0">
                <a:solidFill>
                  <a:srgbClr val="0070C0"/>
                </a:solidFill>
              </a:rPr>
              <a:t>Filter2:</a:t>
            </a:r>
            <a:r>
              <a:rPr lang="en-US" dirty="0" smtClean="0">
                <a:solidFill>
                  <a:srgbClr val="FFFF00"/>
                </a:solidFill>
              </a:rPr>
              <a:t> </a:t>
            </a:r>
            <a:r>
              <a:rPr lang="en-US" dirty="0" smtClean="0"/>
              <a:t>Process physics into histograms</a:t>
            </a:r>
          </a:p>
          <a:p>
            <a:pPr lvl="1"/>
            <a:r>
              <a:rPr lang="en-US" dirty="0" smtClean="0">
                <a:solidFill>
                  <a:srgbClr val="0070C0"/>
                </a:solidFill>
              </a:rPr>
              <a:t>Reduce2: </a:t>
            </a:r>
            <a:r>
              <a:rPr lang="en-US" dirty="0" smtClean="0"/>
              <a:t>Add together separate histogram counts</a:t>
            </a:r>
          </a:p>
          <a:p>
            <a:pPr lvl="1"/>
            <a:r>
              <a:rPr lang="en-US" dirty="0" smtClean="0"/>
              <a:t>Information retrieval similar parallelism over data files </a:t>
            </a:r>
          </a:p>
          <a:p>
            <a:r>
              <a:rPr lang="en-US" sz="2400" dirty="0" smtClean="0">
                <a:solidFill>
                  <a:srgbClr val="0070C0"/>
                </a:solidFill>
              </a:rPr>
              <a:t>Bioinformatics - Gene Families: Data </a:t>
            </a:r>
            <a:r>
              <a:rPr lang="en-US" sz="2400" dirty="0" smtClean="0"/>
              <a:t>parallel over sequences</a:t>
            </a:r>
          </a:p>
          <a:p>
            <a:pPr lvl="1"/>
            <a:r>
              <a:rPr lang="en-US" dirty="0" smtClean="0">
                <a:solidFill>
                  <a:srgbClr val="0070C0"/>
                </a:solidFill>
              </a:rPr>
              <a:t>Filter1: </a:t>
            </a:r>
            <a:r>
              <a:rPr lang="en-US" dirty="0" smtClean="0"/>
              <a:t>Calculate similarities (distances) between sequences</a:t>
            </a:r>
          </a:p>
          <a:p>
            <a:pPr lvl="1"/>
            <a:r>
              <a:rPr lang="en-US" dirty="0" smtClean="0">
                <a:solidFill>
                  <a:srgbClr val="0070C0"/>
                </a:solidFill>
              </a:rPr>
              <a:t>Filter2: </a:t>
            </a:r>
            <a:r>
              <a:rPr lang="en-US" dirty="0" smtClean="0"/>
              <a:t>Align Sequences (if needed)</a:t>
            </a:r>
          </a:p>
          <a:p>
            <a:pPr lvl="1"/>
            <a:r>
              <a:rPr lang="en-US" dirty="0" smtClean="0">
                <a:solidFill>
                  <a:srgbClr val="0070C0"/>
                </a:solidFill>
              </a:rPr>
              <a:t>Filter3a: </a:t>
            </a:r>
            <a:r>
              <a:rPr lang="en-US" dirty="0" smtClean="0"/>
              <a:t>Calculate cluster centers </a:t>
            </a:r>
          </a:p>
          <a:p>
            <a:pPr lvl="1"/>
            <a:r>
              <a:rPr lang="en-US" dirty="0" smtClean="0">
                <a:solidFill>
                  <a:srgbClr val="0070C0"/>
                </a:solidFill>
              </a:rPr>
              <a:t>Reduce3b: </a:t>
            </a:r>
            <a:r>
              <a:rPr lang="en-US" dirty="0" smtClean="0"/>
              <a:t>Add together center contributions</a:t>
            </a:r>
          </a:p>
          <a:p>
            <a:pPr lvl="1"/>
            <a:r>
              <a:rPr lang="en-US" dirty="0" smtClean="0">
                <a:solidFill>
                  <a:srgbClr val="0070C0"/>
                </a:solidFill>
              </a:rPr>
              <a:t>Filter 4:</a:t>
            </a:r>
            <a:r>
              <a:rPr lang="en-US" dirty="0" smtClean="0">
                <a:solidFill>
                  <a:srgbClr val="FFFF00"/>
                </a:solidFill>
              </a:rPr>
              <a:t> </a:t>
            </a:r>
            <a:r>
              <a:rPr lang="en-US" dirty="0" smtClean="0"/>
              <a:t>Apply Dimension Reduction to 3D</a:t>
            </a:r>
          </a:p>
          <a:p>
            <a:pPr lvl="1"/>
            <a:r>
              <a:rPr lang="en-US" dirty="0" smtClean="0">
                <a:solidFill>
                  <a:srgbClr val="0070C0"/>
                </a:solidFill>
              </a:rPr>
              <a:t>Filter5:</a:t>
            </a:r>
            <a:r>
              <a:rPr lang="en-US" dirty="0" smtClean="0">
                <a:solidFill>
                  <a:srgbClr val="FFFF00"/>
                </a:solidFill>
              </a:rPr>
              <a:t> </a:t>
            </a:r>
            <a:r>
              <a:rPr lang="en-US" dirty="0" smtClean="0"/>
              <a:t>Visualize</a:t>
            </a:r>
          </a:p>
          <a:p>
            <a:r>
              <a:rPr lang="en-US" sz="2400" dirty="0" smtClean="0">
                <a:solidFill>
                  <a:srgbClr val="0070C0"/>
                </a:solidFill>
              </a:rPr>
              <a:t>Informational Retrieval: </a:t>
            </a:r>
            <a:r>
              <a:rPr lang="en-US" sz="2400" dirty="0" smtClean="0"/>
              <a:t>New innovative </a:t>
            </a:r>
            <a:r>
              <a:rPr lang="en-US" sz="2400" dirty="0" smtClean="0"/>
              <a:t>Disk/File </a:t>
            </a:r>
            <a:r>
              <a:rPr lang="en-US" sz="2400" dirty="0" smtClean="0"/>
              <a:t>parallel </a:t>
            </a:r>
            <a:r>
              <a:rPr lang="en-US" sz="2400" dirty="0" smtClean="0"/>
              <a:t>software systems that can be applied to Disk/File parallel problems</a:t>
            </a:r>
            <a:endParaRPr lang="en-US" sz="2400" dirty="0" smtClean="0"/>
          </a:p>
        </p:txBody>
      </p:sp>
      <p:sp>
        <p:nvSpPr>
          <p:cNvPr id="4" name="Slide Number Placeholder 3"/>
          <p:cNvSpPr>
            <a:spLocks noGrp="1"/>
          </p:cNvSpPr>
          <p:nvPr>
            <p:ph type="sldNum" sz="quarter" idx="12"/>
          </p:nvPr>
        </p:nvSpPr>
        <p:spPr/>
        <p:txBody>
          <a:bodyPr/>
          <a:lstStyle/>
          <a:p>
            <a:pPr>
              <a:defRPr/>
            </a:pPr>
            <a:fld id="{D802C606-098A-47A5-B85F-3A7240FEB223}" type="slidenum">
              <a:rPr lang="en-US" smtClean="0"/>
              <a:pPr>
                <a:defRPr/>
              </a:pPr>
              <a:t>18</a:t>
            </a:fld>
            <a:endParaRPr lang="en-US" dirty="0"/>
          </a:p>
        </p:txBody>
      </p:sp>
      <p:grpSp>
        <p:nvGrpSpPr>
          <p:cNvPr id="6" name="Group 12"/>
          <p:cNvGrpSpPr/>
          <p:nvPr/>
        </p:nvGrpSpPr>
        <p:grpSpPr>
          <a:xfrm>
            <a:off x="6019800" y="4038600"/>
            <a:ext cx="2819400" cy="534988"/>
            <a:chOff x="5943600" y="4876800"/>
            <a:chExt cx="2819400" cy="534988"/>
          </a:xfrm>
        </p:grpSpPr>
        <p:cxnSp>
          <p:nvCxnSpPr>
            <p:cNvPr id="5" name="Straight Arrow Connector 4"/>
            <p:cNvCxnSpPr/>
            <p:nvPr/>
          </p:nvCxnSpPr>
          <p:spPr bwMode="auto">
            <a:xfrm rot="10800000">
              <a:off x="5943600" y="4876800"/>
              <a:ext cx="2741612" cy="1588"/>
            </a:xfrm>
            <a:prstGeom prst="straightConnector1">
              <a:avLst/>
            </a:prstGeom>
            <a:noFill/>
            <a:ln w="38100" cap="flat" cmpd="sng" algn="ctr">
              <a:solidFill>
                <a:srgbClr val="C00000"/>
              </a:solidFill>
              <a:prstDash val="solid"/>
              <a:round/>
              <a:headEnd type="none" w="med" len="med"/>
              <a:tailEnd type="arrow"/>
            </a:ln>
            <a:effectLst/>
          </p:spPr>
        </p:cxnSp>
        <p:cxnSp>
          <p:nvCxnSpPr>
            <p:cNvPr id="7" name="Straight Arrow Connector 6"/>
            <p:cNvCxnSpPr/>
            <p:nvPr/>
          </p:nvCxnSpPr>
          <p:spPr bwMode="auto">
            <a:xfrm rot="5400000" flipH="1" flipV="1">
              <a:off x="8458994" y="5104606"/>
              <a:ext cx="457200" cy="1588"/>
            </a:xfrm>
            <a:prstGeom prst="straightConnector1">
              <a:avLst/>
            </a:prstGeom>
            <a:noFill/>
            <a:ln w="38100" cap="flat" cmpd="sng" algn="ctr">
              <a:solidFill>
                <a:srgbClr val="C00000"/>
              </a:solidFill>
              <a:prstDash val="solid"/>
              <a:round/>
              <a:headEnd type="none" w="med" len="med"/>
              <a:tailEnd type="arrow"/>
            </a:ln>
            <a:effectLst/>
          </p:spPr>
        </p:cxnSp>
        <p:cxnSp>
          <p:nvCxnSpPr>
            <p:cNvPr id="9" name="Straight Arrow Connector 8"/>
            <p:cNvCxnSpPr/>
            <p:nvPr/>
          </p:nvCxnSpPr>
          <p:spPr bwMode="auto">
            <a:xfrm>
              <a:off x="6934200" y="5410200"/>
              <a:ext cx="1828800" cy="1588"/>
            </a:xfrm>
            <a:prstGeom prst="straightConnector1">
              <a:avLst/>
            </a:prstGeom>
            <a:noFill/>
            <a:ln w="38100" cap="flat" cmpd="sng" algn="ctr">
              <a:solidFill>
                <a:srgbClr val="C00000"/>
              </a:solidFill>
              <a:prstDash val="solid"/>
              <a:round/>
              <a:headEnd type="none" w="med" len="med"/>
              <a:tailEnd type="arrow"/>
            </a:ln>
            <a:effectLst/>
          </p:spPr>
        </p:cxnSp>
        <p:sp>
          <p:nvSpPr>
            <p:cNvPr id="12" name="TextBox 11"/>
            <p:cNvSpPr txBox="1"/>
            <p:nvPr/>
          </p:nvSpPr>
          <p:spPr>
            <a:xfrm>
              <a:off x="7696200" y="4953000"/>
              <a:ext cx="878446" cy="400110"/>
            </a:xfrm>
            <a:prstGeom prst="rect">
              <a:avLst/>
            </a:prstGeom>
            <a:noFill/>
          </p:spPr>
          <p:txBody>
            <a:bodyPr wrap="none" rtlCol="0">
              <a:spAutoFit/>
            </a:bodyPr>
            <a:lstStyle/>
            <a:p>
              <a:r>
                <a:rPr lang="en-US" sz="2000" dirty="0" smtClean="0">
                  <a:solidFill>
                    <a:srgbClr val="C00000"/>
                  </a:solidFill>
                </a:rPr>
                <a:t>Iterate</a:t>
              </a:r>
              <a:endParaRPr lang="en-US" sz="2000" dirty="0">
                <a:solidFill>
                  <a:srgbClr val="C00000"/>
                </a:solidFill>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Applications Illustrated</a:t>
            </a:r>
            <a:endParaRPr lang="en-US" dirty="0"/>
          </a:p>
        </p:txBody>
      </p:sp>
      <p:sp>
        <p:nvSpPr>
          <p:cNvPr id="4" name="Slide Number Placeholder 3"/>
          <p:cNvSpPr>
            <a:spLocks noGrp="1"/>
          </p:cNvSpPr>
          <p:nvPr>
            <p:ph type="sldNum" sz="quarter" idx="12"/>
          </p:nvPr>
        </p:nvSpPr>
        <p:spPr/>
        <p:txBody>
          <a:bodyPr/>
          <a:lstStyle/>
          <a:p>
            <a:pPr>
              <a:defRPr/>
            </a:pPr>
            <a:fld id="{D802C606-098A-47A5-B85F-3A7240FEB223}" type="slidenum">
              <a:rPr lang="en-US" smtClean="0"/>
              <a:pPr>
                <a:defRPr/>
              </a:pPr>
              <a:t>19</a:t>
            </a:fld>
            <a:endParaRPr lang="en-US" dirty="0"/>
          </a:p>
        </p:txBody>
      </p:sp>
      <p:pic>
        <p:nvPicPr>
          <p:cNvPr id="14" name="Picture 2"/>
          <p:cNvPicPr>
            <a:picLocks noChangeAspect="1" noChangeArrowheads="1"/>
          </p:cNvPicPr>
          <p:nvPr/>
        </p:nvPicPr>
        <p:blipFill>
          <a:blip r:embed="rId3"/>
          <a:srcRect l="51669" t="7771" r="3048" b="6746"/>
          <a:stretch>
            <a:fillRect/>
          </a:stretch>
        </p:blipFill>
        <p:spPr bwMode="auto">
          <a:xfrm>
            <a:off x="-1" y="1295400"/>
            <a:ext cx="4382655" cy="5562600"/>
          </a:xfrm>
          <a:prstGeom prst="rect">
            <a:avLst/>
          </a:prstGeom>
          <a:noFill/>
          <a:ln w="9525">
            <a:noFill/>
            <a:miter lim="800000"/>
            <a:headEnd/>
            <a:tailEnd/>
          </a:ln>
          <a:effectLst/>
        </p:spPr>
      </p:pic>
      <p:pic>
        <p:nvPicPr>
          <p:cNvPr id="15" name="Picture 4" descr="C:\Documents and Settings\Geoffrey Fox\Desktop\moz-screenshot-12-1.jpg"/>
          <p:cNvPicPr>
            <a:picLocks noChangeAspect="1" noChangeArrowheads="1"/>
          </p:cNvPicPr>
          <p:nvPr/>
        </p:nvPicPr>
        <p:blipFill>
          <a:blip r:embed="rId4"/>
          <a:srcRect l="9186" t="27478" r="38518" b="21876"/>
          <a:stretch>
            <a:fillRect/>
          </a:stretch>
        </p:blipFill>
        <p:spPr bwMode="auto">
          <a:xfrm>
            <a:off x="4495800" y="3186023"/>
            <a:ext cx="4648200" cy="3595777"/>
          </a:xfrm>
          <a:prstGeom prst="rect">
            <a:avLst/>
          </a:prstGeom>
          <a:noFill/>
          <a:ln w="9525">
            <a:noFill/>
            <a:miter lim="800000"/>
            <a:headEnd/>
            <a:tailEnd/>
          </a:ln>
        </p:spPr>
      </p:pic>
      <p:sp>
        <p:nvSpPr>
          <p:cNvPr id="13" name="Content Placeholder 12"/>
          <p:cNvSpPr>
            <a:spLocks noGrp="1"/>
          </p:cNvSpPr>
          <p:nvPr>
            <p:ph idx="1"/>
          </p:nvPr>
        </p:nvSpPr>
        <p:spPr>
          <a:xfrm>
            <a:off x="4343400" y="838200"/>
            <a:ext cx="4800600" cy="2514600"/>
          </a:xfrm>
        </p:spPr>
        <p:txBody>
          <a:bodyPr>
            <a:normAutofit fontScale="92500"/>
          </a:bodyPr>
          <a:lstStyle/>
          <a:p>
            <a:r>
              <a:rPr lang="en-US" dirty="0" smtClean="0"/>
              <a:t>LHC Monte Carlo with Higgs</a:t>
            </a:r>
          </a:p>
          <a:p>
            <a:r>
              <a:rPr lang="en-US" dirty="0" smtClean="0"/>
              <a:t>4500 ALU Sequences with 8 Clusters mapped to 3D and projected by hand to 2D</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z="4000" dirty="0" smtClean="0"/>
              <a:t>Abstract</a:t>
            </a:r>
            <a:endParaRPr lang="en-US" sz="4000" dirty="0"/>
          </a:p>
        </p:txBody>
      </p:sp>
      <p:sp>
        <p:nvSpPr>
          <p:cNvPr id="3" name="Content Placeholder 2"/>
          <p:cNvSpPr>
            <a:spLocks noGrp="1"/>
          </p:cNvSpPr>
          <p:nvPr>
            <p:ph idx="1"/>
          </p:nvPr>
        </p:nvSpPr>
        <p:spPr>
          <a:xfrm>
            <a:off x="0" y="1143000"/>
            <a:ext cx="8991600" cy="5562600"/>
          </a:xfrm>
        </p:spPr>
        <p:txBody>
          <a:bodyPr>
            <a:normAutofit lnSpcReduction="10000"/>
          </a:bodyPr>
          <a:lstStyle/>
          <a:p>
            <a:r>
              <a:rPr lang="en-US" sz="2000" dirty="0" smtClean="0"/>
              <a:t>We describe work of </a:t>
            </a:r>
            <a:r>
              <a:rPr lang="en-US" sz="2000" b="1" i="1" dirty="0" smtClean="0">
                <a:solidFill>
                  <a:srgbClr val="0000CC"/>
                </a:solidFill>
                <a:latin typeface="Arial" pitchFamily="34" charset="0"/>
              </a:rPr>
              <a:t>S</a:t>
            </a:r>
            <a:r>
              <a:rPr lang="en-US" sz="2000" b="1" i="1" dirty="0" smtClean="0">
                <a:solidFill>
                  <a:srgbClr val="D20000"/>
                </a:solidFill>
                <a:latin typeface="Arial" pitchFamily="34" charset="0"/>
              </a:rPr>
              <a:t>A</a:t>
            </a:r>
            <a:r>
              <a:rPr lang="en-US" sz="2000" b="1" i="1" dirty="0" smtClean="0">
                <a:solidFill>
                  <a:srgbClr val="FFC000"/>
                </a:solidFill>
                <a:latin typeface="Arial" pitchFamily="34" charset="0"/>
              </a:rPr>
              <a:t>L</a:t>
            </a:r>
            <a:r>
              <a:rPr lang="en-US" sz="2000" b="1" i="1" dirty="0" smtClean="0">
                <a:solidFill>
                  <a:srgbClr val="0000CC"/>
                </a:solidFill>
                <a:latin typeface="Arial" pitchFamily="34" charset="0"/>
              </a:rPr>
              <a:t>S</a:t>
            </a:r>
            <a:r>
              <a:rPr lang="en-US" sz="2000" b="1" i="1" dirty="0" smtClean="0">
                <a:solidFill>
                  <a:srgbClr val="33CC33"/>
                </a:solidFill>
                <a:latin typeface="Arial" pitchFamily="34" charset="0"/>
              </a:rPr>
              <a:t>A</a:t>
            </a:r>
            <a:r>
              <a:rPr lang="en-US" sz="2000" dirty="0" smtClean="0"/>
              <a:t> group in the  Community Grids Laboratory that is developing and applying parallel and distributed Cyberinfrastructure to support large scale data analysis.</a:t>
            </a:r>
          </a:p>
          <a:p>
            <a:r>
              <a:rPr lang="en-US" sz="2000" dirty="0" smtClean="0">
                <a:hlinkClick r:id="rId3"/>
              </a:rPr>
              <a:t>http://grids.ucs.indiana.edu/ptliupages/publications/DataminingMedicalInformatics.pdf</a:t>
            </a:r>
            <a:r>
              <a:rPr lang="en-US" sz="2000" dirty="0" smtClean="0"/>
              <a:t>  and </a:t>
            </a:r>
            <a:r>
              <a:rPr lang="en-US" sz="2000" dirty="0" smtClean="0">
                <a:hlinkClick r:id="rId4"/>
              </a:rPr>
              <a:t>http://grids.ucs.indiana.edu/ptliupages/publications/CetraroWriteupJan09_v12.pdf</a:t>
            </a:r>
            <a:endParaRPr lang="en-US" sz="2000" dirty="0" smtClean="0"/>
          </a:p>
          <a:p>
            <a:r>
              <a:rPr lang="en-US" sz="2000" dirty="0" smtClean="0"/>
              <a:t>The exponentially growing volumes of data requires robust high performance tools. </a:t>
            </a:r>
          </a:p>
          <a:p>
            <a:r>
              <a:rPr lang="en-US" sz="2000" dirty="0" smtClean="0"/>
              <a:t>We show how clusters of multicore systems give high parallel performance while Grid and Web 2.0 technologies (Hadoop from Yahoo and Dryad from Microsoft) allow the integration of the large data repositories with data analysis engines from BLAST to Information retrieval. </a:t>
            </a:r>
          </a:p>
          <a:p>
            <a:r>
              <a:rPr lang="en-US" sz="2000" dirty="0" smtClean="0"/>
              <a:t>We describe implementations of clustering and Multi Dimensional Scaling (Dimension Reduction) which are rendered quite robust with deterministic annealing -- the analytic smoothing of objective functions with the Gibbs distribution.</a:t>
            </a:r>
          </a:p>
          <a:p>
            <a:r>
              <a:rPr lang="en-US" sz="2000" dirty="0" smtClean="0"/>
              <a:t>We present detailed performance results. </a:t>
            </a:r>
            <a:endParaRPr lang="en-US" sz="2000" dirty="0"/>
          </a:p>
        </p:txBody>
      </p:sp>
      <p:sp>
        <p:nvSpPr>
          <p:cNvPr id="4" name="Slide Number Placeholder 3"/>
          <p:cNvSpPr>
            <a:spLocks noGrp="1"/>
          </p:cNvSpPr>
          <p:nvPr>
            <p:ph type="sldNum" sz="quarter" idx="12"/>
          </p:nvPr>
        </p:nvSpPr>
        <p:spPr/>
        <p:txBody>
          <a:bodyPr/>
          <a:lstStyle/>
          <a:p>
            <a:pPr>
              <a:defRPr/>
            </a:pPr>
            <a:fld id="{D802C606-098A-47A5-B85F-3A7240FEB223}"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normAutofit fontScale="90000"/>
          </a:bodyPr>
          <a:lstStyle/>
          <a:p>
            <a:r>
              <a:rPr lang="en-US" sz="4000" dirty="0" smtClean="0"/>
              <a:t>Some File Parallel Examples suggested by </a:t>
            </a:r>
            <a:r>
              <a:rPr lang="en-US" sz="4000" dirty="0" err="1" smtClean="0"/>
              <a:t>Qufeng</a:t>
            </a:r>
            <a:r>
              <a:rPr lang="en-US" sz="4000" dirty="0" smtClean="0"/>
              <a:t> Dong of CGB</a:t>
            </a:r>
            <a:endParaRPr lang="en-US" sz="4000" dirty="0"/>
          </a:p>
        </p:txBody>
      </p:sp>
      <p:sp>
        <p:nvSpPr>
          <p:cNvPr id="3" name="Content Placeholder 2"/>
          <p:cNvSpPr>
            <a:spLocks noGrp="1"/>
          </p:cNvSpPr>
          <p:nvPr>
            <p:ph idx="1"/>
          </p:nvPr>
        </p:nvSpPr>
        <p:spPr>
          <a:xfrm>
            <a:off x="152400" y="1752600"/>
            <a:ext cx="8991600" cy="4876800"/>
          </a:xfrm>
        </p:spPr>
        <p:txBody>
          <a:bodyPr>
            <a:normAutofit fontScale="92500" lnSpcReduction="20000"/>
          </a:bodyPr>
          <a:lstStyle/>
          <a:p>
            <a:r>
              <a:rPr lang="en-US" dirty="0" smtClean="0">
                <a:solidFill>
                  <a:srgbClr val="0070C0"/>
                </a:solidFill>
              </a:rPr>
              <a:t>EST Assembly</a:t>
            </a:r>
            <a:r>
              <a:rPr lang="en-US" dirty="0" smtClean="0"/>
              <a:t>: see detailed analysis and SWARM test</a:t>
            </a:r>
          </a:p>
          <a:p>
            <a:r>
              <a:rPr lang="en-US" dirty="0" smtClean="0">
                <a:solidFill>
                  <a:srgbClr val="0070C0"/>
                </a:solidFill>
              </a:rPr>
              <a:t>MultiParanoid/InParanoid</a:t>
            </a:r>
            <a:r>
              <a:rPr lang="en-US" dirty="0" smtClean="0"/>
              <a:t> gene sequence clustering: 476 core years just for Prokaryotes</a:t>
            </a:r>
          </a:p>
          <a:p>
            <a:r>
              <a:rPr lang="en-US" dirty="0" smtClean="0">
                <a:solidFill>
                  <a:srgbClr val="0070C0"/>
                </a:solidFill>
              </a:rPr>
              <a:t>Population Genomics: </a:t>
            </a:r>
            <a:r>
              <a:rPr lang="en-US" dirty="0" smtClean="0"/>
              <a:t>(Lynch group) Looking at all pairs separated by up to 1000 nucleotides</a:t>
            </a:r>
          </a:p>
          <a:p>
            <a:r>
              <a:rPr lang="en-US" dirty="0" smtClean="0">
                <a:solidFill>
                  <a:srgbClr val="0070C0"/>
                </a:solidFill>
              </a:rPr>
              <a:t>Sequence-based </a:t>
            </a:r>
            <a:r>
              <a:rPr lang="en-US" dirty="0" err="1" smtClean="0">
                <a:solidFill>
                  <a:srgbClr val="0070C0"/>
                </a:solidFill>
              </a:rPr>
              <a:t>transcriptome</a:t>
            </a:r>
            <a:r>
              <a:rPr lang="en-US" dirty="0" smtClean="0">
                <a:solidFill>
                  <a:srgbClr val="0070C0"/>
                </a:solidFill>
              </a:rPr>
              <a:t> profiling</a:t>
            </a:r>
            <a:r>
              <a:rPr lang="en-US" dirty="0" smtClean="0"/>
              <a:t>: (</a:t>
            </a:r>
            <a:r>
              <a:rPr lang="en-US" dirty="0" err="1" smtClean="0"/>
              <a:t>Cherbas</a:t>
            </a:r>
            <a:r>
              <a:rPr lang="en-US" dirty="0" smtClean="0"/>
              <a:t>, Innes) MAQ, SOAP</a:t>
            </a:r>
          </a:p>
          <a:p>
            <a:r>
              <a:rPr lang="en-US" dirty="0" smtClean="0">
                <a:solidFill>
                  <a:srgbClr val="0070C0"/>
                </a:solidFill>
              </a:rPr>
              <a:t>Systems Microbiology </a:t>
            </a:r>
            <a:r>
              <a:rPr lang="en-US" dirty="0" smtClean="0"/>
              <a:t>(</a:t>
            </a:r>
            <a:r>
              <a:rPr lang="en-US" dirty="0" err="1" smtClean="0"/>
              <a:t>Brun</a:t>
            </a:r>
            <a:r>
              <a:rPr lang="en-US" dirty="0" smtClean="0"/>
              <a:t>) BLAST, </a:t>
            </a:r>
            <a:r>
              <a:rPr lang="en-US" dirty="0" err="1" smtClean="0"/>
              <a:t>InterProScan</a:t>
            </a:r>
            <a:endParaRPr lang="en-US" dirty="0" smtClean="0"/>
          </a:p>
          <a:p>
            <a:r>
              <a:rPr lang="en-US" dirty="0" err="1" smtClean="0">
                <a:solidFill>
                  <a:srgbClr val="0070C0"/>
                </a:solidFill>
              </a:rPr>
              <a:t>Metagenomics</a:t>
            </a:r>
            <a:r>
              <a:rPr lang="en-US" dirty="0" smtClean="0"/>
              <a:t> (</a:t>
            </a:r>
            <a:r>
              <a:rPr lang="en-US" dirty="0" err="1" smtClean="0"/>
              <a:t>Fortenberry</a:t>
            </a:r>
            <a:r>
              <a:rPr lang="en-US" dirty="0" smtClean="0"/>
              <a:t>, Nelson) Pairwise alignment of 7243 16s sequence data took 12 hours on Big Red </a:t>
            </a:r>
            <a:endParaRPr lang="en-US" dirty="0"/>
          </a:p>
        </p:txBody>
      </p:sp>
      <p:sp>
        <p:nvSpPr>
          <p:cNvPr id="4" name="Slide Number Placeholder 3"/>
          <p:cNvSpPr>
            <a:spLocks noGrp="1"/>
          </p:cNvSpPr>
          <p:nvPr>
            <p:ph type="sldNum" sz="quarter" idx="12"/>
          </p:nvPr>
        </p:nvSpPr>
        <p:spPr/>
        <p:txBody>
          <a:bodyPr/>
          <a:lstStyle/>
          <a:p>
            <a:pPr>
              <a:defRPr/>
            </a:pPr>
            <a:fld id="{D802C606-098A-47A5-B85F-3A7240FEB223}"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4648200" y="914400"/>
            <a:ext cx="4495800" cy="5606099"/>
          </a:xfrm>
          <a:prstGeom prst="rect">
            <a:avLst/>
          </a:prstGeom>
          <a:noFill/>
          <a:ln w="9525">
            <a:noFill/>
            <a:miter lim="800000"/>
            <a:headEnd/>
            <a:tailEnd/>
          </a:ln>
          <a:effectLst/>
        </p:spPr>
      </p:pic>
      <p:sp>
        <p:nvSpPr>
          <p:cNvPr id="8194" name="Title 1"/>
          <p:cNvSpPr>
            <a:spLocks noGrp="1"/>
          </p:cNvSpPr>
          <p:nvPr>
            <p:ph type="title"/>
          </p:nvPr>
        </p:nvSpPr>
        <p:spPr>
          <a:xfrm>
            <a:off x="0" y="228600"/>
            <a:ext cx="9144000" cy="758825"/>
          </a:xfrm>
        </p:spPr>
        <p:txBody>
          <a:bodyPr>
            <a:normAutofit fontScale="90000"/>
          </a:bodyPr>
          <a:lstStyle/>
          <a:p>
            <a:r>
              <a:rPr lang="en-US" sz="3600" dirty="0" smtClean="0"/>
              <a:t>mRNA Sequence Clustering and Assembly Workflow</a:t>
            </a:r>
          </a:p>
        </p:txBody>
      </p:sp>
      <p:sp>
        <p:nvSpPr>
          <p:cNvPr id="3" name="Content Placeholder 2"/>
          <p:cNvSpPr>
            <a:spLocks noGrp="1"/>
          </p:cNvSpPr>
          <p:nvPr>
            <p:ph idx="1"/>
          </p:nvPr>
        </p:nvSpPr>
        <p:spPr>
          <a:xfrm>
            <a:off x="152400" y="1219200"/>
            <a:ext cx="4572000" cy="5638800"/>
          </a:xfrm>
        </p:spPr>
        <p:txBody>
          <a:bodyPr>
            <a:normAutofit fontScale="55000" lnSpcReduction="20000"/>
          </a:bodyPr>
          <a:lstStyle/>
          <a:p>
            <a:pPr marL="274320" indent="-274320" fontAlgn="auto">
              <a:spcAft>
                <a:spcPts val="0"/>
              </a:spcAft>
              <a:buClr>
                <a:schemeClr val="accent3"/>
              </a:buClr>
              <a:buFont typeface="Wingdings 2"/>
              <a:buChar char=""/>
              <a:defRPr/>
            </a:pPr>
            <a:r>
              <a:rPr lang="en-US" dirty="0" smtClean="0"/>
              <a:t>Collaborative work  with Dr. </a:t>
            </a:r>
            <a:r>
              <a:rPr lang="en-US" dirty="0" err="1" smtClean="0"/>
              <a:t>Qunfeng</a:t>
            </a:r>
            <a:r>
              <a:rPr lang="en-US" dirty="0" smtClean="0"/>
              <a:t> Dong of the Center for Genomics and Bioinformatics in Indiana University</a:t>
            </a:r>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r>
              <a:rPr lang="en-US" dirty="0" smtClean="0"/>
              <a:t>Sequence Assembly: Deriving consensus sequences (</a:t>
            </a:r>
            <a:r>
              <a:rPr lang="en-US" dirty="0" err="1" smtClean="0"/>
              <a:t>contigs</a:t>
            </a:r>
            <a:r>
              <a:rPr lang="en-US" dirty="0" smtClean="0"/>
              <a:t>) from individual overlapping DNA fragments.</a:t>
            </a:r>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r>
              <a:rPr lang="en-US" dirty="0" smtClean="0"/>
              <a:t>Expressed Sequence Tag(EST) sequencing : assemble fragments of messenger RNAs</a:t>
            </a:r>
          </a:p>
          <a:p>
            <a:pPr marL="640080" lvl="1" indent="-246888" fontAlgn="auto">
              <a:spcAft>
                <a:spcPts val="0"/>
              </a:spcAft>
              <a:buFont typeface="Wingdings 2"/>
              <a:buChar char=""/>
              <a:defRPr/>
            </a:pPr>
            <a:r>
              <a:rPr lang="en-US" dirty="0" smtClean="0"/>
              <a:t>Stage 1 : data preprocess(data trimming): serial job</a:t>
            </a:r>
          </a:p>
          <a:p>
            <a:pPr marL="640080" lvl="1" indent="-246888" fontAlgn="auto">
              <a:spcAft>
                <a:spcPts val="0"/>
              </a:spcAft>
              <a:buFont typeface="Wingdings 2"/>
              <a:buChar char=""/>
              <a:defRPr/>
            </a:pPr>
            <a:r>
              <a:rPr lang="en-US" dirty="0" smtClean="0"/>
              <a:t>Stage 2: data preprocess(repeat masker): serial job</a:t>
            </a:r>
          </a:p>
          <a:p>
            <a:pPr marL="640080" lvl="1" indent="-246888" fontAlgn="auto">
              <a:spcAft>
                <a:spcPts val="0"/>
              </a:spcAft>
              <a:buFont typeface="Wingdings 2"/>
              <a:buChar char=""/>
              <a:defRPr/>
            </a:pPr>
            <a:r>
              <a:rPr lang="en-US" dirty="0" smtClean="0"/>
              <a:t>Stage 3: clustering mRNA fragments: medium ~ large scale parallel job</a:t>
            </a:r>
          </a:p>
          <a:p>
            <a:pPr marL="640080" lvl="1" indent="-246888" fontAlgn="auto">
              <a:spcAft>
                <a:spcPts val="0"/>
              </a:spcAft>
              <a:buFont typeface="Wingdings 2"/>
              <a:buChar char=""/>
              <a:defRPr/>
            </a:pPr>
            <a:r>
              <a:rPr lang="en-US" dirty="0" smtClean="0"/>
              <a:t>Stage 4: assemble fragments within each cluster: large number of small scale parallel or serial jobs</a:t>
            </a:r>
          </a:p>
          <a:p>
            <a:pPr marL="640080" lvl="1" indent="-246888" fontAlgn="auto">
              <a:spcAft>
                <a:spcPts val="0"/>
              </a:spcAft>
              <a:buFont typeface="Wingdings 2"/>
              <a:buChar char=""/>
              <a:defRPr/>
            </a:pPr>
            <a:r>
              <a:rPr lang="en-US" dirty="0" smtClean="0"/>
              <a:t>E.g. for a Human mRNA assembly, more than 8 million sequences need to be assembled.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0"/>
            <a:ext cx="8229600" cy="1143000"/>
          </a:xfrm>
        </p:spPr>
        <p:txBody>
          <a:bodyPr/>
          <a:lstStyle/>
          <a:p>
            <a:r>
              <a:rPr lang="en-US" dirty="0" smtClean="0"/>
              <a:t>SWARM at a glance</a:t>
            </a:r>
          </a:p>
        </p:txBody>
      </p:sp>
      <p:pic>
        <p:nvPicPr>
          <p:cNvPr id="12291" name="Picture 5" descr="C:\Users\monsoon\AppData\Local\Microsoft\Windows\Temporary Internet Files\Content.IE5\6ECJOEUO\MPj04331720000[1].jpg"/>
          <p:cNvPicPr>
            <a:picLocks noChangeAspect="1" noChangeArrowheads="1"/>
          </p:cNvPicPr>
          <p:nvPr/>
        </p:nvPicPr>
        <p:blipFill>
          <a:blip r:embed="rId3"/>
          <a:srcRect/>
          <a:stretch>
            <a:fillRect/>
          </a:stretch>
        </p:blipFill>
        <p:spPr bwMode="auto">
          <a:xfrm>
            <a:off x="152400" y="1600200"/>
            <a:ext cx="762000" cy="763588"/>
          </a:xfrm>
          <a:prstGeom prst="rect">
            <a:avLst/>
          </a:prstGeom>
          <a:noFill/>
          <a:ln w="9525">
            <a:noFill/>
            <a:miter lim="800000"/>
            <a:headEnd/>
            <a:tailEnd/>
          </a:ln>
        </p:spPr>
      </p:pic>
      <p:pic>
        <p:nvPicPr>
          <p:cNvPr id="12292" name="Picture 2" descr="C:\Program Files\Microsoft Office\MEDIA\OFFICE12\Bullets\BD21294_.gif"/>
          <p:cNvPicPr>
            <a:picLocks noChangeAspect="1" noChangeArrowheads="1"/>
          </p:cNvPicPr>
          <p:nvPr/>
        </p:nvPicPr>
        <p:blipFill>
          <a:blip r:embed="rId4"/>
          <a:srcRect/>
          <a:stretch>
            <a:fillRect/>
          </a:stretch>
        </p:blipFill>
        <p:spPr bwMode="auto">
          <a:xfrm>
            <a:off x="1450975" y="2747963"/>
            <a:ext cx="152400" cy="153987"/>
          </a:xfrm>
          <a:prstGeom prst="rect">
            <a:avLst/>
          </a:prstGeom>
          <a:noFill/>
          <a:ln w="9525">
            <a:noFill/>
            <a:miter lim="800000"/>
            <a:headEnd/>
            <a:tailEnd/>
          </a:ln>
        </p:spPr>
      </p:pic>
      <p:pic>
        <p:nvPicPr>
          <p:cNvPr id="12293" name="Picture 2" descr="C:\Program Files\Microsoft Office\MEDIA\OFFICE12\Bullets\BD21294_.gif"/>
          <p:cNvPicPr>
            <a:picLocks noChangeAspect="1" noChangeArrowheads="1"/>
          </p:cNvPicPr>
          <p:nvPr/>
        </p:nvPicPr>
        <p:blipFill>
          <a:blip r:embed="rId4"/>
          <a:srcRect/>
          <a:stretch>
            <a:fillRect/>
          </a:stretch>
        </p:blipFill>
        <p:spPr bwMode="auto">
          <a:xfrm>
            <a:off x="1466850" y="2595563"/>
            <a:ext cx="152400" cy="153987"/>
          </a:xfrm>
          <a:prstGeom prst="rect">
            <a:avLst/>
          </a:prstGeom>
          <a:noFill/>
          <a:ln w="9525">
            <a:noFill/>
            <a:miter lim="800000"/>
            <a:headEnd/>
            <a:tailEnd/>
          </a:ln>
        </p:spPr>
      </p:pic>
      <p:pic>
        <p:nvPicPr>
          <p:cNvPr id="12294" name="Picture 2" descr="C:\Program Files\Microsoft Office\MEDIA\OFFICE12\Bullets\BD21294_.gif"/>
          <p:cNvPicPr>
            <a:picLocks noChangeAspect="1" noChangeArrowheads="1"/>
          </p:cNvPicPr>
          <p:nvPr/>
        </p:nvPicPr>
        <p:blipFill>
          <a:blip r:embed="rId4"/>
          <a:srcRect/>
          <a:stretch>
            <a:fillRect/>
          </a:stretch>
        </p:blipFill>
        <p:spPr bwMode="auto">
          <a:xfrm>
            <a:off x="2276475" y="2290763"/>
            <a:ext cx="152400" cy="153987"/>
          </a:xfrm>
          <a:prstGeom prst="rect">
            <a:avLst/>
          </a:prstGeom>
          <a:noFill/>
          <a:ln w="9525">
            <a:noFill/>
            <a:miter lim="800000"/>
            <a:headEnd/>
            <a:tailEnd/>
          </a:ln>
        </p:spPr>
      </p:pic>
      <p:pic>
        <p:nvPicPr>
          <p:cNvPr id="12295" name="Picture 2" descr="C:\Program Files\Microsoft Office\MEDIA\OFFICE12\Bullets\BD21294_.gif"/>
          <p:cNvPicPr>
            <a:picLocks noChangeAspect="1" noChangeArrowheads="1"/>
          </p:cNvPicPr>
          <p:nvPr/>
        </p:nvPicPr>
        <p:blipFill>
          <a:blip r:embed="rId4"/>
          <a:srcRect/>
          <a:stretch>
            <a:fillRect/>
          </a:stretch>
        </p:blipFill>
        <p:spPr bwMode="auto">
          <a:xfrm>
            <a:off x="1771650" y="1985963"/>
            <a:ext cx="152400" cy="153987"/>
          </a:xfrm>
          <a:prstGeom prst="rect">
            <a:avLst/>
          </a:prstGeom>
          <a:noFill/>
          <a:ln w="9525">
            <a:noFill/>
            <a:miter lim="800000"/>
            <a:headEnd/>
            <a:tailEnd/>
          </a:ln>
        </p:spPr>
      </p:pic>
      <p:pic>
        <p:nvPicPr>
          <p:cNvPr id="12296" name="Picture 2" descr="C:\Program Files\Microsoft Office\MEDIA\OFFICE12\Bullets\BD21294_.gif"/>
          <p:cNvPicPr>
            <a:picLocks noChangeAspect="1" noChangeArrowheads="1"/>
          </p:cNvPicPr>
          <p:nvPr/>
        </p:nvPicPr>
        <p:blipFill>
          <a:blip r:embed="rId4"/>
          <a:srcRect/>
          <a:stretch>
            <a:fillRect/>
          </a:stretch>
        </p:blipFill>
        <p:spPr bwMode="auto">
          <a:xfrm>
            <a:off x="2657475" y="1909763"/>
            <a:ext cx="152400" cy="153987"/>
          </a:xfrm>
          <a:prstGeom prst="rect">
            <a:avLst/>
          </a:prstGeom>
          <a:noFill/>
          <a:ln w="9525">
            <a:noFill/>
            <a:miter lim="800000"/>
            <a:headEnd/>
            <a:tailEnd/>
          </a:ln>
        </p:spPr>
      </p:pic>
      <p:pic>
        <p:nvPicPr>
          <p:cNvPr id="12297" name="Picture 2" descr="C:\Program Files\Microsoft Office\MEDIA\OFFICE12\Bullets\BD21294_.gif"/>
          <p:cNvPicPr>
            <a:picLocks noChangeAspect="1" noChangeArrowheads="1"/>
          </p:cNvPicPr>
          <p:nvPr/>
        </p:nvPicPr>
        <p:blipFill>
          <a:blip r:embed="rId4"/>
          <a:srcRect/>
          <a:stretch>
            <a:fillRect/>
          </a:stretch>
        </p:blipFill>
        <p:spPr bwMode="auto">
          <a:xfrm>
            <a:off x="2809875" y="2062163"/>
            <a:ext cx="152400" cy="153987"/>
          </a:xfrm>
          <a:prstGeom prst="rect">
            <a:avLst/>
          </a:prstGeom>
          <a:noFill/>
          <a:ln w="9525">
            <a:noFill/>
            <a:miter lim="800000"/>
            <a:headEnd/>
            <a:tailEnd/>
          </a:ln>
        </p:spPr>
      </p:pic>
      <p:pic>
        <p:nvPicPr>
          <p:cNvPr id="12298" name="Picture 2" descr="C:\Program Files\Microsoft Office\MEDIA\OFFICE12\Bullets\BD21294_.gif"/>
          <p:cNvPicPr>
            <a:picLocks noChangeAspect="1" noChangeArrowheads="1"/>
          </p:cNvPicPr>
          <p:nvPr/>
        </p:nvPicPr>
        <p:blipFill>
          <a:blip r:embed="rId4"/>
          <a:srcRect/>
          <a:stretch>
            <a:fillRect/>
          </a:stretch>
        </p:blipFill>
        <p:spPr bwMode="auto">
          <a:xfrm>
            <a:off x="2381250" y="2490788"/>
            <a:ext cx="152400" cy="153987"/>
          </a:xfrm>
          <a:prstGeom prst="rect">
            <a:avLst/>
          </a:prstGeom>
          <a:noFill/>
          <a:ln w="9525">
            <a:noFill/>
            <a:miter lim="800000"/>
            <a:headEnd/>
            <a:tailEnd/>
          </a:ln>
        </p:spPr>
      </p:pic>
      <p:pic>
        <p:nvPicPr>
          <p:cNvPr id="12299" name="Picture 2" descr="C:\Program Files\Microsoft Office\MEDIA\OFFICE12\Bullets\BD21294_.gif"/>
          <p:cNvPicPr>
            <a:picLocks noChangeAspect="1" noChangeArrowheads="1"/>
          </p:cNvPicPr>
          <p:nvPr/>
        </p:nvPicPr>
        <p:blipFill>
          <a:blip r:embed="rId4"/>
          <a:srcRect/>
          <a:stretch>
            <a:fillRect/>
          </a:stretch>
        </p:blipFill>
        <p:spPr bwMode="auto">
          <a:xfrm>
            <a:off x="2533650" y="2643188"/>
            <a:ext cx="152400" cy="153987"/>
          </a:xfrm>
          <a:prstGeom prst="rect">
            <a:avLst/>
          </a:prstGeom>
          <a:noFill/>
          <a:ln w="9525">
            <a:noFill/>
            <a:miter lim="800000"/>
            <a:headEnd/>
            <a:tailEnd/>
          </a:ln>
        </p:spPr>
      </p:pic>
      <p:pic>
        <p:nvPicPr>
          <p:cNvPr id="12300" name="Picture 2" descr="C:\Program Files\Microsoft Office\MEDIA\OFFICE12\Bullets\BD21294_.gif"/>
          <p:cNvPicPr>
            <a:picLocks noChangeAspect="1" noChangeArrowheads="1"/>
          </p:cNvPicPr>
          <p:nvPr/>
        </p:nvPicPr>
        <p:blipFill>
          <a:blip r:embed="rId4"/>
          <a:srcRect/>
          <a:stretch>
            <a:fillRect/>
          </a:stretch>
        </p:blipFill>
        <p:spPr bwMode="auto">
          <a:xfrm>
            <a:off x="2305050" y="2138363"/>
            <a:ext cx="152400" cy="153987"/>
          </a:xfrm>
          <a:prstGeom prst="rect">
            <a:avLst/>
          </a:prstGeom>
          <a:noFill/>
          <a:ln w="9525">
            <a:noFill/>
            <a:miter lim="800000"/>
            <a:headEnd/>
            <a:tailEnd/>
          </a:ln>
        </p:spPr>
      </p:pic>
      <p:pic>
        <p:nvPicPr>
          <p:cNvPr id="12301" name="Picture 2" descr="C:\Program Files\Microsoft Office\MEDIA\OFFICE12\Bullets\BD21294_.gif"/>
          <p:cNvPicPr>
            <a:picLocks noChangeAspect="1" noChangeArrowheads="1"/>
          </p:cNvPicPr>
          <p:nvPr/>
        </p:nvPicPr>
        <p:blipFill>
          <a:blip r:embed="rId4"/>
          <a:srcRect/>
          <a:stretch>
            <a:fillRect/>
          </a:stretch>
        </p:blipFill>
        <p:spPr bwMode="auto">
          <a:xfrm>
            <a:off x="2457450" y="2290763"/>
            <a:ext cx="152400" cy="153987"/>
          </a:xfrm>
          <a:prstGeom prst="rect">
            <a:avLst/>
          </a:prstGeom>
          <a:noFill/>
          <a:ln w="9525">
            <a:noFill/>
            <a:miter lim="800000"/>
            <a:headEnd/>
            <a:tailEnd/>
          </a:ln>
        </p:spPr>
      </p:pic>
      <p:pic>
        <p:nvPicPr>
          <p:cNvPr id="12302" name="Picture 3" descr="C:\Program Files\Microsoft Office\MEDIA\OFFICE12\Bullets\BD21312_.gif"/>
          <p:cNvPicPr>
            <a:picLocks noChangeAspect="1" noChangeArrowheads="1"/>
          </p:cNvPicPr>
          <p:nvPr/>
        </p:nvPicPr>
        <p:blipFill>
          <a:blip r:embed="rId5"/>
          <a:srcRect/>
          <a:stretch>
            <a:fillRect/>
          </a:stretch>
        </p:blipFill>
        <p:spPr bwMode="auto">
          <a:xfrm>
            <a:off x="2819400" y="2890838"/>
            <a:ext cx="152400" cy="153987"/>
          </a:xfrm>
          <a:prstGeom prst="rect">
            <a:avLst/>
          </a:prstGeom>
          <a:noFill/>
          <a:ln w="9525">
            <a:noFill/>
            <a:miter lim="800000"/>
            <a:headEnd/>
            <a:tailEnd/>
          </a:ln>
        </p:spPr>
      </p:pic>
      <p:pic>
        <p:nvPicPr>
          <p:cNvPr id="12303" name="Picture 3" descr="C:\Program Files\Microsoft Office\MEDIA\OFFICE12\Bullets\BD21312_.gif"/>
          <p:cNvPicPr>
            <a:picLocks noChangeAspect="1" noChangeArrowheads="1"/>
          </p:cNvPicPr>
          <p:nvPr/>
        </p:nvPicPr>
        <p:blipFill>
          <a:blip r:embed="rId5"/>
          <a:srcRect/>
          <a:stretch>
            <a:fillRect/>
          </a:stretch>
        </p:blipFill>
        <p:spPr bwMode="auto">
          <a:xfrm>
            <a:off x="2971800" y="3043238"/>
            <a:ext cx="152400" cy="153987"/>
          </a:xfrm>
          <a:prstGeom prst="rect">
            <a:avLst/>
          </a:prstGeom>
          <a:noFill/>
          <a:ln w="9525">
            <a:noFill/>
            <a:miter lim="800000"/>
            <a:headEnd/>
            <a:tailEnd/>
          </a:ln>
        </p:spPr>
      </p:pic>
      <p:pic>
        <p:nvPicPr>
          <p:cNvPr id="12304" name="Picture 3" descr="C:\Program Files\Microsoft Office\MEDIA\OFFICE12\Bullets\BD21312_.gif"/>
          <p:cNvPicPr>
            <a:picLocks noChangeAspect="1" noChangeArrowheads="1"/>
          </p:cNvPicPr>
          <p:nvPr/>
        </p:nvPicPr>
        <p:blipFill>
          <a:blip r:embed="rId5"/>
          <a:srcRect/>
          <a:stretch>
            <a:fillRect/>
          </a:stretch>
        </p:blipFill>
        <p:spPr bwMode="auto">
          <a:xfrm>
            <a:off x="2814638" y="3114675"/>
            <a:ext cx="152400" cy="153988"/>
          </a:xfrm>
          <a:prstGeom prst="rect">
            <a:avLst/>
          </a:prstGeom>
          <a:noFill/>
          <a:ln w="9525">
            <a:noFill/>
            <a:miter lim="800000"/>
            <a:headEnd/>
            <a:tailEnd/>
          </a:ln>
        </p:spPr>
      </p:pic>
      <p:pic>
        <p:nvPicPr>
          <p:cNvPr id="12305" name="Picture 3" descr="C:\Program Files\Microsoft Office\MEDIA\OFFICE12\Bullets\BD21312_.gif"/>
          <p:cNvPicPr>
            <a:picLocks noChangeAspect="1" noChangeArrowheads="1"/>
          </p:cNvPicPr>
          <p:nvPr/>
        </p:nvPicPr>
        <p:blipFill>
          <a:blip r:embed="rId5"/>
          <a:srcRect/>
          <a:stretch>
            <a:fillRect/>
          </a:stretch>
        </p:blipFill>
        <p:spPr bwMode="auto">
          <a:xfrm>
            <a:off x="2967038" y="3267075"/>
            <a:ext cx="152400" cy="153988"/>
          </a:xfrm>
          <a:prstGeom prst="rect">
            <a:avLst/>
          </a:prstGeom>
          <a:noFill/>
          <a:ln w="9525">
            <a:noFill/>
            <a:miter lim="800000"/>
            <a:headEnd/>
            <a:tailEnd/>
          </a:ln>
        </p:spPr>
      </p:pic>
      <p:pic>
        <p:nvPicPr>
          <p:cNvPr id="12306" name="Picture 3" descr="C:\Program Files\Microsoft Office\MEDIA\OFFICE12\Bullets\BD21312_.gif"/>
          <p:cNvPicPr>
            <a:picLocks noChangeAspect="1" noChangeArrowheads="1"/>
          </p:cNvPicPr>
          <p:nvPr/>
        </p:nvPicPr>
        <p:blipFill>
          <a:blip r:embed="rId5"/>
          <a:srcRect/>
          <a:stretch>
            <a:fillRect/>
          </a:stretch>
        </p:blipFill>
        <p:spPr bwMode="auto">
          <a:xfrm>
            <a:off x="2819400" y="3205163"/>
            <a:ext cx="152400" cy="153987"/>
          </a:xfrm>
          <a:prstGeom prst="rect">
            <a:avLst/>
          </a:prstGeom>
          <a:noFill/>
          <a:ln w="9525">
            <a:noFill/>
            <a:miter lim="800000"/>
            <a:headEnd/>
            <a:tailEnd/>
          </a:ln>
        </p:spPr>
      </p:pic>
      <p:pic>
        <p:nvPicPr>
          <p:cNvPr id="12307" name="Picture 3" descr="C:\Program Files\Microsoft Office\MEDIA\OFFICE12\Bullets\BD21312_.gif"/>
          <p:cNvPicPr>
            <a:picLocks noChangeAspect="1" noChangeArrowheads="1"/>
          </p:cNvPicPr>
          <p:nvPr/>
        </p:nvPicPr>
        <p:blipFill>
          <a:blip r:embed="rId5"/>
          <a:srcRect/>
          <a:stretch>
            <a:fillRect/>
          </a:stretch>
        </p:blipFill>
        <p:spPr bwMode="auto">
          <a:xfrm>
            <a:off x="2352675" y="2738438"/>
            <a:ext cx="152400" cy="153987"/>
          </a:xfrm>
          <a:prstGeom prst="rect">
            <a:avLst/>
          </a:prstGeom>
          <a:noFill/>
          <a:ln w="9525">
            <a:noFill/>
            <a:miter lim="800000"/>
            <a:headEnd/>
            <a:tailEnd/>
          </a:ln>
        </p:spPr>
      </p:pic>
      <p:pic>
        <p:nvPicPr>
          <p:cNvPr id="12308" name="Picture 3" descr="C:\Program Files\Microsoft Office\MEDIA\OFFICE12\Bullets\BD21312_.gif"/>
          <p:cNvPicPr>
            <a:picLocks noChangeAspect="1" noChangeArrowheads="1"/>
          </p:cNvPicPr>
          <p:nvPr/>
        </p:nvPicPr>
        <p:blipFill>
          <a:blip r:embed="rId5"/>
          <a:srcRect/>
          <a:stretch>
            <a:fillRect/>
          </a:stretch>
        </p:blipFill>
        <p:spPr bwMode="auto">
          <a:xfrm>
            <a:off x="2505075" y="2890838"/>
            <a:ext cx="152400" cy="153987"/>
          </a:xfrm>
          <a:prstGeom prst="rect">
            <a:avLst/>
          </a:prstGeom>
          <a:noFill/>
          <a:ln w="9525">
            <a:noFill/>
            <a:miter lim="800000"/>
            <a:headEnd/>
            <a:tailEnd/>
          </a:ln>
        </p:spPr>
      </p:pic>
      <p:pic>
        <p:nvPicPr>
          <p:cNvPr id="12309" name="Picture 4" descr="C:\Program Files\Microsoft Office\MEDIA\OFFICE12\Bullets\BD21331_.gif"/>
          <p:cNvPicPr>
            <a:picLocks noChangeAspect="1" noChangeArrowheads="1"/>
          </p:cNvPicPr>
          <p:nvPr/>
        </p:nvPicPr>
        <p:blipFill>
          <a:blip r:embed="rId6"/>
          <a:srcRect/>
          <a:stretch>
            <a:fillRect/>
          </a:stretch>
        </p:blipFill>
        <p:spPr bwMode="auto">
          <a:xfrm>
            <a:off x="2597150" y="2170113"/>
            <a:ext cx="160338" cy="153987"/>
          </a:xfrm>
          <a:prstGeom prst="rect">
            <a:avLst/>
          </a:prstGeom>
          <a:noFill/>
          <a:ln w="9525">
            <a:noFill/>
            <a:miter lim="800000"/>
            <a:headEnd/>
            <a:tailEnd/>
          </a:ln>
        </p:spPr>
      </p:pic>
      <p:pic>
        <p:nvPicPr>
          <p:cNvPr id="12310" name="Picture 4" descr="C:\Program Files\Microsoft Office\MEDIA\OFFICE12\Bullets\BD21331_.gif"/>
          <p:cNvPicPr>
            <a:picLocks noChangeAspect="1" noChangeArrowheads="1"/>
          </p:cNvPicPr>
          <p:nvPr/>
        </p:nvPicPr>
        <p:blipFill>
          <a:blip r:embed="rId6"/>
          <a:srcRect/>
          <a:stretch>
            <a:fillRect/>
          </a:stretch>
        </p:blipFill>
        <p:spPr bwMode="auto">
          <a:xfrm>
            <a:off x="2749550" y="2322513"/>
            <a:ext cx="160338" cy="153987"/>
          </a:xfrm>
          <a:prstGeom prst="rect">
            <a:avLst/>
          </a:prstGeom>
          <a:noFill/>
          <a:ln w="9525">
            <a:noFill/>
            <a:miter lim="800000"/>
            <a:headEnd/>
            <a:tailEnd/>
          </a:ln>
        </p:spPr>
      </p:pic>
      <p:pic>
        <p:nvPicPr>
          <p:cNvPr id="12311" name="Picture 4" descr="C:\Program Files\Microsoft Office\MEDIA\OFFICE12\Bullets\BD21331_.gif"/>
          <p:cNvPicPr>
            <a:picLocks noChangeAspect="1" noChangeArrowheads="1"/>
          </p:cNvPicPr>
          <p:nvPr/>
        </p:nvPicPr>
        <p:blipFill>
          <a:blip r:embed="rId6"/>
          <a:srcRect/>
          <a:stretch>
            <a:fillRect/>
          </a:stretch>
        </p:blipFill>
        <p:spPr bwMode="auto">
          <a:xfrm>
            <a:off x="2901950" y="2474913"/>
            <a:ext cx="160338" cy="153987"/>
          </a:xfrm>
          <a:prstGeom prst="rect">
            <a:avLst/>
          </a:prstGeom>
          <a:noFill/>
          <a:ln w="9525">
            <a:noFill/>
            <a:miter lim="800000"/>
            <a:headEnd/>
            <a:tailEnd/>
          </a:ln>
        </p:spPr>
      </p:pic>
      <p:pic>
        <p:nvPicPr>
          <p:cNvPr id="12312" name="Picture 4" descr="C:\Program Files\Microsoft Office\MEDIA\OFFICE12\Bullets\BD21331_.gif"/>
          <p:cNvPicPr>
            <a:picLocks noChangeAspect="1" noChangeArrowheads="1"/>
          </p:cNvPicPr>
          <p:nvPr/>
        </p:nvPicPr>
        <p:blipFill>
          <a:blip r:embed="rId6"/>
          <a:srcRect/>
          <a:stretch>
            <a:fillRect/>
          </a:stretch>
        </p:blipFill>
        <p:spPr bwMode="auto">
          <a:xfrm>
            <a:off x="3054350" y="2627313"/>
            <a:ext cx="160338" cy="153987"/>
          </a:xfrm>
          <a:prstGeom prst="rect">
            <a:avLst/>
          </a:prstGeom>
          <a:noFill/>
          <a:ln w="9525">
            <a:noFill/>
            <a:miter lim="800000"/>
            <a:headEnd/>
            <a:tailEnd/>
          </a:ln>
        </p:spPr>
      </p:pic>
      <p:pic>
        <p:nvPicPr>
          <p:cNvPr id="12313" name="Picture 4" descr="C:\Program Files\Microsoft Office\MEDIA\OFFICE12\Bullets\BD21331_.gif"/>
          <p:cNvPicPr>
            <a:picLocks noChangeAspect="1" noChangeArrowheads="1"/>
          </p:cNvPicPr>
          <p:nvPr/>
        </p:nvPicPr>
        <p:blipFill>
          <a:blip r:embed="rId6"/>
          <a:srcRect/>
          <a:stretch>
            <a:fillRect/>
          </a:stretch>
        </p:blipFill>
        <p:spPr bwMode="auto">
          <a:xfrm>
            <a:off x="2635250" y="2827338"/>
            <a:ext cx="160338" cy="153987"/>
          </a:xfrm>
          <a:prstGeom prst="rect">
            <a:avLst/>
          </a:prstGeom>
          <a:noFill/>
          <a:ln w="9525">
            <a:noFill/>
            <a:miter lim="800000"/>
            <a:headEnd/>
            <a:tailEnd/>
          </a:ln>
        </p:spPr>
      </p:pic>
      <p:pic>
        <p:nvPicPr>
          <p:cNvPr id="12314" name="Picture 4" descr="C:\Program Files\Microsoft Office\MEDIA\OFFICE12\Bullets\BD21331_.gif"/>
          <p:cNvPicPr>
            <a:picLocks noChangeAspect="1" noChangeArrowheads="1"/>
          </p:cNvPicPr>
          <p:nvPr/>
        </p:nvPicPr>
        <p:blipFill>
          <a:blip r:embed="rId6"/>
          <a:srcRect/>
          <a:stretch>
            <a:fillRect/>
          </a:stretch>
        </p:blipFill>
        <p:spPr bwMode="auto">
          <a:xfrm>
            <a:off x="2581275" y="2322513"/>
            <a:ext cx="160338" cy="153987"/>
          </a:xfrm>
          <a:prstGeom prst="rect">
            <a:avLst/>
          </a:prstGeom>
          <a:noFill/>
          <a:ln w="9525">
            <a:noFill/>
            <a:miter lim="800000"/>
            <a:headEnd/>
            <a:tailEnd/>
          </a:ln>
        </p:spPr>
      </p:pic>
      <p:pic>
        <p:nvPicPr>
          <p:cNvPr id="12315" name="Picture 4" descr="C:\Program Files\Microsoft Office\MEDIA\OFFICE12\Bullets\BD21331_.gif"/>
          <p:cNvPicPr>
            <a:picLocks noChangeAspect="1" noChangeArrowheads="1"/>
          </p:cNvPicPr>
          <p:nvPr/>
        </p:nvPicPr>
        <p:blipFill>
          <a:blip r:embed="rId6"/>
          <a:srcRect/>
          <a:stretch>
            <a:fillRect/>
          </a:stretch>
        </p:blipFill>
        <p:spPr bwMode="auto">
          <a:xfrm>
            <a:off x="2733675" y="2474913"/>
            <a:ext cx="160338" cy="153987"/>
          </a:xfrm>
          <a:prstGeom prst="rect">
            <a:avLst/>
          </a:prstGeom>
          <a:noFill/>
          <a:ln w="9525">
            <a:noFill/>
            <a:miter lim="800000"/>
            <a:headEnd/>
            <a:tailEnd/>
          </a:ln>
        </p:spPr>
      </p:pic>
      <p:pic>
        <p:nvPicPr>
          <p:cNvPr id="12316" name="Picture 4" descr="C:\Program Files\Microsoft Office\MEDIA\OFFICE12\Bullets\BD21331_.gif"/>
          <p:cNvPicPr>
            <a:picLocks noChangeAspect="1" noChangeArrowheads="1"/>
          </p:cNvPicPr>
          <p:nvPr/>
        </p:nvPicPr>
        <p:blipFill>
          <a:blip r:embed="rId6"/>
          <a:srcRect/>
          <a:stretch>
            <a:fillRect/>
          </a:stretch>
        </p:blipFill>
        <p:spPr bwMode="auto">
          <a:xfrm>
            <a:off x="2886075" y="2627313"/>
            <a:ext cx="160338" cy="153987"/>
          </a:xfrm>
          <a:prstGeom prst="rect">
            <a:avLst/>
          </a:prstGeom>
          <a:noFill/>
          <a:ln w="9525">
            <a:noFill/>
            <a:miter lim="800000"/>
            <a:headEnd/>
            <a:tailEnd/>
          </a:ln>
        </p:spPr>
      </p:pic>
      <p:pic>
        <p:nvPicPr>
          <p:cNvPr id="12317" name="Picture 4" descr="C:\Program Files\Microsoft Office\MEDIA\OFFICE12\Bullets\BD21331_.gif"/>
          <p:cNvPicPr>
            <a:picLocks noChangeAspect="1" noChangeArrowheads="1"/>
          </p:cNvPicPr>
          <p:nvPr/>
        </p:nvPicPr>
        <p:blipFill>
          <a:blip r:embed="rId6"/>
          <a:srcRect/>
          <a:stretch>
            <a:fillRect/>
          </a:stretch>
        </p:blipFill>
        <p:spPr bwMode="auto">
          <a:xfrm>
            <a:off x="3038475" y="2779713"/>
            <a:ext cx="160338" cy="153987"/>
          </a:xfrm>
          <a:prstGeom prst="rect">
            <a:avLst/>
          </a:prstGeom>
          <a:noFill/>
          <a:ln w="9525">
            <a:noFill/>
            <a:miter lim="800000"/>
            <a:headEnd/>
            <a:tailEnd/>
          </a:ln>
        </p:spPr>
      </p:pic>
      <p:pic>
        <p:nvPicPr>
          <p:cNvPr id="12318" name="Picture 4" descr="C:\Program Files\Microsoft Office\MEDIA\OFFICE12\Bullets\BD21331_.gif"/>
          <p:cNvPicPr>
            <a:picLocks noChangeAspect="1" noChangeArrowheads="1"/>
          </p:cNvPicPr>
          <p:nvPr/>
        </p:nvPicPr>
        <p:blipFill>
          <a:blip r:embed="rId6"/>
          <a:srcRect/>
          <a:stretch>
            <a:fillRect/>
          </a:stretch>
        </p:blipFill>
        <p:spPr bwMode="auto">
          <a:xfrm>
            <a:off x="2619375" y="2979738"/>
            <a:ext cx="160338" cy="153987"/>
          </a:xfrm>
          <a:prstGeom prst="rect">
            <a:avLst/>
          </a:prstGeom>
          <a:noFill/>
          <a:ln w="9525">
            <a:noFill/>
            <a:miter lim="800000"/>
            <a:headEnd/>
            <a:tailEnd/>
          </a:ln>
        </p:spPr>
      </p:pic>
      <p:pic>
        <p:nvPicPr>
          <p:cNvPr id="12319" name="Picture 4" descr="C:\Program Files\Microsoft Office\MEDIA\OFFICE12\Bullets\BD21331_.gif"/>
          <p:cNvPicPr>
            <a:picLocks noChangeAspect="1" noChangeArrowheads="1"/>
          </p:cNvPicPr>
          <p:nvPr/>
        </p:nvPicPr>
        <p:blipFill>
          <a:blip r:embed="rId6"/>
          <a:srcRect/>
          <a:stretch>
            <a:fillRect/>
          </a:stretch>
        </p:blipFill>
        <p:spPr bwMode="auto">
          <a:xfrm>
            <a:off x="2619375" y="2547938"/>
            <a:ext cx="160338" cy="153987"/>
          </a:xfrm>
          <a:prstGeom prst="rect">
            <a:avLst/>
          </a:prstGeom>
          <a:noFill/>
          <a:ln w="9525">
            <a:noFill/>
            <a:miter lim="800000"/>
            <a:headEnd/>
            <a:tailEnd/>
          </a:ln>
        </p:spPr>
      </p:pic>
      <p:pic>
        <p:nvPicPr>
          <p:cNvPr id="12320" name="Picture 4" descr="C:\Program Files\Microsoft Office\MEDIA\OFFICE12\Bullets\BD21331_.gif"/>
          <p:cNvPicPr>
            <a:picLocks noChangeAspect="1" noChangeArrowheads="1"/>
          </p:cNvPicPr>
          <p:nvPr/>
        </p:nvPicPr>
        <p:blipFill>
          <a:blip r:embed="rId6"/>
          <a:srcRect/>
          <a:stretch>
            <a:fillRect/>
          </a:stretch>
        </p:blipFill>
        <p:spPr bwMode="auto">
          <a:xfrm>
            <a:off x="2771775" y="2700338"/>
            <a:ext cx="160338" cy="153987"/>
          </a:xfrm>
          <a:prstGeom prst="rect">
            <a:avLst/>
          </a:prstGeom>
          <a:noFill/>
          <a:ln w="9525">
            <a:noFill/>
            <a:miter lim="800000"/>
            <a:headEnd/>
            <a:tailEnd/>
          </a:ln>
        </p:spPr>
      </p:pic>
      <p:pic>
        <p:nvPicPr>
          <p:cNvPr id="12321" name="Picture 4" descr="C:\Program Files\Microsoft Office\MEDIA\OFFICE12\Bullets\BD21331_.gif"/>
          <p:cNvPicPr>
            <a:picLocks noChangeAspect="1" noChangeArrowheads="1"/>
          </p:cNvPicPr>
          <p:nvPr/>
        </p:nvPicPr>
        <p:blipFill>
          <a:blip r:embed="rId6"/>
          <a:srcRect/>
          <a:stretch>
            <a:fillRect/>
          </a:stretch>
        </p:blipFill>
        <p:spPr bwMode="auto">
          <a:xfrm>
            <a:off x="2924175" y="2852738"/>
            <a:ext cx="160338" cy="153987"/>
          </a:xfrm>
          <a:prstGeom prst="rect">
            <a:avLst/>
          </a:prstGeom>
          <a:noFill/>
          <a:ln w="9525">
            <a:noFill/>
            <a:miter lim="800000"/>
            <a:headEnd/>
            <a:tailEnd/>
          </a:ln>
        </p:spPr>
      </p:pic>
      <p:pic>
        <p:nvPicPr>
          <p:cNvPr id="12322" name="Picture 4" descr="C:\Program Files\Microsoft Office\MEDIA\OFFICE12\Bullets\BD21331_.gif"/>
          <p:cNvPicPr>
            <a:picLocks noChangeAspect="1" noChangeArrowheads="1"/>
          </p:cNvPicPr>
          <p:nvPr/>
        </p:nvPicPr>
        <p:blipFill>
          <a:blip r:embed="rId6"/>
          <a:srcRect/>
          <a:stretch>
            <a:fillRect/>
          </a:stretch>
        </p:blipFill>
        <p:spPr bwMode="auto">
          <a:xfrm>
            <a:off x="2505075" y="3052763"/>
            <a:ext cx="160338" cy="153987"/>
          </a:xfrm>
          <a:prstGeom prst="rect">
            <a:avLst/>
          </a:prstGeom>
          <a:noFill/>
          <a:ln w="9525">
            <a:noFill/>
            <a:miter lim="800000"/>
            <a:headEnd/>
            <a:tailEnd/>
          </a:ln>
        </p:spPr>
      </p:pic>
      <p:pic>
        <p:nvPicPr>
          <p:cNvPr id="12323" name="Picture 4" descr="C:\Program Files\Microsoft Office\MEDIA\OFFICE12\Bullets\BD21331_.gif"/>
          <p:cNvPicPr>
            <a:picLocks noChangeAspect="1" noChangeArrowheads="1"/>
          </p:cNvPicPr>
          <p:nvPr/>
        </p:nvPicPr>
        <p:blipFill>
          <a:blip r:embed="rId6"/>
          <a:srcRect/>
          <a:stretch>
            <a:fillRect/>
          </a:stretch>
        </p:blipFill>
        <p:spPr bwMode="auto">
          <a:xfrm>
            <a:off x="3228975" y="3157538"/>
            <a:ext cx="160338" cy="153987"/>
          </a:xfrm>
          <a:prstGeom prst="rect">
            <a:avLst/>
          </a:prstGeom>
          <a:noFill/>
          <a:ln w="9525">
            <a:noFill/>
            <a:miter lim="800000"/>
            <a:headEnd/>
            <a:tailEnd/>
          </a:ln>
        </p:spPr>
      </p:pic>
      <p:pic>
        <p:nvPicPr>
          <p:cNvPr id="12324" name="Picture 2" descr="C:\Program Files\Microsoft Office\MEDIA\OFFICE12\Bullets\BD21294_.gif"/>
          <p:cNvPicPr>
            <a:picLocks noChangeAspect="1" noChangeArrowheads="1"/>
          </p:cNvPicPr>
          <p:nvPr/>
        </p:nvPicPr>
        <p:blipFill>
          <a:blip r:embed="rId4"/>
          <a:srcRect/>
          <a:stretch>
            <a:fillRect/>
          </a:stretch>
        </p:blipFill>
        <p:spPr bwMode="auto">
          <a:xfrm>
            <a:off x="2124075" y="2185988"/>
            <a:ext cx="152400" cy="153987"/>
          </a:xfrm>
          <a:prstGeom prst="rect">
            <a:avLst/>
          </a:prstGeom>
          <a:noFill/>
          <a:ln w="9525">
            <a:noFill/>
            <a:miter lim="800000"/>
            <a:headEnd/>
            <a:tailEnd/>
          </a:ln>
        </p:spPr>
      </p:pic>
      <p:pic>
        <p:nvPicPr>
          <p:cNvPr id="12325" name="Picture 2" descr="C:\Program Files\Microsoft Office\MEDIA\OFFICE12\Bullets\BD21294_.gif"/>
          <p:cNvPicPr>
            <a:picLocks noChangeAspect="1" noChangeArrowheads="1"/>
          </p:cNvPicPr>
          <p:nvPr/>
        </p:nvPicPr>
        <p:blipFill>
          <a:blip r:embed="rId4"/>
          <a:srcRect/>
          <a:stretch>
            <a:fillRect/>
          </a:stretch>
        </p:blipFill>
        <p:spPr bwMode="auto">
          <a:xfrm>
            <a:off x="2047875" y="1957388"/>
            <a:ext cx="152400" cy="153987"/>
          </a:xfrm>
          <a:prstGeom prst="rect">
            <a:avLst/>
          </a:prstGeom>
          <a:noFill/>
          <a:ln w="9525">
            <a:noFill/>
            <a:miter lim="800000"/>
            <a:headEnd/>
            <a:tailEnd/>
          </a:ln>
        </p:spPr>
      </p:pic>
      <p:pic>
        <p:nvPicPr>
          <p:cNvPr id="12326" name="Picture 2" descr="C:\Program Files\Microsoft Office\MEDIA\OFFICE12\Bullets\BD21294_.gif"/>
          <p:cNvPicPr>
            <a:picLocks noChangeAspect="1" noChangeArrowheads="1"/>
          </p:cNvPicPr>
          <p:nvPr/>
        </p:nvPicPr>
        <p:blipFill>
          <a:blip r:embed="rId4"/>
          <a:srcRect/>
          <a:stretch>
            <a:fillRect/>
          </a:stretch>
        </p:blipFill>
        <p:spPr bwMode="auto">
          <a:xfrm>
            <a:off x="2276475" y="1957388"/>
            <a:ext cx="152400" cy="153987"/>
          </a:xfrm>
          <a:prstGeom prst="rect">
            <a:avLst/>
          </a:prstGeom>
          <a:noFill/>
          <a:ln w="9525">
            <a:noFill/>
            <a:miter lim="800000"/>
            <a:headEnd/>
            <a:tailEnd/>
          </a:ln>
        </p:spPr>
      </p:pic>
      <p:pic>
        <p:nvPicPr>
          <p:cNvPr id="12327" name="Picture 2" descr="C:\Program Files\Microsoft Office\MEDIA\OFFICE12\Bullets\BD21294_.gif"/>
          <p:cNvPicPr>
            <a:picLocks noChangeAspect="1" noChangeArrowheads="1"/>
          </p:cNvPicPr>
          <p:nvPr/>
        </p:nvPicPr>
        <p:blipFill>
          <a:blip r:embed="rId4"/>
          <a:srcRect/>
          <a:stretch>
            <a:fillRect/>
          </a:stretch>
        </p:blipFill>
        <p:spPr bwMode="auto">
          <a:xfrm>
            <a:off x="1971675" y="2109788"/>
            <a:ext cx="152400" cy="153987"/>
          </a:xfrm>
          <a:prstGeom prst="rect">
            <a:avLst/>
          </a:prstGeom>
          <a:noFill/>
          <a:ln w="9525">
            <a:noFill/>
            <a:miter lim="800000"/>
            <a:headEnd/>
            <a:tailEnd/>
          </a:ln>
        </p:spPr>
      </p:pic>
      <p:pic>
        <p:nvPicPr>
          <p:cNvPr id="12328" name="Picture 3" descr="C:\Program Files\Microsoft Office\MEDIA\OFFICE12\Bullets\BD21312_.gif"/>
          <p:cNvPicPr>
            <a:picLocks noChangeAspect="1" noChangeArrowheads="1"/>
          </p:cNvPicPr>
          <p:nvPr/>
        </p:nvPicPr>
        <p:blipFill>
          <a:blip r:embed="rId5"/>
          <a:srcRect/>
          <a:stretch>
            <a:fillRect/>
          </a:stretch>
        </p:blipFill>
        <p:spPr bwMode="auto">
          <a:xfrm>
            <a:off x="1270000" y="2586038"/>
            <a:ext cx="152400" cy="153987"/>
          </a:xfrm>
          <a:prstGeom prst="rect">
            <a:avLst/>
          </a:prstGeom>
          <a:noFill/>
          <a:ln w="9525">
            <a:noFill/>
            <a:miter lim="800000"/>
            <a:headEnd/>
            <a:tailEnd/>
          </a:ln>
        </p:spPr>
      </p:pic>
      <p:pic>
        <p:nvPicPr>
          <p:cNvPr id="12329" name="Picture 3" descr="C:\Program Files\Microsoft Office\MEDIA\OFFICE12\Bullets\BD21312_.gif"/>
          <p:cNvPicPr>
            <a:picLocks noChangeAspect="1" noChangeArrowheads="1"/>
          </p:cNvPicPr>
          <p:nvPr/>
        </p:nvPicPr>
        <p:blipFill>
          <a:blip r:embed="rId5"/>
          <a:srcRect/>
          <a:stretch>
            <a:fillRect/>
          </a:stretch>
        </p:blipFill>
        <p:spPr bwMode="auto">
          <a:xfrm>
            <a:off x="2057400" y="2828925"/>
            <a:ext cx="152400" cy="153988"/>
          </a:xfrm>
          <a:prstGeom prst="rect">
            <a:avLst/>
          </a:prstGeom>
          <a:noFill/>
          <a:ln w="9525">
            <a:noFill/>
            <a:miter lim="800000"/>
            <a:headEnd/>
            <a:tailEnd/>
          </a:ln>
        </p:spPr>
      </p:pic>
      <p:pic>
        <p:nvPicPr>
          <p:cNvPr id="12330" name="Picture 3" descr="C:\Program Files\Microsoft Office\MEDIA\OFFICE12\Bullets\BD21312_.gif"/>
          <p:cNvPicPr>
            <a:picLocks noChangeAspect="1" noChangeArrowheads="1"/>
          </p:cNvPicPr>
          <p:nvPr/>
        </p:nvPicPr>
        <p:blipFill>
          <a:blip r:embed="rId5"/>
          <a:srcRect/>
          <a:stretch>
            <a:fillRect/>
          </a:stretch>
        </p:blipFill>
        <p:spPr bwMode="auto">
          <a:xfrm>
            <a:off x="2209800" y="2981325"/>
            <a:ext cx="152400" cy="153988"/>
          </a:xfrm>
          <a:prstGeom prst="rect">
            <a:avLst/>
          </a:prstGeom>
          <a:noFill/>
          <a:ln w="9525">
            <a:noFill/>
            <a:miter lim="800000"/>
            <a:headEnd/>
            <a:tailEnd/>
          </a:ln>
        </p:spPr>
      </p:pic>
      <p:pic>
        <p:nvPicPr>
          <p:cNvPr id="12331" name="Picture 3" descr="C:\Program Files\Microsoft Office\MEDIA\OFFICE12\Bullets\BD21312_.gif"/>
          <p:cNvPicPr>
            <a:picLocks noChangeAspect="1" noChangeArrowheads="1"/>
          </p:cNvPicPr>
          <p:nvPr/>
        </p:nvPicPr>
        <p:blipFill>
          <a:blip r:embed="rId5"/>
          <a:srcRect/>
          <a:stretch>
            <a:fillRect/>
          </a:stretch>
        </p:blipFill>
        <p:spPr bwMode="auto">
          <a:xfrm>
            <a:off x="2205038" y="2814638"/>
            <a:ext cx="152400" cy="153987"/>
          </a:xfrm>
          <a:prstGeom prst="rect">
            <a:avLst/>
          </a:prstGeom>
          <a:noFill/>
          <a:ln w="9525">
            <a:noFill/>
            <a:miter lim="800000"/>
            <a:headEnd/>
            <a:tailEnd/>
          </a:ln>
        </p:spPr>
      </p:pic>
      <p:pic>
        <p:nvPicPr>
          <p:cNvPr id="12332" name="Picture 3" descr="C:\Program Files\Microsoft Office\MEDIA\OFFICE12\Bullets\BD21312_.gif"/>
          <p:cNvPicPr>
            <a:picLocks noChangeAspect="1" noChangeArrowheads="1"/>
          </p:cNvPicPr>
          <p:nvPr/>
        </p:nvPicPr>
        <p:blipFill>
          <a:blip r:embed="rId5"/>
          <a:srcRect/>
          <a:stretch>
            <a:fillRect/>
          </a:stretch>
        </p:blipFill>
        <p:spPr bwMode="auto">
          <a:xfrm>
            <a:off x="1676400" y="2595563"/>
            <a:ext cx="152400" cy="153987"/>
          </a:xfrm>
          <a:prstGeom prst="rect">
            <a:avLst/>
          </a:prstGeom>
          <a:noFill/>
          <a:ln w="9525">
            <a:noFill/>
            <a:miter lim="800000"/>
            <a:headEnd/>
            <a:tailEnd/>
          </a:ln>
        </p:spPr>
      </p:pic>
      <p:pic>
        <p:nvPicPr>
          <p:cNvPr id="12333" name="Picture 3" descr="C:\Program Files\Microsoft Office\MEDIA\OFFICE12\Bullets\BD21312_.gif"/>
          <p:cNvPicPr>
            <a:picLocks noChangeAspect="1" noChangeArrowheads="1"/>
          </p:cNvPicPr>
          <p:nvPr/>
        </p:nvPicPr>
        <p:blipFill>
          <a:blip r:embed="rId5"/>
          <a:srcRect/>
          <a:stretch>
            <a:fillRect/>
          </a:stretch>
        </p:blipFill>
        <p:spPr bwMode="auto">
          <a:xfrm>
            <a:off x="1828800" y="2747963"/>
            <a:ext cx="152400" cy="153987"/>
          </a:xfrm>
          <a:prstGeom prst="rect">
            <a:avLst/>
          </a:prstGeom>
          <a:noFill/>
          <a:ln w="9525">
            <a:noFill/>
            <a:miter lim="800000"/>
            <a:headEnd/>
            <a:tailEnd/>
          </a:ln>
        </p:spPr>
      </p:pic>
      <p:pic>
        <p:nvPicPr>
          <p:cNvPr id="12334" name="Picture 3" descr="C:\Program Files\Microsoft Office\MEDIA\OFFICE12\Bullets\BD21312_.gif"/>
          <p:cNvPicPr>
            <a:picLocks noChangeAspect="1" noChangeArrowheads="1"/>
          </p:cNvPicPr>
          <p:nvPr/>
        </p:nvPicPr>
        <p:blipFill>
          <a:blip r:embed="rId5"/>
          <a:srcRect/>
          <a:stretch>
            <a:fillRect/>
          </a:stretch>
        </p:blipFill>
        <p:spPr bwMode="auto">
          <a:xfrm>
            <a:off x="1824038" y="2581275"/>
            <a:ext cx="152400" cy="153988"/>
          </a:xfrm>
          <a:prstGeom prst="rect">
            <a:avLst/>
          </a:prstGeom>
          <a:noFill/>
          <a:ln w="9525">
            <a:noFill/>
            <a:miter lim="800000"/>
            <a:headEnd/>
            <a:tailEnd/>
          </a:ln>
        </p:spPr>
      </p:pic>
      <p:pic>
        <p:nvPicPr>
          <p:cNvPr id="12335" name="Picture 2" descr="C:\Program Files\Microsoft Office\MEDIA\OFFICE12\Bullets\BD21294_.gif"/>
          <p:cNvPicPr>
            <a:picLocks noChangeAspect="1" noChangeArrowheads="1"/>
          </p:cNvPicPr>
          <p:nvPr/>
        </p:nvPicPr>
        <p:blipFill>
          <a:blip r:embed="rId4"/>
          <a:srcRect/>
          <a:stretch>
            <a:fillRect/>
          </a:stretch>
        </p:blipFill>
        <p:spPr bwMode="auto">
          <a:xfrm>
            <a:off x="2022475" y="3402013"/>
            <a:ext cx="152400" cy="153987"/>
          </a:xfrm>
          <a:prstGeom prst="rect">
            <a:avLst/>
          </a:prstGeom>
          <a:noFill/>
          <a:ln w="9525">
            <a:noFill/>
            <a:miter lim="800000"/>
            <a:headEnd/>
            <a:tailEnd/>
          </a:ln>
        </p:spPr>
      </p:pic>
      <p:pic>
        <p:nvPicPr>
          <p:cNvPr id="12336" name="Picture 4" descr="C:\Program Files\Microsoft Office\MEDIA\OFFICE12\Bullets\BD21331_.gif"/>
          <p:cNvPicPr>
            <a:picLocks noChangeAspect="1" noChangeArrowheads="1"/>
          </p:cNvPicPr>
          <p:nvPr/>
        </p:nvPicPr>
        <p:blipFill>
          <a:blip r:embed="rId6"/>
          <a:srcRect/>
          <a:stretch>
            <a:fillRect/>
          </a:stretch>
        </p:blipFill>
        <p:spPr bwMode="auto">
          <a:xfrm>
            <a:off x="2390775" y="3233738"/>
            <a:ext cx="160338" cy="153987"/>
          </a:xfrm>
          <a:prstGeom prst="rect">
            <a:avLst/>
          </a:prstGeom>
          <a:noFill/>
          <a:ln w="9525">
            <a:noFill/>
            <a:miter lim="800000"/>
            <a:headEnd/>
            <a:tailEnd/>
          </a:ln>
        </p:spPr>
      </p:pic>
      <p:pic>
        <p:nvPicPr>
          <p:cNvPr id="12337" name="Picture 4" descr="C:\Program Files\Microsoft Office\MEDIA\OFFICE12\Bullets\BD21331_.gif"/>
          <p:cNvPicPr>
            <a:picLocks noChangeAspect="1" noChangeArrowheads="1"/>
          </p:cNvPicPr>
          <p:nvPr/>
        </p:nvPicPr>
        <p:blipFill>
          <a:blip r:embed="rId6"/>
          <a:srcRect/>
          <a:stretch>
            <a:fillRect/>
          </a:stretch>
        </p:blipFill>
        <p:spPr bwMode="auto">
          <a:xfrm>
            <a:off x="2543175" y="3386138"/>
            <a:ext cx="160338" cy="153987"/>
          </a:xfrm>
          <a:prstGeom prst="rect">
            <a:avLst/>
          </a:prstGeom>
          <a:noFill/>
          <a:ln w="9525">
            <a:noFill/>
            <a:miter lim="800000"/>
            <a:headEnd/>
            <a:tailEnd/>
          </a:ln>
        </p:spPr>
      </p:pic>
      <p:pic>
        <p:nvPicPr>
          <p:cNvPr id="12338" name="Picture 4" descr="C:\Program Files\Microsoft Office\MEDIA\OFFICE12\Bullets\BD21331_.gif"/>
          <p:cNvPicPr>
            <a:picLocks noChangeAspect="1" noChangeArrowheads="1"/>
          </p:cNvPicPr>
          <p:nvPr/>
        </p:nvPicPr>
        <p:blipFill>
          <a:blip r:embed="rId6"/>
          <a:srcRect/>
          <a:stretch>
            <a:fillRect/>
          </a:stretch>
        </p:blipFill>
        <p:spPr bwMode="auto">
          <a:xfrm>
            <a:off x="2222500" y="3233738"/>
            <a:ext cx="160338" cy="153987"/>
          </a:xfrm>
          <a:prstGeom prst="rect">
            <a:avLst/>
          </a:prstGeom>
          <a:noFill/>
          <a:ln w="9525">
            <a:noFill/>
            <a:miter lim="800000"/>
            <a:headEnd/>
            <a:tailEnd/>
          </a:ln>
        </p:spPr>
      </p:pic>
      <p:pic>
        <p:nvPicPr>
          <p:cNvPr id="12339" name="Picture 4" descr="C:\Program Files\Microsoft Office\MEDIA\OFFICE12\Bullets\BD21331_.gif"/>
          <p:cNvPicPr>
            <a:picLocks noChangeAspect="1" noChangeArrowheads="1"/>
          </p:cNvPicPr>
          <p:nvPr/>
        </p:nvPicPr>
        <p:blipFill>
          <a:blip r:embed="rId6"/>
          <a:srcRect/>
          <a:stretch>
            <a:fillRect/>
          </a:stretch>
        </p:blipFill>
        <p:spPr bwMode="auto">
          <a:xfrm>
            <a:off x="2374900" y="3386138"/>
            <a:ext cx="160338" cy="153987"/>
          </a:xfrm>
          <a:prstGeom prst="rect">
            <a:avLst/>
          </a:prstGeom>
          <a:noFill/>
          <a:ln w="9525">
            <a:noFill/>
            <a:miter lim="800000"/>
            <a:headEnd/>
            <a:tailEnd/>
          </a:ln>
        </p:spPr>
      </p:pic>
      <p:pic>
        <p:nvPicPr>
          <p:cNvPr id="12340" name="Picture 4" descr="C:\Program Files\Microsoft Office\MEDIA\OFFICE12\Bullets\BD21331_.gif"/>
          <p:cNvPicPr>
            <a:picLocks noChangeAspect="1" noChangeArrowheads="1"/>
          </p:cNvPicPr>
          <p:nvPr/>
        </p:nvPicPr>
        <p:blipFill>
          <a:blip r:embed="rId6"/>
          <a:srcRect/>
          <a:stretch>
            <a:fillRect/>
          </a:stretch>
        </p:blipFill>
        <p:spPr bwMode="auto">
          <a:xfrm>
            <a:off x="2108200" y="3306763"/>
            <a:ext cx="160338" cy="153987"/>
          </a:xfrm>
          <a:prstGeom prst="rect">
            <a:avLst/>
          </a:prstGeom>
          <a:noFill/>
          <a:ln w="9525">
            <a:noFill/>
            <a:miter lim="800000"/>
            <a:headEnd/>
            <a:tailEnd/>
          </a:ln>
        </p:spPr>
      </p:pic>
      <p:pic>
        <p:nvPicPr>
          <p:cNvPr id="12341" name="Picture 4" descr="C:\Program Files\Microsoft Office\MEDIA\OFFICE12\Bullets\BD21331_.gif"/>
          <p:cNvPicPr>
            <a:picLocks noChangeAspect="1" noChangeArrowheads="1"/>
          </p:cNvPicPr>
          <p:nvPr/>
        </p:nvPicPr>
        <p:blipFill>
          <a:blip r:embed="rId6"/>
          <a:srcRect/>
          <a:stretch>
            <a:fillRect/>
          </a:stretch>
        </p:blipFill>
        <p:spPr bwMode="auto">
          <a:xfrm>
            <a:off x="2260600" y="3459163"/>
            <a:ext cx="160338" cy="153987"/>
          </a:xfrm>
          <a:prstGeom prst="rect">
            <a:avLst/>
          </a:prstGeom>
          <a:noFill/>
          <a:ln w="9525">
            <a:noFill/>
            <a:miter lim="800000"/>
            <a:headEnd/>
            <a:tailEnd/>
          </a:ln>
        </p:spPr>
      </p:pic>
      <p:pic>
        <p:nvPicPr>
          <p:cNvPr id="12342" name="Picture 3" descr="C:\Program Files\Microsoft Office\MEDIA\OFFICE12\Bullets\BD21312_.gif"/>
          <p:cNvPicPr>
            <a:picLocks noChangeAspect="1" noChangeArrowheads="1"/>
          </p:cNvPicPr>
          <p:nvPr/>
        </p:nvPicPr>
        <p:blipFill>
          <a:blip r:embed="rId5"/>
          <a:srcRect/>
          <a:stretch>
            <a:fillRect/>
          </a:stretch>
        </p:blipFill>
        <p:spPr bwMode="auto">
          <a:xfrm>
            <a:off x="1958975" y="3255963"/>
            <a:ext cx="152400" cy="153987"/>
          </a:xfrm>
          <a:prstGeom prst="rect">
            <a:avLst/>
          </a:prstGeom>
          <a:noFill/>
          <a:ln w="9525">
            <a:noFill/>
            <a:miter lim="800000"/>
            <a:headEnd/>
            <a:tailEnd/>
          </a:ln>
        </p:spPr>
      </p:pic>
      <p:pic>
        <p:nvPicPr>
          <p:cNvPr id="12343" name="Picture 4" descr="C:\Program Files\Microsoft Office\MEDIA\OFFICE12\Bullets\BD21331_.gif"/>
          <p:cNvPicPr>
            <a:picLocks noChangeAspect="1" noChangeArrowheads="1"/>
          </p:cNvPicPr>
          <p:nvPr/>
        </p:nvPicPr>
        <p:blipFill>
          <a:blip r:embed="rId6"/>
          <a:srcRect/>
          <a:stretch>
            <a:fillRect/>
          </a:stretch>
        </p:blipFill>
        <p:spPr bwMode="auto">
          <a:xfrm>
            <a:off x="1704975" y="3284538"/>
            <a:ext cx="160338" cy="153987"/>
          </a:xfrm>
          <a:prstGeom prst="rect">
            <a:avLst/>
          </a:prstGeom>
          <a:noFill/>
          <a:ln w="9525">
            <a:noFill/>
            <a:miter lim="800000"/>
            <a:headEnd/>
            <a:tailEnd/>
          </a:ln>
        </p:spPr>
      </p:pic>
      <p:pic>
        <p:nvPicPr>
          <p:cNvPr id="12344" name="Picture 4" descr="C:\Program Files\Microsoft Office\MEDIA\OFFICE12\Bullets\BD21331_.gif"/>
          <p:cNvPicPr>
            <a:picLocks noChangeAspect="1" noChangeArrowheads="1"/>
          </p:cNvPicPr>
          <p:nvPr/>
        </p:nvPicPr>
        <p:blipFill>
          <a:blip r:embed="rId6"/>
          <a:srcRect/>
          <a:stretch>
            <a:fillRect/>
          </a:stretch>
        </p:blipFill>
        <p:spPr bwMode="auto">
          <a:xfrm>
            <a:off x="1857375" y="3436938"/>
            <a:ext cx="160338" cy="153987"/>
          </a:xfrm>
          <a:prstGeom prst="rect">
            <a:avLst/>
          </a:prstGeom>
          <a:noFill/>
          <a:ln w="9525">
            <a:noFill/>
            <a:miter lim="800000"/>
            <a:headEnd/>
            <a:tailEnd/>
          </a:ln>
        </p:spPr>
      </p:pic>
      <p:pic>
        <p:nvPicPr>
          <p:cNvPr id="12345" name="Picture 4" descr="C:\Program Files\Microsoft Office\MEDIA\OFFICE12\Bullets\BD21331_.gif"/>
          <p:cNvPicPr>
            <a:picLocks noChangeAspect="1" noChangeArrowheads="1"/>
          </p:cNvPicPr>
          <p:nvPr/>
        </p:nvPicPr>
        <p:blipFill>
          <a:blip r:embed="rId6"/>
          <a:srcRect/>
          <a:stretch>
            <a:fillRect/>
          </a:stretch>
        </p:blipFill>
        <p:spPr bwMode="auto">
          <a:xfrm>
            <a:off x="1536700" y="3284538"/>
            <a:ext cx="160338" cy="153987"/>
          </a:xfrm>
          <a:prstGeom prst="rect">
            <a:avLst/>
          </a:prstGeom>
          <a:noFill/>
          <a:ln w="9525">
            <a:noFill/>
            <a:miter lim="800000"/>
            <a:headEnd/>
            <a:tailEnd/>
          </a:ln>
        </p:spPr>
      </p:pic>
      <p:pic>
        <p:nvPicPr>
          <p:cNvPr id="12346" name="Picture 4" descr="C:\Program Files\Microsoft Office\MEDIA\OFFICE12\Bullets\BD21331_.gif"/>
          <p:cNvPicPr>
            <a:picLocks noChangeAspect="1" noChangeArrowheads="1"/>
          </p:cNvPicPr>
          <p:nvPr/>
        </p:nvPicPr>
        <p:blipFill>
          <a:blip r:embed="rId6"/>
          <a:srcRect/>
          <a:stretch>
            <a:fillRect/>
          </a:stretch>
        </p:blipFill>
        <p:spPr bwMode="auto">
          <a:xfrm>
            <a:off x="1689100" y="3436938"/>
            <a:ext cx="160338" cy="153987"/>
          </a:xfrm>
          <a:prstGeom prst="rect">
            <a:avLst/>
          </a:prstGeom>
          <a:noFill/>
          <a:ln w="9525">
            <a:noFill/>
            <a:miter lim="800000"/>
            <a:headEnd/>
            <a:tailEnd/>
          </a:ln>
        </p:spPr>
      </p:pic>
      <p:pic>
        <p:nvPicPr>
          <p:cNvPr id="12347" name="Picture 4" descr="C:\Program Files\Microsoft Office\MEDIA\OFFICE12\Bullets\BD21331_.gif"/>
          <p:cNvPicPr>
            <a:picLocks noChangeAspect="1" noChangeArrowheads="1"/>
          </p:cNvPicPr>
          <p:nvPr/>
        </p:nvPicPr>
        <p:blipFill>
          <a:blip r:embed="rId6"/>
          <a:srcRect/>
          <a:stretch>
            <a:fillRect/>
          </a:stretch>
        </p:blipFill>
        <p:spPr bwMode="auto">
          <a:xfrm>
            <a:off x="1362075" y="3386138"/>
            <a:ext cx="160338" cy="153987"/>
          </a:xfrm>
          <a:prstGeom prst="rect">
            <a:avLst/>
          </a:prstGeom>
          <a:noFill/>
          <a:ln w="9525">
            <a:noFill/>
            <a:miter lim="800000"/>
            <a:headEnd/>
            <a:tailEnd/>
          </a:ln>
        </p:spPr>
      </p:pic>
      <p:pic>
        <p:nvPicPr>
          <p:cNvPr id="12348" name="Picture 2" descr="C:\Program Files\Microsoft Office\MEDIA\OFFICE12\Bullets\BD21294_.gif"/>
          <p:cNvPicPr>
            <a:picLocks noChangeAspect="1" noChangeArrowheads="1"/>
          </p:cNvPicPr>
          <p:nvPr/>
        </p:nvPicPr>
        <p:blipFill>
          <a:blip r:embed="rId4"/>
          <a:srcRect/>
          <a:stretch>
            <a:fillRect/>
          </a:stretch>
        </p:blipFill>
        <p:spPr bwMode="auto">
          <a:xfrm>
            <a:off x="1343025" y="1985963"/>
            <a:ext cx="152400" cy="153987"/>
          </a:xfrm>
          <a:prstGeom prst="rect">
            <a:avLst/>
          </a:prstGeom>
          <a:noFill/>
          <a:ln w="9525">
            <a:noFill/>
            <a:miter lim="800000"/>
            <a:headEnd/>
            <a:tailEnd/>
          </a:ln>
        </p:spPr>
      </p:pic>
      <p:pic>
        <p:nvPicPr>
          <p:cNvPr id="12349" name="Picture 2" descr="C:\Program Files\Microsoft Office\MEDIA\OFFICE12\Bullets\BD21294_.gif"/>
          <p:cNvPicPr>
            <a:picLocks noChangeAspect="1" noChangeArrowheads="1"/>
          </p:cNvPicPr>
          <p:nvPr/>
        </p:nvPicPr>
        <p:blipFill>
          <a:blip r:embed="rId4"/>
          <a:srcRect/>
          <a:stretch>
            <a:fillRect/>
          </a:stretch>
        </p:blipFill>
        <p:spPr bwMode="auto">
          <a:xfrm>
            <a:off x="1695450" y="2185988"/>
            <a:ext cx="152400" cy="153987"/>
          </a:xfrm>
          <a:prstGeom prst="rect">
            <a:avLst/>
          </a:prstGeom>
          <a:noFill/>
          <a:ln w="9525">
            <a:noFill/>
            <a:miter lim="800000"/>
            <a:headEnd/>
            <a:tailEnd/>
          </a:ln>
        </p:spPr>
      </p:pic>
      <p:pic>
        <p:nvPicPr>
          <p:cNvPr id="12350" name="Picture 2" descr="C:\Program Files\Microsoft Office\MEDIA\OFFICE12\Bullets\BD21294_.gif"/>
          <p:cNvPicPr>
            <a:picLocks noChangeAspect="1" noChangeArrowheads="1"/>
          </p:cNvPicPr>
          <p:nvPr/>
        </p:nvPicPr>
        <p:blipFill>
          <a:blip r:embed="rId4"/>
          <a:srcRect/>
          <a:stretch>
            <a:fillRect/>
          </a:stretch>
        </p:blipFill>
        <p:spPr bwMode="auto">
          <a:xfrm>
            <a:off x="1619250" y="1957388"/>
            <a:ext cx="152400" cy="153987"/>
          </a:xfrm>
          <a:prstGeom prst="rect">
            <a:avLst/>
          </a:prstGeom>
          <a:noFill/>
          <a:ln w="9525">
            <a:noFill/>
            <a:miter lim="800000"/>
            <a:headEnd/>
            <a:tailEnd/>
          </a:ln>
        </p:spPr>
      </p:pic>
      <p:pic>
        <p:nvPicPr>
          <p:cNvPr id="12351" name="Picture 2" descr="C:\Program Files\Microsoft Office\MEDIA\OFFICE12\Bullets\BD21294_.gif"/>
          <p:cNvPicPr>
            <a:picLocks noChangeAspect="1" noChangeArrowheads="1"/>
          </p:cNvPicPr>
          <p:nvPr/>
        </p:nvPicPr>
        <p:blipFill>
          <a:blip r:embed="rId4"/>
          <a:srcRect/>
          <a:stretch>
            <a:fillRect/>
          </a:stretch>
        </p:blipFill>
        <p:spPr bwMode="auto">
          <a:xfrm>
            <a:off x="1543050" y="2109788"/>
            <a:ext cx="152400" cy="153987"/>
          </a:xfrm>
          <a:prstGeom prst="rect">
            <a:avLst/>
          </a:prstGeom>
          <a:noFill/>
          <a:ln w="9525">
            <a:noFill/>
            <a:miter lim="800000"/>
            <a:headEnd/>
            <a:tailEnd/>
          </a:ln>
        </p:spPr>
      </p:pic>
      <p:pic>
        <p:nvPicPr>
          <p:cNvPr id="12352" name="Picture 2" descr="C:\Program Files\Microsoft Office\MEDIA\OFFICE12\Bullets\BD21294_.gif"/>
          <p:cNvPicPr>
            <a:picLocks noChangeAspect="1" noChangeArrowheads="1"/>
          </p:cNvPicPr>
          <p:nvPr/>
        </p:nvPicPr>
        <p:blipFill>
          <a:blip r:embed="rId4"/>
          <a:srcRect/>
          <a:stretch>
            <a:fillRect/>
          </a:stretch>
        </p:blipFill>
        <p:spPr bwMode="auto">
          <a:xfrm>
            <a:off x="2228850" y="2471738"/>
            <a:ext cx="152400" cy="153987"/>
          </a:xfrm>
          <a:prstGeom prst="rect">
            <a:avLst/>
          </a:prstGeom>
          <a:noFill/>
          <a:ln w="9525">
            <a:noFill/>
            <a:miter lim="800000"/>
            <a:headEnd/>
            <a:tailEnd/>
          </a:ln>
        </p:spPr>
      </p:pic>
      <p:pic>
        <p:nvPicPr>
          <p:cNvPr id="12353" name="Picture 2" descr="C:\Program Files\Microsoft Office\MEDIA\OFFICE12\Bullets\BD21294_.gif"/>
          <p:cNvPicPr>
            <a:picLocks noChangeAspect="1" noChangeArrowheads="1"/>
          </p:cNvPicPr>
          <p:nvPr/>
        </p:nvPicPr>
        <p:blipFill>
          <a:blip r:embed="rId4"/>
          <a:srcRect/>
          <a:stretch>
            <a:fillRect/>
          </a:stretch>
        </p:blipFill>
        <p:spPr bwMode="auto">
          <a:xfrm>
            <a:off x="2244725" y="2319338"/>
            <a:ext cx="152400" cy="153987"/>
          </a:xfrm>
          <a:prstGeom prst="rect">
            <a:avLst/>
          </a:prstGeom>
          <a:noFill/>
          <a:ln w="9525">
            <a:noFill/>
            <a:miter lim="800000"/>
            <a:headEnd/>
            <a:tailEnd/>
          </a:ln>
        </p:spPr>
      </p:pic>
      <p:pic>
        <p:nvPicPr>
          <p:cNvPr id="12354" name="Picture 2" descr="C:\Program Files\Microsoft Office\MEDIA\OFFICE12\Bullets\BD21294_.gif"/>
          <p:cNvPicPr>
            <a:picLocks noChangeAspect="1" noChangeArrowheads="1"/>
          </p:cNvPicPr>
          <p:nvPr/>
        </p:nvPicPr>
        <p:blipFill>
          <a:blip r:embed="rId4"/>
          <a:srcRect/>
          <a:stretch>
            <a:fillRect/>
          </a:stretch>
        </p:blipFill>
        <p:spPr bwMode="auto">
          <a:xfrm>
            <a:off x="1895475" y="2519363"/>
            <a:ext cx="152400" cy="153987"/>
          </a:xfrm>
          <a:prstGeom prst="rect">
            <a:avLst/>
          </a:prstGeom>
          <a:noFill/>
          <a:ln w="9525">
            <a:noFill/>
            <a:miter lim="800000"/>
            <a:headEnd/>
            <a:tailEnd/>
          </a:ln>
        </p:spPr>
      </p:pic>
      <p:pic>
        <p:nvPicPr>
          <p:cNvPr id="12355" name="Picture 2" descr="C:\Program Files\Microsoft Office\MEDIA\OFFICE12\Bullets\BD21294_.gif"/>
          <p:cNvPicPr>
            <a:picLocks noChangeAspect="1" noChangeArrowheads="1"/>
          </p:cNvPicPr>
          <p:nvPr/>
        </p:nvPicPr>
        <p:blipFill>
          <a:blip r:embed="rId4"/>
          <a:srcRect/>
          <a:stretch>
            <a:fillRect/>
          </a:stretch>
        </p:blipFill>
        <p:spPr bwMode="auto">
          <a:xfrm>
            <a:off x="2124075" y="2671763"/>
            <a:ext cx="152400" cy="153987"/>
          </a:xfrm>
          <a:prstGeom prst="rect">
            <a:avLst/>
          </a:prstGeom>
          <a:noFill/>
          <a:ln w="9525">
            <a:noFill/>
            <a:miter lim="800000"/>
            <a:headEnd/>
            <a:tailEnd/>
          </a:ln>
        </p:spPr>
      </p:pic>
      <p:pic>
        <p:nvPicPr>
          <p:cNvPr id="12356" name="Picture 3" descr="C:\Program Files\Microsoft Office\MEDIA\OFFICE12\Bullets\BD21312_.gif"/>
          <p:cNvPicPr>
            <a:picLocks noChangeAspect="1" noChangeArrowheads="1"/>
          </p:cNvPicPr>
          <p:nvPr/>
        </p:nvPicPr>
        <p:blipFill>
          <a:blip r:embed="rId5"/>
          <a:srcRect/>
          <a:stretch>
            <a:fillRect/>
          </a:stretch>
        </p:blipFill>
        <p:spPr bwMode="auto">
          <a:xfrm>
            <a:off x="1900238" y="2324100"/>
            <a:ext cx="152400" cy="153988"/>
          </a:xfrm>
          <a:prstGeom prst="rect">
            <a:avLst/>
          </a:prstGeom>
          <a:noFill/>
          <a:ln w="9525">
            <a:noFill/>
            <a:miter lim="800000"/>
            <a:headEnd/>
            <a:tailEnd/>
          </a:ln>
        </p:spPr>
      </p:pic>
      <p:pic>
        <p:nvPicPr>
          <p:cNvPr id="12357" name="Picture 3" descr="C:\Program Files\Microsoft Office\MEDIA\OFFICE12\Bullets\BD21312_.gif"/>
          <p:cNvPicPr>
            <a:picLocks noChangeAspect="1" noChangeArrowheads="1"/>
          </p:cNvPicPr>
          <p:nvPr/>
        </p:nvPicPr>
        <p:blipFill>
          <a:blip r:embed="rId5"/>
          <a:srcRect/>
          <a:stretch>
            <a:fillRect/>
          </a:stretch>
        </p:blipFill>
        <p:spPr bwMode="auto">
          <a:xfrm>
            <a:off x="2052638" y="2476500"/>
            <a:ext cx="152400" cy="153988"/>
          </a:xfrm>
          <a:prstGeom prst="rect">
            <a:avLst/>
          </a:prstGeom>
          <a:noFill/>
          <a:ln w="9525">
            <a:noFill/>
            <a:miter lim="800000"/>
            <a:headEnd/>
            <a:tailEnd/>
          </a:ln>
        </p:spPr>
      </p:pic>
      <p:pic>
        <p:nvPicPr>
          <p:cNvPr id="12358" name="Picture 3" descr="C:\Program Files\Microsoft Office\MEDIA\OFFICE12\Bullets\BD21312_.gif"/>
          <p:cNvPicPr>
            <a:picLocks noChangeAspect="1" noChangeArrowheads="1"/>
          </p:cNvPicPr>
          <p:nvPr/>
        </p:nvPicPr>
        <p:blipFill>
          <a:blip r:embed="rId5"/>
          <a:srcRect/>
          <a:stretch>
            <a:fillRect/>
          </a:stretch>
        </p:blipFill>
        <p:spPr bwMode="auto">
          <a:xfrm>
            <a:off x="2047875" y="2309813"/>
            <a:ext cx="152400" cy="153987"/>
          </a:xfrm>
          <a:prstGeom prst="rect">
            <a:avLst/>
          </a:prstGeom>
          <a:noFill/>
          <a:ln w="9525">
            <a:noFill/>
            <a:miter lim="800000"/>
            <a:headEnd/>
            <a:tailEnd/>
          </a:ln>
        </p:spPr>
      </p:pic>
      <p:pic>
        <p:nvPicPr>
          <p:cNvPr id="12359" name="Picture 2" descr="C:\Program Files\Microsoft Office\MEDIA\OFFICE12\Bullets\BD21294_.gif"/>
          <p:cNvPicPr>
            <a:picLocks noChangeAspect="1" noChangeArrowheads="1"/>
          </p:cNvPicPr>
          <p:nvPr/>
        </p:nvPicPr>
        <p:blipFill>
          <a:blip r:embed="rId4"/>
          <a:srcRect/>
          <a:stretch>
            <a:fillRect/>
          </a:stretch>
        </p:blipFill>
        <p:spPr bwMode="auto">
          <a:xfrm>
            <a:off x="1209675" y="2109788"/>
            <a:ext cx="152400" cy="153987"/>
          </a:xfrm>
          <a:prstGeom prst="rect">
            <a:avLst/>
          </a:prstGeom>
          <a:noFill/>
          <a:ln w="9525">
            <a:noFill/>
            <a:miter lim="800000"/>
            <a:headEnd/>
            <a:tailEnd/>
          </a:ln>
        </p:spPr>
      </p:pic>
      <p:pic>
        <p:nvPicPr>
          <p:cNvPr id="12360" name="Picture 4" descr="C:\Program Files\Microsoft Office\MEDIA\OFFICE12\Bullets\BD21331_.gif"/>
          <p:cNvPicPr>
            <a:picLocks noChangeAspect="1" noChangeArrowheads="1"/>
          </p:cNvPicPr>
          <p:nvPr/>
        </p:nvPicPr>
        <p:blipFill>
          <a:blip r:embed="rId6"/>
          <a:srcRect/>
          <a:stretch>
            <a:fillRect/>
          </a:stretch>
        </p:blipFill>
        <p:spPr bwMode="auto">
          <a:xfrm>
            <a:off x="1371600" y="3581400"/>
            <a:ext cx="160338" cy="152400"/>
          </a:xfrm>
          <a:prstGeom prst="rect">
            <a:avLst/>
          </a:prstGeom>
          <a:noFill/>
          <a:ln w="9525">
            <a:noFill/>
            <a:miter lim="800000"/>
            <a:headEnd/>
            <a:tailEnd/>
          </a:ln>
        </p:spPr>
      </p:pic>
      <p:pic>
        <p:nvPicPr>
          <p:cNvPr id="12361" name="Picture 2" descr="C:\Program Files\Microsoft Office\MEDIA\OFFICE12\Bullets\BD21294_.gif"/>
          <p:cNvPicPr>
            <a:picLocks noChangeAspect="1" noChangeArrowheads="1"/>
          </p:cNvPicPr>
          <p:nvPr/>
        </p:nvPicPr>
        <p:blipFill>
          <a:blip r:embed="rId7"/>
          <a:srcRect/>
          <a:stretch>
            <a:fillRect/>
          </a:stretch>
        </p:blipFill>
        <p:spPr bwMode="auto">
          <a:xfrm>
            <a:off x="7397750" y="2963863"/>
            <a:ext cx="161925" cy="171450"/>
          </a:xfrm>
          <a:prstGeom prst="rect">
            <a:avLst/>
          </a:prstGeom>
          <a:noFill/>
          <a:ln w="9525">
            <a:noFill/>
            <a:miter lim="800000"/>
            <a:headEnd/>
            <a:tailEnd/>
          </a:ln>
        </p:spPr>
      </p:pic>
      <p:pic>
        <p:nvPicPr>
          <p:cNvPr id="12362" name="Picture 2" descr="C:\Program Files\Microsoft Office\MEDIA\OFFICE12\Bullets\BD21294_.gif"/>
          <p:cNvPicPr>
            <a:picLocks noChangeAspect="1" noChangeArrowheads="1"/>
          </p:cNvPicPr>
          <p:nvPr/>
        </p:nvPicPr>
        <p:blipFill>
          <a:blip r:embed="rId7"/>
          <a:srcRect/>
          <a:stretch>
            <a:fillRect/>
          </a:stretch>
        </p:blipFill>
        <p:spPr bwMode="auto">
          <a:xfrm>
            <a:off x="7380288" y="2798763"/>
            <a:ext cx="163512" cy="171450"/>
          </a:xfrm>
          <a:prstGeom prst="rect">
            <a:avLst/>
          </a:prstGeom>
          <a:noFill/>
          <a:ln w="9525">
            <a:noFill/>
            <a:miter lim="800000"/>
            <a:headEnd/>
            <a:tailEnd/>
          </a:ln>
        </p:spPr>
      </p:pic>
      <p:pic>
        <p:nvPicPr>
          <p:cNvPr id="12363" name="Picture 2" descr="C:\Program Files\Microsoft Office\MEDIA\OFFICE12\Bullets\BD21294_.gif"/>
          <p:cNvPicPr>
            <a:picLocks noChangeAspect="1" noChangeArrowheads="1"/>
          </p:cNvPicPr>
          <p:nvPr/>
        </p:nvPicPr>
        <p:blipFill>
          <a:blip r:embed="rId7"/>
          <a:srcRect/>
          <a:stretch>
            <a:fillRect/>
          </a:stretch>
        </p:blipFill>
        <p:spPr bwMode="auto">
          <a:xfrm>
            <a:off x="6548438" y="2235200"/>
            <a:ext cx="163512" cy="171450"/>
          </a:xfrm>
          <a:prstGeom prst="rect">
            <a:avLst/>
          </a:prstGeom>
          <a:noFill/>
          <a:ln w="9525">
            <a:noFill/>
            <a:miter lim="800000"/>
            <a:headEnd/>
            <a:tailEnd/>
          </a:ln>
        </p:spPr>
      </p:pic>
      <p:pic>
        <p:nvPicPr>
          <p:cNvPr id="12364" name="Picture 2" descr="C:\Program Files\Microsoft Office\MEDIA\OFFICE12\Bullets\BD21294_.gif"/>
          <p:cNvPicPr>
            <a:picLocks noChangeAspect="1" noChangeArrowheads="1"/>
          </p:cNvPicPr>
          <p:nvPr/>
        </p:nvPicPr>
        <p:blipFill>
          <a:blip r:embed="rId7"/>
          <a:srcRect/>
          <a:stretch>
            <a:fillRect/>
          </a:stretch>
        </p:blipFill>
        <p:spPr bwMode="auto">
          <a:xfrm>
            <a:off x="7067550" y="1905000"/>
            <a:ext cx="163513" cy="171450"/>
          </a:xfrm>
          <a:prstGeom prst="rect">
            <a:avLst/>
          </a:prstGeom>
          <a:noFill/>
          <a:ln w="9525">
            <a:noFill/>
            <a:miter lim="800000"/>
            <a:headEnd/>
            <a:tailEnd/>
          </a:ln>
        </p:spPr>
      </p:pic>
      <p:pic>
        <p:nvPicPr>
          <p:cNvPr id="12365" name="Picture 2" descr="C:\Program Files\Microsoft Office\MEDIA\OFFICE12\Bullets\BD21294_.gif"/>
          <p:cNvPicPr>
            <a:picLocks noChangeAspect="1" noChangeArrowheads="1"/>
          </p:cNvPicPr>
          <p:nvPr/>
        </p:nvPicPr>
        <p:blipFill>
          <a:blip r:embed="rId7"/>
          <a:srcRect/>
          <a:stretch>
            <a:fillRect/>
          </a:stretch>
        </p:blipFill>
        <p:spPr bwMode="auto">
          <a:xfrm>
            <a:off x="6157913" y="1822450"/>
            <a:ext cx="163512" cy="171450"/>
          </a:xfrm>
          <a:prstGeom prst="rect">
            <a:avLst/>
          </a:prstGeom>
          <a:noFill/>
          <a:ln w="9525">
            <a:noFill/>
            <a:miter lim="800000"/>
            <a:headEnd/>
            <a:tailEnd/>
          </a:ln>
        </p:spPr>
      </p:pic>
      <p:pic>
        <p:nvPicPr>
          <p:cNvPr id="12366" name="Picture 2" descr="C:\Program Files\Microsoft Office\MEDIA\OFFICE12\Bullets\BD21294_.gif"/>
          <p:cNvPicPr>
            <a:picLocks noChangeAspect="1" noChangeArrowheads="1"/>
          </p:cNvPicPr>
          <p:nvPr/>
        </p:nvPicPr>
        <p:blipFill>
          <a:blip r:embed="rId7"/>
          <a:srcRect/>
          <a:stretch>
            <a:fillRect/>
          </a:stretch>
        </p:blipFill>
        <p:spPr bwMode="auto">
          <a:xfrm>
            <a:off x="6000750" y="1987550"/>
            <a:ext cx="163513" cy="171450"/>
          </a:xfrm>
          <a:prstGeom prst="rect">
            <a:avLst/>
          </a:prstGeom>
          <a:noFill/>
          <a:ln w="9525">
            <a:noFill/>
            <a:miter lim="800000"/>
            <a:headEnd/>
            <a:tailEnd/>
          </a:ln>
        </p:spPr>
      </p:pic>
      <p:pic>
        <p:nvPicPr>
          <p:cNvPr id="12367" name="Picture 2" descr="C:\Program Files\Microsoft Office\MEDIA\OFFICE12\Bullets\BD21294_.gif"/>
          <p:cNvPicPr>
            <a:picLocks noChangeAspect="1" noChangeArrowheads="1"/>
          </p:cNvPicPr>
          <p:nvPr/>
        </p:nvPicPr>
        <p:blipFill>
          <a:blip r:embed="rId7"/>
          <a:srcRect/>
          <a:stretch>
            <a:fillRect/>
          </a:stretch>
        </p:blipFill>
        <p:spPr bwMode="auto">
          <a:xfrm>
            <a:off x="6442075" y="2684463"/>
            <a:ext cx="161925" cy="173037"/>
          </a:xfrm>
          <a:prstGeom prst="rect">
            <a:avLst/>
          </a:prstGeom>
          <a:noFill/>
          <a:ln w="9525">
            <a:noFill/>
            <a:miter lim="800000"/>
            <a:headEnd/>
            <a:tailEnd/>
          </a:ln>
        </p:spPr>
      </p:pic>
      <p:pic>
        <p:nvPicPr>
          <p:cNvPr id="12368" name="Picture 2" descr="C:\Program Files\Microsoft Office\MEDIA\OFFICE12\Bullets\BD21294_.gif"/>
          <p:cNvPicPr>
            <a:picLocks noChangeAspect="1" noChangeArrowheads="1"/>
          </p:cNvPicPr>
          <p:nvPr/>
        </p:nvPicPr>
        <p:blipFill>
          <a:blip r:embed="rId7"/>
          <a:srcRect/>
          <a:stretch>
            <a:fillRect/>
          </a:stretch>
        </p:blipFill>
        <p:spPr bwMode="auto">
          <a:xfrm>
            <a:off x="6284913" y="2849563"/>
            <a:ext cx="163512" cy="173037"/>
          </a:xfrm>
          <a:prstGeom prst="rect">
            <a:avLst/>
          </a:prstGeom>
          <a:noFill/>
          <a:ln w="9525">
            <a:noFill/>
            <a:miter lim="800000"/>
            <a:headEnd/>
            <a:tailEnd/>
          </a:ln>
        </p:spPr>
      </p:pic>
      <p:pic>
        <p:nvPicPr>
          <p:cNvPr id="12369" name="Picture 2" descr="C:\Program Files\Microsoft Office\MEDIA\OFFICE12\Bullets\BD21294_.gif"/>
          <p:cNvPicPr>
            <a:picLocks noChangeAspect="1" noChangeArrowheads="1"/>
          </p:cNvPicPr>
          <p:nvPr/>
        </p:nvPicPr>
        <p:blipFill>
          <a:blip r:embed="rId7"/>
          <a:srcRect/>
          <a:stretch>
            <a:fillRect/>
          </a:stretch>
        </p:blipFill>
        <p:spPr bwMode="auto">
          <a:xfrm>
            <a:off x="6519863" y="2070100"/>
            <a:ext cx="163512" cy="171450"/>
          </a:xfrm>
          <a:prstGeom prst="rect">
            <a:avLst/>
          </a:prstGeom>
          <a:noFill/>
          <a:ln w="9525">
            <a:noFill/>
            <a:miter lim="800000"/>
            <a:headEnd/>
            <a:tailEnd/>
          </a:ln>
        </p:spPr>
      </p:pic>
      <p:pic>
        <p:nvPicPr>
          <p:cNvPr id="12370" name="Picture 2" descr="C:\Program Files\Microsoft Office\MEDIA\OFFICE12\Bullets\BD21294_.gif"/>
          <p:cNvPicPr>
            <a:picLocks noChangeAspect="1" noChangeArrowheads="1"/>
          </p:cNvPicPr>
          <p:nvPr/>
        </p:nvPicPr>
        <p:blipFill>
          <a:blip r:embed="rId7"/>
          <a:srcRect/>
          <a:stretch>
            <a:fillRect/>
          </a:stretch>
        </p:blipFill>
        <p:spPr bwMode="auto">
          <a:xfrm>
            <a:off x="6362700" y="2235200"/>
            <a:ext cx="163513" cy="171450"/>
          </a:xfrm>
          <a:prstGeom prst="rect">
            <a:avLst/>
          </a:prstGeom>
          <a:noFill/>
          <a:ln w="9525">
            <a:noFill/>
            <a:miter lim="800000"/>
            <a:headEnd/>
            <a:tailEnd/>
          </a:ln>
        </p:spPr>
      </p:pic>
      <p:pic>
        <p:nvPicPr>
          <p:cNvPr id="12371" name="Picture 3" descr="C:\Program Files\Microsoft Office\MEDIA\OFFICE12\Bullets\BD21312_.gif"/>
          <p:cNvPicPr>
            <a:picLocks noChangeAspect="1" noChangeArrowheads="1"/>
          </p:cNvPicPr>
          <p:nvPr/>
        </p:nvPicPr>
        <p:blipFill>
          <a:blip r:embed="rId8"/>
          <a:srcRect/>
          <a:stretch>
            <a:fillRect/>
          </a:stretch>
        </p:blipFill>
        <p:spPr bwMode="auto">
          <a:xfrm>
            <a:off x="5991225" y="3119438"/>
            <a:ext cx="163513" cy="171450"/>
          </a:xfrm>
          <a:prstGeom prst="rect">
            <a:avLst/>
          </a:prstGeom>
          <a:noFill/>
          <a:ln w="9525">
            <a:noFill/>
            <a:miter lim="800000"/>
            <a:headEnd/>
            <a:tailEnd/>
          </a:ln>
        </p:spPr>
      </p:pic>
      <p:pic>
        <p:nvPicPr>
          <p:cNvPr id="12372" name="Picture 3" descr="C:\Program Files\Microsoft Office\MEDIA\OFFICE12\Bullets\BD21312_.gif"/>
          <p:cNvPicPr>
            <a:picLocks noChangeAspect="1" noChangeArrowheads="1"/>
          </p:cNvPicPr>
          <p:nvPr/>
        </p:nvPicPr>
        <p:blipFill>
          <a:blip r:embed="rId8"/>
          <a:srcRect/>
          <a:stretch>
            <a:fillRect/>
          </a:stretch>
        </p:blipFill>
        <p:spPr bwMode="auto">
          <a:xfrm>
            <a:off x="5835650" y="3051175"/>
            <a:ext cx="161925" cy="171450"/>
          </a:xfrm>
          <a:prstGeom prst="rect">
            <a:avLst/>
          </a:prstGeom>
          <a:noFill/>
          <a:ln w="9525">
            <a:noFill/>
            <a:miter lim="800000"/>
            <a:headEnd/>
            <a:tailEnd/>
          </a:ln>
        </p:spPr>
      </p:pic>
      <p:pic>
        <p:nvPicPr>
          <p:cNvPr id="12373" name="Picture 3" descr="C:\Program Files\Microsoft Office\MEDIA\OFFICE12\Bullets\BD21312_.gif"/>
          <p:cNvPicPr>
            <a:picLocks noChangeAspect="1" noChangeArrowheads="1"/>
          </p:cNvPicPr>
          <p:nvPr/>
        </p:nvPicPr>
        <p:blipFill>
          <a:blip r:embed="rId8"/>
          <a:srcRect/>
          <a:stretch>
            <a:fillRect/>
          </a:stretch>
        </p:blipFill>
        <p:spPr bwMode="auto">
          <a:xfrm>
            <a:off x="5995988" y="3360738"/>
            <a:ext cx="163512" cy="173037"/>
          </a:xfrm>
          <a:prstGeom prst="rect">
            <a:avLst/>
          </a:prstGeom>
          <a:noFill/>
          <a:ln w="9525">
            <a:noFill/>
            <a:miter lim="800000"/>
            <a:headEnd/>
            <a:tailEnd/>
          </a:ln>
        </p:spPr>
      </p:pic>
      <p:pic>
        <p:nvPicPr>
          <p:cNvPr id="12374" name="Picture 3" descr="C:\Program Files\Microsoft Office\MEDIA\OFFICE12\Bullets\BD21312_.gif"/>
          <p:cNvPicPr>
            <a:picLocks noChangeAspect="1" noChangeArrowheads="1"/>
          </p:cNvPicPr>
          <p:nvPr/>
        </p:nvPicPr>
        <p:blipFill>
          <a:blip r:embed="rId8"/>
          <a:srcRect/>
          <a:stretch>
            <a:fillRect/>
          </a:stretch>
        </p:blipFill>
        <p:spPr bwMode="auto">
          <a:xfrm>
            <a:off x="5840413" y="3292475"/>
            <a:ext cx="161925" cy="173038"/>
          </a:xfrm>
          <a:prstGeom prst="rect">
            <a:avLst/>
          </a:prstGeom>
          <a:noFill/>
          <a:ln w="9525">
            <a:noFill/>
            <a:miter lim="800000"/>
            <a:headEnd/>
            <a:tailEnd/>
          </a:ln>
        </p:spPr>
      </p:pic>
      <p:pic>
        <p:nvPicPr>
          <p:cNvPr id="12375" name="Picture 3" descr="C:\Program Files\Microsoft Office\MEDIA\OFFICE12\Bullets\BD21312_.gif"/>
          <p:cNvPicPr>
            <a:picLocks noChangeAspect="1" noChangeArrowheads="1"/>
          </p:cNvPicPr>
          <p:nvPr/>
        </p:nvPicPr>
        <p:blipFill>
          <a:blip r:embed="rId8"/>
          <a:srcRect/>
          <a:stretch>
            <a:fillRect/>
          </a:stretch>
        </p:blipFill>
        <p:spPr bwMode="auto">
          <a:xfrm>
            <a:off x="5991225" y="3459163"/>
            <a:ext cx="163513" cy="171450"/>
          </a:xfrm>
          <a:prstGeom prst="rect">
            <a:avLst/>
          </a:prstGeom>
          <a:noFill/>
          <a:ln w="9525">
            <a:noFill/>
            <a:miter lim="800000"/>
            <a:headEnd/>
            <a:tailEnd/>
          </a:ln>
        </p:spPr>
      </p:pic>
      <p:pic>
        <p:nvPicPr>
          <p:cNvPr id="12376" name="Picture 3" descr="C:\Program Files\Microsoft Office\MEDIA\OFFICE12\Bullets\BD21312_.gif"/>
          <p:cNvPicPr>
            <a:picLocks noChangeAspect="1" noChangeArrowheads="1"/>
          </p:cNvPicPr>
          <p:nvPr/>
        </p:nvPicPr>
        <p:blipFill>
          <a:blip r:embed="rId8"/>
          <a:srcRect/>
          <a:stretch>
            <a:fillRect/>
          </a:stretch>
        </p:blipFill>
        <p:spPr bwMode="auto">
          <a:xfrm>
            <a:off x="6470650" y="2952750"/>
            <a:ext cx="163513" cy="173038"/>
          </a:xfrm>
          <a:prstGeom prst="rect">
            <a:avLst/>
          </a:prstGeom>
          <a:noFill/>
          <a:ln w="9525">
            <a:noFill/>
            <a:miter lim="800000"/>
            <a:headEnd/>
            <a:tailEnd/>
          </a:ln>
        </p:spPr>
      </p:pic>
      <p:pic>
        <p:nvPicPr>
          <p:cNvPr id="12377" name="Picture 3" descr="C:\Program Files\Microsoft Office\MEDIA\OFFICE12\Bullets\BD21312_.gif"/>
          <p:cNvPicPr>
            <a:picLocks noChangeAspect="1" noChangeArrowheads="1"/>
          </p:cNvPicPr>
          <p:nvPr/>
        </p:nvPicPr>
        <p:blipFill>
          <a:blip r:embed="rId8"/>
          <a:srcRect/>
          <a:stretch>
            <a:fillRect/>
          </a:stretch>
        </p:blipFill>
        <p:spPr bwMode="auto">
          <a:xfrm>
            <a:off x="6315075" y="3119438"/>
            <a:ext cx="161925" cy="171450"/>
          </a:xfrm>
          <a:prstGeom prst="rect">
            <a:avLst/>
          </a:prstGeom>
          <a:noFill/>
          <a:ln w="9525">
            <a:noFill/>
            <a:miter lim="800000"/>
            <a:headEnd/>
            <a:tailEnd/>
          </a:ln>
        </p:spPr>
      </p:pic>
      <p:pic>
        <p:nvPicPr>
          <p:cNvPr id="12378" name="Picture 4" descr="C:\Program Files\Microsoft Office\MEDIA\OFFICE12\Bullets\BD21331_.gif"/>
          <p:cNvPicPr>
            <a:picLocks noChangeAspect="1" noChangeArrowheads="1"/>
          </p:cNvPicPr>
          <p:nvPr/>
        </p:nvPicPr>
        <p:blipFill>
          <a:blip r:embed="rId9"/>
          <a:srcRect/>
          <a:stretch>
            <a:fillRect/>
          </a:stretch>
        </p:blipFill>
        <p:spPr bwMode="auto">
          <a:xfrm>
            <a:off x="6211888" y="2105025"/>
            <a:ext cx="171450" cy="171450"/>
          </a:xfrm>
          <a:prstGeom prst="rect">
            <a:avLst/>
          </a:prstGeom>
          <a:noFill/>
          <a:ln w="9525">
            <a:noFill/>
            <a:miter lim="800000"/>
            <a:headEnd/>
            <a:tailEnd/>
          </a:ln>
        </p:spPr>
      </p:pic>
      <p:pic>
        <p:nvPicPr>
          <p:cNvPr id="12379" name="Picture 4" descr="C:\Program Files\Microsoft Office\MEDIA\OFFICE12\Bullets\BD21331_.gif"/>
          <p:cNvPicPr>
            <a:picLocks noChangeAspect="1" noChangeArrowheads="1"/>
          </p:cNvPicPr>
          <p:nvPr/>
        </p:nvPicPr>
        <p:blipFill>
          <a:blip r:embed="rId9"/>
          <a:srcRect/>
          <a:stretch>
            <a:fillRect/>
          </a:stretch>
        </p:blipFill>
        <p:spPr bwMode="auto">
          <a:xfrm>
            <a:off x="6054725" y="2270125"/>
            <a:ext cx="171450" cy="171450"/>
          </a:xfrm>
          <a:prstGeom prst="rect">
            <a:avLst/>
          </a:prstGeom>
          <a:noFill/>
          <a:ln w="9525">
            <a:noFill/>
            <a:miter lim="800000"/>
            <a:headEnd/>
            <a:tailEnd/>
          </a:ln>
        </p:spPr>
      </p:pic>
      <p:pic>
        <p:nvPicPr>
          <p:cNvPr id="12380" name="Picture 4" descr="C:\Program Files\Microsoft Office\MEDIA\OFFICE12\Bullets\BD21331_.gif"/>
          <p:cNvPicPr>
            <a:picLocks noChangeAspect="1" noChangeArrowheads="1"/>
          </p:cNvPicPr>
          <p:nvPr/>
        </p:nvPicPr>
        <p:blipFill>
          <a:blip r:embed="rId9"/>
          <a:srcRect/>
          <a:stretch>
            <a:fillRect/>
          </a:stretch>
        </p:blipFill>
        <p:spPr bwMode="auto">
          <a:xfrm>
            <a:off x="5899150" y="2435225"/>
            <a:ext cx="171450" cy="171450"/>
          </a:xfrm>
          <a:prstGeom prst="rect">
            <a:avLst/>
          </a:prstGeom>
          <a:noFill/>
          <a:ln w="9525">
            <a:noFill/>
            <a:miter lim="800000"/>
            <a:headEnd/>
            <a:tailEnd/>
          </a:ln>
        </p:spPr>
      </p:pic>
      <p:pic>
        <p:nvPicPr>
          <p:cNvPr id="12381" name="Picture 4" descr="C:\Program Files\Microsoft Office\MEDIA\OFFICE12\Bullets\BD21331_.gif"/>
          <p:cNvPicPr>
            <a:picLocks noChangeAspect="1" noChangeArrowheads="1"/>
          </p:cNvPicPr>
          <p:nvPr/>
        </p:nvPicPr>
        <p:blipFill>
          <a:blip r:embed="rId9"/>
          <a:srcRect/>
          <a:stretch>
            <a:fillRect/>
          </a:stretch>
        </p:blipFill>
        <p:spPr bwMode="auto">
          <a:xfrm>
            <a:off x="5741988" y="2600325"/>
            <a:ext cx="171450" cy="171450"/>
          </a:xfrm>
          <a:prstGeom prst="rect">
            <a:avLst/>
          </a:prstGeom>
          <a:noFill/>
          <a:ln w="9525">
            <a:noFill/>
            <a:miter lim="800000"/>
            <a:headEnd/>
            <a:tailEnd/>
          </a:ln>
        </p:spPr>
      </p:pic>
      <p:pic>
        <p:nvPicPr>
          <p:cNvPr id="12382" name="Picture 4" descr="C:\Program Files\Microsoft Office\MEDIA\OFFICE12\Bullets\BD21331_.gif"/>
          <p:cNvPicPr>
            <a:picLocks noChangeAspect="1" noChangeArrowheads="1"/>
          </p:cNvPicPr>
          <p:nvPr/>
        </p:nvPicPr>
        <p:blipFill>
          <a:blip r:embed="rId9"/>
          <a:srcRect/>
          <a:stretch>
            <a:fillRect/>
          </a:stretch>
        </p:blipFill>
        <p:spPr bwMode="auto">
          <a:xfrm>
            <a:off x="6172200" y="3049588"/>
            <a:ext cx="171450" cy="173037"/>
          </a:xfrm>
          <a:prstGeom prst="rect">
            <a:avLst/>
          </a:prstGeom>
          <a:noFill/>
          <a:ln w="9525">
            <a:noFill/>
            <a:miter lim="800000"/>
            <a:headEnd/>
            <a:tailEnd/>
          </a:ln>
        </p:spPr>
      </p:pic>
      <p:pic>
        <p:nvPicPr>
          <p:cNvPr id="12383" name="Picture 4" descr="C:\Program Files\Microsoft Office\MEDIA\OFFICE12\Bullets\BD21331_.gif"/>
          <p:cNvPicPr>
            <a:picLocks noChangeAspect="1" noChangeArrowheads="1"/>
          </p:cNvPicPr>
          <p:nvPr/>
        </p:nvPicPr>
        <p:blipFill>
          <a:blip r:embed="rId9"/>
          <a:srcRect/>
          <a:stretch>
            <a:fillRect/>
          </a:stretch>
        </p:blipFill>
        <p:spPr bwMode="auto">
          <a:xfrm>
            <a:off x="6227763" y="2270125"/>
            <a:ext cx="171450" cy="171450"/>
          </a:xfrm>
          <a:prstGeom prst="rect">
            <a:avLst/>
          </a:prstGeom>
          <a:noFill/>
          <a:ln w="9525">
            <a:noFill/>
            <a:miter lim="800000"/>
            <a:headEnd/>
            <a:tailEnd/>
          </a:ln>
        </p:spPr>
      </p:pic>
      <p:pic>
        <p:nvPicPr>
          <p:cNvPr id="12384" name="Picture 4" descr="C:\Program Files\Microsoft Office\MEDIA\OFFICE12\Bullets\BD21331_.gif"/>
          <p:cNvPicPr>
            <a:picLocks noChangeAspect="1" noChangeArrowheads="1"/>
          </p:cNvPicPr>
          <p:nvPr/>
        </p:nvPicPr>
        <p:blipFill>
          <a:blip r:embed="rId9"/>
          <a:srcRect/>
          <a:stretch>
            <a:fillRect/>
          </a:stretch>
        </p:blipFill>
        <p:spPr bwMode="auto">
          <a:xfrm>
            <a:off x="6070600" y="2668588"/>
            <a:ext cx="173038" cy="171450"/>
          </a:xfrm>
          <a:prstGeom prst="rect">
            <a:avLst/>
          </a:prstGeom>
          <a:noFill/>
          <a:ln w="9525">
            <a:noFill/>
            <a:miter lim="800000"/>
            <a:headEnd/>
            <a:tailEnd/>
          </a:ln>
        </p:spPr>
      </p:pic>
      <p:pic>
        <p:nvPicPr>
          <p:cNvPr id="12385" name="Picture 4" descr="C:\Program Files\Microsoft Office\MEDIA\OFFICE12\Bullets\BD21331_.gif"/>
          <p:cNvPicPr>
            <a:picLocks noChangeAspect="1" noChangeArrowheads="1"/>
          </p:cNvPicPr>
          <p:nvPr/>
        </p:nvPicPr>
        <p:blipFill>
          <a:blip r:embed="rId9"/>
          <a:srcRect/>
          <a:stretch>
            <a:fillRect/>
          </a:stretch>
        </p:blipFill>
        <p:spPr bwMode="auto">
          <a:xfrm>
            <a:off x="5915025" y="2600325"/>
            <a:ext cx="171450" cy="171450"/>
          </a:xfrm>
          <a:prstGeom prst="rect">
            <a:avLst/>
          </a:prstGeom>
          <a:noFill/>
          <a:ln w="9525">
            <a:noFill/>
            <a:miter lim="800000"/>
            <a:headEnd/>
            <a:tailEnd/>
          </a:ln>
        </p:spPr>
      </p:pic>
      <p:pic>
        <p:nvPicPr>
          <p:cNvPr id="12386" name="Picture 4" descr="C:\Program Files\Microsoft Office\MEDIA\OFFICE12\Bullets\BD21331_.gif"/>
          <p:cNvPicPr>
            <a:picLocks noChangeAspect="1" noChangeArrowheads="1"/>
          </p:cNvPicPr>
          <p:nvPr/>
        </p:nvPicPr>
        <p:blipFill>
          <a:blip r:embed="rId9"/>
          <a:srcRect/>
          <a:stretch>
            <a:fillRect/>
          </a:stretch>
        </p:blipFill>
        <p:spPr bwMode="auto">
          <a:xfrm>
            <a:off x="5757863" y="2765425"/>
            <a:ext cx="171450" cy="171450"/>
          </a:xfrm>
          <a:prstGeom prst="rect">
            <a:avLst/>
          </a:prstGeom>
          <a:noFill/>
          <a:ln w="9525">
            <a:noFill/>
            <a:miter lim="800000"/>
            <a:headEnd/>
            <a:tailEnd/>
          </a:ln>
        </p:spPr>
      </p:pic>
      <p:pic>
        <p:nvPicPr>
          <p:cNvPr id="12387" name="Picture 4" descr="C:\Program Files\Microsoft Office\MEDIA\OFFICE12\Bullets\BD21331_.gif"/>
          <p:cNvPicPr>
            <a:picLocks noChangeAspect="1" noChangeArrowheads="1"/>
          </p:cNvPicPr>
          <p:nvPr/>
        </p:nvPicPr>
        <p:blipFill>
          <a:blip r:embed="rId9"/>
          <a:srcRect/>
          <a:stretch>
            <a:fillRect/>
          </a:stretch>
        </p:blipFill>
        <p:spPr bwMode="auto">
          <a:xfrm>
            <a:off x="6188075" y="3214688"/>
            <a:ext cx="173038" cy="173037"/>
          </a:xfrm>
          <a:prstGeom prst="rect">
            <a:avLst/>
          </a:prstGeom>
          <a:noFill/>
          <a:ln w="9525">
            <a:noFill/>
            <a:miter lim="800000"/>
            <a:headEnd/>
            <a:tailEnd/>
          </a:ln>
        </p:spPr>
      </p:pic>
      <p:pic>
        <p:nvPicPr>
          <p:cNvPr id="12388" name="Picture 4" descr="C:\Program Files\Microsoft Office\MEDIA\OFFICE12\Bullets\BD21331_.gif"/>
          <p:cNvPicPr>
            <a:picLocks noChangeAspect="1" noChangeArrowheads="1"/>
          </p:cNvPicPr>
          <p:nvPr/>
        </p:nvPicPr>
        <p:blipFill>
          <a:blip r:embed="rId9"/>
          <a:srcRect/>
          <a:stretch>
            <a:fillRect/>
          </a:stretch>
        </p:blipFill>
        <p:spPr bwMode="auto">
          <a:xfrm>
            <a:off x="6188075" y="2746375"/>
            <a:ext cx="173038" cy="173038"/>
          </a:xfrm>
          <a:prstGeom prst="rect">
            <a:avLst/>
          </a:prstGeom>
          <a:noFill/>
          <a:ln w="9525">
            <a:noFill/>
            <a:miter lim="800000"/>
            <a:headEnd/>
            <a:tailEnd/>
          </a:ln>
        </p:spPr>
      </p:pic>
      <p:pic>
        <p:nvPicPr>
          <p:cNvPr id="12389" name="Picture 4" descr="C:\Program Files\Microsoft Office\MEDIA\OFFICE12\Bullets\BD21331_.gif"/>
          <p:cNvPicPr>
            <a:picLocks noChangeAspect="1" noChangeArrowheads="1"/>
          </p:cNvPicPr>
          <p:nvPr/>
        </p:nvPicPr>
        <p:blipFill>
          <a:blip r:embed="rId9"/>
          <a:srcRect/>
          <a:stretch>
            <a:fillRect/>
          </a:stretch>
        </p:blipFill>
        <p:spPr bwMode="auto">
          <a:xfrm>
            <a:off x="6032500" y="2911475"/>
            <a:ext cx="171450" cy="173038"/>
          </a:xfrm>
          <a:prstGeom prst="rect">
            <a:avLst/>
          </a:prstGeom>
          <a:noFill/>
          <a:ln w="9525">
            <a:noFill/>
            <a:miter lim="800000"/>
            <a:headEnd/>
            <a:tailEnd/>
          </a:ln>
        </p:spPr>
      </p:pic>
      <p:pic>
        <p:nvPicPr>
          <p:cNvPr id="12390" name="Picture 4" descr="C:\Program Files\Microsoft Office\MEDIA\OFFICE12\Bullets\BD21331_.gif"/>
          <p:cNvPicPr>
            <a:picLocks noChangeAspect="1" noChangeArrowheads="1"/>
          </p:cNvPicPr>
          <p:nvPr/>
        </p:nvPicPr>
        <p:blipFill>
          <a:blip r:embed="rId9"/>
          <a:srcRect/>
          <a:stretch>
            <a:fillRect/>
          </a:stretch>
        </p:blipFill>
        <p:spPr bwMode="auto">
          <a:xfrm>
            <a:off x="5875338" y="2844800"/>
            <a:ext cx="171450" cy="171450"/>
          </a:xfrm>
          <a:prstGeom prst="rect">
            <a:avLst/>
          </a:prstGeom>
          <a:noFill/>
          <a:ln w="9525">
            <a:noFill/>
            <a:miter lim="800000"/>
            <a:headEnd/>
            <a:tailEnd/>
          </a:ln>
        </p:spPr>
      </p:pic>
      <p:pic>
        <p:nvPicPr>
          <p:cNvPr id="12391" name="Picture 4" descr="C:\Program Files\Microsoft Office\MEDIA\OFFICE12\Bullets\BD21331_.gif"/>
          <p:cNvPicPr>
            <a:picLocks noChangeAspect="1" noChangeArrowheads="1"/>
          </p:cNvPicPr>
          <p:nvPr/>
        </p:nvPicPr>
        <p:blipFill>
          <a:blip r:embed="rId9"/>
          <a:srcRect/>
          <a:stretch>
            <a:fillRect/>
          </a:stretch>
        </p:blipFill>
        <p:spPr bwMode="auto">
          <a:xfrm>
            <a:off x="6305550" y="3294063"/>
            <a:ext cx="171450" cy="171450"/>
          </a:xfrm>
          <a:prstGeom prst="rect">
            <a:avLst/>
          </a:prstGeom>
          <a:noFill/>
          <a:ln w="9525">
            <a:noFill/>
            <a:miter lim="800000"/>
            <a:headEnd/>
            <a:tailEnd/>
          </a:ln>
        </p:spPr>
      </p:pic>
      <p:pic>
        <p:nvPicPr>
          <p:cNvPr id="12392" name="Picture 4" descr="C:\Program Files\Microsoft Office\MEDIA\OFFICE12\Bullets\BD21331_.gif"/>
          <p:cNvPicPr>
            <a:picLocks noChangeAspect="1" noChangeArrowheads="1"/>
          </p:cNvPicPr>
          <p:nvPr/>
        </p:nvPicPr>
        <p:blipFill>
          <a:blip r:embed="rId9"/>
          <a:srcRect/>
          <a:stretch>
            <a:fillRect/>
          </a:stretch>
        </p:blipFill>
        <p:spPr bwMode="auto">
          <a:xfrm>
            <a:off x="5562600" y="3175000"/>
            <a:ext cx="171450" cy="171450"/>
          </a:xfrm>
          <a:prstGeom prst="rect">
            <a:avLst/>
          </a:prstGeom>
          <a:noFill/>
          <a:ln w="9525">
            <a:noFill/>
            <a:miter lim="800000"/>
            <a:headEnd/>
            <a:tailEnd/>
          </a:ln>
        </p:spPr>
      </p:pic>
      <p:pic>
        <p:nvPicPr>
          <p:cNvPr id="12393" name="Picture 2" descr="C:\Program Files\Microsoft Office\MEDIA\OFFICE12\Bullets\BD21294_.gif"/>
          <p:cNvPicPr>
            <a:picLocks noChangeAspect="1" noChangeArrowheads="1"/>
          </p:cNvPicPr>
          <p:nvPr/>
        </p:nvPicPr>
        <p:blipFill>
          <a:blip r:embed="rId7"/>
          <a:srcRect/>
          <a:stretch>
            <a:fillRect/>
          </a:stretch>
        </p:blipFill>
        <p:spPr bwMode="auto">
          <a:xfrm>
            <a:off x="6705600" y="2122488"/>
            <a:ext cx="163513" cy="171450"/>
          </a:xfrm>
          <a:prstGeom prst="rect">
            <a:avLst/>
          </a:prstGeom>
          <a:noFill/>
          <a:ln w="9525">
            <a:noFill/>
            <a:miter lim="800000"/>
            <a:headEnd/>
            <a:tailEnd/>
          </a:ln>
        </p:spPr>
      </p:pic>
      <p:pic>
        <p:nvPicPr>
          <p:cNvPr id="12394" name="Picture 2" descr="C:\Program Files\Microsoft Office\MEDIA\OFFICE12\Bullets\BD21294_.gif"/>
          <p:cNvPicPr>
            <a:picLocks noChangeAspect="1" noChangeArrowheads="1"/>
          </p:cNvPicPr>
          <p:nvPr/>
        </p:nvPicPr>
        <p:blipFill>
          <a:blip r:embed="rId7"/>
          <a:srcRect/>
          <a:stretch>
            <a:fillRect/>
          </a:stretch>
        </p:blipFill>
        <p:spPr bwMode="auto">
          <a:xfrm>
            <a:off x="6783388" y="1873250"/>
            <a:ext cx="163512" cy="173038"/>
          </a:xfrm>
          <a:prstGeom prst="rect">
            <a:avLst/>
          </a:prstGeom>
          <a:noFill/>
          <a:ln w="9525">
            <a:noFill/>
            <a:miter lim="800000"/>
            <a:headEnd/>
            <a:tailEnd/>
          </a:ln>
        </p:spPr>
      </p:pic>
      <p:pic>
        <p:nvPicPr>
          <p:cNvPr id="12395" name="Picture 2" descr="C:\Program Files\Microsoft Office\MEDIA\OFFICE12\Bullets\BD21294_.gif"/>
          <p:cNvPicPr>
            <a:picLocks noChangeAspect="1" noChangeArrowheads="1"/>
          </p:cNvPicPr>
          <p:nvPr/>
        </p:nvPicPr>
        <p:blipFill>
          <a:blip r:embed="rId7"/>
          <a:srcRect/>
          <a:stretch>
            <a:fillRect/>
          </a:stretch>
        </p:blipFill>
        <p:spPr bwMode="auto">
          <a:xfrm>
            <a:off x="6548438" y="1873250"/>
            <a:ext cx="163512" cy="173038"/>
          </a:xfrm>
          <a:prstGeom prst="rect">
            <a:avLst/>
          </a:prstGeom>
          <a:noFill/>
          <a:ln w="9525">
            <a:noFill/>
            <a:miter lim="800000"/>
            <a:headEnd/>
            <a:tailEnd/>
          </a:ln>
        </p:spPr>
      </p:pic>
      <p:pic>
        <p:nvPicPr>
          <p:cNvPr id="12396" name="Picture 2" descr="C:\Program Files\Microsoft Office\MEDIA\OFFICE12\Bullets\BD21294_.gif"/>
          <p:cNvPicPr>
            <a:picLocks noChangeAspect="1" noChangeArrowheads="1"/>
          </p:cNvPicPr>
          <p:nvPr/>
        </p:nvPicPr>
        <p:blipFill>
          <a:blip r:embed="rId7"/>
          <a:srcRect/>
          <a:stretch>
            <a:fillRect/>
          </a:stretch>
        </p:blipFill>
        <p:spPr bwMode="auto">
          <a:xfrm>
            <a:off x="6862763" y="2039938"/>
            <a:ext cx="161925" cy="171450"/>
          </a:xfrm>
          <a:prstGeom prst="rect">
            <a:avLst/>
          </a:prstGeom>
          <a:noFill/>
          <a:ln w="9525">
            <a:noFill/>
            <a:miter lim="800000"/>
            <a:headEnd/>
            <a:tailEnd/>
          </a:ln>
        </p:spPr>
      </p:pic>
      <p:pic>
        <p:nvPicPr>
          <p:cNvPr id="12397" name="Picture 3" descr="C:\Program Files\Microsoft Office\MEDIA\OFFICE12\Bullets\BD21312_.gif"/>
          <p:cNvPicPr>
            <a:picLocks noChangeAspect="1" noChangeArrowheads="1"/>
          </p:cNvPicPr>
          <p:nvPr/>
        </p:nvPicPr>
        <p:blipFill>
          <a:blip r:embed="rId8"/>
          <a:srcRect/>
          <a:stretch>
            <a:fillRect/>
          </a:stretch>
        </p:blipFill>
        <p:spPr bwMode="auto">
          <a:xfrm>
            <a:off x="7583488" y="2787650"/>
            <a:ext cx="161925" cy="173038"/>
          </a:xfrm>
          <a:prstGeom prst="rect">
            <a:avLst/>
          </a:prstGeom>
          <a:noFill/>
          <a:ln w="9525">
            <a:noFill/>
            <a:miter lim="800000"/>
            <a:headEnd/>
            <a:tailEnd/>
          </a:ln>
        </p:spPr>
      </p:pic>
      <p:pic>
        <p:nvPicPr>
          <p:cNvPr id="12398" name="Picture 3" descr="C:\Program Files\Microsoft Office\MEDIA\OFFICE12\Bullets\BD21312_.gif"/>
          <p:cNvPicPr>
            <a:picLocks noChangeAspect="1" noChangeArrowheads="1"/>
          </p:cNvPicPr>
          <p:nvPr/>
        </p:nvPicPr>
        <p:blipFill>
          <a:blip r:embed="rId8"/>
          <a:srcRect/>
          <a:stretch>
            <a:fillRect/>
          </a:stretch>
        </p:blipFill>
        <p:spPr bwMode="auto">
          <a:xfrm>
            <a:off x="6773863" y="3051175"/>
            <a:ext cx="163512" cy="173038"/>
          </a:xfrm>
          <a:prstGeom prst="rect">
            <a:avLst/>
          </a:prstGeom>
          <a:noFill/>
          <a:ln w="9525">
            <a:noFill/>
            <a:miter lim="800000"/>
            <a:headEnd/>
            <a:tailEnd/>
          </a:ln>
        </p:spPr>
      </p:pic>
      <p:pic>
        <p:nvPicPr>
          <p:cNvPr id="12399" name="Picture 3" descr="C:\Program Files\Microsoft Office\MEDIA\OFFICE12\Bullets\BD21312_.gif"/>
          <p:cNvPicPr>
            <a:picLocks noChangeAspect="1" noChangeArrowheads="1"/>
          </p:cNvPicPr>
          <p:nvPr/>
        </p:nvPicPr>
        <p:blipFill>
          <a:blip r:embed="rId8"/>
          <a:srcRect/>
          <a:stretch>
            <a:fillRect/>
          </a:stretch>
        </p:blipFill>
        <p:spPr bwMode="auto">
          <a:xfrm>
            <a:off x="6618288" y="3216275"/>
            <a:ext cx="161925" cy="173038"/>
          </a:xfrm>
          <a:prstGeom prst="rect">
            <a:avLst/>
          </a:prstGeom>
          <a:noFill/>
          <a:ln w="9525">
            <a:noFill/>
            <a:miter lim="800000"/>
            <a:headEnd/>
            <a:tailEnd/>
          </a:ln>
        </p:spPr>
      </p:pic>
      <p:pic>
        <p:nvPicPr>
          <p:cNvPr id="12400" name="Picture 3" descr="C:\Program Files\Microsoft Office\MEDIA\OFFICE12\Bullets\BD21312_.gif"/>
          <p:cNvPicPr>
            <a:picLocks noChangeAspect="1" noChangeArrowheads="1"/>
          </p:cNvPicPr>
          <p:nvPr/>
        </p:nvPicPr>
        <p:blipFill>
          <a:blip r:embed="rId8"/>
          <a:srcRect/>
          <a:stretch>
            <a:fillRect/>
          </a:stretch>
        </p:blipFill>
        <p:spPr bwMode="auto">
          <a:xfrm>
            <a:off x="6623050" y="3035300"/>
            <a:ext cx="161925" cy="173038"/>
          </a:xfrm>
          <a:prstGeom prst="rect">
            <a:avLst/>
          </a:prstGeom>
          <a:noFill/>
          <a:ln w="9525">
            <a:noFill/>
            <a:miter lim="800000"/>
            <a:headEnd/>
            <a:tailEnd/>
          </a:ln>
        </p:spPr>
      </p:pic>
      <p:pic>
        <p:nvPicPr>
          <p:cNvPr id="12401" name="Picture 3" descr="C:\Program Files\Microsoft Office\MEDIA\OFFICE12\Bullets\BD21312_.gif"/>
          <p:cNvPicPr>
            <a:picLocks noChangeAspect="1" noChangeArrowheads="1"/>
          </p:cNvPicPr>
          <p:nvPr/>
        </p:nvPicPr>
        <p:blipFill>
          <a:blip r:embed="rId8"/>
          <a:srcRect/>
          <a:stretch>
            <a:fillRect/>
          </a:stretch>
        </p:blipFill>
        <p:spPr bwMode="auto">
          <a:xfrm>
            <a:off x="7165975" y="2798763"/>
            <a:ext cx="161925" cy="171450"/>
          </a:xfrm>
          <a:prstGeom prst="rect">
            <a:avLst/>
          </a:prstGeom>
          <a:noFill/>
          <a:ln w="9525">
            <a:noFill/>
            <a:miter lim="800000"/>
            <a:headEnd/>
            <a:tailEnd/>
          </a:ln>
        </p:spPr>
      </p:pic>
      <p:pic>
        <p:nvPicPr>
          <p:cNvPr id="12402" name="Picture 3" descr="C:\Program Files\Microsoft Office\MEDIA\OFFICE12\Bullets\BD21312_.gif"/>
          <p:cNvPicPr>
            <a:picLocks noChangeAspect="1" noChangeArrowheads="1"/>
          </p:cNvPicPr>
          <p:nvPr/>
        </p:nvPicPr>
        <p:blipFill>
          <a:blip r:embed="rId8"/>
          <a:srcRect/>
          <a:stretch>
            <a:fillRect/>
          </a:stretch>
        </p:blipFill>
        <p:spPr bwMode="auto">
          <a:xfrm>
            <a:off x="7008813" y="2963863"/>
            <a:ext cx="163512" cy="171450"/>
          </a:xfrm>
          <a:prstGeom prst="rect">
            <a:avLst/>
          </a:prstGeom>
          <a:noFill/>
          <a:ln w="9525">
            <a:noFill/>
            <a:miter lim="800000"/>
            <a:headEnd/>
            <a:tailEnd/>
          </a:ln>
        </p:spPr>
      </p:pic>
      <p:pic>
        <p:nvPicPr>
          <p:cNvPr id="12403" name="Picture 3" descr="C:\Program Files\Microsoft Office\MEDIA\OFFICE12\Bullets\BD21312_.gif"/>
          <p:cNvPicPr>
            <a:picLocks noChangeAspect="1" noChangeArrowheads="1"/>
          </p:cNvPicPr>
          <p:nvPr/>
        </p:nvPicPr>
        <p:blipFill>
          <a:blip r:embed="rId8"/>
          <a:srcRect/>
          <a:stretch>
            <a:fillRect/>
          </a:stretch>
        </p:blipFill>
        <p:spPr bwMode="auto">
          <a:xfrm>
            <a:off x="7013575" y="2782888"/>
            <a:ext cx="163513" cy="173037"/>
          </a:xfrm>
          <a:prstGeom prst="rect">
            <a:avLst/>
          </a:prstGeom>
          <a:noFill/>
          <a:ln w="9525">
            <a:noFill/>
            <a:miter lim="800000"/>
            <a:headEnd/>
            <a:tailEnd/>
          </a:ln>
        </p:spPr>
      </p:pic>
      <p:pic>
        <p:nvPicPr>
          <p:cNvPr id="12404" name="Picture 2" descr="C:\Program Files\Microsoft Office\MEDIA\OFFICE12\Bullets\BD21294_.gif"/>
          <p:cNvPicPr>
            <a:picLocks noChangeAspect="1" noChangeArrowheads="1"/>
          </p:cNvPicPr>
          <p:nvPr/>
        </p:nvPicPr>
        <p:blipFill>
          <a:blip r:embed="rId7"/>
          <a:srcRect/>
          <a:stretch>
            <a:fillRect/>
          </a:stretch>
        </p:blipFill>
        <p:spPr bwMode="auto">
          <a:xfrm>
            <a:off x="6810375" y="3671888"/>
            <a:ext cx="163513" cy="173037"/>
          </a:xfrm>
          <a:prstGeom prst="rect">
            <a:avLst/>
          </a:prstGeom>
          <a:noFill/>
          <a:ln w="9525">
            <a:noFill/>
            <a:miter lim="800000"/>
            <a:headEnd/>
            <a:tailEnd/>
          </a:ln>
        </p:spPr>
      </p:pic>
      <p:pic>
        <p:nvPicPr>
          <p:cNvPr id="12405" name="Picture 4" descr="C:\Program Files\Microsoft Office\MEDIA\OFFICE12\Bullets\BD21331_.gif"/>
          <p:cNvPicPr>
            <a:picLocks noChangeAspect="1" noChangeArrowheads="1"/>
          </p:cNvPicPr>
          <p:nvPr/>
        </p:nvPicPr>
        <p:blipFill>
          <a:blip r:embed="rId9"/>
          <a:srcRect/>
          <a:stretch>
            <a:fillRect/>
          </a:stretch>
        </p:blipFill>
        <p:spPr bwMode="auto">
          <a:xfrm>
            <a:off x="6423025" y="3490913"/>
            <a:ext cx="171450" cy="171450"/>
          </a:xfrm>
          <a:prstGeom prst="rect">
            <a:avLst/>
          </a:prstGeom>
          <a:noFill/>
          <a:ln w="9525">
            <a:noFill/>
            <a:miter lim="800000"/>
            <a:headEnd/>
            <a:tailEnd/>
          </a:ln>
        </p:spPr>
      </p:pic>
      <p:pic>
        <p:nvPicPr>
          <p:cNvPr id="12406" name="Picture 4" descr="C:\Program Files\Microsoft Office\MEDIA\OFFICE12\Bullets\BD21331_.gif"/>
          <p:cNvPicPr>
            <a:picLocks noChangeAspect="1" noChangeArrowheads="1"/>
          </p:cNvPicPr>
          <p:nvPr/>
        </p:nvPicPr>
        <p:blipFill>
          <a:blip r:embed="rId9"/>
          <a:srcRect/>
          <a:stretch>
            <a:fillRect/>
          </a:stretch>
        </p:blipFill>
        <p:spPr bwMode="auto">
          <a:xfrm>
            <a:off x="6267450" y="3656013"/>
            <a:ext cx="171450" cy="171450"/>
          </a:xfrm>
          <a:prstGeom prst="rect">
            <a:avLst/>
          </a:prstGeom>
          <a:noFill/>
          <a:ln w="9525">
            <a:noFill/>
            <a:miter lim="800000"/>
            <a:headEnd/>
            <a:tailEnd/>
          </a:ln>
        </p:spPr>
      </p:pic>
      <p:pic>
        <p:nvPicPr>
          <p:cNvPr id="12407" name="Picture 4" descr="C:\Program Files\Microsoft Office\MEDIA\OFFICE12\Bullets\BD21331_.gif"/>
          <p:cNvPicPr>
            <a:picLocks noChangeAspect="1" noChangeArrowheads="1"/>
          </p:cNvPicPr>
          <p:nvPr/>
        </p:nvPicPr>
        <p:blipFill>
          <a:blip r:embed="rId9"/>
          <a:srcRect/>
          <a:stretch>
            <a:fillRect/>
          </a:stretch>
        </p:blipFill>
        <p:spPr bwMode="auto">
          <a:xfrm>
            <a:off x="6596063" y="3490913"/>
            <a:ext cx="171450" cy="171450"/>
          </a:xfrm>
          <a:prstGeom prst="rect">
            <a:avLst/>
          </a:prstGeom>
          <a:noFill/>
          <a:ln w="9525">
            <a:noFill/>
            <a:miter lim="800000"/>
            <a:headEnd/>
            <a:tailEnd/>
          </a:ln>
        </p:spPr>
      </p:pic>
      <p:pic>
        <p:nvPicPr>
          <p:cNvPr id="12408" name="Picture 4" descr="C:\Program Files\Microsoft Office\MEDIA\OFFICE12\Bullets\BD21331_.gif"/>
          <p:cNvPicPr>
            <a:picLocks noChangeAspect="1" noChangeArrowheads="1"/>
          </p:cNvPicPr>
          <p:nvPr/>
        </p:nvPicPr>
        <p:blipFill>
          <a:blip r:embed="rId9"/>
          <a:srcRect/>
          <a:stretch>
            <a:fillRect/>
          </a:stretch>
        </p:blipFill>
        <p:spPr bwMode="auto">
          <a:xfrm>
            <a:off x="6440488" y="3656013"/>
            <a:ext cx="171450" cy="171450"/>
          </a:xfrm>
          <a:prstGeom prst="rect">
            <a:avLst/>
          </a:prstGeom>
          <a:noFill/>
          <a:ln w="9525">
            <a:noFill/>
            <a:miter lim="800000"/>
            <a:headEnd/>
            <a:tailEnd/>
          </a:ln>
        </p:spPr>
      </p:pic>
      <p:pic>
        <p:nvPicPr>
          <p:cNvPr id="12409" name="Picture 4" descr="C:\Program Files\Microsoft Office\MEDIA\OFFICE12\Bullets\BD21331_.gif"/>
          <p:cNvPicPr>
            <a:picLocks noChangeAspect="1" noChangeArrowheads="1"/>
          </p:cNvPicPr>
          <p:nvPr/>
        </p:nvPicPr>
        <p:blipFill>
          <a:blip r:embed="rId9"/>
          <a:srcRect/>
          <a:stretch>
            <a:fillRect/>
          </a:stretch>
        </p:blipFill>
        <p:spPr bwMode="auto">
          <a:xfrm>
            <a:off x="6713538" y="3568700"/>
            <a:ext cx="171450" cy="173038"/>
          </a:xfrm>
          <a:prstGeom prst="rect">
            <a:avLst/>
          </a:prstGeom>
          <a:noFill/>
          <a:ln w="9525">
            <a:noFill/>
            <a:miter lim="800000"/>
            <a:headEnd/>
            <a:tailEnd/>
          </a:ln>
        </p:spPr>
      </p:pic>
      <p:pic>
        <p:nvPicPr>
          <p:cNvPr id="12410" name="Picture 4" descr="C:\Program Files\Microsoft Office\MEDIA\OFFICE12\Bullets\BD21331_.gif"/>
          <p:cNvPicPr>
            <a:picLocks noChangeAspect="1" noChangeArrowheads="1"/>
          </p:cNvPicPr>
          <p:nvPr/>
        </p:nvPicPr>
        <p:blipFill>
          <a:blip r:embed="rId9"/>
          <a:srcRect/>
          <a:stretch>
            <a:fillRect/>
          </a:stretch>
        </p:blipFill>
        <p:spPr bwMode="auto">
          <a:xfrm>
            <a:off x="6557963" y="3733800"/>
            <a:ext cx="171450" cy="173038"/>
          </a:xfrm>
          <a:prstGeom prst="rect">
            <a:avLst/>
          </a:prstGeom>
          <a:noFill/>
          <a:ln w="9525">
            <a:noFill/>
            <a:miter lim="800000"/>
            <a:headEnd/>
            <a:tailEnd/>
          </a:ln>
        </p:spPr>
      </p:pic>
      <p:pic>
        <p:nvPicPr>
          <p:cNvPr id="12411" name="Picture 3" descr="C:\Program Files\Microsoft Office\MEDIA\OFFICE12\Bullets\BD21312_.gif"/>
          <p:cNvPicPr>
            <a:picLocks noChangeAspect="1" noChangeArrowheads="1"/>
          </p:cNvPicPr>
          <p:nvPr/>
        </p:nvPicPr>
        <p:blipFill>
          <a:blip r:embed="rId8"/>
          <a:srcRect/>
          <a:stretch>
            <a:fillRect/>
          </a:stretch>
        </p:blipFill>
        <p:spPr bwMode="auto">
          <a:xfrm>
            <a:off x="6875463" y="3514725"/>
            <a:ext cx="163512" cy="171450"/>
          </a:xfrm>
          <a:prstGeom prst="rect">
            <a:avLst/>
          </a:prstGeom>
          <a:noFill/>
          <a:ln w="9525">
            <a:noFill/>
            <a:miter lim="800000"/>
            <a:headEnd/>
            <a:tailEnd/>
          </a:ln>
        </p:spPr>
      </p:pic>
      <p:pic>
        <p:nvPicPr>
          <p:cNvPr id="12412" name="Picture 4" descr="C:\Program Files\Microsoft Office\MEDIA\OFFICE12\Bullets\BD21331_.gif"/>
          <p:cNvPicPr>
            <a:picLocks noChangeAspect="1" noChangeArrowheads="1"/>
          </p:cNvPicPr>
          <p:nvPr/>
        </p:nvPicPr>
        <p:blipFill>
          <a:blip r:embed="rId9"/>
          <a:srcRect/>
          <a:stretch>
            <a:fillRect/>
          </a:stretch>
        </p:blipFill>
        <p:spPr bwMode="auto">
          <a:xfrm>
            <a:off x="6970713" y="3709988"/>
            <a:ext cx="173037" cy="173037"/>
          </a:xfrm>
          <a:prstGeom prst="rect">
            <a:avLst/>
          </a:prstGeom>
          <a:noFill/>
          <a:ln w="9525">
            <a:noFill/>
            <a:miter lim="800000"/>
            <a:headEnd/>
            <a:tailEnd/>
          </a:ln>
        </p:spPr>
      </p:pic>
      <p:pic>
        <p:nvPicPr>
          <p:cNvPr id="12413" name="Picture 2" descr="C:\Program Files\Microsoft Office\MEDIA\OFFICE12\Bullets\BD21294_.gif"/>
          <p:cNvPicPr>
            <a:picLocks noChangeAspect="1" noChangeArrowheads="1"/>
          </p:cNvPicPr>
          <p:nvPr/>
        </p:nvPicPr>
        <p:blipFill>
          <a:blip r:embed="rId7"/>
          <a:srcRect/>
          <a:stretch>
            <a:fillRect/>
          </a:stretch>
        </p:blipFill>
        <p:spPr bwMode="auto">
          <a:xfrm>
            <a:off x="6597650" y="2432050"/>
            <a:ext cx="163513" cy="171450"/>
          </a:xfrm>
          <a:prstGeom prst="rect">
            <a:avLst/>
          </a:prstGeom>
          <a:noFill/>
          <a:ln w="9525">
            <a:noFill/>
            <a:miter lim="800000"/>
            <a:headEnd/>
            <a:tailEnd/>
          </a:ln>
        </p:spPr>
      </p:pic>
      <p:pic>
        <p:nvPicPr>
          <p:cNvPr id="12414" name="Picture 2" descr="C:\Program Files\Microsoft Office\MEDIA\OFFICE12\Bullets\BD21294_.gif"/>
          <p:cNvPicPr>
            <a:picLocks noChangeAspect="1" noChangeArrowheads="1"/>
          </p:cNvPicPr>
          <p:nvPr/>
        </p:nvPicPr>
        <p:blipFill>
          <a:blip r:embed="rId7"/>
          <a:srcRect/>
          <a:stretch>
            <a:fillRect/>
          </a:stretch>
        </p:blipFill>
        <p:spPr bwMode="auto">
          <a:xfrm>
            <a:off x="6581775" y="2266950"/>
            <a:ext cx="163513" cy="171450"/>
          </a:xfrm>
          <a:prstGeom prst="rect">
            <a:avLst/>
          </a:prstGeom>
          <a:noFill/>
          <a:ln w="9525">
            <a:noFill/>
            <a:miter lim="800000"/>
            <a:headEnd/>
            <a:tailEnd/>
          </a:ln>
        </p:spPr>
      </p:pic>
      <p:pic>
        <p:nvPicPr>
          <p:cNvPr id="12415" name="Picture 2" descr="C:\Program Files\Microsoft Office\MEDIA\OFFICE12\Bullets\BD21294_.gif"/>
          <p:cNvPicPr>
            <a:picLocks noChangeAspect="1" noChangeArrowheads="1"/>
          </p:cNvPicPr>
          <p:nvPr/>
        </p:nvPicPr>
        <p:blipFill>
          <a:blip r:embed="rId7"/>
          <a:srcRect/>
          <a:stretch>
            <a:fillRect/>
          </a:stretch>
        </p:blipFill>
        <p:spPr bwMode="auto">
          <a:xfrm>
            <a:off x="6940550" y="2716213"/>
            <a:ext cx="163513" cy="171450"/>
          </a:xfrm>
          <a:prstGeom prst="rect">
            <a:avLst/>
          </a:prstGeom>
          <a:noFill/>
          <a:ln w="9525">
            <a:noFill/>
            <a:miter lim="800000"/>
            <a:headEnd/>
            <a:tailEnd/>
          </a:ln>
        </p:spPr>
      </p:pic>
      <p:pic>
        <p:nvPicPr>
          <p:cNvPr id="12416" name="Picture 2" descr="C:\Program Files\Microsoft Office\MEDIA\OFFICE12\Bullets\BD21294_.gif"/>
          <p:cNvPicPr>
            <a:picLocks noChangeAspect="1" noChangeArrowheads="1"/>
          </p:cNvPicPr>
          <p:nvPr/>
        </p:nvPicPr>
        <p:blipFill>
          <a:blip r:embed="rId7"/>
          <a:srcRect/>
          <a:stretch>
            <a:fillRect/>
          </a:stretch>
        </p:blipFill>
        <p:spPr bwMode="auto">
          <a:xfrm>
            <a:off x="6705600" y="2881313"/>
            <a:ext cx="163513" cy="171450"/>
          </a:xfrm>
          <a:prstGeom prst="rect">
            <a:avLst/>
          </a:prstGeom>
          <a:noFill/>
          <a:ln w="9525">
            <a:noFill/>
            <a:miter lim="800000"/>
            <a:headEnd/>
            <a:tailEnd/>
          </a:ln>
        </p:spPr>
      </p:pic>
      <p:pic>
        <p:nvPicPr>
          <p:cNvPr id="12417" name="Picture 3" descr="C:\Program Files\Microsoft Office\MEDIA\OFFICE12\Bullets\BD21312_.gif"/>
          <p:cNvPicPr>
            <a:picLocks noChangeAspect="1" noChangeArrowheads="1"/>
          </p:cNvPicPr>
          <p:nvPr/>
        </p:nvPicPr>
        <p:blipFill>
          <a:blip r:embed="rId8"/>
          <a:srcRect/>
          <a:stretch>
            <a:fillRect/>
          </a:stretch>
        </p:blipFill>
        <p:spPr bwMode="auto">
          <a:xfrm>
            <a:off x="6935788" y="2271713"/>
            <a:ext cx="163512" cy="171450"/>
          </a:xfrm>
          <a:prstGeom prst="rect">
            <a:avLst/>
          </a:prstGeom>
          <a:noFill/>
          <a:ln w="9525">
            <a:noFill/>
            <a:miter lim="800000"/>
            <a:headEnd/>
            <a:tailEnd/>
          </a:ln>
        </p:spPr>
      </p:pic>
      <p:pic>
        <p:nvPicPr>
          <p:cNvPr id="12418" name="Picture 3" descr="C:\Program Files\Microsoft Office\MEDIA\OFFICE12\Bullets\BD21312_.gif"/>
          <p:cNvPicPr>
            <a:picLocks noChangeAspect="1" noChangeArrowheads="1"/>
          </p:cNvPicPr>
          <p:nvPr/>
        </p:nvPicPr>
        <p:blipFill>
          <a:blip r:embed="rId8"/>
          <a:srcRect/>
          <a:stretch>
            <a:fillRect/>
          </a:stretch>
        </p:blipFill>
        <p:spPr bwMode="auto">
          <a:xfrm>
            <a:off x="6778625" y="2670175"/>
            <a:ext cx="163513" cy="171450"/>
          </a:xfrm>
          <a:prstGeom prst="rect">
            <a:avLst/>
          </a:prstGeom>
          <a:noFill/>
          <a:ln w="9525">
            <a:noFill/>
            <a:miter lim="800000"/>
            <a:headEnd/>
            <a:tailEnd/>
          </a:ln>
        </p:spPr>
      </p:pic>
      <p:pic>
        <p:nvPicPr>
          <p:cNvPr id="12419" name="Picture 3" descr="C:\Program Files\Microsoft Office\MEDIA\OFFICE12\Bullets\BD21312_.gif"/>
          <p:cNvPicPr>
            <a:picLocks noChangeAspect="1" noChangeArrowheads="1"/>
          </p:cNvPicPr>
          <p:nvPr/>
        </p:nvPicPr>
        <p:blipFill>
          <a:blip r:embed="rId8"/>
          <a:srcRect/>
          <a:stretch>
            <a:fillRect/>
          </a:stretch>
        </p:blipFill>
        <p:spPr bwMode="auto">
          <a:xfrm>
            <a:off x="6783388" y="2255838"/>
            <a:ext cx="163512" cy="171450"/>
          </a:xfrm>
          <a:prstGeom prst="rect">
            <a:avLst/>
          </a:prstGeom>
          <a:noFill/>
          <a:ln w="9525">
            <a:noFill/>
            <a:miter lim="800000"/>
            <a:headEnd/>
            <a:tailEnd/>
          </a:ln>
        </p:spPr>
      </p:pic>
      <p:pic>
        <p:nvPicPr>
          <p:cNvPr id="12420" name="Picture 4" descr="C:\Program Files\Microsoft Office\MEDIA\OFFICE12\Bullets\BD21331_.gif"/>
          <p:cNvPicPr>
            <a:picLocks noChangeAspect="1" noChangeArrowheads="1"/>
          </p:cNvPicPr>
          <p:nvPr/>
        </p:nvPicPr>
        <p:blipFill>
          <a:blip r:embed="rId9"/>
          <a:srcRect/>
          <a:stretch>
            <a:fillRect/>
          </a:stretch>
        </p:blipFill>
        <p:spPr bwMode="auto">
          <a:xfrm>
            <a:off x="7469188" y="3867150"/>
            <a:ext cx="173037" cy="171450"/>
          </a:xfrm>
          <a:prstGeom prst="rect">
            <a:avLst/>
          </a:prstGeom>
          <a:noFill/>
          <a:ln w="9525">
            <a:noFill/>
            <a:miter lim="800000"/>
            <a:headEnd/>
            <a:tailEnd/>
          </a:ln>
        </p:spPr>
      </p:pic>
      <p:pic>
        <p:nvPicPr>
          <p:cNvPr id="12421" name="Picture 2" descr="C:\Program Files\Microsoft Office\MEDIA\OFFICE12\Bullets\BD21294_.gif"/>
          <p:cNvPicPr>
            <a:picLocks noChangeAspect="1" noChangeArrowheads="1"/>
          </p:cNvPicPr>
          <p:nvPr/>
        </p:nvPicPr>
        <p:blipFill>
          <a:blip r:embed="rId7"/>
          <a:srcRect/>
          <a:stretch>
            <a:fillRect/>
          </a:stretch>
        </p:blipFill>
        <p:spPr bwMode="auto">
          <a:xfrm>
            <a:off x="7507288" y="3540125"/>
            <a:ext cx="163512" cy="173038"/>
          </a:xfrm>
          <a:prstGeom prst="rect">
            <a:avLst/>
          </a:prstGeom>
          <a:noFill/>
          <a:ln w="9525">
            <a:noFill/>
            <a:miter lim="800000"/>
            <a:headEnd/>
            <a:tailEnd/>
          </a:ln>
        </p:spPr>
      </p:pic>
      <p:pic>
        <p:nvPicPr>
          <p:cNvPr id="12422" name="Picture 2" descr="C:\Program Files\Microsoft Office\MEDIA\OFFICE12\Bullets\BD21294_.gif"/>
          <p:cNvPicPr>
            <a:picLocks noChangeAspect="1" noChangeArrowheads="1"/>
          </p:cNvPicPr>
          <p:nvPr/>
        </p:nvPicPr>
        <p:blipFill>
          <a:blip r:embed="rId7"/>
          <a:srcRect/>
          <a:stretch>
            <a:fillRect/>
          </a:stretch>
        </p:blipFill>
        <p:spPr bwMode="auto">
          <a:xfrm>
            <a:off x="7145338" y="3757613"/>
            <a:ext cx="163512" cy="171450"/>
          </a:xfrm>
          <a:prstGeom prst="rect">
            <a:avLst/>
          </a:prstGeom>
          <a:noFill/>
          <a:ln w="9525">
            <a:noFill/>
            <a:miter lim="800000"/>
            <a:headEnd/>
            <a:tailEnd/>
          </a:ln>
        </p:spPr>
      </p:pic>
      <p:pic>
        <p:nvPicPr>
          <p:cNvPr id="12423" name="Picture 2" descr="C:\Program Files\Microsoft Office\MEDIA\OFFICE12\Bullets\BD21294_.gif"/>
          <p:cNvPicPr>
            <a:picLocks noChangeAspect="1" noChangeArrowheads="1"/>
          </p:cNvPicPr>
          <p:nvPr/>
        </p:nvPicPr>
        <p:blipFill>
          <a:blip r:embed="rId7"/>
          <a:srcRect/>
          <a:stretch>
            <a:fillRect/>
          </a:stretch>
        </p:blipFill>
        <p:spPr bwMode="auto">
          <a:xfrm>
            <a:off x="7224713" y="3509963"/>
            <a:ext cx="161925" cy="171450"/>
          </a:xfrm>
          <a:prstGeom prst="rect">
            <a:avLst/>
          </a:prstGeom>
          <a:noFill/>
          <a:ln w="9525">
            <a:noFill/>
            <a:miter lim="800000"/>
            <a:headEnd/>
            <a:tailEnd/>
          </a:ln>
        </p:spPr>
      </p:pic>
      <p:pic>
        <p:nvPicPr>
          <p:cNvPr id="12424" name="Picture 2" descr="C:\Program Files\Microsoft Office\MEDIA\OFFICE12\Bullets\BD21294_.gif"/>
          <p:cNvPicPr>
            <a:picLocks noChangeAspect="1" noChangeArrowheads="1"/>
          </p:cNvPicPr>
          <p:nvPr/>
        </p:nvPicPr>
        <p:blipFill>
          <a:blip r:embed="rId7"/>
          <a:srcRect/>
          <a:stretch>
            <a:fillRect/>
          </a:stretch>
        </p:blipFill>
        <p:spPr bwMode="auto">
          <a:xfrm>
            <a:off x="7302500" y="3675063"/>
            <a:ext cx="163513" cy="171450"/>
          </a:xfrm>
          <a:prstGeom prst="rect">
            <a:avLst/>
          </a:prstGeom>
          <a:noFill/>
          <a:ln w="9525">
            <a:noFill/>
            <a:miter lim="800000"/>
            <a:headEnd/>
            <a:tailEnd/>
          </a:ln>
        </p:spPr>
      </p:pic>
      <p:pic>
        <p:nvPicPr>
          <p:cNvPr id="12425" name="Picture 2" descr="C:\Program Files\Microsoft Office\MEDIA\OFFICE12\Bullets\BD21294_.gif"/>
          <p:cNvPicPr>
            <a:picLocks noChangeAspect="1" noChangeArrowheads="1"/>
          </p:cNvPicPr>
          <p:nvPr/>
        </p:nvPicPr>
        <p:blipFill>
          <a:blip r:embed="rId7"/>
          <a:srcRect/>
          <a:stretch>
            <a:fillRect/>
          </a:stretch>
        </p:blipFill>
        <p:spPr bwMode="auto">
          <a:xfrm>
            <a:off x="7645400" y="3675063"/>
            <a:ext cx="161925" cy="171450"/>
          </a:xfrm>
          <a:prstGeom prst="rect">
            <a:avLst/>
          </a:prstGeom>
          <a:noFill/>
          <a:ln w="9525">
            <a:noFill/>
            <a:miter lim="800000"/>
            <a:headEnd/>
            <a:tailEnd/>
          </a:ln>
        </p:spPr>
      </p:pic>
      <p:pic>
        <p:nvPicPr>
          <p:cNvPr id="12426" name="Picture 4" descr="C:\Program Files\Microsoft Office\MEDIA\OFFICE12\Bullets\BD21331_.gif"/>
          <p:cNvPicPr>
            <a:picLocks noChangeAspect="1" noChangeArrowheads="1"/>
          </p:cNvPicPr>
          <p:nvPr/>
        </p:nvPicPr>
        <p:blipFill>
          <a:blip r:embed="rId9"/>
          <a:srcRect/>
          <a:stretch>
            <a:fillRect/>
          </a:stretch>
        </p:blipFill>
        <p:spPr bwMode="auto">
          <a:xfrm>
            <a:off x="7127875" y="2133600"/>
            <a:ext cx="171450" cy="171450"/>
          </a:xfrm>
          <a:prstGeom prst="rect">
            <a:avLst/>
          </a:prstGeom>
          <a:noFill/>
          <a:ln w="9525">
            <a:noFill/>
            <a:miter lim="800000"/>
            <a:headEnd/>
            <a:tailEnd/>
          </a:ln>
        </p:spPr>
      </p:pic>
      <p:pic>
        <p:nvPicPr>
          <p:cNvPr id="12427" name="Picture 4" descr="C:\Program Files\Microsoft Office\MEDIA\OFFICE12\Bullets\BD21331_.gif"/>
          <p:cNvPicPr>
            <a:picLocks noChangeAspect="1" noChangeArrowheads="1"/>
          </p:cNvPicPr>
          <p:nvPr/>
        </p:nvPicPr>
        <p:blipFill>
          <a:blip r:embed="rId9"/>
          <a:srcRect/>
          <a:stretch>
            <a:fillRect/>
          </a:stretch>
        </p:blipFill>
        <p:spPr bwMode="auto">
          <a:xfrm>
            <a:off x="7300913" y="2133600"/>
            <a:ext cx="171450" cy="171450"/>
          </a:xfrm>
          <a:prstGeom prst="rect">
            <a:avLst/>
          </a:prstGeom>
          <a:noFill/>
          <a:ln w="9525">
            <a:noFill/>
            <a:miter lim="800000"/>
            <a:headEnd/>
            <a:tailEnd/>
          </a:ln>
        </p:spPr>
      </p:pic>
      <p:pic>
        <p:nvPicPr>
          <p:cNvPr id="12428" name="Picture 4" descr="C:\Program Files\Microsoft Office\MEDIA\OFFICE12\Bullets\BD21331_.gif"/>
          <p:cNvPicPr>
            <a:picLocks noChangeAspect="1" noChangeArrowheads="1"/>
          </p:cNvPicPr>
          <p:nvPr/>
        </p:nvPicPr>
        <p:blipFill>
          <a:blip r:embed="rId9"/>
          <a:srcRect/>
          <a:stretch>
            <a:fillRect/>
          </a:stretch>
        </p:blipFill>
        <p:spPr bwMode="auto">
          <a:xfrm>
            <a:off x="7143750" y="2298700"/>
            <a:ext cx="171450" cy="171450"/>
          </a:xfrm>
          <a:prstGeom prst="rect">
            <a:avLst/>
          </a:prstGeom>
          <a:noFill/>
          <a:ln w="9525">
            <a:noFill/>
            <a:miter lim="800000"/>
            <a:headEnd/>
            <a:tailEnd/>
          </a:ln>
        </p:spPr>
      </p:pic>
      <p:pic>
        <p:nvPicPr>
          <p:cNvPr id="12429" name="Picture 4" descr="C:\Program Files\Microsoft Office\MEDIA\OFFICE12\Bullets\BD21331_.gif"/>
          <p:cNvPicPr>
            <a:picLocks noChangeAspect="1" noChangeArrowheads="1"/>
          </p:cNvPicPr>
          <p:nvPr/>
        </p:nvPicPr>
        <p:blipFill>
          <a:blip r:embed="rId9"/>
          <a:srcRect/>
          <a:stretch>
            <a:fillRect/>
          </a:stretch>
        </p:blipFill>
        <p:spPr bwMode="auto">
          <a:xfrm>
            <a:off x="7480300" y="2243138"/>
            <a:ext cx="171450" cy="173037"/>
          </a:xfrm>
          <a:prstGeom prst="rect">
            <a:avLst/>
          </a:prstGeom>
          <a:noFill/>
          <a:ln w="9525">
            <a:noFill/>
            <a:miter lim="800000"/>
            <a:headEnd/>
            <a:tailEnd/>
          </a:ln>
        </p:spPr>
      </p:pic>
      <p:pic>
        <p:nvPicPr>
          <p:cNvPr id="12430" name="Picture 6" descr="C:\Users\monsoon\AppData\Local\Microsoft\Windows\Temporary Internet Files\Content.IE5\W5UZTF4X\MCj04247900000[1].wmf"/>
          <p:cNvPicPr>
            <a:picLocks noChangeAspect="1" noChangeArrowheads="1"/>
          </p:cNvPicPr>
          <p:nvPr/>
        </p:nvPicPr>
        <p:blipFill>
          <a:blip r:embed="rId10"/>
          <a:srcRect/>
          <a:stretch>
            <a:fillRect/>
          </a:stretch>
        </p:blipFill>
        <p:spPr bwMode="auto">
          <a:xfrm>
            <a:off x="258763" y="2743200"/>
            <a:ext cx="655637" cy="682625"/>
          </a:xfrm>
          <a:prstGeom prst="rect">
            <a:avLst/>
          </a:prstGeom>
          <a:noFill/>
          <a:ln w="9525">
            <a:noFill/>
            <a:miter lim="800000"/>
            <a:headEnd/>
            <a:tailEnd/>
          </a:ln>
        </p:spPr>
      </p:pic>
      <p:pic>
        <p:nvPicPr>
          <p:cNvPr id="12431" name="Picture 7" descr="C:\Users\monsoon\AppData\Local\Microsoft\Windows\Temporary Internet Files\Content.IE5\W5UZTF4X\MCj04352420000[1].png"/>
          <p:cNvPicPr>
            <a:picLocks noChangeAspect="1" noChangeArrowheads="1"/>
          </p:cNvPicPr>
          <p:nvPr/>
        </p:nvPicPr>
        <p:blipFill>
          <a:blip r:embed="rId11"/>
          <a:srcRect/>
          <a:stretch>
            <a:fillRect/>
          </a:stretch>
        </p:blipFill>
        <p:spPr bwMode="auto">
          <a:xfrm>
            <a:off x="228600" y="3657600"/>
            <a:ext cx="560388" cy="1109663"/>
          </a:xfrm>
          <a:prstGeom prst="rect">
            <a:avLst/>
          </a:prstGeom>
          <a:noFill/>
          <a:ln w="9525">
            <a:noFill/>
            <a:miter lim="800000"/>
            <a:headEnd/>
            <a:tailEnd/>
          </a:ln>
        </p:spPr>
      </p:pic>
      <p:sp>
        <p:nvSpPr>
          <p:cNvPr id="12432" name="TextBox 240"/>
          <p:cNvSpPr txBox="1">
            <a:spLocks noChangeArrowheads="1"/>
          </p:cNvSpPr>
          <p:nvPr/>
        </p:nvSpPr>
        <p:spPr bwMode="auto">
          <a:xfrm>
            <a:off x="0" y="2209800"/>
            <a:ext cx="1500188" cy="369888"/>
          </a:xfrm>
          <a:prstGeom prst="rect">
            <a:avLst/>
          </a:prstGeom>
          <a:noFill/>
          <a:ln w="9525">
            <a:noFill/>
            <a:miter lim="800000"/>
            <a:headEnd/>
            <a:tailEnd/>
          </a:ln>
        </p:spPr>
        <p:txBody>
          <a:bodyPr wrap="none">
            <a:spAutoFit/>
          </a:bodyPr>
          <a:lstStyle/>
          <a:p>
            <a:pPr algn="l" rtl="0"/>
            <a:r>
              <a:rPr lang="en-US" kern="1200" dirty="0">
                <a:solidFill>
                  <a:prstClr val="black"/>
                </a:solidFill>
                <a:latin typeface="Constantia" pitchFamily="18" charset="0"/>
                <a:ea typeface="+mn-ea"/>
                <a:cs typeface="+mn-cs"/>
              </a:rPr>
              <a:t>Desktop users</a:t>
            </a:r>
          </a:p>
        </p:txBody>
      </p:sp>
      <p:sp>
        <p:nvSpPr>
          <p:cNvPr id="12433" name="TextBox 241"/>
          <p:cNvSpPr txBox="1">
            <a:spLocks noChangeArrowheads="1"/>
          </p:cNvSpPr>
          <p:nvPr/>
        </p:nvSpPr>
        <p:spPr bwMode="auto">
          <a:xfrm>
            <a:off x="0" y="3363913"/>
            <a:ext cx="1322388" cy="369887"/>
          </a:xfrm>
          <a:prstGeom prst="rect">
            <a:avLst/>
          </a:prstGeom>
          <a:noFill/>
          <a:ln w="9525">
            <a:noFill/>
            <a:miter lim="800000"/>
            <a:headEnd/>
            <a:tailEnd/>
          </a:ln>
        </p:spPr>
        <p:txBody>
          <a:bodyPr wrap="none">
            <a:spAutoFit/>
          </a:bodyPr>
          <a:lstStyle/>
          <a:p>
            <a:pPr algn="l" rtl="0"/>
            <a:r>
              <a:rPr lang="en-US" kern="1200">
                <a:solidFill>
                  <a:prstClr val="black"/>
                </a:solidFill>
                <a:latin typeface="Constantia" pitchFamily="18" charset="0"/>
                <a:ea typeface="+mn-ea"/>
                <a:cs typeface="+mn-cs"/>
              </a:rPr>
              <a:t>Web portals</a:t>
            </a:r>
          </a:p>
        </p:txBody>
      </p:sp>
      <p:sp>
        <p:nvSpPr>
          <p:cNvPr id="12434" name="TextBox 242"/>
          <p:cNvSpPr txBox="1">
            <a:spLocks noChangeArrowheads="1"/>
          </p:cNvSpPr>
          <p:nvPr/>
        </p:nvSpPr>
        <p:spPr bwMode="auto">
          <a:xfrm>
            <a:off x="152400" y="4430713"/>
            <a:ext cx="1089025" cy="646112"/>
          </a:xfrm>
          <a:prstGeom prst="rect">
            <a:avLst/>
          </a:prstGeom>
          <a:noFill/>
          <a:ln w="9525">
            <a:noFill/>
            <a:miter lim="800000"/>
            <a:headEnd/>
            <a:tailEnd/>
          </a:ln>
        </p:spPr>
        <p:txBody>
          <a:bodyPr wrap="none">
            <a:spAutoFit/>
          </a:bodyPr>
          <a:lstStyle/>
          <a:p>
            <a:pPr algn="l" rtl="0"/>
            <a:r>
              <a:rPr lang="en-US" kern="1200">
                <a:solidFill>
                  <a:prstClr val="black"/>
                </a:solidFill>
                <a:latin typeface="Constantia" pitchFamily="18" charset="0"/>
                <a:ea typeface="+mn-ea"/>
                <a:cs typeface="+mn-cs"/>
              </a:rPr>
              <a:t>Scientific</a:t>
            </a:r>
          </a:p>
          <a:p>
            <a:pPr algn="l" rtl="0"/>
            <a:r>
              <a:rPr lang="en-US" kern="1200">
                <a:solidFill>
                  <a:prstClr val="black"/>
                </a:solidFill>
                <a:latin typeface="Constantia" pitchFamily="18" charset="0"/>
                <a:ea typeface="+mn-ea"/>
                <a:cs typeface="+mn-cs"/>
              </a:rPr>
              <a:t>Gateways</a:t>
            </a:r>
          </a:p>
        </p:txBody>
      </p:sp>
      <p:pic>
        <p:nvPicPr>
          <p:cNvPr id="12435" name="Picture 2" descr="C:\Program Files\Microsoft Office\MEDIA\OFFICE12\Bullets\BD21294_.gif"/>
          <p:cNvPicPr>
            <a:picLocks noChangeAspect="1" noChangeArrowheads="1"/>
          </p:cNvPicPr>
          <p:nvPr/>
        </p:nvPicPr>
        <p:blipFill>
          <a:blip r:embed="rId4"/>
          <a:srcRect/>
          <a:stretch>
            <a:fillRect/>
          </a:stretch>
        </p:blipFill>
        <p:spPr bwMode="auto">
          <a:xfrm>
            <a:off x="1879600" y="3859213"/>
            <a:ext cx="152400" cy="152400"/>
          </a:xfrm>
          <a:prstGeom prst="rect">
            <a:avLst/>
          </a:prstGeom>
          <a:noFill/>
          <a:ln w="9525">
            <a:noFill/>
            <a:miter lim="800000"/>
            <a:headEnd/>
            <a:tailEnd/>
          </a:ln>
        </p:spPr>
      </p:pic>
      <p:pic>
        <p:nvPicPr>
          <p:cNvPr id="12436" name="Picture 3" descr="C:\Program Files\Microsoft Office\MEDIA\OFFICE12\Bullets\BD21312_.gif"/>
          <p:cNvPicPr>
            <a:picLocks noChangeAspect="1" noChangeArrowheads="1"/>
          </p:cNvPicPr>
          <p:nvPr/>
        </p:nvPicPr>
        <p:blipFill>
          <a:blip r:embed="rId5"/>
          <a:srcRect/>
          <a:stretch>
            <a:fillRect/>
          </a:stretch>
        </p:blipFill>
        <p:spPr bwMode="auto">
          <a:xfrm>
            <a:off x="1816100" y="3713163"/>
            <a:ext cx="152400" cy="152400"/>
          </a:xfrm>
          <a:prstGeom prst="rect">
            <a:avLst/>
          </a:prstGeom>
          <a:noFill/>
          <a:ln w="9525">
            <a:noFill/>
            <a:miter lim="800000"/>
            <a:headEnd/>
            <a:tailEnd/>
          </a:ln>
        </p:spPr>
      </p:pic>
      <p:pic>
        <p:nvPicPr>
          <p:cNvPr id="12437" name="Picture 4" descr="C:\Program Files\Microsoft Office\MEDIA\OFFICE12\Bullets\BD21331_.gif"/>
          <p:cNvPicPr>
            <a:picLocks noChangeAspect="1" noChangeArrowheads="1"/>
          </p:cNvPicPr>
          <p:nvPr/>
        </p:nvPicPr>
        <p:blipFill>
          <a:blip r:embed="rId6"/>
          <a:srcRect/>
          <a:stretch>
            <a:fillRect/>
          </a:stretch>
        </p:blipFill>
        <p:spPr bwMode="auto">
          <a:xfrm>
            <a:off x="1562100" y="3741738"/>
            <a:ext cx="160338" cy="152400"/>
          </a:xfrm>
          <a:prstGeom prst="rect">
            <a:avLst/>
          </a:prstGeom>
          <a:noFill/>
          <a:ln w="9525">
            <a:noFill/>
            <a:miter lim="800000"/>
            <a:headEnd/>
            <a:tailEnd/>
          </a:ln>
        </p:spPr>
      </p:pic>
      <p:pic>
        <p:nvPicPr>
          <p:cNvPr id="12438" name="Picture 4" descr="C:\Program Files\Microsoft Office\MEDIA\OFFICE12\Bullets\BD21331_.gif"/>
          <p:cNvPicPr>
            <a:picLocks noChangeAspect="1" noChangeArrowheads="1"/>
          </p:cNvPicPr>
          <p:nvPr/>
        </p:nvPicPr>
        <p:blipFill>
          <a:blip r:embed="rId6"/>
          <a:srcRect/>
          <a:stretch>
            <a:fillRect/>
          </a:stretch>
        </p:blipFill>
        <p:spPr bwMode="auto">
          <a:xfrm>
            <a:off x="1714500" y="3894138"/>
            <a:ext cx="160338" cy="152400"/>
          </a:xfrm>
          <a:prstGeom prst="rect">
            <a:avLst/>
          </a:prstGeom>
          <a:noFill/>
          <a:ln w="9525">
            <a:noFill/>
            <a:miter lim="800000"/>
            <a:headEnd/>
            <a:tailEnd/>
          </a:ln>
        </p:spPr>
      </p:pic>
      <p:pic>
        <p:nvPicPr>
          <p:cNvPr id="12439" name="Picture 4" descr="C:\Program Files\Microsoft Office\MEDIA\OFFICE12\Bullets\BD21331_.gif"/>
          <p:cNvPicPr>
            <a:picLocks noChangeAspect="1" noChangeArrowheads="1"/>
          </p:cNvPicPr>
          <p:nvPr/>
        </p:nvPicPr>
        <p:blipFill>
          <a:blip r:embed="rId6"/>
          <a:srcRect/>
          <a:stretch>
            <a:fillRect/>
          </a:stretch>
        </p:blipFill>
        <p:spPr bwMode="auto">
          <a:xfrm>
            <a:off x="1393825" y="3741738"/>
            <a:ext cx="160338" cy="152400"/>
          </a:xfrm>
          <a:prstGeom prst="rect">
            <a:avLst/>
          </a:prstGeom>
          <a:noFill/>
          <a:ln w="9525">
            <a:noFill/>
            <a:miter lim="800000"/>
            <a:headEnd/>
            <a:tailEnd/>
          </a:ln>
        </p:spPr>
      </p:pic>
      <p:pic>
        <p:nvPicPr>
          <p:cNvPr id="12440" name="Picture 4" descr="C:\Program Files\Microsoft Office\MEDIA\OFFICE12\Bullets\BD21331_.gif"/>
          <p:cNvPicPr>
            <a:picLocks noChangeAspect="1" noChangeArrowheads="1"/>
          </p:cNvPicPr>
          <p:nvPr/>
        </p:nvPicPr>
        <p:blipFill>
          <a:blip r:embed="rId6"/>
          <a:srcRect/>
          <a:stretch>
            <a:fillRect/>
          </a:stretch>
        </p:blipFill>
        <p:spPr bwMode="auto">
          <a:xfrm>
            <a:off x="1546225" y="3894138"/>
            <a:ext cx="160338" cy="152400"/>
          </a:xfrm>
          <a:prstGeom prst="rect">
            <a:avLst/>
          </a:prstGeom>
          <a:noFill/>
          <a:ln w="9525">
            <a:noFill/>
            <a:miter lim="800000"/>
            <a:headEnd/>
            <a:tailEnd/>
          </a:ln>
        </p:spPr>
      </p:pic>
      <p:pic>
        <p:nvPicPr>
          <p:cNvPr id="12441" name="Picture 4" descr="C:\Program Files\Microsoft Office\MEDIA\OFFICE12\Bullets\BD21331_.gif"/>
          <p:cNvPicPr>
            <a:picLocks noChangeAspect="1" noChangeArrowheads="1"/>
          </p:cNvPicPr>
          <p:nvPr/>
        </p:nvPicPr>
        <p:blipFill>
          <a:blip r:embed="rId6"/>
          <a:srcRect/>
          <a:stretch>
            <a:fillRect/>
          </a:stretch>
        </p:blipFill>
        <p:spPr bwMode="auto">
          <a:xfrm>
            <a:off x="1219200" y="3843338"/>
            <a:ext cx="160338" cy="152400"/>
          </a:xfrm>
          <a:prstGeom prst="rect">
            <a:avLst/>
          </a:prstGeom>
          <a:noFill/>
          <a:ln w="9525">
            <a:noFill/>
            <a:miter lim="800000"/>
            <a:headEnd/>
            <a:tailEnd/>
          </a:ln>
        </p:spPr>
      </p:pic>
      <p:pic>
        <p:nvPicPr>
          <p:cNvPr id="12442" name="Picture 4" descr="C:\Program Files\Microsoft Office\MEDIA\OFFICE12\Bullets\BD21331_.gif"/>
          <p:cNvPicPr>
            <a:picLocks noChangeAspect="1" noChangeArrowheads="1"/>
          </p:cNvPicPr>
          <p:nvPr/>
        </p:nvPicPr>
        <p:blipFill>
          <a:blip r:embed="rId6"/>
          <a:srcRect/>
          <a:stretch>
            <a:fillRect/>
          </a:stretch>
        </p:blipFill>
        <p:spPr bwMode="auto">
          <a:xfrm>
            <a:off x="1228725" y="4038600"/>
            <a:ext cx="161925" cy="152400"/>
          </a:xfrm>
          <a:prstGeom prst="rect">
            <a:avLst/>
          </a:prstGeom>
          <a:noFill/>
          <a:ln w="9525">
            <a:noFill/>
            <a:miter lim="800000"/>
            <a:headEnd/>
            <a:tailEnd/>
          </a:ln>
        </p:spPr>
      </p:pic>
      <p:pic>
        <p:nvPicPr>
          <p:cNvPr id="12443" name="Picture 3" descr="C:\Program Files\Microsoft Office\MEDIA\OFFICE12\Bullets\BD21312_.gif"/>
          <p:cNvPicPr>
            <a:picLocks noChangeAspect="1" noChangeArrowheads="1"/>
          </p:cNvPicPr>
          <p:nvPr/>
        </p:nvPicPr>
        <p:blipFill>
          <a:blip r:embed="rId5"/>
          <a:srcRect/>
          <a:stretch>
            <a:fillRect/>
          </a:stretch>
        </p:blipFill>
        <p:spPr bwMode="auto">
          <a:xfrm>
            <a:off x="1604963" y="3433763"/>
            <a:ext cx="152400" cy="152400"/>
          </a:xfrm>
          <a:prstGeom prst="rect">
            <a:avLst/>
          </a:prstGeom>
          <a:noFill/>
          <a:ln w="9525">
            <a:noFill/>
            <a:miter lim="800000"/>
            <a:headEnd/>
            <a:tailEnd/>
          </a:ln>
        </p:spPr>
      </p:pic>
      <p:pic>
        <p:nvPicPr>
          <p:cNvPr id="12444" name="Picture 3" descr="C:\Program Files\Microsoft Office\MEDIA\OFFICE12\Bullets\BD21312_.gif"/>
          <p:cNvPicPr>
            <a:picLocks noChangeAspect="1" noChangeArrowheads="1"/>
          </p:cNvPicPr>
          <p:nvPr/>
        </p:nvPicPr>
        <p:blipFill>
          <a:blip r:embed="rId5"/>
          <a:srcRect/>
          <a:stretch>
            <a:fillRect/>
          </a:stretch>
        </p:blipFill>
        <p:spPr bwMode="auto">
          <a:xfrm>
            <a:off x="1447800" y="3505200"/>
            <a:ext cx="152400" cy="152400"/>
          </a:xfrm>
          <a:prstGeom prst="rect">
            <a:avLst/>
          </a:prstGeom>
          <a:noFill/>
          <a:ln w="9525">
            <a:noFill/>
            <a:miter lim="800000"/>
            <a:headEnd/>
            <a:tailEnd/>
          </a:ln>
        </p:spPr>
      </p:pic>
      <p:pic>
        <p:nvPicPr>
          <p:cNvPr id="12445" name="Picture 3" descr="C:\Program Files\Microsoft Office\MEDIA\OFFICE12\Bullets\BD21312_.gif"/>
          <p:cNvPicPr>
            <a:picLocks noChangeAspect="1" noChangeArrowheads="1"/>
          </p:cNvPicPr>
          <p:nvPr/>
        </p:nvPicPr>
        <p:blipFill>
          <a:blip r:embed="rId5"/>
          <a:srcRect/>
          <a:stretch>
            <a:fillRect/>
          </a:stretch>
        </p:blipFill>
        <p:spPr bwMode="auto">
          <a:xfrm>
            <a:off x="1600200" y="3657600"/>
            <a:ext cx="152400" cy="152400"/>
          </a:xfrm>
          <a:prstGeom prst="rect">
            <a:avLst/>
          </a:prstGeom>
          <a:noFill/>
          <a:ln w="9525">
            <a:noFill/>
            <a:miter lim="800000"/>
            <a:headEnd/>
            <a:tailEnd/>
          </a:ln>
        </p:spPr>
      </p:pic>
      <p:pic>
        <p:nvPicPr>
          <p:cNvPr id="12446" name="Picture 3" descr="C:\Program Files\Microsoft Office\MEDIA\OFFICE12\Bullets\BD21312_.gif"/>
          <p:cNvPicPr>
            <a:picLocks noChangeAspect="1" noChangeArrowheads="1"/>
          </p:cNvPicPr>
          <p:nvPr/>
        </p:nvPicPr>
        <p:blipFill>
          <a:blip r:embed="rId5"/>
          <a:srcRect/>
          <a:stretch>
            <a:fillRect/>
          </a:stretch>
        </p:blipFill>
        <p:spPr bwMode="auto">
          <a:xfrm>
            <a:off x="1452563" y="3595688"/>
            <a:ext cx="152400" cy="152400"/>
          </a:xfrm>
          <a:prstGeom prst="rect">
            <a:avLst/>
          </a:prstGeom>
          <a:noFill/>
          <a:ln w="9525">
            <a:noFill/>
            <a:miter lim="800000"/>
            <a:headEnd/>
            <a:tailEnd/>
          </a:ln>
        </p:spPr>
      </p:pic>
      <p:pic>
        <p:nvPicPr>
          <p:cNvPr id="12447" name="Picture 3" descr="C:\Program Files\Microsoft Office\MEDIA\OFFICE12\Bullets\BD21312_.gif"/>
          <p:cNvPicPr>
            <a:picLocks noChangeAspect="1" noChangeArrowheads="1"/>
          </p:cNvPicPr>
          <p:nvPr/>
        </p:nvPicPr>
        <p:blipFill>
          <a:blip r:embed="rId5"/>
          <a:srcRect/>
          <a:stretch>
            <a:fillRect/>
          </a:stretch>
        </p:blipFill>
        <p:spPr bwMode="auto">
          <a:xfrm>
            <a:off x="2138363" y="3581400"/>
            <a:ext cx="152400" cy="152400"/>
          </a:xfrm>
          <a:prstGeom prst="rect">
            <a:avLst/>
          </a:prstGeom>
          <a:noFill/>
          <a:ln w="9525">
            <a:noFill/>
            <a:miter lim="800000"/>
            <a:headEnd/>
            <a:tailEnd/>
          </a:ln>
        </p:spPr>
      </p:pic>
      <p:pic>
        <p:nvPicPr>
          <p:cNvPr id="12448" name="Picture 3" descr="C:\Program Files\Microsoft Office\MEDIA\OFFICE12\Bullets\BD21312_.gif"/>
          <p:cNvPicPr>
            <a:picLocks noChangeAspect="1" noChangeArrowheads="1"/>
          </p:cNvPicPr>
          <p:nvPr/>
        </p:nvPicPr>
        <p:blipFill>
          <a:blip r:embed="rId5"/>
          <a:srcRect/>
          <a:stretch>
            <a:fillRect/>
          </a:stretch>
        </p:blipFill>
        <p:spPr bwMode="auto">
          <a:xfrm>
            <a:off x="1981200" y="3652838"/>
            <a:ext cx="152400" cy="152400"/>
          </a:xfrm>
          <a:prstGeom prst="rect">
            <a:avLst/>
          </a:prstGeom>
          <a:noFill/>
          <a:ln w="9525">
            <a:noFill/>
            <a:miter lim="800000"/>
            <a:headEnd/>
            <a:tailEnd/>
          </a:ln>
        </p:spPr>
      </p:pic>
      <p:pic>
        <p:nvPicPr>
          <p:cNvPr id="12449" name="Picture 3" descr="C:\Program Files\Microsoft Office\MEDIA\OFFICE12\Bullets\BD21312_.gif"/>
          <p:cNvPicPr>
            <a:picLocks noChangeAspect="1" noChangeArrowheads="1"/>
          </p:cNvPicPr>
          <p:nvPr/>
        </p:nvPicPr>
        <p:blipFill>
          <a:blip r:embed="rId5"/>
          <a:srcRect/>
          <a:stretch>
            <a:fillRect/>
          </a:stretch>
        </p:blipFill>
        <p:spPr bwMode="auto">
          <a:xfrm>
            <a:off x="2133600" y="3805238"/>
            <a:ext cx="152400" cy="152400"/>
          </a:xfrm>
          <a:prstGeom prst="rect">
            <a:avLst/>
          </a:prstGeom>
          <a:noFill/>
          <a:ln w="9525">
            <a:noFill/>
            <a:miter lim="800000"/>
            <a:headEnd/>
            <a:tailEnd/>
          </a:ln>
        </p:spPr>
      </p:pic>
      <p:pic>
        <p:nvPicPr>
          <p:cNvPr id="12450" name="Picture 3" descr="C:\Program Files\Microsoft Office\MEDIA\OFFICE12\Bullets\BD21312_.gif"/>
          <p:cNvPicPr>
            <a:picLocks noChangeAspect="1" noChangeArrowheads="1"/>
          </p:cNvPicPr>
          <p:nvPr/>
        </p:nvPicPr>
        <p:blipFill>
          <a:blip r:embed="rId5"/>
          <a:srcRect/>
          <a:stretch>
            <a:fillRect/>
          </a:stretch>
        </p:blipFill>
        <p:spPr bwMode="auto">
          <a:xfrm>
            <a:off x="1985963" y="3743325"/>
            <a:ext cx="152400" cy="152400"/>
          </a:xfrm>
          <a:prstGeom prst="rect">
            <a:avLst/>
          </a:prstGeom>
          <a:noFill/>
          <a:ln w="9525">
            <a:noFill/>
            <a:miter lim="800000"/>
            <a:headEnd/>
            <a:tailEnd/>
          </a:ln>
        </p:spPr>
      </p:pic>
      <p:sp>
        <p:nvSpPr>
          <p:cNvPr id="1032" name="Cloud"/>
          <p:cNvSpPr>
            <a:spLocks noChangeAspect="1" noEditPoints="1" noChangeArrowheads="1"/>
          </p:cNvSpPr>
          <p:nvPr/>
        </p:nvSpPr>
        <p:spPr bwMode="auto">
          <a:xfrm>
            <a:off x="3276600" y="2209800"/>
            <a:ext cx="2514600" cy="112553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60000"/>
              <a:lumOff val="40000"/>
            </a:schemeClr>
          </a:solidFill>
          <a:ln w="9525">
            <a:solidFill>
              <a:srgbClr val="000000"/>
            </a:solidFill>
            <a:miter lim="800000"/>
            <a:headEnd/>
            <a:tailEnd/>
          </a:ln>
          <a:effectLst>
            <a:outerShdw dist="107763" dir="2700000" algn="ctr" rotWithShape="0">
              <a:srgbClr val="808080"/>
            </a:outerShdw>
          </a:effectLst>
        </p:spPr>
        <p:txBody>
          <a:bodyPr/>
          <a:lstStyle/>
          <a:p>
            <a:pPr algn="l" rtl="0">
              <a:defRPr/>
            </a:pPr>
            <a:r>
              <a:rPr lang="en-US" kern="1200" dirty="0">
                <a:solidFill>
                  <a:prstClr val="black"/>
                </a:solidFill>
                <a:latin typeface="Calibri"/>
                <a:ea typeface="+mn-ea"/>
                <a:cs typeface="+mn-cs"/>
              </a:rPr>
              <a:t>Swarm Infrastructure</a:t>
            </a:r>
          </a:p>
        </p:txBody>
      </p:sp>
      <p:pic>
        <p:nvPicPr>
          <p:cNvPr id="12452" name="Picture 10" descr="http://gladiator.ncsa.uiuc.edu/Images/mercury/hg-2/003.sm.jpg">
            <a:hlinkClick r:id="rId12"/>
          </p:cNvPr>
          <p:cNvPicPr>
            <a:picLocks noChangeAspect="1" noChangeArrowheads="1"/>
          </p:cNvPicPr>
          <p:nvPr/>
        </p:nvPicPr>
        <p:blipFill>
          <a:blip r:embed="rId13"/>
          <a:srcRect/>
          <a:stretch>
            <a:fillRect/>
          </a:stretch>
        </p:blipFill>
        <p:spPr bwMode="auto">
          <a:xfrm>
            <a:off x="7620000" y="1676400"/>
            <a:ext cx="1428750" cy="952500"/>
          </a:xfrm>
          <a:prstGeom prst="rect">
            <a:avLst/>
          </a:prstGeom>
          <a:noFill/>
          <a:ln w="9525">
            <a:noFill/>
            <a:miter lim="800000"/>
            <a:headEnd/>
            <a:tailEnd/>
          </a:ln>
        </p:spPr>
      </p:pic>
      <p:pic>
        <p:nvPicPr>
          <p:cNvPr id="12453" name="Picture 12" descr="NCSA's SGI Altix"/>
          <p:cNvPicPr>
            <a:picLocks noChangeAspect="1" noChangeArrowheads="1"/>
          </p:cNvPicPr>
          <p:nvPr/>
        </p:nvPicPr>
        <p:blipFill>
          <a:blip r:embed="rId14"/>
          <a:srcRect/>
          <a:stretch>
            <a:fillRect/>
          </a:stretch>
        </p:blipFill>
        <p:spPr bwMode="auto">
          <a:xfrm>
            <a:off x="8001000" y="2819400"/>
            <a:ext cx="914400" cy="1019175"/>
          </a:xfrm>
          <a:prstGeom prst="rect">
            <a:avLst/>
          </a:prstGeom>
          <a:noFill/>
          <a:ln w="9525">
            <a:noFill/>
            <a:miter lim="800000"/>
            <a:headEnd/>
            <a:tailEnd/>
          </a:ln>
        </p:spPr>
      </p:pic>
      <p:pic>
        <p:nvPicPr>
          <p:cNvPr id="12454" name="Picture 14" descr="http://rc.uits.iu.edu/hps/research/bigred/promo-images-08.jpg"/>
          <p:cNvPicPr>
            <a:picLocks noChangeAspect="1" noChangeArrowheads="1"/>
          </p:cNvPicPr>
          <p:nvPr/>
        </p:nvPicPr>
        <p:blipFill>
          <a:blip r:embed="rId15"/>
          <a:srcRect/>
          <a:stretch>
            <a:fillRect/>
          </a:stretch>
        </p:blipFill>
        <p:spPr bwMode="auto">
          <a:xfrm>
            <a:off x="7696200" y="4038600"/>
            <a:ext cx="1219200" cy="955675"/>
          </a:xfrm>
          <a:prstGeom prst="rect">
            <a:avLst/>
          </a:prstGeom>
          <a:noFill/>
          <a:ln w="9525">
            <a:noFill/>
            <a:miter lim="800000"/>
            <a:headEnd/>
            <a:tailEnd/>
          </a:ln>
        </p:spPr>
      </p:pic>
      <p:sp>
        <p:nvSpPr>
          <p:cNvPr id="12455" name="TextBox 263"/>
          <p:cNvSpPr txBox="1">
            <a:spLocks noChangeArrowheads="1"/>
          </p:cNvSpPr>
          <p:nvPr/>
        </p:nvSpPr>
        <p:spPr bwMode="auto">
          <a:xfrm>
            <a:off x="7418388" y="1066800"/>
            <a:ext cx="1725612" cy="646113"/>
          </a:xfrm>
          <a:prstGeom prst="rect">
            <a:avLst/>
          </a:prstGeom>
          <a:noFill/>
          <a:ln w="9525">
            <a:noFill/>
            <a:miter lim="800000"/>
            <a:headEnd/>
            <a:tailEnd/>
          </a:ln>
        </p:spPr>
        <p:txBody>
          <a:bodyPr wrap="none">
            <a:spAutoFit/>
          </a:bodyPr>
          <a:lstStyle/>
          <a:p>
            <a:pPr algn="l" rtl="0"/>
            <a:r>
              <a:rPr lang="en-US" kern="1200" dirty="0">
                <a:solidFill>
                  <a:prstClr val="black"/>
                </a:solidFill>
                <a:latin typeface="Constantia" pitchFamily="18" charset="0"/>
                <a:ea typeface="+mn-ea"/>
                <a:cs typeface="+mn-cs"/>
              </a:rPr>
              <a:t>Distributed HPC </a:t>
            </a:r>
          </a:p>
          <a:p>
            <a:pPr algn="l" rtl="0"/>
            <a:r>
              <a:rPr lang="en-US" kern="1200" dirty="0">
                <a:solidFill>
                  <a:prstClr val="black"/>
                </a:solidFill>
                <a:latin typeface="Constantia" pitchFamily="18" charset="0"/>
                <a:ea typeface="+mn-ea"/>
                <a:cs typeface="+mn-cs"/>
              </a:rPr>
              <a:t>clusters</a:t>
            </a:r>
          </a:p>
        </p:txBody>
      </p:sp>
      <p:sp>
        <p:nvSpPr>
          <p:cNvPr id="265" name="TextBox 264"/>
          <p:cNvSpPr txBox="1"/>
          <p:nvPr/>
        </p:nvSpPr>
        <p:spPr>
          <a:xfrm>
            <a:off x="1600200" y="4114800"/>
            <a:ext cx="6126163" cy="2032000"/>
          </a:xfrm>
          <a:prstGeom prst="rect">
            <a:avLst/>
          </a:prstGeom>
          <a:solidFill>
            <a:schemeClr val="accent3">
              <a:lumMod val="40000"/>
              <a:lumOff val="60000"/>
            </a:schemeClr>
          </a:solidFill>
        </p:spPr>
        <p:txBody>
          <a:bodyPr wrap="none">
            <a:spAutoFit/>
          </a:bodyPr>
          <a:lstStyle/>
          <a:p>
            <a:pPr marL="365760" indent="-256032" algn="l" rtl="0">
              <a:buFont typeface="Wingdings 3"/>
              <a:buChar char=""/>
              <a:defRPr/>
            </a:pPr>
            <a:r>
              <a:rPr lang="en-US" kern="1200" dirty="0">
                <a:solidFill>
                  <a:prstClr val="black"/>
                </a:solidFill>
                <a:latin typeface="Calibri"/>
                <a:ea typeface="+mn-ea"/>
                <a:cs typeface="+mn-cs"/>
              </a:rPr>
              <a:t>Schedule millions of jobs over distributed clusters</a:t>
            </a:r>
          </a:p>
          <a:p>
            <a:pPr marL="365760" indent="-256032" algn="l" rtl="0">
              <a:buFont typeface="Wingdings 3"/>
              <a:buChar char=""/>
              <a:defRPr/>
            </a:pPr>
            <a:r>
              <a:rPr lang="en-US" kern="1200" dirty="0">
                <a:solidFill>
                  <a:prstClr val="black"/>
                </a:solidFill>
                <a:latin typeface="Calibri"/>
                <a:ea typeface="+mn-ea"/>
                <a:cs typeface="+mn-cs"/>
              </a:rPr>
              <a:t>A monitoring framework for  large scale jobs</a:t>
            </a:r>
          </a:p>
          <a:p>
            <a:pPr marL="365760" indent="-256032" algn="l" rtl="0">
              <a:buFont typeface="Wingdings 3"/>
              <a:buChar char=""/>
              <a:defRPr/>
            </a:pPr>
            <a:r>
              <a:rPr lang="en-US" kern="1200" dirty="0">
                <a:solidFill>
                  <a:prstClr val="black"/>
                </a:solidFill>
                <a:latin typeface="Calibri"/>
                <a:ea typeface="+mn-ea"/>
                <a:cs typeface="+mn-cs"/>
              </a:rPr>
              <a:t>User based job scheduling </a:t>
            </a:r>
          </a:p>
          <a:p>
            <a:pPr marL="365760" indent="-256032" algn="l" rtl="0">
              <a:buFont typeface="Wingdings 3"/>
              <a:buChar char=""/>
              <a:defRPr/>
            </a:pPr>
            <a:r>
              <a:rPr lang="en-US" kern="1200" dirty="0">
                <a:solidFill>
                  <a:prstClr val="black"/>
                </a:solidFill>
                <a:latin typeface="Calibri"/>
                <a:ea typeface="+mn-ea"/>
                <a:cs typeface="+mn-cs"/>
              </a:rPr>
              <a:t>Ranking resources based on predicted wait times</a:t>
            </a:r>
          </a:p>
          <a:p>
            <a:pPr marL="365760" indent="-256032" algn="l" rtl="0">
              <a:buFont typeface="Wingdings 3"/>
              <a:buChar char=""/>
              <a:defRPr/>
            </a:pPr>
            <a:r>
              <a:rPr lang="en-US" kern="1200" dirty="0">
                <a:solidFill>
                  <a:prstClr val="black"/>
                </a:solidFill>
                <a:latin typeface="Calibri"/>
                <a:ea typeface="+mn-ea"/>
                <a:cs typeface="+mn-cs"/>
              </a:rPr>
              <a:t>Standard Web Service interface for web applications</a:t>
            </a:r>
          </a:p>
          <a:p>
            <a:pPr marL="365760" indent="-256032" algn="l" rtl="0">
              <a:buFont typeface="Wingdings 3"/>
              <a:buChar char=""/>
              <a:defRPr/>
            </a:pPr>
            <a:r>
              <a:rPr lang="en-US" kern="1200" dirty="0">
                <a:solidFill>
                  <a:prstClr val="black"/>
                </a:solidFill>
                <a:latin typeface="Calibri"/>
                <a:ea typeface="+mn-ea"/>
                <a:cs typeface="+mn-cs"/>
              </a:rPr>
              <a:t>Extensible design for the domain specific software logics</a:t>
            </a:r>
          </a:p>
          <a:p>
            <a:pPr algn="l" rtl="0">
              <a:defRPr/>
            </a:pPr>
            <a:endParaRPr lang="en-US" kern="1200" dirty="0">
              <a:solidFill>
                <a:prstClr val="black"/>
              </a:solidFill>
              <a:latin typeface="Calibri"/>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Example of EST Computation </a:t>
            </a:r>
            <a:endParaRPr lang="en-US" dirty="0"/>
          </a:p>
        </p:txBody>
      </p:sp>
      <p:sp>
        <p:nvSpPr>
          <p:cNvPr id="3" name="Content Placeholder 2"/>
          <p:cNvSpPr>
            <a:spLocks noGrp="1"/>
          </p:cNvSpPr>
          <p:nvPr>
            <p:ph idx="1"/>
          </p:nvPr>
        </p:nvSpPr>
        <p:spPr>
          <a:xfrm>
            <a:off x="0" y="1219200"/>
            <a:ext cx="8991600" cy="5486400"/>
          </a:xfrm>
        </p:spPr>
        <p:txBody>
          <a:bodyPr>
            <a:normAutofit fontScale="70000" lnSpcReduction="20000"/>
          </a:bodyPr>
          <a:lstStyle/>
          <a:p>
            <a:r>
              <a:rPr lang="en-US" dirty="0" smtClean="0"/>
              <a:t>Example Dataset: Human mRNA sequences. </a:t>
            </a:r>
          </a:p>
          <a:p>
            <a:r>
              <a:rPr lang="en-US" dirty="0" smtClean="0"/>
              <a:t>Total size: 8.1 million – so we ran estimates for 2 million</a:t>
            </a:r>
          </a:p>
          <a:p>
            <a:r>
              <a:rPr lang="en-US" dirty="0" smtClean="0"/>
              <a:t>Data preprocess for 2 Million sequences </a:t>
            </a:r>
          </a:p>
          <a:p>
            <a:pPr lvl="1"/>
            <a:r>
              <a:rPr lang="en-US" dirty="0" smtClean="0"/>
              <a:t>Single process (</a:t>
            </a:r>
            <a:r>
              <a:rPr lang="en-US" dirty="0" err="1" smtClean="0"/>
              <a:t>BigRed</a:t>
            </a:r>
            <a:r>
              <a:rPr lang="en-US" dirty="0" smtClean="0"/>
              <a:t>)</a:t>
            </a:r>
          </a:p>
          <a:p>
            <a:pPr lvl="1"/>
            <a:r>
              <a:rPr lang="en-US" dirty="0" smtClean="0"/>
              <a:t>Very quick</a:t>
            </a:r>
          </a:p>
          <a:p>
            <a:pPr lvl="1"/>
            <a:r>
              <a:rPr lang="en-US" dirty="0" smtClean="0"/>
              <a:t>Generates 1 output files of 192MBytes</a:t>
            </a:r>
          </a:p>
          <a:p>
            <a:pPr lvl="1"/>
            <a:r>
              <a:rPr lang="en-US" dirty="0" smtClean="0"/>
              <a:t>Note these steps often limited by data set size – Need file parallelism</a:t>
            </a:r>
          </a:p>
          <a:p>
            <a:r>
              <a:rPr lang="en-US" dirty="0" smtClean="0"/>
              <a:t>Sequence clustering for 2 Million sequences</a:t>
            </a:r>
          </a:p>
          <a:p>
            <a:pPr lvl="1"/>
            <a:r>
              <a:rPr lang="en-US" dirty="0" smtClean="0"/>
              <a:t>With 400 processors (</a:t>
            </a:r>
            <a:r>
              <a:rPr lang="en-US" dirty="0" err="1" smtClean="0"/>
              <a:t>BigRed</a:t>
            </a:r>
            <a:r>
              <a:rPr lang="en-US" dirty="0" smtClean="0"/>
              <a:t>)</a:t>
            </a:r>
          </a:p>
          <a:p>
            <a:pPr lvl="1"/>
            <a:r>
              <a:rPr lang="en-US" dirty="0" smtClean="0"/>
              <a:t>Execution time 15 hours</a:t>
            </a:r>
          </a:p>
          <a:p>
            <a:pPr lvl="1"/>
            <a:r>
              <a:rPr lang="en-US" dirty="0" smtClean="0"/>
              <a:t>Generates 540,000 clusters (files): clusters of sequences. Most of the clusters contain only one sequence.</a:t>
            </a:r>
          </a:p>
          <a:p>
            <a:r>
              <a:rPr lang="en-US" dirty="0" smtClean="0"/>
              <a:t>Sequence assembly for 2 Million sequences</a:t>
            </a:r>
          </a:p>
          <a:p>
            <a:pPr lvl="1"/>
            <a:r>
              <a:rPr lang="en-US" dirty="0" smtClean="0"/>
              <a:t>Among the 540,000 clusters, the clusters which have more than one sequence (75,000 clusters) are processed in the sequence assembly software.</a:t>
            </a:r>
          </a:p>
          <a:p>
            <a:pPr lvl="1"/>
            <a:r>
              <a:rPr lang="en-US" dirty="0" smtClean="0"/>
              <a:t>Quick but a lot of jobs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802C606-098A-47A5-B85F-3A7240FEB223}" type="slidenum">
              <a:rPr lang="en-US" smtClean="0"/>
              <a:pPr>
                <a:defRPr/>
              </a:pPr>
              <a:t>24</a:t>
            </a:fld>
            <a:endParaRPr lang="en-US"/>
          </a:p>
        </p:txBody>
      </p:sp>
      <p:sp>
        <p:nvSpPr>
          <p:cNvPr id="343" name="TextBox 342"/>
          <p:cNvSpPr txBox="1"/>
          <p:nvPr/>
        </p:nvSpPr>
        <p:spPr>
          <a:xfrm>
            <a:off x="1524000" y="5943600"/>
            <a:ext cx="4258602" cy="461665"/>
          </a:xfrm>
          <a:prstGeom prst="rect">
            <a:avLst/>
          </a:prstGeom>
          <a:noFill/>
        </p:spPr>
        <p:txBody>
          <a:bodyPr wrap="none" rtlCol="0">
            <a:spAutoFit/>
          </a:bodyPr>
          <a:lstStyle/>
          <a:p>
            <a:pPr algn="l"/>
            <a:r>
              <a:rPr lang="en-US" sz="2400" dirty="0" smtClean="0">
                <a:solidFill>
                  <a:srgbClr val="0070C0"/>
                </a:solidFill>
              </a:rPr>
              <a:t>Dryad</a:t>
            </a:r>
            <a:r>
              <a:rPr lang="en-US" sz="2400" dirty="0" smtClean="0">
                <a:solidFill>
                  <a:srgbClr val="FFFF00"/>
                </a:solidFill>
              </a:rPr>
              <a:t> </a:t>
            </a:r>
            <a:r>
              <a:rPr lang="en-US" sz="2400" dirty="0" smtClean="0"/>
              <a:t>supports general dataflow</a:t>
            </a:r>
            <a:endParaRPr lang="en-US" sz="2400" dirty="0"/>
          </a:p>
        </p:txBody>
      </p:sp>
      <p:grpSp>
        <p:nvGrpSpPr>
          <p:cNvPr id="3" name="Group 354"/>
          <p:cNvGrpSpPr/>
          <p:nvPr/>
        </p:nvGrpSpPr>
        <p:grpSpPr>
          <a:xfrm>
            <a:off x="1524000" y="1219200"/>
            <a:ext cx="2438400" cy="1469886"/>
            <a:chOff x="1524000" y="1219200"/>
            <a:chExt cx="2438400" cy="1469886"/>
          </a:xfrm>
        </p:grpSpPr>
        <p:sp>
          <p:nvSpPr>
            <p:cNvPr id="347" name="TextBox 346"/>
            <p:cNvSpPr txBox="1"/>
            <p:nvPr/>
          </p:nvSpPr>
          <p:spPr>
            <a:xfrm>
              <a:off x="1524000" y="1981200"/>
              <a:ext cx="2438400" cy="707886"/>
            </a:xfrm>
            <a:prstGeom prst="rect">
              <a:avLst/>
            </a:prstGeom>
            <a:solidFill>
              <a:schemeClr val="accent5">
                <a:lumMod val="40000"/>
                <a:lumOff val="60000"/>
              </a:schemeClr>
            </a:solidFill>
            <a:ln w="3175">
              <a:solidFill>
                <a:schemeClr val="accent1"/>
              </a:solidFill>
            </a:ln>
          </p:spPr>
          <p:txBody>
            <a:bodyPr>
              <a:spAutoFit/>
            </a:bodyPr>
            <a:lstStyle/>
            <a:p>
              <a:pPr algn="ctr" fontAlgn="auto">
                <a:spcBef>
                  <a:spcPts val="0"/>
                </a:spcBef>
                <a:spcAft>
                  <a:spcPts val="0"/>
                </a:spcAft>
                <a:defRPr/>
              </a:pPr>
              <a:r>
                <a:rPr lang="en-US" sz="2000" dirty="0">
                  <a:solidFill>
                    <a:srgbClr val="000000"/>
                  </a:solidFill>
                  <a:latin typeface="+mn-lt"/>
                </a:rPr>
                <a:t>reduce(key, list&lt;value&gt;)</a:t>
              </a:r>
            </a:p>
          </p:txBody>
        </p:sp>
        <p:sp>
          <p:nvSpPr>
            <p:cNvPr id="348" name="Right Arrow 347"/>
            <p:cNvSpPr/>
            <p:nvPr/>
          </p:nvSpPr>
          <p:spPr>
            <a:xfrm rot="5400000">
              <a:off x="2514600" y="1600200"/>
              <a:ext cx="381000" cy="381000"/>
            </a:xfrm>
            <a:prstGeom prst="rightArrow">
              <a:avLst/>
            </a:prstGeom>
            <a:solidFill>
              <a:schemeClr val="accent3">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000000"/>
                </a:solidFill>
              </a:endParaRPr>
            </a:p>
          </p:txBody>
        </p:sp>
        <p:sp>
          <p:nvSpPr>
            <p:cNvPr id="349" name="TextBox 348"/>
            <p:cNvSpPr txBox="1"/>
            <p:nvPr/>
          </p:nvSpPr>
          <p:spPr>
            <a:xfrm>
              <a:off x="1524000" y="1219200"/>
              <a:ext cx="2438400" cy="400110"/>
            </a:xfrm>
            <a:prstGeom prst="rect">
              <a:avLst/>
            </a:prstGeom>
            <a:solidFill>
              <a:schemeClr val="accent5">
                <a:lumMod val="40000"/>
                <a:lumOff val="60000"/>
              </a:schemeClr>
            </a:solidFill>
            <a:ln w="3175">
              <a:solidFill>
                <a:schemeClr val="accent1"/>
              </a:solidFill>
            </a:ln>
          </p:spPr>
          <p:txBody>
            <a:bodyPr>
              <a:spAutoFit/>
            </a:bodyPr>
            <a:lstStyle/>
            <a:p>
              <a:pPr algn="ctr" fontAlgn="auto">
                <a:spcBef>
                  <a:spcPts val="0"/>
                </a:spcBef>
                <a:spcAft>
                  <a:spcPts val="0"/>
                </a:spcAft>
                <a:defRPr/>
              </a:pPr>
              <a:r>
                <a:rPr lang="en-US" sz="2000" dirty="0">
                  <a:solidFill>
                    <a:srgbClr val="000000"/>
                  </a:solidFill>
                  <a:latin typeface="+mn-lt"/>
                </a:rPr>
                <a:t>map(key, value)</a:t>
              </a:r>
            </a:p>
          </p:txBody>
        </p:sp>
      </p:grpSp>
      <p:sp>
        <p:nvSpPr>
          <p:cNvPr id="352" name="TextBox 351"/>
          <p:cNvSpPr txBox="1"/>
          <p:nvPr/>
        </p:nvSpPr>
        <p:spPr>
          <a:xfrm>
            <a:off x="1219200" y="152400"/>
            <a:ext cx="4214615" cy="954107"/>
          </a:xfrm>
          <a:prstGeom prst="rect">
            <a:avLst/>
          </a:prstGeom>
          <a:noFill/>
        </p:spPr>
        <p:txBody>
          <a:bodyPr wrap="square" rtlCol="0">
            <a:spAutoFit/>
          </a:bodyPr>
          <a:lstStyle/>
          <a:p>
            <a:r>
              <a:rPr lang="en-US" sz="2800" dirty="0" smtClean="0">
                <a:solidFill>
                  <a:srgbClr val="0070C0"/>
                </a:solidFill>
              </a:rPr>
              <a:t>MapReduce</a:t>
            </a:r>
            <a:r>
              <a:rPr lang="en-US" sz="2800" dirty="0" smtClean="0"/>
              <a:t> implemented </a:t>
            </a:r>
          </a:p>
          <a:p>
            <a:r>
              <a:rPr lang="en-US" sz="2800" dirty="0" smtClean="0"/>
              <a:t>by </a:t>
            </a:r>
            <a:r>
              <a:rPr lang="en-US" sz="2800" dirty="0" smtClean="0">
                <a:solidFill>
                  <a:srgbClr val="0070C0"/>
                </a:solidFill>
              </a:rPr>
              <a:t>Hadoop</a:t>
            </a:r>
            <a:endParaRPr lang="en-US" sz="2800" dirty="0">
              <a:solidFill>
                <a:srgbClr val="0070C0"/>
              </a:solidFill>
            </a:endParaRPr>
          </a:p>
        </p:txBody>
      </p:sp>
      <p:sp>
        <p:nvSpPr>
          <p:cNvPr id="354" name="TextBox 353"/>
          <p:cNvSpPr txBox="1"/>
          <p:nvPr/>
        </p:nvSpPr>
        <p:spPr>
          <a:xfrm>
            <a:off x="457200" y="3124200"/>
            <a:ext cx="5105400" cy="1938992"/>
          </a:xfrm>
          <a:prstGeom prst="rect">
            <a:avLst/>
          </a:prstGeom>
          <a:noFill/>
        </p:spPr>
        <p:txBody>
          <a:bodyPr wrap="square" rtlCol="0">
            <a:spAutoFit/>
          </a:bodyPr>
          <a:lstStyle/>
          <a:p>
            <a:pPr algn="l"/>
            <a:r>
              <a:rPr lang="en-US" sz="2400" dirty="0" smtClean="0"/>
              <a:t>Example: </a:t>
            </a:r>
            <a:r>
              <a:rPr lang="en-US" sz="2400" dirty="0" smtClean="0">
                <a:solidFill>
                  <a:srgbClr val="0070C0"/>
                </a:solidFill>
              </a:rPr>
              <a:t>Word Histogram</a:t>
            </a:r>
          </a:p>
          <a:p>
            <a:pPr algn="l"/>
            <a:r>
              <a:rPr lang="en-US" sz="2400" dirty="0" smtClean="0"/>
              <a:t>Start with a set of words</a:t>
            </a:r>
          </a:p>
          <a:p>
            <a:pPr algn="l"/>
            <a:r>
              <a:rPr lang="en-US" sz="2400" dirty="0" smtClean="0"/>
              <a:t>Each </a:t>
            </a:r>
            <a:r>
              <a:rPr lang="en-US" sz="2400" dirty="0" smtClean="0">
                <a:solidFill>
                  <a:srgbClr val="0070C0"/>
                </a:solidFill>
              </a:rPr>
              <a:t>map</a:t>
            </a:r>
            <a:r>
              <a:rPr lang="en-US" sz="2400" dirty="0" smtClean="0"/>
              <a:t> task counts number of occurrences in each data partition</a:t>
            </a:r>
          </a:p>
          <a:p>
            <a:pPr algn="l"/>
            <a:r>
              <a:rPr lang="en-US" sz="2400" dirty="0" smtClean="0">
                <a:solidFill>
                  <a:srgbClr val="0070C0"/>
                </a:solidFill>
              </a:rPr>
              <a:t>Reduce</a:t>
            </a:r>
            <a:r>
              <a:rPr lang="en-US" sz="2400" dirty="0" smtClean="0"/>
              <a:t> phase adds these counts</a:t>
            </a:r>
            <a:endParaRPr lang="en-US" sz="2400" dirty="0"/>
          </a:p>
        </p:txBody>
      </p:sp>
      <p:cxnSp>
        <p:nvCxnSpPr>
          <p:cNvPr id="357" name="Straight Arrow Connector 356"/>
          <p:cNvCxnSpPr/>
          <p:nvPr/>
        </p:nvCxnSpPr>
        <p:spPr bwMode="auto">
          <a:xfrm>
            <a:off x="2895600" y="6553200"/>
            <a:ext cx="2743200" cy="1588"/>
          </a:xfrm>
          <a:prstGeom prst="straightConnector1">
            <a:avLst/>
          </a:prstGeom>
          <a:noFill/>
          <a:ln w="38100" cap="flat" cmpd="sng" algn="ctr">
            <a:solidFill>
              <a:schemeClr val="tx1"/>
            </a:solidFill>
            <a:prstDash val="sysDash"/>
            <a:round/>
            <a:headEnd type="none" w="med" len="med"/>
            <a:tailEnd type="arrow"/>
          </a:ln>
          <a:effectLst/>
        </p:spPr>
      </p:cxnSp>
      <p:sp>
        <p:nvSpPr>
          <p:cNvPr id="689" name="Rectangle 688"/>
          <p:cNvSpPr/>
          <p:nvPr/>
        </p:nvSpPr>
        <p:spPr bwMode="auto">
          <a:xfrm>
            <a:off x="6172200" y="0"/>
            <a:ext cx="2971800" cy="68580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grpSp>
        <p:nvGrpSpPr>
          <p:cNvPr id="690" name="Group 1422"/>
          <p:cNvGrpSpPr>
            <a:grpSpLocks/>
          </p:cNvGrpSpPr>
          <p:nvPr/>
        </p:nvGrpSpPr>
        <p:grpSpPr bwMode="auto">
          <a:xfrm>
            <a:off x="6248400" y="152400"/>
            <a:ext cx="2794000" cy="6445250"/>
            <a:chOff x="3936" y="96"/>
            <a:chExt cx="1760" cy="4060"/>
          </a:xfrm>
        </p:grpSpPr>
        <p:sp>
          <p:nvSpPr>
            <p:cNvPr id="691" name="AutoShape 7"/>
            <p:cNvSpPr>
              <a:spLocks noChangeAspect="1" noChangeArrowheads="1" noTextEdit="1"/>
            </p:cNvSpPr>
            <p:nvPr/>
          </p:nvSpPr>
          <p:spPr bwMode="auto">
            <a:xfrm>
              <a:off x="4032" y="144"/>
              <a:ext cx="1640" cy="3968"/>
            </a:xfrm>
            <a:prstGeom prst="rect">
              <a:avLst/>
            </a:prstGeom>
            <a:noFill/>
            <a:ln w="9525">
              <a:noFill/>
              <a:miter lim="800000"/>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2" name="Line 9"/>
            <p:cNvSpPr>
              <a:spLocks noChangeShapeType="1"/>
            </p:cNvSpPr>
            <p:nvPr/>
          </p:nvSpPr>
          <p:spPr bwMode="auto">
            <a:xfrm flipH="1" flipV="1">
              <a:off x="4605" y="2663"/>
              <a:ext cx="534" cy="45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3" name="Freeform 10"/>
            <p:cNvSpPr>
              <a:spLocks/>
            </p:cNvSpPr>
            <p:nvPr/>
          </p:nvSpPr>
          <p:spPr bwMode="auto">
            <a:xfrm>
              <a:off x="4525" y="2598"/>
              <a:ext cx="123" cy="110"/>
            </a:xfrm>
            <a:custGeom>
              <a:avLst/>
              <a:gdLst>
                <a:gd name="T0" fmla="*/ 44 w 130"/>
                <a:gd name="T1" fmla="*/ 58 h 118"/>
                <a:gd name="T2" fmla="*/ 44 w 130"/>
                <a:gd name="T3" fmla="*/ 58 h 118"/>
                <a:gd name="T4" fmla="*/ 62 w 130"/>
                <a:gd name="T5" fmla="*/ 90 h 118"/>
                <a:gd name="T6" fmla="*/ 78 w 130"/>
                <a:gd name="T7" fmla="*/ 118 h 118"/>
                <a:gd name="T8" fmla="*/ 130 w 130"/>
                <a:gd name="T9" fmla="*/ 58 h 118"/>
                <a:gd name="T10" fmla="*/ 130 w 130"/>
                <a:gd name="T11" fmla="*/ 58 h 118"/>
                <a:gd name="T12" fmla="*/ 104 w 130"/>
                <a:gd name="T13" fmla="*/ 48 h 118"/>
                <a:gd name="T14" fmla="*/ 66 w 130"/>
                <a:gd name="T15" fmla="*/ 34 h 118"/>
                <a:gd name="T16" fmla="*/ 66 w 130"/>
                <a:gd name="T17" fmla="*/ 34 h 118"/>
                <a:gd name="T18" fmla="*/ 28 w 130"/>
                <a:gd name="T19" fmla="*/ 16 h 118"/>
                <a:gd name="T20" fmla="*/ 0 w 130"/>
                <a:gd name="T21" fmla="*/ 0 h 118"/>
                <a:gd name="T22" fmla="*/ 0 w 130"/>
                <a:gd name="T23" fmla="*/ 0 h 118"/>
                <a:gd name="T24" fmla="*/ 20 w 130"/>
                <a:gd name="T25" fmla="*/ 24 h 118"/>
                <a:gd name="T26" fmla="*/ 44 w 130"/>
                <a:gd name="T27" fmla="*/ 58 h 118"/>
                <a:gd name="T28" fmla="*/ 44 w 130"/>
                <a:gd name="T29" fmla="*/ 58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
                <a:gd name="T46" fmla="*/ 0 h 118"/>
                <a:gd name="T47" fmla="*/ 130 w 130"/>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 h="118">
                  <a:moveTo>
                    <a:pt x="44" y="58"/>
                  </a:moveTo>
                  <a:lnTo>
                    <a:pt x="44" y="58"/>
                  </a:lnTo>
                  <a:lnTo>
                    <a:pt x="62" y="90"/>
                  </a:lnTo>
                  <a:lnTo>
                    <a:pt x="78" y="118"/>
                  </a:lnTo>
                  <a:lnTo>
                    <a:pt x="130" y="58"/>
                  </a:lnTo>
                  <a:lnTo>
                    <a:pt x="104" y="48"/>
                  </a:lnTo>
                  <a:lnTo>
                    <a:pt x="66" y="34"/>
                  </a:lnTo>
                  <a:lnTo>
                    <a:pt x="28" y="16"/>
                  </a:lnTo>
                  <a:lnTo>
                    <a:pt x="0" y="0"/>
                  </a:lnTo>
                  <a:lnTo>
                    <a:pt x="20" y="24"/>
                  </a:lnTo>
                  <a:lnTo>
                    <a:pt x="44" y="5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694" name="Line 11"/>
            <p:cNvSpPr>
              <a:spLocks noChangeShapeType="1"/>
            </p:cNvSpPr>
            <p:nvPr/>
          </p:nvSpPr>
          <p:spPr bwMode="auto">
            <a:xfrm flipH="1" flipV="1">
              <a:off x="4809" y="2581"/>
              <a:ext cx="360" cy="49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5" name="Freeform 12"/>
            <p:cNvSpPr>
              <a:spLocks/>
            </p:cNvSpPr>
            <p:nvPr/>
          </p:nvSpPr>
          <p:spPr bwMode="auto">
            <a:xfrm>
              <a:off x="4748" y="2499"/>
              <a:ext cx="106" cy="125"/>
            </a:xfrm>
            <a:custGeom>
              <a:avLst/>
              <a:gdLst>
                <a:gd name="T0" fmla="*/ 28 w 112"/>
                <a:gd name="T1" fmla="*/ 68 h 134"/>
                <a:gd name="T2" fmla="*/ 28 w 112"/>
                <a:gd name="T3" fmla="*/ 68 h 134"/>
                <a:gd name="T4" fmla="*/ 38 w 112"/>
                <a:gd name="T5" fmla="*/ 102 h 134"/>
                <a:gd name="T6" fmla="*/ 46 w 112"/>
                <a:gd name="T7" fmla="*/ 134 h 134"/>
                <a:gd name="T8" fmla="*/ 112 w 112"/>
                <a:gd name="T9" fmla="*/ 86 h 134"/>
                <a:gd name="T10" fmla="*/ 112 w 112"/>
                <a:gd name="T11" fmla="*/ 86 h 134"/>
                <a:gd name="T12" fmla="*/ 88 w 112"/>
                <a:gd name="T13" fmla="*/ 72 h 134"/>
                <a:gd name="T14" fmla="*/ 54 w 112"/>
                <a:gd name="T15" fmla="*/ 48 h 134"/>
                <a:gd name="T16" fmla="*/ 54 w 112"/>
                <a:gd name="T17" fmla="*/ 48 h 134"/>
                <a:gd name="T18" fmla="*/ 22 w 112"/>
                <a:gd name="T19" fmla="*/ 22 h 134"/>
                <a:gd name="T20" fmla="*/ 0 w 112"/>
                <a:gd name="T21" fmla="*/ 0 h 134"/>
                <a:gd name="T22" fmla="*/ 0 w 112"/>
                <a:gd name="T23" fmla="*/ 0 h 134"/>
                <a:gd name="T24" fmla="*/ 14 w 112"/>
                <a:gd name="T25" fmla="*/ 28 h 134"/>
                <a:gd name="T26" fmla="*/ 28 w 112"/>
                <a:gd name="T27" fmla="*/ 68 h 134"/>
                <a:gd name="T28" fmla="*/ 28 w 112"/>
                <a:gd name="T29" fmla="*/ 68 h 1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34"/>
                <a:gd name="T47" fmla="*/ 112 w 112"/>
                <a:gd name="T48" fmla="*/ 134 h 1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34">
                  <a:moveTo>
                    <a:pt x="28" y="68"/>
                  </a:moveTo>
                  <a:lnTo>
                    <a:pt x="28" y="68"/>
                  </a:lnTo>
                  <a:lnTo>
                    <a:pt x="38" y="102"/>
                  </a:lnTo>
                  <a:lnTo>
                    <a:pt x="46" y="134"/>
                  </a:lnTo>
                  <a:lnTo>
                    <a:pt x="112" y="86"/>
                  </a:lnTo>
                  <a:lnTo>
                    <a:pt x="88" y="72"/>
                  </a:lnTo>
                  <a:lnTo>
                    <a:pt x="54" y="48"/>
                  </a:lnTo>
                  <a:lnTo>
                    <a:pt x="22" y="22"/>
                  </a:lnTo>
                  <a:lnTo>
                    <a:pt x="0" y="0"/>
                  </a:lnTo>
                  <a:lnTo>
                    <a:pt x="14" y="28"/>
                  </a:lnTo>
                  <a:lnTo>
                    <a:pt x="28" y="6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696" name="Line 13"/>
            <p:cNvSpPr>
              <a:spLocks noChangeShapeType="1"/>
            </p:cNvSpPr>
            <p:nvPr/>
          </p:nvSpPr>
          <p:spPr bwMode="auto">
            <a:xfrm flipH="1" flipV="1">
              <a:off x="5005" y="2589"/>
              <a:ext cx="217" cy="45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7" name="Freeform 14"/>
            <p:cNvSpPr>
              <a:spLocks/>
            </p:cNvSpPr>
            <p:nvPr/>
          </p:nvSpPr>
          <p:spPr bwMode="auto">
            <a:xfrm>
              <a:off x="4960" y="2497"/>
              <a:ext cx="90" cy="131"/>
            </a:xfrm>
            <a:custGeom>
              <a:avLst/>
              <a:gdLst>
                <a:gd name="T0" fmla="*/ 16 w 96"/>
                <a:gd name="T1" fmla="*/ 72 h 140"/>
                <a:gd name="T2" fmla="*/ 16 w 96"/>
                <a:gd name="T3" fmla="*/ 72 h 140"/>
                <a:gd name="T4" fmla="*/ 20 w 96"/>
                <a:gd name="T5" fmla="*/ 108 h 140"/>
                <a:gd name="T6" fmla="*/ 22 w 96"/>
                <a:gd name="T7" fmla="*/ 140 h 140"/>
                <a:gd name="T8" fmla="*/ 96 w 96"/>
                <a:gd name="T9" fmla="*/ 106 h 140"/>
                <a:gd name="T10" fmla="*/ 96 w 96"/>
                <a:gd name="T11" fmla="*/ 106 h 140"/>
                <a:gd name="T12" fmla="*/ 74 w 96"/>
                <a:gd name="T13" fmla="*/ 88 h 140"/>
                <a:gd name="T14" fmla="*/ 46 w 96"/>
                <a:gd name="T15" fmla="*/ 58 h 140"/>
                <a:gd name="T16" fmla="*/ 46 w 96"/>
                <a:gd name="T17" fmla="*/ 58 h 140"/>
                <a:gd name="T18" fmla="*/ 20 w 96"/>
                <a:gd name="T19" fmla="*/ 26 h 140"/>
                <a:gd name="T20" fmla="*/ 0 w 96"/>
                <a:gd name="T21" fmla="*/ 0 h 140"/>
                <a:gd name="T22" fmla="*/ 0 w 96"/>
                <a:gd name="T23" fmla="*/ 0 h 140"/>
                <a:gd name="T24" fmla="*/ 8 w 96"/>
                <a:gd name="T25" fmla="*/ 30 h 140"/>
                <a:gd name="T26" fmla="*/ 16 w 96"/>
                <a:gd name="T27" fmla="*/ 72 h 140"/>
                <a:gd name="T28" fmla="*/ 16 w 96"/>
                <a:gd name="T29" fmla="*/ 72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6"/>
                <a:gd name="T46" fmla="*/ 0 h 140"/>
                <a:gd name="T47" fmla="*/ 96 w 96"/>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6" h="140">
                  <a:moveTo>
                    <a:pt x="16" y="72"/>
                  </a:moveTo>
                  <a:lnTo>
                    <a:pt x="16" y="72"/>
                  </a:lnTo>
                  <a:lnTo>
                    <a:pt x="20" y="108"/>
                  </a:lnTo>
                  <a:lnTo>
                    <a:pt x="22" y="140"/>
                  </a:lnTo>
                  <a:lnTo>
                    <a:pt x="96" y="106"/>
                  </a:lnTo>
                  <a:lnTo>
                    <a:pt x="74" y="88"/>
                  </a:lnTo>
                  <a:lnTo>
                    <a:pt x="46" y="58"/>
                  </a:lnTo>
                  <a:lnTo>
                    <a:pt x="20" y="26"/>
                  </a:lnTo>
                  <a:lnTo>
                    <a:pt x="0" y="0"/>
                  </a:lnTo>
                  <a:lnTo>
                    <a:pt x="8" y="30"/>
                  </a:lnTo>
                  <a:lnTo>
                    <a:pt x="16"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698" name="Line 15"/>
            <p:cNvSpPr>
              <a:spLocks noChangeShapeType="1"/>
            </p:cNvSpPr>
            <p:nvPr/>
          </p:nvSpPr>
          <p:spPr bwMode="auto">
            <a:xfrm flipV="1">
              <a:off x="5260" y="2732"/>
              <a:ext cx="1" cy="30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9" name="Freeform 16"/>
            <p:cNvSpPr>
              <a:spLocks/>
            </p:cNvSpPr>
            <p:nvPr/>
          </p:nvSpPr>
          <p:spPr bwMode="auto">
            <a:xfrm>
              <a:off x="5222" y="2631"/>
              <a:ext cx="76" cy="127"/>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0" name="Line 17"/>
            <p:cNvSpPr>
              <a:spLocks noChangeShapeType="1"/>
            </p:cNvSpPr>
            <p:nvPr/>
          </p:nvSpPr>
          <p:spPr bwMode="auto">
            <a:xfrm flipV="1">
              <a:off x="4559" y="2663"/>
              <a:ext cx="535" cy="45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1" name="Freeform 18"/>
            <p:cNvSpPr>
              <a:spLocks/>
            </p:cNvSpPr>
            <p:nvPr/>
          </p:nvSpPr>
          <p:spPr bwMode="auto">
            <a:xfrm>
              <a:off x="5050" y="2598"/>
              <a:ext cx="121" cy="110"/>
            </a:xfrm>
            <a:custGeom>
              <a:avLst/>
              <a:gdLst>
                <a:gd name="T0" fmla="*/ 64 w 128"/>
                <a:gd name="T1" fmla="*/ 34 h 118"/>
                <a:gd name="T2" fmla="*/ 64 w 128"/>
                <a:gd name="T3" fmla="*/ 34 h 118"/>
                <a:gd name="T4" fmla="*/ 30 w 128"/>
                <a:gd name="T5" fmla="*/ 46 h 118"/>
                <a:gd name="T6" fmla="*/ 0 w 128"/>
                <a:gd name="T7" fmla="*/ 58 h 118"/>
                <a:gd name="T8" fmla="*/ 52 w 128"/>
                <a:gd name="T9" fmla="*/ 118 h 118"/>
                <a:gd name="T10" fmla="*/ 52 w 128"/>
                <a:gd name="T11" fmla="*/ 118 h 118"/>
                <a:gd name="T12" fmla="*/ 64 w 128"/>
                <a:gd name="T13" fmla="*/ 94 h 118"/>
                <a:gd name="T14" fmla="*/ 86 w 128"/>
                <a:gd name="T15" fmla="*/ 58 h 118"/>
                <a:gd name="T16" fmla="*/ 86 w 128"/>
                <a:gd name="T17" fmla="*/ 58 h 118"/>
                <a:gd name="T18" fmla="*/ 108 w 128"/>
                <a:gd name="T19" fmla="*/ 24 h 118"/>
                <a:gd name="T20" fmla="*/ 128 w 128"/>
                <a:gd name="T21" fmla="*/ 0 h 118"/>
                <a:gd name="T22" fmla="*/ 128 w 128"/>
                <a:gd name="T23" fmla="*/ 0 h 118"/>
                <a:gd name="T24" fmla="*/ 102 w 128"/>
                <a:gd name="T25" fmla="*/ 16 h 118"/>
                <a:gd name="T26" fmla="*/ 64 w 128"/>
                <a:gd name="T27" fmla="*/ 34 h 118"/>
                <a:gd name="T28" fmla="*/ 64 w 128"/>
                <a:gd name="T29" fmla="*/ 34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8"/>
                <a:gd name="T46" fmla="*/ 0 h 118"/>
                <a:gd name="T47" fmla="*/ 128 w 128"/>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8" h="118">
                  <a:moveTo>
                    <a:pt x="64" y="34"/>
                  </a:moveTo>
                  <a:lnTo>
                    <a:pt x="64" y="34"/>
                  </a:lnTo>
                  <a:lnTo>
                    <a:pt x="30" y="46"/>
                  </a:lnTo>
                  <a:lnTo>
                    <a:pt x="0" y="58"/>
                  </a:lnTo>
                  <a:lnTo>
                    <a:pt x="52" y="118"/>
                  </a:lnTo>
                  <a:lnTo>
                    <a:pt x="64" y="94"/>
                  </a:lnTo>
                  <a:lnTo>
                    <a:pt x="86" y="58"/>
                  </a:lnTo>
                  <a:lnTo>
                    <a:pt x="108" y="24"/>
                  </a:lnTo>
                  <a:lnTo>
                    <a:pt x="128" y="0"/>
                  </a:lnTo>
                  <a:lnTo>
                    <a:pt x="102" y="16"/>
                  </a:lnTo>
                  <a:lnTo>
                    <a:pt x="64" y="3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2" name="Line 19"/>
            <p:cNvSpPr>
              <a:spLocks noChangeShapeType="1"/>
            </p:cNvSpPr>
            <p:nvPr/>
          </p:nvSpPr>
          <p:spPr bwMode="auto">
            <a:xfrm flipV="1">
              <a:off x="4537" y="2581"/>
              <a:ext cx="353" cy="490"/>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3" name="Freeform 20"/>
            <p:cNvSpPr>
              <a:spLocks/>
            </p:cNvSpPr>
            <p:nvPr/>
          </p:nvSpPr>
          <p:spPr bwMode="auto">
            <a:xfrm>
              <a:off x="4844" y="2499"/>
              <a:ext cx="106" cy="125"/>
            </a:xfrm>
            <a:custGeom>
              <a:avLst/>
              <a:gdLst>
                <a:gd name="T0" fmla="*/ 56 w 112"/>
                <a:gd name="T1" fmla="*/ 48 h 134"/>
                <a:gd name="T2" fmla="*/ 56 w 112"/>
                <a:gd name="T3" fmla="*/ 48 h 134"/>
                <a:gd name="T4" fmla="*/ 28 w 112"/>
                <a:gd name="T5" fmla="*/ 70 h 134"/>
                <a:gd name="T6" fmla="*/ 0 w 112"/>
                <a:gd name="T7" fmla="*/ 88 h 134"/>
                <a:gd name="T8" fmla="*/ 66 w 112"/>
                <a:gd name="T9" fmla="*/ 134 h 134"/>
                <a:gd name="T10" fmla="*/ 66 w 112"/>
                <a:gd name="T11" fmla="*/ 134 h 134"/>
                <a:gd name="T12" fmla="*/ 72 w 112"/>
                <a:gd name="T13" fmla="*/ 108 h 134"/>
                <a:gd name="T14" fmla="*/ 84 w 112"/>
                <a:gd name="T15" fmla="*/ 68 h 134"/>
                <a:gd name="T16" fmla="*/ 84 w 112"/>
                <a:gd name="T17" fmla="*/ 68 h 134"/>
                <a:gd name="T18" fmla="*/ 98 w 112"/>
                <a:gd name="T19" fmla="*/ 28 h 134"/>
                <a:gd name="T20" fmla="*/ 112 w 112"/>
                <a:gd name="T21" fmla="*/ 0 h 134"/>
                <a:gd name="T22" fmla="*/ 112 w 112"/>
                <a:gd name="T23" fmla="*/ 0 h 134"/>
                <a:gd name="T24" fmla="*/ 88 w 112"/>
                <a:gd name="T25" fmla="*/ 22 h 134"/>
                <a:gd name="T26" fmla="*/ 56 w 112"/>
                <a:gd name="T27" fmla="*/ 48 h 134"/>
                <a:gd name="T28" fmla="*/ 56 w 112"/>
                <a:gd name="T29" fmla="*/ 48 h 1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34"/>
                <a:gd name="T47" fmla="*/ 112 w 112"/>
                <a:gd name="T48" fmla="*/ 134 h 1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34">
                  <a:moveTo>
                    <a:pt x="56" y="48"/>
                  </a:moveTo>
                  <a:lnTo>
                    <a:pt x="56" y="48"/>
                  </a:lnTo>
                  <a:lnTo>
                    <a:pt x="28" y="70"/>
                  </a:lnTo>
                  <a:lnTo>
                    <a:pt x="0" y="88"/>
                  </a:lnTo>
                  <a:lnTo>
                    <a:pt x="66" y="134"/>
                  </a:lnTo>
                  <a:lnTo>
                    <a:pt x="72" y="108"/>
                  </a:lnTo>
                  <a:lnTo>
                    <a:pt x="84" y="68"/>
                  </a:lnTo>
                  <a:lnTo>
                    <a:pt x="98" y="28"/>
                  </a:lnTo>
                  <a:lnTo>
                    <a:pt x="112" y="0"/>
                  </a:lnTo>
                  <a:lnTo>
                    <a:pt x="88" y="22"/>
                  </a:lnTo>
                  <a:lnTo>
                    <a:pt x="56" y="4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4" name="Line 21"/>
            <p:cNvSpPr>
              <a:spLocks noChangeShapeType="1"/>
            </p:cNvSpPr>
            <p:nvPr/>
          </p:nvSpPr>
          <p:spPr bwMode="auto">
            <a:xfrm flipV="1">
              <a:off x="4476" y="2589"/>
              <a:ext cx="217" cy="45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5" name="Freeform 22"/>
            <p:cNvSpPr>
              <a:spLocks/>
            </p:cNvSpPr>
            <p:nvPr/>
          </p:nvSpPr>
          <p:spPr bwMode="auto">
            <a:xfrm>
              <a:off x="4648" y="2497"/>
              <a:ext cx="89" cy="131"/>
            </a:xfrm>
            <a:custGeom>
              <a:avLst/>
              <a:gdLst>
                <a:gd name="T0" fmla="*/ 50 w 94"/>
                <a:gd name="T1" fmla="*/ 58 h 140"/>
                <a:gd name="T2" fmla="*/ 50 w 94"/>
                <a:gd name="T3" fmla="*/ 58 h 140"/>
                <a:gd name="T4" fmla="*/ 24 w 94"/>
                <a:gd name="T5" fmla="*/ 84 h 140"/>
                <a:gd name="T6" fmla="*/ 0 w 94"/>
                <a:gd name="T7" fmla="*/ 106 h 140"/>
                <a:gd name="T8" fmla="*/ 72 w 94"/>
                <a:gd name="T9" fmla="*/ 140 h 140"/>
                <a:gd name="T10" fmla="*/ 72 w 94"/>
                <a:gd name="T11" fmla="*/ 140 h 140"/>
                <a:gd name="T12" fmla="*/ 74 w 94"/>
                <a:gd name="T13" fmla="*/ 114 h 140"/>
                <a:gd name="T14" fmla="*/ 80 w 94"/>
                <a:gd name="T15" fmla="*/ 72 h 140"/>
                <a:gd name="T16" fmla="*/ 80 w 94"/>
                <a:gd name="T17" fmla="*/ 72 h 140"/>
                <a:gd name="T18" fmla="*/ 86 w 94"/>
                <a:gd name="T19" fmla="*/ 32 h 140"/>
                <a:gd name="T20" fmla="*/ 94 w 94"/>
                <a:gd name="T21" fmla="*/ 0 h 140"/>
                <a:gd name="T22" fmla="*/ 94 w 94"/>
                <a:gd name="T23" fmla="*/ 0 h 140"/>
                <a:gd name="T24" fmla="*/ 76 w 94"/>
                <a:gd name="T25" fmla="*/ 26 h 140"/>
                <a:gd name="T26" fmla="*/ 50 w 94"/>
                <a:gd name="T27" fmla="*/ 58 h 140"/>
                <a:gd name="T28" fmla="*/ 50 w 94"/>
                <a:gd name="T29" fmla="*/ 58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140"/>
                <a:gd name="T47" fmla="*/ 94 w 94"/>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140">
                  <a:moveTo>
                    <a:pt x="50" y="58"/>
                  </a:moveTo>
                  <a:lnTo>
                    <a:pt x="50" y="58"/>
                  </a:lnTo>
                  <a:lnTo>
                    <a:pt x="24" y="84"/>
                  </a:lnTo>
                  <a:lnTo>
                    <a:pt x="0" y="106"/>
                  </a:lnTo>
                  <a:lnTo>
                    <a:pt x="72" y="140"/>
                  </a:lnTo>
                  <a:lnTo>
                    <a:pt x="74" y="114"/>
                  </a:lnTo>
                  <a:lnTo>
                    <a:pt x="80" y="72"/>
                  </a:lnTo>
                  <a:lnTo>
                    <a:pt x="86" y="32"/>
                  </a:lnTo>
                  <a:lnTo>
                    <a:pt x="94" y="0"/>
                  </a:lnTo>
                  <a:lnTo>
                    <a:pt x="76" y="26"/>
                  </a:lnTo>
                  <a:lnTo>
                    <a:pt x="50" y="5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6" name="Line 23"/>
            <p:cNvSpPr>
              <a:spLocks noChangeShapeType="1"/>
            </p:cNvSpPr>
            <p:nvPr/>
          </p:nvSpPr>
          <p:spPr bwMode="auto">
            <a:xfrm flipV="1">
              <a:off x="4446" y="2732"/>
              <a:ext cx="1" cy="30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7" name="Freeform 24"/>
            <p:cNvSpPr>
              <a:spLocks/>
            </p:cNvSpPr>
            <p:nvPr/>
          </p:nvSpPr>
          <p:spPr bwMode="auto">
            <a:xfrm>
              <a:off x="4406" y="2631"/>
              <a:ext cx="78" cy="127"/>
            </a:xfrm>
            <a:custGeom>
              <a:avLst/>
              <a:gdLst>
                <a:gd name="T0" fmla="*/ 24 w 82"/>
                <a:gd name="T1" fmla="*/ 72 h 136"/>
                <a:gd name="T2" fmla="*/ 24 w 82"/>
                <a:gd name="T3" fmla="*/ 72 h 136"/>
                <a:gd name="T4" fmla="*/ 12 w 82"/>
                <a:gd name="T5" fmla="*/ 106 h 136"/>
                <a:gd name="T6" fmla="*/ 0 w 82"/>
                <a:gd name="T7" fmla="*/ 136 h 136"/>
                <a:gd name="T8" fmla="*/ 82 w 82"/>
                <a:gd name="T9" fmla="*/ 136 h 136"/>
                <a:gd name="T10" fmla="*/ 82 w 82"/>
                <a:gd name="T11" fmla="*/ 136 h 136"/>
                <a:gd name="T12" fmla="*/ 72 w 82"/>
                <a:gd name="T13" fmla="*/ 110 h 136"/>
                <a:gd name="T14" fmla="*/ 58 w 82"/>
                <a:gd name="T15" fmla="*/ 72 h 136"/>
                <a:gd name="T16" fmla="*/ 58 w 82"/>
                <a:gd name="T17" fmla="*/ 72 h 136"/>
                <a:gd name="T18" fmla="*/ 46 w 82"/>
                <a:gd name="T19" fmla="*/ 32 h 136"/>
                <a:gd name="T20" fmla="*/ 42 w 82"/>
                <a:gd name="T21" fmla="*/ 0 h 136"/>
                <a:gd name="T22" fmla="*/ 42 w 82"/>
                <a:gd name="T23" fmla="*/ 0 h 136"/>
                <a:gd name="T24" fmla="*/ 36 w 82"/>
                <a:gd name="T25" fmla="*/ 32 h 136"/>
                <a:gd name="T26" fmla="*/ 24 w 82"/>
                <a:gd name="T27" fmla="*/ 72 h 136"/>
                <a:gd name="T28" fmla="*/ 24 w 82"/>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
                <a:gd name="T46" fmla="*/ 0 h 136"/>
                <a:gd name="T47" fmla="*/ 82 w 82"/>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 h="136">
                  <a:moveTo>
                    <a:pt x="24" y="72"/>
                  </a:moveTo>
                  <a:lnTo>
                    <a:pt x="24" y="72"/>
                  </a:lnTo>
                  <a:lnTo>
                    <a:pt x="12" y="106"/>
                  </a:lnTo>
                  <a:lnTo>
                    <a:pt x="0" y="136"/>
                  </a:lnTo>
                  <a:lnTo>
                    <a:pt x="82" y="136"/>
                  </a:lnTo>
                  <a:lnTo>
                    <a:pt x="72" y="110"/>
                  </a:lnTo>
                  <a:lnTo>
                    <a:pt x="58" y="72"/>
                  </a:lnTo>
                  <a:lnTo>
                    <a:pt x="46" y="32"/>
                  </a:lnTo>
                  <a:lnTo>
                    <a:pt x="42" y="0"/>
                  </a:lnTo>
                  <a:lnTo>
                    <a:pt x="36"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8" name="Line 25"/>
            <p:cNvSpPr>
              <a:spLocks noChangeShapeType="1"/>
            </p:cNvSpPr>
            <p:nvPr/>
          </p:nvSpPr>
          <p:spPr bwMode="auto">
            <a:xfrm flipV="1">
              <a:off x="4852" y="450"/>
              <a:ext cx="1" cy="101"/>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9" name="Freeform 26"/>
            <p:cNvSpPr>
              <a:spLocks/>
            </p:cNvSpPr>
            <p:nvPr/>
          </p:nvSpPr>
          <p:spPr bwMode="auto">
            <a:xfrm>
              <a:off x="4814" y="349"/>
              <a:ext cx="76" cy="127"/>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0" name="Line 27"/>
            <p:cNvSpPr>
              <a:spLocks noChangeShapeType="1"/>
            </p:cNvSpPr>
            <p:nvPr/>
          </p:nvSpPr>
          <p:spPr bwMode="auto">
            <a:xfrm flipV="1">
              <a:off x="4164" y="1515"/>
              <a:ext cx="106" cy="11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1" name="Freeform 28"/>
            <p:cNvSpPr>
              <a:spLocks/>
            </p:cNvSpPr>
            <p:nvPr/>
          </p:nvSpPr>
          <p:spPr bwMode="auto">
            <a:xfrm>
              <a:off x="4225" y="1440"/>
              <a:ext cx="113" cy="119"/>
            </a:xfrm>
            <a:custGeom>
              <a:avLst/>
              <a:gdLst>
                <a:gd name="T0" fmla="*/ 60 w 120"/>
                <a:gd name="T1" fmla="*/ 42 h 128"/>
                <a:gd name="T2" fmla="*/ 60 w 120"/>
                <a:gd name="T3" fmla="*/ 42 h 128"/>
                <a:gd name="T4" fmla="*/ 30 w 120"/>
                <a:gd name="T5" fmla="*/ 60 h 128"/>
                <a:gd name="T6" fmla="*/ 0 w 120"/>
                <a:gd name="T7" fmla="*/ 74 h 128"/>
                <a:gd name="T8" fmla="*/ 60 w 120"/>
                <a:gd name="T9" fmla="*/ 128 h 128"/>
                <a:gd name="T10" fmla="*/ 60 w 120"/>
                <a:gd name="T11" fmla="*/ 128 h 128"/>
                <a:gd name="T12" fmla="*/ 70 w 120"/>
                <a:gd name="T13" fmla="*/ 102 h 128"/>
                <a:gd name="T14" fmla="*/ 86 w 120"/>
                <a:gd name="T15" fmla="*/ 64 h 128"/>
                <a:gd name="T16" fmla="*/ 86 w 120"/>
                <a:gd name="T17" fmla="*/ 64 h 128"/>
                <a:gd name="T18" fmla="*/ 104 w 120"/>
                <a:gd name="T19" fmla="*/ 26 h 128"/>
                <a:gd name="T20" fmla="*/ 120 w 120"/>
                <a:gd name="T21" fmla="*/ 0 h 128"/>
                <a:gd name="T22" fmla="*/ 120 w 120"/>
                <a:gd name="T23" fmla="*/ 0 h 128"/>
                <a:gd name="T24" fmla="*/ 96 w 120"/>
                <a:gd name="T25" fmla="*/ 18 h 128"/>
                <a:gd name="T26" fmla="*/ 60 w 120"/>
                <a:gd name="T27" fmla="*/ 42 h 128"/>
                <a:gd name="T28" fmla="*/ 60 w 120"/>
                <a:gd name="T29" fmla="*/ 42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128"/>
                <a:gd name="T47" fmla="*/ 120 w 120"/>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128">
                  <a:moveTo>
                    <a:pt x="60" y="42"/>
                  </a:moveTo>
                  <a:lnTo>
                    <a:pt x="60" y="42"/>
                  </a:lnTo>
                  <a:lnTo>
                    <a:pt x="30" y="60"/>
                  </a:lnTo>
                  <a:lnTo>
                    <a:pt x="0" y="74"/>
                  </a:lnTo>
                  <a:lnTo>
                    <a:pt x="60" y="128"/>
                  </a:lnTo>
                  <a:lnTo>
                    <a:pt x="70" y="102"/>
                  </a:lnTo>
                  <a:lnTo>
                    <a:pt x="86" y="64"/>
                  </a:lnTo>
                  <a:lnTo>
                    <a:pt x="104" y="26"/>
                  </a:lnTo>
                  <a:lnTo>
                    <a:pt x="120" y="0"/>
                  </a:lnTo>
                  <a:lnTo>
                    <a:pt x="96" y="18"/>
                  </a:lnTo>
                  <a:lnTo>
                    <a:pt x="60" y="4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2" name="Line 29"/>
            <p:cNvSpPr>
              <a:spLocks noChangeShapeType="1"/>
            </p:cNvSpPr>
            <p:nvPr/>
          </p:nvSpPr>
          <p:spPr bwMode="auto">
            <a:xfrm flipH="1" flipV="1">
              <a:off x="5432" y="1515"/>
              <a:ext cx="108" cy="11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3" name="Freeform 30"/>
            <p:cNvSpPr>
              <a:spLocks/>
            </p:cNvSpPr>
            <p:nvPr/>
          </p:nvSpPr>
          <p:spPr bwMode="auto">
            <a:xfrm>
              <a:off x="5362" y="1440"/>
              <a:ext cx="115" cy="119"/>
            </a:xfrm>
            <a:custGeom>
              <a:avLst/>
              <a:gdLst>
                <a:gd name="T0" fmla="*/ 36 w 122"/>
                <a:gd name="T1" fmla="*/ 64 h 128"/>
                <a:gd name="T2" fmla="*/ 36 w 122"/>
                <a:gd name="T3" fmla="*/ 64 h 128"/>
                <a:gd name="T4" fmla="*/ 50 w 122"/>
                <a:gd name="T5" fmla="*/ 96 h 128"/>
                <a:gd name="T6" fmla="*/ 62 w 122"/>
                <a:gd name="T7" fmla="*/ 128 h 128"/>
                <a:gd name="T8" fmla="*/ 122 w 122"/>
                <a:gd name="T9" fmla="*/ 74 h 128"/>
                <a:gd name="T10" fmla="*/ 122 w 122"/>
                <a:gd name="T11" fmla="*/ 74 h 128"/>
                <a:gd name="T12" fmla="*/ 96 w 122"/>
                <a:gd name="T13" fmla="*/ 62 h 128"/>
                <a:gd name="T14" fmla="*/ 60 w 122"/>
                <a:gd name="T15" fmla="*/ 42 h 128"/>
                <a:gd name="T16" fmla="*/ 60 w 122"/>
                <a:gd name="T17" fmla="*/ 42 h 128"/>
                <a:gd name="T18" fmla="*/ 26 w 122"/>
                <a:gd name="T19" fmla="*/ 20 h 128"/>
                <a:gd name="T20" fmla="*/ 0 w 122"/>
                <a:gd name="T21" fmla="*/ 0 h 128"/>
                <a:gd name="T22" fmla="*/ 0 w 122"/>
                <a:gd name="T23" fmla="*/ 0 h 128"/>
                <a:gd name="T24" fmla="*/ 16 w 122"/>
                <a:gd name="T25" fmla="*/ 26 h 128"/>
                <a:gd name="T26" fmla="*/ 36 w 122"/>
                <a:gd name="T27" fmla="*/ 64 h 128"/>
                <a:gd name="T28" fmla="*/ 36 w 122"/>
                <a:gd name="T29" fmla="*/ 64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128"/>
                <a:gd name="T47" fmla="*/ 122 w 122"/>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128">
                  <a:moveTo>
                    <a:pt x="36" y="64"/>
                  </a:moveTo>
                  <a:lnTo>
                    <a:pt x="36" y="64"/>
                  </a:lnTo>
                  <a:lnTo>
                    <a:pt x="50" y="96"/>
                  </a:lnTo>
                  <a:lnTo>
                    <a:pt x="62" y="128"/>
                  </a:lnTo>
                  <a:lnTo>
                    <a:pt x="122" y="74"/>
                  </a:lnTo>
                  <a:lnTo>
                    <a:pt x="96" y="62"/>
                  </a:lnTo>
                  <a:lnTo>
                    <a:pt x="60" y="42"/>
                  </a:lnTo>
                  <a:lnTo>
                    <a:pt x="26" y="20"/>
                  </a:lnTo>
                  <a:lnTo>
                    <a:pt x="0" y="0"/>
                  </a:lnTo>
                  <a:lnTo>
                    <a:pt x="16" y="26"/>
                  </a:lnTo>
                  <a:lnTo>
                    <a:pt x="36" y="6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4" name="Line 31"/>
            <p:cNvSpPr>
              <a:spLocks noChangeShapeType="1"/>
            </p:cNvSpPr>
            <p:nvPr/>
          </p:nvSpPr>
          <p:spPr bwMode="auto">
            <a:xfrm flipV="1">
              <a:off x="4164" y="3786"/>
              <a:ext cx="106" cy="12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5" name="Freeform 32"/>
            <p:cNvSpPr>
              <a:spLocks/>
            </p:cNvSpPr>
            <p:nvPr/>
          </p:nvSpPr>
          <p:spPr bwMode="auto">
            <a:xfrm>
              <a:off x="4225" y="3707"/>
              <a:ext cx="109" cy="121"/>
            </a:xfrm>
            <a:custGeom>
              <a:avLst/>
              <a:gdLst>
                <a:gd name="T0" fmla="*/ 60 w 116"/>
                <a:gd name="T1" fmla="*/ 44 h 130"/>
                <a:gd name="T2" fmla="*/ 60 w 116"/>
                <a:gd name="T3" fmla="*/ 44 h 130"/>
                <a:gd name="T4" fmla="*/ 28 w 116"/>
                <a:gd name="T5" fmla="*/ 64 h 130"/>
                <a:gd name="T6" fmla="*/ 0 w 116"/>
                <a:gd name="T7" fmla="*/ 80 h 130"/>
                <a:gd name="T8" fmla="*/ 62 w 116"/>
                <a:gd name="T9" fmla="*/ 130 h 130"/>
                <a:gd name="T10" fmla="*/ 62 w 116"/>
                <a:gd name="T11" fmla="*/ 130 h 130"/>
                <a:gd name="T12" fmla="*/ 70 w 116"/>
                <a:gd name="T13" fmla="*/ 104 h 130"/>
                <a:gd name="T14" fmla="*/ 84 w 116"/>
                <a:gd name="T15" fmla="*/ 66 h 130"/>
                <a:gd name="T16" fmla="*/ 84 w 116"/>
                <a:gd name="T17" fmla="*/ 66 h 130"/>
                <a:gd name="T18" fmla="*/ 102 w 116"/>
                <a:gd name="T19" fmla="*/ 28 h 130"/>
                <a:gd name="T20" fmla="*/ 116 w 116"/>
                <a:gd name="T21" fmla="*/ 0 h 130"/>
                <a:gd name="T22" fmla="*/ 116 w 116"/>
                <a:gd name="T23" fmla="*/ 0 h 130"/>
                <a:gd name="T24" fmla="*/ 92 w 116"/>
                <a:gd name="T25" fmla="*/ 20 h 130"/>
                <a:gd name="T26" fmla="*/ 60 w 116"/>
                <a:gd name="T27" fmla="*/ 44 h 130"/>
                <a:gd name="T28" fmla="*/ 60 w 116"/>
                <a:gd name="T29" fmla="*/ 44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30"/>
                <a:gd name="T47" fmla="*/ 116 w 116"/>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30">
                  <a:moveTo>
                    <a:pt x="60" y="44"/>
                  </a:moveTo>
                  <a:lnTo>
                    <a:pt x="60" y="44"/>
                  </a:lnTo>
                  <a:lnTo>
                    <a:pt x="28" y="64"/>
                  </a:lnTo>
                  <a:lnTo>
                    <a:pt x="0" y="80"/>
                  </a:lnTo>
                  <a:lnTo>
                    <a:pt x="62" y="130"/>
                  </a:lnTo>
                  <a:lnTo>
                    <a:pt x="70" y="104"/>
                  </a:lnTo>
                  <a:lnTo>
                    <a:pt x="84" y="66"/>
                  </a:lnTo>
                  <a:lnTo>
                    <a:pt x="102" y="28"/>
                  </a:lnTo>
                  <a:lnTo>
                    <a:pt x="116" y="0"/>
                  </a:lnTo>
                  <a:lnTo>
                    <a:pt x="92" y="20"/>
                  </a:lnTo>
                  <a:lnTo>
                    <a:pt x="60" y="4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6" name="Line 33"/>
            <p:cNvSpPr>
              <a:spLocks noChangeShapeType="1"/>
            </p:cNvSpPr>
            <p:nvPr/>
          </p:nvSpPr>
          <p:spPr bwMode="auto">
            <a:xfrm flipV="1">
              <a:off x="4980" y="3786"/>
              <a:ext cx="106" cy="12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7" name="Freeform 34"/>
            <p:cNvSpPr>
              <a:spLocks/>
            </p:cNvSpPr>
            <p:nvPr/>
          </p:nvSpPr>
          <p:spPr bwMode="auto">
            <a:xfrm>
              <a:off x="5041" y="3707"/>
              <a:ext cx="109" cy="121"/>
            </a:xfrm>
            <a:custGeom>
              <a:avLst/>
              <a:gdLst>
                <a:gd name="T0" fmla="*/ 60 w 116"/>
                <a:gd name="T1" fmla="*/ 44 h 130"/>
                <a:gd name="T2" fmla="*/ 60 w 116"/>
                <a:gd name="T3" fmla="*/ 44 h 130"/>
                <a:gd name="T4" fmla="*/ 28 w 116"/>
                <a:gd name="T5" fmla="*/ 64 h 130"/>
                <a:gd name="T6" fmla="*/ 0 w 116"/>
                <a:gd name="T7" fmla="*/ 80 h 130"/>
                <a:gd name="T8" fmla="*/ 62 w 116"/>
                <a:gd name="T9" fmla="*/ 130 h 130"/>
                <a:gd name="T10" fmla="*/ 62 w 116"/>
                <a:gd name="T11" fmla="*/ 130 h 130"/>
                <a:gd name="T12" fmla="*/ 70 w 116"/>
                <a:gd name="T13" fmla="*/ 104 h 130"/>
                <a:gd name="T14" fmla="*/ 84 w 116"/>
                <a:gd name="T15" fmla="*/ 66 h 130"/>
                <a:gd name="T16" fmla="*/ 84 w 116"/>
                <a:gd name="T17" fmla="*/ 66 h 130"/>
                <a:gd name="T18" fmla="*/ 102 w 116"/>
                <a:gd name="T19" fmla="*/ 28 h 130"/>
                <a:gd name="T20" fmla="*/ 116 w 116"/>
                <a:gd name="T21" fmla="*/ 0 h 130"/>
                <a:gd name="T22" fmla="*/ 116 w 116"/>
                <a:gd name="T23" fmla="*/ 0 h 130"/>
                <a:gd name="T24" fmla="*/ 92 w 116"/>
                <a:gd name="T25" fmla="*/ 20 h 130"/>
                <a:gd name="T26" fmla="*/ 60 w 116"/>
                <a:gd name="T27" fmla="*/ 44 h 130"/>
                <a:gd name="T28" fmla="*/ 60 w 116"/>
                <a:gd name="T29" fmla="*/ 44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30"/>
                <a:gd name="T47" fmla="*/ 116 w 116"/>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30">
                  <a:moveTo>
                    <a:pt x="60" y="44"/>
                  </a:moveTo>
                  <a:lnTo>
                    <a:pt x="60" y="44"/>
                  </a:lnTo>
                  <a:lnTo>
                    <a:pt x="28" y="64"/>
                  </a:lnTo>
                  <a:lnTo>
                    <a:pt x="0" y="80"/>
                  </a:lnTo>
                  <a:lnTo>
                    <a:pt x="62" y="130"/>
                  </a:lnTo>
                  <a:lnTo>
                    <a:pt x="70" y="104"/>
                  </a:lnTo>
                  <a:lnTo>
                    <a:pt x="84" y="66"/>
                  </a:lnTo>
                  <a:lnTo>
                    <a:pt x="102" y="28"/>
                  </a:lnTo>
                  <a:lnTo>
                    <a:pt x="116" y="0"/>
                  </a:lnTo>
                  <a:lnTo>
                    <a:pt x="92" y="20"/>
                  </a:lnTo>
                  <a:lnTo>
                    <a:pt x="60" y="4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8" name="Line 35"/>
            <p:cNvSpPr>
              <a:spLocks noChangeShapeType="1"/>
            </p:cNvSpPr>
            <p:nvPr/>
          </p:nvSpPr>
          <p:spPr bwMode="auto">
            <a:xfrm flipH="1" flipV="1">
              <a:off x="5432" y="3786"/>
              <a:ext cx="108" cy="12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9" name="Freeform 36"/>
            <p:cNvSpPr>
              <a:spLocks/>
            </p:cNvSpPr>
            <p:nvPr/>
          </p:nvSpPr>
          <p:spPr bwMode="auto">
            <a:xfrm>
              <a:off x="5366" y="3707"/>
              <a:ext cx="111" cy="121"/>
            </a:xfrm>
            <a:custGeom>
              <a:avLst/>
              <a:gdLst>
                <a:gd name="T0" fmla="*/ 32 w 118"/>
                <a:gd name="T1" fmla="*/ 66 h 130"/>
                <a:gd name="T2" fmla="*/ 32 w 118"/>
                <a:gd name="T3" fmla="*/ 66 h 130"/>
                <a:gd name="T4" fmla="*/ 46 w 118"/>
                <a:gd name="T5" fmla="*/ 100 h 130"/>
                <a:gd name="T6" fmla="*/ 56 w 118"/>
                <a:gd name="T7" fmla="*/ 130 h 130"/>
                <a:gd name="T8" fmla="*/ 118 w 118"/>
                <a:gd name="T9" fmla="*/ 80 h 130"/>
                <a:gd name="T10" fmla="*/ 118 w 118"/>
                <a:gd name="T11" fmla="*/ 80 h 130"/>
                <a:gd name="T12" fmla="*/ 94 w 118"/>
                <a:gd name="T13" fmla="*/ 66 h 130"/>
                <a:gd name="T14" fmla="*/ 58 w 118"/>
                <a:gd name="T15" fmla="*/ 44 h 130"/>
                <a:gd name="T16" fmla="*/ 58 w 118"/>
                <a:gd name="T17" fmla="*/ 44 h 130"/>
                <a:gd name="T18" fmla="*/ 24 w 118"/>
                <a:gd name="T19" fmla="*/ 20 h 130"/>
                <a:gd name="T20" fmla="*/ 0 w 118"/>
                <a:gd name="T21" fmla="*/ 0 h 130"/>
                <a:gd name="T22" fmla="*/ 0 w 118"/>
                <a:gd name="T23" fmla="*/ 0 h 130"/>
                <a:gd name="T24" fmla="*/ 16 w 118"/>
                <a:gd name="T25" fmla="*/ 28 h 130"/>
                <a:gd name="T26" fmla="*/ 32 w 118"/>
                <a:gd name="T27" fmla="*/ 66 h 130"/>
                <a:gd name="T28" fmla="*/ 32 w 118"/>
                <a:gd name="T29" fmla="*/ 66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130"/>
                <a:gd name="T47" fmla="*/ 118 w 118"/>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130">
                  <a:moveTo>
                    <a:pt x="32" y="66"/>
                  </a:moveTo>
                  <a:lnTo>
                    <a:pt x="32" y="66"/>
                  </a:lnTo>
                  <a:lnTo>
                    <a:pt x="46" y="100"/>
                  </a:lnTo>
                  <a:lnTo>
                    <a:pt x="56" y="130"/>
                  </a:lnTo>
                  <a:lnTo>
                    <a:pt x="118" y="80"/>
                  </a:lnTo>
                  <a:lnTo>
                    <a:pt x="94" y="66"/>
                  </a:lnTo>
                  <a:lnTo>
                    <a:pt x="58" y="44"/>
                  </a:lnTo>
                  <a:lnTo>
                    <a:pt x="24" y="20"/>
                  </a:lnTo>
                  <a:lnTo>
                    <a:pt x="0" y="0"/>
                  </a:lnTo>
                  <a:lnTo>
                    <a:pt x="16" y="28"/>
                  </a:lnTo>
                  <a:lnTo>
                    <a:pt x="32" y="6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0" name="Line 37"/>
            <p:cNvSpPr>
              <a:spLocks noChangeShapeType="1"/>
            </p:cNvSpPr>
            <p:nvPr/>
          </p:nvSpPr>
          <p:spPr bwMode="auto">
            <a:xfrm flipH="1" flipV="1">
              <a:off x="4616" y="3786"/>
              <a:ext cx="108" cy="12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1" name="Freeform 38"/>
            <p:cNvSpPr>
              <a:spLocks/>
            </p:cNvSpPr>
            <p:nvPr/>
          </p:nvSpPr>
          <p:spPr bwMode="auto">
            <a:xfrm>
              <a:off x="4550" y="3707"/>
              <a:ext cx="111" cy="121"/>
            </a:xfrm>
            <a:custGeom>
              <a:avLst/>
              <a:gdLst>
                <a:gd name="T0" fmla="*/ 32 w 118"/>
                <a:gd name="T1" fmla="*/ 66 h 130"/>
                <a:gd name="T2" fmla="*/ 32 w 118"/>
                <a:gd name="T3" fmla="*/ 66 h 130"/>
                <a:gd name="T4" fmla="*/ 46 w 118"/>
                <a:gd name="T5" fmla="*/ 100 h 130"/>
                <a:gd name="T6" fmla="*/ 56 w 118"/>
                <a:gd name="T7" fmla="*/ 130 h 130"/>
                <a:gd name="T8" fmla="*/ 118 w 118"/>
                <a:gd name="T9" fmla="*/ 80 h 130"/>
                <a:gd name="T10" fmla="*/ 118 w 118"/>
                <a:gd name="T11" fmla="*/ 80 h 130"/>
                <a:gd name="T12" fmla="*/ 94 w 118"/>
                <a:gd name="T13" fmla="*/ 66 h 130"/>
                <a:gd name="T14" fmla="*/ 58 w 118"/>
                <a:gd name="T15" fmla="*/ 44 h 130"/>
                <a:gd name="T16" fmla="*/ 58 w 118"/>
                <a:gd name="T17" fmla="*/ 44 h 130"/>
                <a:gd name="T18" fmla="*/ 24 w 118"/>
                <a:gd name="T19" fmla="*/ 20 h 130"/>
                <a:gd name="T20" fmla="*/ 0 w 118"/>
                <a:gd name="T21" fmla="*/ 0 h 130"/>
                <a:gd name="T22" fmla="*/ 0 w 118"/>
                <a:gd name="T23" fmla="*/ 0 h 130"/>
                <a:gd name="T24" fmla="*/ 16 w 118"/>
                <a:gd name="T25" fmla="*/ 28 h 130"/>
                <a:gd name="T26" fmla="*/ 32 w 118"/>
                <a:gd name="T27" fmla="*/ 66 h 130"/>
                <a:gd name="T28" fmla="*/ 32 w 118"/>
                <a:gd name="T29" fmla="*/ 66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130"/>
                <a:gd name="T47" fmla="*/ 118 w 118"/>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130">
                  <a:moveTo>
                    <a:pt x="32" y="66"/>
                  </a:moveTo>
                  <a:lnTo>
                    <a:pt x="32" y="66"/>
                  </a:lnTo>
                  <a:lnTo>
                    <a:pt x="46" y="100"/>
                  </a:lnTo>
                  <a:lnTo>
                    <a:pt x="56" y="130"/>
                  </a:lnTo>
                  <a:lnTo>
                    <a:pt x="118" y="80"/>
                  </a:lnTo>
                  <a:lnTo>
                    <a:pt x="94" y="66"/>
                  </a:lnTo>
                  <a:lnTo>
                    <a:pt x="58" y="44"/>
                  </a:lnTo>
                  <a:lnTo>
                    <a:pt x="24" y="20"/>
                  </a:lnTo>
                  <a:lnTo>
                    <a:pt x="0" y="0"/>
                  </a:lnTo>
                  <a:lnTo>
                    <a:pt x="16" y="28"/>
                  </a:lnTo>
                  <a:lnTo>
                    <a:pt x="32" y="6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2" name="Line 39"/>
            <p:cNvSpPr>
              <a:spLocks noChangeShapeType="1"/>
            </p:cNvSpPr>
            <p:nvPr/>
          </p:nvSpPr>
          <p:spPr bwMode="auto">
            <a:xfrm flipV="1">
              <a:off x="4444" y="1591"/>
              <a:ext cx="1" cy="30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3" name="Freeform 40"/>
            <p:cNvSpPr>
              <a:spLocks/>
            </p:cNvSpPr>
            <p:nvPr/>
          </p:nvSpPr>
          <p:spPr bwMode="auto">
            <a:xfrm>
              <a:off x="4406" y="1490"/>
              <a:ext cx="76" cy="127"/>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4" name="Line 41"/>
            <p:cNvSpPr>
              <a:spLocks noChangeShapeType="1"/>
            </p:cNvSpPr>
            <p:nvPr/>
          </p:nvSpPr>
          <p:spPr bwMode="auto">
            <a:xfrm flipV="1">
              <a:off x="5260" y="2262"/>
              <a:ext cx="1" cy="101"/>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5" name="Freeform 42"/>
            <p:cNvSpPr>
              <a:spLocks/>
            </p:cNvSpPr>
            <p:nvPr/>
          </p:nvSpPr>
          <p:spPr bwMode="auto">
            <a:xfrm>
              <a:off x="5222" y="2162"/>
              <a:ext cx="76" cy="126"/>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6" name="Line 43"/>
            <p:cNvSpPr>
              <a:spLocks noChangeShapeType="1"/>
            </p:cNvSpPr>
            <p:nvPr/>
          </p:nvSpPr>
          <p:spPr bwMode="auto">
            <a:xfrm flipV="1">
              <a:off x="4444" y="2262"/>
              <a:ext cx="1" cy="101"/>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7" name="Freeform 44"/>
            <p:cNvSpPr>
              <a:spLocks/>
            </p:cNvSpPr>
            <p:nvPr/>
          </p:nvSpPr>
          <p:spPr bwMode="auto">
            <a:xfrm>
              <a:off x="4406" y="2162"/>
              <a:ext cx="76" cy="126"/>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8" name="Line 45"/>
            <p:cNvSpPr>
              <a:spLocks noChangeShapeType="1"/>
            </p:cNvSpPr>
            <p:nvPr/>
          </p:nvSpPr>
          <p:spPr bwMode="auto">
            <a:xfrm flipV="1">
              <a:off x="5260" y="3400"/>
              <a:ext cx="1" cy="10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9" name="Freeform 46"/>
            <p:cNvSpPr>
              <a:spLocks/>
            </p:cNvSpPr>
            <p:nvPr/>
          </p:nvSpPr>
          <p:spPr bwMode="auto">
            <a:xfrm>
              <a:off x="5222" y="3299"/>
              <a:ext cx="76" cy="127"/>
            </a:xfrm>
            <a:custGeom>
              <a:avLst/>
              <a:gdLst>
                <a:gd name="T0" fmla="*/ 24 w 80"/>
                <a:gd name="T1" fmla="*/ 70 h 136"/>
                <a:gd name="T2" fmla="*/ 24 w 80"/>
                <a:gd name="T3" fmla="*/ 70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0 h 136"/>
                <a:gd name="T16" fmla="*/ 56 w 80"/>
                <a:gd name="T17" fmla="*/ 70 h 136"/>
                <a:gd name="T18" fmla="*/ 46 w 80"/>
                <a:gd name="T19" fmla="*/ 32 h 136"/>
                <a:gd name="T20" fmla="*/ 40 w 80"/>
                <a:gd name="T21" fmla="*/ 0 h 136"/>
                <a:gd name="T22" fmla="*/ 40 w 80"/>
                <a:gd name="T23" fmla="*/ 0 h 136"/>
                <a:gd name="T24" fmla="*/ 34 w 80"/>
                <a:gd name="T25" fmla="*/ 32 h 136"/>
                <a:gd name="T26" fmla="*/ 24 w 80"/>
                <a:gd name="T27" fmla="*/ 70 h 136"/>
                <a:gd name="T28" fmla="*/ 24 w 80"/>
                <a:gd name="T29" fmla="*/ 7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0"/>
                  </a:moveTo>
                  <a:lnTo>
                    <a:pt x="24" y="70"/>
                  </a:lnTo>
                  <a:lnTo>
                    <a:pt x="12" y="106"/>
                  </a:lnTo>
                  <a:lnTo>
                    <a:pt x="0" y="136"/>
                  </a:lnTo>
                  <a:lnTo>
                    <a:pt x="80" y="136"/>
                  </a:lnTo>
                  <a:lnTo>
                    <a:pt x="70" y="110"/>
                  </a:lnTo>
                  <a:lnTo>
                    <a:pt x="56" y="70"/>
                  </a:lnTo>
                  <a:lnTo>
                    <a:pt x="46" y="32"/>
                  </a:lnTo>
                  <a:lnTo>
                    <a:pt x="40" y="0"/>
                  </a:lnTo>
                  <a:lnTo>
                    <a:pt x="34" y="32"/>
                  </a:lnTo>
                  <a:lnTo>
                    <a:pt x="24" y="70"/>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0" name="Line 47"/>
            <p:cNvSpPr>
              <a:spLocks noChangeShapeType="1"/>
            </p:cNvSpPr>
            <p:nvPr/>
          </p:nvSpPr>
          <p:spPr bwMode="auto">
            <a:xfrm flipV="1">
              <a:off x="4444" y="3400"/>
              <a:ext cx="1" cy="9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1" name="Freeform 48"/>
            <p:cNvSpPr>
              <a:spLocks/>
            </p:cNvSpPr>
            <p:nvPr/>
          </p:nvSpPr>
          <p:spPr bwMode="auto">
            <a:xfrm>
              <a:off x="4406" y="3299"/>
              <a:ext cx="76" cy="127"/>
            </a:xfrm>
            <a:custGeom>
              <a:avLst/>
              <a:gdLst>
                <a:gd name="T0" fmla="*/ 24 w 80"/>
                <a:gd name="T1" fmla="*/ 70 h 136"/>
                <a:gd name="T2" fmla="*/ 24 w 80"/>
                <a:gd name="T3" fmla="*/ 70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0 h 136"/>
                <a:gd name="T16" fmla="*/ 56 w 80"/>
                <a:gd name="T17" fmla="*/ 70 h 136"/>
                <a:gd name="T18" fmla="*/ 46 w 80"/>
                <a:gd name="T19" fmla="*/ 32 h 136"/>
                <a:gd name="T20" fmla="*/ 40 w 80"/>
                <a:gd name="T21" fmla="*/ 0 h 136"/>
                <a:gd name="T22" fmla="*/ 40 w 80"/>
                <a:gd name="T23" fmla="*/ 0 h 136"/>
                <a:gd name="T24" fmla="*/ 34 w 80"/>
                <a:gd name="T25" fmla="*/ 32 h 136"/>
                <a:gd name="T26" fmla="*/ 24 w 80"/>
                <a:gd name="T27" fmla="*/ 70 h 136"/>
                <a:gd name="T28" fmla="*/ 24 w 80"/>
                <a:gd name="T29" fmla="*/ 7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0"/>
                  </a:moveTo>
                  <a:lnTo>
                    <a:pt x="24" y="70"/>
                  </a:lnTo>
                  <a:lnTo>
                    <a:pt x="12" y="106"/>
                  </a:lnTo>
                  <a:lnTo>
                    <a:pt x="0" y="136"/>
                  </a:lnTo>
                  <a:lnTo>
                    <a:pt x="80" y="136"/>
                  </a:lnTo>
                  <a:lnTo>
                    <a:pt x="70" y="110"/>
                  </a:lnTo>
                  <a:lnTo>
                    <a:pt x="56" y="70"/>
                  </a:lnTo>
                  <a:lnTo>
                    <a:pt x="46" y="32"/>
                  </a:lnTo>
                  <a:lnTo>
                    <a:pt x="40" y="0"/>
                  </a:lnTo>
                  <a:lnTo>
                    <a:pt x="34" y="32"/>
                  </a:lnTo>
                  <a:lnTo>
                    <a:pt x="24" y="70"/>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2" name="Line 49"/>
            <p:cNvSpPr>
              <a:spLocks noChangeShapeType="1"/>
            </p:cNvSpPr>
            <p:nvPr/>
          </p:nvSpPr>
          <p:spPr bwMode="auto">
            <a:xfrm flipV="1">
              <a:off x="4438" y="879"/>
              <a:ext cx="278" cy="350"/>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3" name="Freeform 50"/>
            <p:cNvSpPr>
              <a:spLocks/>
            </p:cNvSpPr>
            <p:nvPr/>
          </p:nvSpPr>
          <p:spPr bwMode="auto">
            <a:xfrm>
              <a:off x="4671" y="799"/>
              <a:ext cx="107" cy="123"/>
            </a:xfrm>
            <a:custGeom>
              <a:avLst/>
              <a:gdLst>
                <a:gd name="T0" fmla="*/ 58 w 114"/>
                <a:gd name="T1" fmla="*/ 46 h 132"/>
                <a:gd name="T2" fmla="*/ 58 w 114"/>
                <a:gd name="T3" fmla="*/ 46 h 132"/>
                <a:gd name="T4" fmla="*/ 28 w 114"/>
                <a:gd name="T5" fmla="*/ 66 h 132"/>
                <a:gd name="T6" fmla="*/ 0 w 114"/>
                <a:gd name="T7" fmla="*/ 82 h 132"/>
                <a:gd name="T8" fmla="*/ 64 w 114"/>
                <a:gd name="T9" fmla="*/ 132 h 132"/>
                <a:gd name="T10" fmla="*/ 64 w 114"/>
                <a:gd name="T11" fmla="*/ 132 h 132"/>
                <a:gd name="T12" fmla="*/ 70 w 114"/>
                <a:gd name="T13" fmla="*/ 106 h 132"/>
                <a:gd name="T14" fmla="*/ 84 w 114"/>
                <a:gd name="T15" fmla="*/ 66 h 132"/>
                <a:gd name="T16" fmla="*/ 84 w 114"/>
                <a:gd name="T17" fmla="*/ 66 h 132"/>
                <a:gd name="T18" fmla="*/ 100 w 114"/>
                <a:gd name="T19" fmla="*/ 28 h 132"/>
                <a:gd name="T20" fmla="*/ 114 w 114"/>
                <a:gd name="T21" fmla="*/ 0 h 132"/>
                <a:gd name="T22" fmla="*/ 114 w 114"/>
                <a:gd name="T23" fmla="*/ 0 h 132"/>
                <a:gd name="T24" fmla="*/ 92 w 114"/>
                <a:gd name="T25" fmla="*/ 22 h 132"/>
                <a:gd name="T26" fmla="*/ 58 w 114"/>
                <a:gd name="T27" fmla="*/ 46 h 132"/>
                <a:gd name="T28" fmla="*/ 58 w 114"/>
                <a:gd name="T29" fmla="*/ 46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
                <a:gd name="T46" fmla="*/ 0 h 132"/>
                <a:gd name="T47" fmla="*/ 114 w 114"/>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 h="132">
                  <a:moveTo>
                    <a:pt x="58" y="46"/>
                  </a:moveTo>
                  <a:lnTo>
                    <a:pt x="58" y="46"/>
                  </a:lnTo>
                  <a:lnTo>
                    <a:pt x="28" y="66"/>
                  </a:lnTo>
                  <a:lnTo>
                    <a:pt x="0" y="82"/>
                  </a:lnTo>
                  <a:lnTo>
                    <a:pt x="64" y="132"/>
                  </a:lnTo>
                  <a:lnTo>
                    <a:pt x="70" y="106"/>
                  </a:lnTo>
                  <a:lnTo>
                    <a:pt x="84" y="66"/>
                  </a:lnTo>
                  <a:lnTo>
                    <a:pt x="100" y="28"/>
                  </a:lnTo>
                  <a:lnTo>
                    <a:pt x="114" y="0"/>
                  </a:lnTo>
                  <a:lnTo>
                    <a:pt x="92" y="22"/>
                  </a:lnTo>
                  <a:lnTo>
                    <a:pt x="58" y="4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4" name="Line 51"/>
            <p:cNvSpPr>
              <a:spLocks noChangeShapeType="1"/>
            </p:cNvSpPr>
            <p:nvPr/>
          </p:nvSpPr>
          <p:spPr bwMode="auto">
            <a:xfrm flipH="1" flipV="1">
              <a:off x="4988" y="879"/>
              <a:ext cx="281" cy="350"/>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5" name="Freeform 52"/>
            <p:cNvSpPr>
              <a:spLocks/>
            </p:cNvSpPr>
            <p:nvPr/>
          </p:nvSpPr>
          <p:spPr bwMode="auto">
            <a:xfrm>
              <a:off x="4924" y="799"/>
              <a:ext cx="109" cy="123"/>
            </a:xfrm>
            <a:custGeom>
              <a:avLst/>
              <a:gdLst>
                <a:gd name="T0" fmla="*/ 32 w 116"/>
                <a:gd name="T1" fmla="*/ 66 h 132"/>
                <a:gd name="T2" fmla="*/ 32 w 116"/>
                <a:gd name="T3" fmla="*/ 66 h 132"/>
                <a:gd name="T4" fmla="*/ 44 w 116"/>
                <a:gd name="T5" fmla="*/ 100 h 132"/>
                <a:gd name="T6" fmla="*/ 54 w 116"/>
                <a:gd name="T7" fmla="*/ 132 h 132"/>
                <a:gd name="T8" fmla="*/ 116 w 116"/>
                <a:gd name="T9" fmla="*/ 82 h 132"/>
                <a:gd name="T10" fmla="*/ 116 w 116"/>
                <a:gd name="T11" fmla="*/ 82 h 132"/>
                <a:gd name="T12" fmla="*/ 92 w 116"/>
                <a:gd name="T13" fmla="*/ 68 h 132"/>
                <a:gd name="T14" fmla="*/ 58 w 116"/>
                <a:gd name="T15" fmla="*/ 46 h 132"/>
                <a:gd name="T16" fmla="*/ 58 w 116"/>
                <a:gd name="T17" fmla="*/ 46 h 132"/>
                <a:gd name="T18" fmla="*/ 24 w 116"/>
                <a:gd name="T19" fmla="*/ 22 h 132"/>
                <a:gd name="T20" fmla="*/ 0 w 116"/>
                <a:gd name="T21" fmla="*/ 0 h 132"/>
                <a:gd name="T22" fmla="*/ 0 w 116"/>
                <a:gd name="T23" fmla="*/ 0 h 132"/>
                <a:gd name="T24" fmla="*/ 16 w 116"/>
                <a:gd name="T25" fmla="*/ 28 h 132"/>
                <a:gd name="T26" fmla="*/ 32 w 116"/>
                <a:gd name="T27" fmla="*/ 66 h 132"/>
                <a:gd name="T28" fmla="*/ 32 w 116"/>
                <a:gd name="T29" fmla="*/ 66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32"/>
                <a:gd name="T47" fmla="*/ 116 w 116"/>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32">
                  <a:moveTo>
                    <a:pt x="32" y="66"/>
                  </a:moveTo>
                  <a:lnTo>
                    <a:pt x="32" y="66"/>
                  </a:lnTo>
                  <a:lnTo>
                    <a:pt x="44" y="100"/>
                  </a:lnTo>
                  <a:lnTo>
                    <a:pt x="54" y="132"/>
                  </a:lnTo>
                  <a:lnTo>
                    <a:pt x="116" y="82"/>
                  </a:lnTo>
                  <a:lnTo>
                    <a:pt x="92" y="68"/>
                  </a:lnTo>
                  <a:lnTo>
                    <a:pt x="58" y="46"/>
                  </a:lnTo>
                  <a:lnTo>
                    <a:pt x="24" y="22"/>
                  </a:lnTo>
                  <a:lnTo>
                    <a:pt x="0" y="0"/>
                  </a:lnTo>
                  <a:lnTo>
                    <a:pt x="16" y="28"/>
                  </a:lnTo>
                  <a:lnTo>
                    <a:pt x="32" y="6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6" name="Line 53"/>
            <p:cNvSpPr>
              <a:spLocks noChangeShapeType="1"/>
            </p:cNvSpPr>
            <p:nvPr/>
          </p:nvSpPr>
          <p:spPr bwMode="auto">
            <a:xfrm flipH="1" flipV="1">
              <a:off x="4512" y="1572"/>
              <a:ext cx="25" cy="9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7" name="Freeform 54"/>
            <p:cNvSpPr>
              <a:spLocks/>
            </p:cNvSpPr>
            <p:nvPr/>
          </p:nvSpPr>
          <p:spPr bwMode="auto">
            <a:xfrm>
              <a:off x="4482" y="1474"/>
              <a:ext cx="73" cy="132"/>
            </a:xfrm>
            <a:custGeom>
              <a:avLst/>
              <a:gdLst>
                <a:gd name="T0" fmla="*/ 8 w 78"/>
                <a:gd name="T1" fmla="*/ 74 h 142"/>
                <a:gd name="T2" fmla="*/ 8 w 78"/>
                <a:gd name="T3" fmla="*/ 74 h 142"/>
                <a:gd name="T4" fmla="*/ 4 w 78"/>
                <a:gd name="T5" fmla="*/ 110 h 142"/>
                <a:gd name="T6" fmla="*/ 0 w 78"/>
                <a:gd name="T7" fmla="*/ 142 h 142"/>
                <a:gd name="T8" fmla="*/ 78 w 78"/>
                <a:gd name="T9" fmla="*/ 122 h 142"/>
                <a:gd name="T10" fmla="*/ 78 w 78"/>
                <a:gd name="T11" fmla="*/ 122 h 142"/>
                <a:gd name="T12" fmla="*/ 62 w 78"/>
                <a:gd name="T13" fmla="*/ 100 h 142"/>
                <a:gd name="T14" fmla="*/ 40 w 78"/>
                <a:gd name="T15" fmla="*/ 66 h 142"/>
                <a:gd name="T16" fmla="*/ 40 w 78"/>
                <a:gd name="T17" fmla="*/ 66 h 142"/>
                <a:gd name="T18" fmla="*/ 20 w 78"/>
                <a:gd name="T19" fmla="*/ 30 h 142"/>
                <a:gd name="T20" fmla="*/ 6 w 78"/>
                <a:gd name="T21" fmla="*/ 0 h 142"/>
                <a:gd name="T22" fmla="*/ 6 w 78"/>
                <a:gd name="T23" fmla="*/ 0 h 142"/>
                <a:gd name="T24" fmla="*/ 8 w 78"/>
                <a:gd name="T25" fmla="*/ 32 h 142"/>
                <a:gd name="T26" fmla="*/ 8 w 78"/>
                <a:gd name="T27" fmla="*/ 74 h 142"/>
                <a:gd name="T28" fmla="*/ 8 w 78"/>
                <a:gd name="T29" fmla="*/ 74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142"/>
                <a:gd name="T47" fmla="*/ 78 w 78"/>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142">
                  <a:moveTo>
                    <a:pt x="8" y="74"/>
                  </a:moveTo>
                  <a:lnTo>
                    <a:pt x="8" y="74"/>
                  </a:lnTo>
                  <a:lnTo>
                    <a:pt x="4" y="110"/>
                  </a:lnTo>
                  <a:lnTo>
                    <a:pt x="0" y="142"/>
                  </a:lnTo>
                  <a:lnTo>
                    <a:pt x="78" y="122"/>
                  </a:lnTo>
                  <a:lnTo>
                    <a:pt x="62" y="100"/>
                  </a:lnTo>
                  <a:lnTo>
                    <a:pt x="40" y="66"/>
                  </a:lnTo>
                  <a:lnTo>
                    <a:pt x="20" y="30"/>
                  </a:lnTo>
                  <a:lnTo>
                    <a:pt x="6" y="0"/>
                  </a:lnTo>
                  <a:lnTo>
                    <a:pt x="8" y="32"/>
                  </a:lnTo>
                  <a:lnTo>
                    <a:pt x="8" y="7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8" name="Line 55"/>
            <p:cNvSpPr>
              <a:spLocks noChangeShapeType="1"/>
            </p:cNvSpPr>
            <p:nvPr/>
          </p:nvSpPr>
          <p:spPr bwMode="auto">
            <a:xfrm flipV="1">
              <a:off x="4338" y="1572"/>
              <a:ext cx="40" cy="9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9" name="Freeform 56"/>
            <p:cNvSpPr>
              <a:spLocks/>
            </p:cNvSpPr>
            <p:nvPr/>
          </p:nvSpPr>
          <p:spPr bwMode="auto">
            <a:xfrm>
              <a:off x="4333" y="1479"/>
              <a:ext cx="81" cy="131"/>
            </a:xfrm>
            <a:custGeom>
              <a:avLst/>
              <a:gdLst>
                <a:gd name="T0" fmla="*/ 46 w 86"/>
                <a:gd name="T1" fmla="*/ 58 h 140"/>
                <a:gd name="T2" fmla="*/ 46 w 86"/>
                <a:gd name="T3" fmla="*/ 58 h 140"/>
                <a:gd name="T4" fmla="*/ 22 w 86"/>
                <a:gd name="T5" fmla="*/ 86 h 140"/>
                <a:gd name="T6" fmla="*/ 0 w 86"/>
                <a:gd name="T7" fmla="*/ 110 h 140"/>
                <a:gd name="T8" fmla="*/ 74 w 86"/>
                <a:gd name="T9" fmla="*/ 140 h 140"/>
                <a:gd name="T10" fmla="*/ 74 w 86"/>
                <a:gd name="T11" fmla="*/ 140 h 140"/>
                <a:gd name="T12" fmla="*/ 74 w 86"/>
                <a:gd name="T13" fmla="*/ 112 h 140"/>
                <a:gd name="T14" fmla="*/ 76 w 86"/>
                <a:gd name="T15" fmla="*/ 70 h 140"/>
                <a:gd name="T16" fmla="*/ 76 w 86"/>
                <a:gd name="T17" fmla="*/ 70 h 140"/>
                <a:gd name="T18" fmla="*/ 80 w 86"/>
                <a:gd name="T19" fmla="*/ 30 h 140"/>
                <a:gd name="T20" fmla="*/ 86 w 86"/>
                <a:gd name="T21" fmla="*/ 0 h 140"/>
                <a:gd name="T22" fmla="*/ 86 w 86"/>
                <a:gd name="T23" fmla="*/ 0 h 140"/>
                <a:gd name="T24" fmla="*/ 70 w 86"/>
                <a:gd name="T25" fmla="*/ 26 h 140"/>
                <a:gd name="T26" fmla="*/ 46 w 86"/>
                <a:gd name="T27" fmla="*/ 58 h 140"/>
                <a:gd name="T28" fmla="*/ 46 w 86"/>
                <a:gd name="T29" fmla="*/ 58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40"/>
                <a:gd name="T47" fmla="*/ 86 w 86"/>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40">
                  <a:moveTo>
                    <a:pt x="46" y="58"/>
                  </a:moveTo>
                  <a:lnTo>
                    <a:pt x="46" y="58"/>
                  </a:lnTo>
                  <a:lnTo>
                    <a:pt x="22" y="86"/>
                  </a:lnTo>
                  <a:lnTo>
                    <a:pt x="0" y="110"/>
                  </a:lnTo>
                  <a:lnTo>
                    <a:pt x="74" y="140"/>
                  </a:lnTo>
                  <a:lnTo>
                    <a:pt x="74" y="112"/>
                  </a:lnTo>
                  <a:lnTo>
                    <a:pt x="76" y="70"/>
                  </a:lnTo>
                  <a:lnTo>
                    <a:pt x="80" y="30"/>
                  </a:lnTo>
                  <a:lnTo>
                    <a:pt x="86" y="0"/>
                  </a:lnTo>
                  <a:lnTo>
                    <a:pt x="70" y="26"/>
                  </a:lnTo>
                  <a:lnTo>
                    <a:pt x="46" y="5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0" name="Line 57"/>
            <p:cNvSpPr>
              <a:spLocks noChangeShapeType="1"/>
            </p:cNvSpPr>
            <p:nvPr/>
          </p:nvSpPr>
          <p:spPr bwMode="auto">
            <a:xfrm flipH="1" flipV="1">
              <a:off x="4584" y="1541"/>
              <a:ext cx="53" cy="8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1" name="Freeform 58"/>
            <p:cNvSpPr>
              <a:spLocks/>
            </p:cNvSpPr>
            <p:nvPr/>
          </p:nvSpPr>
          <p:spPr bwMode="auto">
            <a:xfrm>
              <a:off x="4527" y="1455"/>
              <a:ext cx="102" cy="127"/>
            </a:xfrm>
            <a:custGeom>
              <a:avLst/>
              <a:gdLst>
                <a:gd name="T0" fmla="*/ 24 w 108"/>
                <a:gd name="T1" fmla="*/ 68 h 136"/>
                <a:gd name="T2" fmla="*/ 24 w 108"/>
                <a:gd name="T3" fmla="*/ 68 h 136"/>
                <a:gd name="T4" fmla="*/ 34 w 108"/>
                <a:gd name="T5" fmla="*/ 104 h 136"/>
                <a:gd name="T6" fmla="*/ 40 w 108"/>
                <a:gd name="T7" fmla="*/ 136 h 136"/>
                <a:gd name="T8" fmla="*/ 108 w 108"/>
                <a:gd name="T9" fmla="*/ 92 h 136"/>
                <a:gd name="T10" fmla="*/ 108 w 108"/>
                <a:gd name="T11" fmla="*/ 92 h 136"/>
                <a:gd name="T12" fmla="*/ 86 w 108"/>
                <a:gd name="T13" fmla="*/ 76 h 136"/>
                <a:gd name="T14" fmla="*/ 52 w 108"/>
                <a:gd name="T15" fmla="*/ 50 h 136"/>
                <a:gd name="T16" fmla="*/ 52 w 108"/>
                <a:gd name="T17" fmla="*/ 50 h 136"/>
                <a:gd name="T18" fmla="*/ 22 w 108"/>
                <a:gd name="T19" fmla="*/ 22 h 136"/>
                <a:gd name="T20" fmla="*/ 0 w 108"/>
                <a:gd name="T21" fmla="*/ 0 h 136"/>
                <a:gd name="T22" fmla="*/ 0 w 108"/>
                <a:gd name="T23" fmla="*/ 0 h 136"/>
                <a:gd name="T24" fmla="*/ 12 w 108"/>
                <a:gd name="T25" fmla="*/ 30 h 136"/>
                <a:gd name="T26" fmla="*/ 24 w 108"/>
                <a:gd name="T27" fmla="*/ 68 h 136"/>
                <a:gd name="T28" fmla="*/ 24 w 108"/>
                <a:gd name="T29" fmla="*/ 68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36"/>
                <a:gd name="T47" fmla="*/ 108 w 108"/>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36">
                  <a:moveTo>
                    <a:pt x="24" y="68"/>
                  </a:moveTo>
                  <a:lnTo>
                    <a:pt x="24" y="68"/>
                  </a:lnTo>
                  <a:lnTo>
                    <a:pt x="34" y="104"/>
                  </a:lnTo>
                  <a:lnTo>
                    <a:pt x="40" y="136"/>
                  </a:lnTo>
                  <a:lnTo>
                    <a:pt x="108" y="92"/>
                  </a:lnTo>
                  <a:lnTo>
                    <a:pt x="86" y="76"/>
                  </a:lnTo>
                  <a:lnTo>
                    <a:pt x="52" y="50"/>
                  </a:lnTo>
                  <a:lnTo>
                    <a:pt x="22" y="22"/>
                  </a:lnTo>
                  <a:lnTo>
                    <a:pt x="0" y="0"/>
                  </a:lnTo>
                  <a:lnTo>
                    <a:pt x="12" y="30"/>
                  </a:lnTo>
                  <a:lnTo>
                    <a:pt x="24" y="6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2" name="Line 59"/>
            <p:cNvSpPr>
              <a:spLocks noChangeShapeType="1"/>
            </p:cNvSpPr>
            <p:nvPr/>
          </p:nvSpPr>
          <p:spPr bwMode="auto">
            <a:xfrm flipV="1">
              <a:off x="5260" y="1591"/>
              <a:ext cx="1" cy="30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3" name="Freeform 60"/>
            <p:cNvSpPr>
              <a:spLocks/>
            </p:cNvSpPr>
            <p:nvPr/>
          </p:nvSpPr>
          <p:spPr bwMode="auto">
            <a:xfrm>
              <a:off x="5222" y="1490"/>
              <a:ext cx="76" cy="127"/>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4" name="Line 61"/>
            <p:cNvSpPr>
              <a:spLocks noChangeShapeType="1"/>
            </p:cNvSpPr>
            <p:nvPr/>
          </p:nvSpPr>
          <p:spPr bwMode="auto">
            <a:xfrm flipV="1">
              <a:off x="5167" y="1572"/>
              <a:ext cx="25" cy="9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5" name="Freeform 62"/>
            <p:cNvSpPr>
              <a:spLocks/>
            </p:cNvSpPr>
            <p:nvPr/>
          </p:nvSpPr>
          <p:spPr bwMode="auto">
            <a:xfrm>
              <a:off x="5149" y="1474"/>
              <a:ext cx="73" cy="132"/>
            </a:xfrm>
            <a:custGeom>
              <a:avLst/>
              <a:gdLst>
                <a:gd name="T0" fmla="*/ 38 w 78"/>
                <a:gd name="T1" fmla="*/ 66 h 142"/>
                <a:gd name="T2" fmla="*/ 38 w 78"/>
                <a:gd name="T3" fmla="*/ 66 h 142"/>
                <a:gd name="T4" fmla="*/ 20 w 78"/>
                <a:gd name="T5" fmla="*/ 96 h 142"/>
                <a:gd name="T6" fmla="*/ 0 w 78"/>
                <a:gd name="T7" fmla="*/ 122 h 142"/>
                <a:gd name="T8" fmla="*/ 78 w 78"/>
                <a:gd name="T9" fmla="*/ 142 h 142"/>
                <a:gd name="T10" fmla="*/ 78 w 78"/>
                <a:gd name="T11" fmla="*/ 142 h 142"/>
                <a:gd name="T12" fmla="*/ 74 w 78"/>
                <a:gd name="T13" fmla="*/ 114 h 142"/>
                <a:gd name="T14" fmla="*/ 70 w 78"/>
                <a:gd name="T15" fmla="*/ 74 h 142"/>
                <a:gd name="T16" fmla="*/ 70 w 78"/>
                <a:gd name="T17" fmla="*/ 74 h 142"/>
                <a:gd name="T18" fmla="*/ 70 w 78"/>
                <a:gd name="T19" fmla="*/ 32 h 142"/>
                <a:gd name="T20" fmla="*/ 72 w 78"/>
                <a:gd name="T21" fmla="*/ 0 h 142"/>
                <a:gd name="T22" fmla="*/ 72 w 78"/>
                <a:gd name="T23" fmla="*/ 0 h 142"/>
                <a:gd name="T24" fmla="*/ 58 w 78"/>
                <a:gd name="T25" fmla="*/ 30 h 142"/>
                <a:gd name="T26" fmla="*/ 38 w 78"/>
                <a:gd name="T27" fmla="*/ 66 h 142"/>
                <a:gd name="T28" fmla="*/ 38 w 78"/>
                <a:gd name="T29" fmla="*/ 66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142"/>
                <a:gd name="T47" fmla="*/ 78 w 78"/>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142">
                  <a:moveTo>
                    <a:pt x="38" y="66"/>
                  </a:moveTo>
                  <a:lnTo>
                    <a:pt x="38" y="66"/>
                  </a:lnTo>
                  <a:lnTo>
                    <a:pt x="20" y="96"/>
                  </a:lnTo>
                  <a:lnTo>
                    <a:pt x="0" y="122"/>
                  </a:lnTo>
                  <a:lnTo>
                    <a:pt x="78" y="142"/>
                  </a:lnTo>
                  <a:lnTo>
                    <a:pt x="74" y="114"/>
                  </a:lnTo>
                  <a:lnTo>
                    <a:pt x="70" y="74"/>
                  </a:lnTo>
                  <a:lnTo>
                    <a:pt x="70" y="32"/>
                  </a:lnTo>
                  <a:lnTo>
                    <a:pt x="72" y="0"/>
                  </a:lnTo>
                  <a:lnTo>
                    <a:pt x="58" y="30"/>
                  </a:lnTo>
                  <a:lnTo>
                    <a:pt x="38" y="6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6" name="Line 63"/>
            <p:cNvSpPr>
              <a:spLocks noChangeShapeType="1"/>
            </p:cNvSpPr>
            <p:nvPr/>
          </p:nvSpPr>
          <p:spPr bwMode="auto">
            <a:xfrm flipH="1" flipV="1">
              <a:off x="5326" y="1572"/>
              <a:ext cx="40" cy="9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7" name="Freeform 64"/>
            <p:cNvSpPr>
              <a:spLocks/>
            </p:cNvSpPr>
            <p:nvPr/>
          </p:nvSpPr>
          <p:spPr bwMode="auto">
            <a:xfrm>
              <a:off x="5290" y="1479"/>
              <a:ext cx="81" cy="131"/>
            </a:xfrm>
            <a:custGeom>
              <a:avLst/>
              <a:gdLst>
                <a:gd name="T0" fmla="*/ 10 w 86"/>
                <a:gd name="T1" fmla="*/ 70 h 140"/>
                <a:gd name="T2" fmla="*/ 10 w 86"/>
                <a:gd name="T3" fmla="*/ 70 h 140"/>
                <a:gd name="T4" fmla="*/ 12 w 86"/>
                <a:gd name="T5" fmla="*/ 108 h 140"/>
                <a:gd name="T6" fmla="*/ 12 w 86"/>
                <a:gd name="T7" fmla="*/ 140 h 140"/>
                <a:gd name="T8" fmla="*/ 86 w 86"/>
                <a:gd name="T9" fmla="*/ 110 h 140"/>
                <a:gd name="T10" fmla="*/ 86 w 86"/>
                <a:gd name="T11" fmla="*/ 110 h 140"/>
                <a:gd name="T12" fmla="*/ 68 w 86"/>
                <a:gd name="T13" fmla="*/ 90 h 140"/>
                <a:gd name="T14" fmla="*/ 40 w 86"/>
                <a:gd name="T15" fmla="*/ 58 h 140"/>
                <a:gd name="T16" fmla="*/ 40 w 86"/>
                <a:gd name="T17" fmla="*/ 58 h 140"/>
                <a:gd name="T18" fmla="*/ 16 w 86"/>
                <a:gd name="T19" fmla="*/ 26 h 140"/>
                <a:gd name="T20" fmla="*/ 0 w 86"/>
                <a:gd name="T21" fmla="*/ 0 h 140"/>
                <a:gd name="T22" fmla="*/ 0 w 86"/>
                <a:gd name="T23" fmla="*/ 0 h 140"/>
                <a:gd name="T24" fmla="*/ 6 w 86"/>
                <a:gd name="T25" fmla="*/ 30 h 140"/>
                <a:gd name="T26" fmla="*/ 10 w 86"/>
                <a:gd name="T27" fmla="*/ 70 h 140"/>
                <a:gd name="T28" fmla="*/ 10 w 86"/>
                <a:gd name="T29" fmla="*/ 70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40"/>
                <a:gd name="T47" fmla="*/ 86 w 86"/>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40">
                  <a:moveTo>
                    <a:pt x="10" y="70"/>
                  </a:moveTo>
                  <a:lnTo>
                    <a:pt x="10" y="70"/>
                  </a:lnTo>
                  <a:lnTo>
                    <a:pt x="12" y="108"/>
                  </a:lnTo>
                  <a:lnTo>
                    <a:pt x="12" y="140"/>
                  </a:lnTo>
                  <a:lnTo>
                    <a:pt x="86" y="110"/>
                  </a:lnTo>
                  <a:lnTo>
                    <a:pt x="68" y="90"/>
                  </a:lnTo>
                  <a:lnTo>
                    <a:pt x="40" y="58"/>
                  </a:lnTo>
                  <a:lnTo>
                    <a:pt x="16" y="26"/>
                  </a:lnTo>
                  <a:lnTo>
                    <a:pt x="0" y="0"/>
                  </a:lnTo>
                  <a:lnTo>
                    <a:pt x="6" y="30"/>
                  </a:lnTo>
                  <a:lnTo>
                    <a:pt x="10" y="70"/>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8" name="Line 65"/>
            <p:cNvSpPr>
              <a:spLocks noChangeShapeType="1"/>
            </p:cNvSpPr>
            <p:nvPr/>
          </p:nvSpPr>
          <p:spPr bwMode="auto">
            <a:xfrm flipV="1">
              <a:off x="5067" y="1541"/>
              <a:ext cx="53" cy="8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9" name="Freeform 66"/>
            <p:cNvSpPr>
              <a:spLocks/>
            </p:cNvSpPr>
            <p:nvPr/>
          </p:nvSpPr>
          <p:spPr bwMode="auto">
            <a:xfrm>
              <a:off x="5075" y="1455"/>
              <a:ext cx="102" cy="127"/>
            </a:xfrm>
            <a:custGeom>
              <a:avLst/>
              <a:gdLst>
                <a:gd name="T0" fmla="*/ 56 w 108"/>
                <a:gd name="T1" fmla="*/ 50 h 136"/>
                <a:gd name="T2" fmla="*/ 56 w 108"/>
                <a:gd name="T3" fmla="*/ 50 h 136"/>
                <a:gd name="T4" fmla="*/ 26 w 108"/>
                <a:gd name="T5" fmla="*/ 74 h 136"/>
                <a:gd name="T6" fmla="*/ 0 w 108"/>
                <a:gd name="T7" fmla="*/ 92 h 136"/>
                <a:gd name="T8" fmla="*/ 68 w 108"/>
                <a:gd name="T9" fmla="*/ 136 h 136"/>
                <a:gd name="T10" fmla="*/ 68 w 108"/>
                <a:gd name="T11" fmla="*/ 136 h 136"/>
                <a:gd name="T12" fmla="*/ 74 w 108"/>
                <a:gd name="T13" fmla="*/ 110 h 136"/>
                <a:gd name="T14" fmla="*/ 84 w 108"/>
                <a:gd name="T15" fmla="*/ 68 h 136"/>
                <a:gd name="T16" fmla="*/ 84 w 108"/>
                <a:gd name="T17" fmla="*/ 68 h 136"/>
                <a:gd name="T18" fmla="*/ 96 w 108"/>
                <a:gd name="T19" fmla="*/ 30 h 136"/>
                <a:gd name="T20" fmla="*/ 108 w 108"/>
                <a:gd name="T21" fmla="*/ 0 h 136"/>
                <a:gd name="T22" fmla="*/ 108 w 108"/>
                <a:gd name="T23" fmla="*/ 0 h 136"/>
                <a:gd name="T24" fmla="*/ 86 w 108"/>
                <a:gd name="T25" fmla="*/ 24 h 136"/>
                <a:gd name="T26" fmla="*/ 56 w 108"/>
                <a:gd name="T27" fmla="*/ 50 h 136"/>
                <a:gd name="T28" fmla="*/ 56 w 108"/>
                <a:gd name="T29" fmla="*/ 5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36"/>
                <a:gd name="T47" fmla="*/ 108 w 108"/>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36">
                  <a:moveTo>
                    <a:pt x="56" y="50"/>
                  </a:moveTo>
                  <a:lnTo>
                    <a:pt x="56" y="50"/>
                  </a:lnTo>
                  <a:lnTo>
                    <a:pt x="26" y="74"/>
                  </a:lnTo>
                  <a:lnTo>
                    <a:pt x="0" y="92"/>
                  </a:lnTo>
                  <a:lnTo>
                    <a:pt x="68" y="136"/>
                  </a:lnTo>
                  <a:lnTo>
                    <a:pt x="74" y="110"/>
                  </a:lnTo>
                  <a:lnTo>
                    <a:pt x="84" y="68"/>
                  </a:lnTo>
                  <a:lnTo>
                    <a:pt x="96" y="30"/>
                  </a:lnTo>
                  <a:lnTo>
                    <a:pt x="108" y="0"/>
                  </a:lnTo>
                  <a:lnTo>
                    <a:pt x="86" y="24"/>
                  </a:lnTo>
                  <a:lnTo>
                    <a:pt x="56" y="50"/>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0" name="Freeform 67"/>
            <p:cNvSpPr>
              <a:spLocks/>
            </p:cNvSpPr>
            <p:nvPr/>
          </p:nvSpPr>
          <p:spPr bwMode="auto">
            <a:xfrm>
              <a:off x="4308" y="3034"/>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1" name="Rectangle 68"/>
            <p:cNvSpPr>
              <a:spLocks noChangeArrowheads="1"/>
            </p:cNvSpPr>
            <p:nvPr/>
          </p:nvSpPr>
          <p:spPr bwMode="auto">
            <a:xfrm>
              <a:off x="4395" y="3088"/>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D</a:t>
              </a:r>
              <a:endParaRPr lang="en-US" sz="1600" b="1" kern="1200">
                <a:solidFill>
                  <a:srgbClr val="FFFFFF"/>
                </a:solidFill>
                <a:latin typeface="Arial" pitchFamily="34" charset="0"/>
                <a:ea typeface="+mn-ea"/>
                <a:cs typeface="+mn-cs"/>
              </a:endParaRPr>
            </a:p>
          </p:txBody>
        </p:sp>
        <p:sp>
          <p:nvSpPr>
            <p:cNvPr id="752" name="Freeform 69"/>
            <p:cNvSpPr>
              <a:spLocks/>
            </p:cNvSpPr>
            <p:nvPr/>
          </p:nvSpPr>
          <p:spPr bwMode="auto">
            <a:xfrm>
              <a:off x="5124" y="3034"/>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3" name="Rectangle 70"/>
            <p:cNvSpPr>
              <a:spLocks noChangeArrowheads="1"/>
            </p:cNvSpPr>
            <p:nvPr/>
          </p:nvSpPr>
          <p:spPr bwMode="auto">
            <a:xfrm>
              <a:off x="5211" y="3088"/>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D</a:t>
              </a:r>
              <a:endParaRPr lang="en-US" sz="1600" b="1" kern="1200">
                <a:solidFill>
                  <a:srgbClr val="FFFFFF"/>
                </a:solidFill>
                <a:latin typeface="Arial" pitchFamily="34" charset="0"/>
                <a:ea typeface="+mn-ea"/>
                <a:cs typeface="+mn-cs"/>
              </a:endParaRPr>
            </a:p>
          </p:txBody>
        </p:sp>
        <p:sp>
          <p:nvSpPr>
            <p:cNvPr id="754" name="Freeform 71"/>
            <p:cNvSpPr>
              <a:spLocks/>
            </p:cNvSpPr>
            <p:nvPr/>
          </p:nvSpPr>
          <p:spPr bwMode="auto">
            <a:xfrm>
              <a:off x="5124" y="2363"/>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5" name="Rectangle 72"/>
            <p:cNvSpPr>
              <a:spLocks noChangeArrowheads="1"/>
            </p:cNvSpPr>
            <p:nvPr/>
          </p:nvSpPr>
          <p:spPr bwMode="auto">
            <a:xfrm>
              <a:off x="5203" y="2417"/>
              <a:ext cx="12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M</a:t>
              </a:r>
              <a:endParaRPr lang="en-US" sz="1600" b="1" kern="1200">
                <a:solidFill>
                  <a:srgbClr val="FFFFFF"/>
                </a:solidFill>
                <a:latin typeface="Arial" pitchFamily="34" charset="0"/>
                <a:ea typeface="+mn-ea"/>
                <a:cs typeface="+mn-cs"/>
              </a:endParaRPr>
            </a:p>
          </p:txBody>
        </p:sp>
        <p:sp>
          <p:nvSpPr>
            <p:cNvPr id="756" name="Freeform 73"/>
            <p:cNvSpPr>
              <a:spLocks/>
            </p:cNvSpPr>
            <p:nvPr/>
          </p:nvSpPr>
          <p:spPr bwMode="auto">
            <a:xfrm>
              <a:off x="4308" y="2363"/>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7" name="Rectangle 74"/>
            <p:cNvSpPr>
              <a:spLocks noChangeArrowheads="1"/>
            </p:cNvSpPr>
            <p:nvPr/>
          </p:nvSpPr>
          <p:spPr bwMode="auto">
            <a:xfrm>
              <a:off x="4387" y="2417"/>
              <a:ext cx="12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M</a:t>
              </a:r>
              <a:endParaRPr lang="en-US" sz="1600" b="1" kern="1200">
                <a:solidFill>
                  <a:srgbClr val="FFFFFF"/>
                </a:solidFill>
                <a:latin typeface="Arial" pitchFamily="34" charset="0"/>
                <a:ea typeface="+mn-ea"/>
                <a:cs typeface="+mn-cs"/>
              </a:endParaRPr>
            </a:p>
          </p:txBody>
        </p:sp>
        <p:sp>
          <p:nvSpPr>
            <p:cNvPr id="758" name="Line 75"/>
            <p:cNvSpPr>
              <a:spLocks noChangeShapeType="1"/>
            </p:cNvSpPr>
            <p:nvPr/>
          </p:nvSpPr>
          <p:spPr bwMode="auto">
            <a:xfrm>
              <a:off x="4618"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59" name="Line 76"/>
            <p:cNvSpPr>
              <a:spLocks noChangeShapeType="1"/>
            </p:cNvSpPr>
            <p:nvPr/>
          </p:nvSpPr>
          <p:spPr bwMode="auto">
            <a:xfrm>
              <a:off x="4633"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0" name="Line 77"/>
            <p:cNvSpPr>
              <a:spLocks noChangeShapeType="1"/>
            </p:cNvSpPr>
            <p:nvPr/>
          </p:nvSpPr>
          <p:spPr bwMode="auto">
            <a:xfrm>
              <a:off x="4640"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1" name="Line 78"/>
            <p:cNvSpPr>
              <a:spLocks noChangeShapeType="1"/>
            </p:cNvSpPr>
            <p:nvPr/>
          </p:nvSpPr>
          <p:spPr bwMode="auto">
            <a:xfrm>
              <a:off x="4648"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2" name="Line 79"/>
            <p:cNvSpPr>
              <a:spLocks noChangeShapeType="1"/>
            </p:cNvSpPr>
            <p:nvPr/>
          </p:nvSpPr>
          <p:spPr bwMode="auto">
            <a:xfrm>
              <a:off x="4663"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3" name="Line 80"/>
            <p:cNvSpPr>
              <a:spLocks noChangeShapeType="1"/>
            </p:cNvSpPr>
            <p:nvPr/>
          </p:nvSpPr>
          <p:spPr bwMode="auto">
            <a:xfrm>
              <a:off x="4671"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4" name="Line 81"/>
            <p:cNvSpPr>
              <a:spLocks noChangeShapeType="1"/>
            </p:cNvSpPr>
            <p:nvPr/>
          </p:nvSpPr>
          <p:spPr bwMode="auto">
            <a:xfrm>
              <a:off x="4678"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5" name="Line 82"/>
            <p:cNvSpPr>
              <a:spLocks noChangeShapeType="1"/>
            </p:cNvSpPr>
            <p:nvPr/>
          </p:nvSpPr>
          <p:spPr bwMode="auto">
            <a:xfrm>
              <a:off x="4693"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6" name="Line 83"/>
            <p:cNvSpPr>
              <a:spLocks noChangeShapeType="1"/>
            </p:cNvSpPr>
            <p:nvPr/>
          </p:nvSpPr>
          <p:spPr bwMode="auto">
            <a:xfrm>
              <a:off x="4701"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7" name="Line 84"/>
            <p:cNvSpPr>
              <a:spLocks noChangeShapeType="1"/>
            </p:cNvSpPr>
            <p:nvPr/>
          </p:nvSpPr>
          <p:spPr bwMode="auto">
            <a:xfrm>
              <a:off x="4708"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8" name="Line 85"/>
            <p:cNvSpPr>
              <a:spLocks noChangeShapeType="1"/>
            </p:cNvSpPr>
            <p:nvPr/>
          </p:nvSpPr>
          <p:spPr bwMode="auto">
            <a:xfrm>
              <a:off x="472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9" name="Line 86"/>
            <p:cNvSpPr>
              <a:spLocks noChangeShapeType="1"/>
            </p:cNvSpPr>
            <p:nvPr/>
          </p:nvSpPr>
          <p:spPr bwMode="auto">
            <a:xfrm>
              <a:off x="4731"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0" name="Line 87"/>
            <p:cNvSpPr>
              <a:spLocks noChangeShapeType="1"/>
            </p:cNvSpPr>
            <p:nvPr/>
          </p:nvSpPr>
          <p:spPr bwMode="auto">
            <a:xfrm>
              <a:off x="4739"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1" name="Line 88"/>
            <p:cNvSpPr>
              <a:spLocks noChangeShapeType="1"/>
            </p:cNvSpPr>
            <p:nvPr/>
          </p:nvSpPr>
          <p:spPr bwMode="auto">
            <a:xfrm>
              <a:off x="475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2" name="Line 89"/>
            <p:cNvSpPr>
              <a:spLocks noChangeShapeType="1"/>
            </p:cNvSpPr>
            <p:nvPr/>
          </p:nvSpPr>
          <p:spPr bwMode="auto">
            <a:xfrm>
              <a:off x="4761"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3" name="Line 90"/>
            <p:cNvSpPr>
              <a:spLocks noChangeShapeType="1"/>
            </p:cNvSpPr>
            <p:nvPr/>
          </p:nvSpPr>
          <p:spPr bwMode="auto">
            <a:xfrm>
              <a:off x="4769"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4" name="Line 91"/>
            <p:cNvSpPr>
              <a:spLocks noChangeShapeType="1"/>
            </p:cNvSpPr>
            <p:nvPr/>
          </p:nvSpPr>
          <p:spPr bwMode="auto">
            <a:xfrm>
              <a:off x="478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5" name="Line 92"/>
            <p:cNvSpPr>
              <a:spLocks noChangeShapeType="1"/>
            </p:cNvSpPr>
            <p:nvPr/>
          </p:nvSpPr>
          <p:spPr bwMode="auto">
            <a:xfrm>
              <a:off x="4792"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6" name="Line 93"/>
            <p:cNvSpPr>
              <a:spLocks noChangeShapeType="1"/>
            </p:cNvSpPr>
            <p:nvPr/>
          </p:nvSpPr>
          <p:spPr bwMode="auto">
            <a:xfrm>
              <a:off x="4799"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7" name="Line 94"/>
            <p:cNvSpPr>
              <a:spLocks noChangeShapeType="1"/>
            </p:cNvSpPr>
            <p:nvPr/>
          </p:nvSpPr>
          <p:spPr bwMode="auto">
            <a:xfrm>
              <a:off x="481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8" name="Line 95"/>
            <p:cNvSpPr>
              <a:spLocks noChangeShapeType="1"/>
            </p:cNvSpPr>
            <p:nvPr/>
          </p:nvSpPr>
          <p:spPr bwMode="auto">
            <a:xfrm>
              <a:off x="4822"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9" name="Line 96"/>
            <p:cNvSpPr>
              <a:spLocks noChangeShapeType="1"/>
            </p:cNvSpPr>
            <p:nvPr/>
          </p:nvSpPr>
          <p:spPr bwMode="auto">
            <a:xfrm>
              <a:off x="4829"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0" name="Line 97"/>
            <p:cNvSpPr>
              <a:spLocks noChangeShapeType="1"/>
            </p:cNvSpPr>
            <p:nvPr/>
          </p:nvSpPr>
          <p:spPr bwMode="auto">
            <a:xfrm>
              <a:off x="484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1" name="Line 98"/>
            <p:cNvSpPr>
              <a:spLocks noChangeShapeType="1"/>
            </p:cNvSpPr>
            <p:nvPr/>
          </p:nvSpPr>
          <p:spPr bwMode="auto">
            <a:xfrm>
              <a:off x="4852"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2" name="Line 99"/>
            <p:cNvSpPr>
              <a:spLocks noChangeShapeType="1"/>
            </p:cNvSpPr>
            <p:nvPr/>
          </p:nvSpPr>
          <p:spPr bwMode="auto">
            <a:xfrm>
              <a:off x="4860"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3" name="Line 100"/>
            <p:cNvSpPr>
              <a:spLocks noChangeShapeType="1"/>
            </p:cNvSpPr>
            <p:nvPr/>
          </p:nvSpPr>
          <p:spPr bwMode="auto">
            <a:xfrm>
              <a:off x="4875"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4" name="Line 101"/>
            <p:cNvSpPr>
              <a:spLocks noChangeShapeType="1"/>
            </p:cNvSpPr>
            <p:nvPr/>
          </p:nvSpPr>
          <p:spPr bwMode="auto">
            <a:xfrm>
              <a:off x="4882"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5" name="Line 102"/>
            <p:cNvSpPr>
              <a:spLocks noChangeShapeType="1"/>
            </p:cNvSpPr>
            <p:nvPr/>
          </p:nvSpPr>
          <p:spPr bwMode="auto">
            <a:xfrm>
              <a:off x="4890"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6" name="Line 103"/>
            <p:cNvSpPr>
              <a:spLocks noChangeShapeType="1"/>
            </p:cNvSpPr>
            <p:nvPr/>
          </p:nvSpPr>
          <p:spPr bwMode="auto">
            <a:xfrm>
              <a:off x="4905"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7" name="Line 104"/>
            <p:cNvSpPr>
              <a:spLocks noChangeShapeType="1"/>
            </p:cNvSpPr>
            <p:nvPr/>
          </p:nvSpPr>
          <p:spPr bwMode="auto">
            <a:xfrm>
              <a:off x="4912"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8" name="Line 105"/>
            <p:cNvSpPr>
              <a:spLocks noChangeShapeType="1"/>
            </p:cNvSpPr>
            <p:nvPr/>
          </p:nvSpPr>
          <p:spPr bwMode="auto">
            <a:xfrm>
              <a:off x="4920"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9" name="Line 106"/>
            <p:cNvSpPr>
              <a:spLocks noChangeShapeType="1"/>
            </p:cNvSpPr>
            <p:nvPr/>
          </p:nvSpPr>
          <p:spPr bwMode="auto">
            <a:xfrm>
              <a:off x="4935"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0" name="Line 107"/>
            <p:cNvSpPr>
              <a:spLocks noChangeShapeType="1"/>
            </p:cNvSpPr>
            <p:nvPr/>
          </p:nvSpPr>
          <p:spPr bwMode="auto">
            <a:xfrm>
              <a:off x="4943"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1" name="Line 108"/>
            <p:cNvSpPr>
              <a:spLocks noChangeShapeType="1"/>
            </p:cNvSpPr>
            <p:nvPr/>
          </p:nvSpPr>
          <p:spPr bwMode="auto">
            <a:xfrm>
              <a:off x="4950"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2" name="Line 109"/>
            <p:cNvSpPr>
              <a:spLocks noChangeShapeType="1"/>
            </p:cNvSpPr>
            <p:nvPr/>
          </p:nvSpPr>
          <p:spPr bwMode="auto">
            <a:xfrm>
              <a:off x="4965"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3" name="Line 110"/>
            <p:cNvSpPr>
              <a:spLocks noChangeShapeType="1"/>
            </p:cNvSpPr>
            <p:nvPr/>
          </p:nvSpPr>
          <p:spPr bwMode="auto">
            <a:xfrm>
              <a:off x="4973"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4" name="Line 111"/>
            <p:cNvSpPr>
              <a:spLocks noChangeShapeType="1"/>
            </p:cNvSpPr>
            <p:nvPr/>
          </p:nvSpPr>
          <p:spPr bwMode="auto">
            <a:xfrm>
              <a:off x="4980"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5" name="Line 112"/>
            <p:cNvSpPr>
              <a:spLocks noChangeShapeType="1"/>
            </p:cNvSpPr>
            <p:nvPr/>
          </p:nvSpPr>
          <p:spPr bwMode="auto">
            <a:xfrm>
              <a:off x="4996"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6" name="Line 113"/>
            <p:cNvSpPr>
              <a:spLocks noChangeShapeType="1"/>
            </p:cNvSpPr>
            <p:nvPr/>
          </p:nvSpPr>
          <p:spPr bwMode="auto">
            <a:xfrm>
              <a:off x="5003"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7" name="Line 114"/>
            <p:cNvSpPr>
              <a:spLocks noChangeShapeType="1"/>
            </p:cNvSpPr>
            <p:nvPr/>
          </p:nvSpPr>
          <p:spPr bwMode="auto">
            <a:xfrm>
              <a:off x="5011"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8" name="Line 115"/>
            <p:cNvSpPr>
              <a:spLocks noChangeShapeType="1"/>
            </p:cNvSpPr>
            <p:nvPr/>
          </p:nvSpPr>
          <p:spPr bwMode="auto">
            <a:xfrm>
              <a:off x="5026"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9" name="Line 116"/>
            <p:cNvSpPr>
              <a:spLocks noChangeShapeType="1"/>
            </p:cNvSpPr>
            <p:nvPr/>
          </p:nvSpPr>
          <p:spPr bwMode="auto">
            <a:xfrm>
              <a:off x="5033"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0" name="Line 117"/>
            <p:cNvSpPr>
              <a:spLocks noChangeShapeType="1"/>
            </p:cNvSpPr>
            <p:nvPr/>
          </p:nvSpPr>
          <p:spPr bwMode="auto">
            <a:xfrm>
              <a:off x="5041"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1" name="Line 118"/>
            <p:cNvSpPr>
              <a:spLocks noChangeShapeType="1"/>
            </p:cNvSpPr>
            <p:nvPr/>
          </p:nvSpPr>
          <p:spPr bwMode="auto">
            <a:xfrm>
              <a:off x="5056"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2" name="Line 119"/>
            <p:cNvSpPr>
              <a:spLocks noChangeShapeType="1"/>
            </p:cNvSpPr>
            <p:nvPr/>
          </p:nvSpPr>
          <p:spPr bwMode="auto">
            <a:xfrm>
              <a:off x="5064"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3" name="Line 120"/>
            <p:cNvSpPr>
              <a:spLocks noChangeShapeType="1"/>
            </p:cNvSpPr>
            <p:nvPr/>
          </p:nvSpPr>
          <p:spPr bwMode="auto">
            <a:xfrm>
              <a:off x="5071"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4" name="Line 121"/>
            <p:cNvSpPr>
              <a:spLocks noChangeShapeType="1"/>
            </p:cNvSpPr>
            <p:nvPr/>
          </p:nvSpPr>
          <p:spPr bwMode="auto">
            <a:xfrm>
              <a:off x="5086"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5" name="Rectangle 122"/>
            <p:cNvSpPr>
              <a:spLocks noChangeArrowheads="1"/>
            </p:cNvSpPr>
            <p:nvPr/>
          </p:nvSpPr>
          <p:spPr bwMode="auto">
            <a:xfrm>
              <a:off x="4775" y="2350"/>
              <a:ext cx="16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4n</a:t>
              </a:r>
              <a:endParaRPr lang="en-US" sz="1600" b="1" kern="1200">
                <a:solidFill>
                  <a:srgbClr val="FFFFFF"/>
                </a:solidFill>
                <a:latin typeface="Arial" pitchFamily="34" charset="0"/>
                <a:ea typeface="+mn-ea"/>
                <a:cs typeface="+mn-cs"/>
              </a:endParaRPr>
            </a:p>
          </p:txBody>
        </p:sp>
        <p:sp>
          <p:nvSpPr>
            <p:cNvPr id="806" name="Freeform 123"/>
            <p:cNvSpPr>
              <a:spLocks/>
            </p:cNvSpPr>
            <p:nvPr/>
          </p:nvSpPr>
          <p:spPr bwMode="auto">
            <a:xfrm>
              <a:off x="5124" y="1893"/>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07" name="Rectangle 124"/>
            <p:cNvSpPr>
              <a:spLocks noChangeArrowheads="1"/>
            </p:cNvSpPr>
            <p:nvPr/>
          </p:nvSpPr>
          <p:spPr bwMode="auto">
            <a:xfrm>
              <a:off x="5213" y="1947"/>
              <a:ext cx="96"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S</a:t>
              </a:r>
              <a:endParaRPr lang="en-US" sz="1600" b="1" kern="1200">
                <a:solidFill>
                  <a:srgbClr val="FFFFFF"/>
                </a:solidFill>
                <a:latin typeface="Arial" pitchFamily="34" charset="0"/>
                <a:ea typeface="+mn-ea"/>
                <a:cs typeface="+mn-cs"/>
              </a:endParaRPr>
            </a:p>
          </p:txBody>
        </p:sp>
        <p:sp>
          <p:nvSpPr>
            <p:cNvPr id="808" name="Freeform 125"/>
            <p:cNvSpPr>
              <a:spLocks/>
            </p:cNvSpPr>
            <p:nvPr/>
          </p:nvSpPr>
          <p:spPr bwMode="auto">
            <a:xfrm>
              <a:off x="4308" y="1893"/>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09" name="Rectangle 126"/>
            <p:cNvSpPr>
              <a:spLocks noChangeArrowheads="1"/>
            </p:cNvSpPr>
            <p:nvPr/>
          </p:nvSpPr>
          <p:spPr bwMode="auto">
            <a:xfrm>
              <a:off x="4397" y="1947"/>
              <a:ext cx="96"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S</a:t>
              </a:r>
              <a:endParaRPr lang="en-US" sz="1600" b="1" kern="1200">
                <a:solidFill>
                  <a:srgbClr val="FFFFFF"/>
                </a:solidFill>
                <a:latin typeface="Arial" pitchFamily="34" charset="0"/>
                <a:ea typeface="+mn-ea"/>
                <a:cs typeface="+mn-cs"/>
              </a:endParaRPr>
            </a:p>
          </p:txBody>
        </p:sp>
        <p:sp>
          <p:nvSpPr>
            <p:cNvPr id="810" name="Line 127"/>
            <p:cNvSpPr>
              <a:spLocks noChangeShapeType="1"/>
            </p:cNvSpPr>
            <p:nvPr/>
          </p:nvSpPr>
          <p:spPr bwMode="auto">
            <a:xfrm>
              <a:off x="4618"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1" name="Line 128"/>
            <p:cNvSpPr>
              <a:spLocks noChangeShapeType="1"/>
            </p:cNvSpPr>
            <p:nvPr/>
          </p:nvSpPr>
          <p:spPr bwMode="auto">
            <a:xfrm>
              <a:off x="4633"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2" name="Line 129"/>
            <p:cNvSpPr>
              <a:spLocks noChangeShapeType="1"/>
            </p:cNvSpPr>
            <p:nvPr/>
          </p:nvSpPr>
          <p:spPr bwMode="auto">
            <a:xfrm>
              <a:off x="4640"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3" name="Line 130"/>
            <p:cNvSpPr>
              <a:spLocks noChangeShapeType="1"/>
            </p:cNvSpPr>
            <p:nvPr/>
          </p:nvSpPr>
          <p:spPr bwMode="auto">
            <a:xfrm>
              <a:off x="4648"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4" name="Line 131"/>
            <p:cNvSpPr>
              <a:spLocks noChangeShapeType="1"/>
            </p:cNvSpPr>
            <p:nvPr/>
          </p:nvSpPr>
          <p:spPr bwMode="auto">
            <a:xfrm>
              <a:off x="4663"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5" name="Line 132"/>
            <p:cNvSpPr>
              <a:spLocks noChangeShapeType="1"/>
            </p:cNvSpPr>
            <p:nvPr/>
          </p:nvSpPr>
          <p:spPr bwMode="auto">
            <a:xfrm>
              <a:off x="4671"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6" name="Line 133"/>
            <p:cNvSpPr>
              <a:spLocks noChangeShapeType="1"/>
            </p:cNvSpPr>
            <p:nvPr/>
          </p:nvSpPr>
          <p:spPr bwMode="auto">
            <a:xfrm>
              <a:off x="4678"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7" name="Line 134"/>
            <p:cNvSpPr>
              <a:spLocks noChangeShapeType="1"/>
            </p:cNvSpPr>
            <p:nvPr/>
          </p:nvSpPr>
          <p:spPr bwMode="auto">
            <a:xfrm>
              <a:off x="4693"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8" name="Line 135"/>
            <p:cNvSpPr>
              <a:spLocks noChangeShapeType="1"/>
            </p:cNvSpPr>
            <p:nvPr/>
          </p:nvSpPr>
          <p:spPr bwMode="auto">
            <a:xfrm>
              <a:off x="4701"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9" name="Line 136"/>
            <p:cNvSpPr>
              <a:spLocks noChangeShapeType="1"/>
            </p:cNvSpPr>
            <p:nvPr/>
          </p:nvSpPr>
          <p:spPr bwMode="auto">
            <a:xfrm>
              <a:off x="4708"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0" name="Line 137"/>
            <p:cNvSpPr>
              <a:spLocks noChangeShapeType="1"/>
            </p:cNvSpPr>
            <p:nvPr/>
          </p:nvSpPr>
          <p:spPr bwMode="auto">
            <a:xfrm>
              <a:off x="472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1" name="Line 138"/>
            <p:cNvSpPr>
              <a:spLocks noChangeShapeType="1"/>
            </p:cNvSpPr>
            <p:nvPr/>
          </p:nvSpPr>
          <p:spPr bwMode="auto">
            <a:xfrm>
              <a:off x="4731"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2" name="Line 139"/>
            <p:cNvSpPr>
              <a:spLocks noChangeShapeType="1"/>
            </p:cNvSpPr>
            <p:nvPr/>
          </p:nvSpPr>
          <p:spPr bwMode="auto">
            <a:xfrm>
              <a:off x="4739"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3" name="Line 140"/>
            <p:cNvSpPr>
              <a:spLocks noChangeShapeType="1"/>
            </p:cNvSpPr>
            <p:nvPr/>
          </p:nvSpPr>
          <p:spPr bwMode="auto">
            <a:xfrm>
              <a:off x="475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4" name="Line 141"/>
            <p:cNvSpPr>
              <a:spLocks noChangeShapeType="1"/>
            </p:cNvSpPr>
            <p:nvPr/>
          </p:nvSpPr>
          <p:spPr bwMode="auto">
            <a:xfrm>
              <a:off x="4761"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5" name="Line 142"/>
            <p:cNvSpPr>
              <a:spLocks noChangeShapeType="1"/>
            </p:cNvSpPr>
            <p:nvPr/>
          </p:nvSpPr>
          <p:spPr bwMode="auto">
            <a:xfrm>
              <a:off x="4769"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6" name="Line 143"/>
            <p:cNvSpPr>
              <a:spLocks noChangeShapeType="1"/>
            </p:cNvSpPr>
            <p:nvPr/>
          </p:nvSpPr>
          <p:spPr bwMode="auto">
            <a:xfrm>
              <a:off x="478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7" name="Line 144"/>
            <p:cNvSpPr>
              <a:spLocks noChangeShapeType="1"/>
            </p:cNvSpPr>
            <p:nvPr/>
          </p:nvSpPr>
          <p:spPr bwMode="auto">
            <a:xfrm>
              <a:off x="4792"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8" name="Line 145"/>
            <p:cNvSpPr>
              <a:spLocks noChangeShapeType="1"/>
            </p:cNvSpPr>
            <p:nvPr/>
          </p:nvSpPr>
          <p:spPr bwMode="auto">
            <a:xfrm>
              <a:off x="4799"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9" name="Line 146"/>
            <p:cNvSpPr>
              <a:spLocks noChangeShapeType="1"/>
            </p:cNvSpPr>
            <p:nvPr/>
          </p:nvSpPr>
          <p:spPr bwMode="auto">
            <a:xfrm>
              <a:off x="481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0" name="Line 147"/>
            <p:cNvSpPr>
              <a:spLocks noChangeShapeType="1"/>
            </p:cNvSpPr>
            <p:nvPr/>
          </p:nvSpPr>
          <p:spPr bwMode="auto">
            <a:xfrm>
              <a:off x="4822"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1" name="Line 148"/>
            <p:cNvSpPr>
              <a:spLocks noChangeShapeType="1"/>
            </p:cNvSpPr>
            <p:nvPr/>
          </p:nvSpPr>
          <p:spPr bwMode="auto">
            <a:xfrm>
              <a:off x="4829"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2" name="Line 149"/>
            <p:cNvSpPr>
              <a:spLocks noChangeShapeType="1"/>
            </p:cNvSpPr>
            <p:nvPr/>
          </p:nvSpPr>
          <p:spPr bwMode="auto">
            <a:xfrm>
              <a:off x="484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3" name="Line 150"/>
            <p:cNvSpPr>
              <a:spLocks noChangeShapeType="1"/>
            </p:cNvSpPr>
            <p:nvPr/>
          </p:nvSpPr>
          <p:spPr bwMode="auto">
            <a:xfrm>
              <a:off x="4852"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4" name="Line 151"/>
            <p:cNvSpPr>
              <a:spLocks noChangeShapeType="1"/>
            </p:cNvSpPr>
            <p:nvPr/>
          </p:nvSpPr>
          <p:spPr bwMode="auto">
            <a:xfrm>
              <a:off x="4860"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5" name="Line 152"/>
            <p:cNvSpPr>
              <a:spLocks noChangeShapeType="1"/>
            </p:cNvSpPr>
            <p:nvPr/>
          </p:nvSpPr>
          <p:spPr bwMode="auto">
            <a:xfrm>
              <a:off x="4875"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6" name="Line 153"/>
            <p:cNvSpPr>
              <a:spLocks noChangeShapeType="1"/>
            </p:cNvSpPr>
            <p:nvPr/>
          </p:nvSpPr>
          <p:spPr bwMode="auto">
            <a:xfrm>
              <a:off x="4882"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7" name="Line 154"/>
            <p:cNvSpPr>
              <a:spLocks noChangeShapeType="1"/>
            </p:cNvSpPr>
            <p:nvPr/>
          </p:nvSpPr>
          <p:spPr bwMode="auto">
            <a:xfrm>
              <a:off x="4890"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8" name="Line 155"/>
            <p:cNvSpPr>
              <a:spLocks noChangeShapeType="1"/>
            </p:cNvSpPr>
            <p:nvPr/>
          </p:nvSpPr>
          <p:spPr bwMode="auto">
            <a:xfrm>
              <a:off x="4905"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9" name="Line 156"/>
            <p:cNvSpPr>
              <a:spLocks noChangeShapeType="1"/>
            </p:cNvSpPr>
            <p:nvPr/>
          </p:nvSpPr>
          <p:spPr bwMode="auto">
            <a:xfrm>
              <a:off x="4912"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0" name="Line 157"/>
            <p:cNvSpPr>
              <a:spLocks noChangeShapeType="1"/>
            </p:cNvSpPr>
            <p:nvPr/>
          </p:nvSpPr>
          <p:spPr bwMode="auto">
            <a:xfrm>
              <a:off x="4920"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1" name="Line 158"/>
            <p:cNvSpPr>
              <a:spLocks noChangeShapeType="1"/>
            </p:cNvSpPr>
            <p:nvPr/>
          </p:nvSpPr>
          <p:spPr bwMode="auto">
            <a:xfrm>
              <a:off x="4935"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2" name="Line 159"/>
            <p:cNvSpPr>
              <a:spLocks noChangeShapeType="1"/>
            </p:cNvSpPr>
            <p:nvPr/>
          </p:nvSpPr>
          <p:spPr bwMode="auto">
            <a:xfrm>
              <a:off x="4943"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3" name="Line 160"/>
            <p:cNvSpPr>
              <a:spLocks noChangeShapeType="1"/>
            </p:cNvSpPr>
            <p:nvPr/>
          </p:nvSpPr>
          <p:spPr bwMode="auto">
            <a:xfrm>
              <a:off x="4950"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4" name="Line 161"/>
            <p:cNvSpPr>
              <a:spLocks noChangeShapeType="1"/>
            </p:cNvSpPr>
            <p:nvPr/>
          </p:nvSpPr>
          <p:spPr bwMode="auto">
            <a:xfrm>
              <a:off x="4965"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5" name="Line 162"/>
            <p:cNvSpPr>
              <a:spLocks noChangeShapeType="1"/>
            </p:cNvSpPr>
            <p:nvPr/>
          </p:nvSpPr>
          <p:spPr bwMode="auto">
            <a:xfrm>
              <a:off x="4973"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6" name="Line 163"/>
            <p:cNvSpPr>
              <a:spLocks noChangeShapeType="1"/>
            </p:cNvSpPr>
            <p:nvPr/>
          </p:nvSpPr>
          <p:spPr bwMode="auto">
            <a:xfrm>
              <a:off x="4980"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7" name="Line 164"/>
            <p:cNvSpPr>
              <a:spLocks noChangeShapeType="1"/>
            </p:cNvSpPr>
            <p:nvPr/>
          </p:nvSpPr>
          <p:spPr bwMode="auto">
            <a:xfrm>
              <a:off x="4996"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8" name="Line 165"/>
            <p:cNvSpPr>
              <a:spLocks noChangeShapeType="1"/>
            </p:cNvSpPr>
            <p:nvPr/>
          </p:nvSpPr>
          <p:spPr bwMode="auto">
            <a:xfrm>
              <a:off x="5003"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9" name="Line 166"/>
            <p:cNvSpPr>
              <a:spLocks noChangeShapeType="1"/>
            </p:cNvSpPr>
            <p:nvPr/>
          </p:nvSpPr>
          <p:spPr bwMode="auto">
            <a:xfrm>
              <a:off x="5011"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0" name="Line 167"/>
            <p:cNvSpPr>
              <a:spLocks noChangeShapeType="1"/>
            </p:cNvSpPr>
            <p:nvPr/>
          </p:nvSpPr>
          <p:spPr bwMode="auto">
            <a:xfrm>
              <a:off x="5026"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1" name="Line 168"/>
            <p:cNvSpPr>
              <a:spLocks noChangeShapeType="1"/>
            </p:cNvSpPr>
            <p:nvPr/>
          </p:nvSpPr>
          <p:spPr bwMode="auto">
            <a:xfrm>
              <a:off x="5033"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2" name="Line 169"/>
            <p:cNvSpPr>
              <a:spLocks noChangeShapeType="1"/>
            </p:cNvSpPr>
            <p:nvPr/>
          </p:nvSpPr>
          <p:spPr bwMode="auto">
            <a:xfrm>
              <a:off x="5041"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3" name="Line 170"/>
            <p:cNvSpPr>
              <a:spLocks noChangeShapeType="1"/>
            </p:cNvSpPr>
            <p:nvPr/>
          </p:nvSpPr>
          <p:spPr bwMode="auto">
            <a:xfrm>
              <a:off x="5056"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4" name="Line 171"/>
            <p:cNvSpPr>
              <a:spLocks noChangeShapeType="1"/>
            </p:cNvSpPr>
            <p:nvPr/>
          </p:nvSpPr>
          <p:spPr bwMode="auto">
            <a:xfrm>
              <a:off x="5064"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5" name="Line 172"/>
            <p:cNvSpPr>
              <a:spLocks noChangeShapeType="1"/>
            </p:cNvSpPr>
            <p:nvPr/>
          </p:nvSpPr>
          <p:spPr bwMode="auto">
            <a:xfrm>
              <a:off x="5071"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6" name="Line 173"/>
            <p:cNvSpPr>
              <a:spLocks noChangeShapeType="1"/>
            </p:cNvSpPr>
            <p:nvPr/>
          </p:nvSpPr>
          <p:spPr bwMode="auto">
            <a:xfrm>
              <a:off x="5086"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7" name="Rectangle 174"/>
            <p:cNvSpPr>
              <a:spLocks noChangeArrowheads="1"/>
            </p:cNvSpPr>
            <p:nvPr/>
          </p:nvSpPr>
          <p:spPr bwMode="auto">
            <a:xfrm>
              <a:off x="4775" y="1880"/>
              <a:ext cx="16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4n</a:t>
              </a:r>
              <a:endParaRPr lang="en-US" sz="1600" b="1" kern="1200">
                <a:solidFill>
                  <a:srgbClr val="FFFFFF"/>
                </a:solidFill>
                <a:latin typeface="Arial" pitchFamily="34" charset="0"/>
                <a:ea typeface="+mn-ea"/>
                <a:cs typeface="+mn-cs"/>
              </a:endParaRPr>
            </a:p>
          </p:txBody>
        </p:sp>
        <p:sp>
          <p:nvSpPr>
            <p:cNvPr id="858" name="Freeform 175"/>
            <p:cNvSpPr>
              <a:spLocks/>
            </p:cNvSpPr>
            <p:nvPr/>
          </p:nvSpPr>
          <p:spPr bwMode="auto">
            <a:xfrm>
              <a:off x="5124" y="1222"/>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59" name="Rectangle 176"/>
            <p:cNvSpPr>
              <a:spLocks noChangeArrowheads="1"/>
            </p:cNvSpPr>
            <p:nvPr/>
          </p:nvSpPr>
          <p:spPr bwMode="auto">
            <a:xfrm>
              <a:off x="5213" y="1276"/>
              <a:ext cx="9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Y</a:t>
              </a:r>
              <a:endParaRPr lang="en-US" sz="1600" b="1" kern="1200">
                <a:solidFill>
                  <a:srgbClr val="FFFFFF"/>
                </a:solidFill>
                <a:latin typeface="Arial" pitchFamily="34" charset="0"/>
                <a:ea typeface="+mn-ea"/>
                <a:cs typeface="+mn-cs"/>
              </a:endParaRPr>
            </a:p>
          </p:txBody>
        </p:sp>
        <p:sp>
          <p:nvSpPr>
            <p:cNvPr id="860" name="Freeform 177"/>
            <p:cNvSpPr>
              <a:spLocks/>
            </p:cNvSpPr>
            <p:nvPr/>
          </p:nvSpPr>
          <p:spPr bwMode="auto">
            <a:xfrm>
              <a:off x="4308" y="1222"/>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61" name="Rectangle 178"/>
            <p:cNvSpPr>
              <a:spLocks noChangeArrowheads="1"/>
            </p:cNvSpPr>
            <p:nvPr/>
          </p:nvSpPr>
          <p:spPr bwMode="auto">
            <a:xfrm>
              <a:off x="4397" y="1276"/>
              <a:ext cx="9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Y</a:t>
              </a:r>
              <a:endParaRPr lang="en-US" sz="1600" b="1" kern="1200">
                <a:solidFill>
                  <a:srgbClr val="FFFFFF"/>
                </a:solidFill>
                <a:latin typeface="Arial" pitchFamily="34" charset="0"/>
                <a:ea typeface="+mn-ea"/>
                <a:cs typeface="+mn-cs"/>
              </a:endParaRPr>
            </a:p>
          </p:txBody>
        </p:sp>
        <p:sp>
          <p:nvSpPr>
            <p:cNvPr id="862" name="Freeform 192"/>
            <p:cNvSpPr>
              <a:spLocks/>
            </p:cNvSpPr>
            <p:nvPr/>
          </p:nvSpPr>
          <p:spPr bwMode="auto">
            <a:xfrm>
              <a:off x="4716" y="551"/>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63" name="Rectangle 193"/>
            <p:cNvSpPr>
              <a:spLocks noChangeArrowheads="1"/>
            </p:cNvSpPr>
            <p:nvPr/>
          </p:nvSpPr>
          <p:spPr bwMode="auto">
            <a:xfrm>
              <a:off x="4803" y="605"/>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H</a:t>
              </a:r>
              <a:endParaRPr lang="en-US" sz="1600" b="1" kern="1200">
                <a:solidFill>
                  <a:srgbClr val="FFFFFF"/>
                </a:solidFill>
                <a:latin typeface="Arial" pitchFamily="34" charset="0"/>
                <a:ea typeface="+mn-ea"/>
                <a:cs typeface="+mn-cs"/>
              </a:endParaRPr>
            </a:p>
          </p:txBody>
        </p:sp>
        <p:sp>
          <p:nvSpPr>
            <p:cNvPr id="864" name="Line 194"/>
            <p:cNvSpPr>
              <a:spLocks noChangeShapeType="1"/>
            </p:cNvSpPr>
            <p:nvPr/>
          </p:nvSpPr>
          <p:spPr bwMode="auto">
            <a:xfrm>
              <a:off x="4618"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5" name="Line 195"/>
            <p:cNvSpPr>
              <a:spLocks noChangeShapeType="1"/>
            </p:cNvSpPr>
            <p:nvPr/>
          </p:nvSpPr>
          <p:spPr bwMode="auto">
            <a:xfrm>
              <a:off x="4633"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6" name="Line 196"/>
            <p:cNvSpPr>
              <a:spLocks noChangeShapeType="1"/>
            </p:cNvSpPr>
            <p:nvPr/>
          </p:nvSpPr>
          <p:spPr bwMode="auto">
            <a:xfrm>
              <a:off x="4640"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7" name="Line 197"/>
            <p:cNvSpPr>
              <a:spLocks noChangeShapeType="1"/>
            </p:cNvSpPr>
            <p:nvPr/>
          </p:nvSpPr>
          <p:spPr bwMode="auto">
            <a:xfrm>
              <a:off x="4648"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8" name="Line 198"/>
            <p:cNvSpPr>
              <a:spLocks noChangeShapeType="1"/>
            </p:cNvSpPr>
            <p:nvPr/>
          </p:nvSpPr>
          <p:spPr bwMode="auto">
            <a:xfrm>
              <a:off x="4663"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9" name="Line 199"/>
            <p:cNvSpPr>
              <a:spLocks noChangeShapeType="1"/>
            </p:cNvSpPr>
            <p:nvPr/>
          </p:nvSpPr>
          <p:spPr bwMode="auto">
            <a:xfrm>
              <a:off x="4671"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0" name="Line 200"/>
            <p:cNvSpPr>
              <a:spLocks noChangeShapeType="1"/>
            </p:cNvSpPr>
            <p:nvPr/>
          </p:nvSpPr>
          <p:spPr bwMode="auto">
            <a:xfrm>
              <a:off x="4678"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1" name="Line 201"/>
            <p:cNvSpPr>
              <a:spLocks noChangeShapeType="1"/>
            </p:cNvSpPr>
            <p:nvPr/>
          </p:nvSpPr>
          <p:spPr bwMode="auto">
            <a:xfrm>
              <a:off x="4693"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2" name="Line 202"/>
            <p:cNvSpPr>
              <a:spLocks noChangeShapeType="1"/>
            </p:cNvSpPr>
            <p:nvPr/>
          </p:nvSpPr>
          <p:spPr bwMode="auto">
            <a:xfrm>
              <a:off x="4701"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3" name="Line 203"/>
            <p:cNvSpPr>
              <a:spLocks noChangeShapeType="1"/>
            </p:cNvSpPr>
            <p:nvPr/>
          </p:nvSpPr>
          <p:spPr bwMode="auto">
            <a:xfrm>
              <a:off x="4708"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4" name="Line 204"/>
            <p:cNvSpPr>
              <a:spLocks noChangeShapeType="1"/>
            </p:cNvSpPr>
            <p:nvPr/>
          </p:nvSpPr>
          <p:spPr bwMode="auto">
            <a:xfrm>
              <a:off x="472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5" name="Line 205"/>
            <p:cNvSpPr>
              <a:spLocks noChangeShapeType="1"/>
            </p:cNvSpPr>
            <p:nvPr/>
          </p:nvSpPr>
          <p:spPr bwMode="auto">
            <a:xfrm>
              <a:off x="4731"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6" name="Line 206"/>
            <p:cNvSpPr>
              <a:spLocks noChangeShapeType="1"/>
            </p:cNvSpPr>
            <p:nvPr/>
          </p:nvSpPr>
          <p:spPr bwMode="auto">
            <a:xfrm>
              <a:off x="4739"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7" name="Line 207"/>
            <p:cNvSpPr>
              <a:spLocks noChangeShapeType="1"/>
            </p:cNvSpPr>
            <p:nvPr/>
          </p:nvSpPr>
          <p:spPr bwMode="auto">
            <a:xfrm>
              <a:off x="475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8" name="Line 208"/>
            <p:cNvSpPr>
              <a:spLocks noChangeShapeType="1"/>
            </p:cNvSpPr>
            <p:nvPr/>
          </p:nvSpPr>
          <p:spPr bwMode="auto">
            <a:xfrm>
              <a:off x="4761"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9" name="Line 210"/>
            <p:cNvSpPr>
              <a:spLocks noChangeShapeType="1"/>
            </p:cNvSpPr>
            <p:nvPr/>
          </p:nvSpPr>
          <p:spPr bwMode="auto">
            <a:xfrm>
              <a:off x="4769"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0" name="Line 211"/>
            <p:cNvSpPr>
              <a:spLocks noChangeShapeType="1"/>
            </p:cNvSpPr>
            <p:nvPr/>
          </p:nvSpPr>
          <p:spPr bwMode="auto">
            <a:xfrm>
              <a:off x="478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1" name="Line 212"/>
            <p:cNvSpPr>
              <a:spLocks noChangeShapeType="1"/>
            </p:cNvSpPr>
            <p:nvPr/>
          </p:nvSpPr>
          <p:spPr bwMode="auto">
            <a:xfrm>
              <a:off x="4792"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2" name="Line 213"/>
            <p:cNvSpPr>
              <a:spLocks noChangeShapeType="1"/>
            </p:cNvSpPr>
            <p:nvPr/>
          </p:nvSpPr>
          <p:spPr bwMode="auto">
            <a:xfrm>
              <a:off x="4799"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3" name="Line 214"/>
            <p:cNvSpPr>
              <a:spLocks noChangeShapeType="1"/>
            </p:cNvSpPr>
            <p:nvPr/>
          </p:nvSpPr>
          <p:spPr bwMode="auto">
            <a:xfrm>
              <a:off x="481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4" name="Line 215"/>
            <p:cNvSpPr>
              <a:spLocks noChangeShapeType="1"/>
            </p:cNvSpPr>
            <p:nvPr/>
          </p:nvSpPr>
          <p:spPr bwMode="auto">
            <a:xfrm>
              <a:off x="4822"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5" name="Line 216"/>
            <p:cNvSpPr>
              <a:spLocks noChangeShapeType="1"/>
            </p:cNvSpPr>
            <p:nvPr/>
          </p:nvSpPr>
          <p:spPr bwMode="auto">
            <a:xfrm>
              <a:off x="4829"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6" name="Line 217"/>
            <p:cNvSpPr>
              <a:spLocks noChangeShapeType="1"/>
            </p:cNvSpPr>
            <p:nvPr/>
          </p:nvSpPr>
          <p:spPr bwMode="auto">
            <a:xfrm>
              <a:off x="484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7" name="Line 218"/>
            <p:cNvSpPr>
              <a:spLocks noChangeShapeType="1"/>
            </p:cNvSpPr>
            <p:nvPr/>
          </p:nvSpPr>
          <p:spPr bwMode="auto">
            <a:xfrm>
              <a:off x="4852"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8" name="Line 219"/>
            <p:cNvSpPr>
              <a:spLocks noChangeShapeType="1"/>
            </p:cNvSpPr>
            <p:nvPr/>
          </p:nvSpPr>
          <p:spPr bwMode="auto">
            <a:xfrm>
              <a:off x="4860"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9" name="Line 220"/>
            <p:cNvSpPr>
              <a:spLocks noChangeShapeType="1"/>
            </p:cNvSpPr>
            <p:nvPr/>
          </p:nvSpPr>
          <p:spPr bwMode="auto">
            <a:xfrm>
              <a:off x="4875"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0" name="Line 221"/>
            <p:cNvSpPr>
              <a:spLocks noChangeShapeType="1"/>
            </p:cNvSpPr>
            <p:nvPr/>
          </p:nvSpPr>
          <p:spPr bwMode="auto">
            <a:xfrm>
              <a:off x="4882"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1" name="Line 222"/>
            <p:cNvSpPr>
              <a:spLocks noChangeShapeType="1"/>
            </p:cNvSpPr>
            <p:nvPr/>
          </p:nvSpPr>
          <p:spPr bwMode="auto">
            <a:xfrm>
              <a:off x="4890"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2" name="Line 223"/>
            <p:cNvSpPr>
              <a:spLocks noChangeShapeType="1"/>
            </p:cNvSpPr>
            <p:nvPr/>
          </p:nvSpPr>
          <p:spPr bwMode="auto">
            <a:xfrm>
              <a:off x="4905"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3" name="Line 224"/>
            <p:cNvSpPr>
              <a:spLocks noChangeShapeType="1"/>
            </p:cNvSpPr>
            <p:nvPr/>
          </p:nvSpPr>
          <p:spPr bwMode="auto">
            <a:xfrm>
              <a:off x="4912"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4" name="Line 225"/>
            <p:cNvSpPr>
              <a:spLocks noChangeShapeType="1"/>
            </p:cNvSpPr>
            <p:nvPr/>
          </p:nvSpPr>
          <p:spPr bwMode="auto">
            <a:xfrm>
              <a:off x="4920"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5" name="Line 226"/>
            <p:cNvSpPr>
              <a:spLocks noChangeShapeType="1"/>
            </p:cNvSpPr>
            <p:nvPr/>
          </p:nvSpPr>
          <p:spPr bwMode="auto">
            <a:xfrm>
              <a:off x="4935"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6" name="Line 227"/>
            <p:cNvSpPr>
              <a:spLocks noChangeShapeType="1"/>
            </p:cNvSpPr>
            <p:nvPr/>
          </p:nvSpPr>
          <p:spPr bwMode="auto">
            <a:xfrm>
              <a:off x="4943"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7" name="Line 228"/>
            <p:cNvSpPr>
              <a:spLocks noChangeShapeType="1"/>
            </p:cNvSpPr>
            <p:nvPr/>
          </p:nvSpPr>
          <p:spPr bwMode="auto">
            <a:xfrm>
              <a:off x="4950"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8" name="Line 229"/>
            <p:cNvSpPr>
              <a:spLocks noChangeShapeType="1"/>
            </p:cNvSpPr>
            <p:nvPr/>
          </p:nvSpPr>
          <p:spPr bwMode="auto">
            <a:xfrm>
              <a:off x="4965"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9" name="Line 230"/>
            <p:cNvSpPr>
              <a:spLocks noChangeShapeType="1"/>
            </p:cNvSpPr>
            <p:nvPr/>
          </p:nvSpPr>
          <p:spPr bwMode="auto">
            <a:xfrm>
              <a:off x="4973"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0" name="Line 231"/>
            <p:cNvSpPr>
              <a:spLocks noChangeShapeType="1"/>
            </p:cNvSpPr>
            <p:nvPr/>
          </p:nvSpPr>
          <p:spPr bwMode="auto">
            <a:xfrm>
              <a:off x="4980"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1" name="Line 232"/>
            <p:cNvSpPr>
              <a:spLocks noChangeShapeType="1"/>
            </p:cNvSpPr>
            <p:nvPr/>
          </p:nvSpPr>
          <p:spPr bwMode="auto">
            <a:xfrm>
              <a:off x="4996"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2" name="Line 233"/>
            <p:cNvSpPr>
              <a:spLocks noChangeShapeType="1"/>
            </p:cNvSpPr>
            <p:nvPr/>
          </p:nvSpPr>
          <p:spPr bwMode="auto">
            <a:xfrm>
              <a:off x="5003"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3" name="Line 234"/>
            <p:cNvSpPr>
              <a:spLocks noChangeShapeType="1"/>
            </p:cNvSpPr>
            <p:nvPr/>
          </p:nvSpPr>
          <p:spPr bwMode="auto">
            <a:xfrm>
              <a:off x="5011"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4" name="Line 235"/>
            <p:cNvSpPr>
              <a:spLocks noChangeShapeType="1"/>
            </p:cNvSpPr>
            <p:nvPr/>
          </p:nvSpPr>
          <p:spPr bwMode="auto">
            <a:xfrm>
              <a:off x="5026"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5" name="Line 236"/>
            <p:cNvSpPr>
              <a:spLocks noChangeShapeType="1"/>
            </p:cNvSpPr>
            <p:nvPr/>
          </p:nvSpPr>
          <p:spPr bwMode="auto">
            <a:xfrm>
              <a:off x="5033"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6" name="Line 237"/>
            <p:cNvSpPr>
              <a:spLocks noChangeShapeType="1"/>
            </p:cNvSpPr>
            <p:nvPr/>
          </p:nvSpPr>
          <p:spPr bwMode="auto">
            <a:xfrm>
              <a:off x="5041"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7" name="Line 238"/>
            <p:cNvSpPr>
              <a:spLocks noChangeShapeType="1"/>
            </p:cNvSpPr>
            <p:nvPr/>
          </p:nvSpPr>
          <p:spPr bwMode="auto">
            <a:xfrm>
              <a:off x="5056"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8" name="Line 239"/>
            <p:cNvSpPr>
              <a:spLocks noChangeShapeType="1"/>
            </p:cNvSpPr>
            <p:nvPr/>
          </p:nvSpPr>
          <p:spPr bwMode="auto">
            <a:xfrm>
              <a:off x="5064"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9" name="Line 240"/>
            <p:cNvSpPr>
              <a:spLocks noChangeShapeType="1"/>
            </p:cNvSpPr>
            <p:nvPr/>
          </p:nvSpPr>
          <p:spPr bwMode="auto">
            <a:xfrm>
              <a:off x="5071"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0" name="Line 241"/>
            <p:cNvSpPr>
              <a:spLocks noChangeShapeType="1"/>
            </p:cNvSpPr>
            <p:nvPr/>
          </p:nvSpPr>
          <p:spPr bwMode="auto">
            <a:xfrm>
              <a:off x="5086"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1" name="Rectangle 242"/>
            <p:cNvSpPr>
              <a:spLocks noChangeArrowheads="1"/>
            </p:cNvSpPr>
            <p:nvPr/>
          </p:nvSpPr>
          <p:spPr bwMode="auto">
            <a:xfrm>
              <a:off x="4812" y="1209"/>
              <a:ext cx="8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912" name="Line 243"/>
            <p:cNvSpPr>
              <a:spLocks noChangeShapeType="1"/>
            </p:cNvSpPr>
            <p:nvPr/>
          </p:nvSpPr>
          <p:spPr bwMode="auto">
            <a:xfrm>
              <a:off x="4618"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3" name="Line 244"/>
            <p:cNvSpPr>
              <a:spLocks noChangeShapeType="1"/>
            </p:cNvSpPr>
            <p:nvPr/>
          </p:nvSpPr>
          <p:spPr bwMode="auto">
            <a:xfrm>
              <a:off x="4633"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4" name="Line 245"/>
            <p:cNvSpPr>
              <a:spLocks noChangeShapeType="1"/>
            </p:cNvSpPr>
            <p:nvPr/>
          </p:nvSpPr>
          <p:spPr bwMode="auto">
            <a:xfrm>
              <a:off x="4640"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5" name="Line 246"/>
            <p:cNvSpPr>
              <a:spLocks noChangeShapeType="1"/>
            </p:cNvSpPr>
            <p:nvPr/>
          </p:nvSpPr>
          <p:spPr bwMode="auto">
            <a:xfrm>
              <a:off x="4648"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6" name="Line 247"/>
            <p:cNvSpPr>
              <a:spLocks noChangeShapeType="1"/>
            </p:cNvSpPr>
            <p:nvPr/>
          </p:nvSpPr>
          <p:spPr bwMode="auto">
            <a:xfrm>
              <a:off x="4663"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7" name="Line 248"/>
            <p:cNvSpPr>
              <a:spLocks noChangeShapeType="1"/>
            </p:cNvSpPr>
            <p:nvPr/>
          </p:nvSpPr>
          <p:spPr bwMode="auto">
            <a:xfrm>
              <a:off x="4671"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8" name="Line 249"/>
            <p:cNvSpPr>
              <a:spLocks noChangeShapeType="1"/>
            </p:cNvSpPr>
            <p:nvPr/>
          </p:nvSpPr>
          <p:spPr bwMode="auto">
            <a:xfrm>
              <a:off x="4678"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9" name="Line 250"/>
            <p:cNvSpPr>
              <a:spLocks noChangeShapeType="1"/>
            </p:cNvSpPr>
            <p:nvPr/>
          </p:nvSpPr>
          <p:spPr bwMode="auto">
            <a:xfrm>
              <a:off x="4693"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0" name="Line 251"/>
            <p:cNvSpPr>
              <a:spLocks noChangeShapeType="1"/>
            </p:cNvSpPr>
            <p:nvPr/>
          </p:nvSpPr>
          <p:spPr bwMode="auto">
            <a:xfrm>
              <a:off x="4701"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1" name="Line 252"/>
            <p:cNvSpPr>
              <a:spLocks noChangeShapeType="1"/>
            </p:cNvSpPr>
            <p:nvPr/>
          </p:nvSpPr>
          <p:spPr bwMode="auto">
            <a:xfrm>
              <a:off x="4708"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2" name="Line 253"/>
            <p:cNvSpPr>
              <a:spLocks noChangeShapeType="1"/>
            </p:cNvSpPr>
            <p:nvPr/>
          </p:nvSpPr>
          <p:spPr bwMode="auto">
            <a:xfrm>
              <a:off x="4724" y="3168"/>
              <a:ext cx="0"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3" name="Line 254"/>
            <p:cNvSpPr>
              <a:spLocks noChangeShapeType="1"/>
            </p:cNvSpPr>
            <p:nvPr/>
          </p:nvSpPr>
          <p:spPr bwMode="auto">
            <a:xfrm>
              <a:off x="4731"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4" name="Line 255"/>
            <p:cNvSpPr>
              <a:spLocks noChangeShapeType="1"/>
            </p:cNvSpPr>
            <p:nvPr/>
          </p:nvSpPr>
          <p:spPr bwMode="auto">
            <a:xfrm>
              <a:off x="4739"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5" name="Line 256"/>
            <p:cNvSpPr>
              <a:spLocks noChangeShapeType="1"/>
            </p:cNvSpPr>
            <p:nvPr/>
          </p:nvSpPr>
          <p:spPr bwMode="auto">
            <a:xfrm>
              <a:off x="4754"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6" name="Line 257"/>
            <p:cNvSpPr>
              <a:spLocks noChangeShapeType="1"/>
            </p:cNvSpPr>
            <p:nvPr/>
          </p:nvSpPr>
          <p:spPr bwMode="auto">
            <a:xfrm>
              <a:off x="4761"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7" name="Line 258"/>
            <p:cNvSpPr>
              <a:spLocks noChangeShapeType="1"/>
            </p:cNvSpPr>
            <p:nvPr/>
          </p:nvSpPr>
          <p:spPr bwMode="auto">
            <a:xfrm>
              <a:off x="4769"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8" name="Line 259"/>
            <p:cNvSpPr>
              <a:spLocks noChangeShapeType="1"/>
            </p:cNvSpPr>
            <p:nvPr/>
          </p:nvSpPr>
          <p:spPr bwMode="auto">
            <a:xfrm>
              <a:off x="4784"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9" name="Line 260"/>
            <p:cNvSpPr>
              <a:spLocks noChangeShapeType="1"/>
            </p:cNvSpPr>
            <p:nvPr/>
          </p:nvSpPr>
          <p:spPr bwMode="auto">
            <a:xfrm>
              <a:off x="4792"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0" name="Line 261"/>
            <p:cNvSpPr>
              <a:spLocks noChangeShapeType="1"/>
            </p:cNvSpPr>
            <p:nvPr/>
          </p:nvSpPr>
          <p:spPr bwMode="auto">
            <a:xfrm>
              <a:off x="4799"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1" name="Line 262"/>
            <p:cNvSpPr>
              <a:spLocks noChangeShapeType="1"/>
            </p:cNvSpPr>
            <p:nvPr/>
          </p:nvSpPr>
          <p:spPr bwMode="auto">
            <a:xfrm>
              <a:off x="4814"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2" name="Line 263"/>
            <p:cNvSpPr>
              <a:spLocks noChangeShapeType="1"/>
            </p:cNvSpPr>
            <p:nvPr/>
          </p:nvSpPr>
          <p:spPr bwMode="auto">
            <a:xfrm>
              <a:off x="4822"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3" name="Line 264"/>
            <p:cNvSpPr>
              <a:spLocks noChangeShapeType="1"/>
            </p:cNvSpPr>
            <p:nvPr/>
          </p:nvSpPr>
          <p:spPr bwMode="auto">
            <a:xfrm>
              <a:off x="4829"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4" name="Line 265"/>
            <p:cNvSpPr>
              <a:spLocks noChangeShapeType="1"/>
            </p:cNvSpPr>
            <p:nvPr/>
          </p:nvSpPr>
          <p:spPr bwMode="auto">
            <a:xfrm>
              <a:off x="4844"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5" name="Line 266"/>
            <p:cNvSpPr>
              <a:spLocks noChangeShapeType="1"/>
            </p:cNvSpPr>
            <p:nvPr/>
          </p:nvSpPr>
          <p:spPr bwMode="auto">
            <a:xfrm>
              <a:off x="4852"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6" name="Line 267"/>
            <p:cNvSpPr>
              <a:spLocks noChangeShapeType="1"/>
            </p:cNvSpPr>
            <p:nvPr/>
          </p:nvSpPr>
          <p:spPr bwMode="auto">
            <a:xfrm>
              <a:off x="4860"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7" name="Line 268"/>
            <p:cNvSpPr>
              <a:spLocks noChangeShapeType="1"/>
            </p:cNvSpPr>
            <p:nvPr/>
          </p:nvSpPr>
          <p:spPr bwMode="auto">
            <a:xfrm>
              <a:off x="4875"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8" name="Line 269"/>
            <p:cNvSpPr>
              <a:spLocks noChangeShapeType="1"/>
            </p:cNvSpPr>
            <p:nvPr/>
          </p:nvSpPr>
          <p:spPr bwMode="auto">
            <a:xfrm>
              <a:off x="4882"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9" name="Line 270"/>
            <p:cNvSpPr>
              <a:spLocks noChangeShapeType="1"/>
            </p:cNvSpPr>
            <p:nvPr/>
          </p:nvSpPr>
          <p:spPr bwMode="auto">
            <a:xfrm>
              <a:off x="4890"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0" name="Line 271"/>
            <p:cNvSpPr>
              <a:spLocks noChangeShapeType="1"/>
            </p:cNvSpPr>
            <p:nvPr/>
          </p:nvSpPr>
          <p:spPr bwMode="auto">
            <a:xfrm>
              <a:off x="4905"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1" name="Line 272"/>
            <p:cNvSpPr>
              <a:spLocks noChangeShapeType="1"/>
            </p:cNvSpPr>
            <p:nvPr/>
          </p:nvSpPr>
          <p:spPr bwMode="auto">
            <a:xfrm>
              <a:off x="4912"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2" name="Line 273"/>
            <p:cNvSpPr>
              <a:spLocks noChangeShapeType="1"/>
            </p:cNvSpPr>
            <p:nvPr/>
          </p:nvSpPr>
          <p:spPr bwMode="auto">
            <a:xfrm>
              <a:off x="4920"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3" name="Line 274"/>
            <p:cNvSpPr>
              <a:spLocks noChangeShapeType="1"/>
            </p:cNvSpPr>
            <p:nvPr/>
          </p:nvSpPr>
          <p:spPr bwMode="auto">
            <a:xfrm>
              <a:off x="4935"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4" name="Line 275"/>
            <p:cNvSpPr>
              <a:spLocks noChangeShapeType="1"/>
            </p:cNvSpPr>
            <p:nvPr/>
          </p:nvSpPr>
          <p:spPr bwMode="auto">
            <a:xfrm>
              <a:off x="4943"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5" name="Line 276"/>
            <p:cNvSpPr>
              <a:spLocks noChangeShapeType="1"/>
            </p:cNvSpPr>
            <p:nvPr/>
          </p:nvSpPr>
          <p:spPr bwMode="auto">
            <a:xfrm>
              <a:off x="4950"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6" name="Line 277"/>
            <p:cNvSpPr>
              <a:spLocks noChangeShapeType="1"/>
            </p:cNvSpPr>
            <p:nvPr/>
          </p:nvSpPr>
          <p:spPr bwMode="auto">
            <a:xfrm>
              <a:off x="4965"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7" name="Line 278"/>
            <p:cNvSpPr>
              <a:spLocks noChangeShapeType="1"/>
            </p:cNvSpPr>
            <p:nvPr/>
          </p:nvSpPr>
          <p:spPr bwMode="auto">
            <a:xfrm>
              <a:off x="4973"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8" name="Line 279"/>
            <p:cNvSpPr>
              <a:spLocks noChangeShapeType="1"/>
            </p:cNvSpPr>
            <p:nvPr/>
          </p:nvSpPr>
          <p:spPr bwMode="auto">
            <a:xfrm>
              <a:off x="4980"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9" name="Line 280"/>
            <p:cNvSpPr>
              <a:spLocks noChangeShapeType="1"/>
            </p:cNvSpPr>
            <p:nvPr/>
          </p:nvSpPr>
          <p:spPr bwMode="auto">
            <a:xfrm>
              <a:off x="4996"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0" name="Line 281"/>
            <p:cNvSpPr>
              <a:spLocks noChangeShapeType="1"/>
            </p:cNvSpPr>
            <p:nvPr/>
          </p:nvSpPr>
          <p:spPr bwMode="auto">
            <a:xfrm>
              <a:off x="5003"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1" name="Line 282"/>
            <p:cNvSpPr>
              <a:spLocks noChangeShapeType="1"/>
            </p:cNvSpPr>
            <p:nvPr/>
          </p:nvSpPr>
          <p:spPr bwMode="auto">
            <a:xfrm>
              <a:off x="5011"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2" name="Line 283"/>
            <p:cNvSpPr>
              <a:spLocks noChangeShapeType="1"/>
            </p:cNvSpPr>
            <p:nvPr/>
          </p:nvSpPr>
          <p:spPr bwMode="auto">
            <a:xfrm>
              <a:off x="5026"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3" name="Line 284"/>
            <p:cNvSpPr>
              <a:spLocks noChangeShapeType="1"/>
            </p:cNvSpPr>
            <p:nvPr/>
          </p:nvSpPr>
          <p:spPr bwMode="auto">
            <a:xfrm>
              <a:off x="5033"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4" name="Line 285"/>
            <p:cNvSpPr>
              <a:spLocks noChangeShapeType="1"/>
            </p:cNvSpPr>
            <p:nvPr/>
          </p:nvSpPr>
          <p:spPr bwMode="auto">
            <a:xfrm>
              <a:off x="5041"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5" name="Line 286"/>
            <p:cNvSpPr>
              <a:spLocks noChangeShapeType="1"/>
            </p:cNvSpPr>
            <p:nvPr/>
          </p:nvSpPr>
          <p:spPr bwMode="auto">
            <a:xfrm>
              <a:off x="5056"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6" name="Line 287"/>
            <p:cNvSpPr>
              <a:spLocks noChangeShapeType="1"/>
            </p:cNvSpPr>
            <p:nvPr/>
          </p:nvSpPr>
          <p:spPr bwMode="auto">
            <a:xfrm>
              <a:off x="5064"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7" name="Line 288"/>
            <p:cNvSpPr>
              <a:spLocks noChangeShapeType="1"/>
            </p:cNvSpPr>
            <p:nvPr/>
          </p:nvSpPr>
          <p:spPr bwMode="auto">
            <a:xfrm>
              <a:off x="5071"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8" name="Line 289"/>
            <p:cNvSpPr>
              <a:spLocks noChangeShapeType="1"/>
            </p:cNvSpPr>
            <p:nvPr/>
          </p:nvSpPr>
          <p:spPr bwMode="auto">
            <a:xfrm>
              <a:off x="5086"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9" name="Rectangle 290"/>
            <p:cNvSpPr>
              <a:spLocks noChangeArrowheads="1"/>
            </p:cNvSpPr>
            <p:nvPr/>
          </p:nvSpPr>
          <p:spPr bwMode="auto">
            <a:xfrm>
              <a:off x="4812" y="3029"/>
              <a:ext cx="8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960" name="Freeform 291"/>
            <p:cNvSpPr>
              <a:spLocks/>
            </p:cNvSpPr>
            <p:nvPr/>
          </p:nvSpPr>
          <p:spPr bwMode="auto">
            <a:xfrm>
              <a:off x="4308" y="3493"/>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961" name="Rectangle 292"/>
            <p:cNvSpPr>
              <a:spLocks noChangeArrowheads="1"/>
            </p:cNvSpPr>
            <p:nvPr/>
          </p:nvSpPr>
          <p:spPr bwMode="auto">
            <a:xfrm>
              <a:off x="4397" y="3547"/>
              <a:ext cx="95"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X</a:t>
              </a:r>
              <a:endParaRPr lang="en-US" sz="1600" b="1" kern="1200">
                <a:solidFill>
                  <a:srgbClr val="FFFFFF"/>
                </a:solidFill>
                <a:latin typeface="Arial" pitchFamily="34" charset="0"/>
                <a:ea typeface="+mn-ea"/>
                <a:cs typeface="+mn-cs"/>
              </a:endParaRPr>
            </a:p>
          </p:txBody>
        </p:sp>
        <p:sp>
          <p:nvSpPr>
            <p:cNvPr id="962" name="Freeform 293"/>
            <p:cNvSpPr>
              <a:spLocks/>
            </p:cNvSpPr>
            <p:nvPr/>
          </p:nvSpPr>
          <p:spPr bwMode="auto">
            <a:xfrm>
              <a:off x="5124" y="3504"/>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963" name="Rectangle 294"/>
            <p:cNvSpPr>
              <a:spLocks noChangeArrowheads="1"/>
            </p:cNvSpPr>
            <p:nvPr/>
          </p:nvSpPr>
          <p:spPr bwMode="auto">
            <a:xfrm>
              <a:off x="5213" y="3547"/>
              <a:ext cx="95"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X</a:t>
              </a:r>
              <a:endParaRPr lang="en-US" sz="1600" b="1" kern="1200">
                <a:solidFill>
                  <a:srgbClr val="FFFFFF"/>
                </a:solidFill>
                <a:latin typeface="Arial" pitchFamily="34" charset="0"/>
                <a:ea typeface="+mn-ea"/>
                <a:cs typeface="+mn-cs"/>
              </a:endParaRPr>
            </a:p>
          </p:txBody>
        </p:sp>
        <p:sp>
          <p:nvSpPr>
            <p:cNvPr id="964" name="Line 295"/>
            <p:cNvSpPr>
              <a:spLocks noChangeShapeType="1"/>
            </p:cNvSpPr>
            <p:nvPr/>
          </p:nvSpPr>
          <p:spPr bwMode="auto">
            <a:xfrm>
              <a:off x="4618"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5" name="Line 296"/>
            <p:cNvSpPr>
              <a:spLocks noChangeShapeType="1"/>
            </p:cNvSpPr>
            <p:nvPr/>
          </p:nvSpPr>
          <p:spPr bwMode="auto">
            <a:xfrm>
              <a:off x="4633"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6" name="Line 297"/>
            <p:cNvSpPr>
              <a:spLocks noChangeShapeType="1"/>
            </p:cNvSpPr>
            <p:nvPr/>
          </p:nvSpPr>
          <p:spPr bwMode="auto">
            <a:xfrm>
              <a:off x="4640"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7" name="Line 298"/>
            <p:cNvSpPr>
              <a:spLocks noChangeShapeType="1"/>
            </p:cNvSpPr>
            <p:nvPr/>
          </p:nvSpPr>
          <p:spPr bwMode="auto">
            <a:xfrm>
              <a:off x="4648"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8" name="Line 299"/>
            <p:cNvSpPr>
              <a:spLocks noChangeShapeType="1"/>
            </p:cNvSpPr>
            <p:nvPr/>
          </p:nvSpPr>
          <p:spPr bwMode="auto">
            <a:xfrm>
              <a:off x="4663"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9" name="Line 300"/>
            <p:cNvSpPr>
              <a:spLocks noChangeShapeType="1"/>
            </p:cNvSpPr>
            <p:nvPr/>
          </p:nvSpPr>
          <p:spPr bwMode="auto">
            <a:xfrm>
              <a:off x="4671"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0" name="Line 301"/>
            <p:cNvSpPr>
              <a:spLocks noChangeShapeType="1"/>
            </p:cNvSpPr>
            <p:nvPr/>
          </p:nvSpPr>
          <p:spPr bwMode="auto">
            <a:xfrm>
              <a:off x="4678"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1" name="Line 302"/>
            <p:cNvSpPr>
              <a:spLocks noChangeShapeType="1"/>
            </p:cNvSpPr>
            <p:nvPr/>
          </p:nvSpPr>
          <p:spPr bwMode="auto">
            <a:xfrm>
              <a:off x="4693"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2" name="Line 303"/>
            <p:cNvSpPr>
              <a:spLocks noChangeShapeType="1"/>
            </p:cNvSpPr>
            <p:nvPr/>
          </p:nvSpPr>
          <p:spPr bwMode="auto">
            <a:xfrm>
              <a:off x="4701"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3" name="Line 304"/>
            <p:cNvSpPr>
              <a:spLocks noChangeShapeType="1"/>
            </p:cNvSpPr>
            <p:nvPr/>
          </p:nvSpPr>
          <p:spPr bwMode="auto">
            <a:xfrm>
              <a:off x="4708"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4" name="Line 305"/>
            <p:cNvSpPr>
              <a:spLocks noChangeShapeType="1"/>
            </p:cNvSpPr>
            <p:nvPr/>
          </p:nvSpPr>
          <p:spPr bwMode="auto">
            <a:xfrm>
              <a:off x="4724" y="3627"/>
              <a:ext cx="0"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5" name="Line 306"/>
            <p:cNvSpPr>
              <a:spLocks noChangeShapeType="1"/>
            </p:cNvSpPr>
            <p:nvPr/>
          </p:nvSpPr>
          <p:spPr bwMode="auto">
            <a:xfrm>
              <a:off x="4731"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6" name="Line 307"/>
            <p:cNvSpPr>
              <a:spLocks noChangeShapeType="1"/>
            </p:cNvSpPr>
            <p:nvPr/>
          </p:nvSpPr>
          <p:spPr bwMode="auto">
            <a:xfrm>
              <a:off x="4739"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7" name="Line 308"/>
            <p:cNvSpPr>
              <a:spLocks noChangeShapeType="1"/>
            </p:cNvSpPr>
            <p:nvPr/>
          </p:nvSpPr>
          <p:spPr bwMode="auto">
            <a:xfrm>
              <a:off x="4754"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8" name="Line 309"/>
            <p:cNvSpPr>
              <a:spLocks noChangeShapeType="1"/>
            </p:cNvSpPr>
            <p:nvPr/>
          </p:nvSpPr>
          <p:spPr bwMode="auto">
            <a:xfrm>
              <a:off x="4761"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9" name="Line 310"/>
            <p:cNvSpPr>
              <a:spLocks noChangeShapeType="1"/>
            </p:cNvSpPr>
            <p:nvPr/>
          </p:nvSpPr>
          <p:spPr bwMode="auto">
            <a:xfrm>
              <a:off x="4769"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0" name="Line 311"/>
            <p:cNvSpPr>
              <a:spLocks noChangeShapeType="1"/>
            </p:cNvSpPr>
            <p:nvPr/>
          </p:nvSpPr>
          <p:spPr bwMode="auto">
            <a:xfrm>
              <a:off x="4784"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1" name="Line 312"/>
            <p:cNvSpPr>
              <a:spLocks noChangeShapeType="1"/>
            </p:cNvSpPr>
            <p:nvPr/>
          </p:nvSpPr>
          <p:spPr bwMode="auto">
            <a:xfrm>
              <a:off x="4792"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2" name="Line 313"/>
            <p:cNvSpPr>
              <a:spLocks noChangeShapeType="1"/>
            </p:cNvSpPr>
            <p:nvPr/>
          </p:nvSpPr>
          <p:spPr bwMode="auto">
            <a:xfrm>
              <a:off x="4799"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3" name="Line 314"/>
            <p:cNvSpPr>
              <a:spLocks noChangeShapeType="1"/>
            </p:cNvSpPr>
            <p:nvPr/>
          </p:nvSpPr>
          <p:spPr bwMode="auto">
            <a:xfrm>
              <a:off x="4814"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4" name="Line 315"/>
            <p:cNvSpPr>
              <a:spLocks noChangeShapeType="1"/>
            </p:cNvSpPr>
            <p:nvPr/>
          </p:nvSpPr>
          <p:spPr bwMode="auto">
            <a:xfrm>
              <a:off x="4822"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5" name="Line 316"/>
            <p:cNvSpPr>
              <a:spLocks noChangeShapeType="1"/>
            </p:cNvSpPr>
            <p:nvPr/>
          </p:nvSpPr>
          <p:spPr bwMode="auto">
            <a:xfrm>
              <a:off x="4829"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6" name="Line 317"/>
            <p:cNvSpPr>
              <a:spLocks noChangeShapeType="1"/>
            </p:cNvSpPr>
            <p:nvPr/>
          </p:nvSpPr>
          <p:spPr bwMode="auto">
            <a:xfrm>
              <a:off x="4844"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7" name="Line 318"/>
            <p:cNvSpPr>
              <a:spLocks noChangeShapeType="1"/>
            </p:cNvSpPr>
            <p:nvPr/>
          </p:nvSpPr>
          <p:spPr bwMode="auto">
            <a:xfrm>
              <a:off x="4852"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8" name="Line 319"/>
            <p:cNvSpPr>
              <a:spLocks noChangeShapeType="1"/>
            </p:cNvSpPr>
            <p:nvPr/>
          </p:nvSpPr>
          <p:spPr bwMode="auto">
            <a:xfrm>
              <a:off x="4860"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9" name="Line 320"/>
            <p:cNvSpPr>
              <a:spLocks noChangeShapeType="1"/>
            </p:cNvSpPr>
            <p:nvPr/>
          </p:nvSpPr>
          <p:spPr bwMode="auto">
            <a:xfrm>
              <a:off x="4875"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0" name="Line 321"/>
            <p:cNvSpPr>
              <a:spLocks noChangeShapeType="1"/>
            </p:cNvSpPr>
            <p:nvPr/>
          </p:nvSpPr>
          <p:spPr bwMode="auto">
            <a:xfrm>
              <a:off x="4882"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1" name="Line 322"/>
            <p:cNvSpPr>
              <a:spLocks noChangeShapeType="1"/>
            </p:cNvSpPr>
            <p:nvPr/>
          </p:nvSpPr>
          <p:spPr bwMode="auto">
            <a:xfrm>
              <a:off x="4890"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2" name="Line 323"/>
            <p:cNvSpPr>
              <a:spLocks noChangeShapeType="1"/>
            </p:cNvSpPr>
            <p:nvPr/>
          </p:nvSpPr>
          <p:spPr bwMode="auto">
            <a:xfrm>
              <a:off x="4905"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3" name="Line 324"/>
            <p:cNvSpPr>
              <a:spLocks noChangeShapeType="1"/>
            </p:cNvSpPr>
            <p:nvPr/>
          </p:nvSpPr>
          <p:spPr bwMode="auto">
            <a:xfrm>
              <a:off x="4912"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4" name="Line 325"/>
            <p:cNvSpPr>
              <a:spLocks noChangeShapeType="1"/>
            </p:cNvSpPr>
            <p:nvPr/>
          </p:nvSpPr>
          <p:spPr bwMode="auto">
            <a:xfrm>
              <a:off x="4920"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5" name="Line 326"/>
            <p:cNvSpPr>
              <a:spLocks noChangeShapeType="1"/>
            </p:cNvSpPr>
            <p:nvPr/>
          </p:nvSpPr>
          <p:spPr bwMode="auto">
            <a:xfrm>
              <a:off x="4935"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6" name="Line 327"/>
            <p:cNvSpPr>
              <a:spLocks noChangeShapeType="1"/>
            </p:cNvSpPr>
            <p:nvPr/>
          </p:nvSpPr>
          <p:spPr bwMode="auto">
            <a:xfrm>
              <a:off x="4943"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7" name="Line 328"/>
            <p:cNvSpPr>
              <a:spLocks noChangeShapeType="1"/>
            </p:cNvSpPr>
            <p:nvPr/>
          </p:nvSpPr>
          <p:spPr bwMode="auto">
            <a:xfrm>
              <a:off x="4950"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8" name="Line 329"/>
            <p:cNvSpPr>
              <a:spLocks noChangeShapeType="1"/>
            </p:cNvSpPr>
            <p:nvPr/>
          </p:nvSpPr>
          <p:spPr bwMode="auto">
            <a:xfrm>
              <a:off x="4965"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9" name="Line 330"/>
            <p:cNvSpPr>
              <a:spLocks noChangeShapeType="1"/>
            </p:cNvSpPr>
            <p:nvPr/>
          </p:nvSpPr>
          <p:spPr bwMode="auto">
            <a:xfrm>
              <a:off x="4973"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0" name="Line 331"/>
            <p:cNvSpPr>
              <a:spLocks noChangeShapeType="1"/>
            </p:cNvSpPr>
            <p:nvPr/>
          </p:nvSpPr>
          <p:spPr bwMode="auto">
            <a:xfrm>
              <a:off x="4980"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1" name="Line 332"/>
            <p:cNvSpPr>
              <a:spLocks noChangeShapeType="1"/>
            </p:cNvSpPr>
            <p:nvPr/>
          </p:nvSpPr>
          <p:spPr bwMode="auto">
            <a:xfrm>
              <a:off x="4996"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2" name="Line 333"/>
            <p:cNvSpPr>
              <a:spLocks noChangeShapeType="1"/>
            </p:cNvSpPr>
            <p:nvPr/>
          </p:nvSpPr>
          <p:spPr bwMode="auto">
            <a:xfrm>
              <a:off x="5003"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3" name="Line 334"/>
            <p:cNvSpPr>
              <a:spLocks noChangeShapeType="1"/>
            </p:cNvSpPr>
            <p:nvPr/>
          </p:nvSpPr>
          <p:spPr bwMode="auto">
            <a:xfrm>
              <a:off x="5011"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4" name="Line 335"/>
            <p:cNvSpPr>
              <a:spLocks noChangeShapeType="1"/>
            </p:cNvSpPr>
            <p:nvPr/>
          </p:nvSpPr>
          <p:spPr bwMode="auto">
            <a:xfrm>
              <a:off x="5026"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5" name="Line 336"/>
            <p:cNvSpPr>
              <a:spLocks noChangeShapeType="1"/>
            </p:cNvSpPr>
            <p:nvPr/>
          </p:nvSpPr>
          <p:spPr bwMode="auto">
            <a:xfrm>
              <a:off x="5033"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6" name="Line 337"/>
            <p:cNvSpPr>
              <a:spLocks noChangeShapeType="1"/>
            </p:cNvSpPr>
            <p:nvPr/>
          </p:nvSpPr>
          <p:spPr bwMode="auto">
            <a:xfrm>
              <a:off x="5041"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7" name="Line 338"/>
            <p:cNvSpPr>
              <a:spLocks noChangeShapeType="1"/>
            </p:cNvSpPr>
            <p:nvPr/>
          </p:nvSpPr>
          <p:spPr bwMode="auto">
            <a:xfrm>
              <a:off x="5056"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8" name="Line 339"/>
            <p:cNvSpPr>
              <a:spLocks noChangeShapeType="1"/>
            </p:cNvSpPr>
            <p:nvPr/>
          </p:nvSpPr>
          <p:spPr bwMode="auto">
            <a:xfrm>
              <a:off x="5064"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9" name="Line 340"/>
            <p:cNvSpPr>
              <a:spLocks noChangeShapeType="1"/>
            </p:cNvSpPr>
            <p:nvPr/>
          </p:nvSpPr>
          <p:spPr bwMode="auto">
            <a:xfrm>
              <a:off x="5071"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10" name="Line 341"/>
            <p:cNvSpPr>
              <a:spLocks noChangeShapeType="1"/>
            </p:cNvSpPr>
            <p:nvPr/>
          </p:nvSpPr>
          <p:spPr bwMode="auto">
            <a:xfrm>
              <a:off x="5086"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11" name="Rectangle 342"/>
            <p:cNvSpPr>
              <a:spLocks noChangeArrowheads="1"/>
            </p:cNvSpPr>
            <p:nvPr/>
          </p:nvSpPr>
          <p:spPr bwMode="auto">
            <a:xfrm>
              <a:off x="4812" y="3487"/>
              <a:ext cx="8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1012" name="Freeform 192"/>
            <p:cNvSpPr>
              <a:spLocks/>
            </p:cNvSpPr>
            <p:nvPr/>
          </p:nvSpPr>
          <p:spPr bwMode="auto">
            <a:xfrm>
              <a:off x="4715" y="96"/>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00FF"/>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13" name="Freeform 291"/>
            <p:cNvSpPr>
              <a:spLocks/>
            </p:cNvSpPr>
            <p:nvPr/>
          </p:nvSpPr>
          <p:spPr bwMode="auto">
            <a:xfrm>
              <a:off x="4032" y="3888"/>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14" name="Rectangle 292"/>
            <p:cNvSpPr>
              <a:spLocks noChangeArrowheads="1"/>
            </p:cNvSpPr>
            <p:nvPr/>
          </p:nvSpPr>
          <p:spPr bwMode="auto">
            <a:xfrm>
              <a:off x="4121" y="3942"/>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U</a:t>
              </a:r>
              <a:endParaRPr lang="en-US" sz="1600" b="1" kern="1200">
                <a:solidFill>
                  <a:srgbClr val="FFFFFF"/>
                </a:solidFill>
                <a:latin typeface="Arial" pitchFamily="34" charset="0"/>
                <a:ea typeface="+mn-ea"/>
                <a:cs typeface="+mn-cs"/>
              </a:endParaRPr>
            </a:p>
          </p:txBody>
        </p:sp>
        <p:sp>
          <p:nvSpPr>
            <p:cNvPr id="1015" name="Freeform 291"/>
            <p:cNvSpPr>
              <a:spLocks/>
            </p:cNvSpPr>
            <p:nvPr/>
          </p:nvSpPr>
          <p:spPr bwMode="auto">
            <a:xfrm>
              <a:off x="4848" y="3888"/>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16" name="Rectangle 292"/>
            <p:cNvSpPr>
              <a:spLocks noChangeArrowheads="1"/>
            </p:cNvSpPr>
            <p:nvPr/>
          </p:nvSpPr>
          <p:spPr bwMode="auto">
            <a:xfrm>
              <a:off x="4937" y="3942"/>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U</a:t>
              </a:r>
              <a:endParaRPr lang="en-US" sz="1600" b="1" kern="1200">
                <a:solidFill>
                  <a:srgbClr val="FFFFFF"/>
                </a:solidFill>
                <a:latin typeface="Arial" pitchFamily="34" charset="0"/>
                <a:ea typeface="+mn-ea"/>
                <a:cs typeface="+mn-cs"/>
              </a:endParaRPr>
            </a:p>
          </p:txBody>
        </p:sp>
        <p:sp>
          <p:nvSpPr>
            <p:cNvPr id="1017" name="Freeform 291"/>
            <p:cNvSpPr>
              <a:spLocks/>
            </p:cNvSpPr>
            <p:nvPr/>
          </p:nvSpPr>
          <p:spPr bwMode="auto">
            <a:xfrm>
              <a:off x="4560" y="3888"/>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18" name="Rectangle 292"/>
            <p:cNvSpPr>
              <a:spLocks noChangeArrowheads="1"/>
            </p:cNvSpPr>
            <p:nvPr/>
          </p:nvSpPr>
          <p:spPr bwMode="auto">
            <a:xfrm>
              <a:off x="4649" y="3942"/>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1019" name="Freeform 291"/>
            <p:cNvSpPr>
              <a:spLocks/>
            </p:cNvSpPr>
            <p:nvPr/>
          </p:nvSpPr>
          <p:spPr bwMode="auto">
            <a:xfrm>
              <a:off x="5376" y="3888"/>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20" name="Rectangle 292"/>
            <p:cNvSpPr>
              <a:spLocks noChangeArrowheads="1"/>
            </p:cNvSpPr>
            <p:nvPr/>
          </p:nvSpPr>
          <p:spPr bwMode="auto">
            <a:xfrm>
              <a:off x="5465" y="3942"/>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1021" name="Freeform 291"/>
            <p:cNvSpPr>
              <a:spLocks/>
            </p:cNvSpPr>
            <p:nvPr/>
          </p:nvSpPr>
          <p:spPr bwMode="auto">
            <a:xfrm>
              <a:off x="3936" y="1584"/>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22" name="Rectangle 292"/>
            <p:cNvSpPr>
              <a:spLocks noChangeArrowheads="1"/>
            </p:cNvSpPr>
            <p:nvPr/>
          </p:nvSpPr>
          <p:spPr bwMode="auto">
            <a:xfrm>
              <a:off x="4025" y="1638"/>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U</a:t>
              </a:r>
              <a:endParaRPr lang="en-US" sz="1600" b="1" kern="1200">
                <a:solidFill>
                  <a:srgbClr val="FFFFFF"/>
                </a:solidFill>
                <a:latin typeface="Arial" pitchFamily="34" charset="0"/>
                <a:ea typeface="+mn-ea"/>
                <a:cs typeface="+mn-cs"/>
              </a:endParaRPr>
            </a:p>
          </p:txBody>
        </p:sp>
        <p:sp>
          <p:nvSpPr>
            <p:cNvPr id="1023" name="Freeform 291"/>
            <p:cNvSpPr>
              <a:spLocks/>
            </p:cNvSpPr>
            <p:nvPr/>
          </p:nvSpPr>
          <p:spPr bwMode="auto">
            <a:xfrm>
              <a:off x="5424" y="1584"/>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24" name="Rectangle 292"/>
            <p:cNvSpPr>
              <a:spLocks noChangeArrowheads="1"/>
            </p:cNvSpPr>
            <p:nvPr/>
          </p:nvSpPr>
          <p:spPr bwMode="auto">
            <a:xfrm>
              <a:off x="5513" y="1638"/>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U</a:t>
              </a:r>
              <a:endParaRPr lang="en-US" sz="1600" b="1" kern="1200">
                <a:solidFill>
                  <a:srgbClr val="FFFFFF"/>
                </a:solidFill>
                <a:latin typeface="Arial" pitchFamily="34" charset="0"/>
                <a:ea typeface="+mn-ea"/>
                <a:cs typeface="+mn-cs"/>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hep_cgl_had2.png"/>
          <p:cNvPicPr>
            <a:picLocks noChangeAspect="1"/>
          </p:cNvPicPr>
          <p:nvPr/>
        </p:nvPicPr>
        <p:blipFill>
          <a:blip r:embed="rId3"/>
          <a:stretch>
            <a:fillRect/>
          </a:stretch>
        </p:blipFill>
        <p:spPr>
          <a:xfrm>
            <a:off x="3962401" y="609600"/>
            <a:ext cx="5078435" cy="3505200"/>
          </a:xfrm>
          <a:prstGeom prst="rect">
            <a:avLst/>
          </a:prstGeom>
        </p:spPr>
      </p:pic>
      <p:sp>
        <p:nvSpPr>
          <p:cNvPr id="2" name="Title 1"/>
          <p:cNvSpPr>
            <a:spLocks noGrp="1"/>
          </p:cNvSpPr>
          <p:nvPr>
            <p:ph type="title"/>
          </p:nvPr>
        </p:nvSpPr>
        <p:spPr>
          <a:xfrm>
            <a:off x="457200" y="0"/>
            <a:ext cx="8229600" cy="609600"/>
          </a:xfrm>
        </p:spPr>
        <p:txBody>
          <a:bodyPr>
            <a:normAutofit fontScale="90000"/>
          </a:bodyPr>
          <a:lstStyle/>
          <a:p>
            <a:r>
              <a:rPr lang="en-US" dirty="0" smtClean="0">
                <a:solidFill>
                  <a:schemeClr val="tx2">
                    <a:lumMod val="75000"/>
                  </a:schemeClr>
                </a:solidFill>
              </a:rPr>
              <a:t>Particle Physics (LHC) Data Analysis</a:t>
            </a:r>
            <a:endParaRPr lang="en-US" dirty="0">
              <a:solidFill>
                <a:schemeClr val="tx2">
                  <a:lumMod val="75000"/>
                </a:schemeClr>
              </a:solidFill>
            </a:endParaRPr>
          </a:p>
        </p:txBody>
      </p:sp>
      <p:sp>
        <p:nvSpPr>
          <p:cNvPr id="4" name="Date Placeholder 3"/>
          <p:cNvSpPr>
            <a:spLocks noGrp="1"/>
          </p:cNvSpPr>
          <p:nvPr>
            <p:ph type="dt" sz="half" idx="10"/>
          </p:nvPr>
        </p:nvSpPr>
        <p:spPr/>
        <p:txBody>
          <a:bodyPr/>
          <a:lstStyle/>
          <a:p>
            <a:pPr algn="l" rtl="0"/>
            <a:fld id="{A0C1C52B-CC8F-453A-8469-3DA951D0EC53}" type="datetime1">
              <a:rPr lang="en-US" sz="1200" kern="1200">
                <a:solidFill>
                  <a:prstClr val="black">
                    <a:tint val="75000"/>
                  </a:prstClr>
                </a:solidFill>
                <a:latin typeface="Calibri"/>
                <a:ea typeface="+mn-ea"/>
                <a:cs typeface="+mn-cs"/>
              </a:rPr>
              <a:pPr algn="l" rtl="0"/>
              <a:t>2/17/2009</a:t>
            </a:fld>
            <a:endParaRPr lang="en-US" sz="1200" kern="1200" dirty="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r>
              <a:rPr lang="en-US" sz="1200" kern="1200" dirty="0">
                <a:solidFill>
                  <a:prstClr val="black">
                    <a:tint val="75000"/>
                  </a:prstClr>
                </a:solidFill>
                <a:latin typeface="Calibri"/>
                <a:ea typeface="+mn-ea"/>
                <a:cs typeface="+mn-cs"/>
              </a:rPr>
              <a:t>Jaliya Ekanayake</a:t>
            </a:r>
          </a:p>
        </p:txBody>
      </p:sp>
      <p:sp>
        <p:nvSpPr>
          <p:cNvPr id="6" name="Slide Number Placeholder 5"/>
          <p:cNvSpPr>
            <a:spLocks noGrp="1"/>
          </p:cNvSpPr>
          <p:nvPr>
            <p:ph type="sldNum" sz="quarter" idx="12"/>
          </p:nvPr>
        </p:nvSpPr>
        <p:spPr/>
        <p:txBody>
          <a:bodyPr/>
          <a:lstStyle/>
          <a:p>
            <a:pPr algn="r" rtl="0"/>
            <a:fld id="{0DECB351-1D49-4142-888C-7EC9D46797E6}" type="slidenum">
              <a:rPr lang="en-US" sz="1200" kern="1200">
                <a:solidFill>
                  <a:prstClr val="black">
                    <a:tint val="75000"/>
                  </a:prstClr>
                </a:solidFill>
                <a:latin typeface="Calibri"/>
                <a:ea typeface="+mn-ea"/>
                <a:cs typeface="+mn-cs"/>
              </a:rPr>
              <a:pPr algn="r" rtl="0"/>
              <a:t>25</a:t>
            </a:fld>
            <a:endParaRPr lang="en-US" sz="1200" kern="1200" dirty="0">
              <a:solidFill>
                <a:prstClr val="black">
                  <a:tint val="75000"/>
                </a:prstClr>
              </a:solidFill>
              <a:latin typeface="Calibri"/>
              <a:ea typeface="+mn-ea"/>
              <a:cs typeface="+mn-cs"/>
            </a:endParaRPr>
          </a:p>
        </p:txBody>
      </p:sp>
      <p:sp>
        <p:nvSpPr>
          <p:cNvPr id="4099" name="Rectangle 3"/>
          <p:cNvSpPr>
            <a:spLocks noChangeArrowheads="1"/>
          </p:cNvSpPr>
          <p:nvPr/>
        </p:nvSpPr>
        <p:spPr bwMode="auto">
          <a:xfrm>
            <a:off x="4191000" y="0"/>
            <a:ext cx="4724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55575" algn="ctr"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16" name="Content Placeholder 2"/>
          <p:cNvSpPr txBox="1">
            <a:spLocks/>
          </p:cNvSpPr>
          <p:nvPr/>
        </p:nvSpPr>
        <p:spPr>
          <a:xfrm>
            <a:off x="381000" y="4648200"/>
            <a:ext cx="8382000" cy="1905000"/>
          </a:xfrm>
          <a:prstGeom prst="rect">
            <a:avLst/>
          </a:prstGeom>
        </p:spPr>
        <p:txBody>
          <a:bodyPr vert="horz" lIns="91440" tIns="45720" rIns="91440" bIns="45720" rtlCol="0">
            <a:normAutofit fontScale="70000" lnSpcReduction="20000"/>
          </a:bodyPr>
          <a:lstStyle/>
          <a:p>
            <a:pPr marL="342900" indent="-342900" algn="l" rtl="0">
              <a:spcBef>
                <a:spcPct val="20000"/>
              </a:spcBef>
              <a:buFont typeface="Arial" pitchFamily="34" charset="0"/>
              <a:buChar char="•"/>
              <a:defRPr/>
            </a:pPr>
            <a:r>
              <a:rPr lang="en-US" sz="3200" kern="1200" dirty="0">
                <a:solidFill>
                  <a:srgbClr val="1F497D">
                    <a:lumMod val="75000"/>
                  </a:srgbClr>
                </a:solidFill>
                <a:latin typeface="Calibri"/>
                <a:ea typeface="+mn-ea"/>
                <a:cs typeface="+mn-cs"/>
              </a:rPr>
              <a:t>Hadoop and CGL-MapReduce both show similar performance</a:t>
            </a:r>
          </a:p>
          <a:p>
            <a:pPr marL="342900" indent="-342900" algn="l" rtl="0">
              <a:spcBef>
                <a:spcPct val="20000"/>
              </a:spcBef>
              <a:buFont typeface="Arial" pitchFamily="34" charset="0"/>
              <a:buChar char="•"/>
              <a:defRPr/>
            </a:pPr>
            <a:r>
              <a:rPr lang="en-US" sz="3200" kern="1200" dirty="0">
                <a:solidFill>
                  <a:srgbClr val="1F497D">
                    <a:lumMod val="75000"/>
                  </a:srgbClr>
                </a:solidFill>
                <a:latin typeface="Calibri"/>
                <a:ea typeface="+mn-ea"/>
                <a:cs typeface="+mn-cs"/>
              </a:rPr>
              <a:t>The amount of data accessed in each analysis is extremely large</a:t>
            </a:r>
          </a:p>
          <a:p>
            <a:pPr marL="342900" indent="-342900" algn="l" rtl="0">
              <a:spcBef>
                <a:spcPct val="20000"/>
              </a:spcBef>
              <a:buFont typeface="Arial" pitchFamily="34" charset="0"/>
              <a:buChar char="•"/>
              <a:defRPr/>
            </a:pPr>
            <a:r>
              <a:rPr lang="en-US" sz="3200" kern="1200" dirty="0">
                <a:solidFill>
                  <a:srgbClr val="1F497D">
                    <a:lumMod val="75000"/>
                  </a:srgbClr>
                </a:solidFill>
                <a:latin typeface="Calibri"/>
                <a:ea typeface="+mn-ea"/>
                <a:cs typeface="+mn-cs"/>
              </a:rPr>
              <a:t>Performance is limited by the I/O </a:t>
            </a:r>
            <a:r>
              <a:rPr lang="en-US" sz="3200" kern="1200" dirty="0" smtClean="0">
                <a:solidFill>
                  <a:srgbClr val="1F497D">
                    <a:lumMod val="75000"/>
                  </a:srgbClr>
                </a:solidFill>
                <a:latin typeface="Calibri"/>
                <a:ea typeface="+mn-ea"/>
                <a:cs typeface="+mn-cs"/>
              </a:rPr>
              <a:t>bandwidth (as in Information Retrieval applications?)</a:t>
            </a:r>
            <a:endParaRPr lang="en-US" sz="3200" kern="1200" dirty="0">
              <a:solidFill>
                <a:srgbClr val="1F497D">
                  <a:lumMod val="75000"/>
                </a:srgbClr>
              </a:solidFill>
              <a:latin typeface="Calibri"/>
              <a:ea typeface="+mn-ea"/>
              <a:cs typeface="+mn-cs"/>
            </a:endParaRPr>
          </a:p>
          <a:p>
            <a:pPr marL="342900" indent="-342900" algn="l" rtl="0">
              <a:spcBef>
                <a:spcPct val="20000"/>
              </a:spcBef>
              <a:buFont typeface="Arial" pitchFamily="34" charset="0"/>
              <a:buChar char="•"/>
              <a:defRPr/>
            </a:pPr>
            <a:r>
              <a:rPr lang="en-US" sz="3200" kern="1200" dirty="0">
                <a:solidFill>
                  <a:srgbClr val="1F497D">
                    <a:lumMod val="75000"/>
                  </a:srgbClr>
                </a:solidFill>
                <a:latin typeface="Calibri"/>
                <a:ea typeface="+mn-ea"/>
                <a:cs typeface="+mn-cs"/>
              </a:rPr>
              <a:t>The overhead induced by the MapReduce implementations has negligible effect on the overall computation</a:t>
            </a:r>
          </a:p>
          <a:p>
            <a:pPr marL="342900" indent="-342900" algn="l" rtl="0">
              <a:spcBef>
                <a:spcPct val="20000"/>
              </a:spcBef>
              <a:buFont typeface="Arial" pitchFamily="34" charset="0"/>
              <a:buChar char="•"/>
              <a:defRPr/>
            </a:pPr>
            <a:endParaRPr lang="en-US" sz="3200" kern="1200" dirty="0">
              <a:solidFill>
                <a:prstClr val="black"/>
              </a:solidFill>
              <a:latin typeface="Calibri"/>
              <a:ea typeface="+mn-ea"/>
              <a:cs typeface="+mn-cs"/>
            </a:endParaRPr>
          </a:p>
        </p:txBody>
      </p:sp>
      <p:sp>
        <p:nvSpPr>
          <p:cNvPr id="18" name="TextBox 17"/>
          <p:cNvSpPr txBox="1"/>
          <p:nvPr/>
        </p:nvSpPr>
        <p:spPr>
          <a:xfrm>
            <a:off x="4876800" y="685802"/>
            <a:ext cx="2895600" cy="1200329"/>
          </a:xfrm>
          <a:prstGeom prst="rect">
            <a:avLst/>
          </a:prstGeom>
          <a:noFill/>
        </p:spPr>
        <p:txBody>
          <a:bodyPr wrap="square" rtlCol="0">
            <a:spAutoFit/>
          </a:bodyPr>
          <a:lstStyle/>
          <a:p>
            <a:pPr algn="l" rtl="0"/>
            <a:r>
              <a:rPr lang="en-US" sz="1400" b="1" kern="1200" dirty="0">
                <a:solidFill>
                  <a:prstClr val="black"/>
                </a:solidFill>
                <a:latin typeface="Calibri"/>
                <a:ea typeface="+mn-ea"/>
                <a:cs typeface="+mn-cs"/>
              </a:rPr>
              <a:t>Data: </a:t>
            </a:r>
            <a:r>
              <a:rPr lang="en-US" sz="1400" kern="1200" dirty="0">
                <a:solidFill>
                  <a:prstClr val="black"/>
                </a:solidFill>
                <a:latin typeface="Calibri"/>
                <a:ea typeface="+mn-ea"/>
                <a:cs typeface="+mn-cs"/>
              </a:rPr>
              <a:t>Up to 1 terabytes of data, placed in IU Data Capacitor</a:t>
            </a:r>
          </a:p>
          <a:p>
            <a:pPr algn="l" rtl="0"/>
            <a:r>
              <a:rPr lang="en-US" sz="1400" b="1" kern="1200" dirty="0">
                <a:solidFill>
                  <a:prstClr val="black"/>
                </a:solidFill>
                <a:latin typeface="Calibri"/>
                <a:ea typeface="+mn-ea"/>
                <a:cs typeface="+mn-cs"/>
              </a:rPr>
              <a:t>Processing:</a:t>
            </a:r>
            <a:r>
              <a:rPr lang="en-US" sz="1400" kern="1200" dirty="0">
                <a:solidFill>
                  <a:prstClr val="black"/>
                </a:solidFill>
                <a:latin typeface="Calibri"/>
                <a:ea typeface="+mn-ea"/>
                <a:cs typeface="+mn-cs"/>
              </a:rPr>
              <a:t>12 dedicated computing nodes from Quarry (total of 96 processing cores)</a:t>
            </a:r>
          </a:p>
        </p:txBody>
      </p:sp>
      <p:sp>
        <p:nvSpPr>
          <p:cNvPr id="21" name="TextBox 20"/>
          <p:cNvSpPr txBox="1"/>
          <p:nvPr/>
        </p:nvSpPr>
        <p:spPr>
          <a:xfrm>
            <a:off x="304800" y="3581400"/>
            <a:ext cx="3581400" cy="307777"/>
          </a:xfrm>
          <a:prstGeom prst="rect">
            <a:avLst/>
          </a:prstGeom>
          <a:noFill/>
        </p:spPr>
        <p:txBody>
          <a:bodyPr wrap="square" rtlCol="0">
            <a:spAutoFit/>
          </a:bodyPr>
          <a:lstStyle/>
          <a:p>
            <a:pPr algn="l" rtl="0"/>
            <a:r>
              <a:rPr lang="en-US" sz="1400" b="1" kern="1200" dirty="0">
                <a:solidFill>
                  <a:srgbClr val="1F497D">
                    <a:lumMod val="75000"/>
                  </a:srgbClr>
                </a:solidFill>
                <a:latin typeface="Verdana" pitchFamily="34" charset="0"/>
                <a:ea typeface="+mn-ea"/>
                <a:cs typeface="+mn-cs"/>
              </a:rPr>
              <a:t>MapReduce for </a:t>
            </a:r>
            <a:r>
              <a:rPr lang="en-US" sz="1400" b="1" kern="1200" dirty="0" smtClean="0">
                <a:solidFill>
                  <a:srgbClr val="1F497D">
                    <a:lumMod val="75000"/>
                  </a:srgbClr>
                </a:solidFill>
                <a:latin typeface="Verdana" pitchFamily="34" charset="0"/>
                <a:ea typeface="+mn-ea"/>
                <a:cs typeface="+mn-cs"/>
              </a:rPr>
              <a:t>LHC </a:t>
            </a:r>
            <a:r>
              <a:rPr lang="en-US" sz="1400" b="1" kern="1200" dirty="0">
                <a:solidFill>
                  <a:srgbClr val="1F497D">
                    <a:lumMod val="75000"/>
                  </a:srgbClr>
                </a:solidFill>
                <a:latin typeface="Verdana" pitchFamily="34" charset="0"/>
                <a:ea typeface="+mn-ea"/>
                <a:cs typeface="+mn-cs"/>
              </a:rPr>
              <a:t>data analysis</a:t>
            </a:r>
          </a:p>
        </p:txBody>
      </p:sp>
      <p:sp>
        <p:nvSpPr>
          <p:cNvPr id="22" name="TextBox 21"/>
          <p:cNvSpPr txBox="1"/>
          <p:nvPr/>
        </p:nvSpPr>
        <p:spPr>
          <a:xfrm>
            <a:off x="4191000" y="4038600"/>
            <a:ext cx="4953000" cy="523220"/>
          </a:xfrm>
          <a:prstGeom prst="rect">
            <a:avLst/>
          </a:prstGeom>
          <a:noFill/>
        </p:spPr>
        <p:txBody>
          <a:bodyPr wrap="square" rtlCol="0">
            <a:spAutoFit/>
          </a:bodyPr>
          <a:lstStyle/>
          <a:p>
            <a:pPr algn="ctr" rtl="0"/>
            <a:r>
              <a:rPr lang="en-US" sz="1400" b="1" kern="1200" dirty="0" smtClean="0">
                <a:solidFill>
                  <a:srgbClr val="1F497D">
                    <a:lumMod val="75000"/>
                  </a:srgbClr>
                </a:solidFill>
                <a:latin typeface="Verdana" pitchFamily="34" charset="0"/>
                <a:ea typeface="+mn-ea"/>
                <a:cs typeface="+mn-cs"/>
              </a:rPr>
              <a:t>LHC </a:t>
            </a:r>
            <a:r>
              <a:rPr lang="en-US" sz="1400" b="1" kern="1200" dirty="0">
                <a:solidFill>
                  <a:srgbClr val="1F497D">
                    <a:lumMod val="75000"/>
                  </a:srgbClr>
                </a:solidFill>
                <a:latin typeface="Verdana" pitchFamily="34" charset="0"/>
                <a:ea typeface="+mn-ea"/>
                <a:cs typeface="+mn-cs"/>
              </a:rPr>
              <a:t>data analysis, execution time vs. the volume of data (fixed compute resources)</a:t>
            </a:r>
          </a:p>
        </p:txBody>
      </p:sp>
      <p:pic>
        <p:nvPicPr>
          <p:cNvPr id="13" name="Picture 12" descr="HEP_color.png"/>
          <p:cNvPicPr>
            <a:picLocks noChangeAspect="1"/>
          </p:cNvPicPr>
          <p:nvPr/>
        </p:nvPicPr>
        <p:blipFill>
          <a:blip r:embed="rId4"/>
          <a:stretch>
            <a:fillRect/>
          </a:stretch>
        </p:blipFill>
        <p:spPr>
          <a:xfrm>
            <a:off x="228600" y="838200"/>
            <a:ext cx="3643648" cy="2667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686800" cy="609600"/>
          </a:xfrm>
        </p:spPr>
        <p:txBody>
          <a:bodyPr>
            <a:noAutofit/>
          </a:bodyPr>
          <a:lstStyle/>
          <a:p>
            <a:r>
              <a:rPr lang="en-US" sz="3600" dirty="0" smtClean="0">
                <a:solidFill>
                  <a:schemeClr val="tx2">
                    <a:lumMod val="75000"/>
                  </a:schemeClr>
                </a:solidFill>
              </a:rPr>
              <a:t>LHC Data Analysis Scalability and Speedup</a:t>
            </a:r>
            <a:endParaRPr lang="en-US" sz="3600" dirty="0">
              <a:solidFill>
                <a:schemeClr val="tx2">
                  <a:lumMod val="75000"/>
                </a:schemeClr>
              </a:solidFill>
            </a:endParaRPr>
          </a:p>
        </p:txBody>
      </p:sp>
      <p:pic>
        <p:nvPicPr>
          <p:cNvPr id="10" name="Content Placeholder 9" descr="hep_scale.png"/>
          <p:cNvPicPr>
            <a:picLocks noGrp="1" noChangeAspect="1"/>
          </p:cNvPicPr>
          <p:nvPr>
            <p:ph idx="1"/>
          </p:nvPr>
        </p:nvPicPr>
        <p:blipFill>
          <a:blip r:embed="rId3" cstate="print"/>
          <a:stretch>
            <a:fillRect/>
          </a:stretch>
        </p:blipFill>
        <p:spPr>
          <a:xfrm>
            <a:off x="152401" y="762000"/>
            <a:ext cx="4311123" cy="2971800"/>
          </a:xfrm>
        </p:spPr>
      </p:pic>
      <p:pic>
        <p:nvPicPr>
          <p:cNvPr id="11" name="Picture 10" descr="hep_speedup.png"/>
          <p:cNvPicPr>
            <a:picLocks noChangeAspect="1"/>
          </p:cNvPicPr>
          <p:nvPr/>
        </p:nvPicPr>
        <p:blipFill>
          <a:blip r:embed="rId4" cstate="print"/>
          <a:stretch>
            <a:fillRect/>
          </a:stretch>
        </p:blipFill>
        <p:spPr>
          <a:xfrm>
            <a:off x="4648200" y="762000"/>
            <a:ext cx="4306957" cy="2971800"/>
          </a:xfrm>
          <a:prstGeom prst="rect">
            <a:avLst/>
          </a:prstGeom>
        </p:spPr>
      </p:pic>
      <p:sp>
        <p:nvSpPr>
          <p:cNvPr id="12" name="Rectangle 11"/>
          <p:cNvSpPr/>
          <p:nvPr/>
        </p:nvSpPr>
        <p:spPr>
          <a:xfrm>
            <a:off x="228600" y="3733800"/>
            <a:ext cx="4572000" cy="523220"/>
          </a:xfrm>
          <a:prstGeom prst="rect">
            <a:avLst/>
          </a:prstGeom>
        </p:spPr>
        <p:txBody>
          <a:bodyPr>
            <a:spAutoFit/>
          </a:bodyPr>
          <a:lstStyle/>
          <a:p>
            <a:pPr algn="ctr" rtl="0"/>
            <a:r>
              <a:rPr lang="en-US" sz="1400" b="1" kern="1200" dirty="0">
                <a:solidFill>
                  <a:srgbClr val="1F497D">
                    <a:lumMod val="75000"/>
                  </a:srgbClr>
                </a:solidFill>
                <a:latin typeface="Verdana" pitchFamily="34" charset="0"/>
                <a:ea typeface="+mn-ea"/>
                <a:cs typeface="+mn-cs"/>
              </a:rPr>
              <a:t>Execution time vs. the number of compute nodes (fixed data) </a:t>
            </a:r>
          </a:p>
        </p:txBody>
      </p:sp>
      <p:sp>
        <p:nvSpPr>
          <p:cNvPr id="13" name="Rectangle 12"/>
          <p:cNvSpPr/>
          <p:nvPr/>
        </p:nvSpPr>
        <p:spPr>
          <a:xfrm>
            <a:off x="5257800" y="3657600"/>
            <a:ext cx="3425938" cy="307777"/>
          </a:xfrm>
          <a:prstGeom prst="rect">
            <a:avLst/>
          </a:prstGeom>
        </p:spPr>
        <p:txBody>
          <a:bodyPr wrap="none">
            <a:spAutoFit/>
          </a:bodyPr>
          <a:lstStyle/>
          <a:p>
            <a:pPr algn="l" rtl="0"/>
            <a:r>
              <a:rPr lang="en-US" sz="1400" b="1" kern="1200" dirty="0">
                <a:solidFill>
                  <a:srgbClr val="1F497D">
                    <a:lumMod val="75000"/>
                  </a:srgbClr>
                </a:solidFill>
                <a:latin typeface="Verdana" pitchFamily="34" charset="0"/>
                <a:ea typeface="+mn-ea"/>
                <a:cs typeface="+mn-cs"/>
              </a:rPr>
              <a:t>Speedup for 100GB of HEP data </a:t>
            </a:r>
          </a:p>
        </p:txBody>
      </p:sp>
      <p:sp>
        <p:nvSpPr>
          <p:cNvPr id="16" name="Content Placeholder 2"/>
          <p:cNvSpPr txBox="1">
            <a:spLocks/>
          </p:cNvSpPr>
          <p:nvPr/>
        </p:nvSpPr>
        <p:spPr>
          <a:xfrm>
            <a:off x="381000" y="4419600"/>
            <a:ext cx="8001000" cy="2209800"/>
          </a:xfrm>
          <a:prstGeom prst="rect">
            <a:avLst/>
          </a:prstGeom>
        </p:spPr>
        <p:txBody>
          <a:bodyPr vert="horz" lIns="91440" tIns="45720" rIns="91440" bIns="45720" rtlCol="0">
            <a:normAutofit fontScale="62500" lnSpcReduction="20000"/>
          </a:bodyPr>
          <a:lstStyle/>
          <a:p>
            <a:pPr marL="342900" indent="-342900" algn="l" rtl="0">
              <a:spcBef>
                <a:spcPct val="20000"/>
              </a:spcBef>
              <a:buFont typeface="Arial" pitchFamily="34" charset="0"/>
              <a:buChar char="•"/>
              <a:defRPr/>
            </a:pPr>
            <a:r>
              <a:rPr lang="en-US" sz="2900" kern="1200" dirty="0">
                <a:solidFill>
                  <a:srgbClr val="1F497D">
                    <a:lumMod val="75000"/>
                  </a:srgbClr>
                </a:solidFill>
                <a:latin typeface="Calibri"/>
                <a:ea typeface="+mn-ea"/>
                <a:cs typeface="+mn-cs"/>
              </a:rPr>
              <a:t>100 GB of data</a:t>
            </a:r>
          </a:p>
          <a:p>
            <a:pPr marL="342900" indent="-342900" algn="l" rtl="0">
              <a:spcBef>
                <a:spcPct val="20000"/>
              </a:spcBef>
              <a:buFont typeface="Arial" pitchFamily="34" charset="0"/>
              <a:buChar char="•"/>
              <a:defRPr/>
            </a:pPr>
            <a:r>
              <a:rPr lang="en-US" sz="2900" kern="1200" dirty="0">
                <a:solidFill>
                  <a:srgbClr val="1F497D">
                    <a:lumMod val="75000"/>
                  </a:srgbClr>
                </a:solidFill>
                <a:latin typeface="Calibri"/>
                <a:ea typeface="+mn-ea"/>
                <a:cs typeface="+mn-cs"/>
              </a:rPr>
              <a:t>One core of each node is used (Performance is limited by the I/O bandwidth)</a:t>
            </a:r>
          </a:p>
          <a:p>
            <a:pPr marL="342900" indent="-342900" algn="l" rtl="0">
              <a:spcBef>
                <a:spcPct val="20000"/>
              </a:spcBef>
              <a:buFont typeface="Arial" pitchFamily="34" charset="0"/>
              <a:buChar char="•"/>
              <a:defRPr/>
            </a:pPr>
            <a:r>
              <a:rPr lang="en-US" sz="2900" kern="1200" dirty="0">
                <a:solidFill>
                  <a:srgbClr val="1F497D">
                    <a:lumMod val="75000"/>
                  </a:srgbClr>
                </a:solidFill>
                <a:latin typeface="Calibri"/>
                <a:ea typeface="+mn-ea"/>
                <a:cs typeface="+mn-cs"/>
              </a:rPr>
              <a:t>Speedup = MapReduce Time / Sequential Time</a:t>
            </a:r>
          </a:p>
          <a:p>
            <a:pPr marL="342900" indent="-342900" algn="l" rtl="0">
              <a:spcBef>
                <a:spcPct val="20000"/>
              </a:spcBef>
              <a:buFont typeface="Arial" pitchFamily="34" charset="0"/>
              <a:buChar char="•"/>
              <a:defRPr/>
            </a:pPr>
            <a:r>
              <a:rPr lang="en-US" sz="2900" kern="1200" dirty="0">
                <a:solidFill>
                  <a:srgbClr val="1F497D">
                    <a:lumMod val="75000"/>
                  </a:srgbClr>
                </a:solidFill>
                <a:latin typeface="Calibri"/>
                <a:ea typeface="+mn-ea"/>
                <a:cs typeface="+mn-cs"/>
              </a:rPr>
              <a:t>Speed gain diminish after a certain number of parallel processing units (after around 10 units</a:t>
            </a:r>
            <a:r>
              <a:rPr lang="en-US" sz="2900" kern="1200" dirty="0" smtClean="0">
                <a:solidFill>
                  <a:srgbClr val="1F497D">
                    <a:lumMod val="75000"/>
                  </a:srgbClr>
                </a:solidFill>
                <a:latin typeface="Calibri"/>
                <a:ea typeface="+mn-ea"/>
                <a:cs typeface="+mn-cs"/>
              </a:rPr>
              <a:t>)</a:t>
            </a:r>
          </a:p>
          <a:p>
            <a:pPr marL="342900" indent="-342900" algn="l" rtl="0">
              <a:spcBef>
                <a:spcPct val="20000"/>
              </a:spcBef>
              <a:buFont typeface="Arial" pitchFamily="34" charset="0"/>
              <a:buChar char="•"/>
              <a:defRPr/>
            </a:pPr>
            <a:r>
              <a:rPr lang="en-US" sz="2900" dirty="0" smtClean="0">
                <a:solidFill>
                  <a:srgbClr val="1F497D">
                    <a:lumMod val="75000"/>
                  </a:srgbClr>
                </a:solidFill>
                <a:latin typeface="Calibri"/>
              </a:rPr>
              <a:t>Computing  brought to data in a distributed fashion</a:t>
            </a:r>
            <a:r>
              <a:rPr lang="en-US" sz="2900" kern="1200" dirty="0" smtClean="0">
                <a:solidFill>
                  <a:srgbClr val="1F497D">
                    <a:lumMod val="75000"/>
                  </a:srgbClr>
                </a:solidFill>
                <a:latin typeface="Calibri"/>
                <a:ea typeface="+mn-ea"/>
                <a:cs typeface="+mn-cs"/>
              </a:rPr>
              <a:t> </a:t>
            </a:r>
          </a:p>
          <a:p>
            <a:pPr marL="342900" indent="-342900" algn="l" rtl="0">
              <a:spcBef>
                <a:spcPct val="20000"/>
              </a:spcBef>
              <a:buFont typeface="Arial" pitchFamily="34" charset="0"/>
              <a:buChar char="•"/>
              <a:defRPr/>
            </a:pPr>
            <a:r>
              <a:rPr lang="en-US" sz="2900" kern="1200" dirty="0" smtClean="0">
                <a:solidFill>
                  <a:srgbClr val="1F497D">
                    <a:lumMod val="75000"/>
                  </a:srgbClr>
                </a:solidFill>
                <a:latin typeface="Calibri"/>
                <a:ea typeface="+mn-ea"/>
                <a:cs typeface="+mn-cs"/>
              </a:rPr>
              <a:t>Will release this as Granules at </a:t>
            </a:r>
            <a:r>
              <a:rPr lang="en-US" sz="2900" kern="1200" dirty="0" smtClean="0">
                <a:solidFill>
                  <a:srgbClr val="1F497D">
                    <a:lumMod val="75000"/>
                  </a:srgbClr>
                </a:solidFill>
                <a:latin typeface="Calibri"/>
                <a:ea typeface="+mn-ea"/>
                <a:cs typeface="+mn-cs"/>
                <a:hlinkClick r:id="rId5"/>
              </a:rPr>
              <a:t>http://www.naradabrokering.org</a:t>
            </a:r>
            <a:r>
              <a:rPr lang="en-US" sz="2900" kern="1200" dirty="0" smtClean="0">
                <a:solidFill>
                  <a:srgbClr val="1F497D">
                    <a:lumMod val="75000"/>
                  </a:srgbClr>
                </a:solidFill>
                <a:latin typeface="Calibri"/>
                <a:ea typeface="+mn-ea"/>
                <a:cs typeface="+mn-cs"/>
              </a:rPr>
              <a:t>  </a:t>
            </a:r>
            <a:endParaRPr lang="en-US" sz="2900" kern="1200" dirty="0">
              <a:solidFill>
                <a:srgbClr val="1F497D">
                  <a:lumMod val="75000"/>
                </a:srgbClr>
              </a:solidFill>
              <a:latin typeface="Calibri"/>
              <a:ea typeface="+mn-ea"/>
              <a:cs typeface="+mn-cs"/>
            </a:endParaRPr>
          </a:p>
          <a:p>
            <a:pPr marL="342900" indent="-342900" algn="l" rtl="0">
              <a:spcBef>
                <a:spcPct val="20000"/>
              </a:spcBef>
              <a:defRPr/>
            </a:pPr>
            <a:r>
              <a:rPr lang="en-US" sz="2400" kern="1200" dirty="0">
                <a:solidFill>
                  <a:prstClr val="black"/>
                </a:solidFill>
                <a:latin typeface="Calibri"/>
                <a:ea typeface="+mn-ea"/>
                <a:cs typeface="+mn-cs"/>
              </a:rPr>
              <a:t> </a:t>
            </a:r>
          </a:p>
          <a:p>
            <a:pPr marL="342900" indent="-342900" algn="l" rtl="0">
              <a:spcBef>
                <a:spcPct val="20000"/>
              </a:spcBef>
              <a:buFont typeface="Arial" pitchFamily="34" charset="0"/>
              <a:buChar char="•"/>
              <a:defRPr/>
            </a:pPr>
            <a:endParaRPr lang="en-US" sz="3200" kern="1200" dirty="0">
              <a:solidFill>
                <a:srgbClr val="1F497D">
                  <a:lumMod val="75000"/>
                </a:srgbClr>
              </a:solidFill>
              <a:latin typeface="Calibri"/>
              <a:ea typeface="+mn-ea"/>
              <a:cs typeface="+mn-cs"/>
            </a:endParaRPr>
          </a:p>
          <a:p>
            <a:pPr marL="342900" indent="-342900" algn="l" rtl="0">
              <a:spcBef>
                <a:spcPct val="20000"/>
              </a:spcBef>
              <a:buFont typeface="Arial" pitchFamily="34" charset="0"/>
              <a:buChar char="•"/>
              <a:defRPr/>
            </a:pPr>
            <a:endParaRPr lang="en-US" sz="3200" kern="1200" dirty="0">
              <a:solidFill>
                <a:prstClr val="black"/>
              </a:solidFill>
              <a:latin typeface="Calibri"/>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 </a:t>
            </a:r>
            <a:r>
              <a:rPr lang="en-US" dirty="0" err="1" smtClean="0"/>
              <a:t>Histogramming</a:t>
            </a:r>
            <a:endParaRPr lang="en-US" dirty="0"/>
          </a:p>
        </p:txBody>
      </p:sp>
      <p:pic>
        <p:nvPicPr>
          <p:cNvPr id="16386" name="Picture 2" descr="C:\Documents and Settings\Geoffrey Fox\Desktop\wordcount.PNG"/>
          <p:cNvPicPr>
            <a:picLocks noChangeAspect="1" noChangeArrowheads="1"/>
          </p:cNvPicPr>
          <p:nvPr/>
        </p:nvPicPr>
        <p:blipFill>
          <a:blip r:embed="rId3"/>
          <a:srcRect/>
          <a:stretch>
            <a:fillRect/>
          </a:stretch>
        </p:blipFill>
        <p:spPr bwMode="auto">
          <a:xfrm>
            <a:off x="-1" y="609600"/>
            <a:ext cx="9133719" cy="62484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err="1" smtClean="0"/>
              <a:t>Grep</a:t>
            </a:r>
            <a:r>
              <a:rPr lang="en-US" dirty="0" smtClean="0"/>
              <a:t> Benchmark</a:t>
            </a:r>
            <a:endParaRPr lang="en-US" dirty="0"/>
          </a:p>
        </p:txBody>
      </p:sp>
      <p:pic>
        <p:nvPicPr>
          <p:cNvPr id="15362" name="Picture 2" descr="C:\Documents and Settings\Geoffrey Fox\Desktop\grep.PNG"/>
          <p:cNvPicPr>
            <a:picLocks noChangeAspect="1" noChangeArrowheads="1"/>
          </p:cNvPicPr>
          <p:nvPr/>
        </p:nvPicPr>
        <p:blipFill>
          <a:blip r:embed="rId3"/>
          <a:srcRect/>
          <a:stretch>
            <a:fillRect/>
          </a:stretch>
        </p:blipFill>
        <p:spPr bwMode="auto">
          <a:xfrm>
            <a:off x="0" y="762000"/>
            <a:ext cx="8870806" cy="60198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Deterministic Annealing I</a:t>
            </a:r>
            <a:endParaRPr lang="en-US" dirty="0"/>
          </a:p>
        </p:txBody>
      </p:sp>
      <p:sp>
        <p:nvSpPr>
          <p:cNvPr id="3" name="Content Placeholder 2"/>
          <p:cNvSpPr>
            <a:spLocks noGrp="1"/>
          </p:cNvSpPr>
          <p:nvPr>
            <p:ph idx="1"/>
          </p:nvPr>
        </p:nvSpPr>
        <p:spPr>
          <a:xfrm>
            <a:off x="0" y="1295400"/>
            <a:ext cx="9144000" cy="4525963"/>
          </a:xfrm>
        </p:spPr>
        <p:txBody>
          <a:bodyPr>
            <a:noAutofit/>
          </a:bodyPr>
          <a:lstStyle/>
          <a:p>
            <a:r>
              <a:rPr lang="en-US" sz="2700" dirty="0" smtClean="0">
                <a:solidFill>
                  <a:srgbClr val="0070C0"/>
                </a:solidFill>
              </a:rPr>
              <a:t>Gibbs</a:t>
            </a:r>
            <a:r>
              <a:rPr lang="en-US" sz="2700" dirty="0" smtClean="0"/>
              <a:t> Distribution at Temperature T</a:t>
            </a:r>
            <a:br>
              <a:rPr lang="en-US" sz="2700" dirty="0" smtClean="0"/>
            </a:br>
            <a:r>
              <a:rPr lang="en-US" sz="2700" dirty="0" smtClean="0">
                <a:solidFill>
                  <a:srgbClr val="0070C0"/>
                </a:solidFill>
              </a:rPr>
              <a:t>P(</a:t>
            </a:r>
            <a:r>
              <a:rPr lang="en-US" sz="2700" u="sng" dirty="0" smtClean="0">
                <a:solidFill>
                  <a:srgbClr val="0070C0"/>
                </a:solidFill>
                <a:sym typeface="Symbol"/>
              </a:rPr>
              <a:t></a:t>
            </a:r>
            <a:r>
              <a:rPr lang="en-US" sz="2700" dirty="0" smtClean="0">
                <a:solidFill>
                  <a:srgbClr val="0070C0"/>
                </a:solidFill>
              </a:rPr>
              <a:t>) = exp( - H(</a:t>
            </a:r>
            <a:r>
              <a:rPr lang="en-US" sz="2700" u="sng" dirty="0" smtClean="0">
                <a:solidFill>
                  <a:srgbClr val="0070C0"/>
                </a:solidFill>
                <a:sym typeface="Symbol"/>
              </a:rPr>
              <a:t></a:t>
            </a:r>
            <a:r>
              <a:rPr lang="en-US" sz="2700" dirty="0" smtClean="0">
                <a:solidFill>
                  <a:srgbClr val="0070C0"/>
                </a:solidFill>
              </a:rPr>
              <a:t>)/T) / </a:t>
            </a:r>
            <a:r>
              <a:rPr lang="en-US" sz="2700" dirty="0" smtClean="0">
                <a:solidFill>
                  <a:srgbClr val="0070C0"/>
                </a:solidFill>
                <a:sym typeface="Symbol"/>
              </a:rPr>
              <a:t></a:t>
            </a:r>
            <a:r>
              <a:rPr lang="en-US" sz="2700" dirty="0" smtClean="0">
                <a:solidFill>
                  <a:srgbClr val="0070C0"/>
                </a:solidFill>
              </a:rPr>
              <a:t> d</a:t>
            </a:r>
            <a:r>
              <a:rPr lang="en-US" sz="2700" u="sng" dirty="0" smtClean="0">
                <a:solidFill>
                  <a:srgbClr val="0070C0"/>
                </a:solidFill>
                <a:sym typeface="Symbol"/>
              </a:rPr>
              <a:t></a:t>
            </a:r>
            <a:r>
              <a:rPr lang="en-US" sz="2700" dirty="0" smtClean="0">
                <a:solidFill>
                  <a:srgbClr val="0070C0"/>
                </a:solidFill>
              </a:rPr>
              <a:t> exp( - H(</a:t>
            </a:r>
            <a:r>
              <a:rPr lang="en-US" sz="2700" u="sng" dirty="0" smtClean="0">
                <a:solidFill>
                  <a:srgbClr val="0070C0"/>
                </a:solidFill>
                <a:sym typeface="Symbol"/>
              </a:rPr>
              <a:t></a:t>
            </a:r>
            <a:r>
              <a:rPr lang="en-US" sz="2700" dirty="0" smtClean="0">
                <a:solidFill>
                  <a:srgbClr val="0070C0"/>
                </a:solidFill>
              </a:rPr>
              <a:t>)/T)</a:t>
            </a:r>
          </a:p>
          <a:p>
            <a:r>
              <a:rPr lang="en-US" sz="2700" dirty="0" smtClean="0"/>
              <a:t>Or </a:t>
            </a:r>
            <a:r>
              <a:rPr lang="en-US" sz="2700" dirty="0" smtClean="0">
                <a:solidFill>
                  <a:srgbClr val="0070C0"/>
                </a:solidFill>
              </a:rPr>
              <a:t>P(</a:t>
            </a:r>
            <a:r>
              <a:rPr lang="en-US" sz="2700" u="sng" dirty="0" smtClean="0">
                <a:solidFill>
                  <a:srgbClr val="0070C0"/>
                </a:solidFill>
                <a:sym typeface="Symbol"/>
              </a:rPr>
              <a:t></a:t>
            </a:r>
            <a:r>
              <a:rPr lang="en-US" sz="2700" dirty="0" smtClean="0">
                <a:solidFill>
                  <a:srgbClr val="0070C0"/>
                </a:solidFill>
              </a:rPr>
              <a:t>) = exp( - H(</a:t>
            </a:r>
            <a:r>
              <a:rPr lang="en-US" sz="2700" u="sng" dirty="0" smtClean="0">
                <a:solidFill>
                  <a:srgbClr val="0070C0"/>
                </a:solidFill>
                <a:sym typeface="Symbol"/>
              </a:rPr>
              <a:t></a:t>
            </a:r>
            <a:r>
              <a:rPr lang="en-US" sz="2700" dirty="0" smtClean="0">
                <a:solidFill>
                  <a:srgbClr val="0070C0"/>
                </a:solidFill>
              </a:rPr>
              <a:t>)/T + F/T ) </a:t>
            </a:r>
            <a:r>
              <a:rPr lang="en-US" sz="2700" dirty="0" smtClean="0"/>
              <a:t>				</a:t>
            </a:r>
          </a:p>
          <a:p>
            <a:r>
              <a:rPr lang="en-US" sz="2700" dirty="0" smtClean="0"/>
              <a:t>Minimize </a:t>
            </a:r>
            <a:r>
              <a:rPr lang="en-US" sz="2700" dirty="0" smtClean="0">
                <a:solidFill>
                  <a:srgbClr val="0070C0"/>
                </a:solidFill>
              </a:rPr>
              <a:t>Free Energy</a:t>
            </a:r>
            <a:r>
              <a:rPr lang="en-US" sz="2700" dirty="0" smtClean="0"/>
              <a:t/>
            </a:r>
            <a:br>
              <a:rPr lang="en-US" sz="2700" dirty="0" smtClean="0"/>
            </a:br>
            <a:r>
              <a:rPr lang="en-US" sz="2700" dirty="0" smtClean="0">
                <a:solidFill>
                  <a:srgbClr val="0070C0"/>
                </a:solidFill>
              </a:rPr>
              <a:t>F</a:t>
            </a:r>
            <a:r>
              <a:rPr lang="en-US" sz="2700" baseline="-25000" dirty="0" smtClean="0">
                <a:solidFill>
                  <a:srgbClr val="0070C0"/>
                </a:solidFill>
              </a:rPr>
              <a:t> </a:t>
            </a:r>
            <a:r>
              <a:rPr lang="en-US" sz="2700" dirty="0" smtClean="0">
                <a:solidFill>
                  <a:srgbClr val="0070C0"/>
                </a:solidFill>
              </a:rPr>
              <a:t>= &lt; H</a:t>
            </a:r>
            <a:r>
              <a:rPr lang="en-US" sz="2700" baseline="-25000" dirty="0" smtClean="0">
                <a:solidFill>
                  <a:srgbClr val="0070C0"/>
                </a:solidFill>
              </a:rPr>
              <a:t> </a:t>
            </a:r>
            <a:r>
              <a:rPr lang="en-US" sz="2700" dirty="0" smtClean="0">
                <a:solidFill>
                  <a:srgbClr val="0070C0"/>
                </a:solidFill>
              </a:rPr>
              <a:t>- T S(P) &gt; = </a:t>
            </a:r>
            <a:r>
              <a:rPr lang="en-US" sz="2700" dirty="0" smtClean="0">
                <a:solidFill>
                  <a:srgbClr val="0070C0"/>
                </a:solidFill>
                <a:sym typeface="Symbol"/>
              </a:rPr>
              <a:t></a:t>
            </a:r>
            <a:r>
              <a:rPr lang="en-US" sz="2700" dirty="0" smtClean="0">
                <a:solidFill>
                  <a:srgbClr val="0070C0"/>
                </a:solidFill>
              </a:rPr>
              <a:t> d</a:t>
            </a:r>
            <a:r>
              <a:rPr lang="en-US" sz="2700" u="sng" dirty="0" smtClean="0">
                <a:solidFill>
                  <a:srgbClr val="0070C0"/>
                </a:solidFill>
                <a:sym typeface="Symbol"/>
              </a:rPr>
              <a:t></a:t>
            </a:r>
            <a:r>
              <a:rPr lang="en-US" sz="2700" dirty="0" smtClean="0">
                <a:solidFill>
                  <a:srgbClr val="0070C0"/>
                </a:solidFill>
              </a:rPr>
              <a:t> {P(</a:t>
            </a:r>
            <a:r>
              <a:rPr lang="en-US" sz="2700" u="sng" dirty="0" smtClean="0">
                <a:solidFill>
                  <a:srgbClr val="0070C0"/>
                </a:solidFill>
                <a:sym typeface="Symbol"/>
              </a:rPr>
              <a:t></a:t>
            </a:r>
            <a:r>
              <a:rPr lang="en-US" sz="2700" dirty="0" smtClean="0">
                <a:solidFill>
                  <a:srgbClr val="0070C0"/>
                </a:solidFill>
              </a:rPr>
              <a:t>)H</a:t>
            </a:r>
            <a:r>
              <a:rPr lang="en-US" sz="2700" baseline="-25000" dirty="0" smtClean="0">
                <a:solidFill>
                  <a:srgbClr val="0070C0"/>
                </a:solidFill>
              </a:rPr>
              <a:t> </a:t>
            </a:r>
            <a:r>
              <a:rPr lang="en-US" sz="2700" dirty="0" smtClean="0">
                <a:solidFill>
                  <a:srgbClr val="0070C0"/>
                </a:solidFill>
              </a:rPr>
              <a:t>+ T P(</a:t>
            </a:r>
            <a:r>
              <a:rPr lang="en-US" sz="2700" u="sng" dirty="0" smtClean="0">
                <a:solidFill>
                  <a:srgbClr val="0070C0"/>
                </a:solidFill>
                <a:sym typeface="Symbol"/>
              </a:rPr>
              <a:t></a:t>
            </a:r>
            <a:r>
              <a:rPr lang="en-US" sz="2700" dirty="0" smtClean="0">
                <a:solidFill>
                  <a:srgbClr val="0070C0"/>
                </a:solidFill>
              </a:rPr>
              <a:t>) </a:t>
            </a:r>
            <a:r>
              <a:rPr lang="en-US" sz="2700" dirty="0" err="1" smtClean="0">
                <a:solidFill>
                  <a:srgbClr val="0070C0"/>
                </a:solidFill>
              </a:rPr>
              <a:t>lnP</a:t>
            </a:r>
            <a:r>
              <a:rPr lang="en-US" sz="2700" dirty="0" smtClean="0">
                <a:solidFill>
                  <a:srgbClr val="0070C0"/>
                </a:solidFill>
              </a:rPr>
              <a:t>(</a:t>
            </a:r>
            <a:r>
              <a:rPr lang="en-US" sz="2700" u="sng" dirty="0" smtClean="0">
                <a:solidFill>
                  <a:srgbClr val="0070C0"/>
                </a:solidFill>
                <a:sym typeface="Symbol"/>
              </a:rPr>
              <a:t></a:t>
            </a:r>
            <a:r>
              <a:rPr lang="en-US" sz="2700" dirty="0" smtClean="0">
                <a:solidFill>
                  <a:srgbClr val="0070C0"/>
                </a:solidFill>
              </a:rPr>
              <a:t>)}</a:t>
            </a:r>
          </a:p>
          <a:p>
            <a:r>
              <a:rPr lang="en-US" sz="2700" dirty="0" smtClean="0"/>
              <a:t>Where </a:t>
            </a:r>
            <a:r>
              <a:rPr lang="en-US" sz="2700" u="sng" dirty="0" smtClean="0">
                <a:sym typeface="Symbol"/>
              </a:rPr>
              <a:t></a:t>
            </a:r>
            <a:r>
              <a:rPr lang="en-US" sz="2700" dirty="0" smtClean="0">
                <a:sym typeface="Symbol"/>
              </a:rPr>
              <a:t> are (a subset of) parameters to be minimized</a:t>
            </a:r>
          </a:p>
          <a:p>
            <a:r>
              <a:rPr lang="en-US" sz="2700" dirty="0" smtClean="0">
                <a:solidFill>
                  <a:srgbClr val="0070C0"/>
                </a:solidFill>
                <a:sym typeface="Symbol"/>
              </a:rPr>
              <a:t>Simulated annealing </a:t>
            </a:r>
            <a:r>
              <a:rPr lang="en-US" sz="2700" dirty="0" smtClean="0">
                <a:sym typeface="Symbol"/>
              </a:rPr>
              <a:t>corresponds to doing these integrals by Monte Carlo</a:t>
            </a:r>
          </a:p>
          <a:p>
            <a:r>
              <a:rPr lang="en-US" sz="2700" dirty="0" smtClean="0">
                <a:solidFill>
                  <a:srgbClr val="0070C0"/>
                </a:solidFill>
                <a:sym typeface="Symbol"/>
              </a:rPr>
              <a:t>Deterministic annealing </a:t>
            </a:r>
            <a:r>
              <a:rPr lang="en-US" sz="2700" dirty="0" smtClean="0">
                <a:sym typeface="Symbol"/>
              </a:rPr>
              <a:t>corresponds to doing integrals analytically and is naturally much faster</a:t>
            </a:r>
          </a:p>
          <a:p>
            <a:r>
              <a:rPr lang="en-US" sz="2700" dirty="0" smtClean="0">
                <a:sym typeface="Symbol"/>
              </a:rPr>
              <a:t>In each case temperature is lowered slowly – say by a factor 0.99 at each iteration</a:t>
            </a:r>
            <a:endParaRPr lang="en-US" sz="2700"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29</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5943600" cy="1143000"/>
          </a:xfrm>
        </p:spPr>
        <p:txBody>
          <a:bodyPr>
            <a:normAutofit/>
          </a:bodyPr>
          <a:lstStyle/>
          <a:p>
            <a:r>
              <a:rPr lang="en-US" sz="3200" dirty="0" smtClean="0"/>
              <a:t>Collaboration of </a:t>
            </a:r>
            <a:r>
              <a:rPr lang="en-US" sz="3200" b="1" i="1" dirty="0" smtClean="0">
                <a:solidFill>
                  <a:srgbClr val="0000CC"/>
                </a:solidFill>
                <a:latin typeface="Arial" pitchFamily="34" charset="0"/>
              </a:rPr>
              <a:t>S</a:t>
            </a:r>
            <a:r>
              <a:rPr lang="en-US" sz="3200" b="1" i="1" dirty="0" smtClean="0">
                <a:solidFill>
                  <a:srgbClr val="D20000"/>
                </a:solidFill>
                <a:latin typeface="Arial" pitchFamily="34" charset="0"/>
              </a:rPr>
              <a:t>A</a:t>
            </a:r>
            <a:r>
              <a:rPr lang="en-US" sz="3200" b="1" i="1" dirty="0" smtClean="0">
                <a:solidFill>
                  <a:srgbClr val="FFC000"/>
                </a:solidFill>
                <a:latin typeface="Arial" pitchFamily="34" charset="0"/>
              </a:rPr>
              <a:t>L</a:t>
            </a:r>
            <a:r>
              <a:rPr lang="en-US" sz="3200" b="1" i="1" dirty="0" smtClean="0">
                <a:solidFill>
                  <a:srgbClr val="0000CC"/>
                </a:solidFill>
                <a:latin typeface="Arial" pitchFamily="34" charset="0"/>
              </a:rPr>
              <a:t>S</a:t>
            </a:r>
            <a:r>
              <a:rPr lang="en-US" sz="3200" b="1" i="1" dirty="0" smtClean="0">
                <a:solidFill>
                  <a:srgbClr val="33CC33"/>
                </a:solidFill>
                <a:latin typeface="Arial" pitchFamily="34" charset="0"/>
              </a:rPr>
              <a:t>A</a:t>
            </a:r>
            <a:r>
              <a:rPr lang="en-US" sz="3200" i="1" dirty="0" smtClean="0">
                <a:solidFill>
                  <a:srgbClr val="33CC33"/>
                </a:solidFill>
                <a:latin typeface="Arial" pitchFamily="34" charset="0"/>
              </a:rPr>
              <a:t> </a:t>
            </a:r>
            <a:r>
              <a:rPr lang="en-US" sz="3200" dirty="0" smtClean="0"/>
              <a:t>Project</a:t>
            </a:r>
            <a:endParaRPr lang="en-US" sz="3200" dirty="0"/>
          </a:p>
        </p:txBody>
      </p:sp>
      <p:sp>
        <p:nvSpPr>
          <p:cNvPr id="4" name="Text Placeholder 2"/>
          <p:cNvSpPr txBox="1">
            <a:spLocks/>
          </p:cNvSpPr>
          <p:nvPr/>
        </p:nvSpPr>
        <p:spPr>
          <a:xfrm>
            <a:off x="3276600" y="1600200"/>
            <a:ext cx="2133600" cy="2667000"/>
          </a:xfrm>
          <a:prstGeom prst="rect">
            <a:avLst/>
          </a:prstGeom>
        </p:spPr>
        <p:txBody>
          <a:bodyPr vert="horz" lIns="91440" tIns="45720" rIns="91440" bIns="45720" rtlCol="0">
            <a:normAutofit fontScale="25000" lnSpcReduction="20000"/>
          </a:bodyPr>
          <a:lstStyle/>
          <a:p>
            <a:pPr marL="411480" indent="-411480">
              <a:spcBef>
                <a:spcPct val="20000"/>
              </a:spcBef>
              <a:buClr>
                <a:schemeClr val="tx1">
                  <a:shade val="95000"/>
                </a:schemeClr>
              </a:buClr>
              <a:defRPr/>
            </a:pPr>
            <a:r>
              <a:rPr lang="en-US" altLang="ja-JP" sz="8000" b="1" dirty="0" smtClean="0">
                <a:ea typeface="ＭＳ Ｐゴシック" pitchFamily="34" charset="-128"/>
              </a:rPr>
              <a:t>Indiana </a:t>
            </a:r>
            <a:r>
              <a:rPr lang="en-US" altLang="ja-JP" sz="8000" b="1" dirty="0">
                <a:ea typeface="ＭＳ Ｐゴシック" pitchFamily="34" charset="-128"/>
              </a:rPr>
              <a:t>University</a:t>
            </a:r>
          </a:p>
          <a:p>
            <a:pPr marL="411480" indent="-411480">
              <a:spcBef>
                <a:spcPct val="20000"/>
              </a:spcBef>
              <a:buClr>
                <a:schemeClr val="tx1">
                  <a:shade val="95000"/>
                </a:schemeClr>
              </a:buClr>
              <a:defRPr/>
            </a:pPr>
            <a:r>
              <a:rPr lang="en-US" sz="5600" b="1" i="1" dirty="0">
                <a:solidFill>
                  <a:srgbClr val="2818FC"/>
                </a:solidFill>
                <a:latin typeface="Calibri" pitchFamily="34" charset="0"/>
              </a:rPr>
              <a:t>S</a:t>
            </a:r>
            <a:r>
              <a:rPr lang="en-US" sz="5600" b="1" i="1" dirty="0">
                <a:solidFill>
                  <a:srgbClr val="E40701"/>
                </a:solidFill>
                <a:latin typeface="Calibri" pitchFamily="34" charset="0"/>
              </a:rPr>
              <a:t>A</a:t>
            </a:r>
            <a:r>
              <a:rPr lang="en-US" sz="5600" b="1" i="1" dirty="0">
                <a:solidFill>
                  <a:srgbClr val="EFBA00"/>
                </a:solidFill>
                <a:latin typeface="Calibri" pitchFamily="34" charset="0"/>
              </a:rPr>
              <a:t>L</a:t>
            </a:r>
            <a:r>
              <a:rPr lang="en-US" sz="5600" b="1" i="1" dirty="0">
                <a:solidFill>
                  <a:srgbClr val="2818FC"/>
                </a:solidFill>
                <a:latin typeface="Calibri" pitchFamily="34" charset="0"/>
              </a:rPr>
              <a:t>S</a:t>
            </a:r>
            <a:r>
              <a:rPr lang="en-US" sz="5600" b="1" i="1" dirty="0">
                <a:solidFill>
                  <a:srgbClr val="00B050"/>
                </a:solidFill>
                <a:latin typeface="Calibri" pitchFamily="34" charset="0"/>
              </a:rPr>
              <a:t>A</a:t>
            </a:r>
            <a:r>
              <a:rPr lang="en-US" sz="5600" dirty="0">
                <a:solidFill>
                  <a:srgbClr val="99FF33"/>
                </a:solidFill>
                <a:ea typeface="Arial Unicode MS" pitchFamily="34" charset="-128"/>
                <a:cs typeface="Arial Unicode MS" pitchFamily="34" charset="-128"/>
              </a:rPr>
              <a:t> </a:t>
            </a:r>
            <a:r>
              <a:rPr lang="en-US" sz="5600" dirty="0">
                <a:ea typeface="Arial Unicode MS" pitchFamily="34" charset="-128"/>
                <a:cs typeface="Arial Unicode MS" pitchFamily="34" charset="-128"/>
              </a:rPr>
              <a:t>Team</a:t>
            </a: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Geoffrey Fox </a:t>
            </a: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Xiaohong</a:t>
            </a: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 </a:t>
            </a: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Qiu</a:t>
            </a: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Scott </a:t>
            </a: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Beason</a:t>
            </a: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Seung-Hee</a:t>
            </a: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 </a:t>
            </a: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Bae</a:t>
            </a: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lvl="0" indent="-411480">
              <a:spcBef>
                <a:spcPct val="20000"/>
              </a:spcBef>
              <a:buClr>
                <a:schemeClr val="tx1">
                  <a:shade val="95000"/>
                </a:schemeClr>
              </a:buClr>
              <a:defRPr/>
            </a:pPr>
            <a:r>
              <a:rPr lang="en-US" sz="6400" dirty="0" err="1" smtClean="0">
                <a:ea typeface="Arial Unicode MS" pitchFamily="34" charset="-128"/>
                <a:cs typeface="Arial Unicode MS" pitchFamily="34" charset="-128"/>
              </a:rPr>
              <a:t>Jaliya</a:t>
            </a:r>
            <a:r>
              <a:rPr lang="en-US" sz="6400" dirty="0">
                <a:ea typeface="Arial Unicode MS" pitchFamily="34" charset="-128"/>
                <a:cs typeface="Arial Unicode MS" pitchFamily="34" charset="-128"/>
              </a:rPr>
              <a:t> </a:t>
            </a:r>
            <a:r>
              <a:rPr lang="en-US" sz="6400" dirty="0" smtClean="0">
                <a:ea typeface="Arial Unicode MS" pitchFamily="34" charset="-128"/>
                <a:cs typeface="Arial Unicode MS" pitchFamily="34" charset="-128"/>
              </a:rPr>
              <a:t> </a:t>
            </a:r>
            <a:r>
              <a:rPr lang="en-US" sz="6400" dirty="0" err="1">
                <a:ea typeface="Arial Unicode MS" pitchFamily="34" charset="-128"/>
                <a:cs typeface="Arial Unicode MS" pitchFamily="34" charset="-128"/>
              </a:rPr>
              <a:t>Ekanayake</a:t>
            </a:r>
            <a:r>
              <a:rPr lang="en-US" sz="6400" dirty="0">
                <a:ea typeface="Arial Unicode MS" pitchFamily="34" charset="-128"/>
                <a:cs typeface="Arial Unicode MS" pitchFamily="34" charset="-128"/>
              </a:rPr>
              <a:t> </a:t>
            </a: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Jong</a:t>
            </a: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 </a:t>
            </a: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Youl</a:t>
            </a: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 </a:t>
            </a: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Choi</a:t>
            </a: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Yang </a:t>
            </a: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Ruan</a:t>
            </a: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endParaRPr lang="en-US" sz="6400" dirty="0" smtClean="0">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pitchFamily="2" charset="2"/>
              <a:buChar char="q"/>
              <a:tabLst/>
              <a:defRPr/>
            </a:pPr>
            <a:endParaRPr kumimoji="0" lang="en-US" sz="56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pitchFamily="2" charset="2"/>
              <a:buChar char="§"/>
              <a:tabLst/>
              <a:defRPr/>
            </a:pPr>
            <a:endParaRPr kumimoji="0" lang="en-US" sz="5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Placeholder 2"/>
          <p:cNvSpPr txBox="1">
            <a:spLocks/>
          </p:cNvSpPr>
          <p:nvPr/>
        </p:nvSpPr>
        <p:spPr>
          <a:xfrm>
            <a:off x="533400" y="1600200"/>
            <a:ext cx="2819400" cy="2514600"/>
          </a:xfrm>
          <a:prstGeom prst="rect">
            <a:avLst/>
          </a:prstGeom>
        </p:spPr>
        <p:txBody>
          <a:bodyPr lIns="45720" rIns="45720">
            <a:normAutofit fontScale="25000" lnSpcReduction="20000"/>
          </a:bodyPr>
          <a:lstStyle/>
          <a:p>
            <a:pPr>
              <a:spcBef>
                <a:spcPct val="20000"/>
              </a:spcBef>
              <a:spcAft>
                <a:spcPts val="300"/>
              </a:spcAft>
              <a:buClr>
                <a:schemeClr val="accent3"/>
              </a:buClr>
              <a:buSzPct val="95000"/>
              <a:defRPr/>
            </a:pPr>
            <a:r>
              <a:rPr lang="en-US" altLang="zh-CN" sz="8000" b="1" dirty="0" smtClean="0"/>
              <a:t>Microsoft Research</a:t>
            </a:r>
            <a:endParaRPr lang="en-US" sz="8000" b="1" dirty="0"/>
          </a:p>
          <a:p>
            <a:pPr fontAlgn="auto">
              <a:spcBef>
                <a:spcPct val="20000"/>
              </a:spcBef>
              <a:spcAft>
                <a:spcPts val="300"/>
              </a:spcAft>
              <a:buClr>
                <a:schemeClr val="accent3"/>
              </a:buClr>
              <a:buSzPct val="95000"/>
              <a:defRPr/>
            </a:pPr>
            <a:r>
              <a:rPr lang="en-US" sz="5600" dirty="0" smtClean="0">
                <a:latin typeface="+mn-lt"/>
                <a:ea typeface="Arial Unicode MS" pitchFamily="34" charset="-128"/>
                <a:cs typeface="Arial Unicode MS" pitchFamily="34" charset="-128"/>
              </a:rPr>
              <a:t>Technology </a:t>
            </a:r>
            <a:r>
              <a:rPr lang="en-US" sz="5600" dirty="0">
                <a:latin typeface="+mn-lt"/>
                <a:ea typeface="Arial Unicode MS" pitchFamily="34" charset="-128"/>
                <a:cs typeface="Arial Unicode MS" pitchFamily="34" charset="-128"/>
              </a:rPr>
              <a:t>Collaboration</a:t>
            </a:r>
          </a:p>
          <a:p>
            <a:pPr fontAlgn="auto">
              <a:spcBef>
                <a:spcPct val="20000"/>
              </a:spcBef>
              <a:spcAft>
                <a:spcPts val="300"/>
              </a:spcAft>
              <a:buClr>
                <a:schemeClr val="accent3"/>
              </a:buClr>
              <a:buSzPct val="95000"/>
              <a:buFont typeface="Wingdings 2"/>
              <a:buNone/>
              <a:defRPr/>
            </a:pPr>
            <a:r>
              <a:rPr lang="en-US" sz="5600" dirty="0">
                <a:latin typeface="+mn-lt"/>
                <a:ea typeface="Arial Unicode MS" pitchFamily="34" charset="-128"/>
                <a:cs typeface="Arial Unicode MS" pitchFamily="34" charset="-128"/>
              </a:rPr>
              <a:t> </a:t>
            </a:r>
            <a:endParaRPr lang="en-US" sz="5600" dirty="0" smtClean="0">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smtClean="0">
                <a:solidFill>
                  <a:srgbClr val="0070C0"/>
                </a:solidFill>
                <a:ea typeface="Arial Unicode MS" pitchFamily="34" charset="-128"/>
                <a:cs typeface="Arial Unicode MS" pitchFamily="34" charset="-128"/>
              </a:rPr>
              <a:t>Dryad</a:t>
            </a:r>
            <a:endParaRPr lang="en-US" sz="6400" dirty="0" smtClean="0">
              <a:solidFill>
                <a:srgbClr val="0070C0"/>
              </a:solidFill>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smtClean="0">
                <a:latin typeface="+mn-lt"/>
                <a:ea typeface="Arial Unicode MS" pitchFamily="34" charset="-128"/>
                <a:cs typeface="Arial Unicode MS" pitchFamily="34" charset="-128"/>
              </a:rPr>
              <a:t>Roger </a:t>
            </a:r>
            <a:r>
              <a:rPr lang="en-US" sz="6400" dirty="0" err="1" smtClean="0">
                <a:latin typeface="+mn-lt"/>
                <a:ea typeface="Arial Unicode MS" pitchFamily="34" charset="-128"/>
                <a:cs typeface="Arial Unicode MS" pitchFamily="34" charset="-128"/>
              </a:rPr>
              <a:t>Barga</a:t>
            </a:r>
            <a:endParaRPr lang="en-US" sz="6400" dirty="0" smtClean="0">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smtClean="0">
                <a:solidFill>
                  <a:srgbClr val="0070C0"/>
                </a:solidFill>
                <a:ea typeface="Arial Unicode MS" pitchFamily="34" charset="-128"/>
                <a:cs typeface="Arial Unicode MS" pitchFamily="34" charset="-128"/>
              </a:rPr>
              <a:t>CCR</a:t>
            </a:r>
          </a:p>
          <a:p>
            <a:pPr fontAlgn="auto">
              <a:spcBef>
                <a:spcPct val="20000"/>
              </a:spcBef>
              <a:spcAft>
                <a:spcPts val="300"/>
              </a:spcAft>
              <a:buClr>
                <a:schemeClr val="accent3"/>
              </a:buClr>
              <a:buSzPct val="95000"/>
              <a:buFont typeface="Wingdings 2"/>
              <a:buNone/>
              <a:defRPr/>
            </a:pPr>
            <a:r>
              <a:rPr lang="en-US" sz="6400" dirty="0" smtClean="0">
                <a:latin typeface="+mn-lt"/>
                <a:ea typeface="Arial Unicode MS" pitchFamily="34" charset="-128"/>
                <a:cs typeface="Arial Unicode MS" pitchFamily="34" charset="-128"/>
              </a:rPr>
              <a:t>George </a:t>
            </a:r>
            <a:r>
              <a:rPr lang="en-US" sz="6400" dirty="0" err="1" smtClean="0">
                <a:latin typeface="+mn-lt"/>
                <a:ea typeface="Arial Unicode MS" pitchFamily="34" charset="-128"/>
                <a:cs typeface="Arial Unicode MS" pitchFamily="34" charset="-128"/>
              </a:rPr>
              <a:t>Chrysanthakopoulos</a:t>
            </a:r>
            <a:endParaRPr lang="en-US" sz="6400" dirty="0" smtClean="0">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smtClean="0">
                <a:solidFill>
                  <a:srgbClr val="0070C0"/>
                </a:solidFill>
                <a:ea typeface="Arial Unicode MS" pitchFamily="34" charset="-128"/>
                <a:cs typeface="Arial Unicode MS" pitchFamily="34" charset="-128"/>
              </a:rPr>
              <a:t>DSS</a:t>
            </a:r>
            <a:endParaRPr lang="en-US" sz="6400" dirty="0">
              <a:solidFill>
                <a:srgbClr val="0070C0"/>
              </a:solidFill>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err="1" smtClean="0">
                <a:latin typeface="+mn-lt"/>
                <a:ea typeface="Arial Unicode MS" pitchFamily="34" charset="-128"/>
                <a:cs typeface="Arial Unicode MS" pitchFamily="34" charset="-128"/>
              </a:rPr>
              <a:t>Henrik</a:t>
            </a:r>
            <a:r>
              <a:rPr lang="en-US" sz="6400" dirty="0" smtClean="0">
                <a:latin typeface="+mn-lt"/>
                <a:ea typeface="Arial Unicode MS" pitchFamily="34" charset="-128"/>
                <a:cs typeface="Arial Unicode MS" pitchFamily="34" charset="-128"/>
              </a:rPr>
              <a:t> </a:t>
            </a:r>
            <a:r>
              <a:rPr lang="en-US" sz="6400" dirty="0" err="1">
                <a:latin typeface="+mn-lt"/>
                <a:ea typeface="Arial Unicode MS" pitchFamily="34" charset="-128"/>
                <a:cs typeface="Arial Unicode MS" pitchFamily="34" charset="-128"/>
              </a:rPr>
              <a:t>Frystyk</a:t>
            </a:r>
            <a:r>
              <a:rPr lang="en-US" sz="6400" dirty="0">
                <a:latin typeface="+mn-lt"/>
                <a:ea typeface="Arial Unicode MS" pitchFamily="34" charset="-128"/>
                <a:cs typeface="Arial Unicode MS" pitchFamily="34" charset="-128"/>
              </a:rPr>
              <a:t> </a:t>
            </a:r>
            <a:r>
              <a:rPr lang="en-US" sz="6400" dirty="0" smtClean="0">
                <a:latin typeface="+mn-lt"/>
                <a:ea typeface="Arial Unicode MS" pitchFamily="34" charset="-128"/>
                <a:cs typeface="Arial Unicode MS" pitchFamily="34" charset="-128"/>
              </a:rPr>
              <a:t>Nielsen</a:t>
            </a:r>
            <a:endParaRPr lang="en-US" sz="6400" dirty="0">
              <a:latin typeface="+mn-lt"/>
              <a:ea typeface="Arial Unicode MS" pitchFamily="34" charset="-128"/>
              <a:cs typeface="Arial Unicode MS" pitchFamily="34" charset="-128"/>
            </a:endParaRPr>
          </a:p>
        </p:txBody>
      </p:sp>
      <p:sp>
        <p:nvSpPr>
          <p:cNvPr id="6" name="Text Placeholder 2"/>
          <p:cNvSpPr txBox="1">
            <a:spLocks/>
          </p:cNvSpPr>
          <p:nvPr/>
        </p:nvSpPr>
        <p:spPr>
          <a:xfrm>
            <a:off x="5867400" y="1600200"/>
            <a:ext cx="3352800" cy="3886200"/>
          </a:xfrm>
          <a:prstGeom prst="rect">
            <a:avLst/>
          </a:prstGeom>
        </p:spPr>
        <p:txBody>
          <a:bodyPr lIns="45720" rIns="45720">
            <a:normAutofit fontScale="32500" lnSpcReduction="20000"/>
          </a:bodyPr>
          <a:lstStyle/>
          <a:p>
            <a:pPr fontAlgn="auto">
              <a:spcBef>
                <a:spcPct val="20000"/>
              </a:spcBef>
              <a:spcAft>
                <a:spcPts val="0"/>
              </a:spcAft>
              <a:buClr>
                <a:schemeClr val="accent3"/>
              </a:buClr>
              <a:buSzPct val="95000"/>
              <a:defRPr/>
            </a:pPr>
            <a:r>
              <a:rPr lang="en-US" sz="6200" b="1" dirty="0" smtClean="0">
                <a:ea typeface="ＭＳ Ｐゴシック" pitchFamily="34" charset="-128"/>
              </a:rPr>
              <a:t>Others</a:t>
            </a:r>
            <a:endParaRPr lang="en-US" sz="6200" b="1" dirty="0" smtClean="0">
              <a:latin typeface="+mn-lt"/>
              <a:ea typeface="ＭＳ Ｐゴシック" pitchFamily="34" charset="-128"/>
            </a:endParaRPr>
          </a:p>
          <a:p>
            <a:pPr fontAlgn="auto">
              <a:spcBef>
                <a:spcPct val="20000"/>
              </a:spcBef>
              <a:spcAft>
                <a:spcPts val="0"/>
              </a:spcAft>
              <a:buClr>
                <a:schemeClr val="accent3"/>
              </a:buClr>
              <a:buSzPct val="95000"/>
              <a:defRPr/>
            </a:pPr>
            <a:r>
              <a:rPr lang="en-US" sz="4300" dirty="0" smtClean="0">
                <a:latin typeface="+mn-lt"/>
                <a:ea typeface="ＭＳ Ｐゴシック" pitchFamily="34" charset="-128"/>
              </a:rPr>
              <a:t>Application</a:t>
            </a:r>
            <a:r>
              <a:rPr lang="en-US" sz="4300" dirty="0" smtClean="0">
                <a:latin typeface="+mn-lt"/>
                <a:ea typeface="SimSun" pitchFamily="2" charset="-122"/>
              </a:rPr>
              <a:t> </a:t>
            </a:r>
            <a:r>
              <a:rPr lang="en-US" sz="4300" dirty="0">
                <a:latin typeface="+mn-lt"/>
                <a:ea typeface="SimSun" pitchFamily="2" charset="-122"/>
              </a:rPr>
              <a:t>Collaboration</a:t>
            </a:r>
          </a:p>
          <a:p>
            <a:pPr fontAlgn="auto">
              <a:spcBef>
                <a:spcPct val="20000"/>
              </a:spcBef>
              <a:spcAft>
                <a:spcPts val="0"/>
              </a:spcAft>
              <a:buClr>
                <a:schemeClr val="accent3"/>
              </a:buClr>
              <a:buSzPct val="95000"/>
              <a:buFont typeface="Wingdings 2"/>
              <a:buNone/>
              <a:defRPr/>
            </a:pPr>
            <a:endParaRPr lang="en-US" sz="5600" dirty="0" smtClean="0">
              <a:latin typeface="+mn-lt"/>
              <a:ea typeface="SimSun" pitchFamily="2" charset="-122"/>
            </a:endParaRPr>
          </a:p>
          <a:p>
            <a:pPr fontAlgn="auto">
              <a:spcBef>
                <a:spcPct val="20000"/>
              </a:spcBef>
              <a:spcAft>
                <a:spcPts val="0"/>
              </a:spcAft>
              <a:buClr>
                <a:schemeClr val="accent3"/>
              </a:buClr>
              <a:buSzPct val="95000"/>
              <a:buFont typeface="Wingdings 2"/>
              <a:buNone/>
              <a:defRPr/>
            </a:pPr>
            <a:r>
              <a:rPr lang="en-US" sz="4900" dirty="0" smtClean="0">
                <a:solidFill>
                  <a:srgbClr val="0070C0"/>
                </a:solidFill>
                <a:ea typeface="SimSun" pitchFamily="2" charset="-122"/>
              </a:rPr>
              <a:t>Bioinformatics, CGB</a:t>
            </a:r>
            <a:endParaRPr lang="en-US" sz="4900" dirty="0">
              <a:solidFill>
                <a:srgbClr val="0070C0"/>
              </a:solidFill>
              <a:ea typeface="SimSun" pitchFamily="2" charset="-122"/>
            </a:endParaRPr>
          </a:p>
          <a:p>
            <a:pPr fontAlgn="auto">
              <a:spcBef>
                <a:spcPct val="20000"/>
              </a:spcBef>
              <a:spcAft>
                <a:spcPts val="0"/>
              </a:spcAft>
              <a:buClr>
                <a:schemeClr val="accent3"/>
              </a:buClr>
              <a:buSzPct val="95000"/>
              <a:buFont typeface="Wingdings 2"/>
              <a:buNone/>
              <a:defRPr/>
            </a:pPr>
            <a:r>
              <a:rPr lang="en-US" sz="4900" dirty="0">
                <a:ea typeface="SimSun" pitchFamily="2" charset="-122"/>
              </a:rPr>
              <a:t>    Haiku </a:t>
            </a:r>
            <a:r>
              <a:rPr lang="en-US" sz="4900" dirty="0" smtClean="0">
                <a:ea typeface="SimSun" pitchFamily="2" charset="-122"/>
              </a:rPr>
              <a:t>Tang, Mina Rho, </a:t>
            </a:r>
            <a:r>
              <a:rPr lang="en-US" sz="4900" dirty="0" err="1" smtClean="0">
                <a:ea typeface="SimSun" pitchFamily="2" charset="-122"/>
              </a:rPr>
              <a:t>Qufeng</a:t>
            </a:r>
            <a:r>
              <a:rPr lang="en-US" sz="4900" dirty="0" smtClean="0">
                <a:ea typeface="SimSun" pitchFamily="2" charset="-122"/>
              </a:rPr>
              <a:t> Dong</a:t>
            </a:r>
            <a:endParaRPr lang="en-US" sz="4900" dirty="0">
              <a:ea typeface="SimSun" pitchFamily="2" charset="-122"/>
            </a:endParaRPr>
          </a:p>
          <a:p>
            <a:pPr fontAlgn="auto">
              <a:spcBef>
                <a:spcPct val="20000"/>
              </a:spcBef>
              <a:spcAft>
                <a:spcPts val="0"/>
              </a:spcAft>
              <a:buClr>
                <a:schemeClr val="accent3"/>
              </a:buClr>
              <a:buSzPct val="95000"/>
              <a:buFont typeface="Wingdings 2"/>
              <a:buNone/>
              <a:defRPr/>
            </a:pPr>
            <a:r>
              <a:rPr lang="en-US" sz="4900" dirty="0" smtClean="0">
                <a:solidFill>
                  <a:srgbClr val="0070C0"/>
                </a:solidFill>
                <a:ea typeface="SimSun" pitchFamily="2" charset="-122"/>
              </a:rPr>
              <a:t>IU </a:t>
            </a:r>
            <a:r>
              <a:rPr lang="en-US" sz="4900" dirty="0">
                <a:solidFill>
                  <a:srgbClr val="0070C0"/>
                </a:solidFill>
                <a:ea typeface="SimSun" pitchFamily="2" charset="-122"/>
              </a:rPr>
              <a:t>Medical School</a:t>
            </a:r>
          </a:p>
          <a:p>
            <a:pPr fontAlgn="auto">
              <a:spcBef>
                <a:spcPct val="20000"/>
              </a:spcBef>
              <a:spcAft>
                <a:spcPts val="0"/>
              </a:spcAft>
              <a:buClr>
                <a:schemeClr val="accent3"/>
              </a:buClr>
              <a:buSzPct val="95000"/>
              <a:buFont typeface="Wingdings 2"/>
              <a:buNone/>
              <a:defRPr/>
            </a:pPr>
            <a:r>
              <a:rPr lang="en-US" sz="4900" dirty="0">
                <a:ea typeface="SimSun" pitchFamily="2" charset="-122"/>
              </a:rPr>
              <a:t>     Gilbert Liu</a:t>
            </a:r>
          </a:p>
          <a:p>
            <a:pPr fontAlgn="auto">
              <a:spcBef>
                <a:spcPct val="20000"/>
              </a:spcBef>
              <a:spcAft>
                <a:spcPts val="0"/>
              </a:spcAft>
              <a:buClr>
                <a:schemeClr val="accent3"/>
              </a:buClr>
              <a:buSzPct val="95000"/>
              <a:buFont typeface="Wingdings 2"/>
              <a:buNone/>
              <a:defRPr/>
            </a:pPr>
            <a:r>
              <a:rPr lang="en-US" sz="4900" dirty="0" smtClean="0">
                <a:solidFill>
                  <a:srgbClr val="0070C0"/>
                </a:solidFill>
                <a:latin typeface="+mn-lt"/>
                <a:ea typeface="SimSun" pitchFamily="2" charset="-122"/>
              </a:rPr>
              <a:t>Demographics </a:t>
            </a:r>
            <a:r>
              <a:rPr lang="en-US" sz="4900" dirty="0">
                <a:solidFill>
                  <a:srgbClr val="0070C0"/>
                </a:solidFill>
                <a:latin typeface="+mn-lt"/>
                <a:ea typeface="SimSun" pitchFamily="2" charset="-122"/>
              </a:rPr>
              <a:t>(GIS)</a:t>
            </a:r>
          </a:p>
          <a:p>
            <a:pPr fontAlgn="auto">
              <a:spcBef>
                <a:spcPct val="20000"/>
              </a:spcBef>
              <a:spcAft>
                <a:spcPts val="0"/>
              </a:spcAft>
              <a:buClr>
                <a:schemeClr val="accent3"/>
              </a:buClr>
              <a:buSzPct val="95000"/>
              <a:buFont typeface="Wingdings 2"/>
              <a:buNone/>
              <a:defRPr/>
            </a:pPr>
            <a:r>
              <a:rPr lang="en-US" sz="4900" dirty="0">
                <a:latin typeface="+mn-lt"/>
                <a:ea typeface="SimSun" pitchFamily="2" charset="-122"/>
              </a:rPr>
              <a:t>    Neil </a:t>
            </a:r>
            <a:r>
              <a:rPr lang="en-US" sz="4900" dirty="0" err="1">
                <a:latin typeface="+mn-lt"/>
                <a:ea typeface="SimSun" pitchFamily="2" charset="-122"/>
              </a:rPr>
              <a:t>Devadasan</a:t>
            </a:r>
            <a:endParaRPr lang="en-US" sz="4900" dirty="0">
              <a:latin typeface="+mn-lt"/>
              <a:ea typeface="SimSun" pitchFamily="2" charset="-122"/>
            </a:endParaRPr>
          </a:p>
          <a:p>
            <a:pPr fontAlgn="auto">
              <a:spcBef>
                <a:spcPct val="20000"/>
              </a:spcBef>
              <a:spcAft>
                <a:spcPts val="0"/>
              </a:spcAft>
              <a:buClr>
                <a:schemeClr val="accent3"/>
              </a:buClr>
              <a:buSzPct val="95000"/>
              <a:buFont typeface="Wingdings 2"/>
              <a:buNone/>
              <a:defRPr/>
            </a:pPr>
            <a:r>
              <a:rPr lang="en-US" sz="4900" dirty="0" err="1" smtClean="0">
                <a:solidFill>
                  <a:srgbClr val="0070C0"/>
                </a:solidFill>
                <a:ea typeface="SimSun" pitchFamily="2" charset="-122"/>
              </a:rPr>
              <a:t>Cheminformatics</a:t>
            </a:r>
            <a:endParaRPr lang="en-US" sz="4900" dirty="0">
              <a:solidFill>
                <a:srgbClr val="0070C0"/>
              </a:solidFill>
              <a:ea typeface="SimSun" pitchFamily="2" charset="-122"/>
            </a:endParaRPr>
          </a:p>
          <a:p>
            <a:pPr fontAlgn="auto">
              <a:spcBef>
                <a:spcPct val="20000"/>
              </a:spcBef>
              <a:spcAft>
                <a:spcPts val="0"/>
              </a:spcAft>
              <a:buClr>
                <a:schemeClr val="accent3"/>
              </a:buClr>
              <a:buSzPct val="95000"/>
              <a:buFont typeface="Wingdings 2"/>
              <a:buNone/>
              <a:defRPr/>
            </a:pPr>
            <a:r>
              <a:rPr lang="en-US" sz="4900" dirty="0">
                <a:ea typeface="SimSun" pitchFamily="2" charset="-122"/>
              </a:rPr>
              <a:t>    </a:t>
            </a:r>
            <a:r>
              <a:rPr lang="en-US" sz="4900" dirty="0" err="1">
                <a:ea typeface="SimSun" pitchFamily="2" charset="-122"/>
              </a:rPr>
              <a:t>Rajarshi</a:t>
            </a:r>
            <a:r>
              <a:rPr lang="en-US" sz="4900" dirty="0">
                <a:ea typeface="SimSun" pitchFamily="2" charset="-122"/>
              </a:rPr>
              <a:t> </a:t>
            </a:r>
            <a:r>
              <a:rPr lang="en-US" sz="4900" dirty="0" err="1">
                <a:ea typeface="SimSun" pitchFamily="2" charset="-122"/>
              </a:rPr>
              <a:t>Guha</a:t>
            </a:r>
            <a:r>
              <a:rPr lang="en-US" sz="4900" dirty="0">
                <a:ea typeface="SimSun" pitchFamily="2" charset="-122"/>
              </a:rPr>
              <a:t>,  David </a:t>
            </a:r>
            <a:r>
              <a:rPr lang="en-US" sz="4900" dirty="0" smtClean="0">
                <a:ea typeface="SimSun" pitchFamily="2" charset="-122"/>
              </a:rPr>
              <a:t>Wild</a:t>
            </a:r>
          </a:p>
          <a:p>
            <a:pPr>
              <a:spcBef>
                <a:spcPct val="20000"/>
              </a:spcBef>
              <a:buClr>
                <a:schemeClr val="accent3"/>
              </a:buClr>
              <a:buSzPct val="95000"/>
              <a:defRPr/>
            </a:pPr>
            <a:r>
              <a:rPr lang="en-US" sz="4900" dirty="0" smtClean="0">
                <a:solidFill>
                  <a:srgbClr val="0070C0"/>
                </a:solidFill>
                <a:ea typeface="SimSun" pitchFamily="2" charset="-122"/>
              </a:rPr>
              <a:t> </a:t>
            </a:r>
          </a:p>
          <a:p>
            <a:pPr fontAlgn="auto">
              <a:spcBef>
                <a:spcPct val="20000"/>
              </a:spcBef>
              <a:spcAft>
                <a:spcPts val="0"/>
              </a:spcAft>
              <a:buClr>
                <a:schemeClr val="accent3"/>
              </a:buClr>
              <a:buSzPct val="95000"/>
              <a:buFont typeface="Wingdings 2"/>
              <a:buNone/>
              <a:defRPr/>
            </a:pPr>
            <a:endParaRPr lang="en-US" sz="4900" dirty="0">
              <a:ea typeface="SimSun" pitchFamily="2" charset="-122"/>
            </a:endParaRPr>
          </a:p>
          <a:p>
            <a:pPr fontAlgn="auto">
              <a:spcBef>
                <a:spcPct val="20000"/>
              </a:spcBef>
              <a:spcAft>
                <a:spcPts val="0"/>
              </a:spcAft>
              <a:buClr>
                <a:schemeClr val="accent3"/>
              </a:buClr>
              <a:buSzPct val="95000"/>
              <a:buFont typeface="Wingdings 2"/>
              <a:buNone/>
              <a:defRPr/>
            </a:pPr>
            <a:endParaRPr lang="en-US" sz="4900" dirty="0">
              <a:latin typeface="+mn-lt"/>
            </a:endParaRPr>
          </a:p>
        </p:txBody>
      </p:sp>
      <p:sp>
        <p:nvSpPr>
          <p:cNvPr id="7" name="Rectangle 6"/>
          <p:cNvSpPr/>
          <p:nvPr/>
        </p:nvSpPr>
        <p:spPr>
          <a:xfrm>
            <a:off x="3276600" y="4191000"/>
            <a:ext cx="2060949" cy="1354217"/>
          </a:xfrm>
          <a:prstGeom prst="rect">
            <a:avLst/>
          </a:prstGeom>
        </p:spPr>
        <p:txBody>
          <a:bodyPr wrap="none">
            <a:spAutoFit/>
          </a:bodyPr>
          <a:lstStyle/>
          <a:p>
            <a:r>
              <a:rPr lang="en-US" sz="1400" dirty="0" smtClean="0"/>
              <a:t>Community Grids Lab </a:t>
            </a:r>
            <a:r>
              <a:rPr lang="en-US" sz="1400" dirty="0" smtClean="0"/>
              <a:t/>
            </a:r>
            <a:br>
              <a:rPr lang="en-US" sz="1400" dirty="0" smtClean="0"/>
            </a:br>
            <a:r>
              <a:rPr lang="en-US" sz="1400" dirty="0" smtClean="0"/>
              <a:t>and UITS RT -- PTI</a:t>
            </a:r>
            <a:endParaRPr lang="en-US" sz="1400" dirty="0" smtClean="0"/>
          </a:p>
          <a:p>
            <a:r>
              <a:rPr lang="en-US" dirty="0" err="1" smtClean="0"/>
              <a:t>Sangmi</a:t>
            </a:r>
            <a:r>
              <a:rPr lang="en-US" dirty="0" smtClean="0"/>
              <a:t> </a:t>
            </a:r>
            <a:r>
              <a:rPr lang="en-US" dirty="0" err="1" smtClean="0"/>
              <a:t>Pallickara</a:t>
            </a:r>
            <a:r>
              <a:rPr lang="en-US" dirty="0" smtClean="0"/>
              <a:t>, </a:t>
            </a:r>
          </a:p>
          <a:p>
            <a:r>
              <a:rPr lang="en-US" dirty="0" err="1" smtClean="0"/>
              <a:t>Shrideep</a:t>
            </a:r>
            <a:r>
              <a:rPr lang="en-US" dirty="0" smtClean="0"/>
              <a:t> </a:t>
            </a:r>
            <a:r>
              <a:rPr lang="en-US" dirty="0" err="1" smtClean="0"/>
              <a:t>Pallickara</a:t>
            </a:r>
            <a:r>
              <a:rPr lang="en-US" dirty="0" smtClean="0"/>
              <a:t>, </a:t>
            </a:r>
          </a:p>
          <a:p>
            <a:r>
              <a:rPr lang="en-US" dirty="0" smtClean="0"/>
              <a:t>Marlon Pierce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1" name="Rectangle 3"/>
          <p:cNvSpPr>
            <a:spLocks noGrp="1" noChangeArrowheads="1"/>
          </p:cNvSpPr>
          <p:nvPr>
            <p:ph type="body" idx="1"/>
          </p:nvPr>
        </p:nvSpPr>
        <p:spPr>
          <a:xfrm>
            <a:off x="76200" y="5562600"/>
            <a:ext cx="8991600" cy="1295400"/>
          </a:xfrm>
        </p:spPr>
        <p:txBody>
          <a:bodyPr/>
          <a:lstStyle/>
          <a:p>
            <a:r>
              <a:rPr lang="en-US" sz="2400"/>
              <a:t>                    Minimum evolving as temperature decreases</a:t>
            </a:r>
          </a:p>
          <a:p>
            <a:r>
              <a:rPr lang="en-US" sz="2400"/>
              <a:t>                    Movement at fixed temperature going to local minima if not initialized “correctly</a:t>
            </a:r>
          </a:p>
        </p:txBody>
      </p:sp>
      <p:pic>
        <p:nvPicPr>
          <p:cNvPr id="1159172" name="Picture 4" descr="010"/>
          <p:cNvPicPr>
            <a:picLocks noChangeAspect="1" noChangeArrowheads="1"/>
          </p:cNvPicPr>
          <p:nvPr/>
        </p:nvPicPr>
        <p:blipFill>
          <a:blip r:embed="rId3"/>
          <a:srcRect l="13676" t="15947" r="29462" b="26804"/>
          <a:stretch>
            <a:fillRect/>
          </a:stretch>
        </p:blipFill>
        <p:spPr bwMode="auto">
          <a:xfrm>
            <a:off x="2286000" y="0"/>
            <a:ext cx="6858000" cy="5181600"/>
          </a:xfrm>
          <a:prstGeom prst="rect">
            <a:avLst/>
          </a:prstGeom>
          <a:noFill/>
        </p:spPr>
      </p:pic>
      <p:grpSp>
        <p:nvGrpSpPr>
          <p:cNvPr id="2" name="Group 7"/>
          <p:cNvGrpSpPr>
            <a:grpSpLocks/>
          </p:cNvGrpSpPr>
          <p:nvPr/>
        </p:nvGrpSpPr>
        <p:grpSpPr bwMode="auto">
          <a:xfrm>
            <a:off x="685800" y="5867400"/>
            <a:ext cx="1143000" cy="381000"/>
            <a:chOff x="432" y="3456"/>
            <a:chExt cx="720" cy="240"/>
          </a:xfrm>
        </p:grpSpPr>
        <p:sp>
          <p:nvSpPr>
            <p:cNvPr id="1159173" name="Line 5"/>
            <p:cNvSpPr>
              <a:spLocks noChangeShapeType="1"/>
            </p:cNvSpPr>
            <p:nvPr/>
          </p:nvSpPr>
          <p:spPr bwMode="auto">
            <a:xfrm>
              <a:off x="432" y="3456"/>
              <a:ext cx="720" cy="0"/>
            </a:xfrm>
            <a:prstGeom prst="line">
              <a:avLst/>
            </a:prstGeom>
            <a:noFill/>
            <a:ln w="31750">
              <a:solidFill>
                <a:schemeClr val="tx1"/>
              </a:solidFill>
              <a:round/>
              <a:headEnd/>
              <a:tailEnd type="triangle" w="lg" len="lg"/>
            </a:ln>
            <a:effectLst/>
          </p:spPr>
          <p:txBody>
            <a:bodyPr anchor="ctr">
              <a:spAutoFit/>
            </a:bodyPr>
            <a:lstStyle/>
            <a:p>
              <a:pPr algn="ctr" rtl="0" fontAlgn="base">
                <a:spcBef>
                  <a:spcPct val="0"/>
                </a:spcBef>
                <a:spcAft>
                  <a:spcPct val="0"/>
                </a:spcAft>
              </a:pPr>
              <a:endParaRPr lang="en-US" kern="1200" baseline="-25000">
                <a:solidFill>
                  <a:srgbClr val="FFFFFF"/>
                </a:solidFill>
                <a:latin typeface="Times New Roman" pitchFamily="18" charset="0"/>
                <a:ea typeface="+mn-ea"/>
                <a:cs typeface="+mn-cs"/>
              </a:endParaRPr>
            </a:p>
          </p:txBody>
        </p:sp>
        <p:sp>
          <p:nvSpPr>
            <p:cNvPr id="1159174" name="Line 6"/>
            <p:cNvSpPr>
              <a:spLocks noChangeShapeType="1"/>
            </p:cNvSpPr>
            <p:nvPr/>
          </p:nvSpPr>
          <p:spPr bwMode="auto">
            <a:xfrm>
              <a:off x="432" y="3696"/>
              <a:ext cx="720" cy="0"/>
            </a:xfrm>
            <a:prstGeom prst="line">
              <a:avLst/>
            </a:prstGeom>
            <a:noFill/>
            <a:ln w="31750">
              <a:solidFill>
                <a:srgbClr val="CC00FF"/>
              </a:solidFill>
              <a:round/>
              <a:headEnd/>
              <a:tailEnd type="triangle" w="lg" len="lg"/>
            </a:ln>
            <a:effectLst/>
          </p:spPr>
          <p:txBody>
            <a:bodyPr anchor="ctr">
              <a:spAutoFit/>
            </a:bodyPr>
            <a:lstStyle/>
            <a:p>
              <a:pPr algn="ctr" rtl="0" fontAlgn="base">
                <a:spcBef>
                  <a:spcPct val="0"/>
                </a:spcBef>
                <a:spcAft>
                  <a:spcPct val="0"/>
                </a:spcAft>
              </a:pPr>
              <a:endParaRPr lang="en-US" kern="1200" baseline="-25000">
                <a:solidFill>
                  <a:srgbClr val="FFFFFF"/>
                </a:solidFill>
                <a:latin typeface="Times New Roman" pitchFamily="18" charset="0"/>
                <a:ea typeface="+mn-ea"/>
                <a:cs typeface="+mn-cs"/>
              </a:endParaRPr>
            </a:p>
          </p:txBody>
        </p:sp>
      </p:grpSp>
      <p:sp>
        <p:nvSpPr>
          <p:cNvPr id="1159176" name="Text Box 8"/>
          <p:cNvSpPr txBox="1">
            <a:spLocks noChangeArrowheads="1"/>
          </p:cNvSpPr>
          <p:nvPr/>
        </p:nvSpPr>
        <p:spPr bwMode="auto">
          <a:xfrm>
            <a:off x="0" y="2057400"/>
            <a:ext cx="2209800" cy="3140075"/>
          </a:xfrm>
          <a:prstGeom prst="rect">
            <a:avLst/>
          </a:prstGeom>
          <a:noFill/>
          <a:ln w="9525" algn="ctr">
            <a:noFill/>
            <a:miter lim="800000"/>
            <a:headEnd/>
            <a:tailEnd/>
          </a:ln>
          <a:effectLst/>
        </p:spPr>
        <p:txBody>
          <a:bodyPr>
            <a:spAutoFit/>
          </a:bodyPr>
          <a:lstStyle/>
          <a:p>
            <a:pPr algn="l" rtl="0" fontAlgn="base">
              <a:spcBef>
                <a:spcPct val="0"/>
              </a:spcBef>
              <a:spcAft>
                <a:spcPct val="0"/>
              </a:spcAft>
            </a:pPr>
            <a:r>
              <a:rPr lang="en-US" sz="2000" b="1" kern="1200" dirty="0">
                <a:latin typeface="Times New Roman" pitchFamily="18" charset="0"/>
                <a:ea typeface="+mn-ea"/>
                <a:cs typeface="+mn-cs"/>
              </a:rPr>
              <a:t>Solve Linear Equations for each temperature</a:t>
            </a:r>
          </a:p>
          <a:p>
            <a:pPr algn="l" rtl="0" fontAlgn="base">
              <a:spcBef>
                <a:spcPct val="0"/>
              </a:spcBef>
              <a:spcAft>
                <a:spcPct val="0"/>
              </a:spcAft>
            </a:pPr>
            <a:endParaRPr lang="en-US" sz="2000" b="1" kern="1200" dirty="0">
              <a:latin typeface="Times New Roman" pitchFamily="18" charset="0"/>
              <a:ea typeface="+mn-ea"/>
              <a:cs typeface="+mn-cs"/>
            </a:endParaRPr>
          </a:p>
          <a:p>
            <a:pPr algn="l" rtl="0" fontAlgn="base">
              <a:spcBef>
                <a:spcPct val="0"/>
              </a:spcBef>
              <a:spcAft>
                <a:spcPct val="0"/>
              </a:spcAft>
            </a:pPr>
            <a:r>
              <a:rPr lang="en-US" sz="2000" b="1" kern="1200" dirty="0">
                <a:latin typeface="Times New Roman" pitchFamily="18" charset="0"/>
                <a:ea typeface="+mn-ea"/>
                <a:cs typeface="+mn-cs"/>
              </a:rPr>
              <a:t>Nonlinearity effects mitigated by </a:t>
            </a:r>
            <a:r>
              <a:rPr lang="en-US" sz="2000" b="1" kern="1200" dirty="0" smtClean="0">
                <a:latin typeface="Times New Roman" pitchFamily="18" charset="0"/>
                <a:ea typeface="+mn-ea"/>
                <a:cs typeface="+mn-cs"/>
              </a:rPr>
              <a:t>initializing </a:t>
            </a:r>
            <a:r>
              <a:rPr lang="en-US" sz="2000" b="1" kern="1200" dirty="0">
                <a:latin typeface="Times New Roman" pitchFamily="18" charset="0"/>
                <a:ea typeface="+mn-ea"/>
                <a:cs typeface="+mn-cs"/>
              </a:rPr>
              <a:t>with solution at previous higher temperature</a:t>
            </a:r>
          </a:p>
        </p:txBody>
      </p:sp>
      <p:sp>
        <p:nvSpPr>
          <p:cNvPr id="1159170" name="Rectangle 2"/>
          <p:cNvSpPr>
            <a:spLocks noGrp="1" noChangeArrowheads="1"/>
          </p:cNvSpPr>
          <p:nvPr>
            <p:ph type="title"/>
          </p:nvPr>
        </p:nvSpPr>
        <p:spPr>
          <a:xfrm>
            <a:off x="0" y="-38100"/>
            <a:ext cx="2819400" cy="1066800"/>
          </a:xfrm>
          <a:solidFill>
            <a:srgbClr val="000066"/>
          </a:solidFill>
        </p:spPr>
        <p:txBody>
          <a:bodyPr>
            <a:spAutoFit/>
          </a:bodyPr>
          <a:lstStyle/>
          <a:p>
            <a:r>
              <a:rPr lang="en-US" sz="3200" dirty="0">
                <a:solidFill>
                  <a:srgbClr val="DEE7F8"/>
                </a:solidFill>
              </a:rPr>
              <a:t>Deterministic</a:t>
            </a:r>
            <a:br>
              <a:rPr lang="en-US" sz="3200" dirty="0">
                <a:solidFill>
                  <a:srgbClr val="DEE7F8"/>
                </a:solidFill>
              </a:rPr>
            </a:br>
            <a:r>
              <a:rPr lang="en-US" sz="3200" dirty="0">
                <a:solidFill>
                  <a:srgbClr val="DEE7F8"/>
                </a:solidFill>
              </a:rPr>
              <a:t>Annealing</a:t>
            </a:r>
          </a:p>
        </p:txBody>
      </p:sp>
      <p:sp>
        <p:nvSpPr>
          <p:cNvPr id="1159177" name="Text Box 9"/>
          <p:cNvSpPr txBox="1">
            <a:spLocks noChangeArrowheads="1"/>
          </p:cNvSpPr>
          <p:nvPr/>
        </p:nvSpPr>
        <p:spPr bwMode="auto">
          <a:xfrm>
            <a:off x="838200" y="1371600"/>
            <a:ext cx="1322388" cy="457200"/>
          </a:xfrm>
          <a:prstGeom prst="rect">
            <a:avLst/>
          </a:prstGeom>
          <a:noFill/>
          <a:ln w="9525" algn="ctr">
            <a:noFill/>
            <a:miter lim="800000"/>
            <a:headEnd/>
            <a:tailEnd/>
          </a:ln>
          <a:effectLst/>
        </p:spPr>
        <p:txBody>
          <a:bodyPr wrap="none">
            <a:spAutoFit/>
          </a:bodyPr>
          <a:lstStyle/>
          <a:p>
            <a:pPr algn="ctr" rtl="0" fontAlgn="base">
              <a:spcBef>
                <a:spcPct val="0"/>
              </a:spcBef>
              <a:spcAft>
                <a:spcPct val="0"/>
              </a:spcAft>
            </a:pPr>
            <a:r>
              <a:rPr lang="en-US" sz="2400" b="1" kern="1200" dirty="0">
                <a:latin typeface="Times New Roman" pitchFamily="18" charset="0"/>
                <a:ea typeface="+mn-ea"/>
                <a:cs typeface="+mn-cs"/>
              </a:rPr>
              <a:t>F({y}, T)</a:t>
            </a:r>
          </a:p>
        </p:txBody>
      </p:sp>
      <p:sp>
        <p:nvSpPr>
          <p:cNvPr id="1159178" name="Text Box 10"/>
          <p:cNvSpPr txBox="1">
            <a:spLocks noChangeArrowheads="1"/>
          </p:cNvSpPr>
          <p:nvPr/>
        </p:nvSpPr>
        <p:spPr bwMode="auto">
          <a:xfrm>
            <a:off x="4052888" y="5181600"/>
            <a:ext cx="2500312" cy="457200"/>
          </a:xfrm>
          <a:prstGeom prst="rect">
            <a:avLst/>
          </a:prstGeom>
          <a:solidFill>
            <a:srgbClr val="000066"/>
          </a:solidFill>
          <a:ln w="9525" algn="ctr">
            <a:noFill/>
            <a:miter lim="800000"/>
            <a:headEnd/>
            <a:tailEnd/>
          </a:ln>
          <a:effectLst/>
        </p:spPr>
        <p:txBody>
          <a:bodyPr wrap="none">
            <a:spAutoFit/>
          </a:bodyPr>
          <a:lstStyle/>
          <a:p>
            <a:pPr algn="ctr" rtl="0" fontAlgn="base">
              <a:spcBef>
                <a:spcPct val="0"/>
              </a:spcBef>
              <a:spcAft>
                <a:spcPct val="0"/>
              </a:spcAft>
            </a:pPr>
            <a:r>
              <a:rPr lang="en-US" sz="2400" b="1" kern="1200">
                <a:solidFill>
                  <a:srgbClr val="FFFF00"/>
                </a:solidFill>
                <a:latin typeface="Times New Roman" pitchFamily="18" charset="0"/>
                <a:ea typeface="+mn-ea"/>
                <a:cs typeface="+mn-cs"/>
              </a:rPr>
              <a:t>Configuration {y}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6" name="Rectangle 4"/>
          <p:cNvSpPr>
            <a:spLocks noGrp="1" noChangeArrowheads="1"/>
          </p:cNvSpPr>
          <p:nvPr>
            <p:ph type="title"/>
          </p:nvPr>
        </p:nvSpPr>
        <p:spPr>
          <a:xfrm>
            <a:off x="0" y="1828800"/>
            <a:ext cx="3733800" cy="838200"/>
          </a:xfrm>
        </p:spPr>
        <p:txBody>
          <a:bodyPr>
            <a:normAutofit fontScale="90000"/>
          </a:bodyPr>
          <a:lstStyle/>
          <a:p>
            <a:r>
              <a:rPr lang="en-US" sz="4000" dirty="0"/>
              <a:t>Views from Past on Physical </a:t>
            </a:r>
            <a:r>
              <a:rPr lang="en-US" sz="4000" dirty="0" smtClean="0"/>
              <a:t>Computation/</a:t>
            </a:r>
            <a:br>
              <a:rPr lang="en-US" sz="4000" dirty="0" smtClean="0"/>
            </a:br>
            <a:r>
              <a:rPr lang="en-US" sz="4000" dirty="0" smtClean="0"/>
              <a:t>Optimization</a:t>
            </a:r>
            <a:endParaRPr lang="en-US" sz="4000" dirty="0"/>
          </a:p>
        </p:txBody>
      </p:sp>
      <p:pic>
        <p:nvPicPr>
          <p:cNvPr id="1277957" name="Picture 5" descr="006"/>
          <p:cNvPicPr>
            <a:picLocks noChangeAspect="1" noChangeArrowheads="1"/>
          </p:cNvPicPr>
          <p:nvPr/>
        </p:nvPicPr>
        <p:blipFill>
          <a:blip r:embed="rId3"/>
          <a:srcRect/>
          <a:stretch>
            <a:fillRect/>
          </a:stretch>
        </p:blipFill>
        <p:spPr bwMode="auto">
          <a:xfrm>
            <a:off x="4043363" y="0"/>
            <a:ext cx="5100637" cy="68040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Deterministic Annealing II</a:t>
            </a:r>
            <a:endParaRPr lang="en-US" dirty="0"/>
          </a:p>
        </p:txBody>
      </p:sp>
      <p:sp>
        <p:nvSpPr>
          <p:cNvPr id="3" name="Content Placeholder 2"/>
          <p:cNvSpPr>
            <a:spLocks noGrp="1"/>
          </p:cNvSpPr>
          <p:nvPr>
            <p:ph idx="1"/>
          </p:nvPr>
        </p:nvSpPr>
        <p:spPr>
          <a:xfrm>
            <a:off x="0" y="1295400"/>
            <a:ext cx="8991600" cy="4800600"/>
          </a:xfrm>
        </p:spPr>
        <p:txBody>
          <a:bodyPr>
            <a:normAutofit fontScale="85000" lnSpcReduction="20000"/>
          </a:bodyPr>
          <a:lstStyle/>
          <a:p>
            <a:r>
              <a:rPr lang="en-US" dirty="0" smtClean="0"/>
              <a:t>For some cases such as vector clustering and Gaussian Mixture Models </a:t>
            </a:r>
            <a:r>
              <a:rPr lang="en-US" dirty="0" smtClean="0">
                <a:solidFill>
                  <a:srgbClr val="0070C0"/>
                </a:solidFill>
              </a:rPr>
              <a:t>one can do integrals by hand </a:t>
            </a:r>
            <a:r>
              <a:rPr lang="en-US" dirty="0" smtClean="0"/>
              <a:t>but usually will be impossible</a:t>
            </a:r>
          </a:p>
          <a:p>
            <a:r>
              <a:rPr lang="en-US" dirty="0" smtClean="0"/>
              <a:t>So introduce Hamiltonian </a:t>
            </a:r>
            <a:r>
              <a:rPr lang="en-US" dirty="0" smtClean="0">
                <a:solidFill>
                  <a:srgbClr val="0070C0"/>
                </a:solidFill>
              </a:rPr>
              <a:t>H</a:t>
            </a:r>
            <a:r>
              <a:rPr lang="en-US" baseline="-25000" dirty="0" smtClean="0">
                <a:solidFill>
                  <a:srgbClr val="0070C0"/>
                </a:solidFill>
              </a:rPr>
              <a:t>0</a:t>
            </a:r>
            <a:r>
              <a:rPr lang="en-US" dirty="0" smtClean="0">
                <a:solidFill>
                  <a:srgbClr val="0070C0"/>
                </a:solidFill>
              </a:rPr>
              <a:t>(</a:t>
            </a:r>
            <a:r>
              <a:rPr lang="en-US" u="sng" dirty="0" smtClean="0">
                <a:solidFill>
                  <a:srgbClr val="0070C0"/>
                </a:solidFill>
                <a:sym typeface="Symbol"/>
              </a:rPr>
              <a:t></a:t>
            </a:r>
            <a:r>
              <a:rPr lang="en-US" dirty="0" smtClean="0">
                <a:solidFill>
                  <a:srgbClr val="0070C0"/>
                </a:solidFill>
              </a:rPr>
              <a:t>, </a:t>
            </a:r>
            <a:r>
              <a:rPr lang="en-US" u="sng" dirty="0" smtClean="0">
                <a:solidFill>
                  <a:srgbClr val="0070C0"/>
                </a:solidFill>
                <a:sym typeface="Symbol"/>
              </a:rPr>
              <a:t></a:t>
            </a:r>
            <a:r>
              <a:rPr lang="en-US" dirty="0" smtClean="0">
                <a:solidFill>
                  <a:srgbClr val="0070C0"/>
                </a:solidFill>
              </a:rPr>
              <a:t>) </a:t>
            </a:r>
            <a:r>
              <a:rPr lang="en-US" dirty="0" smtClean="0"/>
              <a:t>which by choice of </a:t>
            </a:r>
            <a:r>
              <a:rPr lang="en-US" u="sng" dirty="0" smtClean="0">
                <a:sym typeface="Symbol"/>
              </a:rPr>
              <a:t>  </a:t>
            </a:r>
            <a:r>
              <a:rPr lang="en-US" dirty="0" smtClean="0"/>
              <a:t>can be made similar to H(</a:t>
            </a:r>
            <a:r>
              <a:rPr lang="en-US" u="sng" dirty="0" smtClean="0">
                <a:sym typeface="Symbol"/>
              </a:rPr>
              <a:t></a:t>
            </a:r>
            <a:r>
              <a:rPr lang="en-US" dirty="0" smtClean="0">
                <a:sym typeface="Symbol"/>
              </a:rPr>
              <a:t>) and which has </a:t>
            </a:r>
            <a:r>
              <a:rPr lang="en-US" dirty="0" smtClean="0">
                <a:solidFill>
                  <a:srgbClr val="0070C0"/>
                </a:solidFill>
                <a:sym typeface="Symbol"/>
              </a:rPr>
              <a:t>tractable integrals</a:t>
            </a:r>
          </a:p>
          <a:p>
            <a:r>
              <a:rPr lang="en-US" dirty="0" smtClean="0"/>
              <a:t>P</a:t>
            </a:r>
            <a:r>
              <a:rPr lang="en-US" baseline="-25000" dirty="0" smtClean="0"/>
              <a:t>0</a:t>
            </a:r>
            <a:r>
              <a:rPr lang="en-US" dirty="0" smtClean="0"/>
              <a:t>(</a:t>
            </a:r>
            <a:r>
              <a:rPr lang="en-US" u="sng" dirty="0" smtClean="0">
                <a:sym typeface="Symbol"/>
              </a:rPr>
              <a:t></a:t>
            </a:r>
            <a:r>
              <a:rPr lang="en-US" dirty="0" smtClean="0"/>
              <a:t>) = exp( - H</a:t>
            </a:r>
            <a:r>
              <a:rPr lang="en-US" baseline="-25000" dirty="0" smtClean="0"/>
              <a:t>0</a:t>
            </a:r>
            <a:r>
              <a:rPr lang="en-US" dirty="0" smtClean="0"/>
              <a:t>(</a:t>
            </a:r>
            <a:r>
              <a:rPr lang="en-US" u="sng" dirty="0" smtClean="0">
                <a:sym typeface="Symbol"/>
              </a:rPr>
              <a:t></a:t>
            </a:r>
            <a:r>
              <a:rPr lang="en-US" dirty="0" smtClean="0"/>
              <a:t>)/T + F</a:t>
            </a:r>
            <a:r>
              <a:rPr lang="en-US" baseline="-25000" dirty="0" smtClean="0"/>
              <a:t>0</a:t>
            </a:r>
            <a:r>
              <a:rPr lang="en-US" dirty="0" smtClean="0"/>
              <a:t>/T ) approximate Gibbs</a:t>
            </a:r>
          </a:p>
          <a:p>
            <a:r>
              <a:rPr lang="en-US" dirty="0" smtClean="0">
                <a:solidFill>
                  <a:srgbClr val="0070C0"/>
                </a:solidFill>
              </a:rPr>
              <a:t>F</a:t>
            </a:r>
            <a:r>
              <a:rPr lang="en-US" baseline="-25000" dirty="0" smtClean="0">
                <a:solidFill>
                  <a:srgbClr val="0070C0"/>
                </a:solidFill>
              </a:rPr>
              <a:t>R </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 = &lt; H</a:t>
            </a:r>
            <a:r>
              <a:rPr lang="en-US" baseline="-25000" dirty="0" smtClean="0">
                <a:solidFill>
                  <a:srgbClr val="0070C0"/>
                </a:solidFill>
              </a:rPr>
              <a:t>R </a:t>
            </a:r>
            <a:r>
              <a:rPr lang="en-US" dirty="0" smtClean="0">
                <a:solidFill>
                  <a:srgbClr val="0070C0"/>
                </a:solidFill>
              </a:rPr>
              <a:t>- T S</a:t>
            </a:r>
            <a:r>
              <a:rPr lang="en-US" baseline="-25000" dirty="0" smtClean="0">
                <a:solidFill>
                  <a:srgbClr val="0070C0"/>
                </a:solidFill>
              </a:rPr>
              <a:t>0</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 &gt;|</a:t>
            </a:r>
            <a:r>
              <a:rPr lang="en-US" baseline="-25000" dirty="0" smtClean="0">
                <a:solidFill>
                  <a:srgbClr val="0070C0"/>
                </a:solidFill>
              </a:rPr>
              <a:t>0</a:t>
            </a:r>
            <a:r>
              <a:rPr lang="en-US" dirty="0" smtClean="0">
                <a:solidFill>
                  <a:srgbClr val="0070C0"/>
                </a:solidFill>
              </a:rPr>
              <a:t> = &lt; H</a:t>
            </a:r>
            <a:r>
              <a:rPr lang="en-US" baseline="-25000" dirty="0" smtClean="0">
                <a:solidFill>
                  <a:srgbClr val="0070C0"/>
                </a:solidFill>
              </a:rPr>
              <a:t>R </a:t>
            </a:r>
            <a:r>
              <a:rPr lang="en-US" dirty="0" smtClean="0">
                <a:solidFill>
                  <a:srgbClr val="0070C0"/>
                </a:solidFill>
              </a:rPr>
              <a:t>– H</a:t>
            </a:r>
            <a:r>
              <a:rPr lang="en-US" baseline="-25000" dirty="0" smtClean="0">
                <a:solidFill>
                  <a:srgbClr val="0070C0"/>
                </a:solidFill>
              </a:rPr>
              <a:t>0</a:t>
            </a:r>
            <a:r>
              <a:rPr lang="en-US" dirty="0" smtClean="0">
                <a:solidFill>
                  <a:srgbClr val="0070C0"/>
                </a:solidFill>
              </a:rPr>
              <a:t>&gt; |</a:t>
            </a:r>
            <a:r>
              <a:rPr lang="en-US" baseline="-25000" dirty="0" smtClean="0">
                <a:solidFill>
                  <a:srgbClr val="0070C0"/>
                </a:solidFill>
              </a:rPr>
              <a:t>0</a:t>
            </a:r>
            <a:r>
              <a:rPr lang="en-US" dirty="0" smtClean="0">
                <a:solidFill>
                  <a:srgbClr val="0070C0"/>
                </a:solidFill>
              </a:rPr>
              <a:t> + F</a:t>
            </a:r>
            <a:r>
              <a:rPr lang="en-US" baseline="-25000" dirty="0" smtClean="0">
                <a:solidFill>
                  <a:srgbClr val="0070C0"/>
                </a:solidFill>
              </a:rPr>
              <a:t>0</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a:t>
            </a:r>
          </a:p>
          <a:p>
            <a:r>
              <a:rPr lang="en-US" dirty="0" smtClean="0"/>
              <a:t>Where </a:t>
            </a:r>
            <a:r>
              <a:rPr lang="en-US" dirty="0" smtClean="0">
                <a:solidFill>
                  <a:srgbClr val="0070C0"/>
                </a:solidFill>
              </a:rPr>
              <a:t>&lt;…&gt;|</a:t>
            </a:r>
            <a:r>
              <a:rPr lang="en-US" baseline="-25000" dirty="0" smtClean="0">
                <a:solidFill>
                  <a:srgbClr val="0070C0"/>
                </a:solidFill>
              </a:rPr>
              <a:t>0</a:t>
            </a:r>
            <a:r>
              <a:rPr lang="en-US" baseline="-25000" dirty="0" smtClean="0"/>
              <a:t> </a:t>
            </a:r>
            <a:r>
              <a:rPr lang="en-US" dirty="0" smtClean="0"/>
              <a:t>denotes </a:t>
            </a:r>
            <a:r>
              <a:rPr lang="en-US" dirty="0" smtClean="0">
                <a:solidFill>
                  <a:srgbClr val="0070C0"/>
                </a:solidFill>
                <a:sym typeface="Symbol"/>
              </a:rPr>
              <a:t></a:t>
            </a:r>
            <a:r>
              <a:rPr lang="en-US" dirty="0" smtClean="0">
                <a:solidFill>
                  <a:srgbClr val="0070C0"/>
                </a:solidFill>
              </a:rPr>
              <a:t> d</a:t>
            </a:r>
            <a:r>
              <a:rPr lang="en-US" u="sng" dirty="0" smtClean="0">
                <a:solidFill>
                  <a:srgbClr val="0070C0"/>
                </a:solidFill>
                <a:sym typeface="Symbol"/>
              </a:rPr>
              <a:t></a:t>
            </a:r>
            <a:r>
              <a:rPr lang="en-US" dirty="0" smtClean="0">
                <a:solidFill>
                  <a:srgbClr val="0070C0"/>
                </a:solidFill>
              </a:rPr>
              <a:t> P</a:t>
            </a:r>
            <a:r>
              <a:rPr lang="en-US" baseline="-25000" dirty="0" smtClean="0">
                <a:solidFill>
                  <a:srgbClr val="0070C0"/>
                </a:solidFill>
              </a:rPr>
              <a:t>o</a:t>
            </a:r>
            <a:r>
              <a:rPr lang="en-US" dirty="0" smtClean="0">
                <a:solidFill>
                  <a:srgbClr val="0070C0"/>
                </a:solidFill>
              </a:rPr>
              <a:t>(</a:t>
            </a:r>
            <a:r>
              <a:rPr lang="en-US" u="sng" dirty="0" smtClean="0">
                <a:solidFill>
                  <a:srgbClr val="0070C0"/>
                </a:solidFill>
                <a:sym typeface="Symbol"/>
              </a:rPr>
              <a:t></a:t>
            </a:r>
            <a:r>
              <a:rPr lang="en-US" dirty="0" smtClean="0">
                <a:solidFill>
                  <a:srgbClr val="0070C0"/>
                </a:solidFill>
              </a:rPr>
              <a:t>)</a:t>
            </a:r>
          </a:p>
          <a:p>
            <a:r>
              <a:rPr lang="en-US" dirty="0" smtClean="0"/>
              <a:t>Easy to show that real Free  Energy </a:t>
            </a:r>
            <a:br>
              <a:rPr lang="en-US" dirty="0" smtClean="0"/>
            </a:br>
            <a:r>
              <a:rPr lang="en-US" dirty="0" smtClean="0"/>
              <a:t>		</a:t>
            </a:r>
            <a:r>
              <a:rPr lang="en-US" dirty="0" smtClean="0">
                <a:solidFill>
                  <a:srgbClr val="0070C0"/>
                </a:solidFill>
              </a:rPr>
              <a:t>F</a:t>
            </a:r>
            <a:r>
              <a:rPr lang="en-US" baseline="-25000" dirty="0" smtClean="0">
                <a:solidFill>
                  <a:srgbClr val="0070C0"/>
                </a:solidFill>
              </a:rPr>
              <a:t>A </a:t>
            </a:r>
            <a:r>
              <a:rPr lang="en-US" dirty="0" smtClean="0">
                <a:solidFill>
                  <a:srgbClr val="0070C0"/>
                </a:solidFill>
              </a:rPr>
              <a:t>(P</a:t>
            </a:r>
            <a:r>
              <a:rPr lang="en-US" baseline="-25000" dirty="0" smtClean="0">
                <a:solidFill>
                  <a:srgbClr val="0070C0"/>
                </a:solidFill>
              </a:rPr>
              <a:t>A</a:t>
            </a:r>
            <a:r>
              <a:rPr lang="en-US" dirty="0" smtClean="0">
                <a:solidFill>
                  <a:srgbClr val="0070C0"/>
                </a:solidFill>
              </a:rPr>
              <a:t>) ≤ F</a:t>
            </a:r>
            <a:r>
              <a:rPr lang="en-US" baseline="-25000" dirty="0" smtClean="0">
                <a:solidFill>
                  <a:srgbClr val="0070C0"/>
                </a:solidFill>
              </a:rPr>
              <a:t>R </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a:t>
            </a:r>
          </a:p>
          <a:p>
            <a:r>
              <a:rPr lang="en-US" dirty="0" smtClean="0"/>
              <a:t>In many problems, decreasing temperature is classic </a:t>
            </a:r>
            <a:r>
              <a:rPr lang="en-US" dirty="0" err="1" smtClean="0">
                <a:solidFill>
                  <a:srgbClr val="0070C0"/>
                </a:solidFill>
              </a:rPr>
              <a:t>multiscale</a:t>
            </a:r>
            <a:r>
              <a:rPr lang="en-US" dirty="0" smtClean="0"/>
              <a:t> – finer resolution (T is “just” distance scale)</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32</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srcRect l="18527" t="18552" r="2151" b="14189"/>
          <a:stretch>
            <a:fillRect/>
          </a:stretch>
        </p:blipFill>
        <p:spPr bwMode="auto">
          <a:xfrm>
            <a:off x="381000" y="609600"/>
            <a:ext cx="7524750" cy="6248400"/>
          </a:xfrm>
          <a:prstGeom prst="rect">
            <a:avLst/>
          </a:prstGeom>
          <a:noFill/>
          <a:ln w="9525">
            <a:noFill/>
            <a:miter lim="800000"/>
            <a:headEnd/>
            <a:tailEnd/>
          </a:ln>
        </p:spPr>
      </p:pic>
      <p:sp>
        <p:nvSpPr>
          <p:cNvPr id="20483" name="Text Box 28"/>
          <p:cNvSpPr txBox="1">
            <a:spLocks noChangeArrowheads="1"/>
          </p:cNvSpPr>
          <p:nvPr/>
        </p:nvSpPr>
        <p:spPr bwMode="auto">
          <a:xfrm>
            <a:off x="1162050" y="0"/>
            <a:ext cx="6915150" cy="647700"/>
          </a:xfrm>
          <a:prstGeom prst="rect">
            <a:avLst/>
          </a:prstGeom>
          <a:noFill/>
          <a:ln w="9525" algn="ctr">
            <a:noFill/>
            <a:miter lim="800000"/>
            <a:headEnd/>
            <a:tailEnd/>
          </a:ln>
        </p:spPr>
        <p:txBody>
          <a:bodyPr lIns="38094" tIns="19047" rIns="38094" bIns="19047">
            <a:spAutoFit/>
          </a:bodyPr>
          <a:lstStyle/>
          <a:p>
            <a:pPr algn="l"/>
            <a:r>
              <a:rPr lang="en-US" sz="2000" dirty="0">
                <a:solidFill>
                  <a:srgbClr val="0070C0"/>
                </a:solidFill>
                <a:latin typeface="Corbel" pitchFamily="34" charset="0"/>
              </a:rPr>
              <a:t>Deterministic Annealing Clustering of Indiana Census Data</a:t>
            </a:r>
          </a:p>
          <a:p>
            <a:pPr algn="l"/>
            <a:r>
              <a:rPr lang="en-US" sz="2000" b="0" dirty="0">
                <a:latin typeface="Corbel" pitchFamily="34" charset="0"/>
              </a:rPr>
              <a:t>Decrease temperature (distance scale) to discover more clusters</a:t>
            </a:r>
          </a:p>
        </p:txBody>
      </p:sp>
      <p:sp>
        <p:nvSpPr>
          <p:cNvPr id="20484" name="Text Box 7"/>
          <p:cNvSpPr txBox="1">
            <a:spLocks noChangeArrowheads="1"/>
          </p:cNvSpPr>
          <p:nvPr/>
        </p:nvSpPr>
        <p:spPr bwMode="auto">
          <a:xfrm>
            <a:off x="889000" y="1503363"/>
            <a:ext cx="1089025" cy="403225"/>
          </a:xfrm>
          <a:prstGeom prst="rect">
            <a:avLst/>
          </a:prstGeom>
          <a:noFill/>
          <a:ln w="9525">
            <a:noFill/>
            <a:miter lim="800000"/>
            <a:headEnd/>
            <a:tailEnd/>
          </a:ln>
        </p:spPr>
        <p:txBody>
          <a:bodyPr wrap="none" lIns="38094" tIns="19047" rIns="38094" bIns="19047">
            <a:spAutoFit/>
          </a:bodyPr>
          <a:lstStyle/>
          <a:p>
            <a:pPr algn="l" defTabSz="381000"/>
            <a:r>
              <a:rPr lang="en-US" sz="1200" b="0">
                <a:latin typeface="Arial" pitchFamily="34" charset="0"/>
              </a:rPr>
              <a:t>Distance Scale</a:t>
            </a:r>
            <a:br>
              <a:rPr lang="en-US" sz="1200" b="0">
                <a:latin typeface="Arial" pitchFamily="34" charset="0"/>
              </a:rPr>
            </a:br>
            <a:r>
              <a:rPr lang="en-US" sz="1200" b="0">
                <a:latin typeface="Arial" pitchFamily="34" charset="0"/>
              </a:rPr>
              <a:t>Temperature</a:t>
            </a:r>
            <a:r>
              <a:rPr lang="en-US" sz="1200" b="0" baseline="30000">
                <a:latin typeface="Arial" pitchFamily="34" charset="0"/>
              </a:rPr>
              <a:t>0.5</a:t>
            </a:r>
          </a:p>
        </p:txBody>
      </p:sp>
      <p:sp>
        <p:nvSpPr>
          <p:cNvPr id="5" name="TextBox 4"/>
          <p:cNvSpPr txBox="1"/>
          <p:nvPr/>
        </p:nvSpPr>
        <p:spPr>
          <a:xfrm>
            <a:off x="6553200" y="2514600"/>
            <a:ext cx="2590800" cy="2862322"/>
          </a:xfrm>
          <a:prstGeom prst="rect">
            <a:avLst/>
          </a:prstGeom>
          <a:solidFill>
            <a:schemeClr val="bg1"/>
          </a:solidFill>
        </p:spPr>
        <p:txBody>
          <a:bodyPr wrap="square" rtlCol="0">
            <a:spAutoFit/>
          </a:bodyPr>
          <a:lstStyle/>
          <a:p>
            <a:pPr algn="l"/>
            <a:r>
              <a:rPr lang="en-US" dirty="0" smtClean="0">
                <a:solidFill>
                  <a:srgbClr val="FF0000"/>
                </a:solidFill>
              </a:rPr>
              <a:t>Red</a:t>
            </a:r>
            <a:r>
              <a:rPr lang="en-US" dirty="0" smtClean="0"/>
              <a:t> </a:t>
            </a:r>
            <a:r>
              <a:rPr lang="en-US" dirty="0" smtClean="0">
                <a:solidFill>
                  <a:srgbClr val="000000"/>
                </a:solidFill>
              </a:rPr>
              <a:t>is coarse resolution with 10 clusters</a:t>
            </a:r>
          </a:p>
          <a:p>
            <a:pPr algn="l"/>
            <a:r>
              <a:rPr lang="en-US" dirty="0" smtClean="0">
                <a:solidFill>
                  <a:schemeClr val="tx2">
                    <a:lumMod val="60000"/>
                    <a:lumOff val="40000"/>
                  </a:schemeClr>
                </a:solidFill>
              </a:rPr>
              <a:t>Blue</a:t>
            </a:r>
            <a:r>
              <a:rPr lang="en-US" dirty="0" smtClean="0">
                <a:solidFill>
                  <a:srgbClr val="000000"/>
                </a:solidFill>
              </a:rPr>
              <a:t> is finer resolution with 30 clusters</a:t>
            </a:r>
          </a:p>
          <a:p>
            <a:pPr algn="l"/>
            <a:endParaRPr lang="en-US" dirty="0" smtClean="0">
              <a:solidFill>
                <a:srgbClr val="000000"/>
              </a:solidFill>
            </a:endParaRPr>
          </a:p>
          <a:p>
            <a:pPr algn="l"/>
            <a:r>
              <a:rPr lang="en-US" dirty="0" smtClean="0">
                <a:solidFill>
                  <a:srgbClr val="000000"/>
                </a:solidFill>
              </a:rPr>
              <a:t>Clusters find cities in Indiana</a:t>
            </a:r>
          </a:p>
          <a:p>
            <a:pPr algn="l"/>
            <a:endParaRPr lang="en-US" dirty="0" smtClean="0">
              <a:solidFill>
                <a:srgbClr val="000000"/>
              </a:solidFill>
            </a:endParaRPr>
          </a:p>
          <a:p>
            <a:pPr algn="l"/>
            <a:r>
              <a:rPr lang="en-US" dirty="0" smtClean="0">
                <a:solidFill>
                  <a:srgbClr val="000000"/>
                </a:solidFill>
              </a:rPr>
              <a:t>Distance Scale is </a:t>
            </a:r>
            <a:r>
              <a:rPr lang="en-US" dirty="0" smtClean="0">
                <a:solidFill>
                  <a:srgbClr val="000000"/>
                </a:solidFill>
                <a:sym typeface="Symbol"/>
              </a:rPr>
              <a:t></a:t>
            </a:r>
            <a:r>
              <a:rPr lang="en-US" dirty="0" smtClean="0">
                <a:solidFill>
                  <a:srgbClr val="000000"/>
                </a:solidFill>
              </a:rPr>
              <a:t>Temperature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of Method I</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0070C0"/>
                </a:solidFill>
              </a:rPr>
              <a:t>Expectation step E </a:t>
            </a:r>
            <a:r>
              <a:rPr lang="en-US" dirty="0" smtClean="0"/>
              <a:t>is find </a:t>
            </a:r>
            <a:r>
              <a:rPr lang="en-US" u="sng" dirty="0" smtClean="0">
                <a:sym typeface="Symbol"/>
              </a:rPr>
              <a:t></a:t>
            </a:r>
            <a:r>
              <a:rPr lang="en-US" dirty="0" smtClean="0">
                <a:sym typeface="Symbol"/>
              </a:rPr>
              <a:t> minimizing </a:t>
            </a:r>
            <a:r>
              <a:rPr lang="en-US" dirty="0" smtClean="0"/>
              <a:t>F</a:t>
            </a:r>
            <a:r>
              <a:rPr lang="en-US" baseline="-25000" dirty="0" smtClean="0"/>
              <a:t>R </a:t>
            </a:r>
            <a:r>
              <a:rPr lang="en-US" dirty="0" smtClean="0"/>
              <a:t>(P</a:t>
            </a:r>
            <a:r>
              <a:rPr lang="en-US" baseline="-25000" dirty="0" smtClean="0"/>
              <a:t>0</a:t>
            </a:r>
            <a:r>
              <a:rPr lang="en-US" dirty="0" smtClean="0"/>
              <a:t>) and </a:t>
            </a:r>
          </a:p>
          <a:p>
            <a:r>
              <a:rPr lang="en-US" dirty="0" smtClean="0"/>
              <a:t>Follow with </a:t>
            </a:r>
            <a:r>
              <a:rPr lang="en-US" dirty="0" smtClean="0">
                <a:solidFill>
                  <a:srgbClr val="0070C0"/>
                </a:solidFill>
              </a:rPr>
              <a:t>M step setting </a:t>
            </a:r>
            <a:r>
              <a:rPr lang="en-US" u="sng" dirty="0" smtClean="0">
                <a:solidFill>
                  <a:srgbClr val="0070C0"/>
                </a:solidFill>
                <a:sym typeface="Symbol"/>
              </a:rPr>
              <a:t></a:t>
            </a:r>
            <a:r>
              <a:rPr lang="en-US" dirty="0" smtClean="0">
                <a:solidFill>
                  <a:srgbClr val="0070C0"/>
                </a:solidFill>
              </a:rPr>
              <a:t> = &lt;</a:t>
            </a:r>
            <a:r>
              <a:rPr lang="en-US" u="sng" dirty="0" smtClean="0">
                <a:solidFill>
                  <a:srgbClr val="0070C0"/>
                </a:solidFill>
                <a:sym typeface="Symbol"/>
              </a:rPr>
              <a:t></a:t>
            </a:r>
            <a:r>
              <a:rPr lang="en-US" dirty="0" smtClean="0">
                <a:solidFill>
                  <a:srgbClr val="0070C0"/>
                </a:solidFill>
              </a:rPr>
              <a:t>&gt; |</a:t>
            </a:r>
            <a:r>
              <a:rPr lang="en-US" baseline="-25000" dirty="0" smtClean="0">
                <a:solidFill>
                  <a:srgbClr val="0070C0"/>
                </a:solidFill>
              </a:rPr>
              <a:t>0</a:t>
            </a:r>
            <a:r>
              <a:rPr lang="en-US" dirty="0" smtClean="0">
                <a:solidFill>
                  <a:srgbClr val="0070C0"/>
                </a:solidFill>
              </a:rPr>
              <a:t> = </a:t>
            </a:r>
            <a:r>
              <a:rPr lang="en-US" dirty="0" smtClean="0">
                <a:solidFill>
                  <a:srgbClr val="0070C0"/>
                </a:solidFill>
                <a:sym typeface="Symbol"/>
              </a:rPr>
              <a:t></a:t>
            </a:r>
            <a:r>
              <a:rPr lang="en-US" dirty="0" smtClean="0">
                <a:solidFill>
                  <a:srgbClr val="0070C0"/>
                </a:solidFill>
              </a:rPr>
              <a:t> d</a:t>
            </a:r>
            <a:r>
              <a:rPr lang="en-US" u="sng" dirty="0" smtClean="0">
                <a:solidFill>
                  <a:srgbClr val="0070C0"/>
                </a:solidFill>
                <a:sym typeface="Symbol"/>
              </a:rPr>
              <a:t></a:t>
            </a:r>
            <a:r>
              <a:rPr lang="en-US" dirty="0" smtClean="0">
                <a:solidFill>
                  <a:srgbClr val="0070C0"/>
                </a:solidFill>
              </a:rPr>
              <a:t> </a:t>
            </a:r>
            <a:r>
              <a:rPr lang="en-US" u="sng" dirty="0" smtClean="0">
                <a:solidFill>
                  <a:srgbClr val="0070C0"/>
                </a:solidFill>
                <a:sym typeface="Symbol"/>
              </a:rPr>
              <a:t></a:t>
            </a:r>
            <a:r>
              <a:rPr lang="en-US" u="sng" dirty="0" smtClean="0">
                <a:solidFill>
                  <a:srgbClr val="0070C0"/>
                </a:solidFill>
              </a:rPr>
              <a:t> </a:t>
            </a:r>
            <a:r>
              <a:rPr lang="en-US" dirty="0" smtClean="0">
                <a:solidFill>
                  <a:srgbClr val="0070C0"/>
                </a:solidFill>
              </a:rPr>
              <a:t>P</a:t>
            </a:r>
            <a:r>
              <a:rPr lang="en-US" baseline="-25000" dirty="0" smtClean="0">
                <a:solidFill>
                  <a:srgbClr val="0070C0"/>
                </a:solidFill>
              </a:rPr>
              <a:t>o</a:t>
            </a:r>
            <a:r>
              <a:rPr lang="en-US" dirty="0" smtClean="0">
                <a:solidFill>
                  <a:srgbClr val="0070C0"/>
                </a:solidFill>
              </a:rPr>
              <a:t>(</a:t>
            </a:r>
            <a:r>
              <a:rPr lang="en-US" u="sng" dirty="0" smtClean="0">
                <a:solidFill>
                  <a:srgbClr val="0070C0"/>
                </a:solidFill>
                <a:sym typeface="Symbol"/>
              </a:rPr>
              <a:t></a:t>
            </a:r>
            <a:r>
              <a:rPr lang="en-US" dirty="0" smtClean="0">
                <a:solidFill>
                  <a:srgbClr val="0070C0"/>
                </a:solidFill>
              </a:rPr>
              <a:t>) </a:t>
            </a:r>
            <a:r>
              <a:rPr lang="en-US" dirty="0" smtClean="0"/>
              <a:t>and if one does not anneal over all parameters and one follows with a traditional minimization of remaining  parameters</a:t>
            </a:r>
          </a:p>
          <a:p>
            <a:r>
              <a:rPr lang="en-US" dirty="0" smtClean="0"/>
              <a:t>In clustering, one then looks at </a:t>
            </a:r>
            <a:r>
              <a:rPr lang="en-US" dirty="0" smtClean="0">
                <a:solidFill>
                  <a:srgbClr val="0070C0"/>
                </a:solidFill>
              </a:rPr>
              <a:t>second derivative</a:t>
            </a:r>
            <a:r>
              <a:rPr lang="en-US" dirty="0" smtClean="0">
                <a:solidFill>
                  <a:srgbClr val="FFFF00"/>
                </a:solidFill>
              </a:rPr>
              <a:t> </a:t>
            </a:r>
            <a:r>
              <a:rPr lang="en-US" dirty="0" smtClean="0">
                <a:solidFill>
                  <a:srgbClr val="0070C0"/>
                </a:solidFill>
              </a:rPr>
              <a:t>matrix</a:t>
            </a:r>
            <a:r>
              <a:rPr lang="en-US" dirty="0" smtClean="0">
                <a:solidFill>
                  <a:srgbClr val="FFFF00"/>
                </a:solidFill>
              </a:rPr>
              <a:t> </a:t>
            </a:r>
            <a:r>
              <a:rPr lang="en-US" dirty="0" smtClean="0"/>
              <a:t>of F</a:t>
            </a:r>
            <a:r>
              <a:rPr lang="en-US" baseline="-25000" dirty="0" smtClean="0"/>
              <a:t>R </a:t>
            </a:r>
            <a:r>
              <a:rPr lang="en-US" dirty="0" smtClean="0"/>
              <a:t>(P</a:t>
            </a:r>
            <a:r>
              <a:rPr lang="en-US" baseline="-25000" dirty="0" smtClean="0"/>
              <a:t>0</a:t>
            </a:r>
            <a:r>
              <a:rPr lang="en-US" dirty="0" smtClean="0"/>
              <a:t>) </a:t>
            </a:r>
            <a:r>
              <a:rPr lang="en-US" dirty="0" err="1" smtClean="0"/>
              <a:t>wrt</a:t>
            </a:r>
            <a:r>
              <a:rPr lang="en-US" dirty="0" smtClean="0"/>
              <a:t>  </a:t>
            </a:r>
            <a:r>
              <a:rPr lang="en-US" u="sng" dirty="0" smtClean="0">
                <a:sym typeface="Symbol"/>
              </a:rPr>
              <a:t></a:t>
            </a:r>
            <a:r>
              <a:rPr lang="en-US" dirty="0" smtClean="0">
                <a:sym typeface="Symbol"/>
              </a:rPr>
              <a:t> </a:t>
            </a:r>
            <a:r>
              <a:rPr lang="en-US" dirty="0" smtClean="0"/>
              <a:t>and as temperature is lowered this develops </a:t>
            </a:r>
            <a:r>
              <a:rPr lang="en-US" dirty="0" smtClean="0">
                <a:solidFill>
                  <a:srgbClr val="0070C0"/>
                </a:solidFill>
              </a:rPr>
              <a:t>negative eigenvalue</a:t>
            </a:r>
            <a:r>
              <a:rPr lang="en-US" dirty="0" smtClean="0">
                <a:solidFill>
                  <a:srgbClr val="FFFF00"/>
                </a:solidFill>
              </a:rPr>
              <a:t> </a:t>
            </a:r>
            <a:r>
              <a:rPr lang="en-US" dirty="0" smtClean="0"/>
              <a:t>corresponding to instability</a:t>
            </a:r>
          </a:p>
          <a:p>
            <a:r>
              <a:rPr lang="en-US" dirty="0" smtClean="0"/>
              <a:t>This is a </a:t>
            </a:r>
            <a:r>
              <a:rPr lang="en-US" dirty="0" smtClean="0">
                <a:solidFill>
                  <a:srgbClr val="0070C0"/>
                </a:solidFill>
              </a:rPr>
              <a:t>phase transition </a:t>
            </a:r>
            <a:r>
              <a:rPr lang="en-US" dirty="0" smtClean="0"/>
              <a:t>and one splits cluster  into two and continues EM iteration</a:t>
            </a:r>
          </a:p>
          <a:p>
            <a:r>
              <a:rPr lang="en-US" dirty="0" smtClean="0"/>
              <a:t>One starts with just one cluster</a:t>
            </a:r>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34</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35</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5" name="Picture 2" descr="018"/>
          <p:cNvPicPr>
            <a:picLocks noChangeAspect="1" noChangeArrowheads="1"/>
          </p:cNvPicPr>
          <p:nvPr/>
        </p:nvPicPr>
        <p:blipFill>
          <a:blip r:embed="rId3"/>
          <a:srcRect/>
          <a:stretch>
            <a:fillRect/>
          </a:stretch>
        </p:blipFill>
        <p:spPr bwMode="auto">
          <a:xfrm>
            <a:off x="0" y="0"/>
            <a:ext cx="9144000" cy="6861175"/>
          </a:xfrm>
          <a:prstGeom prst="rect">
            <a:avLst/>
          </a:prstGeom>
          <a:noFill/>
        </p:spPr>
      </p:pic>
      <p:sp>
        <p:nvSpPr>
          <p:cNvPr id="6" name="TextBox 5"/>
          <p:cNvSpPr txBox="1"/>
          <p:nvPr/>
        </p:nvSpPr>
        <p:spPr>
          <a:xfrm>
            <a:off x="4572000" y="1295400"/>
            <a:ext cx="4419600" cy="1754326"/>
          </a:xfrm>
          <a:prstGeom prst="rect">
            <a:avLst/>
          </a:prstGeom>
          <a:noFill/>
        </p:spPr>
        <p:txBody>
          <a:bodyPr wrap="square" rtlCol="0">
            <a:spAutoFit/>
          </a:bodyPr>
          <a:lstStyle/>
          <a:p>
            <a:pPr algn="l"/>
            <a:r>
              <a:rPr lang="en-US" sz="1800" dirty="0" smtClean="0">
                <a:solidFill>
                  <a:schemeClr val="bg1"/>
                </a:solidFill>
              </a:rPr>
              <a:t>Rose, K., </a:t>
            </a:r>
            <a:r>
              <a:rPr lang="en-US" sz="1800" dirty="0" err="1" smtClean="0">
                <a:solidFill>
                  <a:schemeClr val="bg1"/>
                </a:solidFill>
              </a:rPr>
              <a:t>Gurewitz</a:t>
            </a:r>
            <a:r>
              <a:rPr lang="en-US" sz="1800" dirty="0" smtClean="0">
                <a:solidFill>
                  <a:schemeClr val="bg1"/>
                </a:solidFill>
              </a:rPr>
              <a:t>, E., and Fox, G. C. ``Statistical mechanics and phase transitions in clustering,'' </a:t>
            </a:r>
            <a:r>
              <a:rPr lang="en-US" sz="1800" i="1" dirty="0" smtClean="0">
                <a:solidFill>
                  <a:schemeClr val="bg1"/>
                </a:solidFill>
              </a:rPr>
              <a:t>Physical Review Letters</a:t>
            </a:r>
            <a:r>
              <a:rPr lang="en-US" sz="1800" dirty="0" smtClean="0">
                <a:solidFill>
                  <a:schemeClr val="bg1"/>
                </a:solidFill>
              </a:rPr>
              <a:t>, 65(8):945-948, August 1990.</a:t>
            </a:r>
          </a:p>
          <a:p>
            <a:pPr algn="l"/>
            <a:endParaRPr lang="en-US" sz="1800" dirty="0" smtClean="0">
              <a:solidFill>
                <a:schemeClr val="bg1"/>
              </a:solidFill>
            </a:endParaRPr>
          </a:p>
          <a:p>
            <a:pPr algn="l"/>
            <a:r>
              <a:rPr lang="en-US" sz="1800" dirty="0" smtClean="0">
                <a:solidFill>
                  <a:schemeClr val="bg1"/>
                </a:solidFill>
              </a:rPr>
              <a:t>My </a:t>
            </a:r>
            <a:r>
              <a:rPr lang="en-US" sz="1800" dirty="0" smtClean="0">
                <a:solidFill>
                  <a:schemeClr val="bg1"/>
                </a:solidFill>
              </a:rPr>
              <a:t>#5 </a:t>
            </a:r>
            <a:r>
              <a:rPr lang="en-US" sz="1800" dirty="0" smtClean="0">
                <a:solidFill>
                  <a:schemeClr val="bg1"/>
                </a:solidFill>
              </a:rPr>
              <a:t>my most cited article (311)</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Implementation II</a:t>
            </a:r>
            <a:endParaRPr lang="en-US" dirty="0"/>
          </a:p>
        </p:txBody>
      </p:sp>
      <p:sp>
        <p:nvSpPr>
          <p:cNvPr id="3" name="Content Placeholder 2"/>
          <p:cNvSpPr>
            <a:spLocks noGrp="1"/>
          </p:cNvSpPr>
          <p:nvPr>
            <p:ph idx="1"/>
          </p:nvPr>
        </p:nvSpPr>
        <p:spPr>
          <a:xfrm>
            <a:off x="152400" y="1219200"/>
            <a:ext cx="8991600" cy="5029200"/>
          </a:xfrm>
        </p:spPr>
        <p:txBody>
          <a:bodyPr>
            <a:normAutofit fontScale="92500" lnSpcReduction="20000"/>
          </a:bodyPr>
          <a:lstStyle/>
          <a:p>
            <a:r>
              <a:rPr lang="en-US" sz="2600" dirty="0" smtClean="0"/>
              <a:t>Clustering variables are </a:t>
            </a:r>
            <a:r>
              <a:rPr lang="en-US" sz="2600" dirty="0" smtClean="0">
                <a:solidFill>
                  <a:srgbClr val="0070C0"/>
                </a:solidFill>
              </a:rPr>
              <a:t>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smtClean="0"/>
              <a:t>where this is probability point </a:t>
            </a:r>
            <a:r>
              <a:rPr lang="en-US" sz="2600" dirty="0" err="1" smtClean="0">
                <a:solidFill>
                  <a:srgbClr val="0070C0"/>
                </a:solidFill>
              </a:rPr>
              <a:t>i</a:t>
            </a:r>
            <a:r>
              <a:rPr lang="en-US" sz="2600" dirty="0" smtClean="0">
                <a:solidFill>
                  <a:srgbClr val="0070C0"/>
                </a:solidFill>
              </a:rPr>
              <a:t> </a:t>
            </a:r>
            <a:r>
              <a:rPr lang="en-US" sz="2600" dirty="0" smtClean="0"/>
              <a:t>belongs to cluster </a:t>
            </a:r>
            <a:r>
              <a:rPr lang="en-US" sz="2600" dirty="0" smtClean="0">
                <a:solidFill>
                  <a:srgbClr val="0070C0"/>
                </a:solidFill>
              </a:rPr>
              <a:t>k</a:t>
            </a:r>
          </a:p>
          <a:p>
            <a:r>
              <a:rPr lang="en-US" sz="2600" dirty="0" smtClean="0"/>
              <a:t>In Clustering, take </a:t>
            </a:r>
            <a:r>
              <a:rPr lang="en-US" sz="2600" dirty="0" smtClean="0">
                <a:solidFill>
                  <a:srgbClr val="0070C0"/>
                </a:solidFill>
              </a:rPr>
              <a:t>H</a:t>
            </a:r>
            <a:r>
              <a:rPr lang="en-US" sz="2600" baseline="-25000" dirty="0" smtClean="0">
                <a:solidFill>
                  <a:srgbClr val="0070C0"/>
                </a:solidFill>
              </a:rPr>
              <a:t>0</a:t>
            </a:r>
            <a:r>
              <a:rPr lang="en-US" sz="2600" dirty="0" smtClean="0">
                <a:solidFill>
                  <a:srgbClr val="0070C0"/>
                </a:solidFill>
              </a:rPr>
              <a:t> = </a:t>
            </a:r>
            <a:r>
              <a:rPr lang="en-US" sz="2600" dirty="0" smtClean="0">
                <a:solidFill>
                  <a:srgbClr val="0070C0"/>
                </a:solidFill>
                <a:sym typeface="Symbol"/>
              </a:rPr>
              <a:t></a:t>
            </a:r>
            <a:r>
              <a:rPr lang="en-US" sz="2600" i="1" baseline="-25000" dirty="0" err="1" smtClean="0">
                <a:solidFill>
                  <a:srgbClr val="0070C0"/>
                </a:solidFill>
              </a:rPr>
              <a:t>i</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a:t>
            </a:r>
            <a:r>
              <a:rPr lang="en-US" sz="2600" dirty="0" smtClean="0">
                <a:solidFill>
                  <a:srgbClr val="0070C0"/>
                </a:solidFill>
                <a:sym typeface="Symbol"/>
              </a:rPr>
              <a:t></a:t>
            </a:r>
            <a:r>
              <a:rPr lang="en-US" sz="2600" baseline="-25000" dirty="0" smtClean="0">
                <a:solidFill>
                  <a:srgbClr val="0070C0"/>
                </a:solidFill>
              </a:rPr>
              <a:t>k=1</a:t>
            </a:r>
            <a:r>
              <a:rPr lang="en-US" sz="2600" baseline="30000" dirty="0" smtClean="0">
                <a:solidFill>
                  <a:srgbClr val="0070C0"/>
                </a:solidFill>
              </a:rPr>
              <a:t>K</a:t>
            </a:r>
            <a:r>
              <a:rPr lang="en-US" sz="2600" dirty="0" smtClean="0">
                <a:solidFill>
                  <a:srgbClr val="0070C0"/>
                </a:solidFill>
              </a:rPr>
              <a:t> 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smtClean="0">
                <a:solidFill>
                  <a:srgbClr val="0070C0"/>
                </a:solidFill>
                <a:sym typeface="Symbol"/>
              </a:rPr>
              <a:t></a:t>
            </a:r>
            <a:r>
              <a:rPr lang="en-US" sz="2600" i="1" baseline="-25000" dirty="0" err="1"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a:t>
            </a:r>
          </a:p>
          <a:p>
            <a:r>
              <a:rPr lang="en-US" sz="2600" dirty="0" smtClean="0"/>
              <a:t> &lt;</a:t>
            </a:r>
            <a:r>
              <a:rPr lang="en-US" sz="2600" dirty="0" smtClean="0">
                <a:solidFill>
                  <a:srgbClr val="0070C0"/>
                </a:solidFill>
              </a:rPr>
              <a:t>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)&gt;  =  exp( -</a:t>
            </a:r>
            <a:r>
              <a:rPr lang="en-US" sz="2600" dirty="0" smtClean="0">
                <a:solidFill>
                  <a:srgbClr val="0070C0"/>
                </a:solidFill>
                <a:sym typeface="Symbol"/>
              </a:rPr>
              <a:t></a:t>
            </a:r>
            <a:r>
              <a:rPr lang="en-US" sz="2600" i="1" baseline="-25000" dirty="0" err="1"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)/T ) / </a:t>
            </a:r>
            <a:r>
              <a:rPr lang="en-US" sz="2600" dirty="0" smtClean="0">
                <a:solidFill>
                  <a:srgbClr val="0070C0"/>
                </a:solidFill>
                <a:sym typeface="Symbol"/>
              </a:rPr>
              <a:t></a:t>
            </a:r>
            <a:r>
              <a:rPr lang="en-US" sz="2600" baseline="-25000" dirty="0" smtClean="0">
                <a:solidFill>
                  <a:srgbClr val="0070C0"/>
                </a:solidFill>
              </a:rPr>
              <a:t>k=1</a:t>
            </a:r>
            <a:r>
              <a:rPr lang="en-US" sz="2600" baseline="30000" dirty="0" smtClean="0">
                <a:solidFill>
                  <a:srgbClr val="0070C0"/>
                </a:solidFill>
              </a:rPr>
              <a:t>K</a:t>
            </a:r>
            <a:r>
              <a:rPr lang="en-US" sz="2600" dirty="0" smtClean="0">
                <a:solidFill>
                  <a:srgbClr val="0070C0"/>
                </a:solidFill>
              </a:rPr>
              <a:t> exp( -</a:t>
            </a:r>
            <a:r>
              <a:rPr lang="en-US" sz="2600" dirty="0" smtClean="0">
                <a:solidFill>
                  <a:srgbClr val="0070C0"/>
                </a:solidFill>
                <a:sym typeface="Symbol"/>
              </a:rPr>
              <a:t></a:t>
            </a:r>
            <a:r>
              <a:rPr lang="en-US" sz="2600" i="1" baseline="-25000" dirty="0" err="1"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)/T )</a:t>
            </a:r>
          </a:p>
          <a:p>
            <a:r>
              <a:rPr lang="en-US" sz="2600" dirty="0" smtClean="0">
                <a:solidFill>
                  <a:srgbClr val="0070C0"/>
                </a:solidFill>
              </a:rPr>
              <a:t>Central clustering</a:t>
            </a:r>
            <a:r>
              <a:rPr lang="en-US" sz="2600" dirty="0" smtClean="0">
                <a:solidFill>
                  <a:srgbClr val="FFFF00"/>
                </a:solidFill>
              </a:rPr>
              <a:t> </a:t>
            </a:r>
            <a:r>
              <a:rPr lang="en-US" sz="2600" dirty="0" smtClean="0"/>
              <a:t>has</a:t>
            </a:r>
            <a:r>
              <a:rPr lang="en-US" sz="2600" dirty="0" smtClean="0">
                <a:solidFill>
                  <a:srgbClr val="FFFF00"/>
                </a:solidFill>
              </a:rPr>
              <a:t> </a:t>
            </a:r>
            <a:r>
              <a:rPr lang="en-US" sz="2600" dirty="0" smtClean="0">
                <a:sym typeface="Symbol"/>
              </a:rPr>
              <a:t></a:t>
            </a:r>
            <a:r>
              <a:rPr lang="en-US" sz="2600" i="1" baseline="-25000" dirty="0" err="1" smtClean="0"/>
              <a:t>i</a:t>
            </a:r>
            <a:r>
              <a:rPr lang="en-US" sz="2600" dirty="0" smtClean="0"/>
              <a:t>(</a:t>
            </a:r>
            <a:r>
              <a:rPr lang="en-US" sz="2600" i="1" dirty="0" smtClean="0"/>
              <a:t>k</a:t>
            </a:r>
            <a:r>
              <a:rPr lang="en-US" sz="2600" dirty="0" smtClean="0"/>
              <a:t>) = (</a:t>
            </a:r>
            <a:r>
              <a:rPr lang="en-US" sz="2600" u="sng" dirty="0" smtClean="0"/>
              <a:t>X</a:t>
            </a:r>
            <a:r>
              <a:rPr lang="en-US" sz="2600" dirty="0" smtClean="0"/>
              <a:t>(</a:t>
            </a:r>
            <a:r>
              <a:rPr lang="en-US" sz="2600" dirty="0" err="1" smtClean="0"/>
              <a:t>i</a:t>
            </a:r>
            <a:r>
              <a:rPr lang="en-US" sz="2600" dirty="0" smtClean="0"/>
              <a:t>)- </a:t>
            </a:r>
            <a:r>
              <a:rPr lang="en-US" sz="2600" u="sng" dirty="0" smtClean="0"/>
              <a:t>Y</a:t>
            </a:r>
            <a:r>
              <a:rPr lang="en-US" sz="2600" dirty="0" smtClean="0"/>
              <a:t>(</a:t>
            </a:r>
            <a:r>
              <a:rPr lang="en-US" sz="2600" i="1" dirty="0" smtClean="0"/>
              <a:t>k</a:t>
            </a:r>
            <a:r>
              <a:rPr lang="en-US" sz="2600" dirty="0" smtClean="0"/>
              <a:t>))</a:t>
            </a:r>
            <a:r>
              <a:rPr lang="en-US" sz="2600" baseline="30000" dirty="0" smtClean="0"/>
              <a:t>2</a:t>
            </a:r>
            <a:r>
              <a:rPr lang="en-US" sz="2600" dirty="0" smtClean="0"/>
              <a:t> and </a:t>
            </a:r>
            <a:r>
              <a:rPr lang="en-US" sz="2600" dirty="0" smtClean="0">
                <a:sym typeface="Symbol"/>
              </a:rPr>
              <a:t></a:t>
            </a:r>
            <a:r>
              <a:rPr lang="en-US" sz="2600" i="1" baseline="-25000" dirty="0" err="1" smtClean="0"/>
              <a:t>i</a:t>
            </a:r>
            <a:r>
              <a:rPr lang="en-US" sz="2600" dirty="0" smtClean="0"/>
              <a:t>(</a:t>
            </a:r>
            <a:r>
              <a:rPr lang="en-US" sz="2600" i="1" dirty="0" smtClean="0"/>
              <a:t>k</a:t>
            </a:r>
            <a:r>
              <a:rPr lang="en-US" sz="2600" dirty="0" smtClean="0"/>
              <a:t>) determined by Expectation step in pairwise clustering</a:t>
            </a:r>
          </a:p>
          <a:p>
            <a:pPr lvl="1"/>
            <a:r>
              <a:rPr lang="en-US" dirty="0" err="1" smtClean="0">
                <a:solidFill>
                  <a:srgbClr val="0070C0"/>
                </a:solidFill>
              </a:rPr>
              <a:t>H</a:t>
            </a:r>
            <a:r>
              <a:rPr lang="en-US" baseline="-25000" dirty="0" err="1" smtClean="0">
                <a:solidFill>
                  <a:srgbClr val="0070C0"/>
                </a:solidFill>
              </a:rPr>
              <a:t>Central</a:t>
            </a:r>
            <a:r>
              <a:rPr lang="en-US" dirty="0" smtClean="0">
                <a:solidFill>
                  <a:srgbClr val="0070C0"/>
                </a:solidFill>
              </a:rPr>
              <a:t> = </a:t>
            </a:r>
            <a:r>
              <a:rPr lang="en-US" dirty="0" smtClean="0">
                <a:solidFill>
                  <a:srgbClr val="0070C0"/>
                </a:solidFill>
                <a:sym typeface="Symbol"/>
              </a:rPr>
              <a:t></a:t>
            </a:r>
            <a:r>
              <a:rPr lang="en-US" i="1" baseline="-25000" dirty="0" err="1" smtClean="0">
                <a:solidFill>
                  <a:srgbClr val="0070C0"/>
                </a:solidFill>
              </a:rPr>
              <a:t>i</a:t>
            </a:r>
            <a:r>
              <a:rPr lang="en-US" baseline="-25000" dirty="0" smtClean="0">
                <a:solidFill>
                  <a:srgbClr val="0070C0"/>
                </a:solidFill>
              </a:rPr>
              <a:t>=1</a:t>
            </a:r>
            <a:r>
              <a:rPr lang="en-US" baseline="30000" dirty="0" smtClean="0">
                <a:solidFill>
                  <a:srgbClr val="0070C0"/>
                </a:solidFill>
              </a:rPr>
              <a:t>N</a:t>
            </a:r>
            <a:r>
              <a:rPr lang="en-US" dirty="0" smtClean="0">
                <a:solidFill>
                  <a:srgbClr val="0070C0"/>
                </a:solidFill>
              </a:rPr>
              <a:t> </a:t>
            </a:r>
            <a:r>
              <a:rPr lang="en-US" dirty="0" smtClean="0">
                <a:solidFill>
                  <a:srgbClr val="0070C0"/>
                </a:solidFill>
                <a:sym typeface="Symbol"/>
              </a:rPr>
              <a:t></a:t>
            </a:r>
            <a:r>
              <a:rPr lang="en-US" baseline="-25000" dirty="0" smtClean="0">
                <a:solidFill>
                  <a:srgbClr val="0070C0"/>
                </a:solidFill>
              </a:rPr>
              <a:t>k=1</a:t>
            </a:r>
            <a:r>
              <a:rPr lang="en-US" baseline="30000" dirty="0" smtClean="0">
                <a:solidFill>
                  <a:srgbClr val="0070C0"/>
                </a:solidFill>
              </a:rPr>
              <a:t>K</a:t>
            </a:r>
            <a:r>
              <a:rPr lang="en-US" dirty="0" smtClean="0">
                <a:solidFill>
                  <a:srgbClr val="0070C0"/>
                </a:solidFill>
              </a:rPr>
              <a:t> M</a:t>
            </a:r>
            <a:r>
              <a:rPr lang="en-US" i="1" baseline="-25000" dirty="0" smtClean="0">
                <a:solidFill>
                  <a:srgbClr val="0070C0"/>
                </a:solidFill>
              </a:rPr>
              <a:t>i</a:t>
            </a:r>
            <a:r>
              <a:rPr lang="en-US" dirty="0" smtClean="0">
                <a:solidFill>
                  <a:srgbClr val="0070C0"/>
                </a:solidFill>
              </a:rPr>
              <a:t>(</a:t>
            </a:r>
            <a:r>
              <a:rPr lang="en-US" i="1" dirty="0" smtClean="0">
                <a:solidFill>
                  <a:srgbClr val="0070C0"/>
                </a:solidFill>
              </a:rPr>
              <a:t>k</a:t>
            </a:r>
            <a:r>
              <a:rPr lang="en-US" dirty="0" smtClean="0">
                <a:solidFill>
                  <a:srgbClr val="0070C0"/>
                </a:solidFill>
              </a:rPr>
              <a:t>) (</a:t>
            </a:r>
            <a:r>
              <a:rPr lang="en-US" u="sng" dirty="0" smtClean="0">
                <a:solidFill>
                  <a:srgbClr val="0070C0"/>
                </a:solidFill>
              </a:rPr>
              <a:t>X</a:t>
            </a:r>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u="sng" dirty="0" smtClean="0">
                <a:solidFill>
                  <a:srgbClr val="0070C0"/>
                </a:solidFill>
              </a:rPr>
              <a:t>Y</a:t>
            </a:r>
            <a:r>
              <a:rPr lang="en-US" dirty="0" smtClean="0">
                <a:solidFill>
                  <a:srgbClr val="0070C0"/>
                </a:solidFill>
              </a:rPr>
              <a:t>(</a:t>
            </a:r>
            <a:r>
              <a:rPr lang="en-US" i="1" dirty="0" smtClean="0">
                <a:solidFill>
                  <a:srgbClr val="0070C0"/>
                </a:solidFill>
              </a:rPr>
              <a:t>k</a:t>
            </a:r>
            <a:r>
              <a:rPr lang="en-US" dirty="0" smtClean="0">
                <a:solidFill>
                  <a:srgbClr val="0070C0"/>
                </a:solidFill>
              </a:rPr>
              <a:t>))</a:t>
            </a:r>
            <a:r>
              <a:rPr lang="en-US" baseline="30000" dirty="0" smtClean="0">
                <a:solidFill>
                  <a:srgbClr val="0070C0"/>
                </a:solidFill>
              </a:rPr>
              <a:t>2</a:t>
            </a:r>
            <a:r>
              <a:rPr lang="en-US" dirty="0" smtClean="0">
                <a:solidFill>
                  <a:srgbClr val="0070C0"/>
                </a:solidFill>
              </a:rPr>
              <a:t> </a:t>
            </a:r>
          </a:p>
          <a:p>
            <a:pPr lvl="1"/>
            <a:r>
              <a:rPr lang="en-US" dirty="0" err="1" smtClean="0">
                <a:solidFill>
                  <a:srgbClr val="0070C0"/>
                </a:solidFill>
              </a:rPr>
              <a:t>H</a:t>
            </a:r>
            <a:r>
              <a:rPr lang="en-US" baseline="-25000" dirty="0" err="1" smtClean="0">
                <a:solidFill>
                  <a:srgbClr val="0070C0"/>
                </a:solidFill>
              </a:rPr>
              <a:t>central</a:t>
            </a:r>
            <a:r>
              <a:rPr lang="en-US" dirty="0" smtClean="0"/>
              <a:t> and H</a:t>
            </a:r>
            <a:r>
              <a:rPr lang="en-US" baseline="-25000" dirty="0" smtClean="0"/>
              <a:t>0</a:t>
            </a:r>
            <a:r>
              <a:rPr lang="en-US" dirty="0" smtClean="0"/>
              <a:t> are identical </a:t>
            </a:r>
          </a:p>
          <a:p>
            <a:pPr lvl="1"/>
            <a:r>
              <a:rPr lang="en-US" dirty="0" smtClean="0"/>
              <a:t>Centers </a:t>
            </a:r>
            <a:r>
              <a:rPr lang="en-US" u="sng" dirty="0" smtClean="0"/>
              <a:t>Y</a:t>
            </a:r>
            <a:r>
              <a:rPr lang="en-US" dirty="0" smtClean="0"/>
              <a:t>(k) are determined in M step</a:t>
            </a:r>
          </a:p>
          <a:p>
            <a:r>
              <a:rPr lang="en-US" sz="2600" dirty="0" smtClean="0">
                <a:solidFill>
                  <a:srgbClr val="0070C0"/>
                </a:solidFill>
              </a:rPr>
              <a:t>Pairwise Clustering</a:t>
            </a:r>
            <a:r>
              <a:rPr lang="en-US" sz="2600" dirty="0" smtClean="0"/>
              <a:t> given by nonlinear form</a:t>
            </a:r>
          </a:p>
          <a:p>
            <a:r>
              <a:rPr lang="en-US" sz="2600" dirty="0" smtClean="0">
                <a:solidFill>
                  <a:srgbClr val="0070C0"/>
                </a:solidFill>
              </a:rPr>
              <a:t>H</a:t>
            </a:r>
            <a:r>
              <a:rPr lang="en-US" sz="2600" baseline="-25000" dirty="0" smtClean="0">
                <a:solidFill>
                  <a:srgbClr val="0070C0"/>
                </a:solidFill>
              </a:rPr>
              <a:t>PC</a:t>
            </a:r>
            <a:r>
              <a:rPr lang="en-US" sz="2600" dirty="0" smtClean="0">
                <a:solidFill>
                  <a:srgbClr val="0070C0"/>
                </a:solidFill>
              </a:rPr>
              <a:t> = 0.5 </a:t>
            </a:r>
            <a:r>
              <a:rPr lang="en-US" sz="2600" dirty="0" smtClean="0">
                <a:solidFill>
                  <a:srgbClr val="0070C0"/>
                </a:solidFill>
                <a:sym typeface="Symbol"/>
              </a:rPr>
              <a:t></a:t>
            </a:r>
            <a:r>
              <a:rPr lang="en-US" sz="2600" i="1" baseline="-25000" dirty="0" err="1" smtClean="0">
                <a:solidFill>
                  <a:srgbClr val="0070C0"/>
                </a:solidFill>
              </a:rPr>
              <a:t>i</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a:t>
            </a:r>
            <a:r>
              <a:rPr lang="en-US" sz="2600" dirty="0" smtClean="0">
                <a:solidFill>
                  <a:srgbClr val="0070C0"/>
                </a:solidFill>
                <a:sym typeface="Symbol"/>
              </a:rPr>
              <a:t></a:t>
            </a:r>
            <a:r>
              <a:rPr lang="en-US" sz="2600" i="1" baseline="-25000" dirty="0" smtClean="0">
                <a:solidFill>
                  <a:srgbClr val="0070C0"/>
                </a:solidFill>
              </a:rPr>
              <a:t>j</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a:t>
            </a:r>
            <a:r>
              <a:rPr lang="en-US" dirty="0" smtClean="0">
                <a:solidFill>
                  <a:srgbClr val="0070C0"/>
                </a:solidFill>
                <a:sym typeface="Symbol"/>
              </a:rPr>
              <a:t></a:t>
            </a:r>
            <a:r>
              <a:rPr lang="en-US" sz="2600" dirty="0" smtClean="0">
                <a:solidFill>
                  <a:srgbClr val="0070C0"/>
                </a:solidFill>
              </a:rPr>
              <a:t>(</a:t>
            </a:r>
            <a:r>
              <a:rPr lang="en-US" sz="2600" i="1" dirty="0" err="1" smtClean="0">
                <a:solidFill>
                  <a:srgbClr val="0070C0"/>
                </a:solidFill>
              </a:rPr>
              <a:t>i</a:t>
            </a:r>
            <a:r>
              <a:rPr lang="en-US" sz="2600" dirty="0" smtClean="0">
                <a:solidFill>
                  <a:srgbClr val="0070C0"/>
                </a:solidFill>
              </a:rPr>
              <a:t>, </a:t>
            </a:r>
            <a:r>
              <a:rPr lang="en-US" sz="2600" i="1" dirty="0" smtClean="0">
                <a:solidFill>
                  <a:srgbClr val="0070C0"/>
                </a:solidFill>
              </a:rPr>
              <a:t>j</a:t>
            </a:r>
            <a:r>
              <a:rPr lang="en-US" sz="2600" dirty="0" smtClean="0">
                <a:solidFill>
                  <a:srgbClr val="0070C0"/>
                </a:solidFill>
              </a:rPr>
              <a:t>) </a:t>
            </a:r>
            <a:r>
              <a:rPr lang="en-US" sz="2600" dirty="0" smtClean="0">
                <a:solidFill>
                  <a:srgbClr val="0070C0"/>
                </a:solidFill>
                <a:sym typeface="Symbol"/>
              </a:rPr>
              <a:t></a:t>
            </a:r>
            <a:r>
              <a:rPr lang="en-US" sz="2600" baseline="-25000" dirty="0" smtClean="0">
                <a:solidFill>
                  <a:srgbClr val="0070C0"/>
                </a:solidFill>
              </a:rPr>
              <a:t>k=1</a:t>
            </a:r>
            <a:r>
              <a:rPr lang="en-US" sz="2600" baseline="30000" dirty="0" smtClean="0">
                <a:solidFill>
                  <a:srgbClr val="0070C0"/>
                </a:solidFill>
              </a:rPr>
              <a:t>K</a:t>
            </a:r>
            <a:r>
              <a:rPr lang="en-US" sz="2600" dirty="0" smtClean="0">
                <a:solidFill>
                  <a:srgbClr val="0070C0"/>
                </a:solidFill>
              </a:rPr>
              <a:t> 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err="1" smtClean="0">
                <a:solidFill>
                  <a:srgbClr val="0070C0"/>
                </a:solidFill>
              </a:rPr>
              <a:t>M</a:t>
            </a:r>
            <a:r>
              <a:rPr lang="en-US" sz="2600" i="1" baseline="-25000" dirty="0" err="1" smtClean="0">
                <a:solidFill>
                  <a:srgbClr val="0070C0"/>
                </a:solidFill>
              </a:rPr>
              <a:t>j</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 C(</a:t>
            </a:r>
            <a:r>
              <a:rPr lang="en-US" sz="2600" i="1" dirty="0" smtClean="0">
                <a:solidFill>
                  <a:srgbClr val="0070C0"/>
                </a:solidFill>
              </a:rPr>
              <a:t>k</a:t>
            </a:r>
            <a:r>
              <a:rPr lang="en-US" sz="2600" dirty="0" smtClean="0">
                <a:solidFill>
                  <a:srgbClr val="0070C0"/>
                </a:solidFill>
              </a:rPr>
              <a:t>)</a:t>
            </a:r>
            <a:r>
              <a:rPr lang="en-US" sz="2600" dirty="0" smtClean="0">
                <a:solidFill>
                  <a:srgbClr val="FFFF00"/>
                </a:solidFill>
              </a:rPr>
              <a:t>	</a:t>
            </a:r>
          </a:p>
          <a:p>
            <a:r>
              <a:rPr lang="en-US" sz="2600" dirty="0" smtClean="0"/>
              <a:t>with </a:t>
            </a:r>
            <a:r>
              <a:rPr lang="en-US" sz="2600" dirty="0" smtClean="0">
                <a:solidFill>
                  <a:srgbClr val="0070C0"/>
                </a:solidFill>
              </a:rPr>
              <a:t>C(k) = </a:t>
            </a:r>
            <a:r>
              <a:rPr lang="en-US" sz="2600" dirty="0" smtClean="0">
                <a:solidFill>
                  <a:srgbClr val="0070C0"/>
                </a:solidFill>
                <a:sym typeface="Symbol"/>
              </a:rPr>
              <a:t></a:t>
            </a:r>
            <a:r>
              <a:rPr lang="en-US" sz="2600" i="1" baseline="-25000" dirty="0" err="1" smtClean="0">
                <a:solidFill>
                  <a:srgbClr val="0070C0"/>
                </a:solidFill>
              </a:rPr>
              <a:t>i</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smtClean="0"/>
              <a:t>as number of points in Cluster k</a:t>
            </a:r>
          </a:p>
          <a:p>
            <a:r>
              <a:rPr lang="en-US" sz="2600" dirty="0" smtClean="0"/>
              <a:t>And now H</a:t>
            </a:r>
            <a:r>
              <a:rPr lang="en-US" sz="2600" baseline="-25000" dirty="0" smtClean="0"/>
              <a:t>0</a:t>
            </a:r>
            <a:r>
              <a:rPr lang="en-US" sz="2600" dirty="0" smtClean="0"/>
              <a:t> and H</a:t>
            </a:r>
            <a:r>
              <a:rPr lang="en-US" sz="2600" baseline="-25000" dirty="0" smtClean="0"/>
              <a:t>PC</a:t>
            </a:r>
            <a:r>
              <a:rPr lang="en-US" sz="2600" dirty="0" smtClean="0"/>
              <a:t> are different</a:t>
            </a:r>
          </a:p>
          <a:p>
            <a:endParaRPr lang="en-US" sz="2600" dirty="0">
              <a:solidFill>
                <a:srgbClr val="FFFF00"/>
              </a:solidFill>
            </a:endParaRP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36</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p:cNvSpPr>
            <a:spLocks noGrp="1"/>
          </p:cNvSpPr>
          <p:nvPr>
            <p:ph type="title"/>
          </p:nvPr>
        </p:nvSpPr>
        <p:spPr bwMode="auto">
          <a:xfrm>
            <a:off x="457200" y="0"/>
            <a:ext cx="8229600" cy="685800"/>
          </a:xfrm>
        </p:spPr>
        <p:txBody>
          <a:bodyPr wrap="square" lIns="91440" tIns="45720" rIns="91440" bIns="45720" numCol="1" anchorCtr="0" compatLnSpc="1">
            <a:prstTxWarp prst="textNoShape">
              <a:avLst/>
            </a:prstTxWarp>
          </a:bodyPr>
          <a:lstStyle/>
          <a:p>
            <a:pPr eaLnBrk="1" hangingPunct="1">
              <a:defRPr/>
            </a:pPr>
            <a:r>
              <a:rPr lang="en-US" sz="3700" dirty="0" smtClean="0"/>
              <a:t>Multidimensional Scaling MDS</a:t>
            </a:r>
          </a:p>
        </p:txBody>
      </p:sp>
      <p:sp>
        <p:nvSpPr>
          <p:cNvPr id="26627" name="Rectangle 3"/>
          <p:cNvSpPr>
            <a:spLocks noGrp="1"/>
          </p:cNvSpPr>
          <p:nvPr>
            <p:ph type="body" idx="1"/>
          </p:nvPr>
        </p:nvSpPr>
        <p:spPr>
          <a:xfrm>
            <a:off x="0" y="1295400"/>
            <a:ext cx="9144000" cy="4724400"/>
          </a:xfrm>
        </p:spPr>
        <p:txBody>
          <a:bodyPr>
            <a:noAutofit/>
          </a:bodyPr>
          <a:lstStyle/>
          <a:p>
            <a:pPr eaLnBrk="1" hangingPunct="1"/>
            <a:r>
              <a:rPr lang="en-US" sz="2200" dirty="0" smtClean="0">
                <a:solidFill>
                  <a:srgbClr val="0070C0"/>
                </a:solidFill>
              </a:rPr>
              <a:t>Map points </a:t>
            </a:r>
            <a:r>
              <a:rPr lang="en-US" sz="2200" dirty="0" smtClean="0"/>
              <a:t>in high dimension to </a:t>
            </a:r>
            <a:r>
              <a:rPr lang="en-US" sz="2200" dirty="0" smtClean="0">
                <a:solidFill>
                  <a:srgbClr val="0070C0"/>
                </a:solidFill>
              </a:rPr>
              <a:t>lower dimensions</a:t>
            </a:r>
          </a:p>
          <a:p>
            <a:pPr eaLnBrk="1" hangingPunct="1"/>
            <a:r>
              <a:rPr lang="en-US" sz="2200" dirty="0" smtClean="0"/>
              <a:t>Many such </a:t>
            </a:r>
            <a:r>
              <a:rPr lang="en-US" sz="2200" dirty="0" smtClean="0">
                <a:solidFill>
                  <a:srgbClr val="0070C0"/>
                </a:solidFill>
              </a:rPr>
              <a:t>dimension reduction</a:t>
            </a:r>
            <a:r>
              <a:rPr lang="en-US" sz="2200" dirty="0" smtClean="0">
                <a:solidFill>
                  <a:srgbClr val="FFFF00"/>
                </a:solidFill>
              </a:rPr>
              <a:t> </a:t>
            </a:r>
            <a:r>
              <a:rPr lang="en-US" sz="2200" dirty="0" smtClean="0"/>
              <a:t>algorithm (</a:t>
            </a:r>
            <a:r>
              <a:rPr lang="en-US" sz="2200" dirty="0" smtClean="0">
                <a:solidFill>
                  <a:srgbClr val="0070C0"/>
                </a:solidFill>
              </a:rPr>
              <a:t>PCA</a:t>
            </a:r>
            <a:r>
              <a:rPr lang="en-US" sz="2200" dirty="0" smtClean="0"/>
              <a:t> Principal component analysis easiest); simplest but perhaps best is </a:t>
            </a:r>
            <a:r>
              <a:rPr lang="en-US" sz="2200" dirty="0" smtClean="0">
                <a:solidFill>
                  <a:srgbClr val="0070C0"/>
                </a:solidFill>
              </a:rPr>
              <a:t>MDS</a:t>
            </a:r>
          </a:p>
          <a:p>
            <a:pPr eaLnBrk="1" hangingPunct="1"/>
            <a:r>
              <a:rPr lang="en-US" sz="2200" dirty="0" smtClean="0"/>
              <a:t>Minimize </a:t>
            </a:r>
            <a:r>
              <a:rPr lang="en-US" altLang="ja-JP" sz="2200" dirty="0" smtClean="0">
                <a:ea typeface="ＭＳ Ｐゴシック" pitchFamily="-112" charset="-128"/>
              </a:rPr>
              <a:t>Stress </a:t>
            </a:r>
            <a:br>
              <a:rPr lang="en-US" altLang="ja-JP" sz="2200" dirty="0" smtClean="0">
                <a:ea typeface="ＭＳ Ｐゴシック" pitchFamily="-112" charset="-128"/>
              </a:rPr>
            </a:br>
            <a:r>
              <a:rPr lang="en-US" altLang="ja-JP" sz="2200" b="1" dirty="0" smtClean="0">
                <a:ea typeface="ＭＳ Ｐゴシック" pitchFamily="-112" charset="-128"/>
              </a:rPr>
              <a:t>	</a:t>
            </a:r>
            <a:r>
              <a:rPr lang="en-US" altLang="ja-JP" sz="2200" b="1" dirty="0" smtClean="0">
                <a:solidFill>
                  <a:srgbClr val="0070C0"/>
                </a:solidFill>
                <a:ea typeface="ＭＳ Ｐゴシック" pitchFamily="-112" charset="-128"/>
                <a:sym typeface="Symbol" pitchFamily="18" charset="2"/>
              </a:rPr>
              <a:t></a:t>
            </a:r>
            <a:r>
              <a:rPr lang="en-US" altLang="ja-JP" sz="2200" b="1" dirty="0" smtClean="0">
                <a:solidFill>
                  <a:srgbClr val="0070C0"/>
                </a:solidFill>
                <a:ea typeface="ＭＳ Ｐゴシック" pitchFamily="-112" charset="-128"/>
              </a:rPr>
              <a:t>(</a:t>
            </a:r>
            <a:r>
              <a:rPr lang="en-US" altLang="ja-JP" sz="2200" b="1" u="sng" dirty="0" smtClean="0">
                <a:solidFill>
                  <a:srgbClr val="0070C0"/>
                </a:solidFill>
                <a:ea typeface="ＭＳ Ｐゴシック" pitchFamily="-112" charset="-128"/>
              </a:rPr>
              <a:t>X</a:t>
            </a:r>
            <a:r>
              <a:rPr lang="en-US" altLang="ja-JP" sz="2200" b="1" dirty="0" smtClean="0">
                <a:solidFill>
                  <a:srgbClr val="0070C0"/>
                </a:solidFill>
                <a:ea typeface="ＭＳ Ｐゴシック" pitchFamily="-112" charset="-128"/>
              </a:rPr>
              <a:t>) = </a:t>
            </a:r>
            <a:r>
              <a:rPr lang="en-US" altLang="ja-JP" sz="2200" b="1" dirty="0" smtClean="0">
                <a:solidFill>
                  <a:srgbClr val="0070C0"/>
                </a:solidFill>
                <a:ea typeface="ＭＳ Ｐゴシック" pitchFamily="-112" charset="-128"/>
                <a:sym typeface="Symbol" pitchFamily="18" charset="2"/>
              </a:rPr>
              <a:t></a:t>
            </a:r>
            <a:r>
              <a:rPr lang="en-US" altLang="ja-JP" sz="2200" b="1" i="1" baseline="-25000" dirty="0" err="1" smtClean="0">
                <a:solidFill>
                  <a:srgbClr val="0070C0"/>
                </a:solidFill>
                <a:latin typeface="Arial" pitchFamily="34" charset="0"/>
                <a:ea typeface="ＭＳ Ｐゴシック" pitchFamily="-112" charset="-128"/>
              </a:rPr>
              <a:t>i</a:t>
            </a:r>
            <a:r>
              <a:rPr lang="en-US" altLang="ja-JP" sz="2200" b="1" i="1" baseline="-25000" dirty="0" smtClean="0">
                <a:solidFill>
                  <a:srgbClr val="0070C0"/>
                </a:solidFill>
                <a:latin typeface="Arial" pitchFamily="34" charset="0"/>
                <a:ea typeface="ＭＳ Ｐゴシック" pitchFamily="-112" charset="-128"/>
              </a:rPr>
              <a:t>&lt;j</a:t>
            </a:r>
            <a:r>
              <a:rPr lang="en-US" altLang="ja-JP" sz="2200" b="1" i="1" baseline="-25000" dirty="0" smtClean="0">
                <a:solidFill>
                  <a:srgbClr val="0070C0"/>
                </a:solidFill>
                <a:ea typeface="ＭＳ Ｐゴシック" pitchFamily="-112" charset="-128"/>
              </a:rPr>
              <a:t>=1</a:t>
            </a:r>
            <a:r>
              <a:rPr lang="en-US" altLang="ja-JP" sz="2200" b="1" i="1" baseline="30000" dirty="0" smtClean="0">
                <a:solidFill>
                  <a:srgbClr val="0070C0"/>
                </a:solidFill>
                <a:ea typeface="ＭＳ Ｐゴシック" pitchFamily="-112" charset="-128"/>
              </a:rPr>
              <a:t>n</a:t>
            </a:r>
            <a:r>
              <a:rPr lang="en-US" altLang="ja-JP" sz="2200" b="1" i="1" dirty="0" smtClean="0">
                <a:solidFill>
                  <a:srgbClr val="0070C0"/>
                </a:solidFill>
                <a:ea typeface="ＭＳ Ｐゴシック" pitchFamily="-112" charset="-128"/>
              </a:rPr>
              <a:t> </a:t>
            </a:r>
            <a:r>
              <a:rPr lang="en-US" altLang="ja-JP" sz="2200" b="1" dirty="0" smtClean="0">
                <a:solidFill>
                  <a:srgbClr val="0070C0"/>
                </a:solidFill>
                <a:ea typeface="ＭＳ Ｐゴシック" pitchFamily="-112" charset="-128"/>
              </a:rPr>
              <a:t>weight(</a:t>
            </a:r>
            <a:r>
              <a:rPr lang="en-US" altLang="ja-JP" sz="2200" b="1" i="1" dirty="0" err="1" smtClean="0">
                <a:solidFill>
                  <a:srgbClr val="0070C0"/>
                </a:solidFill>
                <a:ea typeface="ＭＳ Ｐゴシック" pitchFamily="-112" charset="-128"/>
              </a:rPr>
              <a:t>i,j</a:t>
            </a:r>
            <a:r>
              <a:rPr lang="en-US" altLang="ja-JP" sz="2200" b="1" dirty="0" smtClean="0">
                <a:solidFill>
                  <a:srgbClr val="0070C0"/>
                </a:solidFill>
                <a:ea typeface="ＭＳ Ｐゴシック" pitchFamily="-112" charset="-128"/>
              </a:rPr>
              <a:t>) (</a:t>
            </a:r>
            <a:r>
              <a:rPr lang="en-US" altLang="ja-JP" sz="2200" b="1" dirty="0" smtClean="0">
                <a:solidFill>
                  <a:srgbClr val="0070C0"/>
                </a:solidFill>
                <a:ea typeface="ＭＳ Ｐゴシック" pitchFamily="-112" charset="-128"/>
                <a:sym typeface="Symbol" pitchFamily="18" charset="2"/>
              </a:rPr>
              <a:t></a:t>
            </a:r>
            <a:r>
              <a:rPr lang="en-US" altLang="ja-JP" sz="2200" b="1" i="1" baseline="-25000" dirty="0" err="1" smtClean="0">
                <a:solidFill>
                  <a:srgbClr val="0070C0"/>
                </a:solidFill>
                <a:latin typeface="Arial" pitchFamily="34" charset="0"/>
                <a:ea typeface="ＭＳ Ｐゴシック" pitchFamily="-112" charset="-128"/>
              </a:rPr>
              <a:t>ij</a:t>
            </a:r>
            <a:r>
              <a:rPr lang="en-US" altLang="ja-JP" sz="2200" b="1" i="1" baseline="-25000" dirty="0" smtClean="0">
                <a:solidFill>
                  <a:srgbClr val="0070C0"/>
                </a:solidFill>
                <a:latin typeface="Arial" pitchFamily="34" charset="0"/>
                <a:ea typeface="ＭＳ Ｐゴシック" pitchFamily="-112" charset="-128"/>
              </a:rPr>
              <a:t> </a:t>
            </a:r>
            <a:r>
              <a:rPr lang="en-US" altLang="ja-JP" sz="2200" b="1" dirty="0" smtClean="0">
                <a:solidFill>
                  <a:srgbClr val="0070C0"/>
                </a:solidFill>
                <a:ea typeface="ＭＳ Ｐゴシック" pitchFamily="-112" charset="-128"/>
              </a:rPr>
              <a:t>- d(</a:t>
            </a:r>
            <a:r>
              <a:rPr lang="en-US" altLang="ja-JP" sz="2200" b="1" u="sng" dirty="0" smtClean="0">
                <a:solidFill>
                  <a:srgbClr val="0070C0"/>
                </a:solidFill>
                <a:ea typeface="ＭＳ Ｐゴシック" pitchFamily="-112" charset="-128"/>
              </a:rPr>
              <a:t>X</a:t>
            </a:r>
            <a:r>
              <a:rPr lang="en-US" altLang="ja-JP" sz="2200" b="1" i="1" baseline="-25000" dirty="0" smtClean="0">
                <a:solidFill>
                  <a:srgbClr val="0070C0"/>
                </a:solidFill>
                <a:ea typeface="ＭＳ Ｐゴシック" pitchFamily="-112" charset="-128"/>
              </a:rPr>
              <a:t>i </a:t>
            </a:r>
            <a:r>
              <a:rPr lang="en-US" altLang="ja-JP" sz="2200" b="1" i="1" dirty="0" smtClean="0">
                <a:solidFill>
                  <a:srgbClr val="0070C0"/>
                </a:solidFill>
                <a:ea typeface="ＭＳ Ｐゴシック" pitchFamily="-112" charset="-128"/>
              </a:rPr>
              <a:t>, </a:t>
            </a:r>
            <a:r>
              <a:rPr lang="en-US" altLang="ja-JP" sz="2200" b="1" u="sng" dirty="0" err="1" smtClean="0">
                <a:solidFill>
                  <a:srgbClr val="0070C0"/>
                </a:solidFill>
                <a:ea typeface="ＭＳ Ｐゴシック" pitchFamily="-112" charset="-128"/>
              </a:rPr>
              <a:t>X</a:t>
            </a:r>
            <a:r>
              <a:rPr lang="en-US" altLang="ja-JP" sz="2200" b="1" i="1" baseline="-25000" dirty="0" err="1" smtClean="0">
                <a:solidFill>
                  <a:srgbClr val="0070C0"/>
                </a:solidFill>
                <a:ea typeface="ＭＳ Ｐゴシック" pitchFamily="-112" charset="-128"/>
              </a:rPr>
              <a:t>j</a:t>
            </a:r>
            <a:r>
              <a:rPr lang="en-US" altLang="ja-JP" sz="2200" b="1" dirty="0" smtClean="0">
                <a:solidFill>
                  <a:srgbClr val="0070C0"/>
                </a:solidFill>
                <a:ea typeface="ＭＳ Ｐゴシック" pitchFamily="-112" charset="-128"/>
              </a:rPr>
              <a:t>))</a:t>
            </a:r>
            <a:r>
              <a:rPr lang="en-US" altLang="ja-JP" sz="2200" b="1" baseline="30000" dirty="0" smtClean="0">
                <a:solidFill>
                  <a:srgbClr val="0070C0"/>
                </a:solidFill>
                <a:ea typeface="ＭＳ Ｐゴシック" pitchFamily="-112" charset="-128"/>
              </a:rPr>
              <a:t>2</a:t>
            </a:r>
            <a:r>
              <a:rPr lang="en-US" altLang="ja-JP" sz="2200" dirty="0" smtClean="0">
                <a:solidFill>
                  <a:srgbClr val="0070C0"/>
                </a:solidFill>
                <a:ea typeface="ＭＳ Ｐゴシック" pitchFamily="-112" charset="-128"/>
              </a:rPr>
              <a:t> </a:t>
            </a:r>
          </a:p>
          <a:p>
            <a:pPr eaLnBrk="1" hangingPunct="1"/>
            <a:r>
              <a:rPr lang="en-US" altLang="ja-JP" sz="2200" dirty="0" smtClean="0">
                <a:solidFill>
                  <a:srgbClr val="0070C0"/>
                </a:solidFill>
                <a:ea typeface="ＭＳ Ｐゴシック" pitchFamily="-112" charset="-128"/>
                <a:sym typeface="Symbol" pitchFamily="18" charset="2"/>
              </a:rPr>
              <a:t></a:t>
            </a:r>
            <a:r>
              <a:rPr lang="en-US" altLang="ja-JP" sz="2200" i="1" baseline="-25000" dirty="0" err="1" smtClean="0">
                <a:solidFill>
                  <a:srgbClr val="0070C0"/>
                </a:solidFill>
                <a:latin typeface="Arial" pitchFamily="34" charset="0"/>
                <a:ea typeface="ＭＳ Ｐゴシック" pitchFamily="-112" charset="-128"/>
              </a:rPr>
              <a:t>ij</a:t>
            </a:r>
            <a:r>
              <a:rPr lang="en-US" altLang="ja-JP" sz="2200" i="1" baseline="-25000" dirty="0" smtClean="0">
                <a:solidFill>
                  <a:srgbClr val="0070C0"/>
                </a:solidFill>
                <a:latin typeface="Arial" pitchFamily="34" charset="0"/>
                <a:ea typeface="ＭＳ Ｐゴシック" pitchFamily="-112" charset="-128"/>
              </a:rPr>
              <a:t> </a:t>
            </a:r>
            <a:r>
              <a:rPr lang="en-US" altLang="ja-JP" sz="2200" dirty="0" smtClean="0">
                <a:ea typeface="ＭＳ Ｐゴシック" pitchFamily="-112" charset="-128"/>
              </a:rPr>
              <a:t>are input dissimilarities and </a:t>
            </a:r>
            <a:r>
              <a:rPr lang="en-US" altLang="ja-JP" sz="2200" dirty="0" smtClean="0">
                <a:solidFill>
                  <a:srgbClr val="0070C0"/>
                </a:solidFill>
                <a:ea typeface="ＭＳ Ｐゴシック" pitchFamily="-112" charset="-128"/>
              </a:rPr>
              <a:t>d(</a:t>
            </a:r>
            <a:r>
              <a:rPr lang="en-US" altLang="ja-JP" sz="2200" u="sng" dirty="0" smtClean="0">
                <a:solidFill>
                  <a:srgbClr val="0070C0"/>
                </a:solidFill>
                <a:ea typeface="ＭＳ Ｐゴシック" pitchFamily="-112" charset="-128"/>
              </a:rPr>
              <a:t>X</a:t>
            </a:r>
            <a:r>
              <a:rPr lang="en-US" altLang="ja-JP" sz="2200" i="1" baseline="-25000" dirty="0" smtClean="0">
                <a:solidFill>
                  <a:srgbClr val="0070C0"/>
                </a:solidFill>
                <a:ea typeface="ＭＳ Ｐゴシック" pitchFamily="-112" charset="-128"/>
              </a:rPr>
              <a:t>i </a:t>
            </a:r>
            <a:r>
              <a:rPr lang="en-US" altLang="ja-JP" sz="2200" i="1" dirty="0" smtClean="0">
                <a:solidFill>
                  <a:srgbClr val="0070C0"/>
                </a:solidFill>
                <a:ea typeface="ＭＳ Ｐゴシック" pitchFamily="-112" charset="-128"/>
              </a:rPr>
              <a:t>, </a:t>
            </a:r>
            <a:r>
              <a:rPr lang="en-US" altLang="ja-JP" sz="2200" u="sng" dirty="0" err="1" smtClean="0">
                <a:solidFill>
                  <a:srgbClr val="0070C0"/>
                </a:solidFill>
                <a:ea typeface="ＭＳ Ｐゴシック" pitchFamily="-112" charset="-128"/>
              </a:rPr>
              <a:t>X</a:t>
            </a:r>
            <a:r>
              <a:rPr lang="en-US" altLang="ja-JP" sz="2200" i="1" baseline="-25000" dirty="0" err="1" smtClean="0">
                <a:solidFill>
                  <a:srgbClr val="0070C0"/>
                </a:solidFill>
                <a:ea typeface="ＭＳ Ｐゴシック" pitchFamily="-112" charset="-128"/>
              </a:rPr>
              <a:t>j</a:t>
            </a:r>
            <a:r>
              <a:rPr lang="en-US" altLang="ja-JP" sz="2200" dirty="0" smtClean="0">
                <a:solidFill>
                  <a:srgbClr val="0070C0"/>
                </a:solidFill>
                <a:ea typeface="ＭＳ Ｐゴシック" pitchFamily="-112" charset="-128"/>
              </a:rPr>
              <a:t>)</a:t>
            </a:r>
            <a:r>
              <a:rPr lang="en-US" altLang="ja-JP" sz="2200" dirty="0" smtClean="0">
                <a:ea typeface="ＭＳ Ｐゴシック" pitchFamily="-112" charset="-128"/>
              </a:rPr>
              <a:t> the Euclidean distance squared in embedding space (3D usually)</a:t>
            </a:r>
          </a:p>
          <a:p>
            <a:pPr eaLnBrk="1" hangingPunct="1"/>
            <a:r>
              <a:rPr lang="en-US" sz="2200" dirty="0" smtClean="0"/>
              <a:t>SMACOF or </a:t>
            </a:r>
            <a:r>
              <a:rPr lang="en-US" sz="2200" dirty="0" smtClean="0">
                <a:solidFill>
                  <a:srgbClr val="0070C0"/>
                </a:solidFill>
              </a:rPr>
              <a:t>Scaling by minimizing a complicated function</a:t>
            </a:r>
            <a:r>
              <a:rPr lang="en-US" sz="2200" dirty="0" smtClean="0"/>
              <a:t> is clever steepest descent (expectation maximization EM) algorithm</a:t>
            </a:r>
          </a:p>
          <a:p>
            <a:pPr eaLnBrk="1" hangingPunct="1"/>
            <a:r>
              <a:rPr lang="en-US" sz="2200" dirty="0" smtClean="0"/>
              <a:t>Computational complexity goes like N</a:t>
            </a:r>
            <a:r>
              <a:rPr lang="en-US" sz="2200" baseline="30000" dirty="0" smtClean="0"/>
              <a:t>2</a:t>
            </a:r>
            <a:r>
              <a:rPr lang="en-US" sz="2200" dirty="0" smtClean="0"/>
              <a:t>. Reduced Dimension</a:t>
            </a:r>
          </a:p>
          <a:p>
            <a:pPr eaLnBrk="1" hangingPunct="1"/>
            <a:r>
              <a:rPr lang="en-US" sz="2200" dirty="0" smtClean="0"/>
              <a:t>There is </a:t>
            </a:r>
            <a:r>
              <a:rPr lang="en-US" sz="2200" dirty="0" smtClean="0">
                <a:solidFill>
                  <a:srgbClr val="0070C0"/>
                </a:solidFill>
              </a:rPr>
              <a:t>Deterministic annealed </a:t>
            </a:r>
            <a:r>
              <a:rPr lang="en-US" sz="2200" dirty="0" smtClean="0"/>
              <a:t>version of it</a:t>
            </a:r>
          </a:p>
          <a:p>
            <a:pPr eaLnBrk="1" hangingPunct="1"/>
            <a:r>
              <a:rPr lang="en-US" sz="2200" dirty="0" smtClean="0"/>
              <a:t>Could just view as non linear </a:t>
            </a:r>
            <a:r>
              <a:rPr lang="en-US" sz="2200" dirty="0" smtClean="0">
                <a:solidFill>
                  <a:srgbClr val="0070C0"/>
                </a:solidFill>
                <a:sym typeface="Symbol"/>
              </a:rPr>
              <a:t></a:t>
            </a:r>
            <a:r>
              <a:rPr lang="en-US" sz="2200" baseline="30000" dirty="0" smtClean="0">
                <a:solidFill>
                  <a:srgbClr val="0070C0"/>
                </a:solidFill>
                <a:sym typeface="Symbol"/>
              </a:rPr>
              <a:t>2</a:t>
            </a:r>
            <a:r>
              <a:rPr lang="en-US" sz="2200" dirty="0" smtClean="0">
                <a:sym typeface="Symbol"/>
              </a:rPr>
              <a:t> problem (Tapia et al. Rice)</a:t>
            </a:r>
          </a:p>
          <a:p>
            <a:pPr eaLnBrk="1" hangingPunct="1"/>
            <a:r>
              <a:rPr lang="en-US" sz="2200" dirty="0" smtClean="0">
                <a:sym typeface="Symbol"/>
              </a:rPr>
              <a:t>All will/do parallelize with high efficiency</a:t>
            </a:r>
            <a:endParaRPr lang="en-US" sz="2200" dirty="0" smtClean="0"/>
          </a:p>
          <a:p>
            <a:pPr eaLnBrk="1" hangingPunct="1"/>
            <a:endParaRPr lang="en-US" sz="22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85800"/>
          </a:xfrm>
        </p:spPr>
        <p:txBody>
          <a:bodyPr>
            <a:normAutofit fontScale="90000"/>
          </a:bodyPr>
          <a:lstStyle/>
          <a:p>
            <a:r>
              <a:rPr lang="en-US" dirty="0" smtClean="0"/>
              <a:t>Implementation III</a:t>
            </a:r>
            <a:endParaRPr lang="en-US" dirty="0"/>
          </a:p>
        </p:txBody>
      </p:sp>
      <p:sp>
        <p:nvSpPr>
          <p:cNvPr id="3" name="Content Placeholder 2"/>
          <p:cNvSpPr>
            <a:spLocks noGrp="1"/>
          </p:cNvSpPr>
          <p:nvPr>
            <p:ph idx="1"/>
          </p:nvPr>
        </p:nvSpPr>
        <p:spPr>
          <a:xfrm>
            <a:off x="152400" y="1219200"/>
            <a:ext cx="8991600" cy="5410200"/>
          </a:xfrm>
        </p:spPr>
        <p:txBody>
          <a:bodyPr>
            <a:normAutofit fontScale="85000" lnSpcReduction="20000"/>
          </a:bodyPr>
          <a:lstStyle/>
          <a:p>
            <a:r>
              <a:rPr lang="en-US" dirty="0" smtClean="0"/>
              <a:t>One tractable form was linear Hamiltonians</a:t>
            </a:r>
          </a:p>
          <a:p>
            <a:r>
              <a:rPr lang="en-US" dirty="0" smtClean="0"/>
              <a:t>Another is Gaussian </a:t>
            </a:r>
            <a:r>
              <a:rPr lang="en-US" dirty="0" smtClean="0">
                <a:solidFill>
                  <a:srgbClr val="0070C0"/>
                </a:solidFill>
              </a:rPr>
              <a:t>H</a:t>
            </a:r>
            <a:r>
              <a:rPr lang="en-US" baseline="-25000" dirty="0" smtClean="0">
                <a:solidFill>
                  <a:srgbClr val="0070C0"/>
                </a:solidFill>
              </a:rPr>
              <a:t>0</a:t>
            </a:r>
            <a:r>
              <a:rPr lang="en-US" dirty="0" smtClean="0">
                <a:solidFill>
                  <a:srgbClr val="0070C0"/>
                </a:solidFill>
              </a:rPr>
              <a:t> = </a:t>
            </a:r>
            <a:r>
              <a:rPr lang="en-US" dirty="0" smtClean="0">
                <a:solidFill>
                  <a:srgbClr val="0070C0"/>
                </a:solidFill>
                <a:sym typeface="Symbol"/>
              </a:rPr>
              <a:t></a:t>
            </a:r>
            <a:r>
              <a:rPr lang="en-US" i="1" baseline="-25000" dirty="0" err="1" smtClean="0">
                <a:solidFill>
                  <a:srgbClr val="0070C0"/>
                </a:solidFill>
              </a:rPr>
              <a:t>i</a:t>
            </a:r>
            <a:r>
              <a:rPr lang="en-US" i="1" baseline="-25000" dirty="0" smtClean="0">
                <a:solidFill>
                  <a:srgbClr val="0070C0"/>
                </a:solidFill>
              </a:rPr>
              <a:t>=</a:t>
            </a:r>
            <a:r>
              <a:rPr lang="en-US" baseline="-25000" dirty="0" smtClean="0">
                <a:solidFill>
                  <a:srgbClr val="0070C0"/>
                </a:solidFill>
              </a:rPr>
              <a:t>1</a:t>
            </a:r>
            <a:r>
              <a:rPr lang="en-US" baseline="30000" dirty="0" smtClean="0">
                <a:solidFill>
                  <a:srgbClr val="0070C0"/>
                </a:solidFill>
              </a:rPr>
              <a:t>n</a:t>
            </a:r>
            <a:r>
              <a:rPr lang="en-US" dirty="0" smtClean="0">
                <a:solidFill>
                  <a:srgbClr val="0070C0"/>
                </a:solidFill>
              </a:rPr>
              <a:t> (</a:t>
            </a:r>
            <a:r>
              <a:rPr lang="en-US" u="sng" dirty="0" smtClean="0">
                <a:solidFill>
                  <a:srgbClr val="0070C0"/>
                </a:solidFill>
              </a:rPr>
              <a:t>X(</a:t>
            </a:r>
            <a:r>
              <a:rPr lang="en-US" i="1" dirty="0" err="1" smtClean="0">
                <a:solidFill>
                  <a:srgbClr val="0070C0"/>
                </a:solidFill>
              </a:rPr>
              <a:t>i</a:t>
            </a:r>
            <a:r>
              <a:rPr lang="en-US" dirty="0" smtClean="0">
                <a:solidFill>
                  <a:srgbClr val="0070C0"/>
                </a:solidFill>
              </a:rPr>
              <a:t>)</a:t>
            </a:r>
            <a:r>
              <a:rPr lang="en-US" i="1" baseline="-25000" dirty="0" smtClean="0">
                <a:solidFill>
                  <a:srgbClr val="0070C0"/>
                </a:solidFill>
              </a:rPr>
              <a:t> </a:t>
            </a:r>
            <a:r>
              <a:rPr lang="en-US" dirty="0" smtClean="0">
                <a:solidFill>
                  <a:srgbClr val="0070C0"/>
                </a:solidFill>
              </a:rPr>
              <a:t>- </a:t>
            </a:r>
            <a:r>
              <a:rPr lang="en-US" u="sng" dirty="0" smtClean="0">
                <a:solidFill>
                  <a:srgbClr val="0070C0"/>
                </a:solidFill>
                <a:sym typeface="Symbol"/>
              </a:rPr>
              <a:t></a:t>
            </a:r>
            <a:r>
              <a:rPr lang="en-US" u="sng" dirty="0" smtClean="0">
                <a:solidFill>
                  <a:srgbClr val="0070C0"/>
                </a:solidFill>
              </a:rPr>
              <a:t>(</a:t>
            </a:r>
            <a:r>
              <a:rPr lang="en-US" i="1" dirty="0" err="1" smtClean="0">
                <a:solidFill>
                  <a:srgbClr val="0070C0"/>
                </a:solidFill>
              </a:rPr>
              <a:t>i</a:t>
            </a:r>
            <a:r>
              <a:rPr lang="en-US" dirty="0" smtClean="0">
                <a:solidFill>
                  <a:srgbClr val="0070C0"/>
                </a:solidFill>
              </a:rPr>
              <a:t>))</a:t>
            </a:r>
            <a:r>
              <a:rPr lang="en-US" baseline="30000" dirty="0" smtClean="0">
                <a:solidFill>
                  <a:srgbClr val="0070C0"/>
                </a:solidFill>
              </a:rPr>
              <a:t>2</a:t>
            </a:r>
            <a:r>
              <a:rPr lang="en-US" dirty="0" smtClean="0">
                <a:solidFill>
                  <a:srgbClr val="0070C0"/>
                </a:solidFill>
              </a:rPr>
              <a:t> / 2</a:t>
            </a:r>
            <a:r>
              <a:rPr lang="en-US" dirty="0" smtClean="0"/>
              <a:t>	</a:t>
            </a:r>
          </a:p>
          <a:p>
            <a:r>
              <a:rPr lang="en-US" dirty="0" smtClean="0"/>
              <a:t>Where </a:t>
            </a:r>
            <a:r>
              <a:rPr lang="en-US" u="sng" dirty="0" smtClean="0"/>
              <a:t>X(</a:t>
            </a:r>
            <a:r>
              <a:rPr lang="en-US" i="1" dirty="0" err="1" smtClean="0"/>
              <a:t>i</a:t>
            </a:r>
            <a:r>
              <a:rPr lang="en-US" dirty="0" smtClean="0"/>
              <a:t>)</a:t>
            </a:r>
            <a:r>
              <a:rPr lang="en-US" i="1" baseline="-25000" dirty="0" smtClean="0"/>
              <a:t> </a:t>
            </a:r>
            <a:r>
              <a:rPr lang="en-US" dirty="0" smtClean="0"/>
              <a:t>are vectors to be determined as in formula for Multidimensional scaling</a:t>
            </a:r>
          </a:p>
          <a:p>
            <a:r>
              <a:rPr lang="en-US" dirty="0" smtClean="0">
                <a:solidFill>
                  <a:srgbClr val="0070C0"/>
                </a:solidFill>
              </a:rPr>
              <a:t>H</a:t>
            </a:r>
            <a:r>
              <a:rPr lang="en-US" baseline="-25000" dirty="0" smtClean="0">
                <a:solidFill>
                  <a:srgbClr val="0070C0"/>
                </a:solidFill>
              </a:rPr>
              <a:t>MDS</a:t>
            </a:r>
            <a:r>
              <a:rPr lang="en-US" dirty="0" smtClean="0">
                <a:solidFill>
                  <a:srgbClr val="0070C0"/>
                </a:solidFill>
              </a:rPr>
              <a:t> = </a:t>
            </a:r>
            <a:r>
              <a:rPr lang="en-US" dirty="0" smtClean="0">
                <a:solidFill>
                  <a:srgbClr val="0070C0"/>
                </a:solidFill>
                <a:sym typeface="Symbol"/>
              </a:rPr>
              <a:t></a:t>
            </a:r>
            <a:r>
              <a:rPr lang="en-US" i="1" baseline="-25000" dirty="0" err="1" smtClean="0">
                <a:solidFill>
                  <a:srgbClr val="0070C0"/>
                </a:solidFill>
              </a:rPr>
              <a:t>i</a:t>
            </a:r>
            <a:r>
              <a:rPr lang="en-US" i="1" baseline="-25000" dirty="0" smtClean="0">
                <a:solidFill>
                  <a:srgbClr val="0070C0"/>
                </a:solidFill>
              </a:rPr>
              <a:t>&lt; j=</a:t>
            </a:r>
            <a:r>
              <a:rPr lang="en-US" baseline="-25000" dirty="0" smtClean="0">
                <a:solidFill>
                  <a:srgbClr val="0070C0"/>
                </a:solidFill>
              </a:rPr>
              <a:t>1</a:t>
            </a:r>
            <a:r>
              <a:rPr lang="en-US" i="1" baseline="30000" dirty="0" smtClean="0">
                <a:solidFill>
                  <a:srgbClr val="0070C0"/>
                </a:solidFill>
              </a:rPr>
              <a:t>n</a:t>
            </a:r>
            <a:r>
              <a:rPr lang="en-US" i="1" dirty="0" smtClean="0">
                <a:solidFill>
                  <a:srgbClr val="0070C0"/>
                </a:solidFill>
              </a:rPr>
              <a:t> </a:t>
            </a:r>
            <a:r>
              <a:rPr lang="en-US" dirty="0" smtClean="0">
                <a:solidFill>
                  <a:srgbClr val="0070C0"/>
                </a:solidFill>
              </a:rPr>
              <a:t>weight(</a:t>
            </a:r>
            <a:r>
              <a:rPr lang="en-US" i="1" dirty="0" err="1" smtClean="0">
                <a:solidFill>
                  <a:srgbClr val="0070C0"/>
                </a:solidFill>
              </a:rPr>
              <a:t>i,j</a:t>
            </a:r>
            <a:r>
              <a:rPr lang="en-US" dirty="0" smtClean="0">
                <a:solidFill>
                  <a:srgbClr val="0070C0"/>
                </a:solidFill>
              </a:rPr>
              <a:t>) (</a:t>
            </a:r>
            <a:r>
              <a:rPr lang="en-US" dirty="0" smtClean="0">
                <a:solidFill>
                  <a:srgbClr val="0070C0"/>
                </a:solidFill>
                <a:sym typeface="Symbol"/>
              </a:rPr>
              <a:t></a:t>
            </a:r>
            <a:r>
              <a:rPr lang="en-US" dirty="0" smtClean="0">
                <a:solidFill>
                  <a:srgbClr val="0070C0"/>
                </a:solidFill>
              </a:rPr>
              <a:t>(</a:t>
            </a:r>
            <a:r>
              <a:rPr lang="en-US" i="1" dirty="0" err="1" smtClean="0">
                <a:solidFill>
                  <a:srgbClr val="0070C0"/>
                </a:solidFill>
              </a:rPr>
              <a:t>i</a:t>
            </a:r>
            <a:r>
              <a:rPr lang="en-US" dirty="0" smtClean="0">
                <a:solidFill>
                  <a:srgbClr val="0070C0"/>
                </a:solidFill>
              </a:rPr>
              <a:t>, </a:t>
            </a:r>
            <a:r>
              <a:rPr lang="en-US" i="1" dirty="0" smtClean="0">
                <a:solidFill>
                  <a:srgbClr val="0070C0"/>
                </a:solidFill>
              </a:rPr>
              <a:t>j</a:t>
            </a:r>
            <a:r>
              <a:rPr lang="en-US" dirty="0" smtClean="0">
                <a:solidFill>
                  <a:srgbClr val="0070C0"/>
                </a:solidFill>
              </a:rPr>
              <a:t>) - d(</a:t>
            </a:r>
            <a:r>
              <a:rPr lang="en-US" u="sng" dirty="0" smtClean="0">
                <a:solidFill>
                  <a:srgbClr val="0070C0"/>
                </a:solidFill>
              </a:rPr>
              <a:t>X(</a:t>
            </a:r>
            <a:r>
              <a:rPr lang="en-US" i="1" dirty="0" err="1" smtClean="0">
                <a:solidFill>
                  <a:srgbClr val="0070C0"/>
                </a:solidFill>
              </a:rPr>
              <a:t>i</a:t>
            </a:r>
            <a:r>
              <a:rPr lang="en-US" dirty="0" smtClean="0">
                <a:solidFill>
                  <a:srgbClr val="0070C0"/>
                </a:solidFill>
              </a:rPr>
              <a:t>)</a:t>
            </a:r>
            <a:r>
              <a:rPr lang="en-US" i="1" baseline="-25000" dirty="0" smtClean="0">
                <a:solidFill>
                  <a:srgbClr val="0070C0"/>
                </a:solidFill>
              </a:rPr>
              <a:t> , </a:t>
            </a:r>
            <a:r>
              <a:rPr lang="en-US" u="sng" dirty="0" smtClean="0">
                <a:solidFill>
                  <a:srgbClr val="0070C0"/>
                </a:solidFill>
              </a:rPr>
              <a:t>X(</a:t>
            </a:r>
            <a:r>
              <a:rPr lang="en-US" i="1" dirty="0" smtClean="0">
                <a:solidFill>
                  <a:srgbClr val="0070C0"/>
                </a:solidFill>
              </a:rPr>
              <a:t>j</a:t>
            </a:r>
            <a:r>
              <a:rPr lang="en-US" dirty="0" smtClean="0">
                <a:solidFill>
                  <a:srgbClr val="0070C0"/>
                </a:solidFill>
              </a:rPr>
              <a:t>)</a:t>
            </a:r>
            <a:r>
              <a:rPr lang="en-US" i="1" baseline="-25000" dirty="0" smtClean="0">
                <a:solidFill>
                  <a:srgbClr val="0070C0"/>
                </a:solidFill>
              </a:rPr>
              <a:t> </a:t>
            </a:r>
            <a:r>
              <a:rPr lang="en-US" dirty="0" smtClean="0">
                <a:solidFill>
                  <a:srgbClr val="0070C0"/>
                </a:solidFill>
              </a:rPr>
              <a:t>))</a:t>
            </a:r>
            <a:r>
              <a:rPr lang="en-US" baseline="30000" dirty="0" smtClean="0">
                <a:solidFill>
                  <a:srgbClr val="0070C0"/>
                </a:solidFill>
              </a:rPr>
              <a:t>2</a:t>
            </a:r>
          </a:p>
          <a:p>
            <a:r>
              <a:rPr lang="en-US" dirty="0" smtClean="0"/>
              <a:t>Where </a:t>
            </a:r>
            <a:r>
              <a:rPr lang="en-US" dirty="0" smtClean="0">
                <a:solidFill>
                  <a:srgbClr val="0070C0"/>
                </a:solidFill>
                <a:sym typeface="Symbol"/>
              </a:rPr>
              <a:t></a:t>
            </a:r>
            <a:r>
              <a:rPr lang="en-US" dirty="0" smtClean="0">
                <a:solidFill>
                  <a:srgbClr val="0070C0"/>
                </a:solidFill>
              </a:rPr>
              <a:t>(</a:t>
            </a:r>
            <a:r>
              <a:rPr lang="en-US" i="1" dirty="0" err="1" smtClean="0">
                <a:solidFill>
                  <a:srgbClr val="0070C0"/>
                </a:solidFill>
              </a:rPr>
              <a:t>i</a:t>
            </a:r>
            <a:r>
              <a:rPr lang="en-US" dirty="0" smtClean="0">
                <a:solidFill>
                  <a:srgbClr val="0070C0"/>
                </a:solidFill>
              </a:rPr>
              <a:t>, </a:t>
            </a:r>
            <a:r>
              <a:rPr lang="en-US" i="1" dirty="0" smtClean="0">
                <a:solidFill>
                  <a:srgbClr val="0070C0"/>
                </a:solidFill>
              </a:rPr>
              <a:t>j</a:t>
            </a:r>
            <a:r>
              <a:rPr lang="en-US" dirty="0" smtClean="0">
                <a:solidFill>
                  <a:srgbClr val="0070C0"/>
                </a:solidFill>
              </a:rPr>
              <a:t>) </a:t>
            </a:r>
            <a:r>
              <a:rPr lang="en-US" dirty="0" smtClean="0"/>
              <a:t>are observed dissimilarities and we want to represent as Euclidean distance between points </a:t>
            </a:r>
            <a:r>
              <a:rPr lang="en-US" u="sng" dirty="0" smtClean="0">
                <a:solidFill>
                  <a:srgbClr val="0070C0"/>
                </a:solidFill>
              </a:rPr>
              <a:t>X(</a:t>
            </a:r>
            <a:r>
              <a:rPr lang="en-US" i="1" dirty="0" err="1" smtClean="0">
                <a:solidFill>
                  <a:srgbClr val="0070C0"/>
                </a:solidFill>
              </a:rPr>
              <a:t>i</a:t>
            </a:r>
            <a:r>
              <a:rPr lang="en-US" dirty="0" smtClean="0">
                <a:solidFill>
                  <a:srgbClr val="0070C0"/>
                </a:solidFill>
              </a:rPr>
              <a:t>)</a:t>
            </a:r>
            <a:r>
              <a:rPr lang="en-US" dirty="0" smtClean="0">
                <a:solidFill>
                  <a:srgbClr val="FFFF00"/>
                </a:solidFill>
              </a:rPr>
              <a:t> </a:t>
            </a:r>
            <a:r>
              <a:rPr lang="en-US" dirty="0" smtClean="0"/>
              <a:t>and </a:t>
            </a:r>
            <a:r>
              <a:rPr lang="en-US" u="sng" dirty="0" smtClean="0">
                <a:solidFill>
                  <a:srgbClr val="0070C0"/>
                </a:solidFill>
              </a:rPr>
              <a:t>X(</a:t>
            </a:r>
            <a:r>
              <a:rPr lang="en-US" i="1" dirty="0" smtClean="0">
                <a:solidFill>
                  <a:srgbClr val="0070C0"/>
                </a:solidFill>
              </a:rPr>
              <a:t>j</a:t>
            </a:r>
            <a:r>
              <a:rPr lang="en-US" dirty="0" smtClean="0">
                <a:solidFill>
                  <a:srgbClr val="0070C0"/>
                </a:solidFill>
              </a:rPr>
              <a:t>)</a:t>
            </a:r>
            <a:r>
              <a:rPr lang="en-US" dirty="0" smtClean="0">
                <a:solidFill>
                  <a:srgbClr val="FFFF00"/>
                </a:solidFill>
              </a:rPr>
              <a:t> </a:t>
            </a:r>
            <a:r>
              <a:rPr lang="en-US" dirty="0" smtClean="0"/>
              <a:t>(</a:t>
            </a:r>
            <a:r>
              <a:rPr lang="en-US" dirty="0" smtClean="0">
                <a:solidFill>
                  <a:srgbClr val="0070C0"/>
                </a:solidFill>
              </a:rPr>
              <a:t>H</a:t>
            </a:r>
            <a:r>
              <a:rPr lang="en-US" baseline="-25000" dirty="0" smtClean="0">
                <a:solidFill>
                  <a:srgbClr val="0070C0"/>
                </a:solidFill>
              </a:rPr>
              <a:t>MDS</a:t>
            </a:r>
            <a:r>
              <a:rPr lang="en-US" dirty="0" smtClean="0"/>
              <a:t> is quartic or </a:t>
            </a:r>
            <a:r>
              <a:rPr lang="en-US" dirty="0" smtClean="0"/>
              <a:t>involves square roots)</a:t>
            </a:r>
            <a:endParaRPr lang="en-US" dirty="0" smtClean="0"/>
          </a:p>
          <a:p>
            <a:r>
              <a:rPr lang="en-US" dirty="0" smtClean="0"/>
              <a:t>The E step is minimize</a:t>
            </a:r>
            <a:br>
              <a:rPr lang="en-US" dirty="0" smtClean="0"/>
            </a:br>
            <a:r>
              <a:rPr lang="en-US" dirty="0" smtClean="0">
                <a:solidFill>
                  <a:srgbClr val="0070C0"/>
                </a:solidFill>
                <a:sym typeface="Symbol"/>
              </a:rPr>
              <a:t> </a:t>
            </a:r>
            <a:r>
              <a:rPr lang="en-US" i="1" baseline="-25000" dirty="0" err="1" smtClean="0">
                <a:solidFill>
                  <a:srgbClr val="0070C0"/>
                </a:solidFill>
              </a:rPr>
              <a:t>i</a:t>
            </a:r>
            <a:r>
              <a:rPr lang="en-US" i="1" baseline="-25000" dirty="0" smtClean="0">
                <a:solidFill>
                  <a:srgbClr val="0070C0"/>
                </a:solidFill>
              </a:rPr>
              <a:t>&lt; j=</a:t>
            </a:r>
            <a:r>
              <a:rPr lang="en-US" baseline="-25000" dirty="0" smtClean="0">
                <a:solidFill>
                  <a:srgbClr val="0070C0"/>
                </a:solidFill>
              </a:rPr>
              <a:t>1</a:t>
            </a:r>
            <a:r>
              <a:rPr lang="en-US" i="1" baseline="30000" dirty="0" smtClean="0">
                <a:solidFill>
                  <a:srgbClr val="0070C0"/>
                </a:solidFill>
              </a:rPr>
              <a:t>n</a:t>
            </a:r>
            <a:r>
              <a:rPr lang="en-US" i="1" dirty="0" smtClean="0">
                <a:solidFill>
                  <a:srgbClr val="0070C0"/>
                </a:solidFill>
              </a:rPr>
              <a:t> </a:t>
            </a:r>
            <a:r>
              <a:rPr lang="en-US" dirty="0" smtClean="0">
                <a:solidFill>
                  <a:srgbClr val="0070C0"/>
                </a:solidFill>
              </a:rPr>
              <a:t>weight(</a:t>
            </a:r>
            <a:r>
              <a:rPr lang="en-US" i="1" dirty="0" err="1" smtClean="0">
                <a:solidFill>
                  <a:srgbClr val="0070C0"/>
                </a:solidFill>
              </a:rPr>
              <a:t>i,j</a:t>
            </a:r>
            <a:r>
              <a:rPr lang="en-US" dirty="0" smtClean="0">
                <a:solidFill>
                  <a:srgbClr val="0070C0"/>
                </a:solidFill>
              </a:rPr>
              <a:t>) (</a:t>
            </a:r>
            <a:r>
              <a:rPr lang="en-US" dirty="0" smtClean="0">
                <a:solidFill>
                  <a:srgbClr val="0070C0"/>
                </a:solidFill>
                <a:sym typeface="Symbol"/>
              </a:rPr>
              <a:t></a:t>
            </a:r>
            <a:r>
              <a:rPr lang="en-US" dirty="0" smtClean="0">
                <a:solidFill>
                  <a:srgbClr val="0070C0"/>
                </a:solidFill>
              </a:rPr>
              <a:t>(</a:t>
            </a:r>
            <a:r>
              <a:rPr lang="en-US" i="1" dirty="0" err="1" smtClean="0">
                <a:solidFill>
                  <a:srgbClr val="0070C0"/>
                </a:solidFill>
              </a:rPr>
              <a:t>i</a:t>
            </a:r>
            <a:r>
              <a:rPr lang="en-US" dirty="0" smtClean="0">
                <a:solidFill>
                  <a:srgbClr val="0070C0"/>
                </a:solidFill>
              </a:rPr>
              <a:t>, </a:t>
            </a:r>
            <a:r>
              <a:rPr lang="en-US" i="1" dirty="0" smtClean="0">
                <a:solidFill>
                  <a:srgbClr val="0070C0"/>
                </a:solidFill>
              </a:rPr>
              <a:t>j</a:t>
            </a:r>
            <a:r>
              <a:rPr lang="en-US" dirty="0" smtClean="0">
                <a:solidFill>
                  <a:srgbClr val="0070C0"/>
                </a:solidFill>
              </a:rPr>
              <a:t>) – </a:t>
            </a:r>
            <a:r>
              <a:rPr lang="en-US" dirty="0" err="1" smtClean="0">
                <a:solidFill>
                  <a:srgbClr val="0070C0"/>
                </a:solidFill>
              </a:rPr>
              <a:t>constant.T</a:t>
            </a:r>
            <a:r>
              <a:rPr lang="en-US" dirty="0" smtClean="0">
                <a:solidFill>
                  <a:srgbClr val="0070C0"/>
                </a:solidFill>
              </a:rPr>
              <a:t> - (</a:t>
            </a:r>
            <a:r>
              <a:rPr lang="en-US" u="sng" dirty="0" smtClean="0">
                <a:solidFill>
                  <a:srgbClr val="0070C0"/>
                </a:solidFill>
                <a:sym typeface="Symbol"/>
              </a:rPr>
              <a:t></a:t>
            </a:r>
            <a:r>
              <a:rPr lang="en-US" u="sng" dirty="0" smtClean="0">
                <a:solidFill>
                  <a:srgbClr val="0070C0"/>
                </a:solidFill>
              </a:rPr>
              <a:t>(</a:t>
            </a:r>
            <a:r>
              <a:rPr lang="en-US" i="1" dirty="0" err="1" smtClean="0">
                <a:solidFill>
                  <a:srgbClr val="0070C0"/>
                </a:solidFill>
              </a:rPr>
              <a:t>i</a:t>
            </a:r>
            <a:r>
              <a:rPr lang="en-US" dirty="0" smtClean="0">
                <a:solidFill>
                  <a:srgbClr val="0070C0"/>
                </a:solidFill>
              </a:rPr>
              <a:t>) - </a:t>
            </a:r>
            <a:r>
              <a:rPr lang="en-US" u="sng" dirty="0" smtClean="0">
                <a:solidFill>
                  <a:srgbClr val="0070C0"/>
                </a:solidFill>
                <a:sym typeface="Symbol"/>
              </a:rPr>
              <a:t></a:t>
            </a:r>
            <a:r>
              <a:rPr lang="en-US" u="sng" dirty="0" smtClean="0">
                <a:solidFill>
                  <a:srgbClr val="0070C0"/>
                </a:solidFill>
              </a:rPr>
              <a:t>(</a:t>
            </a:r>
            <a:r>
              <a:rPr lang="en-US" i="1" dirty="0" smtClean="0">
                <a:solidFill>
                  <a:srgbClr val="0070C0"/>
                </a:solidFill>
              </a:rPr>
              <a:t>j</a:t>
            </a:r>
            <a:r>
              <a:rPr lang="en-US" dirty="0" smtClean="0">
                <a:solidFill>
                  <a:srgbClr val="0070C0"/>
                </a:solidFill>
              </a:rPr>
              <a:t>))</a:t>
            </a:r>
            <a:r>
              <a:rPr lang="en-US" baseline="30000" dirty="0" smtClean="0">
                <a:solidFill>
                  <a:srgbClr val="0070C0"/>
                </a:solidFill>
              </a:rPr>
              <a:t>2</a:t>
            </a:r>
            <a:r>
              <a:rPr lang="en-US" dirty="0" smtClean="0">
                <a:solidFill>
                  <a:srgbClr val="0070C0"/>
                </a:solidFill>
              </a:rPr>
              <a:t> )</a:t>
            </a:r>
            <a:r>
              <a:rPr lang="en-US" baseline="30000" dirty="0" smtClean="0">
                <a:solidFill>
                  <a:srgbClr val="0070C0"/>
                </a:solidFill>
              </a:rPr>
              <a:t>2 </a:t>
            </a:r>
          </a:p>
          <a:p>
            <a:r>
              <a:rPr lang="en-US" dirty="0" smtClean="0"/>
              <a:t>with solution </a:t>
            </a:r>
            <a:r>
              <a:rPr lang="en-US" u="sng" dirty="0" smtClean="0">
                <a:solidFill>
                  <a:srgbClr val="0070C0"/>
                </a:solidFill>
                <a:sym typeface="Symbol"/>
              </a:rPr>
              <a:t></a:t>
            </a:r>
            <a:r>
              <a:rPr lang="en-US" u="sng" dirty="0" smtClean="0">
                <a:solidFill>
                  <a:srgbClr val="0070C0"/>
                </a:solidFill>
              </a:rPr>
              <a:t>(</a:t>
            </a:r>
            <a:r>
              <a:rPr lang="en-US" i="1" dirty="0" err="1" smtClean="0">
                <a:solidFill>
                  <a:srgbClr val="0070C0"/>
                </a:solidFill>
              </a:rPr>
              <a:t>i</a:t>
            </a:r>
            <a:r>
              <a:rPr lang="en-US" dirty="0" smtClean="0">
                <a:solidFill>
                  <a:srgbClr val="0070C0"/>
                </a:solidFill>
              </a:rPr>
              <a:t>)</a:t>
            </a:r>
            <a:r>
              <a:rPr lang="en-US" dirty="0" smtClean="0"/>
              <a:t> = 0 at large T</a:t>
            </a:r>
          </a:p>
          <a:p>
            <a:r>
              <a:rPr lang="en-US" dirty="0" smtClean="0"/>
              <a:t>Points pop out from origin as Temperature lowered</a:t>
            </a:r>
            <a:br>
              <a:rPr lang="en-US" dirty="0" smtClean="0"/>
            </a:br>
            <a:r>
              <a:rPr lang="en-US" dirty="0" smtClean="0"/>
              <a:t> </a:t>
            </a:r>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38</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dirty="0" smtClean="0"/>
              <a:t>References</a:t>
            </a:r>
            <a:endParaRPr lang="en-US" dirty="0"/>
          </a:p>
        </p:txBody>
      </p:sp>
      <p:sp>
        <p:nvSpPr>
          <p:cNvPr id="3" name="Content Placeholder 2"/>
          <p:cNvSpPr>
            <a:spLocks noGrp="1"/>
          </p:cNvSpPr>
          <p:nvPr>
            <p:ph idx="1"/>
          </p:nvPr>
        </p:nvSpPr>
        <p:spPr>
          <a:xfrm>
            <a:off x="0" y="1219200"/>
            <a:ext cx="8991600" cy="4876800"/>
          </a:xfrm>
        </p:spPr>
        <p:txBody>
          <a:bodyPr>
            <a:normAutofit lnSpcReduction="10000"/>
          </a:bodyPr>
          <a:lstStyle/>
          <a:p>
            <a:r>
              <a:rPr lang="en-US" sz="2400" dirty="0" smtClean="0"/>
              <a:t>See </a:t>
            </a:r>
            <a:r>
              <a:rPr lang="en-US" sz="2400" dirty="0" smtClean="0">
                <a:solidFill>
                  <a:srgbClr val="0070C0"/>
                </a:solidFill>
              </a:rPr>
              <a:t>K. Rose</a:t>
            </a:r>
            <a:r>
              <a:rPr lang="en-US" sz="2400" dirty="0" smtClean="0"/>
              <a:t>, "</a:t>
            </a:r>
            <a:r>
              <a:rPr lang="en-US" sz="2400" i="1" dirty="0" smtClean="0">
                <a:solidFill>
                  <a:srgbClr val="0070C0"/>
                </a:solidFill>
              </a:rPr>
              <a:t>Deterministic Annealing for Clustering, Compression, Classification, Regression, and Related Optimization Problems</a:t>
            </a:r>
            <a:r>
              <a:rPr lang="en-US" sz="2400" dirty="0" smtClean="0"/>
              <a:t>," Proceedings of the IEEE, vol. 80, pp. 2210-2239, November 1998</a:t>
            </a:r>
          </a:p>
          <a:p>
            <a:r>
              <a:rPr lang="en-US" sz="2400" dirty="0" smtClean="0">
                <a:solidFill>
                  <a:srgbClr val="0070C0"/>
                </a:solidFill>
              </a:rPr>
              <a:t>T Hofmann, JM </a:t>
            </a:r>
            <a:r>
              <a:rPr lang="en-US" sz="2400" dirty="0" err="1" smtClean="0">
                <a:solidFill>
                  <a:srgbClr val="0070C0"/>
                </a:solidFill>
              </a:rPr>
              <a:t>Buhmann</a:t>
            </a:r>
            <a:r>
              <a:rPr lang="en-US" sz="2400" dirty="0" smtClean="0">
                <a:solidFill>
                  <a:srgbClr val="0070C0"/>
                </a:solidFill>
              </a:rPr>
              <a:t> </a:t>
            </a:r>
            <a:r>
              <a:rPr lang="en-US" sz="2400" i="1" dirty="0" smtClean="0">
                <a:solidFill>
                  <a:srgbClr val="0070C0"/>
                </a:solidFill>
              </a:rPr>
              <a:t>Pairwise data clustering by deterministic annealing</a:t>
            </a:r>
            <a:r>
              <a:rPr lang="en-US" sz="2400" dirty="0" smtClean="0"/>
              <a:t>, IEEE Transactions on Pattern Analysis and Machine  Intelligence 19, pp1-13 1997</a:t>
            </a:r>
          </a:p>
          <a:p>
            <a:pPr lvl="0"/>
            <a:r>
              <a:rPr lang="en-US" sz="2400" dirty="0" err="1" smtClean="0">
                <a:solidFill>
                  <a:srgbClr val="0070C0"/>
                </a:solidFill>
              </a:rPr>
              <a:t>Hansjörg</a:t>
            </a:r>
            <a:r>
              <a:rPr lang="en-US" sz="2400" dirty="0" smtClean="0">
                <a:solidFill>
                  <a:srgbClr val="0070C0"/>
                </a:solidFill>
              </a:rPr>
              <a:t> </a:t>
            </a:r>
            <a:r>
              <a:rPr lang="en-US" sz="2400" dirty="0" err="1" smtClean="0">
                <a:solidFill>
                  <a:srgbClr val="0070C0"/>
                </a:solidFill>
              </a:rPr>
              <a:t>Klock</a:t>
            </a:r>
            <a:r>
              <a:rPr lang="en-US" sz="2400" dirty="0" smtClean="0">
                <a:solidFill>
                  <a:srgbClr val="0070C0"/>
                </a:solidFill>
              </a:rPr>
              <a:t> </a:t>
            </a:r>
            <a:r>
              <a:rPr lang="en-US" sz="2400" dirty="0" smtClean="0"/>
              <a:t>and </a:t>
            </a:r>
            <a:r>
              <a:rPr lang="en-US" sz="2400" dirty="0" smtClean="0">
                <a:solidFill>
                  <a:srgbClr val="0070C0"/>
                </a:solidFill>
              </a:rPr>
              <a:t>Joachim M. </a:t>
            </a:r>
            <a:r>
              <a:rPr lang="en-US" sz="2400" dirty="0" err="1" smtClean="0">
                <a:solidFill>
                  <a:srgbClr val="0070C0"/>
                </a:solidFill>
              </a:rPr>
              <a:t>Buhmann</a:t>
            </a:r>
            <a:r>
              <a:rPr lang="en-US" sz="2400" dirty="0" smtClean="0">
                <a:solidFill>
                  <a:srgbClr val="0070C0"/>
                </a:solidFill>
              </a:rPr>
              <a:t> </a:t>
            </a:r>
            <a:r>
              <a:rPr lang="en-US" sz="2400" i="1" dirty="0" smtClean="0">
                <a:solidFill>
                  <a:srgbClr val="0070C0"/>
                </a:solidFill>
              </a:rPr>
              <a:t>Data visualization by multidimensional scaling: a deterministic annealing approach</a:t>
            </a:r>
            <a:r>
              <a:rPr lang="en-US" sz="2400" dirty="0" smtClean="0">
                <a:solidFill>
                  <a:srgbClr val="0070C0"/>
                </a:solidFill>
              </a:rPr>
              <a:t> </a:t>
            </a:r>
            <a:r>
              <a:rPr lang="en-US" sz="2400" dirty="0" smtClean="0"/>
              <a:t>Pattern Recognition Volume 33, Issue 4, April 2000, Pages 651-669</a:t>
            </a:r>
          </a:p>
          <a:p>
            <a:r>
              <a:rPr lang="en-US" sz="2400" dirty="0" err="1" smtClean="0">
                <a:solidFill>
                  <a:srgbClr val="0070C0"/>
                </a:solidFill>
              </a:rPr>
              <a:t>Granat</a:t>
            </a:r>
            <a:r>
              <a:rPr lang="en-US" sz="2400" dirty="0" smtClean="0">
                <a:solidFill>
                  <a:srgbClr val="0070C0"/>
                </a:solidFill>
              </a:rPr>
              <a:t>, R. A., </a:t>
            </a:r>
            <a:r>
              <a:rPr lang="en-US" sz="2400" i="1" dirty="0" smtClean="0">
                <a:solidFill>
                  <a:srgbClr val="0070C0"/>
                </a:solidFill>
              </a:rPr>
              <a:t>Regularized Deterministic Annealing EM for Hidden Markov Models</a:t>
            </a:r>
            <a:r>
              <a:rPr lang="en-US" sz="2400" dirty="0" smtClean="0"/>
              <a:t>, Ph.D. Thesis, University of California, Los Angeles, 2004. We use for Earthquake prediction</a:t>
            </a:r>
          </a:p>
          <a:p>
            <a:r>
              <a:rPr lang="en-US" sz="2400" dirty="0" smtClean="0"/>
              <a:t>Sporadic other papers in areas like protein structure alignment</a:t>
            </a:r>
          </a:p>
          <a:p>
            <a:pPr lvl="0"/>
            <a:endParaRPr lang="en-US" sz="2400" dirty="0" smtClean="0"/>
          </a:p>
          <a:p>
            <a:pPr lvl="0"/>
            <a:endParaRPr lang="en-US" sz="2400" dirty="0" smtClean="0"/>
          </a:p>
          <a:p>
            <a:endParaRPr lang="en-US" sz="2400"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39</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lide Number Placeholder 4"/>
          <p:cNvSpPr>
            <a:spLocks noGrp="1"/>
          </p:cNvSpPr>
          <p:nvPr>
            <p:ph type="sldNum" sz="quarter" idx="12"/>
          </p:nvPr>
        </p:nvSpPr>
        <p:spPr/>
        <p:txBody>
          <a:bodyPr/>
          <a:lstStyle/>
          <a:p>
            <a:pPr algn="r" rtl="0" fontAlgn="base">
              <a:spcBef>
                <a:spcPct val="0"/>
              </a:spcBef>
              <a:spcAft>
                <a:spcPct val="0"/>
              </a:spcAft>
              <a:defRPr/>
            </a:pPr>
            <a:fld id="{1DAC46BF-FE0C-4DD2-B89F-B9CA997D9743}" type="slidenum">
              <a:rPr lang="en-US" sz="1400" kern="1200">
                <a:solidFill>
                  <a:srgbClr val="000000"/>
                </a:solidFill>
                <a:latin typeface="Arial"/>
                <a:ea typeface="+mn-ea"/>
                <a:cs typeface="+mn-cs"/>
              </a:rPr>
              <a:pPr algn="r" rtl="0" fontAlgn="base">
                <a:spcBef>
                  <a:spcPct val="0"/>
                </a:spcBef>
                <a:spcAft>
                  <a:spcPct val="0"/>
                </a:spcAft>
                <a:defRPr/>
              </a:pPr>
              <a:t>4</a:t>
            </a:fld>
            <a:endParaRPr lang="en-US" sz="1400" kern="1200">
              <a:solidFill>
                <a:srgbClr val="000000"/>
              </a:solidFill>
              <a:latin typeface="Arial"/>
              <a:ea typeface="+mn-ea"/>
              <a:cs typeface="+mn-cs"/>
            </a:endParaRPr>
          </a:p>
        </p:txBody>
      </p:sp>
      <p:sp>
        <p:nvSpPr>
          <p:cNvPr id="87043" name="Line 2"/>
          <p:cNvSpPr>
            <a:spLocks noChangeShapeType="1"/>
          </p:cNvSpPr>
          <p:nvPr/>
        </p:nvSpPr>
        <p:spPr bwMode="auto">
          <a:xfrm flipV="1">
            <a:off x="6934200" y="2667000"/>
            <a:ext cx="381000" cy="2590800"/>
          </a:xfrm>
          <a:prstGeom prst="line">
            <a:avLst/>
          </a:prstGeom>
          <a:noFill/>
          <a:ln w="76200">
            <a:solidFill>
              <a:schemeClr val="tx1"/>
            </a:solidFill>
            <a:round/>
            <a:headEnd/>
            <a:tailEnd type="triangle" w="med" len="med"/>
          </a:ln>
        </p:spPr>
        <p:txBody>
          <a:bodyP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044" name="Line 3"/>
          <p:cNvSpPr>
            <a:spLocks noChangeShapeType="1"/>
          </p:cNvSpPr>
          <p:nvPr/>
        </p:nvSpPr>
        <p:spPr bwMode="auto">
          <a:xfrm flipV="1">
            <a:off x="1143000" y="1905000"/>
            <a:ext cx="5638800" cy="0"/>
          </a:xfrm>
          <a:prstGeom prst="line">
            <a:avLst/>
          </a:prstGeom>
          <a:noFill/>
          <a:ln w="76200">
            <a:solidFill>
              <a:schemeClr val="tx1"/>
            </a:solidFill>
            <a:round/>
            <a:headEnd/>
            <a:tailEnd type="triangle" w="med" len="med"/>
          </a:ln>
        </p:spPr>
        <p:txBody>
          <a:bodyP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045" name="Line 4"/>
          <p:cNvSpPr>
            <a:spLocks noChangeShapeType="1"/>
          </p:cNvSpPr>
          <p:nvPr/>
        </p:nvSpPr>
        <p:spPr bwMode="auto">
          <a:xfrm flipV="1">
            <a:off x="1295400" y="2133600"/>
            <a:ext cx="5638800" cy="3124200"/>
          </a:xfrm>
          <a:prstGeom prst="line">
            <a:avLst/>
          </a:prstGeom>
          <a:noFill/>
          <a:ln w="76200">
            <a:solidFill>
              <a:schemeClr val="tx1"/>
            </a:solidFill>
            <a:round/>
            <a:headEnd/>
            <a:tailEnd type="triangle" w="med" len="med"/>
          </a:ln>
        </p:spPr>
        <p:txBody>
          <a:bodyP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pic>
        <p:nvPicPr>
          <p:cNvPr id="87046" name="Picture 5"/>
          <p:cNvPicPr>
            <a:picLocks noChangeArrowheads="1"/>
          </p:cNvPicPr>
          <p:nvPr/>
        </p:nvPicPr>
        <p:blipFill>
          <a:blip r:embed="rId3"/>
          <a:srcRect/>
          <a:stretch>
            <a:fillRect/>
          </a:stretch>
        </p:blipFill>
        <p:spPr bwMode="auto">
          <a:xfrm flipH="1">
            <a:off x="1371600" y="533400"/>
            <a:ext cx="838200" cy="361950"/>
          </a:xfrm>
          <a:prstGeom prst="rect">
            <a:avLst/>
          </a:prstGeom>
          <a:noFill/>
          <a:ln w="12700">
            <a:noFill/>
            <a:miter lim="800000"/>
            <a:headEnd/>
            <a:tailEnd/>
          </a:ln>
        </p:spPr>
      </p:pic>
      <p:pic>
        <p:nvPicPr>
          <p:cNvPr id="87047" name="Picture 6"/>
          <p:cNvPicPr>
            <a:picLocks noChangeAspect="1" noChangeArrowheads="1"/>
          </p:cNvPicPr>
          <p:nvPr/>
        </p:nvPicPr>
        <p:blipFill>
          <a:blip r:embed="rId4"/>
          <a:srcRect/>
          <a:stretch>
            <a:fillRect/>
          </a:stretch>
        </p:blipFill>
        <p:spPr bwMode="auto">
          <a:xfrm>
            <a:off x="0" y="5526088"/>
            <a:ext cx="914400" cy="646112"/>
          </a:xfrm>
          <a:prstGeom prst="rect">
            <a:avLst/>
          </a:prstGeom>
          <a:noFill/>
          <a:ln w="9525">
            <a:noFill/>
            <a:miter lim="800000"/>
            <a:headEnd/>
            <a:tailEnd/>
          </a:ln>
        </p:spPr>
      </p:pic>
      <p:pic>
        <p:nvPicPr>
          <p:cNvPr id="87048" name="Picture 7" descr="chapte13ii"/>
          <p:cNvPicPr>
            <a:picLocks noChangeAspect="1" noChangeArrowheads="1"/>
          </p:cNvPicPr>
          <p:nvPr/>
        </p:nvPicPr>
        <p:blipFill>
          <a:blip r:embed="rId5">
            <a:lum bright="12000" contrast="6000"/>
          </a:blip>
          <a:srcRect/>
          <a:stretch>
            <a:fillRect/>
          </a:stretch>
        </p:blipFill>
        <p:spPr bwMode="auto">
          <a:xfrm>
            <a:off x="1371600" y="6127750"/>
            <a:ext cx="476250" cy="730250"/>
          </a:xfrm>
          <a:prstGeom prst="rect">
            <a:avLst/>
          </a:prstGeom>
          <a:noFill/>
          <a:ln w="9525">
            <a:noFill/>
            <a:miter lim="800000"/>
            <a:headEnd/>
            <a:tailEnd/>
          </a:ln>
        </p:spPr>
      </p:pic>
      <p:pic>
        <p:nvPicPr>
          <p:cNvPr id="87049" name="Picture 8"/>
          <p:cNvPicPr>
            <a:picLocks noChangeAspect="1" noChangeArrowheads="1"/>
          </p:cNvPicPr>
          <p:nvPr/>
        </p:nvPicPr>
        <p:blipFill>
          <a:blip r:embed="rId6"/>
          <a:srcRect/>
          <a:stretch>
            <a:fillRect/>
          </a:stretch>
        </p:blipFill>
        <p:spPr bwMode="auto">
          <a:xfrm>
            <a:off x="4876800" y="6170613"/>
            <a:ext cx="838200" cy="687387"/>
          </a:xfrm>
          <a:prstGeom prst="rect">
            <a:avLst/>
          </a:prstGeom>
          <a:noFill/>
          <a:ln w="9525">
            <a:noFill/>
            <a:miter lim="800000"/>
            <a:headEnd/>
            <a:tailEnd/>
          </a:ln>
        </p:spPr>
      </p:pic>
      <p:pic>
        <p:nvPicPr>
          <p:cNvPr id="87050" name="Picture 9"/>
          <p:cNvPicPr>
            <a:picLocks noChangeAspect="1" noChangeArrowheads="1"/>
          </p:cNvPicPr>
          <p:nvPr/>
        </p:nvPicPr>
        <p:blipFill>
          <a:blip r:embed="rId7"/>
          <a:srcRect l="29417" t="-19330" r="28354" b="-2440"/>
          <a:stretch>
            <a:fillRect/>
          </a:stretch>
        </p:blipFill>
        <p:spPr bwMode="auto">
          <a:xfrm>
            <a:off x="0" y="4495800"/>
            <a:ext cx="838200" cy="533400"/>
          </a:xfrm>
          <a:prstGeom prst="rect">
            <a:avLst/>
          </a:prstGeom>
          <a:noFill/>
          <a:ln w="9525">
            <a:noFill/>
            <a:miter lim="800000"/>
            <a:headEnd/>
            <a:tailEnd/>
          </a:ln>
        </p:spPr>
      </p:pic>
      <p:pic>
        <p:nvPicPr>
          <p:cNvPr id="87051" name="Picture 10"/>
          <p:cNvPicPr>
            <a:picLocks noChangeAspect="1" noChangeArrowheads="1"/>
          </p:cNvPicPr>
          <p:nvPr/>
        </p:nvPicPr>
        <p:blipFill>
          <a:blip r:embed="rId8"/>
          <a:srcRect/>
          <a:stretch>
            <a:fillRect/>
          </a:stretch>
        </p:blipFill>
        <p:spPr bwMode="auto">
          <a:xfrm>
            <a:off x="2438400" y="457200"/>
            <a:ext cx="609600" cy="555625"/>
          </a:xfrm>
          <a:prstGeom prst="rect">
            <a:avLst/>
          </a:prstGeom>
          <a:noFill/>
          <a:ln w="9525">
            <a:noFill/>
            <a:miter lim="800000"/>
            <a:headEnd/>
            <a:tailEnd/>
          </a:ln>
        </p:spPr>
      </p:pic>
      <p:grpSp>
        <p:nvGrpSpPr>
          <p:cNvPr id="2" name="Group 11"/>
          <p:cNvGrpSpPr>
            <a:grpSpLocks/>
          </p:cNvGrpSpPr>
          <p:nvPr/>
        </p:nvGrpSpPr>
        <p:grpSpPr bwMode="auto">
          <a:xfrm>
            <a:off x="0" y="6248400"/>
            <a:ext cx="1143000" cy="609600"/>
            <a:chOff x="506" y="717"/>
            <a:chExt cx="790" cy="445"/>
          </a:xfrm>
        </p:grpSpPr>
        <p:sp>
          <p:nvSpPr>
            <p:cNvPr id="87218" name="Oval 12"/>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19" name="Line 13"/>
            <p:cNvSpPr>
              <a:spLocks noChangeShapeType="1"/>
            </p:cNvSpPr>
            <p:nvPr/>
          </p:nvSpPr>
          <p:spPr bwMode="auto">
            <a:xfrm>
              <a:off x="1241" y="798"/>
              <a:ext cx="0" cy="283"/>
            </a:xfrm>
            <a:prstGeom prst="line">
              <a:avLst/>
            </a:prstGeom>
            <a:noFill/>
            <a:ln w="19050">
              <a:solidFill>
                <a:schemeClr val="folHlink"/>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0" name="Line 14"/>
            <p:cNvSpPr>
              <a:spLocks noChangeShapeType="1"/>
            </p:cNvSpPr>
            <p:nvPr/>
          </p:nvSpPr>
          <p:spPr bwMode="auto">
            <a:xfrm>
              <a:off x="728" y="899"/>
              <a:ext cx="0" cy="81"/>
            </a:xfrm>
            <a:prstGeom prst="line">
              <a:avLst/>
            </a:prstGeom>
            <a:noFill/>
            <a:ln w="19050">
              <a:solidFill>
                <a:schemeClr val="folHlink"/>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1" name="Line 15"/>
            <p:cNvSpPr>
              <a:spLocks noChangeShapeType="1"/>
            </p:cNvSpPr>
            <p:nvPr/>
          </p:nvSpPr>
          <p:spPr bwMode="auto">
            <a:xfrm>
              <a:off x="939" y="899"/>
              <a:ext cx="0" cy="81"/>
            </a:xfrm>
            <a:prstGeom prst="line">
              <a:avLst/>
            </a:prstGeom>
            <a:noFill/>
            <a:ln w="19050">
              <a:solidFill>
                <a:schemeClr val="folHlink"/>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2" name="Rectangle 16"/>
            <p:cNvSpPr>
              <a:spLocks noChangeArrowheads="1"/>
            </p:cNvSpPr>
            <p:nvPr/>
          </p:nvSpPr>
          <p:spPr bwMode="auto">
            <a:xfrm>
              <a:off x="849" y="899"/>
              <a:ext cx="90" cy="243"/>
            </a:xfrm>
            <a:prstGeom prst="rect">
              <a:avLst/>
            </a:prstGeom>
            <a:solidFill>
              <a:srgbClr val="FF0000"/>
            </a:solidFill>
            <a:ln w="9525">
              <a:noFill/>
              <a:miter lim="800000"/>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3" name="Rectangle 17"/>
            <p:cNvSpPr>
              <a:spLocks noChangeArrowheads="1"/>
            </p:cNvSpPr>
            <p:nvPr/>
          </p:nvSpPr>
          <p:spPr bwMode="auto">
            <a:xfrm>
              <a:off x="939" y="879"/>
              <a:ext cx="91" cy="263"/>
            </a:xfrm>
            <a:prstGeom prst="rect">
              <a:avLst/>
            </a:prstGeom>
            <a:solidFill>
              <a:srgbClr val="FF0000"/>
            </a:solidFill>
            <a:ln w="9525">
              <a:noFill/>
              <a:miter lim="800000"/>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4" name="Rectangle 18"/>
            <p:cNvSpPr>
              <a:spLocks noChangeArrowheads="1"/>
            </p:cNvSpPr>
            <p:nvPr/>
          </p:nvSpPr>
          <p:spPr bwMode="auto">
            <a:xfrm>
              <a:off x="728" y="899"/>
              <a:ext cx="121" cy="223"/>
            </a:xfrm>
            <a:prstGeom prst="rect">
              <a:avLst/>
            </a:prstGeom>
            <a:solidFill>
              <a:srgbClr val="FF0000"/>
            </a:solidFill>
            <a:ln w="9525">
              <a:noFill/>
              <a:miter lim="800000"/>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5" name="Rectangle 19"/>
            <p:cNvSpPr>
              <a:spLocks noChangeArrowheads="1"/>
            </p:cNvSpPr>
            <p:nvPr/>
          </p:nvSpPr>
          <p:spPr bwMode="auto">
            <a:xfrm>
              <a:off x="547" y="818"/>
              <a:ext cx="121" cy="263"/>
            </a:xfrm>
            <a:prstGeom prst="rect">
              <a:avLst/>
            </a:prstGeom>
            <a:solidFill>
              <a:srgbClr val="FF0000"/>
            </a:solidFill>
            <a:ln w="9525">
              <a:noFill/>
              <a:miter lim="800000"/>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6" name="Rectangle 20"/>
            <p:cNvSpPr>
              <a:spLocks noChangeArrowheads="1"/>
            </p:cNvSpPr>
            <p:nvPr/>
          </p:nvSpPr>
          <p:spPr bwMode="auto">
            <a:xfrm>
              <a:off x="668" y="859"/>
              <a:ext cx="120" cy="263"/>
            </a:xfrm>
            <a:prstGeom prst="rect">
              <a:avLst/>
            </a:prstGeom>
            <a:solidFill>
              <a:srgbClr val="FF0000"/>
            </a:solidFill>
            <a:ln w="9525">
              <a:noFill/>
              <a:miter lim="800000"/>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7" name="Rectangle 21"/>
            <p:cNvSpPr>
              <a:spLocks noChangeArrowheads="1"/>
            </p:cNvSpPr>
            <p:nvPr/>
          </p:nvSpPr>
          <p:spPr bwMode="auto">
            <a:xfrm>
              <a:off x="1030" y="859"/>
              <a:ext cx="90" cy="263"/>
            </a:xfrm>
            <a:prstGeom prst="rect">
              <a:avLst/>
            </a:prstGeom>
            <a:solidFill>
              <a:srgbClr val="FF0000"/>
            </a:solidFill>
            <a:ln w="9525">
              <a:noFill/>
              <a:miter lim="800000"/>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8" name="Rectangle 22"/>
            <p:cNvSpPr>
              <a:spLocks noChangeArrowheads="1"/>
            </p:cNvSpPr>
            <p:nvPr/>
          </p:nvSpPr>
          <p:spPr bwMode="auto">
            <a:xfrm>
              <a:off x="1120" y="838"/>
              <a:ext cx="91" cy="263"/>
            </a:xfrm>
            <a:prstGeom prst="rect">
              <a:avLst/>
            </a:prstGeom>
            <a:solidFill>
              <a:srgbClr val="FF0000"/>
            </a:solidFill>
            <a:ln w="9525">
              <a:noFill/>
              <a:miter lim="800000"/>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29" name="Rectangle 23"/>
            <p:cNvSpPr>
              <a:spLocks noChangeArrowheads="1"/>
            </p:cNvSpPr>
            <p:nvPr/>
          </p:nvSpPr>
          <p:spPr bwMode="auto">
            <a:xfrm>
              <a:off x="1150" y="818"/>
              <a:ext cx="91" cy="263"/>
            </a:xfrm>
            <a:prstGeom prst="rect">
              <a:avLst/>
            </a:prstGeom>
            <a:solidFill>
              <a:srgbClr val="FF0000"/>
            </a:solidFill>
            <a:ln w="9525">
              <a:noFill/>
              <a:miter lim="800000"/>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30" name="Oval 24"/>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31" name="Line 25"/>
            <p:cNvSpPr>
              <a:spLocks noChangeShapeType="1"/>
            </p:cNvSpPr>
            <p:nvPr/>
          </p:nvSpPr>
          <p:spPr bwMode="auto">
            <a:xfrm>
              <a:off x="547" y="798"/>
              <a:ext cx="0" cy="283"/>
            </a:xfrm>
            <a:prstGeom prst="line">
              <a:avLst/>
            </a:prstGeom>
            <a:noFill/>
            <a:ln w="19050">
              <a:solidFill>
                <a:schemeClr val="folHlink"/>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32" name="Text Box 26"/>
            <p:cNvSpPr txBox="1">
              <a:spLocks noChangeArrowheads="1"/>
            </p:cNvSpPr>
            <p:nvPr/>
          </p:nvSpPr>
          <p:spPr bwMode="auto">
            <a:xfrm>
              <a:off x="506" y="873"/>
              <a:ext cx="790" cy="268"/>
            </a:xfrm>
            <a:prstGeom prst="rect">
              <a:avLst/>
            </a:prstGeom>
            <a:noFill/>
            <a:ln w="9525">
              <a:noFill/>
              <a:miter lim="800000"/>
              <a:headEnd/>
              <a:tailEnd/>
            </a:ln>
          </p:spPr>
          <p:txBody>
            <a:bodyPr anchor="ctr">
              <a:spAutoFit/>
            </a:bodyPr>
            <a:lstStyle/>
            <a:p>
              <a:pPr algn="l" rtl="0" eaLnBrk="0" fontAlgn="base" hangingPunct="0">
                <a:spcBef>
                  <a:spcPct val="0"/>
                </a:spcBef>
                <a:spcAft>
                  <a:spcPct val="0"/>
                </a:spcAft>
              </a:pPr>
              <a:r>
                <a:rPr kumimoji="1" lang="en-US" b="1" kern="1200">
                  <a:solidFill>
                    <a:srgbClr val="000000"/>
                  </a:solidFill>
                  <a:latin typeface="Times New Roman" pitchFamily="18" charset="0"/>
                  <a:ea typeface="+mn-ea"/>
                  <a:cs typeface="+mn-cs"/>
                </a:rPr>
                <a:t>Database</a:t>
              </a:r>
              <a:endParaRPr kumimoji="1" lang="en-US" b="1" kern="1200">
                <a:solidFill>
                  <a:srgbClr val="FFFFFF"/>
                </a:solidFill>
                <a:latin typeface="Times New Roman" pitchFamily="18" charset="0"/>
                <a:ea typeface="+mn-ea"/>
                <a:cs typeface="+mn-cs"/>
              </a:endParaRPr>
            </a:p>
          </p:txBody>
        </p:sp>
      </p:grpSp>
      <p:grpSp>
        <p:nvGrpSpPr>
          <p:cNvPr id="3" name="Group 27"/>
          <p:cNvGrpSpPr>
            <a:grpSpLocks/>
          </p:cNvGrpSpPr>
          <p:nvPr/>
        </p:nvGrpSpPr>
        <p:grpSpPr bwMode="auto">
          <a:xfrm>
            <a:off x="6946900" y="6096000"/>
            <a:ext cx="685800" cy="762000"/>
            <a:chOff x="1968" y="576"/>
            <a:chExt cx="475" cy="528"/>
          </a:xfrm>
        </p:grpSpPr>
        <p:sp>
          <p:nvSpPr>
            <p:cNvPr id="87194" name="Oval 28"/>
            <p:cNvSpPr>
              <a:spLocks noChangeArrowheads="1"/>
            </p:cNvSpPr>
            <p:nvPr/>
          </p:nvSpPr>
          <p:spPr bwMode="auto">
            <a:xfrm>
              <a:off x="1968" y="1005"/>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195" name="Oval 29"/>
            <p:cNvSpPr>
              <a:spLocks noChangeArrowheads="1"/>
            </p:cNvSpPr>
            <p:nvPr/>
          </p:nvSpPr>
          <p:spPr bwMode="auto">
            <a:xfrm>
              <a:off x="2093" y="1005"/>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196" name="Oval 30"/>
            <p:cNvSpPr>
              <a:spLocks noChangeArrowheads="1"/>
            </p:cNvSpPr>
            <p:nvPr/>
          </p:nvSpPr>
          <p:spPr bwMode="auto">
            <a:xfrm>
              <a:off x="2219" y="1005"/>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197" name="Oval 31"/>
            <p:cNvSpPr>
              <a:spLocks noChangeArrowheads="1"/>
            </p:cNvSpPr>
            <p:nvPr/>
          </p:nvSpPr>
          <p:spPr bwMode="auto">
            <a:xfrm>
              <a:off x="2344" y="1005"/>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198" name="Oval 32"/>
            <p:cNvSpPr>
              <a:spLocks noChangeArrowheads="1"/>
            </p:cNvSpPr>
            <p:nvPr/>
          </p:nvSpPr>
          <p:spPr bwMode="auto">
            <a:xfrm>
              <a:off x="1968" y="862"/>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199" name="Oval 33"/>
            <p:cNvSpPr>
              <a:spLocks noChangeArrowheads="1"/>
            </p:cNvSpPr>
            <p:nvPr/>
          </p:nvSpPr>
          <p:spPr bwMode="auto">
            <a:xfrm>
              <a:off x="2093" y="862"/>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0" name="Oval 34"/>
            <p:cNvSpPr>
              <a:spLocks noChangeArrowheads="1"/>
            </p:cNvSpPr>
            <p:nvPr/>
          </p:nvSpPr>
          <p:spPr bwMode="auto">
            <a:xfrm>
              <a:off x="2219" y="862"/>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1" name="Oval 35"/>
            <p:cNvSpPr>
              <a:spLocks noChangeArrowheads="1"/>
            </p:cNvSpPr>
            <p:nvPr/>
          </p:nvSpPr>
          <p:spPr bwMode="auto">
            <a:xfrm>
              <a:off x="2344" y="862"/>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2" name="Oval 36"/>
            <p:cNvSpPr>
              <a:spLocks noChangeArrowheads="1"/>
            </p:cNvSpPr>
            <p:nvPr/>
          </p:nvSpPr>
          <p:spPr bwMode="auto">
            <a:xfrm>
              <a:off x="1968" y="719"/>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3" name="Oval 37"/>
            <p:cNvSpPr>
              <a:spLocks noChangeArrowheads="1"/>
            </p:cNvSpPr>
            <p:nvPr/>
          </p:nvSpPr>
          <p:spPr bwMode="auto">
            <a:xfrm>
              <a:off x="2093" y="719"/>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4" name="Oval 38"/>
            <p:cNvSpPr>
              <a:spLocks noChangeArrowheads="1"/>
            </p:cNvSpPr>
            <p:nvPr/>
          </p:nvSpPr>
          <p:spPr bwMode="auto">
            <a:xfrm>
              <a:off x="2219" y="719"/>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5" name="Oval 39"/>
            <p:cNvSpPr>
              <a:spLocks noChangeArrowheads="1"/>
            </p:cNvSpPr>
            <p:nvPr/>
          </p:nvSpPr>
          <p:spPr bwMode="auto">
            <a:xfrm>
              <a:off x="2344" y="719"/>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6" name="Oval 40"/>
            <p:cNvSpPr>
              <a:spLocks noChangeArrowheads="1"/>
            </p:cNvSpPr>
            <p:nvPr/>
          </p:nvSpPr>
          <p:spPr bwMode="auto">
            <a:xfrm>
              <a:off x="1968" y="576"/>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7" name="Oval 41"/>
            <p:cNvSpPr>
              <a:spLocks noChangeArrowheads="1"/>
            </p:cNvSpPr>
            <p:nvPr/>
          </p:nvSpPr>
          <p:spPr bwMode="auto">
            <a:xfrm>
              <a:off x="2093" y="576"/>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8" name="Oval 42"/>
            <p:cNvSpPr>
              <a:spLocks noChangeArrowheads="1"/>
            </p:cNvSpPr>
            <p:nvPr/>
          </p:nvSpPr>
          <p:spPr bwMode="auto">
            <a:xfrm>
              <a:off x="2219" y="576"/>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09" name="Oval 43"/>
            <p:cNvSpPr>
              <a:spLocks noChangeArrowheads="1"/>
            </p:cNvSpPr>
            <p:nvPr/>
          </p:nvSpPr>
          <p:spPr bwMode="auto">
            <a:xfrm>
              <a:off x="2344" y="576"/>
              <a:ext cx="99" cy="99"/>
            </a:xfrm>
            <a:prstGeom prst="ellipse">
              <a:avLst/>
            </a:prstGeom>
            <a:solidFill>
              <a:srgbClr val="FF0000"/>
            </a:solidFill>
            <a:ln w="28575">
              <a:noFill/>
              <a:round/>
              <a:headEnd/>
              <a:tailEnd/>
            </a:ln>
          </p:spPr>
          <p:txBody>
            <a:bodyPr wrap="none" anchor="ctr"/>
            <a:lstStyle/>
            <a:p>
              <a:pPr algn="l" rtl="0" eaLnBrk="0" fontAlgn="base" hangingPunct="0">
                <a:spcBef>
                  <a:spcPct val="0"/>
                </a:spcBef>
                <a:spcAft>
                  <a:spcPct val="0"/>
                </a:spcAft>
              </a:pPr>
              <a:endParaRPr lang="en-US" sz="2000" kern="1200">
                <a:solidFill>
                  <a:srgbClr val="FF0000"/>
                </a:solidFill>
                <a:latin typeface="Times New Roman" pitchFamily="18" charset="0"/>
                <a:ea typeface="+mn-ea"/>
                <a:cs typeface="+mn-cs"/>
              </a:endParaRPr>
            </a:p>
          </p:txBody>
        </p:sp>
        <p:sp>
          <p:nvSpPr>
            <p:cNvPr id="87210" name="Line 44"/>
            <p:cNvSpPr>
              <a:spLocks noChangeShapeType="1"/>
            </p:cNvSpPr>
            <p:nvPr/>
          </p:nvSpPr>
          <p:spPr bwMode="auto">
            <a:xfrm>
              <a:off x="2021" y="1055"/>
              <a:ext cx="369" cy="0"/>
            </a:xfrm>
            <a:prstGeom prst="line">
              <a:avLst/>
            </a:prstGeom>
            <a:noFill/>
            <a:ln w="28575">
              <a:solidFill>
                <a:srgbClr val="FF9999"/>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11" name="Line 45"/>
            <p:cNvSpPr>
              <a:spLocks noChangeShapeType="1"/>
            </p:cNvSpPr>
            <p:nvPr/>
          </p:nvSpPr>
          <p:spPr bwMode="auto">
            <a:xfrm>
              <a:off x="2021" y="909"/>
              <a:ext cx="369" cy="0"/>
            </a:xfrm>
            <a:prstGeom prst="line">
              <a:avLst/>
            </a:prstGeom>
            <a:noFill/>
            <a:ln w="28575">
              <a:solidFill>
                <a:srgbClr val="FF9999"/>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12" name="Line 46"/>
            <p:cNvSpPr>
              <a:spLocks noChangeShapeType="1"/>
            </p:cNvSpPr>
            <p:nvPr/>
          </p:nvSpPr>
          <p:spPr bwMode="auto">
            <a:xfrm>
              <a:off x="2021" y="764"/>
              <a:ext cx="369" cy="0"/>
            </a:xfrm>
            <a:prstGeom prst="line">
              <a:avLst/>
            </a:prstGeom>
            <a:noFill/>
            <a:ln w="28575">
              <a:solidFill>
                <a:srgbClr val="FF9999"/>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13" name="Line 47"/>
            <p:cNvSpPr>
              <a:spLocks noChangeShapeType="1"/>
            </p:cNvSpPr>
            <p:nvPr/>
          </p:nvSpPr>
          <p:spPr bwMode="auto">
            <a:xfrm>
              <a:off x="2021" y="619"/>
              <a:ext cx="369" cy="0"/>
            </a:xfrm>
            <a:prstGeom prst="line">
              <a:avLst/>
            </a:prstGeom>
            <a:noFill/>
            <a:ln w="28575">
              <a:solidFill>
                <a:srgbClr val="FF9999"/>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14" name="Line 48"/>
            <p:cNvSpPr>
              <a:spLocks noChangeShapeType="1"/>
            </p:cNvSpPr>
            <p:nvPr/>
          </p:nvSpPr>
          <p:spPr bwMode="auto">
            <a:xfrm flipV="1">
              <a:off x="2390" y="619"/>
              <a:ext cx="0" cy="449"/>
            </a:xfrm>
            <a:prstGeom prst="line">
              <a:avLst/>
            </a:prstGeom>
            <a:noFill/>
            <a:ln w="28575">
              <a:solidFill>
                <a:srgbClr val="FF9999"/>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15" name="Line 49"/>
            <p:cNvSpPr>
              <a:spLocks noChangeShapeType="1"/>
            </p:cNvSpPr>
            <p:nvPr/>
          </p:nvSpPr>
          <p:spPr bwMode="auto">
            <a:xfrm flipV="1">
              <a:off x="2267" y="624"/>
              <a:ext cx="0" cy="444"/>
            </a:xfrm>
            <a:prstGeom prst="line">
              <a:avLst/>
            </a:prstGeom>
            <a:noFill/>
            <a:ln w="28575">
              <a:solidFill>
                <a:srgbClr val="FF9999"/>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16" name="Line 50"/>
            <p:cNvSpPr>
              <a:spLocks noChangeShapeType="1"/>
            </p:cNvSpPr>
            <p:nvPr/>
          </p:nvSpPr>
          <p:spPr bwMode="auto">
            <a:xfrm flipV="1">
              <a:off x="2144" y="624"/>
              <a:ext cx="0" cy="432"/>
            </a:xfrm>
            <a:prstGeom prst="line">
              <a:avLst/>
            </a:prstGeom>
            <a:noFill/>
            <a:ln w="28575">
              <a:solidFill>
                <a:srgbClr val="FF9999"/>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217" name="Line 51"/>
            <p:cNvSpPr>
              <a:spLocks noChangeShapeType="1"/>
            </p:cNvSpPr>
            <p:nvPr/>
          </p:nvSpPr>
          <p:spPr bwMode="auto">
            <a:xfrm flipV="1">
              <a:off x="2021" y="619"/>
              <a:ext cx="0" cy="437"/>
            </a:xfrm>
            <a:prstGeom prst="line">
              <a:avLst/>
            </a:prstGeom>
            <a:noFill/>
            <a:ln w="28575">
              <a:solidFill>
                <a:srgbClr val="FF9999"/>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grpSp>
      <p:pic>
        <p:nvPicPr>
          <p:cNvPr id="87054" name="Picture 52"/>
          <p:cNvPicPr>
            <a:picLocks noChangeAspect="1" noChangeArrowheads="1"/>
          </p:cNvPicPr>
          <p:nvPr/>
        </p:nvPicPr>
        <p:blipFill>
          <a:blip r:embed="rId9"/>
          <a:srcRect/>
          <a:stretch>
            <a:fillRect/>
          </a:stretch>
        </p:blipFill>
        <p:spPr bwMode="auto">
          <a:xfrm>
            <a:off x="3429000" y="457200"/>
            <a:ext cx="685800" cy="557213"/>
          </a:xfrm>
          <a:prstGeom prst="rect">
            <a:avLst/>
          </a:prstGeom>
          <a:noFill/>
          <a:ln w="9525">
            <a:noFill/>
            <a:miter lim="800000"/>
            <a:headEnd/>
            <a:tailEnd/>
          </a:ln>
        </p:spPr>
      </p:pic>
      <p:pic>
        <p:nvPicPr>
          <p:cNvPr id="87055" name="Picture 53"/>
          <p:cNvPicPr>
            <a:picLocks noChangeAspect="1" noChangeArrowheads="1"/>
          </p:cNvPicPr>
          <p:nvPr/>
        </p:nvPicPr>
        <p:blipFill>
          <a:blip r:embed="rId10"/>
          <a:srcRect/>
          <a:stretch>
            <a:fillRect/>
          </a:stretch>
        </p:blipFill>
        <p:spPr bwMode="auto">
          <a:xfrm>
            <a:off x="0" y="3962400"/>
            <a:ext cx="590550" cy="609600"/>
          </a:xfrm>
          <a:prstGeom prst="rect">
            <a:avLst/>
          </a:prstGeom>
          <a:noFill/>
          <a:ln w="9525">
            <a:noFill/>
            <a:miter lim="800000"/>
            <a:headEnd/>
            <a:tailEnd/>
          </a:ln>
        </p:spPr>
      </p:pic>
      <p:pic>
        <p:nvPicPr>
          <p:cNvPr id="87056" name="Picture 54"/>
          <p:cNvPicPr>
            <a:picLocks noChangeAspect="1" noChangeArrowheads="1"/>
          </p:cNvPicPr>
          <p:nvPr/>
        </p:nvPicPr>
        <p:blipFill>
          <a:blip r:embed="rId11"/>
          <a:srcRect/>
          <a:stretch>
            <a:fillRect/>
          </a:stretch>
        </p:blipFill>
        <p:spPr bwMode="auto">
          <a:xfrm>
            <a:off x="3733800" y="6172200"/>
            <a:ext cx="609600" cy="547688"/>
          </a:xfrm>
          <a:prstGeom prst="rect">
            <a:avLst/>
          </a:prstGeom>
          <a:noFill/>
          <a:ln w="9525">
            <a:noFill/>
            <a:miter lim="800000"/>
            <a:headEnd/>
            <a:tailEnd/>
          </a:ln>
        </p:spPr>
      </p:pic>
      <p:pic>
        <p:nvPicPr>
          <p:cNvPr id="87057" name="Picture 55"/>
          <p:cNvPicPr>
            <a:picLocks noChangeAspect="1" noChangeArrowheads="1"/>
          </p:cNvPicPr>
          <p:nvPr/>
        </p:nvPicPr>
        <p:blipFill>
          <a:blip r:embed="rId12"/>
          <a:srcRect/>
          <a:stretch>
            <a:fillRect/>
          </a:stretch>
        </p:blipFill>
        <p:spPr bwMode="auto">
          <a:xfrm>
            <a:off x="0" y="1447800"/>
            <a:ext cx="762000" cy="531813"/>
          </a:xfrm>
          <a:prstGeom prst="rect">
            <a:avLst/>
          </a:prstGeom>
          <a:noFill/>
          <a:ln w="9525">
            <a:noFill/>
            <a:miter lim="800000"/>
            <a:headEnd/>
            <a:tailEnd/>
          </a:ln>
        </p:spPr>
      </p:pic>
      <p:pic>
        <p:nvPicPr>
          <p:cNvPr id="87058" name="Picture 56"/>
          <p:cNvPicPr>
            <a:picLocks noChangeAspect="1" noChangeArrowheads="1"/>
          </p:cNvPicPr>
          <p:nvPr/>
        </p:nvPicPr>
        <p:blipFill>
          <a:blip r:embed="rId13"/>
          <a:srcRect/>
          <a:stretch>
            <a:fillRect/>
          </a:stretch>
        </p:blipFill>
        <p:spPr bwMode="auto">
          <a:xfrm>
            <a:off x="4343400" y="6172200"/>
            <a:ext cx="441325" cy="685800"/>
          </a:xfrm>
          <a:prstGeom prst="rect">
            <a:avLst/>
          </a:prstGeom>
          <a:noFill/>
          <a:ln w="9525" algn="ctr">
            <a:noFill/>
            <a:miter lim="800000"/>
            <a:headEnd/>
            <a:tailEnd/>
          </a:ln>
        </p:spPr>
      </p:pic>
      <p:pic>
        <p:nvPicPr>
          <p:cNvPr id="87059" name="Picture 57"/>
          <p:cNvPicPr>
            <a:picLocks noChangeAspect="1" noChangeArrowheads="1"/>
          </p:cNvPicPr>
          <p:nvPr/>
        </p:nvPicPr>
        <p:blipFill>
          <a:blip r:embed="rId14"/>
          <a:srcRect/>
          <a:stretch>
            <a:fillRect/>
          </a:stretch>
        </p:blipFill>
        <p:spPr bwMode="auto">
          <a:xfrm>
            <a:off x="1905000" y="6172200"/>
            <a:ext cx="530225" cy="685800"/>
          </a:xfrm>
          <a:prstGeom prst="rect">
            <a:avLst/>
          </a:prstGeom>
          <a:noFill/>
          <a:ln w="9525" algn="ctr">
            <a:noFill/>
            <a:miter lim="800000"/>
            <a:headEnd/>
            <a:tailEnd/>
          </a:ln>
        </p:spPr>
      </p:pic>
      <p:pic>
        <p:nvPicPr>
          <p:cNvPr id="87060" name="Picture 58"/>
          <p:cNvPicPr>
            <a:picLocks noChangeAspect="1" noChangeArrowheads="1"/>
          </p:cNvPicPr>
          <p:nvPr/>
        </p:nvPicPr>
        <p:blipFill>
          <a:blip r:embed="rId15"/>
          <a:srcRect/>
          <a:stretch>
            <a:fillRect/>
          </a:stretch>
        </p:blipFill>
        <p:spPr bwMode="auto">
          <a:xfrm>
            <a:off x="0" y="2133600"/>
            <a:ext cx="766763" cy="501650"/>
          </a:xfrm>
          <a:prstGeom prst="rect">
            <a:avLst/>
          </a:prstGeom>
          <a:noFill/>
          <a:ln w="9525" algn="ctr">
            <a:noFill/>
            <a:miter lim="800000"/>
            <a:headEnd/>
            <a:tailEnd/>
          </a:ln>
        </p:spPr>
      </p:pic>
      <p:sp>
        <p:nvSpPr>
          <p:cNvPr id="87061" name="AutoShape 59"/>
          <p:cNvSpPr>
            <a:spLocks noChangeArrowheads="1"/>
          </p:cNvSpPr>
          <p:nvPr/>
        </p:nvSpPr>
        <p:spPr bwMode="auto">
          <a:xfrm rot="-2866024">
            <a:off x="975519" y="5796756"/>
            <a:ext cx="390525" cy="360363"/>
          </a:xfrm>
          <a:prstGeom prst="flowChartDelay">
            <a:avLst/>
          </a:prstGeom>
          <a:no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62" name="AutoShape 60"/>
          <p:cNvSpPr>
            <a:spLocks noChangeArrowheads="1"/>
          </p:cNvSpPr>
          <p:nvPr/>
        </p:nvSpPr>
        <p:spPr bwMode="auto">
          <a:xfrm rot="-5400000">
            <a:off x="1450182" y="5645944"/>
            <a:ext cx="407987"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63" name="AutoShape 61"/>
          <p:cNvSpPr>
            <a:spLocks noChangeArrowheads="1"/>
          </p:cNvSpPr>
          <p:nvPr/>
        </p:nvSpPr>
        <p:spPr bwMode="auto">
          <a:xfrm rot="-5400000">
            <a:off x="2023269" y="5645944"/>
            <a:ext cx="407987"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64" name="AutoShape 62"/>
          <p:cNvSpPr>
            <a:spLocks noChangeArrowheads="1"/>
          </p:cNvSpPr>
          <p:nvPr/>
        </p:nvSpPr>
        <p:spPr bwMode="auto">
          <a:xfrm rot="-5400000">
            <a:off x="3852069" y="5596731"/>
            <a:ext cx="407988"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65" name="AutoShape 63"/>
          <p:cNvSpPr>
            <a:spLocks noChangeArrowheads="1"/>
          </p:cNvSpPr>
          <p:nvPr/>
        </p:nvSpPr>
        <p:spPr bwMode="auto">
          <a:xfrm rot="-5400000">
            <a:off x="4309269" y="5645944"/>
            <a:ext cx="407987"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66" name="AutoShape 64"/>
          <p:cNvSpPr>
            <a:spLocks noChangeArrowheads="1"/>
          </p:cNvSpPr>
          <p:nvPr/>
        </p:nvSpPr>
        <p:spPr bwMode="auto">
          <a:xfrm rot="-5400000">
            <a:off x="5071269" y="5645944"/>
            <a:ext cx="407987"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67" name="AutoShape 65"/>
          <p:cNvSpPr>
            <a:spLocks noChangeArrowheads="1"/>
          </p:cNvSpPr>
          <p:nvPr/>
        </p:nvSpPr>
        <p:spPr bwMode="auto">
          <a:xfrm rot="-5400000">
            <a:off x="7074694" y="5658644"/>
            <a:ext cx="407987"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pic>
        <p:nvPicPr>
          <p:cNvPr id="87068" name="Picture 66"/>
          <p:cNvPicPr>
            <a:picLocks noChangeAspect="1" noChangeArrowheads="1"/>
          </p:cNvPicPr>
          <p:nvPr/>
        </p:nvPicPr>
        <p:blipFill>
          <a:blip r:embed="rId16"/>
          <a:srcRect/>
          <a:stretch>
            <a:fillRect/>
          </a:stretch>
        </p:blipFill>
        <p:spPr bwMode="auto">
          <a:xfrm>
            <a:off x="0" y="3352800"/>
            <a:ext cx="838200" cy="566738"/>
          </a:xfrm>
          <a:prstGeom prst="rect">
            <a:avLst/>
          </a:prstGeom>
          <a:noFill/>
          <a:ln w="9525" algn="ctr">
            <a:noFill/>
            <a:miter lim="800000"/>
            <a:headEnd/>
            <a:tailEnd/>
          </a:ln>
        </p:spPr>
      </p:pic>
      <p:pic>
        <p:nvPicPr>
          <p:cNvPr id="87069" name="Picture 67" descr="via2"/>
          <p:cNvPicPr>
            <a:picLocks noChangeAspect="1" noChangeArrowheads="1"/>
          </p:cNvPicPr>
          <p:nvPr/>
        </p:nvPicPr>
        <p:blipFill>
          <a:blip r:embed="rId17"/>
          <a:srcRect/>
          <a:stretch>
            <a:fillRect/>
          </a:stretch>
        </p:blipFill>
        <p:spPr bwMode="auto">
          <a:xfrm rot="2924733">
            <a:off x="7835106" y="1080294"/>
            <a:ext cx="484188" cy="609600"/>
          </a:xfrm>
          <a:prstGeom prst="rect">
            <a:avLst/>
          </a:prstGeom>
          <a:noFill/>
          <a:ln w="9525">
            <a:noFill/>
            <a:miter lim="800000"/>
            <a:headEnd/>
            <a:tailEnd/>
          </a:ln>
        </p:spPr>
      </p:pic>
      <p:pic>
        <p:nvPicPr>
          <p:cNvPr id="87070" name="Picture 68" descr="B_OEQ127"/>
          <p:cNvPicPr>
            <a:picLocks noChangeAspect="1" noChangeArrowheads="1"/>
          </p:cNvPicPr>
          <p:nvPr/>
        </p:nvPicPr>
        <p:blipFill>
          <a:blip r:embed="rId18"/>
          <a:srcRect/>
          <a:stretch>
            <a:fillRect/>
          </a:stretch>
        </p:blipFill>
        <p:spPr bwMode="auto">
          <a:xfrm rot="2730464">
            <a:off x="8396288" y="1738312"/>
            <a:ext cx="528638" cy="557213"/>
          </a:xfrm>
          <a:prstGeom prst="rect">
            <a:avLst/>
          </a:prstGeom>
          <a:noFill/>
          <a:ln w="9525">
            <a:noFill/>
            <a:miter lim="800000"/>
            <a:headEnd/>
            <a:tailEnd/>
          </a:ln>
        </p:spPr>
      </p:pic>
      <p:pic>
        <p:nvPicPr>
          <p:cNvPr id="87071" name="Picture 69" descr="rocketebook"/>
          <p:cNvPicPr>
            <a:picLocks noChangeAspect="1" noChangeArrowheads="1"/>
          </p:cNvPicPr>
          <p:nvPr/>
        </p:nvPicPr>
        <p:blipFill>
          <a:blip r:embed="rId19"/>
          <a:srcRect/>
          <a:stretch>
            <a:fillRect/>
          </a:stretch>
        </p:blipFill>
        <p:spPr bwMode="auto">
          <a:xfrm>
            <a:off x="8612188" y="914400"/>
            <a:ext cx="531812" cy="712788"/>
          </a:xfrm>
          <a:prstGeom prst="rect">
            <a:avLst/>
          </a:prstGeom>
          <a:noFill/>
          <a:ln w="9525">
            <a:noFill/>
            <a:miter lim="800000"/>
            <a:headEnd/>
            <a:tailEnd/>
          </a:ln>
        </p:spPr>
      </p:pic>
      <p:sp>
        <p:nvSpPr>
          <p:cNvPr id="87072" name="Oval 70"/>
          <p:cNvSpPr>
            <a:spLocks noChangeArrowheads="1"/>
          </p:cNvSpPr>
          <p:nvPr/>
        </p:nvSpPr>
        <p:spPr bwMode="auto">
          <a:xfrm rot="2650181">
            <a:off x="6629400" y="1828800"/>
            <a:ext cx="2514600" cy="617538"/>
          </a:xfrm>
          <a:prstGeom prst="ellipse">
            <a:avLst/>
          </a:prstGeom>
          <a:solidFill>
            <a:schemeClr val="accent1"/>
          </a:solidFill>
          <a:ln w="9525" algn="ctr">
            <a:solidFill>
              <a:schemeClr val="tx1"/>
            </a:solidFill>
            <a:round/>
            <a:headEnd/>
            <a:tailEnd/>
          </a:ln>
        </p:spPr>
        <p:txBody>
          <a:bodyPr wrap="none" anchor="ctr"/>
          <a:lstStyle/>
          <a:p>
            <a:pPr algn="l" rtl="0" fontAlgn="base">
              <a:spcBef>
                <a:spcPct val="0"/>
              </a:spcBef>
              <a:spcAft>
                <a:spcPct val="0"/>
              </a:spcAft>
            </a:pPr>
            <a:r>
              <a:rPr lang="en-US" sz="2400" b="1" kern="1200">
                <a:solidFill>
                  <a:srgbClr val="000000"/>
                </a:solidFill>
                <a:latin typeface="Times New Roman" pitchFamily="18" charset="0"/>
                <a:ea typeface="+mn-ea"/>
                <a:cs typeface="+mn-cs"/>
              </a:rPr>
              <a:t>Portal</a:t>
            </a:r>
          </a:p>
        </p:txBody>
      </p:sp>
      <p:sp>
        <p:nvSpPr>
          <p:cNvPr id="87073" name="Text Box 71"/>
          <p:cNvSpPr txBox="1">
            <a:spLocks noChangeArrowheads="1"/>
          </p:cNvSpPr>
          <p:nvPr/>
        </p:nvSpPr>
        <p:spPr bwMode="auto">
          <a:xfrm>
            <a:off x="7499350" y="5486400"/>
            <a:ext cx="1644650" cy="915988"/>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b="1" kern="1200">
                <a:solidFill>
                  <a:srgbClr val="000000"/>
                </a:solidFill>
                <a:latin typeface="Times New Roman" pitchFamily="18" charset="0"/>
                <a:ea typeface="+mn-ea"/>
                <a:cs typeface="+mn-cs"/>
              </a:rPr>
              <a:t>Sensor or Data</a:t>
            </a:r>
          </a:p>
          <a:p>
            <a:pPr algn="l" rtl="0" fontAlgn="base">
              <a:spcBef>
                <a:spcPct val="0"/>
              </a:spcBef>
              <a:spcAft>
                <a:spcPct val="0"/>
              </a:spcAft>
            </a:pPr>
            <a:r>
              <a:rPr lang="en-US" b="1" kern="1200">
                <a:solidFill>
                  <a:srgbClr val="000000"/>
                </a:solidFill>
                <a:latin typeface="Times New Roman" pitchFamily="18" charset="0"/>
                <a:ea typeface="+mn-ea"/>
                <a:cs typeface="+mn-cs"/>
              </a:rPr>
              <a:t>Interchange</a:t>
            </a:r>
          </a:p>
          <a:p>
            <a:pPr algn="l" rtl="0" fontAlgn="base">
              <a:spcBef>
                <a:spcPct val="0"/>
              </a:spcBef>
              <a:spcAft>
                <a:spcPct val="0"/>
              </a:spcAft>
            </a:pPr>
            <a:r>
              <a:rPr lang="en-US" b="1" kern="1200">
                <a:solidFill>
                  <a:srgbClr val="000000"/>
                </a:solidFill>
                <a:latin typeface="Times New Roman" pitchFamily="18" charset="0"/>
                <a:ea typeface="+mn-ea"/>
                <a:cs typeface="+mn-cs"/>
              </a:rPr>
              <a:t>Service</a:t>
            </a:r>
          </a:p>
        </p:txBody>
      </p:sp>
      <p:sp>
        <p:nvSpPr>
          <p:cNvPr id="87074" name="Rectangle 72"/>
          <p:cNvSpPr>
            <a:spLocks noChangeArrowheads="1"/>
          </p:cNvSpPr>
          <p:nvPr/>
        </p:nvSpPr>
        <p:spPr bwMode="auto">
          <a:xfrm>
            <a:off x="0" y="5029200"/>
            <a:ext cx="915988" cy="590550"/>
          </a:xfrm>
          <a:prstGeom prst="rect">
            <a:avLst/>
          </a:prstGeom>
          <a:solidFill>
            <a:schemeClr val="bg1"/>
          </a:solid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600" b="1" kern="1200">
                <a:solidFill>
                  <a:srgbClr val="000000"/>
                </a:solidFill>
                <a:latin typeface="Times New Roman" pitchFamily="18" charset="0"/>
                <a:ea typeface="+mn-ea"/>
                <a:cs typeface="+mn-cs"/>
              </a:rPr>
              <a:t>Another</a:t>
            </a:r>
            <a:br>
              <a:rPr lang="en-US" sz="1600" b="1" kern="1200">
                <a:solidFill>
                  <a:srgbClr val="000000"/>
                </a:solidFill>
                <a:latin typeface="Times New Roman" pitchFamily="18" charset="0"/>
                <a:ea typeface="+mn-ea"/>
                <a:cs typeface="+mn-cs"/>
              </a:rPr>
            </a:br>
            <a:r>
              <a:rPr lang="en-US" sz="1600" b="1" kern="1200">
                <a:solidFill>
                  <a:srgbClr val="000000"/>
                </a:solidFill>
                <a:latin typeface="Times New Roman" pitchFamily="18" charset="0"/>
                <a:ea typeface="+mn-ea"/>
                <a:cs typeface="+mn-cs"/>
              </a:rPr>
              <a:t>Grid</a:t>
            </a:r>
          </a:p>
        </p:txBody>
      </p:sp>
      <p:sp>
        <p:nvSpPr>
          <p:cNvPr id="87075" name="Text Box 73"/>
          <p:cNvSpPr txBox="1">
            <a:spLocks noChangeArrowheads="1"/>
          </p:cNvSpPr>
          <p:nvPr/>
        </p:nvSpPr>
        <p:spPr bwMode="auto">
          <a:xfrm>
            <a:off x="179388" y="115888"/>
            <a:ext cx="8859837" cy="366712"/>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b="1" kern="1200">
                <a:solidFill>
                  <a:srgbClr val="000000"/>
                </a:solidFill>
                <a:latin typeface="Arial" pitchFamily="34" charset="0"/>
                <a:ea typeface="+mn-ea"/>
                <a:cs typeface="+mn-cs"/>
              </a:rPr>
              <a:t>Raw Data </a:t>
            </a:r>
            <a:r>
              <a:rPr lang="en-US" b="1" kern="1200">
                <a:solidFill>
                  <a:srgbClr val="000000"/>
                </a:solidFill>
                <a:latin typeface="Arial" pitchFamily="34" charset="0"/>
                <a:ea typeface="+mn-ea"/>
                <a:cs typeface="+mn-cs"/>
                <a:sym typeface="Wingdings" pitchFamily="2" charset="2"/>
              </a:rPr>
              <a:t>     Data    Information     Knowledge      Wisdom    </a:t>
            </a:r>
            <a:r>
              <a:rPr lang="en-US" b="1" kern="1200">
                <a:solidFill>
                  <a:srgbClr val="000000"/>
                </a:solidFill>
                <a:latin typeface="Arial" pitchFamily="34" charset="0"/>
                <a:ea typeface="+mn-ea"/>
                <a:cs typeface="+mn-cs"/>
              </a:rPr>
              <a:t>Decisions</a:t>
            </a:r>
          </a:p>
        </p:txBody>
      </p:sp>
      <p:sp>
        <p:nvSpPr>
          <p:cNvPr id="87076" name="AutoShape 74"/>
          <p:cNvSpPr>
            <a:spLocks noChangeArrowheads="1"/>
          </p:cNvSpPr>
          <p:nvPr/>
        </p:nvSpPr>
        <p:spPr bwMode="auto">
          <a:xfrm rot="5400000">
            <a:off x="2556669" y="1100931"/>
            <a:ext cx="407988"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77" name="AutoShape 75"/>
          <p:cNvSpPr>
            <a:spLocks noChangeArrowheads="1"/>
          </p:cNvSpPr>
          <p:nvPr/>
        </p:nvSpPr>
        <p:spPr bwMode="auto">
          <a:xfrm rot="5400000">
            <a:off x="1566069" y="1024731"/>
            <a:ext cx="407988"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78" name="Rectangle 76"/>
          <p:cNvSpPr>
            <a:spLocks noChangeArrowheads="1"/>
          </p:cNvSpPr>
          <p:nvPr/>
        </p:nvSpPr>
        <p:spPr bwMode="auto">
          <a:xfrm>
            <a:off x="0" y="2743200"/>
            <a:ext cx="915988" cy="590550"/>
          </a:xfrm>
          <a:prstGeom prst="rect">
            <a:avLst/>
          </a:prstGeom>
          <a:solidFill>
            <a:schemeClr val="bg1"/>
          </a:solid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600" b="1" kern="1200">
                <a:solidFill>
                  <a:srgbClr val="000000"/>
                </a:solidFill>
                <a:latin typeface="Times New Roman" pitchFamily="18" charset="0"/>
                <a:ea typeface="+mn-ea"/>
                <a:cs typeface="+mn-cs"/>
              </a:rPr>
              <a:t>Another</a:t>
            </a:r>
            <a:br>
              <a:rPr lang="en-US" sz="1600" b="1" kern="1200">
                <a:solidFill>
                  <a:srgbClr val="000000"/>
                </a:solidFill>
                <a:latin typeface="Times New Roman" pitchFamily="18" charset="0"/>
                <a:ea typeface="+mn-ea"/>
                <a:cs typeface="+mn-cs"/>
              </a:rPr>
            </a:br>
            <a:r>
              <a:rPr lang="en-US" sz="1600" b="1" kern="1200">
                <a:solidFill>
                  <a:srgbClr val="000000"/>
                </a:solidFill>
                <a:latin typeface="Times New Roman" pitchFamily="18" charset="0"/>
                <a:ea typeface="+mn-ea"/>
                <a:cs typeface="+mn-cs"/>
              </a:rPr>
              <a:t>Service</a:t>
            </a:r>
          </a:p>
        </p:txBody>
      </p:sp>
      <p:sp>
        <p:nvSpPr>
          <p:cNvPr id="87079" name="AutoShape 77"/>
          <p:cNvSpPr>
            <a:spLocks noChangeArrowheads="1"/>
          </p:cNvSpPr>
          <p:nvPr/>
        </p:nvSpPr>
        <p:spPr bwMode="auto">
          <a:xfrm rot="5400000">
            <a:off x="3547269" y="1100931"/>
            <a:ext cx="407988"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80" name="Rectangle 78"/>
          <p:cNvSpPr>
            <a:spLocks noChangeArrowheads="1"/>
          </p:cNvSpPr>
          <p:nvPr/>
        </p:nvSpPr>
        <p:spPr bwMode="auto">
          <a:xfrm>
            <a:off x="0" y="838200"/>
            <a:ext cx="915988" cy="590550"/>
          </a:xfrm>
          <a:prstGeom prst="rect">
            <a:avLst/>
          </a:prstGeom>
          <a:solidFill>
            <a:schemeClr val="bg1"/>
          </a:solid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600" b="1" kern="1200">
                <a:solidFill>
                  <a:srgbClr val="000000"/>
                </a:solidFill>
                <a:latin typeface="Times New Roman" pitchFamily="18" charset="0"/>
                <a:ea typeface="+mn-ea"/>
                <a:cs typeface="+mn-cs"/>
              </a:rPr>
              <a:t>Another</a:t>
            </a:r>
            <a:br>
              <a:rPr lang="en-US" sz="1600" b="1" kern="1200">
                <a:solidFill>
                  <a:srgbClr val="000000"/>
                </a:solidFill>
                <a:latin typeface="Times New Roman" pitchFamily="18" charset="0"/>
                <a:ea typeface="+mn-ea"/>
                <a:cs typeface="+mn-cs"/>
              </a:rPr>
            </a:br>
            <a:r>
              <a:rPr lang="en-US" sz="1600" b="1" kern="1200">
                <a:solidFill>
                  <a:srgbClr val="000000"/>
                </a:solidFill>
                <a:latin typeface="Times New Roman" pitchFamily="18" charset="0"/>
                <a:ea typeface="+mn-ea"/>
                <a:cs typeface="+mn-cs"/>
              </a:rPr>
              <a:t>Grid</a:t>
            </a:r>
          </a:p>
        </p:txBody>
      </p:sp>
      <p:sp>
        <p:nvSpPr>
          <p:cNvPr id="87081" name="AutoShape 79"/>
          <p:cNvSpPr>
            <a:spLocks noChangeArrowheads="1"/>
          </p:cNvSpPr>
          <p:nvPr/>
        </p:nvSpPr>
        <p:spPr bwMode="auto">
          <a:xfrm rot="5400000">
            <a:off x="4842669" y="1150144"/>
            <a:ext cx="407987" cy="339725"/>
          </a:xfrm>
          <a:prstGeom prst="flowChartDelay">
            <a:avLst/>
          </a:prstGeom>
          <a:no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sp>
        <p:nvSpPr>
          <p:cNvPr id="87082" name="Rectangle 80"/>
          <p:cNvSpPr>
            <a:spLocks noChangeArrowheads="1"/>
          </p:cNvSpPr>
          <p:nvPr/>
        </p:nvSpPr>
        <p:spPr bwMode="auto">
          <a:xfrm>
            <a:off x="4495800" y="457200"/>
            <a:ext cx="915988" cy="590550"/>
          </a:xfrm>
          <a:prstGeom prst="rect">
            <a:avLst/>
          </a:prstGeom>
          <a:solidFill>
            <a:schemeClr val="bg1"/>
          </a:solid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600" b="1" kern="1200">
                <a:solidFill>
                  <a:srgbClr val="000000"/>
                </a:solidFill>
                <a:latin typeface="Times New Roman" pitchFamily="18" charset="0"/>
                <a:ea typeface="+mn-ea"/>
                <a:cs typeface="+mn-cs"/>
              </a:rPr>
              <a:t>Another</a:t>
            </a:r>
            <a:br>
              <a:rPr lang="en-US" sz="1600" b="1" kern="1200">
                <a:solidFill>
                  <a:srgbClr val="000000"/>
                </a:solidFill>
                <a:latin typeface="Times New Roman" pitchFamily="18" charset="0"/>
                <a:ea typeface="+mn-ea"/>
                <a:cs typeface="+mn-cs"/>
              </a:rPr>
            </a:br>
            <a:r>
              <a:rPr lang="en-US" sz="1600" b="1" kern="1200">
                <a:solidFill>
                  <a:srgbClr val="000000"/>
                </a:solidFill>
                <a:latin typeface="Times New Roman" pitchFamily="18" charset="0"/>
                <a:ea typeface="+mn-ea"/>
                <a:cs typeface="+mn-cs"/>
              </a:rPr>
              <a:t>Grid</a:t>
            </a:r>
          </a:p>
        </p:txBody>
      </p:sp>
      <p:grpSp>
        <p:nvGrpSpPr>
          <p:cNvPr id="4" name="Group 81"/>
          <p:cNvGrpSpPr>
            <a:grpSpLocks/>
          </p:cNvGrpSpPr>
          <p:nvPr/>
        </p:nvGrpSpPr>
        <p:grpSpPr bwMode="auto">
          <a:xfrm>
            <a:off x="990600" y="1198563"/>
            <a:ext cx="533400" cy="4537075"/>
            <a:chOff x="624" y="755"/>
            <a:chExt cx="336" cy="2858"/>
          </a:xfrm>
        </p:grpSpPr>
        <p:sp>
          <p:nvSpPr>
            <p:cNvPr id="87186" name="AutoShape 82"/>
            <p:cNvSpPr>
              <a:spLocks noChangeArrowheads="1"/>
            </p:cNvSpPr>
            <p:nvPr/>
          </p:nvSpPr>
          <p:spPr bwMode="auto">
            <a:xfrm rot="2360223">
              <a:off x="693" y="755"/>
              <a:ext cx="267" cy="253"/>
            </a:xfrm>
            <a:prstGeom prst="flowChartDelay">
              <a:avLst/>
            </a:prstGeom>
            <a:no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SS</a:t>
              </a:r>
            </a:p>
          </p:txBody>
        </p:sp>
        <p:sp>
          <p:nvSpPr>
            <p:cNvPr id="87187" name="AutoShape 83"/>
            <p:cNvSpPr>
              <a:spLocks noChangeArrowheads="1"/>
            </p:cNvSpPr>
            <p:nvPr/>
          </p:nvSpPr>
          <p:spPr bwMode="auto">
            <a:xfrm>
              <a:off x="624" y="1109"/>
              <a:ext cx="267" cy="253"/>
            </a:xfrm>
            <a:prstGeom prst="flowChartDelay">
              <a:avLst/>
            </a:prstGeom>
            <a:solidFill>
              <a:schemeClr val="bg1"/>
            </a:solid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SS</a:t>
              </a:r>
            </a:p>
          </p:txBody>
        </p:sp>
        <p:sp>
          <p:nvSpPr>
            <p:cNvPr id="87188" name="AutoShape 84"/>
            <p:cNvSpPr>
              <a:spLocks noChangeArrowheads="1"/>
            </p:cNvSpPr>
            <p:nvPr/>
          </p:nvSpPr>
          <p:spPr bwMode="auto">
            <a:xfrm>
              <a:off x="624" y="1484"/>
              <a:ext cx="267" cy="253"/>
            </a:xfrm>
            <a:prstGeom prst="flowChartDelay">
              <a:avLst/>
            </a:prstGeom>
            <a:no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SS</a:t>
              </a:r>
            </a:p>
          </p:txBody>
        </p:sp>
        <p:sp>
          <p:nvSpPr>
            <p:cNvPr id="87189" name="AutoShape 85"/>
            <p:cNvSpPr>
              <a:spLocks noChangeArrowheads="1"/>
            </p:cNvSpPr>
            <p:nvPr/>
          </p:nvSpPr>
          <p:spPr bwMode="auto">
            <a:xfrm>
              <a:off x="624" y="1859"/>
              <a:ext cx="267" cy="253"/>
            </a:xfrm>
            <a:prstGeom prst="flowChartDelay">
              <a:avLst/>
            </a:prstGeom>
            <a:no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SS</a:t>
              </a:r>
            </a:p>
          </p:txBody>
        </p:sp>
        <p:sp>
          <p:nvSpPr>
            <p:cNvPr id="87190" name="AutoShape 86"/>
            <p:cNvSpPr>
              <a:spLocks noChangeArrowheads="1"/>
            </p:cNvSpPr>
            <p:nvPr/>
          </p:nvSpPr>
          <p:spPr bwMode="auto">
            <a:xfrm>
              <a:off x="624" y="2234"/>
              <a:ext cx="267" cy="253"/>
            </a:xfrm>
            <a:prstGeom prst="flowChartDelay">
              <a:avLst/>
            </a:prstGeom>
            <a:no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SS</a:t>
              </a:r>
            </a:p>
          </p:txBody>
        </p:sp>
        <p:sp>
          <p:nvSpPr>
            <p:cNvPr id="87191" name="AutoShape 87"/>
            <p:cNvSpPr>
              <a:spLocks noChangeArrowheads="1"/>
            </p:cNvSpPr>
            <p:nvPr/>
          </p:nvSpPr>
          <p:spPr bwMode="auto">
            <a:xfrm>
              <a:off x="624" y="2609"/>
              <a:ext cx="267" cy="253"/>
            </a:xfrm>
            <a:prstGeom prst="flowChartDelay">
              <a:avLst/>
            </a:prstGeom>
            <a:no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SS</a:t>
              </a:r>
            </a:p>
          </p:txBody>
        </p:sp>
        <p:sp>
          <p:nvSpPr>
            <p:cNvPr id="87192" name="AutoShape 88"/>
            <p:cNvSpPr>
              <a:spLocks noChangeArrowheads="1"/>
            </p:cNvSpPr>
            <p:nvPr/>
          </p:nvSpPr>
          <p:spPr bwMode="auto">
            <a:xfrm>
              <a:off x="624" y="2984"/>
              <a:ext cx="267" cy="253"/>
            </a:xfrm>
            <a:prstGeom prst="flowChartDelay">
              <a:avLst/>
            </a:prstGeom>
            <a:solidFill>
              <a:schemeClr val="bg1"/>
            </a:solid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SS</a:t>
              </a:r>
            </a:p>
          </p:txBody>
        </p:sp>
        <p:sp>
          <p:nvSpPr>
            <p:cNvPr id="87193" name="AutoShape 89"/>
            <p:cNvSpPr>
              <a:spLocks noChangeArrowheads="1"/>
            </p:cNvSpPr>
            <p:nvPr/>
          </p:nvSpPr>
          <p:spPr bwMode="auto">
            <a:xfrm>
              <a:off x="624" y="3360"/>
              <a:ext cx="267" cy="253"/>
            </a:xfrm>
            <a:prstGeom prst="flowChartDelay">
              <a:avLst/>
            </a:prstGeom>
            <a:noFill/>
            <a:ln w="9525" algn="ctr">
              <a:solidFill>
                <a:schemeClr val="tx1"/>
              </a:solidFill>
              <a:miter lim="800000"/>
              <a:headEnd/>
              <a:tailEnd/>
            </a:ln>
          </p:spPr>
          <p:txBody>
            <a:bodyPr wrap="none" anchor="ctr">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SS</a:t>
              </a:r>
            </a:p>
          </p:txBody>
        </p:sp>
      </p:grpSp>
      <p:sp>
        <p:nvSpPr>
          <p:cNvPr id="87084" name="Text Box 90"/>
          <p:cNvSpPr txBox="1">
            <a:spLocks noChangeArrowheads="1"/>
          </p:cNvSpPr>
          <p:nvPr/>
        </p:nvSpPr>
        <p:spPr bwMode="auto">
          <a:xfrm rot="2671048">
            <a:off x="6248400" y="2286000"/>
            <a:ext cx="2724150" cy="366713"/>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b="1" kern="1200">
                <a:solidFill>
                  <a:srgbClr val="000000"/>
                </a:solidFill>
                <a:latin typeface="Arial" pitchFamily="34" charset="0"/>
                <a:ea typeface="+mn-ea"/>
                <a:cs typeface="+mn-cs"/>
              </a:rPr>
              <a:t>Inter-Service Messages</a:t>
            </a:r>
          </a:p>
        </p:txBody>
      </p:sp>
      <p:grpSp>
        <p:nvGrpSpPr>
          <p:cNvPr id="5" name="Group 91"/>
          <p:cNvGrpSpPr>
            <a:grpSpLocks/>
          </p:cNvGrpSpPr>
          <p:nvPr/>
        </p:nvGrpSpPr>
        <p:grpSpPr bwMode="auto">
          <a:xfrm>
            <a:off x="5715000" y="6091238"/>
            <a:ext cx="1143000" cy="766762"/>
            <a:chOff x="2256" y="2641"/>
            <a:chExt cx="720" cy="483"/>
          </a:xfrm>
        </p:grpSpPr>
        <p:sp>
          <p:nvSpPr>
            <p:cNvPr id="430908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85" name="Text Box 93"/>
            <p:cNvSpPr txBox="1">
              <a:spLocks noChangeArrowheads="1"/>
            </p:cNvSpPr>
            <p:nvPr/>
          </p:nvSpPr>
          <p:spPr bwMode="auto">
            <a:xfrm>
              <a:off x="2389" y="2688"/>
              <a:ext cx="483" cy="32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Storage</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6" name="Group 94"/>
          <p:cNvGrpSpPr>
            <a:grpSpLocks/>
          </p:cNvGrpSpPr>
          <p:nvPr/>
        </p:nvGrpSpPr>
        <p:grpSpPr bwMode="auto">
          <a:xfrm>
            <a:off x="2514600" y="6019800"/>
            <a:ext cx="1143000" cy="766763"/>
            <a:chOff x="2256" y="2641"/>
            <a:chExt cx="720" cy="483"/>
          </a:xfrm>
        </p:grpSpPr>
        <p:sp>
          <p:nvSpPr>
            <p:cNvPr id="4309087"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83" name="Text Box 96"/>
            <p:cNvSpPr txBox="1">
              <a:spLocks noChangeArrowheads="1"/>
            </p:cNvSpPr>
            <p:nvPr/>
          </p:nvSpPr>
          <p:spPr bwMode="auto">
            <a:xfrm>
              <a:off x="2352" y="2688"/>
              <a:ext cx="557" cy="32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Compute</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7" name="Group 97"/>
          <p:cNvGrpSpPr>
            <a:grpSpLocks/>
          </p:cNvGrpSpPr>
          <p:nvPr/>
        </p:nvGrpSpPr>
        <p:grpSpPr bwMode="auto">
          <a:xfrm>
            <a:off x="2590800" y="5257800"/>
            <a:ext cx="339725" cy="762000"/>
            <a:chOff x="1632" y="3312"/>
            <a:chExt cx="214" cy="480"/>
          </a:xfrm>
        </p:grpSpPr>
        <p:sp>
          <p:nvSpPr>
            <p:cNvPr id="87180" name="Line 98"/>
            <p:cNvSpPr>
              <a:spLocks noChangeShapeType="1"/>
            </p:cNvSpPr>
            <p:nvPr/>
          </p:nvSpPr>
          <p:spPr bwMode="auto">
            <a:xfrm>
              <a:off x="1632" y="3312"/>
              <a:ext cx="192" cy="480"/>
            </a:xfrm>
            <a:prstGeom prst="line">
              <a:avLst/>
            </a:prstGeom>
            <a:noFill/>
            <a:ln w="28575">
              <a:solidFill>
                <a:schemeClr val="tx1"/>
              </a:solidFill>
              <a:round/>
              <a:headEnd/>
              <a:tailEnd type="triangle" w="med" len="med"/>
            </a:ln>
          </p:spPr>
          <p:txBody>
            <a:bodyPr anchor="ctr">
              <a:spAutoFit/>
            </a:bodyP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181" name="AutoShape 99"/>
            <p:cNvSpPr>
              <a:spLocks noChangeArrowheads="1"/>
            </p:cNvSpPr>
            <p:nvPr/>
          </p:nvSpPr>
          <p:spPr bwMode="auto">
            <a:xfrm rot="-5400000">
              <a:off x="1610" y="3382"/>
              <a:ext cx="257" cy="214"/>
            </a:xfrm>
            <a:prstGeom prst="flowChartDelay">
              <a:avLst/>
            </a:prstGeom>
            <a:solidFill>
              <a:schemeClr val="bg1"/>
            </a:solid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grpSp>
      <p:grpSp>
        <p:nvGrpSpPr>
          <p:cNvPr id="8" name="Group 100"/>
          <p:cNvGrpSpPr>
            <a:grpSpLocks/>
          </p:cNvGrpSpPr>
          <p:nvPr/>
        </p:nvGrpSpPr>
        <p:grpSpPr bwMode="auto">
          <a:xfrm>
            <a:off x="5638800" y="5334000"/>
            <a:ext cx="339725" cy="762000"/>
            <a:chOff x="1632" y="3312"/>
            <a:chExt cx="214" cy="480"/>
          </a:xfrm>
        </p:grpSpPr>
        <p:sp>
          <p:nvSpPr>
            <p:cNvPr id="87178" name="Line 101"/>
            <p:cNvSpPr>
              <a:spLocks noChangeShapeType="1"/>
            </p:cNvSpPr>
            <p:nvPr/>
          </p:nvSpPr>
          <p:spPr bwMode="auto">
            <a:xfrm>
              <a:off x="1632" y="3312"/>
              <a:ext cx="192" cy="480"/>
            </a:xfrm>
            <a:prstGeom prst="line">
              <a:avLst/>
            </a:prstGeom>
            <a:noFill/>
            <a:ln w="28575">
              <a:solidFill>
                <a:schemeClr val="tx1"/>
              </a:solidFill>
              <a:round/>
              <a:headEnd/>
              <a:tailEnd type="triangle" w="med" len="med"/>
            </a:ln>
          </p:spPr>
          <p:txBody>
            <a:bodyPr anchor="ctr">
              <a:spAutoFit/>
            </a:bodyP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179" name="AutoShape 102"/>
            <p:cNvSpPr>
              <a:spLocks noChangeArrowheads="1"/>
            </p:cNvSpPr>
            <p:nvPr/>
          </p:nvSpPr>
          <p:spPr bwMode="auto">
            <a:xfrm rot="-5400000">
              <a:off x="1610" y="3382"/>
              <a:ext cx="257" cy="214"/>
            </a:xfrm>
            <a:prstGeom prst="flowChartDelay">
              <a:avLst/>
            </a:prstGeom>
            <a:solidFill>
              <a:schemeClr val="bg1"/>
            </a:solid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grpSp>
      <p:grpSp>
        <p:nvGrpSpPr>
          <p:cNvPr id="9" name="Group 103"/>
          <p:cNvGrpSpPr>
            <a:grpSpLocks/>
          </p:cNvGrpSpPr>
          <p:nvPr/>
        </p:nvGrpSpPr>
        <p:grpSpPr bwMode="auto">
          <a:xfrm>
            <a:off x="3352800" y="5181600"/>
            <a:ext cx="339725" cy="762000"/>
            <a:chOff x="2208" y="3312"/>
            <a:chExt cx="214" cy="480"/>
          </a:xfrm>
        </p:grpSpPr>
        <p:sp>
          <p:nvSpPr>
            <p:cNvPr id="87176" name="Line 104"/>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p:spPr>
          <p:txBody>
            <a:bodyPr anchor="ctr">
              <a:spAutoFit/>
            </a:bodyP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177" name="AutoShape 105"/>
            <p:cNvSpPr>
              <a:spLocks noChangeArrowheads="1"/>
            </p:cNvSpPr>
            <p:nvPr/>
          </p:nvSpPr>
          <p:spPr bwMode="auto">
            <a:xfrm rot="-5400000">
              <a:off x="2186" y="3461"/>
              <a:ext cx="257" cy="214"/>
            </a:xfrm>
            <a:prstGeom prst="flowChartDelay">
              <a:avLst/>
            </a:prstGeom>
            <a:solidFill>
              <a:schemeClr val="bg1"/>
            </a:solid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grpSp>
      <p:grpSp>
        <p:nvGrpSpPr>
          <p:cNvPr id="10" name="Group 106"/>
          <p:cNvGrpSpPr>
            <a:grpSpLocks/>
          </p:cNvGrpSpPr>
          <p:nvPr/>
        </p:nvGrpSpPr>
        <p:grpSpPr bwMode="auto">
          <a:xfrm>
            <a:off x="6477000" y="5257800"/>
            <a:ext cx="339725" cy="762000"/>
            <a:chOff x="2208" y="3312"/>
            <a:chExt cx="214" cy="480"/>
          </a:xfrm>
        </p:grpSpPr>
        <p:sp>
          <p:nvSpPr>
            <p:cNvPr id="87174" name="Line 107"/>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p:spPr>
          <p:txBody>
            <a:bodyPr anchor="ctr">
              <a:spAutoFit/>
            </a:bodyP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
          <p:nvSpPr>
            <p:cNvPr id="87175" name="AutoShape 108"/>
            <p:cNvSpPr>
              <a:spLocks noChangeArrowheads="1"/>
            </p:cNvSpPr>
            <p:nvPr/>
          </p:nvSpPr>
          <p:spPr bwMode="auto">
            <a:xfrm rot="-5400000">
              <a:off x="2186" y="3461"/>
              <a:ext cx="257" cy="214"/>
            </a:xfrm>
            <a:prstGeom prst="flowChartDelay">
              <a:avLst/>
            </a:prstGeom>
            <a:solidFill>
              <a:schemeClr val="bg1"/>
            </a:solidFill>
            <a:ln w="9525" algn="ctr">
              <a:solidFill>
                <a:schemeClr val="tx1"/>
              </a:solidFill>
              <a:miter lim="800000"/>
              <a:headEnd/>
              <a:tailEnd/>
            </a:ln>
          </p:spPr>
          <p:txBody>
            <a:bodyPr vert="eaVert" anchor="ctr">
              <a:spAutoFit/>
            </a:bodyPr>
            <a:lstStyle/>
            <a:p>
              <a:pPr algn="l" rtl="0" fontAlgn="base">
                <a:spcBef>
                  <a:spcPct val="0"/>
                </a:spcBef>
                <a:spcAft>
                  <a:spcPct val="0"/>
                </a:spcAft>
              </a:pPr>
              <a:r>
                <a:rPr lang="en-US" sz="1200" b="1" kern="1200">
                  <a:solidFill>
                    <a:srgbClr val="000000"/>
                  </a:solidFill>
                  <a:latin typeface="Times New Roman" pitchFamily="18" charset="0"/>
                  <a:ea typeface="+mn-ea"/>
                  <a:cs typeface="+mn-cs"/>
                </a:rPr>
                <a:t>SS</a:t>
              </a:r>
            </a:p>
          </p:txBody>
        </p:sp>
      </p:grpSp>
      <p:grpSp>
        <p:nvGrpSpPr>
          <p:cNvPr id="11" name="Group 109"/>
          <p:cNvGrpSpPr>
            <a:grpSpLocks/>
          </p:cNvGrpSpPr>
          <p:nvPr/>
        </p:nvGrpSpPr>
        <p:grpSpPr bwMode="auto">
          <a:xfrm>
            <a:off x="5795963" y="2241550"/>
            <a:ext cx="827087" cy="766763"/>
            <a:chOff x="2256" y="2641"/>
            <a:chExt cx="720" cy="483"/>
          </a:xfrm>
        </p:grpSpPr>
        <p:sp>
          <p:nvSpPr>
            <p:cNvPr id="430910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73" name="Text Box 111"/>
            <p:cNvSpPr txBox="1">
              <a:spLocks noChangeArrowheads="1"/>
            </p:cNvSpPr>
            <p:nvPr/>
          </p:nvSpPr>
          <p:spPr bwMode="auto">
            <a:xfrm>
              <a:off x="2349" y="2688"/>
              <a:ext cx="563" cy="32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Filter</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12" name="Group 112"/>
          <p:cNvGrpSpPr>
            <a:grpSpLocks/>
          </p:cNvGrpSpPr>
          <p:nvPr/>
        </p:nvGrpSpPr>
        <p:grpSpPr bwMode="auto">
          <a:xfrm>
            <a:off x="4824413" y="4437063"/>
            <a:ext cx="827087" cy="766762"/>
            <a:chOff x="2256" y="2641"/>
            <a:chExt cx="720" cy="483"/>
          </a:xfrm>
        </p:grpSpPr>
        <p:sp>
          <p:nvSpPr>
            <p:cNvPr id="430910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71" name="Text Box 114"/>
            <p:cNvSpPr txBox="1">
              <a:spLocks noChangeArrowheads="1"/>
            </p:cNvSpPr>
            <p:nvPr/>
          </p:nvSpPr>
          <p:spPr bwMode="auto">
            <a:xfrm>
              <a:off x="2349" y="2688"/>
              <a:ext cx="563" cy="32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Filter</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13" name="Group 115"/>
          <p:cNvGrpSpPr>
            <a:grpSpLocks/>
          </p:cNvGrpSpPr>
          <p:nvPr/>
        </p:nvGrpSpPr>
        <p:grpSpPr bwMode="auto">
          <a:xfrm>
            <a:off x="1584325" y="1952625"/>
            <a:ext cx="827088" cy="766763"/>
            <a:chOff x="2256" y="2641"/>
            <a:chExt cx="720" cy="483"/>
          </a:xfrm>
        </p:grpSpPr>
        <p:sp>
          <p:nvSpPr>
            <p:cNvPr id="4309108"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69" name="Text Box 117"/>
            <p:cNvSpPr txBox="1">
              <a:spLocks noChangeArrowheads="1"/>
            </p:cNvSpPr>
            <p:nvPr/>
          </p:nvSpPr>
          <p:spPr bwMode="auto">
            <a:xfrm>
              <a:off x="2349" y="2688"/>
              <a:ext cx="563" cy="32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Filter</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14" name="Group 118"/>
          <p:cNvGrpSpPr>
            <a:grpSpLocks/>
          </p:cNvGrpSpPr>
          <p:nvPr/>
        </p:nvGrpSpPr>
        <p:grpSpPr bwMode="auto">
          <a:xfrm>
            <a:off x="4859338" y="1592263"/>
            <a:ext cx="981075" cy="647700"/>
            <a:chOff x="2256" y="2641"/>
            <a:chExt cx="720" cy="483"/>
          </a:xfrm>
        </p:grpSpPr>
        <p:sp>
          <p:nvSpPr>
            <p:cNvPr id="4309111"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67" name="Text Box 120"/>
            <p:cNvSpPr txBox="1">
              <a:spLocks noChangeArrowheads="1"/>
            </p:cNvSpPr>
            <p:nvPr/>
          </p:nvSpPr>
          <p:spPr bwMode="auto">
            <a:xfrm>
              <a:off x="2287" y="2688"/>
              <a:ext cx="688" cy="38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Discovery</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15" name="Group 121"/>
          <p:cNvGrpSpPr>
            <a:grpSpLocks/>
          </p:cNvGrpSpPr>
          <p:nvPr/>
        </p:nvGrpSpPr>
        <p:grpSpPr bwMode="auto">
          <a:xfrm>
            <a:off x="7315200" y="3429000"/>
            <a:ext cx="981075" cy="647700"/>
            <a:chOff x="2256" y="2641"/>
            <a:chExt cx="720" cy="483"/>
          </a:xfrm>
        </p:grpSpPr>
        <p:sp>
          <p:nvSpPr>
            <p:cNvPr id="430911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65" name="Text Box 123"/>
            <p:cNvSpPr txBox="1">
              <a:spLocks noChangeArrowheads="1"/>
            </p:cNvSpPr>
            <p:nvPr/>
          </p:nvSpPr>
          <p:spPr bwMode="auto">
            <a:xfrm>
              <a:off x="2287" y="2688"/>
              <a:ext cx="688" cy="38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Discovery</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16" name="Group 124"/>
          <p:cNvGrpSpPr>
            <a:grpSpLocks/>
          </p:cNvGrpSpPr>
          <p:nvPr/>
        </p:nvGrpSpPr>
        <p:grpSpPr bwMode="auto">
          <a:xfrm>
            <a:off x="2663825" y="1628775"/>
            <a:ext cx="2052638" cy="1079500"/>
            <a:chOff x="1156" y="1253"/>
            <a:chExt cx="1293" cy="680"/>
          </a:xfrm>
        </p:grpSpPr>
        <p:grpSp>
          <p:nvGrpSpPr>
            <p:cNvPr id="17" name="Group 125"/>
            <p:cNvGrpSpPr>
              <a:grpSpLocks/>
            </p:cNvGrpSpPr>
            <p:nvPr/>
          </p:nvGrpSpPr>
          <p:grpSpPr bwMode="auto">
            <a:xfrm>
              <a:off x="1186" y="1264"/>
              <a:ext cx="1233" cy="658"/>
              <a:chOff x="1179" y="1253"/>
              <a:chExt cx="1233" cy="658"/>
            </a:xfrm>
          </p:grpSpPr>
          <p:grpSp>
            <p:nvGrpSpPr>
              <p:cNvPr id="18" name="Group 126"/>
              <p:cNvGrpSpPr>
                <a:grpSpLocks/>
              </p:cNvGrpSpPr>
              <p:nvPr/>
            </p:nvGrpSpPr>
            <p:grpSpPr bwMode="auto">
              <a:xfrm>
                <a:off x="1179" y="1414"/>
                <a:ext cx="1233" cy="336"/>
                <a:chOff x="1179" y="1407"/>
                <a:chExt cx="1233" cy="336"/>
              </a:xfrm>
            </p:grpSpPr>
            <p:sp>
              <p:nvSpPr>
                <p:cNvPr id="87161" name="Oval 127"/>
                <p:cNvSpPr>
                  <a:spLocks noChangeArrowheads="1"/>
                </p:cNvSpPr>
                <p:nvPr/>
              </p:nvSpPr>
              <p:spPr bwMode="auto">
                <a:xfrm>
                  <a:off x="1535" y="1407"/>
                  <a:ext cx="521" cy="336"/>
                </a:xfrm>
                <a:prstGeom prst="ellipse">
                  <a:avLst/>
                </a:prstGeom>
                <a:noFill/>
                <a:ln w="9525" algn="ctr">
                  <a:solidFill>
                    <a:schemeClr val="tx1"/>
                  </a:solidFill>
                  <a:round/>
                  <a:headEnd/>
                  <a:tailEnd/>
                </a:ln>
              </p:spPr>
              <p:txBody>
                <a:bodyPr wrap="none" anchor="ctr">
                  <a:spAutoFit/>
                </a:bodyPr>
                <a:lstStyle/>
                <a:p>
                  <a:pPr algn="l" rtl="0" fontAlgn="base">
                    <a:spcBef>
                      <a:spcPct val="0"/>
                    </a:spcBef>
                    <a:spcAft>
                      <a:spcPct val="0"/>
                    </a:spcAft>
                  </a:pPr>
                  <a:r>
                    <a:rPr lang="en-US" sz="1000" b="1" kern="1200">
                      <a:solidFill>
                        <a:srgbClr val="FF0000"/>
                      </a:solidFill>
                      <a:latin typeface="Arial" pitchFamily="34" charset="0"/>
                      <a:ea typeface="+mn-ea"/>
                      <a:cs typeface="+mn-cs"/>
                    </a:rPr>
                    <a:t>Filter </a:t>
                  </a:r>
                </a:p>
                <a:p>
                  <a:pPr algn="l" rtl="0" fontAlgn="base">
                    <a:spcBef>
                      <a:spcPct val="0"/>
                    </a:spcBef>
                    <a:spcAft>
                      <a:spcPct val="0"/>
                    </a:spcAft>
                  </a:pPr>
                  <a:r>
                    <a:rPr lang="en-US" sz="1000" b="1" kern="1200">
                      <a:solidFill>
                        <a:srgbClr val="FF0000"/>
                      </a:solidFill>
                      <a:latin typeface="Arial" pitchFamily="34" charset="0"/>
                      <a:ea typeface="+mn-ea"/>
                      <a:cs typeface="+mn-cs"/>
                    </a:rPr>
                    <a:t>Service</a:t>
                  </a:r>
                </a:p>
              </p:txBody>
            </p:sp>
            <p:sp>
              <p:nvSpPr>
                <p:cNvPr id="87162" name="Oval 128"/>
                <p:cNvSpPr>
                  <a:spLocks noChangeArrowheads="1"/>
                </p:cNvSpPr>
                <p:nvPr/>
              </p:nvSpPr>
              <p:spPr bwMode="auto">
                <a:xfrm>
                  <a:off x="2154" y="1462"/>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63" name="Oval 129"/>
                <p:cNvSpPr>
                  <a:spLocks noChangeArrowheads="1"/>
                </p:cNvSpPr>
                <p:nvPr/>
              </p:nvSpPr>
              <p:spPr bwMode="auto">
                <a:xfrm>
                  <a:off x="1179" y="1462"/>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nvGrpSpPr>
              <p:cNvPr id="19" name="Group 130"/>
              <p:cNvGrpSpPr>
                <a:grpSpLocks/>
              </p:cNvGrpSpPr>
              <p:nvPr/>
            </p:nvGrpSpPr>
            <p:grpSpPr bwMode="auto">
              <a:xfrm>
                <a:off x="1349" y="1253"/>
                <a:ext cx="893" cy="658"/>
                <a:chOff x="1315" y="1275"/>
                <a:chExt cx="893" cy="658"/>
              </a:xfrm>
            </p:grpSpPr>
            <p:grpSp>
              <p:nvGrpSpPr>
                <p:cNvPr id="20" name="Group 131"/>
                <p:cNvGrpSpPr>
                  <a:grpSpLocks/>
                </p:cNvGrpSpPr>
                <p:nvPr/>
              </p:nvGrpSpPr>
              <p:grpSpPr bwMode="auto">
                <a:xfrm>
                  <a:off x="1315" y="1275"/>
                  <a:ext cx="893" cy="227"/>
                  <a:chOff x="1338" y="1275"/>
                  <a:chExt cx="893" cy="227"/>
                </a:xfrm>
              </p:grpSpPr>
              <p:sp>
                <p:nvSpPr>
                  <p:cNvPr id="87159" name="Oval 132"/>
                  <p:cNvSpPr>
                    <a:spLocks noChangeArrowheads="1"/>
                  </p:cNvSpPr>
                  <p:nvPr/>
                </p:nvSpPr>
                <p:spPr bwMode="auto">
                  <a:xfrm>
                    <a:off x="1338"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60" name="Oval 133"/>
                  <p:cNvSpPr>
                    <a:spLocks noChangeArrowheads="1"/>
                  </p:cNvSpPr>
                  <p:nvPr/>
                </p:nvSpPr>
                <p:spPr bwMode="auto">
                  <a:xfrm>
                    <a:off x="1973"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nvGrpSpPr>
                <p:cNvPr id="21" name="Group 134"/>
                <p:cNvGrpSpPr>
                  <a:grpSpLocks/>
                </p:cNvGrpSpPr>
                <p:nvPr/>
              </p:nvGrpSpPr>
              <p:grpSpPr bwMode="auto">
                <a:xfrm>
                  <a:off x="1315" y="1706"/>
                  <a:ext cx="893" cy="227"/>
                  <a:chOff x="1338" y="1275"/>
                  <a:chExt cx="893" cy="227"/>
                </a:xfrm>
              </p:grpSpPr>
              <p:sp>
                <p:nvSpPr>
                  <p:cNvPr id="87157" name="Oval 135"/>
                  <p:cNvSpPr>
                    <a:spLocks noChangeArrowheads="1"/>
                  </p:cNvSpPr>
                  <p:nvPr/>
                </p:nvSpPr>
                <p:spPr bwMode="auto">
                  <a:xfrm>
                    <a:off x="1338"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58" name="Oval 136"/>
                  <p:cNvSpPr>
                    <a:spLocks noChangeArrowheads="1"/>
                  </p:cNvSpPr>
                  <p:nvPr/>
                </p:nvSpPr>
                <p:spPr bwMode="auto">
                  <a:xfrm>
                    <a:off x="1973"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grpSp>
        <p:sp>
          <p:nvSpPr>
            <p:cNvPr id="87152" name="AutoShape 137"/>
            <p:cNvSpPr>
              <a:spLocks noChangeArrowheads="1"/>
            </p:cNvSpPr>
            <p:nvPr/>
          </p:nvSpPr>
          <p:spPr bwMode="auto">
            <a:xfrm>
              <a:off x="1156" y="1253"/>
              <a:ext cx="1293" cy="680"/>
            </a:xfrm>
            <a:prstGeom prst="roundRect">
              <a:avLst>
                <a:gd name="adj" fmla="val 16667"/>
              </a:avLst>
            </a:prstGeom>
            <a:noFill/>
            <a:ln w="9525">
              <a:solidFill>
                <a:schemeClr val="tx1"/>
              </a:solidFill>
              <a:prstDash val="dashDot"/>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grpSp>
      <p:grpSp>
        <p:nvGrpSpPr>
          <p:cNvPr id="22" name="Group 138"/>
          <p:cNvGrpSpPr>
            <a:grpSpLocks/>
          </p:cNvGrpSpPr>
          <p:nvPr/>
        </p:nvGrpSpPr>
        <p:grpSpPr bwMode="auto">
          <a:xfrm>
            <a:off x="1619250" y="2852738"/>
            <a:ext cx="2052638" cy="1079500"/>
            <a:chOff x="1156" y="1253"/>
            <a:chExt cx="1293" cy="680"/>
          </a:xfrm>
        </p:grpSpPr>
        <p:grpSp>
          <p:nvGrpSpPr>
            <p:cNvPr id="23" name="Group 139"/>
            <p:cNvGrpSpPr>
              <a:grpSpLocks/>
            </p:cNvGrpSpPr>
            <p:nvPr/>
          </p:nvGrpSpPr>
          <p:grpSpPr bwMode="auto">
            <a:xfrm>
              <a:off x="1186" y="1264"/>
              <a:ext cx="1233" cy="658"/>
              <a:chOff x="1179" y="1253"/>
              <a:chExt cx="1233" cy="658"/>
            </a:xfrm>
          </p:grpSpPr>
          <p:grpSp>
            <p:nvGrpSpPr>
              <p:cNvPr id="24" name="Group 140"/>
              <p:cNvGrpSpPr>
                <a:grpSpLocks/>
              </p:cNvGrpSpPr>
              <p:nvPr/>
            </p:nvGrpSpPr>
            <p:grpSpPr bwMode="auto">
              <a:xfrm>
                <a:off x="1179" y="1414"/>
                <a:ext cx="1233" cy="336"/>
                <a:chOff x="1179" y="1407"/>
                <a:chExt cx="1233" cy="336"/>
              </a:xfrm>
            </p:grpSpPr>
            <p:sp>
              <p:nvSpPr>
                <p:cNvPr id="87148" name="Oval 141"/>
                <p:cNvSpPr>
                  <a:spLocks noChangeArrowheads="1"/>
                </p:cNvSpPr>
                <p:nvPr/>
              </p:nvSpPr>
              <p:spPr bwMode="auto">
                <a:xfrm>
                  <a:off x="1535" y="1407"/>
                  <a:ext cx="521" cy="336"/>
                </a:xfrm>
                <a:prstGeom prst="ellipse">
                  <a:avLst/>
                </a:prstGeom>
                <a:noFill/>
                <a:ln w="9525" algn="ctr">
                  <a:solidFill>
                    <a:schemeClr val="tx1"/>
                  </a:solidFill>
                  <a:round/>
                  <a:headEnd/>
                  <a:tailEnd/>
                </a:ln>
              </p:spPr>
              <p:txBody>
                <a:bodyPr wrap="none" anchor="ctr">
                  <a:spAutoFit/>
                </a:bodyPr>
                <a:lstStyle/>
                <a:p>
                  <a:pPr algn="l" rtl="0" fontAlgn="base">
                    <a:spcBef>
                      <a:spcPct val="0"/>
                    </a:spcBef>
                    <a:spcAft>
                      <a:spcPct val="0"/>
                    </a:spcAft>
                  </a:pPr>
                  <a:r>
                    <a:rPr lang="en-US" sz="1000" b="1" kern="1200">
                      <a:solidFill>
                        <a:srgbClr val="FF0000"/>
                      </a:solidFill>
                      <a:latin typeface="Arial" pitchFamily="34" charset="0"/>
                      <a:ea typeface="+mn-ea"/>
                      <a:cs typeface="+mn-cs"/>
                    </a:rPr>
                    <a:t>Filter </a:t>
                  </a:r>
                </a:p>
                <a:p>
                  <a:pPr algn="l" rtl="0" fontAlgn="base">
                    <a:spcBef>
                      <a:spcPct val="0"/>
                    </a:spcBef>
                    <a:spcAft>
                      <a:spcPct val="0"/>
                    </a:spcAft>
                  </a:pPr>
                  <a:r>
                    <a:rPr lang="en-US" sz="1000" b="1" kern="1200">
                      <a:solidFill>
                        <a:srgbClr val="FF0000"/>
                      </a:solidFill>
                      <a:latin typeface="Arial" pitchFamily="34" charset="0"/>
                      <a:ea typeface="+mn-ea"/>
                      <a:cs typeface="+mn-cs"/>
                    </a:rPr>
                    <a:t>Service</a:t>
                  </a:r>
                </a:p>
              </p:txBody>
            </p:sp>
            <p:sp>
              <p:nvSpPr>
                <p:cNvPr id="87149" name="Oval 142"/>
                <p:cNvSpPr>
                  <a:spLocks noChangeArrowheads="1"/>
                </p:cNvSpPr>
                <p:nvPr/>
              </p:nvSpPr>
              <p:spPr bwMode="auto">
                <a:xfrm>
                  <a:off x="2154" y="1462"/>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50" name="Oval 143"/>
                <p:cNvSpPr>
                  <a:spLocks noChangeArrowheads="1"/>
                </p:cNvSpPr>
                <p:nvPr/>
              </p:nvSpPr>
              <p:spPr bwMode="auto">
                <a:xfrm>
                  <a:off x="1179" y="1462"/>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nvGrpSpPr>
              <p:cNvPr id="25" name="Group 144"/>
              <p:cNvGrpSpPr>
                <a:grpSpLocks/>
              </p:cNvGrpSpPr>
              <p:nvPr/>
            </p:nvGrpSpPr>
            <p:grpSpPr bwMode="auto">
              <a:xfrm>
                <a:off x="1349" y="1253"/>
                <a:ext cx="893" cy="658"/>
                <a:chOff x="1315" y="1275"/>
                <a:chExt cx="893" cy="658"/>
              </a:xfrm>
            </p:grpSpPr>
            <p:grpSp>
              <p:nvGrpSpPr>
                <p:cNvPr id="26" name="Group 145"/>
                <p:cNvGrpSpPr>
                  <a:grpSpLocks/>
                </p:cNvGrpSpPr>
                <p:nvPr/>
              </p:nvGrpSpPr>
              <p:grpSpPr bwMode="auto">
                <a:xfrm>
                  <a:off x="1315" y="1275"/>
                  <a:ext cx="893" cy="227"/>
                  <a:chOff x="1338" y="1275"/>
                  <a:chExt cx="893" cy="227"/>
                </a:xfrm>
              </p:grpSpPr>
              <p:sp>
                <p:nvSpPr>
                  <p:cNvPr id="87146" name="Oval 146"/>
                  <p:cNvSpPr>
                    <a:spLocks noChangeArrowheads="1"/>
                  </p:cNvSpPr>
                  <p:nvPr/>
                </p:nvSpPr>
                <p:spPr bwMode="auto">
                  <a:xfrm>
                    <a:off x="1338"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47" name="Oval 147"/>
                  <p:cNvSpPr>
                    <a:spLocks noChangeArrowheads="1"/>
                  </p:cNvSpPr>
                  <p:nvPr/>
                </p:nvSpPr>
                <p:spPr bwMode="auto">
                  <a:xfrm>
                    <a:off x="1973"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nvGrpSpPr>
                <p:cNvPr id="27" name="Group 148"/>
                <p:cNvGrpSpPr>
                  <a:grpSpLocks/>
                </p:cNvGrpSpPr>
                <p:nvPr/>
              </p:nvGrpSpPr>
              <p:grpSpPr bwMode="auto">
                <a:xfrm>
                  <a:off x="1315" y="1706"/>
                  <a:ext cx="893" cy="227"/>
                  <a:chOff x="1338" y="1275"/>
                  <a:chExt cx="893" cy="227"/>
                </a:xfrm>
              </p:grpSpPr>
              <p:sp>
                <p:nvSpPr>
                  <p:cNvPr id="87144" name="Oval 149"/>
                  <p:cNvSpPr>
                    <a:spLocks noChangeArrowheads="1"/>
                  </p:cNvSpPr>
                  <p:nvPr/>
                </p:nvSpPr>
                <p:spPr bwMode="auto">
                  <a:xfrm>
                    <a:off x="1338"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45" name="Oval 150"/>
                  <p:cNvSpPr>
                    <a:spLocks noChangeArrowheads="1"/>
                  </p:cNvSpPr>
                  <p:nvPr/>
                </p:nvSpPr>
                <p:spPr bwMode="auto">
                  <a:xfrm>
                    <a:off x="1973"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grpSp>
        <p:sp>
          <p:nvSpPr>
            <p:cNvPr id="87139" name="AutoShape 151"/>
            <p:cNvSpPr>
              <a:spLocks noChangeArrowheads="1"/>
            </p:cNvSpPr>
            <p:nvPr/>
          </p:nvSpPr>
          <p:spPr bwMode="auto">
            <a:xfrm>
              <a:off x="1156" y="1253"/>
              <a:ext cx="1293" cy="680"/>
            </a:xfrm>
            <a:prstGeom prst="roundRect">
              <a:avLst>
                <a:gd name="adj" fmla="val 16667"/>
              </a:avLst>
            </a:prstGeom>
            <a:noFill/>
            <a:ln w="9525">
              <a:solidFill>
                <a:schemeClr val="tx1"/>
              </a:solidFill>
              <a:prstDash val="dashDot"/>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grpSp>
      <p:grpSp>
        <p:nvGrpSpPr>
          <p:cNvPr id="28" name="Group 152"/>
          <p:cNvGrpSpPr>
            <a:grpSpLocks/>
          </p:cNvGrpSpPr>
          <p:nvPr/>
        </p:nvGrpSpPr>
        <p:grpSpPr bwMode="auto">
          <a:xfrm>
            <a:off x="2590800" y="4038600"/>
            <a:ext cx="2052638" cy="1079500"/>
            <a:chOff x="1156" y="1253"/>
            <a:chExt cx="1293" cy="680"/>
          </a:xfrm>
        </p:grpSpPr>
        <p:grpSp>
          <p:nvGrpSpPr>
            <p:cNvPr id="29" name="Group 153"/>
            <p:cNvGrpSpPr>
              <a:grpSpLocks/>
            </p:cNvGrpSpPr>
            <p:nvPr/>
          </p:nvGrpSpPr>
          <p:grpSpPr bwMode="auto">
            <a:xfrm>
              <a:off x="1186" y="1264"/>
              <a:ext cx="1233" cy="658"/>
              <a:chOff x="1179" y="1253"/>
              <a:chExt cx="1233" cy="658"/>
            </a:xfrm>
          </p:grpSpPr>
          <p:grpSp>
            <p:nvGrpSpPr>
              <p:cNvPr id="30" name="Group 154"/>
              <p:cNvGrpSpPr>
                <a:grpSpLocks/>
              </p:cNvGrpSpPr>
              <p:nvPr/>
            </p:nvGrpSpPr>
            <p:grpSpPr bwMode="auto">
              <a:xfrm>
                <a:off x="1179" y="1414"/>
                <a:ext cx="1233" cy="336"/>
                <a:chOff x="1179" y="1407"/>
                <a:chExt cx="1233" cy="336"/>
              </a:xfrm>
            </p:grpSpPr>
            <p:sp>
              <p:nvSpPr>
                <p:cNvPr id="87135" name="Oval 155"/>
                <p:cNvSpPr>
                  <a:spLocks noChangeArrowheads="1"/>
                </p:cNvSpPr>
                <p:nvPr/>
              </p:nvSpPr>
              <p:spPr bwMode="auto">
                <a:xfrm>
                  <a:off x="1535" y="1407"/>
                  <a:ext cx="521" cy="336"/>
                </a:xfrm>
                <a:prstGeom prst="ellipse">
                  <a:avLst/>
                </a:prstGeom>
                <a:noFill/>
                <a:ln w="9525" algn="ctr">
                  <a:solidFill>
                    <a:schemeClr val="tx1"/>
                  </a:solidFill>
                  <a:round/>
                  <a:headEnd/>
                  <a:tailEnd/>
                </a:ln>
              </p:spPr>
              <p:txBody>
                <a:bodyPr wrap="none" anchor="ctr">
                  <a:spAutoFit/>
                </a:bodyPr>
                <a:lstStyle/>
                <a:p>
                  <a:pPr algn="l" rtl="0" fontAlgn="base">
                    <a:spcBef>
                      <a:spcPct val="0"/>
                    </a:spcBef>
                    <a:spcAft>
                      <a:spcPct val="0"/>
                    </a:spcAft>
                  </a:pPr>
                  <a:r>
                    <a:rPr lang="en-US" sz="1000" b="1" kern="1200">
                      <a:solidFill>
                        <a:srgbClr val="FF0000"/>
                      </a:solidFill>
                      <a:latin typeface="Arial" pitchFamily="34" charset="0"/>
                      <a:ea typeface="+mn-ea"/>
                      <a:cs typeface="+mn-cs"/>
                    </a:rPr>
                    <a:t>Filter </a:t>
                  </a:r>
                </a:p>
                <a:p>
                  <a:pPr algn="l" rtl="0" fontAlgn="base">
                    <a:spcBef>
                      <a:spcPct val="0"/>
                    </a:spcBef>
                    <a:spcAft>
                      <a:spcPct val="0"/>
                    </a:spcAft>
                  </a:pPr>
                  <a:r>
                    <a:rPr lang="en-US" sz="1000" b="1" kern="1200">
                      <a:solidFill>
                        <a:srgbClr val="FF0000"/>
                      </a:solidFill>
                      <a:latin typeface="Arial" pitchFamily="34" charset="0"/>
                      <a:ea typeface="+mn-ea"/>
                      <a:cs typeface="+mn-cs"/>
                    </a:rPr>
                    <a:t>Service</a:t>
                  </a:r>
                </a:p>
              </p:txBody>
            </p:sp>
            <p:sp>
              <p:nvSpPr>
                <p:cNvPr id="87136" name="Oval 156"/>
                <p:cNvSpPr>
                  <a:spLocks noChangeArrowheads="1"/>
                </p:cNvSpPr>
                <p:nvPr/>
              </p:nvSpPr>
              <p:spPr bwMode="auto">
                <a:xfrm>
                  <a:off x="2154" y="1462"/>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37" name="Oval 157"/>
                <p:cNvSpPr>
                  <a:spLocks noChangeArrowheads="1"/>
                </p:cNvSpPr>
                <p:nvPr/>
              </p:nvSpPr>
              <p:spPr bwMode="auto">
                <a:xfrm>
                  <a:off x="1179" y="1462"/>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nvGrpSpPr>
              <p:cNvPr id="31" name="Group 158"/>
              <p:cNvGrpSpPr>
                <a:grpSpLocks/>
              </p:cNvGrpSpPr>
              <p:nvPr/>
            </p:nvGrpSpPr>
            <p:grpSpPr bwMode="auto">
              <a:xfrm>
                <a:off x="1349" y="1253"/>
                <a:ext cx="893" cy="658"/>
                <a:chOff x="1315" y="1275"/>
                <a:chExt cx="893" cy="658"/>
              </a:xfrm>
            </p:grpSpPr>
            <p:grpSp>
              <p:nvGrpSpPr>
                <p:cNvPr id="87040" name="Group 159"/>
                <p:cNvGrpSpPr>
                  <a:grpSpLocks/>
                </p:cNvGrpSpPr>
                <p:nvPr/>
              </p:nvGrpSpPr>
              <p:grpSpPr bwMode="auto">
                <a:xfrm>
                  <a:off x="1315" y="1275"/>
                  <a:ext cx="893" cy="227"/>
                  <a:chOff x="1338" y="1275"/>
                  <a:chExt cx="893" cy="227"/>
                </a:xfrm>
              </p:grpSpPr>
              <p:sp>
                <p:nvSpPr>
                  <p:cNvPr id="87133" name="Oval 160"/>
                  <p:cNvSpPr>
                    <a:spLocks noChangeArrowheads="1"/>
                  </p:cNvSpPr>
                  <p:nvPr/>
                </p:nvSpPr>
                <p:spPr bwMode="auto">
                  <a:xfrm>
                    <a:off x="1338"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34" name="Oval 161"/>
                  <p:cNvSpPr>
                    <a:spLocks noChangeArrowheads="1"/>
                  </p:cNvSpPr>
                  <p:nvPr/>
                </p:nvSpPr>
                <p:spPr bwMode="auto">
                  <a:xfrm>
                    <a:off x="1973"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nvGrpSpPr>
                <p:cNvPr id="87041" name="Group 162"/>
                <p:cNvGrpSpPr>
                  <a:grpSpLocks/>
                </p:cNvGrpSpPr>
                <p:nvPr/>
              </p:nvGrpSpPr>
              <p:grpSpPr bwMode="auto">
                <a:xfrm>
                  <a:off x="1315" y="1706"/>
                  <a:ext cx="893" cy="227"/>
                  <a:chOff x="1338" y="1275"/>
                  <a:chExt cx="893" cy="227"/>
                </a:xfrm>
              </p:grpSpPr>
              <p:sp>
                <p:nvSpPr>
                  <p:cNvPr id="87131" name="Oval 163"/>
                  <p:cNvSpPr>
                    <a:spLocks noChangeArrowheads="1"/>
                  </p:cNvSpPr>
                  <p:nvPr/>
                </p:nvSpPr>
                <p:spPr bwMode="auto">
                  <a:xfrm>
                    <a:off x="1338"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32" name="Oval 164"/>
                  <p:cNvSpPr>
                    <a:spLocks noChangeArrowheads="1"/>
                  </p:cNvSpPr>
                  <p:nvPr/>
                </p:nvSpPr>
                <p:spPr bwMode="auto">
                  <a:xfrm>
                    <a:off x="1973"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grpSp>
        <p:sp>
          <p:nvSpPr>
            <p:cNvPr id="87126" name="AutoShape 165"/>
            <p:cNvSpPr>
              <a:spLocks noChangeArrowheads="1"/>
            </p:cNvSpPr>
            <p:nvPr/>
          </p:nvSpPr>
          <p:spPr bwMode="auto">
            <a:xfrm>
              <a:off x="1156" y="1253"/>
              <a:ext cx="1293" cy="680"/>
            </a:xfrm>
            <a:prstGeom prst="roundRect">
              <a:avLst>
                <a:gd name="adj" fmla="val 16667"/>
              </a:avLst>
            </a:prstGeom>
            <a:noFill/>
            <a:ln w="9525">
              <a:solidFill>
                <a:schemeClr val="tx1"/>
              </a:solidFill>
              <a:prstDash val="dashDot"/>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grpSp>
      <p:grpSp>
        <p:nvGrpSpPr>
          <p:cNvPr id="87042" name="Group 166"/>
          <p:cNvGrpSpPr>
            <a:grpSpLocks/>
          </p:cNvGrpSpPr>
          <p:nvPr/>
        </p:nvGrpSpPr>
        <p:grpSpPr bwMode="auto">
          <a:xfrm>
            <a:off x="6335713" y="4473575"/>
            <a:ext cx="827087" cy="766763"/>
            <a:chOff x="2256" y="2641"/>
            <a:chExt cx="720" cy="483"/>
          </a:xfrm>
        </p:grpSpPr>
        <p:sp>
          <p:nvSpPr>
            <p:cNvPr id="430915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24" name="Text Box 168"/>
            <p:cNvSpPr txBox="1">
              <a:spLocks noChangeArrowheads="1"/>
            </p:cNvSpPr>
            <p:nvPr/>
          </p:nvSpPr>
          <p:spPr bwMode="auto">
            <a:xfrm>
              <a:off x="2349" y="2688"/>
              <a:ext cx="563" cy="32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Filter</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87052" name="Group 169"/>
          <p:cNvGrpSpPr>
            <a:grpSpLocks/>
          </p:cNvGrpSpPr>
          <p:nvPr/>
        </p:nvGrpSpPr>
        <p:grpSpPr bwMode="auto">
          <a:xfrm>
            <a:off x="3816350" y="2889250"/>
            <a:ext cx="827088" cy="766763"/>
            <a:chOff x="2256" y="2641"/>
            <a:chExt cx="720" cy="483"/>
          </a:xfrm>
        </p:grpSpPr>
        <p:sp>
          <p:nvSpPr>
            <p:cNvPr id="430916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22" name="Text Box 171"/>
            <p:cNvSpPr txBox="1">
              <a:spLocks noChangeArrowheads="1"/>
            </p:cNvSpPr>
            <p:nvPr/>
          </p:nvSpPr>
          <p:spPr bwMode="auto">
            <a:xfrm>
              <a:off x="2349" y="2688"/>
              <a:ext cx="563" cy="32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Filter</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87053" name="Group 172"/>
          <p:cNvGrpSpPr>
            <a:grpSpLocks/>
          </p:cNvGrpSpPr>
          <p:nvPr/>
        </p:nvGrpSpPr>
        <p:grpSpPr bwMode="auto">
          <a:xfrm>
            <a:off x="1584325" y="4292600"/>
            <a:ext cx="827088" cy="766763"/>
            <a:chOff x="2256" y="2641"/>
            <a:chExt cx="720" cy="483"/>
          </a:xfrm>
        </p:grpSpPr>
        <p:sp>
          <p:nvSpPr>
            <p:cNvPr id="430916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lgn="l" rtl="0" fontAlgn="base">
                <a:spcBef>
                  <a:spcPct val="0"/>
                </a:spcBef>
                <a:spcAft>
                  <a:spcPct val="0"/>
                </a:spcAft>
                <a:defRPr/>
              </a:pPr>
              <a:endParaRPr lang="en-US" sz="1600" b="1" kern="1200">
                <a:solidFill>
                  <a:srgbClr val="000000"/>
                </a:solidFill>
                <a:latin typeface="Times New Roman" pitchFamily="18" charset="0"/>
                <a:ea typeface="+mn-ea"/>
                <a:cs typeface="+mn-cs"/>
              </a:endParaRPr>
            </a:p>
          </p:txBody>
        </p:sp>
        <p:sp>
          <p:nvSpPr>
            <p:cNvPr id="87120" name="Text Box 174"/>
            <p:cNvSpPr txBox="1">
              <a:spLocks noChangeArrowheads="1"/>
            </p:cNvSpPr>
            <p:nvPr/>
          </p:nvSpPr>
          <p:spPr bwMode="auto">
            <a:xfrm>
              <a:off x="2349" y="2688"/>
              <a:ext cx="563" cy="326"/>
            </a:xfrm>
            <a:prstGeom prst="rect">
              <a:avLst/>
            </a:prstGeom>
            <a:noFill/>
            <a:ln w="9525" algn="ctr">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Times New Roman" pitchFamily="18" charset="0"/>
                  <a:ea typeface="+mn-ea"/>
                  <a:cs typeface="+mn-cs"/>
                </a:rPr>
                <a:t>Filter</a:t>
              </a:r>
              <a:br>
                <a:rPr lang="en-US" sz="1400" b="1" kern="1200">
                  <a:solidFill>
                    <a:srgbClr val="000000"/>
                  </a:solidFill>
                  <a:latin typeface="Times New Roman" pitchFamily="18" charset="0"/>
                  <a:ea typeface="+mn-ea"/>
                  <a:cs typeface="+mn-cs"/>
                </a:rPr>
              </a:br>
              <a:r>
                <a:rPr lang="en-US" sz="1400" b="1" kern="1200">
                  <a:solidFill>
                    <a:srgbClr val="000000"/>
                  </a:solidFill>
                  <a:latin typeface="Times New Roman" pitchFamily="18" charset="0"/>
                  <a:ea typeface="+mn-ea"/>
                  <a:cs typeface="+mn-cs"/>
                </a:rPr>
                <a:t>Cloud</a:t>
              </a:r>
            </a:p>
          </p:txBody>
        </p:sp>
      </p:grpSp>
      <p:grpSp>
        <p:nvGrpSpPr>
          <p:cNvPr id="192" name="Group 175"/>
          <p:cNvGrpSpPr>
            <a:grpSpLocks/>
          </p:cNvGrpSpPr>
          <p:nvPr/>
        </p:nvGrpSpPr>
        <p:grpSpPr bwMode="auto">
          <a:xfrm>
            <a:off x="4824413" y="3249613"/>
            <a:ext cx="2052637" cy="1079500"/>
            <a:chOff x="1156" y="1253"/>
            <a:chExt cx="1293" cy="680"/>
          </a:xfrm>
        </p:grpSpPr>
        <p:grpSp>
          <p:nvGrpSpPr>
            <p:cNvPr id="193" name="Group 176"/>
            <p:cNvGrpSpPr>
              <a:grpSpLocks/>
            </p:cNvGrpSpPr>
            <p:nvPr/>
          </p:nvGrpSpPr>
          <p:grpSpPr bwMode="auto">
            <a:xfrm>
              <a:off x="1186" y="1264"/>
              <a:ext cx="1233" cy="658"/>
              <a:chOff x="1179" y="1253"/>
              <a:chExt cx="1233" cy="658"/>
            </a:xfrm>
          </p:grpSpPr>
          <p:grpSp>
            <p:nvGrpSpPr>
              <p:cNvPr id="195" name="Group 177"/>
              <p:cNvGrpSpPr>
                <a:grpSpLocks/>
              </p:cNvGrpSpPr>
              <p:nvPr/>
            </p:nvGrpSpPr>
            <p:grpSpPr bwMode="auto">
              <a:xfrm>
                <a:off x="1179" y="1414"/>
                <a:ext cx="1233" cy="336"/>
                <a:chOff x="1179" y="1407"/>
                <a:chExt cx="1233" cy="336"/>
              </a:xfrm>
            </p:grpSpPr>
            <p:sp>
              <p:nvSpPr>
                <p:cNvPr id="87116" name="Oval 178"/>
                <p:cNvSpPr>
                  <a:spLocks noChangeArrowheads="1"/>
                </p:cNvSpPr>
                <p:nvPr/>
              </p:nvSpPr>
              <p:spPr bwMode="auto">
                <a:xfrm>
                  <a:off x="1535" y="1407"/>
                  <a:ext cx="521" cy="336"/>
                </a:xfrm>
                <a:prstGeom prst="ellipse">
                  <a:avLst/>
                </a:prstGeom>
                <a:noFill/>
                <a:ln w="9525" algn="ctr">
                  <a:solidFill>
                    <a:schemeClr val="tx1"/>
                  </a:solidFill>
                  <a:round/>
                  <a:headEnd/>
                  <a:tailEnd/>
                </a:ln>
              </p:spPr>
              <p:txBody>
                <a:bodyPr wrap="none" anchor="ctr">
                  <a:spAutoFit/>
                </a:bodyPr>
                <a:lstStyle/>
                <a:p>
                  <a:pPr algn="l" rtl="0" fontAlgn="base">
                    <a:spcBef>
                      <a:spcPct val="0"/>
                    </a:spcBef>
                    <a:spcAft>
                      <a:spcPct val="0"/>
                    </a:spcAft>
                  </a:pPr>
                  <a:r>
                    <a:rPr lang="en-US" sz="1000" b="1" kern="1200">
                      <a:solidFill>
                        <a:srgbClr val="FF0000"/>
                      </a:solidFill>
                      <a:latin typeface="Arial" pitchFamily="34" charset="0"/>
                      <a:ea typeface="+mn-ea"/>
                      <a:cs typeface="+mn-cs"/>
                    </a:rPr>
                    <a:t>Filter </a:t>
                  </a:r>
                </a:p>
                <a:p>
                  <a:pPr algn="l" rtl="0" fontAlgn="base">
                    <a:spcBef>
                      <a:spcPct val="0"/>
                    </a:spcBef>
                    <a:spcAft>
                      <a:spcPct val="0"/>
                    </a:spcAft>
                  </a:pPr>
                  <a:r>
                    <a:rPr lang="en-US" sz="1000" b="1" kern="1200">
                      <a:solidFill>
                        <a:srgbClr val="FF0000"/>
                      </a:solidFill>
                      <a:latin typeface="Arial" pitchFamily="34" charset="0"/>
                      <a:ea typeface="+mn-ea"/>
                      <a:cs typeface="+mn-cs"/>
                    </a:rPr>
                    <a:t>Service</a:t>
                  </a:r>
                </a:p>
              </p:txBody>
            </p:sp>
            <p:sp>
              <p:nvSpPr>
                <p:cNvPr id="87117" name="Oval 179"/>
                <p:cNvSpPr>
                  <a:spLocks noChangeArrowheads="1"/>
                </p:cNvSpPr>
                <p:nvPr/>
              </p:nvSpPr>
              <p:spPr bwMode="auto">
                <a:xfrm>
                  <a:off x="2154" y="1462"/>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18" name="Oval 180"/>
                <p:cNvSpPr>
                  <a:spLocks noChangeArrowheads="1"/>
                </p:cNvSpPr>
                <p:nvPr/>
              </p:nvSpPr>
              <p:spPr bwMode="auto">
                <a:xfrm>
                  <a:off x="1179" y="1462"/>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nvGrpSpPr>
              <p:cNvPr id="196" name="Group 181"/>
              <p:cNvGrpSpPr>
                <a:grpSpLocks/>
              </p:cNvGrpSpPr>
              <p:nvPr/>
            </p:nvGrpSpPr>
            <p:grpSpPr bwMode="auto">
              <a:xfrm>
                <a:off x="1349" y="1253"/>
                <a:ext cx="893" cy="658"/>
                <a:chOff x="1315" y="1275"/>
                <a:chExt cx="893" cy="658"/>
              </a:xfrm>
            </p:grpSpPr>
            <p:grpSp>
              <p:nvGrpSpPr>
                <p:cNvPr id="197" name="Group 182"/>
                <p:cNvGrpSpPr>
                  <a:grpSpLocks/>
                </p:cNvGrpSpPr>
                <p:nvPr/>
              </p:nvGrpSpPr>
              <p:grpSpPr bwMode="auto">
                <a:xfrm>
                  <a:off x="1315" y="1275"/>
                  <a:ext cx="893" cy="227"/>
                  <a:chOff x="1338" y="1275"/>
                  <a:chExt cx="893" cy="227"/>
                </a:xfrm>
              </p:grpSpPr>
              <p:sp>
                <p:nvSpPr>
                  <p:cNvPr id="87114" name="Oval 183"/>
                  <p:cNvSpPr>
                    <a:spLocks noChangeArrowheads="1"/>
                  </p:cNvSpPr>
                  <p:nvPr/>
                </p:nvSpPr>
                <p:spPr bwMode="auto">
                  <a:xfrm>
                    <a:off x="1338"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15" name="Oval 184"/>
                  <p:cNvSpPr>
                    <a:spLocks noChangeArrowheads="1"/>
                  </p:cNvSpPr>
                  <p:nvPr/>
                </p:nvSpPr>
                <p:spPr bwMode="auto">
                  <a:xfrm>
                    <a:off x="1973"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nvGrpSpPr>
                <p:cNvPr id="198" name="Group 185"/>
                <p:cNvGrpSpPr>
                  <a:grpSpLocks/>
                </p:cNvGrpSpPr>
                <p:nvPr/>
              </p:nvGrpSpPr>
              <p:grpSpPr bwMode="auto">
                <a:xfrm>
                  <a:off x="1315" y="1706"/>
                  <a:ext cx="893" cy="227"/>
                  <a:chOff x="1338" y="1275"/>
                  <a:chExt cx="893" cy="227"/>
                </a:xfrm>
              </p:grpSpPr>
              <p:sp>
                <p:nvSpPr>
                  <p:cNvPr id="87112" name="Oval 186"/>
                  <p:cNvSpPr>
                    <a:spLocks noChangeArrowheads="1"/>
                  </p:cNvSpPr>
                  <p:nvPr/>
                </p:nvSpPr>
                <p:spPr bwMode="auto">
                  <a:xfrm>
                    <a:off x="1338"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sp>
                <p:nvSpPr>
                  <p:cNvPr id="87113" name="Oval 187"/>
                  <p:cNvSpPr>
                    <a:spLocks noChangeArrowheads="1"/>
                  </p:cNvSpPr>
                  <p:nvPr/>
                </p:nvSpPr>
                <p:spPr bwMode="auto">
                  <a:xfrm>
                    <a:off x="1973" y="1275"/>
                    <a:ext cx="258" cy="227"/>
                  </a:xfrm>
                  <a:prstGeom prst="ellipse">
                    <a:avLst/>
                  </a:prstGeom>
                  <a:solidFill>
                    <a:schemeClr val="bg1"/>
                  </a:solidFill>
                  <a:ln w="9525" algn="ctr">
                    <a:solidFill>
                      <a:schemeClr val="tx1"/>
                    </a:solidFill>
                    <a:round/>
                    <a:headEnd/>
                    <a:tailEnd/>
                  </a:ln>
                </p:spPr>
                <p:txBody>
                  <a:bodyPr wrap="none" anchor="ctr">
                    <a:spAutoFit/>
                  </a:bodyPr>
                  <a:lstStyle/>
                  <a:p>
                    <a:pPr algn="l" rtl="0" fontAlgn="base">
                      <a:spcBef>
                        <a:spcPct val="0"/>
                      </a:spcBef>
                      <a:spcAft>
                        <a:spcPct val="0"/>
                      </a:spcAft>
                    </a:pPr>
                    <a:r>
                      <a:rPr lang="en-US" sz="1200" kern="1200">
                        <a:solidFill>
                          <a:srgbClr val="FF0000"/>
                        </a:solidFill>
                        <a:latin typeface="Arial Black" pitchFamily="34" charset="0"/>
                        <a:ea typeface="+mn-ea"/>
                        <a:cs typeface="+mn-cs"/>
                      </a:rPr>
                      <a:t>fs</a:t>
                    </a:r>
                  </a:p>
                </p:txBody>
              </p:sp>
            </p:grpSp>
          </p:grpSp>
        </p:grpSp>
        <p:sp>
          <p:nvSpPr>
            <p:cNvPr id="87107" name="AutoShape 188"/>
            <p:cNvSpPr>
              <a:spLocks noChangeArrowheads="1"/>
            </p:cNvSpPr>
            <p:nvPr/>
          </p:nvSpPr>
          <p:spPr bwMode="auto">
            <a:xfrm>
              <a:off x="1156" y="1253"/>
              <a:ext cx="1293" cy="680"/>
            </a:xfrm>
            <a:prstGeom prst="roundRect">
              <a:avLst>
                <a:gd name="adj" fmla="val 16667"/>
              </a:avLst>
            </a:prstGeom>
            <a:noFill/>
            <a:ln w="9525">
              <a:solidFill>
                <a:schemeClr val="tx1"/>
              </a:solidFill>
              <a:prstDash val="dashDot"/>
              <a:round/>
              <a:headEnd/>
              <a:tailEnd/>
            </a:ln>
          </p:spPr>
          <p:txBody>
            <a:bodyPr wrap="none" anchor="ct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grpSp>
      <p:sp>
        <p:nvSpPr>
          <p:cNvPr id="4309181" name="Rectangle 189"/>
          <p:cNvSpPr>
            <a:spLocks noGrp="1" noChangeArrowheads="1"/>
          </p:cNvSpPr>
          <p:nvPr>
            <p:ph type="title"/>
          </p:nvPr>
        </p:nvSpPr>
        <p:spPr>
          <a:xfrm>
            <a:off x="0" y="0"/>
            <a:ext cx="9144000" cy="914400"/>
          </a:xfrm>
          <a:solidFill>
            <a:schemeClr val="bg1"/>
          </a:solidFill>
        </p:spPr>
        <p:txBody>
          <a:bodyPr/>
          <a:lstStyle/>
          <a:p>
            <a:pPr eaLnBrk="1" hangingPunct="1"/>
            <a:r>
              <a:rPr lang="en-US" sz="4000" b="1" dirty="0" smtClean="0">
                <a:solidFill>
                  <a:schemeClr val="tx1"/>
                </a:solidFill>
              </a:rPr>
              <a:t>Data Intensive Cyberinfrastructure</a:t>
            </a:r>
          </a:p>
        </p:txBody>
      </p:sp>
      <p:sp>
        <p:nvSpPr>
          <p:cNvPr id="87104" name="Text Box 190"/>
          <p:cNvSpPr txBox="1">
            <a:spLocks noChangeArrowheads="1"/>
          </p:cNvSpPr>
          <p:nvPr/>
        </p:nvSpPr>
        <p:spPr bwMode="auto">
          <a:xfrm>
            <a:off x="7467600" y="4267200"/>
            <a:ext cx="1676400" cy="825500"/>
          </a:xfrm>
          <a:prstGeom prst="rect">
            <a:avLst/>
          </a:prstGeom>
          <a:noFill/>
          <a:ln w="9525" algn="ctr">
            <a:noFill/>
            <a:miter lim="800000"/>
            <a:headEnd/>
            <a:tailEnd/>
          </a:ln>
        </p:spPr>
        <p:txBody>
          <a:bodyPr>
            <a:spAutoFit/>
          </a:bodyPr>
          <a:lstStyle/>
          <a:p>
            <a:pPr algn="l" rtl="0" fontAlgn="base">
              <a:spcBef>
                <a:spcPct val="0"/>
              </a:spcBef>
              <a:spcAft>
                <a:spcPct val="0"/>
              </a:spcAft>
            </a:pPr>
            <a:r>
              <a:rPr lang="en-US" sz="1600" kern="1200">
                <a:solidFill>
                  <a:srgbClr val="FF0000"/>
                </a:solidFill>
                <a:latin typeface="Times New Roman" pitchFamily="18" charset="0"/>
                <a:ea typeface="+mn-ea"/>
                <a:cs typeface="+mn-cs"/>
              </a:rPr>
              <a:t>Traditional Grid with exposed services</a:t>
            </a:r>
          </a:p>
        </p:txBody>
      </p:sp>
      <p:sp>
        <p:nvSpPr>
          <p:cNvPr id="87105" name="Line 191"/>
          <p:cNvSpPr>
            <a:spLocks noChangeShapeType="1"/>
          </p:cNvSpPr>
          <p:nvPr/>
        </p:nvSpPr>
        <p:spPr bwMode="auto">
          <a:xfrm flipH="1" flipV="1">
            <a:off x="6705600" y="4114800"/>
            <a:ext cx="838200" cy="304800"/>
          </a:xfrm>
          <a:prstGeom prst="line">
            <a:avLst/>
          </a:prstGeom>
          <a:noFill/>
          <a:ln w="9525">
            <a:solidFill>
              <a:srgbClr val="FF0000"/>
            </a:solidFill>
            <a:round/>
            <a:headEnd/>
            <a:tailEnd type="triangle" w="med" len="med"/>
          </a:ln>
        </p:spPr>
        <p:txBody>
          <a:bodyPr anchor="ctr">
            <a:spAutoFit/>
          </a:bodyPr>
          <a:lstStyle/>
          <a:p>
            <a:pPr algn="l" rtl="0" fontAlgn="base">
              <a:spcBef>
                <a:spcPct val="0"/>
              </a:spcBef>
              <a:spcAft>
                <a:spcPct val="0"/>
              </a:spcAft>
            </a:pPr>
            <a:endParaRPr lang="en-US" sz="1600" b="1" kern="120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1000"/>
                                        <p:tgtEl>
                                          <p:spTgt spid="4309181"/>
                                        </p:tgtEl>
                                        <p:attrNameLst>
                                          <p:attrName>ppt_x</p:attrName>
                                        </p:attrNameLst>
                                      </p:cBhvr>
                                      <p:tavLst>
                                        <p:tav tm="0">
                                          <p:val>
                                            <p:strVal val="ppt_x"/>
                                          </p:val>
                                        </p:tav>
                                        <p:tav tm="100000">
                                          <p:val>
                                            <p:strVal val="ppt_x"/>
                                          </p:val>
                                        </p:tav>
                                      </p:tavLst>
                                    </p:anim>
                                    <p:anim calcmode="lin" valueType="num">
                                      <p:cBhvr additive="base">
                                        <p:cTn id="7" dur="1000"/>
                                        <p:tgtEl>
                                          <p:spTgt spid="4309181"/>
                                        </p:tgtEl>
                                        <p:attrNameLst>
                                          <p:attrName>ppt_y</p:attrName>
                                        </p:attrNameLst>
                                      </p:cBhvr>
                                      <p:tavLst>
                                        <p:tav tm="0">
                                          <p:val>
                                            <p:strVal val="ppt_y"/>
                                          </p:val>
                                        </p:tav>
                                        <p:tav tm="100000">
                                          <p:val>
                                            <p:strVal val="0-ppt_h/2"/>
                                          </p:val>
                                        </p:tav>
                                      </p:tavLst>
                                    </p:anim>
                                    <p:set>
                                      <p:cBhvr>
                                        <p:cTn id="8" dur="1" fill="hold">
                                          <p:stCondLst>
                                            <p:cond delay="999"/>
                                          </p:stCondLst>
                                        </p:cTn>
                                        <p:tgtEl>
                                          <p:spTgt spid="43091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918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Oval 85"/>
          <p:cNvSpPr>
            <a:spLocks noChangeArrowheads="1"/>
          </p:cNvSpPr>
          <p:nvPr/>
        </p:nvSpPr>
        <p:spPr bwMode="auto">
          <a:xfrm>
            <a:off x="381000" y="1020763"/>
            <a:ext cx="8534400" cy="5867400"/>
          </a:xfrm>
          <a:prstGeom prst="ellipse">
            <a:avLst/>
          </a:prstGeom>
          <a:solidFill>
            <a:schemeClr val="bg1"/>
          </a:solidFill>
          <a:ln w="9525">
            <a:solidFill>
              <a:schemeClr val="bg2"/>
            </a:solidFill>
            <a:round/>
            <a:headEnd/>
            <a:tailEnd/>
          </a:ln>
        </p:spPr>
        <p:txBody>
          <a:bodyPr wrap="none" anchor="ctr"/>
          <a:lstStyle/>
          <a:p>
            <a:pPr algn="l" defTabSz="2193925"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29" name="TextBox 17"/>
          <p:cNvSpPr txBox="1">
            <a:spLocks noChangeArrowheads="1"/>
          </p:cNvSpPr>
          <p:nvPr/>
        </p:nvSpPr>
        <p:spPr bwMode="auto">
          <a:xfrm>
            <a:off x="990600" y="1905000"/>
            <a:ext cx="6972300" cy="465138"/>
          </a:xfrm>
          <a:prstGeom prst="rect">
            <a:avLst/>
          </a:prstGeom>
          <a:solidFill>
            <a:schemeClr val="bg1"/>
          </a:solidFill>
          <a:ln w="9525">
            <a:noFill/>
            <a:miter lim="800000"/>
            <a:headEnd/>
            <a:tailEnd/>
          </a:ln>
        </p:spPr>
        <p:txBody>
          <a:bodyPr wrap="square" lIns="38094" tIns="19047" rIns="38094" bIns="19047">
            <a:spAutoFit/>
          </a:bodyPr>
          <a:lstStyle/>
          <a:p>
            <a:pPr marL="457200" lvl="1" algn="ctr" rtl="0" fontAlgn="base">
              <a:spcBef>
                <a:spcPct val="0"/>
              </a:spcBef>
              <a:spcAft>
                <a:spcPct val="0"/>
              </a:spcAft>
            </a:pPr>
            <a:r>
              <a:rPr lang="en-US" sz="2800" b="1" kern="1200" dirty="0">
                <a:solidFill>
                  <a:srgbClr val="FFFF00"/>
                </a:solidFill>
                <a:latin typeface="Corbel" pitchFamily="34" charset="0"/>
                <a:ea typeface="+mn-ea"/>
                <a:cs typeface="+mn-cs"/>
              </a:rPr>
              <a:t>Deterministic Annealing Clustering  (DAC)</a:t>
            </a:r>
          </a:p>
        </p:txBody>
      </p:sp>
      <p:sp>
        <p:nvSpPr>
          <p:cNvPr id="1030" name="Rectangle 13"/>
          <p:cNvSpPr>
            <a:spLocks noChangeArrowheads="1"/>
          </p:cNvSpPr>
          <p:nvPr/>
        </p:nvSpPr>
        <p:spPr bwMode="auto">
          <a:xfrm>
            <a:off x="1371600" y="2332038"/>
            <a:ext cx="6705600" cy="3839507"/>
          </a:xfrm>
          <a:prstGeom prst="rect">
            <a:avLst/>
          </a:prstGeom>
          <a:noFill/>
          <a:ln w="9525">
            <a:noFill/>
            <a:miter lim="800000"/>
            <a:headEnd/>
            <a:tailEnd/>
          </a:ln>
        </p:spPr>
        <p:txBody>
          <a:bodyPr wrap="square" lIns="38094" tIns="19047" rIns="38094" bIns="19047">
            <a:spAutoFit/>
          </a:bodyPr>
          <a:lstStyle/>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a(</a:t>
            </a:r>
            <a:r>
              <a:rPr lang="en-US" sz="2400" b="1" i="1" kern="1200" dirty="0">
                <a:solidFill>
                  <a:srgbClr val="FFFFFF"/>
                </a:solidFill>
                <a:latin typeface="Corbel" pitchFamily="34" charset="0"/>
                <a:ea typeface="+mn-ea"/>
                <a:cs typeface="+mn-cs"/>
              </a:rPr>
              <a:t>x</a:t>
            </a:r>
            <a:r>
              <a:rPr lang="en-US" sz="2400" b="1" kern="1200" dirty="0">
                <a:solidFill>
                  <a:srgbClr val="FFFFFF"/>
                </a:solidFill>
                <a:latin typeface="Corbel" pitchFamily="34" charset="0"/>
                <a:ea typeface="+mn-ea"/>
                <a:cs typeface="+mn-cs"/>
              </a:rPr>
              <a:t>) = 1/N or generally p(</a:t>
            </a:r>
            <a:r>
              <a:rPr lang="en-US" sz="2400" b="1" i="1" kern="1200" dirty="0">
                <a:solidFill>
                  <a:srgbClr val="FFFFFF"/>
                </a:solidFill>
                <a:latin typeface="Corbel" pitchFamily="34" charset="0"/>
                <a:ea typeface="+mn-ea"/>
                <a:cs typeface="+mn-cs"/>
              </a:rPr>
              <a:t>x</a:t>
            </a:r>
            <a:r>
              <a:rPr lang="en-US" sz="2400" b="1" kern="1200" dirty="0">
                <a:solidFill>
                  <a:srgbClr val="FFFFFF"/>
                </a:solidFill>
                <a:latin typeface="Corbel" pitchFamily="34" charset="0"/>
                <a:ea typeface="+mn-ea"/>
                <a:cs typeface="+mn-cs"/>
              </a:rPr>
              <a:t>) with </a:t>
            </a:r>
            <a:r>
              <a:rPr lang="en-US" sz="2400" b="1" kern="1200" dirty="0">
                <a:solidFill>
                  <a:srgbClr val="FFFFFF"/>
                </a:solidFill>
                <a:latin typeface="Corbel" pitchFamily="34" charset="0"/>
                <a:ea typeface="+mn-ea"/>
                <a:cs typeface="+mn-cs"/>
                <a:sym typeface="Symbol" pitchFamily="18" charset="2"/>
              </a:rPr>
              <a:t> </a:t>
            </a:r>
            <a:r>
              <a:rPr lang="en-US" sz="2400" b="1" kern="1200" dirty="0">
                <a:solidFill>
                  <a:srgbClr val="FFFFFF"/>
                </a:solidFill>
                <a:latin typeface="Corbel" pitchFamily="34" charset="0"/>
                <a:ea typeface="+mn-ea"/>
                <a:cs typeface="+mn-cs"/>
              </a:rPr>
              <a:t>p(</a:t>
            </a:r>
            <a:r>
              <a:rPr lang="en-US" sz="2400" b="1" i="1" kern="1200" dirty="0">
                <a:solidFill>
                  <a:srgbClr val="FFFFFF"/>
                </a:solidFill>
                <a:latin typeface="Corbel" pitchFamily="34" charset="0"/>
                <a:ea typeface="+mn-ea"/>
                <a:cs typeface="+mn-cs"/>
              </a:rPr>
              <a:t>x</a:t>
            </a:r>
            <a:r>
              <a:rPr lang="en-US" sz="2400" b="1" kern="1200" dirty="0">
                <a:solidFill>
                  <a:srgbClr val="FFFFFF"/>
                </a:solidFill>
                <a:latin typeface="Corbel" pitchFamily="34" charset="0"/>
                <a:ea typeface="+mn-ea"/>
                <a:cs typeface="+mn-cs"/>
              </a:rPr>
              <a:t>) =1</a:t>
            </a:r>
          </a:p>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g(k)=1 and s(k)=0.5</a:t>
            </a:r>
          </a:p>
          <a:p>
            <a:pPr algn="l" rtl="0" fontAlgn="base">
              <a:spcBef>
                <a:spcPct val="0"/>
              </a:spcBef>
              <a:spcAft>
                <a:spcPct val="0"/>
              </a:spcAft>
              <a:buFontTx/>
              <a:buChar char="•"/>
            </a:pPr>
            <a:r>
              <a:rPr lang="en-US" sz="2400" b="1" kern="1200" dirty="0">
                <a:solidFill>
                  <a:srgbClr val="FF0000"/>
                </a:solidFill>
                <a:latin typeface="Corbel" pitchFamily="34" charset="0"/>
                <a:ea typeface="+mn-ea"/>
                <a:cs typeface="+mn-cs"/>
              </a:rPr>
              <a:t> T</a:t>
            </a:r>
            <a:r>
              <a:rPr lang="en-US" sz="2400" b="1" kern="1200" dirty="0">
                <a:solidFill>
                  <a:srgbClr val="FFFFFF"/>
                </a:solidFill>
                <a:latin typeface="Corbel" pitchFamily="34" charset="0"/>
                <a:ea typeface="+mn-ea"/>
                <a:cs typeface="+mn-cs"/>
              </a:rPr>
              <a:t> is annealing temperature varied down from </a:t>
            </a:r>
            <a:r>
              <a:rPr lang="en-US" sz="2400" b="1" kern="1200" dirty="0">
                <a:solidFill>
                  <a:srgbClr val="FFFFFF"/>
                </a:solidFill>
                <a:latin typeface="Corbel" pitchFamily="34" charset="0"/>
                <a:ea typeface="+mn-ea"/>
                <a:cs typeface="+mn-cs"/>
                <a:sym typeface="Symbol" pitchFamily="18" charset="2"/>
              </a:rPr>
              <a:t> </a:t>
            </a:r>
            <a:r>
              <a:rPr lang="en-US" sz="2400" b="1" kern="1200" dirty="0">
                <a:solidFill>
                  <a:srgbClr val="FFFFFF"/>
                </a:solidFill>
                <a:latin typeface="Corbel" pitchFamily="34" charset="0"/>
                <a:ea typeface="+mn-ea"/>
                <a:cs typeface="+mn-cs"/>
              </a:rPr>
              <a:t>with final value of 1</a:t>
            </a:r>
          </a:p>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Vary cluster center</a:t>
            </a:r>
            <a:r>
              <a:rPr lang="en-US" sz="2400" b="1" kern="1200" dirty="0">
                <a:solidFill>
                  <a:srgbClr val="7F7F7F"/>
                </a:solidFill>
                <a:latin typeface="Corbel" pitchFamily="34" charset="0"/>
                <a:ea typeface="+mn-ea"/>
                <a:cs typeface="+mn-cs"/>
              </a:rPr>
              <a:t> </a:t>
            </a:r>
            <a:r>
              <a:rPr lang="en-US" sz="2400" b="1" u="sng" kern="1200" dirty="0">
                <a:solidFill>
                  <a:srgbClr val="FF0000"/>
                </a:solidFill>
                <a:latin typeface="Corbel" pitchFamily="34" charset="0"/>
                <a:ea typeface="+mn-ea"/>
                <a:cs typeface="+mn-cs"/>
              </a:rPr>
              <a:t>Y</a:t>
            </a:r>
            <a:r>
              <a:rPr lang="en-US" sz="2400" b="1" kern="1200" dirty="0">
                <a:solidFill>
                  <a:srgbClr val="FF0000"/>
                </a:solidFill>
                <a:latin typeface="Corbel" pitchFamily="34" charset="0"/>
                <a:ea typeface="+mn-ea"/>
                <a:cs typeface="+mn-cs"/>
              </a:rPr>
              <a:t>(</a:t>
            </a:r>
            <a:r>
              <a:rPr lang="en-US" sz="2400" b="1" i="1" kern="1200" dirty="0">
                <a:solidFill>
                  <a:srgbClr val="FF0000"/>
                </a:solidFill>
                <a:latin typeface="Corbel" pitchFamily="34" charset="0"/>
                <a:ea typeface="+mn-ea"/>
                <a:cs typeface="+mn-cs"/>
              </a:rPr>
              <a:t>k</a:t>
            </a:r>
            <a:r>
              <a:rPr lang="en-US" sz="2400" b="1" kern="1200" dirty="0">
                <a:solidFill>
                  <a:srgbClr val="FF0000"/>
                </a:solidFill>
                <a:latin typeface="Corbel" pitchFamily="34" charset="0"/>
                <a:ea typeface="+mn-ea"/>
                <a:cs typeface="+mn-cs"/>
              </a:rPr>
              <a:t>)</a:t>
            </a:r>
            <a:r>
              <a:rPr lang="en-US" sz="2400" b="1" kern="1200" dirty="0">
                <a:solidFill>
                  <a:srgbClr val="FFFFFF"/>
                </a:solidFill>
                <a:latin typeface="Corbel" pitchFamily="34" charset="0"/>
                <a:ea typeface="+mn-ea"/>
                <a:cs typeface="+mn-cs"/>
              </a:rPr>
              <a:t> </a:t>
            </a:r>
          </a:p>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a:t>
            </a:r>
            <a:r>
              <a:rPr lang="en-US" sz="2400" b="1" kern="1200" dirty="0">
                <a:solidFill>
                  <a:srgbClr val="FF0000"/>
                </a:solidFill>
                <a:latin typeface="Corbel" pitchFamily="34" charset="0"/>
                <a:ea typeface="+mn-ea"/>
                <a:cs typeface="+mn-cs"/>
              </a:rPr>
              <a:t>K</a:t>
            </a:r>
            <a:r>
              <a:rPr lang="en-US" sz="2400" b="1" kern="1200" dirty="0">
                <a:solidFill>
                  <a:srgbClr val="FFFFFF"/>
                </a:solidFill>
                <a:latin typeface="Corbel" pitchFamily="34" charset="0"/>
                <a:ea typeface="+mn-ea"/>
                <a:cs typeface="+mn-cs"/>
              </a:rPr>
              <a:t> starts at 1 and is incremented by algorithm; pick resolution NOT number of clusters</a:t>
            </a:r>
          </a:p>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My 4</a:t>
            </a:r>
            <a:r>
              <a:rPr lang="en-US" sz="2400" b="1" kern="1200" baseline="30000" dirty="0">
                <a:solidFill>
                  <a:srgbClr val="FFFFFF"/>
                </a:solidFill>
                <a:latin typeface="Corbel" pitchFamily="34" charset="0"/>
                <a:ea typeface="+mn-ea"/>
                <a:cs typeface="+mn-cs"/>
              </a:rPr>
              <a:t>th</a:t>
            </a:r>
            <a:r>
              <a:rPr lang="en-US" sz="2400" b="1" kern="1200" dirty="0">
                <a:solidFill>
                  <a:srgbClr val="FFFFFF"/>
                </a:solidFill>
                <a:latin typeface="Corbel" pitchFamily="34" charset="0"/>
                <a:ea typeface="+mn-ea"/>
                <a:cs typeface="+mn-cs"/>
              </a:rPr>
              <a:t> most cited article but little used; probably as no good software compared to simple K-means</a:t>
            </a:r>
          </a:p>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Avoid local minima</a:t>
            </a:r>
          </a:p>
          <a:p>
            <a:pPr algn="l" rtl="0" fontAlgn="base">
              <a:spcBef>
                <a:spcPct val="0"/>
              </a:spcBef>
              <a:spcAft>
                <a:spcPct val="0"/>
              </a:spcAft>
              <a:buFontTx/>
              <a:buChar char="•"/>
            </a:pPr>
            <a:endParaRPr lang="en-US" sz="700" b="1" kern="1200" dirty="0">
              <a:solidFill>
                <a:srgbClr val="FFFFFF"/>
              </a:solidFill>
              <a:latin typeface="Corbel" pitchFamily="34" charset="0"/>
              <a:ea typeface="+mn-ea"/>
              <a:cs typeface="+mn-cs"/>
            </a:endParaRPr>
          </a:p>
        </p:txBody>
      </p:sp>
      <p:sp>
        <p:nvSpPr>
          <p:cNvPr id="1031" name="Rectangle 9"/>
          <p:cNvSpPr>
            <a:spLocks noChangeArrowheads="1"/>
          </p:cNvSpPr>
          <p:nvPr/>
        </p:nvSpPr>
        <p:spPr bwMode="auto">
          <a:xfrm>
            <a:off x="8305800" y="6507163"/>
            <a:ext cx="769938" cy="366712"/>
          </a:xfrm>
          <a:prstGeom prst="rect">
            <a:avLst/>
          </a:prstGeom>
          <a:noFill/>
          <a:ln w="9525">
            <a:noFill/>
            <a:miter lim="800000"/>
            <a:headEnd/>
            <a:tailEnd/>
          </a:ln>
        </p:spPr>
        <p:txBody>
          <a:bodyPr wrap="none" lIns="91425" tIns="45713" rIns="91425" bIns="45713">
            <a:spAutoFit/>
          </a:bodyPr>
          <a:lstStyle/>
          <a:p>
            <a:pPr algn="l" rtl="0" fontAlgn="base">
              <a:spcBef>
                <a:spcPct val="0"/>
              </a:spcBef>
              <a:spcAft>
                <a:spcPct val="0"/>
              </a:spcAft>
            </a:pPr>
            <a:r>
              <a:rPr lang="en-US" sz="1600" b="1" i="1" kern="1200">
                <a:solidFill>
                  <a:srgbClr val="1851CE"/>
                </a:solidFill>
                <a:latin typeface="Calibri" pitchFamily="34" charset="0"/>
                <a:ea typeface="+mn-ea"/>
                <a:cs typeface="+mn-cs"/>
              </a:rPr>
              <a:t>S</a:t>
            </a:r>
            <a:r>
              <a:rPr lang="en-US" sz="1600" b="1" i="1" kern="1200">
                <a:solidFill>
                  <a:srgbClr val="E40701"/>
                </a:solidFill>
                <a:latin typeface="Calibri" pitchFamily="34" charset="0"/>
                <a:ea typeface="+mn-ea"/>
                <a:cs typeface="+mn-cs"/>
              </a:rPr>
              <a:t>A</a:t>
            </a:r>
            <a:r>
              <a:rPr lang="en-US" sz="1600" b="1" i="1" kern="1200">
                <a:solidFill>
                  <a:srgbClr val="EFBA00"/>
                </a:solidFill>
                <a:latin typeface="Calibri" pitchFamily="34" charset="0"/>
                <a:ea typeface="+mn-ea"/>
                <a:cs typeface="+mn-cs"/>
              </a:rPr>
              <a:t>L</a:t>
            </a:r>
            <a:r>
              <a:rPr lang="en-US" sz="1600" b="1" i="1" kern="1200">
                <a:solidFill>
                  <a:srgbClr val="1851CE"/>
                </a:solidFill>
                <a:latin typeface="Calibri" pitchFamily="34" charset="0"/>
                <a:ea typeface="+mn-ea"/>
                <a:cs typeface="+mn-cs"/>
              </a:rPr>
              <a:t>S</a:t>
            </a:r>
            <a:r>
              <a:rPr lang="en-US" sz="1600" b="1" i="1" kern="1200">
                <a:solidFill>
                  <a:srgbClr val="18A221"/>
                </a:solidFill>
                <a:latin typeface="Calibri" pitchFamily="34" charset="0"/>
                <a:ea typeface="+mn-ea"/>
                <a:cs typeface="+mn-cs"/>
              </a:rPr>
              <a:t>A</a:t>
            </a:r>
            <a:endParaRPr lang="en-US" sz="1600" b="1" kern="1200">
              <a:solidFill>
                <a:srgbClr val="FFFFFF"/>
              </a:solidFill>
              <a:latin typeface="Corbel" pitchFamily="34" charset="0"/>
              <a:ea typeface="+mn-ea"/>
              <a:cs typeface="+mn-cs"/>
            </a:endParaRPr>
          </a:p>
        </p:txBody>
      </p:sp>
      <p:sp>
        <p:nvSpPr>
          <p:cNvPr id="1032" name="TextBox 41"/>
          <p:cNvSpPr txBox="1">
            <a:spLocks noChangeArrowheads="1"/>
          </p:cNvSpPr>
          <p:nvPr/>
        </p:nvSpPr>
        <p:spPr bwMode="auto">
          <a:xfrm>
            <a:off x="1028700" y="411163"/>
            <a:ext cx="7467600" cy="403225"/>
          </a:xfrm>
          <a:prstGeom prst="rect">
            <a:avLst/>
          </a:prstGeom>
          <a:noFill/>
          <a:ln w="9525">
            <a:noFill/>
            <a:miter lim="800000"/>
            <a:headEnd/>
            <a:tailEnd/>
          </a:ln>
        </p:spPr>
        <p:txBody>
          <a:bodyPr lIns="38094" tIns="19047" rIns="38094" bIns="19047">
            <a:spAutoFit/>
          </a:bodyPr>
          <a:lstStyle/>
          <a:p>
            <a:pPr algn="l" rtl="0" fontAlgn="base">
              <a:spcBef>
                <a:spcPct val="0"/>
              </a:spcBef>
              <a:spcAft>
                <a:spcPct val="0"/>
              </a:spcAft>
            </a:pPr>
            <a:r>
              <a:rPr lang="en-US" sz="2400" b="1" kern="1200">
                <a:solidFill>
                  <a:srgbClr val="FFFF00"/>
                </a:solidFill>
                <a:latin typeface="Corbel" pitchFamily="34" charset="0"/>
                <a:ea typeface="+mn-ea"/>
                <a:cs typeface="+mn-cs"/>
              </a:rPr>
              <a:t>N data points </a:t>
            </a:r>
            <a:r>
              <a:rPr lang="en-US" sz="2400" b="1" i="1" kern="1200">
                <a:solidFill>
                  <a:srgbClr val="FFFF00"/>
                </a:solidFill>
                <a:latin typeface="Corbel" pitchFamily="34" charset="0"/>
                <a:ea typeface="+mn-ea"/>
                <a:cs typeface="+mn-cs"/>
              </a:rPr>
              <a:t>E</a:t>
            </a:r>
            <a:r>
              <a:rPr lang="en-US" sz="2400" b="1" kern="1200">
                <a:solidFill>
                  <a:srgbClr val="FFFF00"/>
                </a:solidFill>
                <a:latin typeface="Corbel" pitchFamily="34" charset="0"/>
                <a:ea typeface="+mn-ea"/>
                <a:cs typeface="+mn-cs"/>
              </a:rPr>
              <a:t>(</a:t>
            </a:r>
            <a:r>
              <a:rPr lang="en-US" sz="2400" b="1" i="1" kern="1200">
                <a:solidFill>
                  <a:srgbClr val="FFFF00"/>
                </a:solidFill>
                <a:latin typeface="Corbel" pitchFamily="34" charset="0"/>
                <a:ea typeface="+mn-ea"/>
                <a:cs typeface="+mn-cs"/>
              </a:rPr>
              <a:t>x</a:t>
            </a:r>
            <a:r>
              <a:rPr lang="en-US" sz="2400" b="1" kern="1200">
                <a:solidFill>
                  <a:srgbClr val="FFFF00"/>
                </a:solidFill>
                <a:latin typeface="Corbel" pitchFamily="34" charset="0"/>
                <a:ea typeface="+mn-ea"/>
                <a:cs typeface="+mn-cs"/>
              </a:rPr>
              <a:t>) in D dim. space and Minimize F by EM</a:t>
            </a:r>
          </a:p>
        </p:txBody>
      </p:sp>
      <p:graphicFrame>
        <p:nvGraphicFramePr>
          <p:cNvPr id="1026" name="Object 12"/>
          <p:cNvGraphicFramePr>
            <a:graphicFrameLocks noChangeAspect="1"/>
          </p:cNvGraphicFramePr>
          <p:nvPr/>
        </p:nvGraphicFramePr>
        <p:xfrm>
          <a:off x="533400" y="838200"/>
          <a:ext cx="8486775" cy="963613"/>
        </p:xfrm>
        <a:graphic>
          <a:graphicData uri="http://schemas.openxmlformats.org/presentationml/2006/ole">
            <p:oleObj spid="_x0000_s9218" name="Equation" r:id="rId4" imgW="3797280" imgH="431640" progId="Equation.DSMT4">
              <p:embed/>
            </p:oleObj>
          </a:graphicData>
        </a:graphic>
      </p:graphicFrame>
      <p:graphicFrame>
        <p:nvGraphicFramePr>
          <p:cNvPr id="42087" name="Object 13"/>
          <p:cNvGraphicFramePr>
            <a:graphicFrameLocks noChangeAspect="1"/>
          </p:cNvGraphicFramePr>
          <p:nvPr/>
        </p:nvGraphicFramePr>
        <p:xfrm>
          <a:off x="533400" y="838200"/>
          <a:ext cx="8516938" cy="963613"/>
        </p:xfrm>
        <a:graphic>
          <a:graphicData uri="http://schemas.openxmlformats.org/presentationml/2006/ole">
            <p:oleObj spid="_x0000_s9219" name="Equation" r:id="rId5" imgW="3809880" imgH="431640" progId="Equation.DSMT4">
              <p:embed/>
            </p:oleObj>
          </a:graphicData>
        </a:graphic>
      </p:graphicFrame>
      <p:pic>
        <p:nvPicPr>
          <p:cNvPr id="1033" name="Title 1"/>
          <p:cNvPicPr>
            <a:picLocks noChangeArrowheads="1"/>
          </p:cNvPicPr>
          <p:nvPr/>
        </p:nvPicPr>
        <p:blipFill>
          <a:blip r:embed="rId6"/>
          <a:srcRect/>
          <a:stretch>
            <a:fillRect/>
          </a:stretch>
        </p:blipFill>
        <p:spPr bwMode="auto">
          <a:xfrm>
            <a:off x="1595438" y="-15875"/>
            <a:ext cx="6188075" cy="744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087"/>
                                        </p:tgtEl>
                                        <p:attrNameLst>
                                          <p:attrName>style.visibility</p:attrName>
                                        </p:attrNameLst>
                                      </p:cBhvr>
                                      <p:to>
                                        <p:strVal val="visible"/>
                                      </p:to>
                                    </p:set>
                                    <p:anim calcmode="lin" valueType="num">
                                      <p:cBhvr additive="base">
                                        <p:cTn id="7" dur="500" fill="hold"/>
                                        <p:tgtEl>
                                          <p:spTgt spid="42087"/>
                                        </p:tgtEl>
                                        <p:attrNameLst>
                                          <p:attrName>ppt_x</p:attrName>
                                        </p:attrNameLst>
                                      </p:cBhvr>
                                      <p:tavLst>
                                        <p:tav tm="0">
                                          <p:val>
                                            <p:strVal val="0-#ppt_w/2"/>
                                          </p:val>
                                        </p:tav>
                                        <p:tav tm="100000">
                                          <p:val>
                                            <p:strVal val="#ppt_x"/>
                                          </p:val>
                                        </p:tav>
                                      </p:tavLst>
                                    </p:anim>
                                    <p:anim calcmode="lin" valueType="num">
                                      <p:cBhvr additive="base">
                                        <p:cTn id="8" dur="500" fill="hold"/>
                                        <p:tgtEl>
                                          <p:spTgt spid="420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762000"/>
            <a:ext cx="8534400" cy="5867400"/>
            <a:chOff x="288" y="480"/>
            <a:chExt cx="5376" cy="3696"/>
          </a:xfrm>
        </p:grpSpPr>
        <p:sp>
          <p:nvSpPr>
            <p:cNvPr id="2071" name="Oval 3"/>
            <p:cNvSpPr>
              <a:spLocks noChangeArrowheads="1"/>
            </p:cNvSpPr>
            <p:nvPr/>
          </p:nvSpPr>
          <p:spPr bwMode="auto">
            <a:xfrm>
              <a:off x="288" y="480"/>
              <a:ext cx="5376" cy="3696"/>
            </a:xfrm>
            <a:prstGeom prst="ellipse">
              <a:avLst/>
            </a:prstGeom>
            <a:solidFill>
              <a:schemeClr val="bg1"/>
            </a:solidFill>
            <a:ln w="9525">
              <a:solidFill>
                <a:schemeClr val="bg2"/>
              </a:solidFill>
              <a:round/>
              <a:headEnd/>
              <a:tailEnd/>
            </a:ln>
          </p:spPr>
          <p:txBody>
            <a:bodyPr wrap="none" anchor="ctr"/>
            <a:lstStyle/>
            <a:p>
              <a:pPr algn="l" defTabSz="2193925"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2072" name="TextBox 17"/>
            <p:cNvSpPr txBox="1">
              <a:spLocks noChangeArrowheads="1"/>
            </p:cNvSpPr>
            <p:nvPr/>
          </p:nvSpPr>
          <p:spPr bwMode="auto">
            <a:xfrm>
              <a:off x="624" y="1104"/>
              <a:ext cx="4440" cy="293"/>
            </a:xfrm>
            <a:prstGeom prst="rect">
              <a:avLst/>
            </a:prstGeom>
            <a:solidFill>
              <a:schemeClr val="bg1"/>
            </a:solidFill>
            <a:ln w="9525">
              <a:noFill/>
              <a:miter lim="800000"/>
              <a:headEnd/>
              <a:tailEnd/>
            </a:ln>
          </p:spPr>
          <p:txBody>
            <a:bodyPr wrap="square" lIns="38094" tIns="19047" rIns="38094" bIns="19047">
              <a:spAutoFit/>
            </a:bodyPr>
            <a:lstStyle/>
            <a:p>
              <a:pPr marL="457200" lvl="1" algn="ctr" rtl="0" fontAlgn="base">
                <a:spcBef>
                  <a:spcPct val="0"/>
                </a:spcBef>
                <a:spcAft>
                  <a:spcPct val="0"/>
                </a:spcAft>
              </a:pPr>
              <a:r>
                <a:rPr lang="en-US" sz="2800" b="1" kern="1200" dirty="0">
                  <a:solidFill>
                    <a:srgbClr val="FFFF00"/>
                  </a:solidFill>
                  <a:latin typeface="Corbel" pitchFamily="34" charset="0"/>
                  <a:ea typeface="+mn-ea"/>
                  <a:cs typeface="+mn-cs"/>
                </a:rPr>
                <a:t>Deterministic Annealing Clustering  (DAC)</a:t>
              </a:r>
            </a:p>
          </p:txBody>
        </p:sp>
        <p:sp>
          <p:nvSpPr>
            <p:cNvPr id="2073" name="Rectangle 13"/>
            <p:cNvSpPr>
              <a:spLocks noChangeArrowheads="1"/>
            </p:cNvSpPr>
            <p:nvPr/>
          </p:nvSpPr>
          <p:spPr bwMode="auto">
            <a:xfrm>
              <a:off x="933" y="1440"/>
              <a:ext cx="4087" cy="2161"/>
            </a:xfrm>
            <a:prstGeom prst="rect">
              <a:avLst/>
            </a:prstGeom>
            <a:noFill/>
            <a:ln w="9525">
              <a:noFill/>
              <a:miter lim="800000"/>
              <a:headEnd/>
              <a:tailEnd/>
            </a:ln>
          </p:spPr>
          <p:txBody>
            <a:bodyPr lIns="38094" tIns="19047" rIns="38094" bIns="19047">
              <a:spAutoFit/>
            </a:bodyPr>
            <a:lstStyle/>
            <a:p>
              <a:pPr algn="l" rtl="0" fontAlgn="base">
                <a:spcBef>
                  <a:spcPct val="0"/>
                </a:spcBef>
                <a:spcAft>
                  <a:spcPct val="0"/>
                </a:spcAft>
                <a:buFontTx/>
                <a:buChar char="•"/>
              </a:pPr>
              <a:r>
                <a:rPr lang="en-US" sz="2400" b="1" kern="1200">
                  <a:solidFill>
                    <a:srgbClr val="FFFFFF"/>
                  </a:solidFill>
                  <a:latin typeface="Corbel" pitchFamily="34" charset="0"/>
                  <a:ea typeface="+mn-ea"/>
                  <a:cs typeface="+mn-cs"/>
                </a:rPr>
                <a:t> a(</a:t>
              </a:r>
              <a:r>
                <a:rPr lang="en-US" sz="2400" b="1" i="1" kern="1200">
                  <a:solidFill>
                    <a:srgbClr val="FFFFFF"/>
                  </a:solidFill>
                  <a:latin typeface="Corbel" pitchFamily="34" charset="0"/>
                  <a:ea typeface="+mn-ea"/>
                  <a:cs typeface="+mn-cs"/>
                </a:rPr>
                <a:t>x</a:t>
              </a:r>
              <a:r>
                <a:rPr lang="en-US" sz="2400" b="1" kern="1200">
                  <a:solidFill>
                    <a:srgbClr val="FFFFFF"/>
                  </a:solidFill>
                  <a:latin typeface="Corbel" pitchFamily="34" charset="0"/>
                  <a:ea typeface="+mn-ea"/>
                  <a:cs typeface="+mn-cs"/>
                </a:rPr>
                <a:t>) = 1/N or generally p(</a:t>
              </a:r>
              <a:r>
                <a:rPr lang="en-US" sz="2400" b="1" i="1" kern="1200">
                  <a:solidFill>
                    <a:srgbClr val="FFFFFF"/>
                  </a:solidFill>
                  <a:latin typeface="Corbel" pitchFamily="34" charset="0"/>
                  <a:ea typeface="+mn-ea"/>
                  <a:cs typeface="+mn-cs"/>
                </a:rPr>
                <a:t>x</a:t>
              </a:r>
              <a:r>
                <a:rPr lang="en-US" sz="2400" b="1" kern="1200">
                  <a:solidFill>
                    <a:srgbClr val="FFFFFF"/>
                  </a:solidFill>
                  <a:latin typeface="Corbel" pitchFamily="34" charset="0"/>
                  <a:ea typeface="+mn-ea"/>
                  <a:cs typeface="+mn-cs"/>
                </a:rPr>
                <a:t>) with </a:t>
              </a:r>
              <a:r>
                <a:rPr lang="en-US" sz="2400" b="1" kern="1200">
                  <a:solidFill>
                    <a:srgbClr val="FFFFFF"/>
                  </a:solidFill>
                  <a:latin typeface="Corbel" pitchFamily="34" charset="0"/>
                  <a:ea typeface="+mn-ea"/>
                  <a:cs typeface="+mn-cs"/>
                  <a:sym typeface="Symbol" pitchFamily="18" charset="2"/>
                </a:rPr>
                <a:t> </a:t>
              </a:r>
              <a:r>
                <a:rPr lang="en-US" sz="2400" b="1" kern="1200">
                  <a:solidFill>
                    <a:srgbClr val="FFFFFF"/>
                  </a:solidFill>
                  <a:latin typeface="Corbel" pitchFamily="34" charset="0"/>
                  <a:ea typeface="+mn-ea"/>
                  <a:cs typeface="+mn-cs"/>
                </a:rPr>
                <a:t>p(</a:t>
              </a:r>
              <a:r>
                <a:rPr lang="en-US" sz="2400" b="1" i="1" kern="1200">
                  <a:solidFill>
                    <a:srgbClr val="FFFFFF"/>
                  </a:solidFill>
                  <a:latin typeface="Corbel" pitchFamily="34" charset="0"/>
                  <a:ea typeface="+mn-ea"/>
                  <a:cs typeface="+mn-cs"/>
                </a:rPr>
                <a:t>x</a:t>
              </a:r>
              <a:r>
                <a:rPr lang="en-US" sz="2400" b="1" kern="1200">
                  <a:solidFill>
                    <a:srgbClr val="FFFFFF"/>
                  </a:solidFill>
                  <a:latin typeface="Corbel" pitchFamily="34" charset="0"/>
                  <a:ea typeface="+mn-ea"/>
                  <a:cs typeface="+mn-cs"/>
                </a:rPr>
                <a:t>) =1</a:t>
              </a:r>
            </a:p>
            <a:p>
              <a:pPr algn="l" rtl="0" fontAlgn="base">
                <a:spcBef>
                  <a:spcPct val="0"/>
                </a:spcBef>
                <a:spcAft>
                  <a:spcPct val="0"/>
                </a:spcAft>
                <a:buFontTx/>
                <a:buChar char="•"/>
              </a:pPr>
              <a:r>
                <a:rPr lang="en-US" sz="2400" b="1" kern="1200">
                  <a:solidFill>
                    <a:srgbClr val="FFFFFF"/>
                  </a:solidFill>
                  <a:latin typeface="Corbel" pitchFamily="34" charset="0"/>
                  <a:ea typeface="+mn-ea"/>
                  <a:cs typeface="+mn-cs"/>
                </a:rPr>
                <a:t> g(k)=1 and s(k)=0.5</a:t>
              </a:r>
            </a:p>
            <a:p>
              <a:pPr algn="l" rtl="0" fontAlgn="base">
                <a:spcBef>
                  <a:spcPct val="0"/>
                </a:spcBef>
                <a:spcAft>
                  <a:spcPct val="0"/>
                </a:spcAft>
                <a:buFontTx/>
                <a:buChar char="•"/>
              </a:pPr>
              <a:r>
                <a:rPr lang="en-US" sz="2400" b="1" kern="1200">
                  <a:solidFill>
                    <a:srgbClr val="FF0000"/>
                  </a:solidFill>
                  <a:latin typeface="Corbel" pitchFamily="34" charset="0"/>
                  <a:ea typeface="+mn-ea"/>
                  <a:cs typeface="+mn-cs"/>
                </a:rPr>
                <a:t> T</a:t>
              </a:r>
              <a:r>
                <a:rPr lang="en-US" sz="2400" b="1" kern="1200">
                  <a:solidFill>
                    <a:srgbClr val="FFFFFF"/>
                  </a:solidFill>
                  <a:latin typeface="Corbel" pitchFamily="34" charset="0"/>
                  <a:ea typeface="+mn-ea"/>
                  <a:cs typeface="+mn-cs"/>
                </a:rPr>
                <a:t> is annealing temperature varied down from </a:t>
              </a:r>
              <a:r>
                <a:rPr lang="en-US" sz="2400" b="1" kern="1200">
                  <a:solidFill>
                    <a:srgbClr val="FFFFFF"/>
                  </a:solidFill>
                  <a:latin typeface="Corbel" pitchFamily="34" charset="0"/>
                  <a:ea typeface="+mn-ea"/>
                  <a:cs typeface="+mn-cs"/>
                  <a:sym typeface="Symbol" pitchFamily="18" charset="2"/>
                </a:rPr>
                <a:t> </a:t>
              </a:r>
              <a:r>
                <a:rPr lang="en-US" sz="2400" b="1" kern="1200">
                  <a:solidFill>
                    <a:srgbClr val="FFFFFF"/>
                  </a:solidFill>
                  <a:latin typeface="Corbel" pitchFamily="34" charset="0"/>
                  <a:ea typeface="+mn-ea"/>
                  <a:cs typeface="+mn-cs"/>
                </a:rPr>
                <a:t>with final value of 1</a:t>
              </a:r>
            </a:p>
            <a:p>
              <a:pPr algn="l" rtl="0" fontAlgn="base">
                <a:spcBef>
                  <a:spcPct val="0"/>
                </a:spcBef>
                <a:spcAft>
                  <a:spcPct val="0"/>
                </a:spcAft>
                <a:buFontTx/>
                <a:buChar char="•"/>
              </a:pPr>
              <a:r>
                <a:rPr lang="en-US" sz="2400" b="1" kern="1200">
                  <a:solidFill>
                    <a:srgbClr val="FFFFFF"/>
                  </a:solidFill>
                  <a:latin typeface="Corbel" pitchFamily="34" charset="0"/>
                  <a:ea typeface="+mn-ea"/>
                  <a:cs typeface="+mn-cs"/>
                </a:rPr>
                <a:t> Vary cluster center</a:t>
              </a:r>
              <a:r>
                <a:rPr lang="en-US" sz="2400" b="1" kern="1200">
                  <a:solidFill>
                    <a:srgbClr val="7F7F7F"/>
                  </a:solidFill>
                  <a:latin typeface="Corbel" pitchFamily="34" charset="0"/>
                  <a:ea typeface="+mn-ea"/>
                  <a:cs typeface="+mn-cs"/>
                </a:rPr>
                <a:t> </a:t>
              </a:r>
              <a:r>
                <a:rPr lang="en-US" sz="2400" b="1" u="sng" kern="1200">
                  <a:solidFill>
                    <a:srgbClr val="FF0000"/>
                  </a:solidFill>
                  <a:latin typeface="Corbel" pitchFamily="34" charset="0"/>
                  <a:ea typeface="+mn-ea"/>
                  <a:cs typeface="+mn-cs"/>
                </a:rPr>
                <a:t>Y</a:t>
              </a:r>
              <a:r>
                <a:rPr lang="en-US" sz="2400" b="1" kern="1200">
                  <a:solidFill>
                    <a:srgbClr val="FF0000"/>
                  </a:solidFill>
                  <a:latin typeface="Corbel" pitchFamily="34" charset="0"/>
                  <a:ea typeface="+mn-ea"/>
                  <a:cs typeface="+mn-cs"/>
                </a:rPr>
                <a:t>(</a:t>
              </a:r>
              <a:r>
                <a:rPr lang="en-US" sz="2400" b="1" i="1" kern="1200">
                  <a:solidFill>
                    <a:srgbClr val="FF0000"/>
                  </a:solidFill>
                  <a:latin typeface="Corbel" pitchFamily="34" charset="0"/>
                  <a:ea typeface="+mn-ea"/>
                  <a:cs typeface="+mn-cs"/>
                </a:rPr>
                <a:t>k</a:t>
              </a:r>
              <a:r>
                <a:rPr lang="en-US" sz="2400" b="1" kern="1200">
                  <a:solidFill>
                    <a:srgbClr val="FF0000"/>
                  </a:solidFill>
                  <a:latin typeface="Corbel" pitchFamily="34" charset="0"/>
                  <a:ea typeface="+mn-ea"/>
                  <a:cs typeface="+mn-cs"/>
                </a:rPr>
                <a:t>)</a:t>
              </a:r>
              <a:r>
                <a:rPr lang="en-US" sz="2400" b="1" kern="1200">
                  <a:solidFill>
                    <a:srgbClr val="FFFFFF"/>
                  </a:solidFill>
                  <a:latin typeface="Corbel" pitchFamily="34" charset="0"/>
                  <a:ea typeface="+mn-ea"/>
                  <a:cs typeface="+mn-cs"/>
                </a:rPr>
                <a:t> but can calculate weight</a:t>
              </a:r>
              <a:r>
                <a:rPr lang="en-US" sz="2400" b="1" kern="1200">
                  <a:solidFill>
                    <a:srgbClr val="7F7F7F"/>
                  </a:solidFill>
                  <a:latin typeface="Corbel" pitchFamily="34" charset="0"/>
                  <a:ea typeface="+mn-ea"/>
                  <a:cs typeface="+mn-cs"/>
                </a:rPr>
                <a:t> </a:t>
              </a:r>
              <a:r>
                <a:rPr lang="en-US" sz="2400" b="1" kern="1200">
                  <a:solidFill>
                    <a:srgbClr val="FF0000"/>
                  </a:solidFill>
                  <a:latin typeface="Corbel" pitchFamily="34" charset="0"/>
                  <a:ea typeface="+mn-ea"/>
                  <a:cs typeface="+mn-cs"/>
                </a:rPr>
                <a:t>P</a:t>
              </a:r>
              <a:r>
                <a:rPr lang="en-US" sz="2400" b="1" i="1" kern="1200" baseline="-25000">
                  <a:solidFill>
                    <a:srgbClr val="FF0000"/>
                  </a:solidFill>
                  <a:latin typeface="Corbel" pitchFamily="34" charset="0"/>
                  <a:ea typeface="+mn-ea"/>
                  <a:cs typeface="+mn-cs"/>
                </a:rPr>
                <a:t>k</a:t>
              </a:r>
              <a:r>
                <a:rPr lang="en-US" sz="2400" b="1" i="1" kern="1200">
                  <a:solidFill>
                    <a:srgbClr val="FF0000"/>
                  </a:solidFill>
                  <a:latin typeface="Corbel" pitchFamily="34" charset="0"/>
                  <a:ea typeface="+mn-ea"/>
                  <a:cs typeface="+mn-cs"/>
                </a:rPr>
                <a:t> </a:t>
              </a:r>
              <a:r>
                <a:rPr lang="en-US" sz="2400" b="1" kern="1200">
                  <a:solidFill>
                    <a:srgbClr val="FFFFFF"/>
                  </a:solidFill>
                  <a:latin typeface="Corbel" pitchFamily="34" charset="0"/>
                  <a:ea typeface="+mn-ea"/>
                  <a:cs typeface="+mn-cs"/>
                </a:rPr>
                <a:t>and correlation matrix</a:t>
              </a:r>
              <a:r>
                <a:rPr lang="en-US" sz="2400" b="1" i="1" kern="1200">
                  <a:solidFill>
                    <a:srgbClr val="7F7F7F"/>
                  </a:solidFill>
                  <a:latin typeface="Corbel" pitchFamily="34" charset="0"/>
                  <a:ea typeface="+mn-ea"/>
                  <a:cs typeface="+mn-cs"/>
                </a:rPr>
                <a:t> </a:t>
              </a:r>
              <a:r>
                <a:rPr lang="en-US" sz="2400" b="1" i="1" kern="1200">
                  <a:solidFill>
                    <a:srgbClr val="FF0000"/>
                  </a:solidFill>
                  <a:latin typeface="Corbel" pitchFamily="34" charset="0"/>
                  <a:ea typeface="+mn-ea"/>
                  <a:cs typeface="+mn-cs"/>
                </a:rPr>
                <a:t>s(k) =</a:t>
              </a:r>
              <a:r>
                <a:rPr lang="en-US" sz="2400" b="1" i="1" kern="1200">
                  <a:solidFill>
                    <a:srgbClr val="7F7F7F"/>
                  </a:solidFill>
                  <a:latin typeface="Corbel" pitchFamily="34" charset="0"/>
                  <a:ea typeface="+mn-ea"/>
                  <a:cs typeface="+mn-cs"/>
                </a:rPr>
                <a:t> </a:t>
              </a:r>
              <a:r>
                <a:rPr lang="en-US" sz="2400" b="1" kern="1200">
                  <a:solidFill>
                    <a:srgbClr val="FF0000"/>
                  </a:solidFill>
                  <a:latin typeface="Corbel" pitchFamily="34" charset="0"/>
                  <a:ea typeface="+mn-ea"/>
                  <a:cs typeface="+mn-cs"/>
                  <a:sym typeface="Symbol" pitchFamily="18" charset="2"/>
                </a:rPr>
                <a:t></a:t>
              </a:r>
              <a:r>
                <a:rPr lang="en-US" sz="2400" b="1" kern="1200">
                  <a:solidFill>
                    <a:srgbClr val="FF0000"/>
                  </a:solidFill>
                  <a:latin typeface="Corbel" pitchFamily="34" charset="0"/>
                  <a:ea typeface="+mn-ea"/>
                  <a:cs typeface="+mn-cs"/>
                </a:rPr>
                <a:t>(k)</a:t>
              </a:r>
              <a:r>
                <a:rPr lang="en-US" sz="2400" b="1" kern="1200" baseline="30000">
                  <a:solidFill>
                    <a:srgbClr val="FF0000"/>
                  </a:solidFill>
                  <a:latin typeface="Corbel" pitchFamily="34" charset="0"/>
                  <a:ea typeface="+mn-ea"/>
                  <a:cs typeface="+mn-cs"/>
                </a:rPr>
                <a:t>2</a:t>
              </a:r>
              <a:r>
                <a:rPr lang="en-US" sz="2400" b="1" kern="1200">
                  <a:solidFill>
                    <a:srgbClr val="FFFF00"/>
                  </a:solidFill>
                  <a:latin typeface="Corbel" pitchFamily="34" charset="0"/>
                  <a:ea typeface="+mn-ea"/>
                  <a:cs typeface="+mn-cs"/>
                </a:rPr>
                <a:t> </a:t>
              </a:r>
              <a:r>
                <a:rPr lang="en-US" sz="2400" b="1" kern="1200">
                  <a:solidFill>
                    <a:srgbClr val="FFFFFF"/>
                  </a:solidFill>
                  <a:latin typeface="Corbel" pitchFamily="34" charset="0"/>
                  <a:ea typeface="+mn-ea"/>
                  <a:cs typeface="+mn-cs"/>
                </a:rPr>
                <a:t>(even for matrix </a:t>
              </a:r>
              <a:r>
                <a:rPr lang="en-US" sz="2400" b="1" kern="1200">
                  <a:solidFill>
                    <a:srgbClr val="FF0000"/>
                  </a:solidFill>
                  <a:latin typeface="Corbel" pitchFamily="34" charset="0"/>
                  <a:ea typeface="+mn-ea"/>
                  <a:cs typeface="+mn-cs"/>
                  <a:sym typeface="Symbol" pitchFamily="18" charset="2"/>
                </a:rPr>
                <a:t></a:t>
              </a:r>
              <a:r>
                <a:rPr lang="en-US" sz="2400" b="1" kern="1200">
                  <a:solidFill>
                    <a:srgbClr val="FF0000"/>
                  </a:solidFill>
                  <a:latin typeface="Corbel" pitchFamily="34" charset="0"/>
                  <a:ea typeface="+mn-ea"/>
                  <a:cs typeface="+mn-cs"/>
                </a:rPr>
                <a:t>(k)</a:t>
              </a:r>
              <a:r>
                <a:rPr lang="en-US" sz="2400" b="1" kern="1200" baseline="30000">
                  <a:solidFill>
                    <a:srgbClr val="FF0000"/>
                  </a:solidFill>
                  <a:latin typeface="Corbel" pitchFamily="34" charset="0"/>
                  <a:ea typeface="+mn-ea"/>
                  <a:cs typeface="+mn-cs"/>
                </a:rPr>
                <a:t>2</a:t>
              </a:r>
              <a:r>
                <a:rPr lang="en-US" sz="2400" b="1" kern="1200">
                  <a:solidFill>
                    <a:srgbClr val="FFFFFF"/>
                  </a:solidFill>
                  <a:latin typeface="Corbel" pitchFamily="34" charset="0"/>
                  <a:ea typeface="+mn-ea"/>
                  <a:cs typeface="+mn-cs"/>
                </a:rPr>
                <a:t>) using IDENTICAL formulae for Gaussian mixtures</a:t>
              </a:r>
            </a:p>
            <a:p>
              <a:pPr algn="l" rtl="0" fontAlgn="base">
                <a:spcBef>
                  <a:spcPct val="0"/>
                </a:spcBef>
                <a:spcAft>
                  <a:spcPct val="0"/>
                </a:spcAft>
                <a:buFontTx/>
                <a:buChar char="•"/>
              </a:pPr>
              <a:r>
                <a:rPr lang="en-US" sz="2400" b="1" kern="1200">
                  <a:solidFill>
                    <a:srgbClr val="FF0000"/>
                  </a:solidFill>
                  <a:latin typeface="Corbel" pitchFamily="34" charset="0"/>
                  <a:ea typeface="+mn-ea"/>
                  <a:cs typeface="+mn-cs"/>
                </a:rPr>
                <a:t>K</a:t>
              </a:r>
              <a:r>
                <a:rPr lang="en-US" sz="2400" b="1" kern="1200">
                  <a:solidFill>
                    <a:srgbClr val="FFFFFF"/>
                  </a:solidFill>
                  <a:latin typeface="Corbel" pitchFamily="34" charset="0"/>
                  <a:ea typeface="+mn-ea"/>
                  <a:cs typeface="+mn-cs"/>
                </a:rPr>
                <a:t> starts at 1 and is incremented by algorithm</a:t>
              </a:r>
            </a:p>
            <a:p>
              <a:pPr algn="l" rtl="0" fontAlgn="base">
                <a:spcBef>
                  <a:spcPct val="0"/>
                </a:spcBef>
                <a:spcAft>
                  <a:spcPct val="0"/>
                </a:spcAft>
                <a:buFontTx/>
                <a:buChar char="•"/>
              </a:pPr>
              <a:endParaRPr lang="en-US" sz="700" b="1" kern="1200">
                <a:solidFill>
                  <a:srgbClr val="FFFFFF"/>
                </a:solidFill>
                <a:latin typeface="Corbel" pitchFamily="34" charset="0"/>
                <a:ea typeface="+mn-ea"/>
                <a:cs typeface="+mn-cs"/>
              </a:endParaRPr>
            </a:p>
          </p:txBody>
        </p:sp>
      </p:grpSp>
      <p:grpSp>
        <p:nvGrpSpPr>
          <p:cNvPr id="3" name="Group 6"/>
          <p:cNvGrpSpPr>
            <a:grpSpLocks/>
          </p:cNvGrpSpPr>
          <p:nvPr/>
        </p:nvGrpSpPr>
        <p:grpSpPr bwMode="auto">
          <a:xfrm>
            <a:off x="609600" y="990600"/>
            <a:ext cx="8534400" cy="5867400"/>
            <a:chOff x="288" y="480"/>
            <a:chExt cx="5376" cy="3696"/>
          </a:xfrm>
        </p:grpSpPr>
        <p:sp>
          <p:nvSpPr>
            <p:cNvPr id="2067" name="Oval 7"/>
            <p:cNvSpPr>
              <a:spLocks noChangeArrowheads="1"/>
            </p:cNvSpPr>
            <p:nvPr/>
          </p:nvSpPr>
          <p:spPr bwMode="auto">
            <a:xfrm>
              <a:off x="288" y="480"/>
              <a:ext cx="5376" cy="3696"/>
            </a:xfrm>
            <a:prstGeom prst="ellipse">
              <a:avLst/>
            </a:prstGeom>
            <a:solidFill>
              <a:schemeClr val="bg1"/>
            </a:solidFill>
            <a:ln w="9525">
              <a:solidFill>
                <a:schemeClr val="bg2"/>
              </a:solidFill>
              <a:round/>
              <a:headEnd/>
              <a:tailEnd/>
            </a:ln>
          </p:spPr>
          <p:txBody>
            <a:bodyPr wrap="none" anchor="ctr"/>
            <a:lstStyle/>
            <a:p>
              <a:pPr algn="l" defTabSz="2193925" rtl="0" fontAlgn="base">
                <a:spcBef>
                  <a:spcPct val="0"/>
                </a:spcBef>
                <a:spcAft>
                  <a:spcPct val="0"/>
                </a:spcAft>
              </a:pPr>
              <a:endParaRPr lang="en-US" sz="1600" b="1" kern="1200">
                <a:solidFill>
                  <a:srgbClr val="FFFFFF"/>
                </a:solidFill>
                <a:latin typeface="Arial" pitchFamily="34" charset="0"/>
                <a:ea typeface="+mn-ea"/>
                <a:cs typeface="+mn-cs"/>
              </a:endParaRPr>
            </a:p>
          </p:txBody>
        </p:sp>
        <p:grpSp>
          <p:nvGrpSpPr>
            <p:cNvPr id="4" name="Group 8"/>
            <p:cNvGrpSpPr>
              <a:grpSpLocks/>
            </p:cNvGrpSpPr>
            <p:nvPr/>
          </p:nvGrpSpPr>
          <p:grpSpPr bwMode="auto">
            <a:xfrm>
              <a:off x="816" y="1152"/>
              <a:ext cx="4272" cy="2258"/>
              <a:chOff x="744" y="1248"/>
              <a:chExt cx="4272" cy="2258"/>
            </a:xfrm>
          </p:grpSpPr>
          <p:sp>
            <p:nvSpPr>
              <p:cNvPr id="2069" name="TextBox 17"/>
              <p:cNvSpPr txBox="1">
                <a:spLocks noChangeArrowheads="1"/>
              </p:cNvSpPr>
              <p:nvPr/>
            </p:nvSpPr>
            <p:spPr bwMode="auto">
              <a:xfrm>
                <a:off x="744" y="1248"/>
                <a:ext cx="4128" cy="562"/>
              </a:xfrm>
              <a:prstGeom prst="rect">
                <a:avLst/>
              </a:prstGeom>
              <a:solidFill>
                <a:schemeClr val="bg1"/>
              </a:solidFill>
              <a:ln w="9525">
                <a:noFill/>
                <a:miter lim="800000"/>
                <a:headEnd/>
                <a:tailEnd/>
              </a:ln>
            </p:spPr>
            <p:txBody>
              <a:bodyPr wrap="square" lIns="38094" tIns="19047" rIns="38094" bIns="19047">
                <a:spAutoFit/>
              </a:bodyPr>
              <a:lstStyle/>
              <a:p>
                <a:pPr marL="457200" lvl="1" algn="ctr" rtl="0" fontAlgn="base">
                  <a:spcBef>
                    <a:spcPct val="0"/>
                  </a:spcBef>
                  <a:spcAft>
                    <a:spcPct val="0"/>
                  </a:spcAft>
                </a:pPr>
                <a:r>
                  <a:rPr lang="en-US" sz="2800" b="1" kern="1200" dirty="0">
                    <a:solidFill>
                      <a:srgbClr val="FFFF00"/>
                    </a:solidFill>
                    <a:latin typeface="Arial" pitchFamily="34" charset="0"/>
                    <a:ea typeface="+mn-ea"/>
                    <a:cs typeface="+mn-cs"/>
                  </a:rPr>
                  <a:t>Deterministic Annealing Gaussian </a:t>
                </a:r>
                <a:br>
                  <a:rPr lang="en-US" sz="2800" b="1" kern="1200" dirty="0">
                    <a:solidFill>
                      <a:srgbClr val="FFFF00"/>
                    </a:solidFill>
                    <a:latin typeface="Arial" pitchFamily="34" charset="0"/>
                    <a:ea typeface="+mn-ea"/>
                    <a:cs typeface="+mn-cs"/>
                  </a:rPr>
                </a:br>
                <a:r>
                  <a:rPr lang="en-US" sz="2800" b="1" kern="1200" dirty="0">
                    <a:solidFill>
                      <a:srgbClr val="FFFF00"/>
                    </a:solidFill>
                    <a:latin typeface="Arial" pitchFamily="34" charset="0"/>
                    <a:ea typeface="+mn-ea"/>
                    <a:cs typeface="+mn-cs"/>
                  </a:rPr>
                  <a:t>Mixture models (DAGM</a:t>
                </a:r>
                <a:r>
                  <a:rPr lang="en-US" sz="2800" b="1" kern="1200" dirty="0">
                    <a:solidFill>
                      <a:srgbClr val="FFFF00"/>
                    </a:solidFill>
                    <a:latin typeface="Corbel" pitchFamily="34" charset="0"/>
                    <a:ea typeface="+mn-ea"/>
                    <a:cs typeface="+mn-cs"/>
                  </a:rPr>
                  <a:t>)</a:t>
                </a:r>
              </a:p>
            </p:txBody>
          </p:sp>
          <p:sp>
            <p:nvSpPr>
              <p:cNvPr id="2070" name="Rectangle 25"/>
              <p:cNvSpPr>
                <a:spLocks noChangeArrowheads="1"/>
              </p:cNvSpPr>
              <p:nvPr/>
            </p:nvSpPr>
            <p:spPr bwMode="auto">
              <a:xfrm>
                <a:off x="888" y="1872"/>
                <a:ext cx="4128" cy="1634"/>
              </a:xfrm>
              <a:prstGeom prst="rect">
                <a:avLst/>
              </a:prstGeom>
              <a:solidFill>
                <a:schemeClr val="bg1"/>
              </a:solidFill>
              <a:ln w="9525">
                <a:noFill/>
                <a:miter lim="800000"/>
                <a:headEnd/>
                <a:tailEnd/>
              </a:ln>
            </p:spPr>
            <p:txBody>
              <a:bodyPr lIns="38094" tIns="19047" rIns="38094" bIns="19047">
                <a:spAutoFit/>
              </a:bodyPr>
              <a:lstStyle/>
              <a:p>
                <a:pPr algn="l" rtl="0" fontAlgn="base">
                  <a:spcBef>
                    <a:spcPct val="0"/>
                  </a:spcBef>
                  <a:spcAft>
                    <a:spcPct val="0"/>
                  </a:spcAft>
                  <a:buFontTx/>
                  <a:buChar char="•"/>
                </a:pPr>
                <a:r>
                  <a:rPr lang="en-US" sz="2400" b="1" kern="1200">
                    <a:solidFill>
                      <a:srgbClr val="FFFFFF"/>
                    </a:solidFill>
                    <a:latin typeface="Corbel" pitchFamily="34" charset="0"/>
                    <a:ea typeface="+mn-ea"/>
                    <a:cs typeface="+mn-cs"/>
                  </a:rPr>
                  <a:t> a(</a:t>
                </a:r>
                <a:r>
                  <a:rPr lang="en-US" sz="2400" b="1" i="1" kern="1200">
                    <a:solidFill>
                      <a:srgbClr val="FFFFFF"/>
                    </a:solidFill>
                    <a:latin typeface="Corbel" pitchFamily="34" charset="0"/>
                    <a:ea typeface="+mn-ea"/>
                    <a:cs typeface="+mn-cs"/>
                  </a:rPr>
                  <a:t>x</a:t>
                </a:r>
                <a:r>
                  <a:rPr lang="en-US" sz="2400" b="1" kern="1200">
                    <a:solidFill>
                      <a:srgbClr val="FFFFFF"/>
                    </a:solidFill>
                    <a:latin typeface="Corbel" pitchFamily="34" charset="0"/>
                    <a:ea typeface="+mn-ea"/>
                    <a:cs typeface="+mn-cs"/>
                  </a:rPr>
                  <a:t>) = 1</a:t>
                </a:r>
              </a:p>
              <a:p>
                <a:pPr algn="l" rtl="0" fontAlgn="base">
                  <a:spcBef>
                    <a:spcPct val="0"/>
                  </a:spcBef>
                  <a:spcAft>
                    <a:spcPct val="0"/>
                  </a:spcAft>
                  <a:buFontTx/>
                  <a:buChar char="•"/>
                </a:pPr>
                <a:r>
                  <a:rPr lang="en-US" sz="2400" b="1" kern="1200">
                    <a:solidFill>
                      <a:srgbClr val="FFFFFF"/>
                    </a:solidFill>
                    <a:latin typeface="Corbel" pitchFamily="34" charset="0"/>
                    <a:ea typeface="+mn-ea"/>
                    <a:cs typeface="+mn-cs"/>
                  </a:rPr>
                  <a:t> g(k)={</a:t>
                </a:r>
                <a:r>
                  <a:rPr lang="en-US" sz="2400" b="1" kern="1200">
                    <a:solidFill>
                      <a:srgbClr val="FF0000"/>
                    </a:solidFill>
                    <a:latin typeface="Corbel" pitchFamily="34" charset="0"/>
                    <a:ea typeface="+mn-ea"/>
                    <a:cs typeface="+mn-cs"/>
                  </a:rPr>
                  <a:t>P</a:t>
                </a:r>
                <a:r>
                  <a:rPr lang="en-US" sz="2400" b="1" i="1" kern="1200" baseline="-25000">
                    <a:solidFill>
                      <a:srgbClr val="FF0000"/>
                    </a:solidFill>
                    <a:latin typeface="Corbel" pitchFamily="34" charset="0"/>
                    <a:ea typeface="+mn-ea"/>
                    <a:cs typeface="+mn-cs"/>
                  </a:rPr>
                  <a:t>k</a:t>
                </a:r>
                <a:r>
                  <a:rPr lang="en-US" sz="2400" b="1" kern="1200">
                    <a:solidFill>
                      <a:srgbClr val="FFFFFF"/>
                    </a:solidFill>
                    <a:latin typeface="Corbel" pitchFamily="34" charset="0"/>
                    <a:ea typeface="+mn-ea"/>
                    <a:cs typeface="+mn-cs"/>
                  </a:rPr>
                  <a:t>/(2</a:t>
                </a:r>
                <a:r>
                  <a:rPr lang="en-US" sz="2400" b="1" kern="1200">
                    <a:solidFill>
                      <a:srgbClr val="FFFFFF"/>
                    </a:solidFill>
                    <a:latin typeface="Corbel" pitchFamily="34" charset="0"/>
                    <a:ea typeface="+mn-ea"/>
                    <a:cs typeface="+mn-cs"/>
                    <a:sym typeface="Symbol" pitchFamily="18" charset="2"/>
                  </a:rPr>
                  <a:t></a:t>
                </a:r>
                <a:r>
                  <a:rPr lang="en-US" sz="2400" b="1" kern="1200">
                    <a:solidFill>
                      <a:srgbClr val="FF0000"/>
                    </a:solidFill>
                    <a:latin typeface="Corbel" pitchFamily="34" charset="0"/>
                    <a:ea typeface="+mn-ea"/>
                    <a:cs typeface="+mn-cs"/>
                  </a:rPr>
                  <a:t>(k)</a:t>
                </a:r>
                <a:r>
                  <a:rPr lang="en-US" sz="2400" b="1" kern="1200" baseline="30000">
                    <a:solidFill>
                      <a:srgbClr val="FFFFFF"/>
                    </a:solidFill>
                    <a:latin typeface="Corbel" pitchFamily="34" charset="0"/>
                    <a:ea typeface="+mn-ea"/>
                    <a:cs typeface="+mn-cs"/>
                  </a:rPr>
                  <a:t>2</a:t>
                </a:r>
                <a:r>
                  <a:rPr lang="en-US" sz="2400" b="1" kern="1200">
                    <a:solidFill>
                      <a:srgbClr val="FFFFFF"/>
                    </a:solidFill>
                    <a:latin typeface="Corbel" pitchFamily="34" charset="0"/>
                    <a:ea typeface="+mn-ea"/>
                    <a:cs typeface="+mn-cs"/>
                  </a:rPr>
                  <a:t>)</a:t>
                </a:r>
                <a:r>
                  <a:rPr lang="en-US" sz="2400" b="1" kern="1200" baseline="30000">
                    <a:solidFill>
                      <a:srgbClr val="FFFFFF"/>
                    </a:solidFill>
                    <a:latin typeface="Corbel" pitchFamily="34" charset="0"/>
                    <a:ea typeface="+mn-ea"/>
                    <a:cs typeface="+mn-cs"/>
                  </a:rPr>
                  <a:t>D/2</a:t>
                </a:r>
                <a:r>
                  <a:rPr lang="en-US" sz="2400" b="1" kern="1200">
                    <a:solidFill>
                      <a:srgbClr val="FFFFFF"/>
                    </a:solidFill>
                    <a:latin typeface="Corbel" pitchFamily="34" charset="0"/>
                    <a:ea typeface="+mn-ea"/>
                    <a:cs typeface="+mn-cs"/>
                  </a:rPr>
                  <a:t>}</a:t>
                </a:r>
                <a:r>
                  <a:rPr lang="en-US" sz="2400" b="1" kern="1200" baseline="30000">
                    <a:solidFill>
                      <a:srgbClr val="FFFFFF"/>
                    </a:solidFill>
                    <a:latin typeface="Corbel" pitchFamily="34" charset="0"/>
                    <a:ea typeface="+mn-ea"/>
                    <a:cs typeface="+mn-cs"/>
                  </a:rPr>
                  <a:t>1/</a:t>
                </a:r>
                <a:r>
                  <a:rPr lang="en-US" sz="2400" b="1" kern="1200" baseline="30000">
                    <a:solidFill>
                      <a:srgbClr val="E40701"/>
                    </a:solidFill>
                    <a:latin typeface="Corbel" pitchFamily="34" charset="0"/>
                    <a:ea typeface="+mn-ea"/>
                    <a:cs typeface="+mn-cs"/>
                  </a:rPr>
                  <a:t>T</a:t>
                </a:r>
              </a:p>
              <a:p>
                <a:pPr algn="l" rtl="0" fontAlgn="base">
                  <a:spcBef>
                    <a:spcPct val="0"/>
                  </a:spcBef>
                  <a:spcAft>
                    <a:spcPct val="0"/>
                  </a:spcAft>
                  <a:buFontTx/>
                  <a:buChar char="•"/>
                </a:pPr>
                <a:r>
                  <a:rPr lang="en-US" sz="2400" b="1" kern="1200">
                    <a:solidFill>
                      <a:srgbClr val="FFFFFF"/>
                    </a:solidFill>
                    <a:latin typeface="Corbel" pitchFamily="34" charset="0"/>
                    <a:ea typeface="+mn-ea"/>
                    <a:cs typeface="+mn-cs"/>
                  </a:rPr>
                  <a:t> s(k)=</a:t>
                </a:r>
                <a:r>
                  <a:rPr lang="en-US" sz="2400" b="1" kern="1200">
                    <a:solidFill>
                      <a:srgbClr val="7F7F7F"/>
                    </a:solidFill>
                    <a:latin typeface="Corbel" pitchFamily="34" charset="0"/>
                    <a:ea typeface="+mn-ea"/>
                    <a:cs typeface="+mn-cs"/>
                  </a:rPr>
                  <a:t> </a:t>
                </a:r>
                <a:r>
                  <a:rPr lang="en-US" sz="2400" b="1" kern="1200">
                    <a:solidFill>
                      <a:srgbClr val="FF0000"/>
                    </a:solidFill>
                    <a:latin typeface="Corbel" pitchFamily="34" charset="0"/>
                    <a:ea typeface="+mn-ea"/>
                    <a:cs typeface="+mn-cs"/>
                    <a:sym typeface="Symbol" pitchFamily="18" charset="2"/>
                  </a:rPr>
                  <a:t></a:t>
                </a:r>
                <a:r>
                  <a:rPr lang="en-US" sz="2400" b="1" kern="1200">
                    <a:solidFill>
                      <a:srgbClr val="FF0000"/>
                    </a:solidFill>
                    <a:latin typeface="Corbel" pitchFamily="34" charset="0"/>
                    <a:ea typeface="+mn-ea"/>
                    <a:cs typeface="+mn-cs"/>
                  </a:rPr>
                  <a:t>(k)</a:t>
                </a:r>
                <a:r>
                  <a:rPr lang="en-US" sz="2400" b="1" kern="1200" baseline="30000">
                    <a:solidFill>
                      <a:srgbClr val="FF0000"/>
                    </a:solidFill>
                    <a:latin typeface="Corbel" pitchFamily="34" charset="0"/>
                    <a:ea typeface="+mn-ea"/>
                    <a:cs typeface="+mn-cs"/>
                  </a:rPr>
                  <a:t>2</a:t>
                </a:r>
                <a:r>
                  <a:rPr lang="en-US" sz="2400" b="1" kern="1200">
                    <a:solidFill>
                      <a:srgbClr val="FF0000"/>
                    </a:solidFill>
                    <a:latin typeface="Corbel" pitchFamily="34" charset="0"/>
                    <a:ea typeface="+mn-ea"/>
                    <a:cs typeface="+mn-cs"/>
                  </a:rPr>
                  <a:t> </a:t>
                </a:r>
                <a:r>
                  <a:rPr lang="en-US" sz="2400" b="1" kern="1200">
                    <a:solidFill>
                      <a:srgbClr val="FFFFFF"/>
                    </a:solidFill>
                    <a:latin typeface="Corbel" pitchFamily="34" charset="0"/>
                    <a:ea typeface="+mn-ea"/>
                    <a:cs typeface="+mn-cs"/>
                  </a:rPr>
                  <a:t>(taking case of spherical Gaussian)</a:t>
                </a:r>
              </a:p>
              <a:p>
                <a:pPr algn="l" rtl="0" fontAlgn="base">
                  <a:spcBef>
                    <a:spcPct val="0"/>
                  </a:spcBef>
                  <a:spcAft>
                    <a:spcPct val="0"/>
                  </a:spcAft>
                  <a:buFontTx/>
                  <a:buChar char="•"/>
                </a:pPr>
                <a:r>
                  <a:rPr lang="en-US" sz="2400" b="1" kern="1200">
                    <a:solidFill>
                      <a:srgbClr val="FF0000"/>
                    </a:solidFill>
                    <a:latin typeface="Corbel" pitchFamily="34" charset="0"/>
                    <a:ea typeface="+mn-ea"/>
                    <a:cs typeface="+mn-cs"/>
                  </a:rPr>
                  <a:t> T</a:t>
                </a:r>
                <a:r>
                  <a:rPr lang="en-US" sz="2400" b="1" kern="1200">
                    <a:solidFill>
                      <a:srgbClr val="FFFFFF"/>
                    </a:solidFill>
                    <a:latin typeface="Corbel" pitchFamily="34" charset="0"/>
                    <a:ea typeface="+mn-ea"/>
                    <a:cs typeface="+mn-cs"/>
                  </a:rPr>
                  <a:t> is annealing temperature varied down from </a:t>
                </a:r>
                <a:r>
                  <a:rPr lang="en-US" sz="2400" b="1" kern="1200">
                    <a:solidFill>
                      <a:srgbClr val="FFFFFF"/>
                    </a:solidFill>
                    <a:latin typeface="Corbel" pitchFamily="34" charset="0"/>
                    <a:ea typeface="+mn-ea"/>
                    <a:cs typeface="+mn-cs"/>
                    <a:sym typeface="Symbol" pitchFamily="18" charset="2"/>
                  </a:rPr>
                  <a:t> </a:t>
                </a:r>
                <a:r>
                  <a:rPr lang="en-US" sz="2400" b="1" kern="1200">
                    <a:solidFill>
                      <a:srgbClr val="FFFFFF"/>
                    </a:solidFill>
                    <a:latin typeface="Corbel" pitchFamily="34" charset="0"/>
                    <a:ea typeface="+mn-ea"/>
                    <a:cs typeface="+mn-cs"/>
                  </a:rPr>
                  <a:t>with final value of 1</a:t>
                </a:r>
              </a:p>
              <a:p>
                <a:pPr algn="l" rtl="0" fontAlgn="base">
                  <a:spcBef>
                    <a:spcPct val="0"/>
                  </a:spcBef>
                  <a:spcAft>
                    <a:spcPct val="0"/>
                  </a:spcAft>
                  <a:buFontTx/>
                  <a:buChar char="•"/>
                </a:pPr>
                <a:r>
                  <a:rPr lang="en-US" sz="2400" b="1" kern="1200">
                    <a:solidFill>
                      <a:srgbClr val="FFFFFF"/>
                    </a:solidFill>
                    <a:latin typeface="Corbel" pitchFamily="34" charset="0"/>
                    <a:ea typeface="+mn-ea"/>
                    <a:cs typeface="+mn-cs"/>
                  </a:rPr>
                  <a:t> Vary </a:t>
                </a:r>
                <a:r>
                  <a:rPr lang="en-US" sz="2400" b="1" u="sng" kern="1200">
                    <a:solidFill>
                      <a:srgbClr val="FF0000"/>
                    </a:solidFill>
                    <a:latin typeface="Corbel" pitchFamily="34" charset="0"/>
                    <a:ea typeface="+mn-ea"/>
                    <a:cs typeface="+mn-cs"/>
                  </a:rPr>
                  <a:t>Y</a:t>
                </a:r>
                <a:r>
                  <a:rPr lang="en-US" sz="2400" b="1" kern="1200">
                    <a:solidFill>
                      <a:srgbClr val="FF0000"/>
                    </a:solidFill>
                    <a:latin typeface="Corbel" pitchFamily="34" charset="0"/>
                    <a:ea typeface="+mn-ea"/>
                    <a:cs typeface="+mn-cs"/>
                  </a:rPr>
                  <a:t>(</a:t>
                </a:r>
                <a:r>
                  <a:rPr lang="en-US" sz="2400" b="1" i="1" kern="1200">
                    <a:solidFill>
                      <a:srgbClr val="FF0000"/>
                    </a:solidFill>
                    <a:latin typeface="Corbel" pitchFamily="34" charset="0"/>
                    <a:ea typeface="+mn-ea"/>
                    <a:cs typeface="+mn-cs"/>
                  </a:rPr>
                  <a:t>k</a:t>
                </a:r>
                <a:r>
                  <a:rPr lang="en-US" sz="2400" b="1" kern="1200">
                    <a:solidFill>
                      <a:srgbClr val="FF0000"/>
                    </a:solidFill>
                    <a:latin typeface="Corbel" pitchFamily="34" charset="0"/>
                    <a:ea typeface="+mn-ea"/>
                    <a:cs typeface="+mn-cs"/>
                  </a:rPr>
                  <a:t>) P</a:t>
                </a:r>
                <a:r>
                  <a:rPr lang="en-US" sz="2400" b="1" i="1" kern="1200" baseline="-25000">
                    <a:solidFill>
                      <a:srgbClr val="FF0000"/>
                    </a:solidFill>
                    <a:latin typeface="Corbel" pitchFamily="34" charset="0"/>
                    <a:ea typeface="+mn-ea"/>
                    <a:cs typeface="+mn-cs"/>
                  </a:rPr>
                  <a:t>k</a:t>
                </a:r>
                <a:r>
                  <a:rPr lang="en-US" sz="2400" b="1" i="1" kern="1200" baseline="-25000">
                    <a:solidFill>
                      <a:srgbClr val="FFFF00"/>
                    </a:solidFill>
                    <a:latin typeface="Corbel" pitchFamily="34" charset="0"/>
                    <a:ea typeface="+mn-ea"/>
                    <a:cs typeface="+mn-cs"/>
                  </a:rPr>
                  <a:t> </a:t>
                </a:r>
                <a:r>
                  <a:rPr lang="en-US" sz="2400" b="1" kern="1200">
                    <a:solidFill>
                      <a:srgbClr val="FFFFFF"/>
                    </a:solidFill>
                    <a:latin typeface="Corbel" pitchFamily="34" charset="0"/>
                    <a:ea typeface="+mn-ea"/>
                    <a:cs typeface="+mn-cs"/>
                  </a:rPr>
                  <a:t>and</a:t>
                </a:r>
                <a:r>
                  <a:rPr lang="en-US" sz="2400" b="1" i="1" kern="1200" baseline="-25000">
                    <a:solidFill>
                      <a:srgbClr val="FFFFFF"/>
                    </a:solidFill>
                    <a:latin typeface="Corbel" pitchFamily="34" charset="0"/>
                    <a:ea typeface="+mn-ea"/>
                    <a:cs typeface="+mn-cs"/>
                  </a:rPr>
                  <a:t> </a:t>
                </a:r>
                <a:r>
                  <a:rPr lang="en-US" sz="2400" b="1" kern="1200">
                    <a:solidFill>
                      <a:srgbClr val="FF0000"/>
                    </a:solidFill>
                    <a:latin typeface="Corbel" pitchFamily="34" charset="0"/>
                    <a:ea typeface="+mn-ea"/>
                    <a:cs typeface="+mn-cs"/>
                    <a:sym typeface="Symbol" pitchFamily="18" charset="2"/>
                  </a:rPr>
                  <a:t></a:t>
                </a:r>
                <a:r>
                  <a:rPr lang="en-US" sz="2400" b="1" kern="1200">
                    <a:solidFill>
                      <a:srgbClr val="FF0000"/>
                    </a:solidFill>
                    <a:latin typeface="Corbel" pitchFamily="34" charset="0"/>
                    <a:ea typeface="+mn-ea"/>
                    <a:cs typeface="+mn-cs"/>
                  </a:rPr>
                  <a:t>(k) </a:t>
                </a:r>
              </a:p>
              <a:p>
                <a:pPr algn="l" rtl="0" fontAlgn="base">
                  <a:spcBef>
                    <a:spcPct val="0"/>
                  </a:spcBef>
                  <a:spcAft>
                    <a:spcPct val="0"/>
                  </a:spcAft>
                  <a:buFontTx/>
                  <a:buChar char="•"/>
                </a:pPr>
                <a:r>
                  <a:rPr lang="en-US" sz="2400" b="1" kern="1200">
                    <a:solidFill>
                      <a:srgbClr val="FF0000"/>
                    </a:solidFill>
                    <a:latin typeface="Corbel" pitchFamily="34" charset="0"/>
                    <a:ea typeface="+mn-ea"/>
                    <a:cs typeface="+mn-cs"/>
                  </a:rPr>
                  <a:t> K</a:t>
                </a:r>
                <a:r>
                  <a:rPr lang="en-US" sz="2400" b="1" kern="1200">
                    <a:solidFill>
                      <a:srgbClr val="FFFFFF"/>
                    </a:solidFill>
                    <a:latin typeface="Corbel" pitchFamily="34" charset="0"/>
                    <a:ea typeface="+mn-ea"/>
                    <a:cs typeface="+mn-cs"/>
                  </a:rPr>
                  <a:t> starts at 1 and is incremented by algorithm</a:t>
                </a:r>
              </a:p>
            </p:txBody>
          </p:sp>
        </p:grpSp>
      </p:grpSp>
      <p:sp>
        <p:nvSpPr>
          <p:cNvPr id="2053" name="Rectangle 9"/>
          <p:cNvSpPr>
            <a:spLocks noChangeArrowheads="1"/>
          </p:cNvSpPr>
          <p:nvPr/>
        </p:nvSpPr>
        <p:spPr bwMode="auto">
          <a:xfrm>
            <a:off x="8305800" y="6477000"/>
            <a:ext cx="769938" cy="366713"/>
          </a:xfrm>
          <a:prstGeom prst="rect">
            <a:avLst/>
          </a:prstGeom>
          <a:noFill/>
          <a:ln w="9525">
            <a:noFill/>
            <a:miter lim="800000"/>
            <a:headEnd/>
            <a:tailEnd/>
          </a:ln>
        </p:spPr>
        <p:txBody>
          <a:bodyPr wrap="none" lIns="91425" tIns="45713" rIns="91425" bIns="45713">
            <a:spAutoFit/>
          </a:bodyPr>
          <a:lstStyle/>
          <a:p>
            <a:pPr algn="l" rtl="0" fontAlgn="base">
              <a:spcBef>
                <a:spcPct val="0"/>
              </a:spcBef>
              <a:spcAft>
                <a:spcPct val="0"/>
              </a:spcAft>
            </a:pPr>
            <a:r>
              <a:rPr lang="en-US" sz="1600" b="1" i="1" kern="1200">
                <a:solidFill>
                  <a:srgbClr val="1851CE"/>
                </a:solidFill>
                <a:latin typeface="Calibri" pitchFamily="34" charset="0"/>
                <a:ea typeface="+mn-ea"/>
                <a:cs typeface="+mn-cs"/>
              </a:rPr>
              <a:t>S</a:t>
            </a:r>
            <a:r>
              <a:rPr lang="en-US" sz="1600" b="1" i="1" kern="1200">
                <a:solidFill>
                  <a:srgbClr val="E40701"/>
                </a:solidFill>
                <a:latin typeface="Calibri" pitchFamily="34" charset="0"/>
                <a:ea typeface="+mn-ea"/>
                <a:cs typeface="+mn-cs"/>
              </a:rPr>
              <a:t>A</a:t>
            </a:r>
            <a:r>
              <a:rPr lang="en-US" sz="1600" b="1" i="1" kern="1200">
                <a:solidFill>
                  <a:srgbClr val="EFBA00"/>
                </a:solidFill>
                <a:latin typeface="Calibri" pitchFamily="34" charset="0"/>
                <a:ea typeface="+mn-ea"/>
                <a:cs typeface="+mn-cs"/>
              </a:rPr>
              <a:t>L</a:t>
            </a:r>
            <a:r>
              <a:rPr lang="en-US" sz="1600" b="1" i="1" kern="1200">
                <a:solidFill>
                  <a:srgbClr val="1851CE"/>
                </a:solidFill>
                <a:latin typeface="Calibri" pitchFamily="34" charset="0"/>
                <a:ea typeface="+mn-ea"/>
                <a:cs typeface="+mn-cs"/>
              </a:rPr>
              <a:t>S</a:t>
            </a:r>
            <a:r>
              <a:rPr lang="en-US" sz="1600" b="1" i="1" kern="1200">
                <a:solidFill>
                  <a:srgbClr val="18A221"/>
                </a:solidFill>
                <a:latin typeface="Calibri" pitchFamily="34" charset="0"/>
                <a:ea typeface="+mn-ea"/>
                <a:cs typeface="+mn-cs"/>
              </a:rPr>
              <a:t>A</a:t>
            </a:r>
            <a:endParaRPr lang="en-US" sz="1600" b="1" kern="1200">
              <a:solidFill>
                <a:srgbClr val="FFFFFF"/>
              </a:solidFill>
              <a:latin typeface="Corbel" pitchFamily="34" charset="0"/>
              <a:ea typeface="+mn-ea"/>
              <a:cs typeface="+mn-cs"/>
            </a:endParaRPr>
          </a:p>
        </p:txBody>
      </p:sp>
      <p:sp>
        <p:nvSpPr>
          <p:cNvPr id="2054" name="TextBox 41"/>
          <p:cNvSpPr txBox="1">
            <a:spLocks noChangeArrowheads="1"/>
          </p:cNvSpPr>
          <p:nvPr/>
        </p:nvSpPr>
        <p:spPr bwMode="auto">
          <a:xfrm>
            <a:off x="1028700" y="381000"/>
            <a:ext cx="7467600" cy="403225"/>
          </a:xfrm>
          <a:prstGeom prst="rect">
            <a:avLst/>
          </a:prstGeom>
          <a:noFill/>
          <a:ln w="9525">
            <a:noFill/>
            <a:miter lim="800000"/>
            <a:headEnd/>
            <a:tailEnd/>
          </a:ln>
        </p:spPr>
        <p:txBody>
          <a:bodyPr lIns="38094" tIns="19047" rIns="38094" bIns="19047">
            <a:spAutoFit/>
          </a:bodyPr>
          <a:lstStyle/>
          <a:p>
            <a:pPr algn="l" rtl="0" fontAlgn="base">
              <a:spcBef>
                <a:spcPct val="0"/>
              </a:spcBef>
              <a:spcAft>
                <a:spcPct val="0"/>
              </a:spcAft>
            </a:pPr>
            <a:r>
              <a:rPr lang="en-US" sz="2400" b="1" kern="1200">
                <a:solidFill>
                  <a:srgbClr val="FFFF00"/>
                </a:solidFill>
                <a:latin typeface="Corbel" pitchFamily="34" charset="0"/>
                <a:ea typeface="+mn-ea"/>
                <a:cs typeface="+mn-cs"/>
              </a:rPr>
              <a:t>N data points </a:t>
            </a:r>
            <a:r>
              <a:rPr lang="en-US" sz="2400" b="1" i="1" kern="1200">
                <a:solidFill>
                  <a:srgbClr val="FFFF00"/>
                </a:solidFill>
                <a:latin typeface="Corbel" pitchFamily="34" charset="0"/>
                <a:ea typeface="+mn-ea"/>
                <a:cs typeface="+mn-cs"/>
              </a:rPr>
              <a:t>E</a:t>
            </a:r>
            <a:r>
              <a:rPr lang="en-US" sz="2400" b="1" kern="1200">
                <a:solidFill>
                  <a:srgbClr val="FFFF00"/>
                </a:solidFill>
                <a:latin typeface="Corbel" pitchFamily="34" charset="0"/>
                <a:ea typeface="+mn-ea"/>
                <a:cs typeface="+mn-cs"/>
              </a:rPr>
              <a:t>(</a:t>
            </a:r>
            <a:r>
              <a:rPr lang="en-US" sz="2400" b="1" i="1" kern="1200">
                <a:solidFill>
                  <a:srgbClr val="FFFF00"/>
                </a:solidFill>
                <a:latin typeface="Corbel" pitchFamily="34" charset="0"/>
                <a:ea typeface="+mn-ea"/>
                <a:cs typeface="+mn-cs"/>
              </a:rPr>
              <a:t>x</a:t>
            </a:r>
            <a:r>
              <a:rPr lang="en-US" sz="2400" b="1" kern="1200">
                <a:solidFill>
                  <a:srgbClr val="FFFF00"/>
                </a:solidFill>
                <a:latin typeface="Corbel" pitchFamily="34" charset="0"/>
                <a:ea typeface="+mn-ea"/>
                <a:cs typeface="+mn-cs"/>
              </a:rPr>
              <a:t>) in D dim. space and Minimize F by EM</a:t>
            </a:r>
          </a:p>
        </p:txBody>
      </p:sp>
      <p:grpSp>
        <p:nvGrpSpPr>
          <p:cNvPr id="5" name="Group 63"/>
          <p:cNvGrpSpPr>
            <a:grpSpLocks/>
          </p:cNvGrpSpPr>
          <p:nvPr/>
        </p:nvGrpSpPr>
        <p:grpSpPr bwMode="auto">
          <a:xfrm>
            <a:off x="457200" y="990600"/>
            <a:ext cx="8534400" cy="5867400"/>
            <a:chOff x="384" y="480"/>
            <a:chExt cx="5376" cy="3696"/>
          </a:xfrm>
        </p:grpSpPr>
        <p:sp>
          <p:nvSpPr>
            <p:cNvPr id="2064" name="Oval 23"/>
            <p:cNvSpPr>
              <a:spLocks noChangeArrowheads="1"/>
            </p:cNvSpPr>
            <p:nvPr/>
          </p:nvSpPr>
          <p:spPr bwMode="auto">
            <a:xfrm>
              <a:off x="384" y="480"/>
              <a:ext cx="5376" cy="3696"/>
            </a:xfrm>
            <a:prstGeom prst="ellipse">
              <a:avLst/>
            </a:prstGeom>
            <a:solidFill>
              <a:schemeClr val="bg1"/>
            </a:solidFill>
            <a:ln w="9525">
              <a:solidFill>
                <a:schemeClr val="bg2"/>
              </a:solidFill>
              <a:round/>
              <a:headEnd/>
              <a:tailEnd/>
            </a:ln>
          </p:spPr>
          <p:txBody>
            <a:bodyPr wrap="none" anchor="ctr"/>
            <a:lstStyle/>
            <a:p>
              <a:pPr algn="l" defTabSz="2193925"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2065" name="Rectangle 18"/>
            <p:cNvSpPr>
              <a:spLocks noChangeArrowheads="1"/>
            </p:cNvSpPr>
            <p:nvPr/>
          </p:nvSpPr>
          <p:spPr bwMode="auto">
            <a:xfrm>
              <a:off x="768" y="1536"/>
              <a:ext cx="4848" cy="1920"/>
            </a:xfrm>
            <a:prstGeom prst="rect">
              <a:avLst/>
            </a:prstGeom>
            <a:noFill/>
            <a:ln w="9525">
              <a:noFill/>
              <a:miter lim="800000"/>
              <a:headEnd/>
              <a:tailEnd/>
            </a:ln>
          </p:spPr>
          <p:txBody>
            <a:bodyPr wrap="square" lIns="38094" tIns="19047" rIns="38094" bIns="19047">
              <a:spAutoFit/>
            </a:bodyPr>
            <a:lstStyle/>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a(</a:t>
              </a:r>
              <a:r>
                <a:rPr lang="en-US" sz="2400" b="1" i="1" kern="1200" dirty="0">
                  <a:solidFill>
                    <a:srgbClr val="FFFFFF"/>
                  </a:solidFill>
                  <a:latin typeface="Corbel" pitchFamily="34" charset="0"/>
                  <a:ea typeface="+mn-ea"/>
                  <a:cs typeface="+mn-cs"/>
                </a:rPr>
                <a:t>x</a:t>
              </a:r>
              <a:r>
                <a:rPr lang="en-US" sz="2400" b="1" kern="1200" dirty="0">
                  <a:solidFill>
                    <a:srgbClr val="FFFFFF"/>
                  </a:solidFill>
                  <a:latin typeface="Corbel" pitchFamily="34" charset="0"/>
                  <a:ea typeface="+mn-ea"/>
                  <a:cs typeface="+mn-cs"/>
                </a:rPr>
                <a:t>) = 1 and g(k) = (1/K)(</a:t>
              </a:r>
              <a:r>
                <a:rPr lang="en-US" sz="2400" b="1" kern="1200" dirty="0">
                  <a:solidFill>
                    <a:srgbClr val="FF0000"/>
                  </a:solidFill>
                  <a:latin typeface="Corbel" pitchFamily="34" charset="0"/>
                  <a:ea typeface="+mn-ea"/>
                  <a:cs typeface="+mn-cs"/>
                  <a:sym typeface="Symbol" pitchFamily="18" charset="2"/>
                </a:rPr>
                <a:t></a:t>
              </a:r>
              <a:r>
                <a:rPr lang="en-US" sz="2400" b="1" kern="1200" dirty="0">
                  <a:solidFill>
                    <a:srgbClr val="FFFFFF"/>
                  </a:solidFill>
                  <a:latin typeface="Corbel" pitchFamily="34" charset="0"/>
                  <a:ea typeface="+mn-ea"/>
                  <a:cs typeface="+mn-cs"/>
                </a:rPr>
                <a:t>/2</a:t>
              </a:r>
              <a:r>
                <a:rPr lang="en-US" sz="2400" b="1" kern="1200" dirty="0">
                  <a:solidFill>
                    <a:srgbClr val="FFFFFF"/>
                  </a:solidFill>
                  <a:latin typeface="Corbel" pitchFamily="34" charset="0"/>
                  <a:ea typeface="+mn-ea"/>
                  <a:cs typeface="+mn-cs"/>
                  <a:sym typeface="Symbol" pitchFamily="18" charset="2"/>
                </a:rPr>
                <a:t></a:t>
              </a:r>
              <a:r>
                <a:rPr lang="en-US" sz="2400" b="1" kern="1200" dirty="0">
                  <a:solidFill>
                    <a:srgbClr val="FFFFFF"/>
                  </a:solidFill>
                  <a:latin typeface="Corbel" pitchFamily="34" charset="0"/>
                  <a:ea typeface="+mn-ea"/>
                  <a:cs typeface="+mn-cs"/>
                </a:rPr>
                <a:t>)</a:t>
              </a:r>
              <a:r>
                <a:rPr lang="en-US" sz="2400" b="1" kern="1200" baseline="30000" dirty="0">
                  <a:solidFill>
                    <a:srgbClr val="FFFFFF"/>
                  </a:solidFill>
                  <a:latin typeface="Corbel" pitchFamily="34" charset="0"/>
                  <a:ea typeface="+mn-ea"/>
                  <a:cs typeface="+mn-cs"/>
                </a:rPr>
                <a:t>D/2</a:t>
              </a:r>
            </a:p>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s(k) =</a:t>
              </a:r>
              <a:r>
                <a:rPr lang="en-US" sz="2400" b="1" kern="1200" dirty="0">
                  <a:solidFill>
                    <a:srgbClr val="7F7F7F"/>
                  </a:solidFill>
                  <a:latin typeface="Corbel" pitchFamily="34" charset="0"/>
                  <a:ea typeface="+mn-ea"/>
                  <a:cs typeface="+mn-cs"/>
                </a:rPr>
                <a:t> </a:t>
              </a:r>
              <a:r>
                <a:rPr lang="en-US" sz="2400" b="1" kern="1200" dirty="0">
                  <a:solidFill>
                    <a:srgbClr val="FF0000"/>
                  </a:solidFill>
                  <a:latin typeface="Corbel" pitchFamily="34" charset="0"/>
                  <a:ea typeface="+mn-ea"/>
                  <a:cs typeface="+mn-cs"/>
                  <a:sym typeface="Symbol" pitchFamily="18" charset="2"/>
                </a:rPr>
                <a:t>1/</a:t>
              </a:r>
              <a:r>
                <a:rPr lang="en-US" sz="2400" b="1" kern="1200" dirty="0">
                  <a:solidFill>
                    <a:srgbClr val="FF0000"/>
                  </a:solidFill>
                  <a:latin typeface="Corbel" pitchFamily="34" charset="0"/>
                  <a:ea typeface="+mn-ea"/>
                  <a:cs typeface="+mn-cs"/>
                </a:rPr>
                <a:t> </a:t>
              </a:r>
              <a:r>
                <a:rPr lang="en-US" sz="2400" b="1" kern="1200" dirty="0">
                  <a:solidFill>
                    <a:srgbClr val="FF0000"/>
                  </a:solidFill>
                  <a:latin typeface="Corbel" pitchFamily="34" charset="0"/>
                  <a:ea typeface="+mn-ea"/>
                  <a:cs typeface="+mn-cs"/>
                  <a:sym typeface="Symbol" pitchFamily="18" charset="2"/>
                </a:rPr>
                <a:t></a:t>
              </a:r>
              <a:r>
                <a:rPr lang="en-US" sz="2400" b="1" kern="1200" dirty="0">
                  <a:solidFill>
                    <a:srgbClr val="FFFFFF"/>
                  </a:solidFill>
                  <a:latin typeface="Corbel" pitchFamily="34" charset="0"/>
                  <a:ea typeface="+mn-ea"/>
                  <a:cs typeface="+mn-cs"/>
                  <a:sym typeface="Symbol" pitchFamily="18" charset="2"/>
                </a:rPr>
                <a:t> and </a:t>
              </a:r>
              <a:r>
                <a:rPr lang="en-US" sz="2400" b="1" kern="1200" dirty="0">
                  <a:solidFill>
                    <a:srgbClr val="FFFFFF"/>
                  </a:solidFill>
                  <a:latin typeface="Corbel" pitchFamily="34" charset="0"/>
                  <a:ea typeface="+mn-ea"/>
                  <a:cs typeface="+mn-cs"/>
                </a:rPr>
                <a:t>T = 1</a:t>
              </a:r>
            </a:p>
            <a:p>
              <a:pPr algn="l" rtl="0" fontAlgn="base">
                <a:spcBef>
                  <a:spcPct val="0"/>
                </a:spcBef>
                <a:spcAft>
                  <a:spcPct val="0"/>
                </a:spcAft>
                <a:buFontTx/>
                <a:buChar char="•"/>
              </a:pPr>
              <a:r>
                <a:rPr lang="en-US" sz="2400" b="1" u="sng" kern="1200" dirty="0">
                  <a:solidFill>
                    <a:srgbClr val="FFFFFF"/>
                  </a:solidFill>
                  <a:latin typeface="Corbel" pitchFamily="34" charset="0"/>
                  <a:ea typeface="+mn-ea"/>
                  <a:cs typeface="+mn-cs"/>
                </a:rPr>
                <a:t> Y</a:t>
              </a:r>
              <a:r>
                <a:rPr lang="en-US" sz="2400" b="1" kern="1200" dirty="0">
                  <a:solidFill>
                    <a:srgbClr val="FFFFFF"/>
                  </a:solidFill>
                  <a:latin typeface="Corbel" pitchFamily="34" charset="0"/>
                  <a:ea typeface="+mn-ea"/>
                  <a:cs typeface="+mn-cs"/>
                </a:rPr>
                <a:t>(</a:t>
              </a:r>
              <a:r>
                <a:rPr lang="en-US" sz="2400" b="1" i="1" kern="1200" dirty="0">
                  <a:solidFill>
                    <a:srgbClr val="FFFFFF"/>
                  </a:solidFill>
                  <a:latin typeface="Corbel" pitchFamily="34" charset="0"/>
                  <a:ea typeface="+mn-ea"/>
                  <a:cs typeface="+mn-cs"/>
                </a:rPr>
                <a:t>k</a:t>
              </a:r>
              <a:r>
                <a:rPr lang="en-US" sz="2400" b="1" kern="1200" dirty="0">
                  <a:solidFill>
                    <a:srgbClr val="FFFFFF"/>
                  </a:solidFill>
                  <a:latin typeface="Corbel" pitchFamily="34" charset="0"/>
                  <a:ea typeface="+mn-ea"/>
                  <a:cs typeface="+mn-cs"/>
                </a:rPr>
                <a:t>) = </a:t>
              </a:r>
              <a:r>
                <a:rPr lang="en-US" sz="2400" b="1" kern="1200" dirty="0">
                  <a:solidFill>
                    <a:srgbClr val="FFFFFF"/>
                  </a:solidFill>
                  <a:latin typeface="Corbel" pitchFamily="34" charset="0"/>
                  <a:ea typeface="+mn-ea"/>
                  <a:cs typeface="+mn-cs"/>
                  <a:sym typeface="Symbol" pitchFamily="18" charset="2"/>
                </a:rPr>
                <a:t></a:t>
              </a:r>
              <a:r>
                <a:rPr lang="en-US" sz="2400" b="1" i="1" kern="1200" baseline="-25000" dirty="0">
                  <a:solidFill>
                    <a:srgbClr val="FFFFFF"/>
                  </a:solidFill>
                  <a:latin typeface="Corbel" pitchFamily="34" charset="0"/>
                  <a:ea typeface="+mn-ea"/>
                  <a:cs typeface="+mn-cs"/>
                  <a:sym typeface="Symbol" pitchFamily="18" charset="2"/>
                </a:rPr>
                <a:t>m=1</a:t>
              </a:r>
              <a:r>
                <a:rPr lang="en-US" sz="2400" b="1" i="1" kern="1200" baseline="30000" dirty="0">
                  <a:solidFill>
                    <a:srgbClr val="FFFFFF"/>
                  </a:solidFill>
                  <a:latin typeface="Corbel" pitchFamily="34" charset="0"/>
                  <a:ea typeface="+mn-ea"/>
                  <a:cs typeface="+mn-cs"/>
                  <a:sym typeface="Symbol" pitchFamily="18" charset="2"/>
                </a:rPr>
                <a:t>M</a:t>
              </a:r>
              <a:r>
                <a:rPr lang="en-US" sz="2400" b="1" i="1" kern="1200" dirty="0">
                  <a:solidFill>
                    <a:srgbClr val="7F7F7F"/>
                  </a:solidFill>
                  <a:latin typeface="Corbel" pitchFamily="34" charset="0"/>
                  <a:ea typeface="+mn-ea"/>
                  <a:cs typeface="+mn-cs"/>
                  <a:sym typeface="Symbol" pitchFamily="18" charset="2"/>
                </a:rPr>
                <a:t> </a:t>
              </a:r>
              <a:r>
                <a:rPr lang="en-US" sz="2400" b="1" i="1" u="sng" kern="1200" dirty="0" err="1">
                  <a:solidFill>
                    <a:srgbClr val="E40701"/>
                  </a:solidFill>
                  <a:latin typeface="Corbel" pitchFamily="34" charset="0"/>
                  <a:ea typeface="+mn-ea"/>
                  <a:cs typeface="+mn-cs"/>
                  <a:sym typeface="Symbol" pitchFamily="18" charset="2"/>
                </a:rPr>
                <a:t>W</a:t>
              </a:r>
              <a:r>
                <a:rPr lang="en-US" sz="2400" b="1" i="1" kern="1200" baseline="-25000" dirty="0" err="1">
                  <a:solidFill>
                    <a:srgbClr val="E40701"/>
                  </a:solidFill>
                  <a:latin typeface="Corbel" pitchFamily="34" charset="0"/>
                  <a:ea typeface="+mn-ea"/>
                  <a:cs typeface="+mn-cs"/>
                  <a:sym typeface="Symbol" pitchFamily="18" charset="2"/>
                </a:rPr>
                <a:t>m</a:t>
              </a:r>
              <a:r>
                <a:rPr lang="en-US" sz="2400" b="1" i="1" kern="1200" dirty="0" err="1">
                  <a:solidFill>
                    <a:srgbClr val="FFFFFF"/>
                  </a:solidFill>
                  <a:latin typeface="Corbel" pitchFamily="34" charset="0"/>
                  <a:ea typeface="+mn-ea"/>
                  <a:cs typeface="+mn-cs"/>
                  <a:sym typeface="Symbol" pitchFamily="18" charset="2"/>
                </a:rPr>
                <a:t></a:t>
              </a:r>
              <a:r>
                <a:rPr lang="en-US" sz="2400" b="1" i="1" kern="1200" baseline="-25000" dirty="0" err="1">
                  <a:solidFill>
                    <a:srgbClr val="FFFFFF"/>
                  </a:solidFill>
                  <a:latin typeface="Corbel" pitchFamily="34" charset="0"/>
                  <a:ea typeface="+mn-ea"/>
                  <a:cs typeface="+mn-cs"/>
                  <a:sym typeface="Symbol" pitchFamily="18" charset="2"/>
                </a:rPr>
                <a:t>m</a:t>
              </a:r>
              <a:r>
                <a:rPr lang="en-US" sz="2400" b="1" kern="1200" dirty="0">
                  <a:solidFill>
                    <a:srgbClr val="FFFFFF"/>
                  </a:solidFill>
                  <a:latin typeface="Corbel" pitchFamily="34" charset="0"/>
                  <a:ea typeface="+mn-ea"/>
                  <a:cs typeface="+mn-cs"/>
                  <a:sym typeface="Symbol" pitchFamily="18" charset="2"/>
                </a:rPr>
                <a:t>(</a:t>
              </a:r>
              <a:r>
                <a:rPr lang="en-US" sz="2400" b="1" u="sng" kern="1200" dirty="0">
                  <a:solidFill>
                    <a:srgbClr val="FFFFFF"/>
                  </a:solidFill>
                  <a:latin typeface="Corbel" pitchFamily="34" charset="0"/>
                  <a:ea typeface="+mn-ea"/>
                  <a:cs typeface="+mn-cs"/>
                  <a:sym typeface="Symbol" pitchFamily="18" charset="2"/>
                </a:rPr>
                <a:t>X</a:t>
              </a:r>
              <a:r>
                <a:rPr lang="en-US" sz="2400" b="1" kern="1200" dirty="0">
                  <a:solidFill>
                    <a:srgbClr val="FFFFFF"/>
                  </a:solidFill>
                  <a:latin typeface="Corbel" pitchFamily="34" charset="0"/>
                  <a:ea typeface="+mn-ea"/>
                  <a:cs typeface="+mn-cs"/>
                  <a:sym typeface="Symbol" pitchFamily="18" charset="2"/>
                </a:rPr>
                <a:t>(</a:t>
              </a:r>
              <a:r>
                <a:rPr lang="en-US" sz="2400" b="1" i="1" kern="1200" dirty="0">
                  <a:solidFill>
                    <a:srgbClr val="FFFFFF"/>
                  </a:solidFill>
                  <a:latin typeface="Corbel" pitchFamily="34" charset="0"/>
                  <a:ea typeface="+mn-ea"/>
                  <a:cs typeface="+mn-cs"/>
                  <a:sym typeface="Symbol" pitchFamily="18" charset="2"/>
                </a:rPr>
                <a:t>k</a:t>
              </a:r>
              <a:r>
                <a:rPr lang="en-US" sz="2400" b="1" kern="1200" dirty="0">
                  <a:solidFill>
                    <a:srgbClr val="FFFFFF"/>
                  </a:solidFill>
                  <a:latin typeface="Corbel" pitchFamily="34" charset="0"/>
                  <a:ea typeface="+mn-ea"/>
                  <a:cs typeface="+mn-cs"/>
                  <a:sym typeface="Symbol" pitchFamily="18" charset="2"/>
                </a:rPr>
                <a:t>))</a:t>
              </a:r>
              <a:r>
                <a:rPr lang="en-US" sz="2400" b="1" kern="1200" dirty="0">
                  <a:solidFill>
                    <a:srgbClr val="FFFFFF"/>
                  </a:solidFill>
                  <a:latin typeface="Corbel" pitchFamily="34" charset="0"/>
                  <a:ea typeface="+mn-ea"/>
                  <a:cs typeface="+mn-cs"/>
                </a:rPr>
                <a:t> </a:t>
              </a:r>
            </a:p>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Choose fixed </a:t>
              </a:r>
              <a:r>
                <a:rPr lang="en-US" sz="2400" b="1" i="1" kern="1200" dirty="0">
                  <a:solidFill>
                    <a:srgbClr val="FFFFFF"/>
                  </a:solidFill>
                  <a:latin typeface="Corbel" pitchFamily="34" charset="0"/>
                  <a:ea typeface="+mn-ea"/>
                  <a:cs typeface="+mn-cs"/>
                  <a:sym typeface="Symbol" pitchFamily="18" charset="2"/>
                </a:rPr>
                <a:t></a:t>
              </a:r>
              <a:r>
                <a:rPr lang="en-US" sz="2400" b="1" i="1" kern="1200" baseline="-25000" dirty="0">
                  <a:solidFill>
                    <a:srgbClr val="FFFFFF"/>
                  </a:solidFill>
                  <a:latin typeface="Corbel" pitchFamily="34" charset="0"/>
                  <a:ea typeface="+mn-ea"/>
                  <a:cs typeface="+mn-cs"/>
                  <a:sym typeface="Symbol" pitchFamily="18" charset="2"/>
                </a:rPr>
                <a:t>m</a:t>
              </a:r>
              <a:r>
                <a:rPr lang="en-US" sz="2400" b="1" kern="1200" dirty="0">
                  <a:solidFill>
                    <a:srgbClr val="FFFFFF"/>
                  </a:solidFill>
                  <a:latin typeface="Corbel" pitchFamily="34" charset="0"/>
                  <a:ea typeface="+mn-ea"/>
                  <a:cs typeface="+mn-cs"/>
                  <a:sym typeface="Symbol" pitchFamily="18" charset="2"/>
                </a:rPr>
                <a:t>(</a:t>
              </a:r>
              <a:r>
                <a:rPr lang="en-US" sz="2400" b="1" u="sng" kern="1200" dirty="0">
                  <a:solidFill>
                    <a:srgbClr val="FFFFFF"/>
                  </a:solidFill>
                  <a:latin typeface="Corbel" pitchFamily="34" charset="0"/>
                  <a:ea typeface="+mn-ea"/>
                  <a:cs typeface="+mn-cs"/>
                  <a:sym typeface="Symbol" pitchFamily="18" charset="2"/>
                </a:rPr>
                <a:t>X</a:t>
              </a:r>
              <a:r>
                <a:rPr lang="en-US" sz="2400" b="1" kern="1200" dirty="0">
                  <a:solidFill>
                    <a:srgbClr val="FFFFFF"/>
                  </a:solidFill>
                  <a:latin typeface="Corbel" pitchFamily="34" charset="0"/>
                  <a:ea typeface="+mn-ea"/>
                  <a:cs typeface="+mn-cs"/>
                  <a:sym typeface="Symbol" pitchFamily="18" charset="2"/>
                </a:rPr>
                <a:t>)</a:t>
              </a:r>
              <a:r>
                <a:rPr lang="en-US" sz="2400" b="1" kern="1200" dirty="0">
                  <a:solidFill>
                    <a:srgbClr val="FFFFFF"/>
                  </a:solidFill>
                  <a:latin typeface="Corbel" pitchFamily="34" charset="0"/>
                  <a:ea typeface="+mn-ea"/>
                  <a:cs typeface="+mn-cs"/>
                </a:rPr>
                <a:t> = exp( - 0.5 (</a:t>
              </a:r>
              <a:r>
                <a:rPr lang="en-US" sz="2400" b="1" u="sng" kern="1200" dirty="0">
                  <a:solidFill>
                    <a:srgbClr val="FFFFFF"/>
                  </a:solidFill>
                  <a:latin typeface="Corbel" pitchFamily="34" charset="0"/>
                  <a:ea typeface="+mn-ea"/>
                  <a:cs typeface="+mn-cs"/>
                </a:rPr>
                <a:t>X</a:t>
              </a:r>
              <a:r>
                <a:rPr lang="en-US" sz="2400" b="1" kern="1200" dirty="0">
                  <a:solidFill>
                    <a:srgbClr val="FFFFFF"/>
                  </a:solidFill>
                  <a:latin typeface="Corbel" pitchFamily="34" charset="0"/>
                  <a:ea typeface="+mn-ea"/>
                  <a:cs typeface="+mn-cs"/>
                </a:rPr>
                <a:t>-</a:t>
              </a:r>
              <a:r>
                <a:rPr lang="en-US" sz="2400" b="1" u="sng" kern="1200" dirty="0">
                  <a:solidFill>
                    <a:srgbClr val="FFFFFF"/>
                  </a:solidFill>
                  <a:latin typeface="Corbel" pitchFamily="34" charset="0"/>
                  <a:ea typeface="+mn-ea"/>
                  <a:cs typeface="+mn-cs"/>
                  <a:sym typeface="Symbol" pitchFamily="18" charset="2"/>
                </a:rPr>
                <a:t></a:t>
              </a:r>
              <a:r>
                <a:rPr lang="en-US" sz="2400" b="1" i="1" kern="1200" baseline="-25000" dirty="0">
                  <a:solidFill>
                    <a:srgbClr val="FFFFFF"/>
                  </a:solidFill>
                  <a:latin typeface="Corbel" pitchFamily="34" charset="0"/>
                  <a:ea typeface="+mn-ea"/>
                  <a:cs typeface="+mn-cs"/>
                </a:rPr>
                <a:t>m</a:t>
              </a:r>
              <a:r>
                <a:rPr lang="en-US" sz="2400" b="1" kern="1200" dirty="0">
                  <a:solidFill>
                    <a:srgbClr val="FFFFFF"/>
                  </a:solidFill>
                  <a:latin typeface="Corbel" pitchFamily="34" charset="0"/>
                  <a:ea typeface="+mn-ea"/>
                  <a:cs typeface="+mn-cs"/>
                </a:rPr>
                <a:t>)</a:t>
              </a:r>
              <a:r>
                <a:rPr lang="en-US" sz="2400" b="1" kern="1200" baseline="30000" dirty="0">
                  <a:solidFill>
                    <a:srgbClr val="FFFFFF"/>
                  </a:solidFill>
                  <a:latin typeface="Corbel" pitchFamily="34" charset="0"/>
                  <a:ea typeface="+mn-ea"/>
                  <a:cs typeface="+mn-cs"/>
                </a:rPr>
                <a:t>2</a:t>
              </a:r>
              <a:r>
                <a:rPr lang="en-US" sz="2400" b="1" kern="1200" dirty="0">
                  <a:solidFill>
                    <a:srgbClr val="FFFFFF"/>
                  </a:solidFill>
                  <a:latin typeface="Corbel" pitchFamily="34" charset="0"/>
                  <a:ea typeface="+mn-ea"/>
                  <a:cs typeface="+mn-cs"/>
                </a:rPr>
                <a:t>/</a:t>
              </a:r>
              <a:r>
                <a:rPr lang="en-US" sz="2400" b="1" kern="1200" dirty="0">
                  <a:solidFill>
                    <a:srgbClr val="FFFFFF"/>
                  </a:solidFill>
                  <a:latin typeface="Corbel" pitchFamily="34" charset="0"/>
                  <a:ea typeface="+mn-ea"/>
                  <a:cs typeface="+mn-cs"/>
                  <a:sym typeface="Symbol" pitchFamily="18" charset="2"/>
                </a:rPr>
                <a:t></a:t>
              </a:r>
              <a:r>
                <a:rPr lang="en-US" sz="2400" b="1" kern="1200" baseline="30000" dirty="0">
                  <a:solidFill>
                    <a:srgbClr val="FFFFFF"/>
                  </a:solidFill>
                  <a:latin typeface="Corbel" pitchFamily="34" charset="0"/>
                  <a:ea typeface="+mn-ea"/>
                  <a:cs typeface="+mn-cs"/>
                  <a:sym typeface="Symbol" pitchFamily="18" charset="2"/>
                </a:rPr>
                <a:t>2</a:t>
              </a:r>
              <a:r>
                <a:rPr lang="en-US" sz="2400" b="1" kern="1200" dirty="0">
                  <a:solidFill>
                    <a:srgbClr val="FFFFFF"/>
                  </a:solidFill>
                  <a:latin typeface="Corbel" pitchFamily="34" charset="0"/>
                  <a:ea typeface="+mn-ea"/>
                  <a:cs typeface="+mn-cs"/>
                  <a:sym typeface="Symbol" pitchFamily="18" charset="2"/>
                </a:rPr>
                <a:t> )</a:t>
              </a:r>
              <a:r>
                <a:rPr lang="en-US" sz="2400" b="1" kern="1200" dirty="0">
                  <a:solidFill>
                    <a:srgbClr val="7F7F7F"/>
                  </a:solidFill>
                  <a:latin typeface="Corbel" pitchFamily="34" charset="0"/>
                  <a:ea typeface="+mn-ea"/>
                  <a:cs typeface="+mn-cs"/>
                  <a:sym typeface="Symbol" pitchFamily="18" charset="2"/>
                </a:rPr>
                <a:t> </a:t>
              </a:r>
            </a:p>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sym typeface="Symbol" pitchFamily="18" charset="2"/>
                </a:rPr>
                <a:t> </a:t>
              </a:r>
              <a:r>
                <a:rPr lang="en-US" sz="2400" b="1" kern="1200" dirty="0">
                  <a:solidFill>
                    <a:srgbClr val="FFFFFF"/>
                  </a:solidFill>
                  <a:latin typeface="Corbel" pitchFamily="34" charset="0"/>
                  <a:ea typeface="+mn-ea"/>
                  <a:cs typeface="+mn-cs"/>
                </a:rPr>
                <a:t>Vary </a:t>
              </a:r>
              <a:r>
                <a:rPr lang="en-US" sz="2400" b="1" i="1" u="sng" kern="1200" dirty="0">
                  <a:solidFill>
                    <a:srgbClr val="FF0000"/>
                  </a:solidFill>
                  <a:latin typeface="Corbel" pitchFamily="34" charset="0"/>
                  <a:ea typeface="+mn-ea"/>
                  <a:cs typeface="+mn-cs"/>
                  <a:sym typeface="Symbol" pitchFamily="18" charset="2"/>
                </a:rPr>
                <a:t>W</a:t>
              </a:r>
              <a:r>
                <a:rPr lang="en-US" sz="2400" b="1" i="1" kern="1200" baseline="-25000" dirty="0">
                  <a:solidFill>
                    <a:srgbClr val="FF0000"/>
                  </a:solidFill>
                  <a:latin typeface="Corbel" pitchFamily="34" charset="0"/>
                  <a:ea typeface="+mn-ea"/>
                  <a:cs typeface="+mn-cs"/>
                  <a:sym typeface="Symbol" pitchFamily="18" charset="2"/>
                </a:rPr>
                <a:t>m</a:t>
              </a:r>
              <a:r>
                <a:rPr lang="en-US" sz="2400" b="1" kern="1200" dirty="0">
                  <a:solidFill>
                    <a:srgbClr val="FFFFFF"/>
                  </a:solidFill>
                  <a:latin typeface="Corbel" pitchFamily="34" charset="0"/>
                  <a:ea typeface="+mn-ea"/>
                  <a:cs typeface="+mn-cs"/>
                </a:rPr>
                <a:t> and</a:t>
              </a:r>
              <a:r>
                <a:rPr lang="en-US" sz="2400" b="1" i="1" kern="1200" baseline="-25000" dirty="0">
                  <a:solidFill>
                    <a:srgbClr val="FFFFFF"/>
                  </a:solidFill>
                  <a:latin typeface="Corbel" pitchFamily="34" charset="0"/>
                  <a:ea typeface="+mn-ea"/>
                  <a:cs typeface="+mn-cs"/>
                </a:rPr>
                <a:t> </a:t>
              </a:r>
              <a:r>
                <a:rPr lang="en-US" sz="2400" b="1" kern="1200" dirty="0">
                  <a:solidFill>
                    <a:srgbClr val="FF0000"/>
                  </a:solidFill>
                  <a:latin typeface="Corbel" pitchFamily="34" charset="0"/>
                  <a:ea typeface="+mn-ea"/>
                  <a:cs typeface="+mn-cs"/>
                  <a:sym typeface="Symbol" pitchFamily="18" charset="2"/>
                </a:rPr>
                <a:t></a:t>
              </a:r>
              <a:r>
                <a:rPr lang="en-US" sz="2400" b="1" kern="1200" dirty="0">
                  <a:solidFill>
                    <a:srgbClr val="FFFF00"/>
                  </a:solidFill>
                  <a:latin typeface="Corbel" pitchFamily="34" charset="0"/>
                  <a:ea typeface="+mn-ea"/>
                  <a:cs typeface="+mn-cs"/>
                </a:rPr>
                <a:t> </a:t>
              </a:r>
              <a:r>
                <a:rPr lang="en-US" sz="2400" b="1" kern="1200" dirty="0">
                  <a:solidFill>
                    <a:srgbClr val="FFFFFF"/>
                  </a:solidFill>
                  <a:latin typeface="Corbel" pitchFamily="34" charset="0"/>
                  <a:ea typeface="+mn-ea"/>
                  <a:cs typeface="+mn-cs"/>
                </a:rPr>
                <a:t>but fix values of </a:t>
              </a:r>
              <a:r>
                <a:rPr lang="en-US" sz="2400" b="1" kern="1200" dirty="0">
                  <a:solidFill>
                    <a:srgbClr val="FF0000"/>
                  </a:solidFill>
                  <a:latin typeface="Corbel" pitchFamily="34" charset="0"/>
                  <a:ea typeface="+mn-ea"/>
                  <a:cs typeface="+mn-cs"/>
                </a:rPr>
                <a:t>M</a:t>
              </a:r>
              <a:r>
                <a:rPr lang="en-US" sz="2400" b="1" kern="1200" dirty="0">
                  <a:solidFill>
                    <a:srgbClr val="FFFFFF"/>
                  </a:solidFill>
                  <a:latin typeface="Corbel" pitchFamily="34" charset="0"/>
                  <a:ea typeface="+mn-ea"/>
                  <a:cs typeface="+mn-cs"/>
                </a:rPr>
                <a:t> and </a:t>
              </a:r>
              <a:r>
                <a:rPr lang="en-US" sz="2400" b="1" kern="1200" dirty="0">
                  <a:solidFill>
                    <a:srgbClr val="FF0000"/>
                  </a:solidFill>
                  <a:latin typeface="Corbel" pitchFamily="34" charset="0"/>
                  <a:ea typeface="+mn-ea"/>
                  <a:cs typeface="+mn-cs"/>
                </a:rPr>
                <a:t>K</a:t>
              </a:r>
              <a:r>
                <a:rPr lang="en-US" sz="2400" b="1" kern="1200" dirty="0">
                  <a:solidFill>
                    <a:srgbClr val="FFFF00"/>
                  </a:solidFill>
                  <a:latin typeface="Corbel" pitchFamily="34" charset="0"/>
                  <a:ea typeface="+mn-ea"/>
                  <a:cs typeface="+mn-cs"/>
                </a:rPr>
                <a:t> </a:t>
              </a:r>
              <a:r>
                <a:rPr lang="en-US" sz="2400" b="1" kern="1200" dirty="0">
                  <a:solidFill>
                    <a:srgbClr val="FFFFFF"/>
                  </a:solidFill>
                  <a:latin typeface="Corbel" pitchFamily="34" charset="0"/>
                  <a:ea typeface="+mn-ea"/>
                  <a:cs typeface="+mn-cs"/>
                </a:rPr>
                <a:t>a priori</a:t>
              </a:r>
            </a:p>
            <a:p>
              <a:pPr algn="l" rtl="0" fontAlgn="base">
                <a:spcBef>
                  <a:spcPct val="0"/>
                </a:spcBef>
                <a:spcAft>
                  <a:spcPct val="0"/>
                </a:spcAft>
                <a:buFontTx/>
                <a:buChar char="•"/>
              </a:pPr>
              <a:r>
                <a:rPr lang="en-US" sz="2400" b="1" kern="1200" dirty="0">
                  <a:solidFill>
                    <a:srgbClr val="FFFFFF"/>
                  </a:solidFill>
                  <a:latin typeface="Corbel" pitchFamily="34" charset="0"/>
                  <a:ea typeface="+mn-ea"/>
                  <a:cs typeface="+mn-cs"/>
                </a:rPr>
                <a:t> </a:t>
              </a:r>
              <a:r>
                <a:rPr lang="en-US" sz="2400" b="1" u="sng" kern="1200" dirty="0">
                  <a:solidFill>
                    <a:srgbClr val="FFFFFF"/>
                  </a:solidFill>
                  <a:latin typeface="Corbel" pitchFamily="34" charset="0"/>
                  <a:ea typeface="+mn-ea"/>
                  <a:cs typeface="+mn-cs"/>
                </a:rPr>
                <a:t>Y</a:t>
              </a:r>
              <a:r>
                <a:rPr lang="en-US" sz="2400" b="1" kern="1200" dirty="0">
                  <a:solidFill>
                    <a:srgbClr val="FFFFFF"/>
                  </a:solidFill>
                  <a:latin typeface="Corbel" pitchFamily="34" charset="0"/>
                  <a:ea typeface="+mn-ea"/>
                  <a:cs typeface="+mn-cs"/>
                </a:rPr>
                <a:t>(</a:t>
              </a:r>
              <a:r>
                <a:rPr lang="en-US" sz="2400" b="1" i="1" kern="1200" dirty="0">
                  <a:solidFill>
                    <a:srgbClr val="FFFFFF"/>
                  </a:solidFill>
                  <a:latin typeface="Corbel" pitchFamily="34" charset="0"/>
                  <a:ea typeface="+mn-ea"/>
                  <a:cs typeface="+mn-cs"/>
                </a:rPr>
                <a:t>k</a:t>
              </a:r>
              <a:r>
                <a:rPr lang="en-US" sz="2400" b="1" kern="1200" dirty="0">
                  <a:solidFill>
                    <a:srgbClr val="FFFFFF"/>
                  </a:solidFill>
                  <a:latin typeface="Corbel" pitchFamily="34" charset="0"/>
                  <a:ea typeface="+mn-ea"/>
                  <a:cs typeface="+mn-cs"/>
                </a:rPr>
                <a:t>) </a:t>
              </a:r>
              <a:r>
                <a:rPr lang="en-US" sz="2400" b="1" u="sng" kern="1200" dirty="0">
                  <a:solidFill>
                    <a:srgbClr val="FFFFFF"/>
                  </a:solidFill>
                  <a:latin typeface="Corbel" pitchFamily="34" charset="0"/>
                  <a:ea typeface="+mn-ea"/>
                  <a:cs typeface="+mn-cs"/>
                </a:rPr>
                <a:t>E</a:t>
              </a:r>
              <a:r>
                <a:rPr lang="en-US" sz="2400" b="1" kern="1200" dirty="0">
                  <a:solidFill>
                    <a:srgbClr val="FFFFFF"/>
                  </a:solidFill>
                  <a:latin typeface="Corbel" pitchFamily="34" charset="0"/>
                  <a:ea typeface="+mn-ea"/>
                  <a:cs typeface="+mn-cs"/>
                </a:rPr>
                <a:t>(</a:t>
              </a:r>
              <a:r>
                <a:rPr lang="en-US" sz="2400" b="1" i="1" kern="1200" dirty="0">
                  <a:solidFill>
                    <a:srgbClr val="FFFFFF"/>
                  </a:solidFill>
                  <a:latin typeface="Corbel" pitchFamily="34" charset="0"/>
                  <a:ea typeface="+mn-ea"/>
                  <a:cs typeface="+mn-cs"/>
                </a:rPr>
                <a:t>x</a:t>
              </a:r>
              <a:r>
                <a:rPr lang="en-US" sz="2400" b="1" kern="1200" dirty="0">
                  <a:solidFill>
                    <a:srgbClr val="FFFFFF"/>
                  </a:solidFill>
                  <a:latin typeface="Corbel" pitchFamily="34" charset="0"/>
                  <a:ea typeface="+mn-ea"/>
                  <a:cs typeface="+mn-cs"/>
                </a:rPr>
                <a:t>) </a:t>
              </a:r>
              <a:r>
                <a:rPr lang="en-US" sz="2400" b="1" i="1" u="sng" kern="1200" dirty="0">
                  <a:solidFill>
                    <a:srgbClr val="FFFFFF"/>
                  </a:solidFill>
                  <a:latin typeface="Corbel" pitchFamily="34" charset="0"/>
                  <a:ea typeface="+mn-ea"/>
                  <a:cs typeface="+mn-cs"/>
                  <a:sym typeface="Symbol" pitchFamily="18" charset="2"/>
                </a:rPr>
                <a:t>W</a:t>
              </a:r>
              <a:r>
                <a:rPr lang="en-US" sz="2400" b="1" i="1" kern="1200" baseline="-25000" dirty="0">
                  <a:solidFill>
                    <a:srgbClr val="FFFFFF"/>
                  </a:solidFill>
                  <a:latin typeface="Corbel" pitchFamily="34" charset="0"/>
                  <a:ea typeface="+mn-ea"/>
                  <a:cs typeface="+mn-cs"/>
                  <a:sym typeface="Symbol" pitchFamily="18" charset="2"/>
                </a:rPr>
                <a:t>m </a:t>
              </a:r>
              <a:r>
                <a:rPr lang="en-US" sz="2400" b="1" kern="1200" dirty="0">
                  <a:solidFill>
                    <a:srgbClr val="FFFFFF"/>
                  </a:solidFill>
                  <a:latin typeface="Corbel" pitchFamily="34" charset="0"/>
                  <a:ea typeface="+mn-ea"/>
                  <a:cs typeface="+mn-cs"/>
                  <a:sym typeface="Symbol" pitchFamily="18" charset="2"/>
                </a:rPr>
                <a:t>are vectors in original high D dimension space</a:t>
              </a:r>
            </a:p>
            <a:p>
              <a:pPr algn="l" rtl="0" fontAlgn="base">
                <a:spcBef>
                  <a:spcPct val="0"/>
                </a:spcBef>
                <a:spcAft>
                  <a:spcPct val="0"/>
                </a:spcAft>
                <a:buFontTx/>
                <a:buChar char="•"/>
              </a:pPr>
              <a:r>
                <a:rPr lang="en-US" sz="2400" b="1" u="sng" kern="1200" dirty="0">
                  <a:solidFill>
                    <a:srgbClr val="FFFFFF"/>
                  </a:solidFill>
                  <a:latin typeface="Corbel" pitchFamily="34" charset="0"/>
                  <a:ea typeface="+mn-ea"/>
                  <a:cs typeface="+mn-cs"/>
                  <a:sym typeface="Symbol" pitchFamily="18" charset="2"/>
                </a:rPr>
                <a:t> X</a:t>
              </a:r>
              <a:r>
                <a:rPr lang="en-US" sz="2400" b="1" kern="1200" dirty="0">
                  <a:solidFill>
                    <a:srgbClr val="FFFFFF"/>
                  </a:solidFill>
                  <a:latin typeface="Corbel" pitchFamily="34" charset="0"/>
                  <a:ea typeface="+mn-ea"/>
                  <a:cs typeface="+mn-cs"/>
                  <a:sym typeface="Symbol" pitchFamily="18" charset="2"/>
                </a:rPr>
                <a:t>(</a:t>
              </a:r>
              <a:r>
                <a:rPr lang="en-US" sz="2400" b="1" i="1" kern="1200" dirty="0">
                  <a:solidFill>
                    <a:srgbClr val="FFFFFF"/>
                  </a:solidFill>
                  <a:latin typeface="Corbel" pitchFamily="34" charset="0"/>
                  <a:ea typeface="+mn-ea"/>
                  <a:cs typeface="+mn-cs"/>
                  <a:sym typeface="Symbol" pitchFamily="18" charset="2"/>
                </a:rPr>
                <a:t>k</a:t>
              </a:r>
              <a:r>
                <a:rPr lang="en-US" sz="2400" b="1" kern="1200" dirty="0">
                  <a:solidFill>
                    <a:srgbClr val="FFFFFF"/>
                  </a:solidFill>
                  <a:latin typeface="Corbel" pitchFamily="34" charset="0"/>
                  <a:ea typeface="+mn-ea"/>
                  <a:cs typeface="+mn-cs"/>
                  <a:sym typeface="Symbol" pitchFamily="18" charset="2"/>
                </a:rPr>
                <a:t>) and </a:t>
              </a:r>
              <a:r>
                <a:rPr lang="en-US" sz="2400" b="1" u="sng" kern="1200" dirty="0">
                  <a:solidFill>
                    <a:srgbClr val="FFFFFF"/>
                  </a:solidFill>
                  <a:latin typeface="Corbel" pitchFamily="34" charset="0"/>
                  <a:ea typeface="+mn-ea"/>
                  <a:cs typeface="+mn-cs"/>
                  <a:sym typeface="Symbol" pitchFamily="18" charset="2"/>
                </a:rPr>
                <a:t></a:t>
              </a:r>
              <a:r>
                <a:rPr lang="en-US" sz="2400" b="1" i="1" kern="1200" baseline="-25000" dirty="0">
                  <a:solidFill>
                    <a:srgbClr val="FFFFFF"/>
                  </a:solidFill>
                  <a:latin typeface="Corbel" pitchFamily="34" charset="0"/>
                  <a:ea typeface="+mn-ea"/>
                  <a:cs typeface="+mn-cs"/>
                </a:rPr>
                <a:t>m </a:t>
              </a:r>
              <a:r>
                <a:rPr lang="en-US" sz="2400" b="1" kern="1200" dirty="0">
                  <a:solidFill>
                    <a:srgbClr val="FFFFFF"/>
                  </a:solidFill>
                  <a:latin typeface="Corbel" pitchFamily="34" charset="0"/>
                  <a:ea typeface="+mn-ea"/>
                  <a:cs typeface="+mn-cs"/>
                </a:rPr>
                <a:t>are vectors in 2 dimensional mapped space</a:t>
              </a:r>
            </a:p>
          </p:txBody>
        </p:sp>
        <p:sp>
          <p:nvSpPr>
            <p:cNvPr id="2066" name="TextBox 17"/>
            <p:cNvSpPr txBox="1">
              <a:spLocks noChangeArrowheads="1"/>
            </p:cNvSpPr>
            <p:nvPr/>
          </p:nvSpPr>
          <p:spPr bwMode="auto">
            <a:xfrm>
              <a:off x="768" y="1104"/>
              <a:ext cx="4272" cy="293"/>
            </a:xfrm>
            <a:prstGeom prst="rect">
              <a:avLst/>
            </a:prstGeom>
            <a:noFill/>
            <a:ln w="9525">
              <a:noFill/>
              <a:miter lim="800000"/>
              <a:headEnd/>
              <a:tailEnd/>
            </a:ln>
          </p:spPr>
          <p:txBody>
            <a:bodyPr wrap="square" lIns="38094" tIns="19047" rIns="38094" bIns="19047">
              <a:spAutoFit/>
            </a:bodyPr>
            <a:lstStyle/>
            <a:p>
              <a:pPr marL="457200" lvl="1" algn="ctr" rtl="0" fontAlgn="base">
                <a:spcBef>
                  <a:spcPct val="0"/>
                </a:spcBef>
                <a:spcAft>
                  <a:spcPct val="0"/>
                </a:spcAft>
              </a:pPr>
              <a:r>
                <a:rPr lang="en-US" sz="2800" b="1" kern="1200" dirty="0">
                  <a:solidFill>
                    <a:srgbClr val="FFFF00"/>
                  </a:solidFill>
                  <a:latin typeface="Corbel" pitchFamily="34" charset="0"/>
                  <a:ea typeface="+mn-ea"/>
                  <a:cs typeface="+mn-cs"/>
                </a:rPr>
                <a:t>Generative Topographic Mapping (GTM)</a:t>
              </a:r>
            </a:p>
          </p:txBody>
        </p:sp>
      </p:grpSp>
      <p:grpSp>
        <p:nvGrpSpPr>
          <p:cNvPr id="6" name="Group 26"/>
          <p:cNvGrpSpPr>
            <a:grpSpLocks/>
          </p:cNvGrpSpPr>
          <p:nvPr/>
        </p:nvGrpSpPr>
        <p:grpSpPr bwMode="auto">
          <a:xfrm>
            <a:off x="457200" y="838200"/>
            <a:ext cx="8534400" cy="6019800"/>
            <a:chOff x="240" y="480"/>
            <a:chExt cx="5376" cy="3792"/>
          </a:xfrm>
        </p:grpSpPr>
        <p:sp>
          <p:nvSpPr>
            <p:cNvPr id="2058" name="Oval 27"/>
            <p:cNvSpPr>
              <a:spLocks noChangeArrowheads="1"/>
            </p:cNvSpPr>
            <p:nvPr/>
          </p:nvSpPr>
          <p:spPr bwMode="auto">
            <a:xfrm>
              <a:off x="240" y="480"/>
              <a:ext cx="5376" cy="3792"/>
            </a:xfrm>
            <a:prstGeom prst="ellipse">
              <a:avLst/>
            </a:prstGeom>
            <a:solidFill>
              <a:schemeClr val="bg1"/>
            </a:solidFill>
            <a:ln w="9525">
              <a:solidFill>
                <a:schemeClr val="bg2"/>
              </a:solidFill>
              <a:round/>
              <a:headEnd/>
              <a:tailEnd/>
            </a:ln>
          </p:spPr>
          <p:txBody>
            <a:bodyPr wrap="none" anchor="ctr"/>
            <a:lstStyle/>
            <a:p>
              <a:pPr algn="l" defTabSz="2193925" rtl="0" fontAlgn="base">
                <a:spcBef>
                  <a:spcPct val="0"/>
                </a:spcBef>
                <a:spcAft>
                  <a:spcPct val="0"/>
                </a:spcAft>
              </a:pPr>
              <a:endParaRPr lang="en-US" sz="1600" b="1" kern="1200">
                <a:solidFill>
                  <a:srgbClr val="FFFFFF"/>
                </a:solidFill>
                <a:latin typeface="Arial" pitchFamily="34" charset="0"/>
                <a:ea typeface="+mn-ea"/>
                <a:cs typeface="+mn-cs"/>
              </a:endParaRPr>
            </a:p>
          </p:txBody>
        </p:sp>
        <p:grpSp>
          <p:nvGrpSpPr>
            <p:cNvPr id="7" name="Group 28"/>
            <p:cNvGrpSpPr>
              <a:grpSpLocks/>
            </p:cNvGrpSpPr>
            <p:nvPr/>
          </p:nvGrpSpPr>
          <p:grpSpPr bwMode="auto">
            <a:xfrm>
              <a:off x="1008" y="1008"/>
              <a:ext cx="4104" cy="2812"/>
              <a:chOff x="1008" y="1008"/>
              <a:chExt cx="4104" cy="2812"/>
            </a:xfrm>
          </p:grpSpPr>
          <p:sp>
            <p:nvSpPr>
              <p:cNvPr id="2060" name="Rectangle 18"/>
              <p:cNvSpPr>
                <a:spLocks noChangeArrowheads="1"/>
              </p:cNvSpPr>
              <p:nvPr/>
            </p:nvSpPr>
            <p:spPr bwMode="auto">
              <a:xfrm>
                <a:off x="1488" y="1536"/>
                <a:ext cx="3012" cy="254"/>
              </a:xfrm>
              <a:prstGeom prst="rect">
                <a:avLst/>
              </a:prstGeom>
              <a:noFill/>
              <a:ln w="9525">
                <a:noFill/>
                <a:miter lim="800000"/>
                <a:headEnd/>
                <a:tailEnd/>
              </a:ln>
            </p:spPr>
            <p:txBody>
              <a:bodyPr lIns="38094" tIns="19047" rIns="38094" bIns="19047">
                <a:spAutoFit/>
              </a:bodyPr>
              <a:lstStyle/>
              <a:p>
                <a:pPr algn="l" rtl="0" fontAlgn="base">
                  <a:spcBef>
                    <a:spcPct val="0"/>
                  </a:spcBef>
                  <a:spcAft>
                    <a:spcPct val="0"/>
                  </a:spcAft>
                  <a:buFontTx/>
                  <a:buChar char="•"/>
                </a:pPr>
                <a:r>
                  <a:rPr lang="en-US" sz="2400" b="1" kern="1200" dirty="0">
                    <a:solidFill>
                      <a:srgbClr val="FFFFFF"/>
                    </a:solidFill>
                    <a:latin typeface="Arial" pitchFamily="34" charset="0"/>
                    <a:ea typeface="+mn-ea"/>
                    <a:cs typeface="+mn-cs"/>
                  </a:rPr>
                  <a:t> As DAGM but set T=1 and fix K</a:t>
                </a:r>
              </a:p>
            </p:txBody>
          </p:sp>
          <p:sp>
            <p:nvSpPr>
              <p:cNvPr id="2061" name="TextBox 17"/>
              <p:cNvSpPr txBox="1">
                <a:spLocks noChangeArrowheads="1"/>
              </p:cNvSpPr>
              <p:nvPr/>
            </p:nvSpPr>
            <p:spPr bwMode="auto">
              <a:xfrm>
                <a:off x="1008" y="1008"/>
                <a:ext cx="3936" cy="562"/>
              </a:xfrm>
              <a:prstGeom prst="rect">
                <a:avLst/>
              </a:prstGeom>
              <a:noFill/>
              <a:ln w="9525">
                <a:noFill/>
                <a:miter lim="800000"/>
                <a:headEnd/>
                <a:tailEnd/>
              </a:ln>
            </p:spPr>
            <p:txBody>
              <a:bodyPr lIns="38094" tIns="19047" rIns="38094" bIns="19047">
                <a:spAutoFit/>
              </a:bodyPr>
              <a:lstStyle/>
              <a:p>
                <a:pPr marL="457200" lvl="1" algn="ctr" rtl="0" fontAlgn="base">
                  <a:spcBef>
                    <a:spcPct val="0"/>
                  </a:spcBef>
                  <a:spcAft>
                    <a:spcPct val="0"/>
                  </a:spcAft>
                </a:pPr>
                <a:r>
                  <a:rPr lang="en-US" sz="2800" b="1" kern="1200" dirty="0">
                    <a:solidFill>
                      <a:srgbClr val="FFFF00"/>
                    </a:solidFill>
                    <a:latin typeface="Corbel" pitchFamily="34" charset="0"/>
                    <a:ea typeface="+mn-ea"/>
                    <a:cs typeface="+mn-cs"/>
                  </a:rPr>
                  <a:t>Traditional Gaussian </a:t>
                </a:r>
              </a:p>
              <a:p>
                <a:pPr marL="457200" lvl="1" algn="ctr" rtl="0" fontAlgn="base">
                  <a:spcBef>
                    <a:spcPct val="0"/>
                  </a:spcBef>
                  <a:spcAft>
                    <a:spcPct val="0"/>
                  </a:spcAft>
                </a:pPr>
                <a:r>
                  <a:rPr lang="en-US" sz="2800" b="1" kern="1200" dirty="0">
                    <a:solidFill>
                      <a:srgbClr val="FFFF00"/>
                    </a:solidFill>
                    <a:latin typeface="Corbel" pitchFamily="34" charset="0"/>
                    <a:ea typeface="+mn-ea"/>
                    <a:cs typeface="+mn-cs"/>
                  </a:rPr>
                  <a:t>mixture models GM</a:t>
                </a:r>
              </a:p>
            </p:txBody>
          </p:sp>
          <p:sp>
            <p:nvSpPr>
              <p:cNvPr id="2062" name="Rectangle 18"/>
              <p:cNvSpPr>
                <a:spLocks noChangeArrowheads="1"/>
              </p:cNvSpPr>
              <p:nvPr/>
            </p:nvSpPr>
            <p:spPr bwMode="auto">
              <a:xfrm>
                <a:off x="1200" y="2400"/>
                <a:ext cx="3744" cy="1420"/>
              </a:xfrm>
              <a:prstGeom prst="rect">
                <a:avLst/>
              </a:prstGeom>
              <a:noFill/>
              <a:ln w="9525">
                <a:noFill/>
                <a:miter lim="800000"/>
                <a:headEnd/>
                <a:tailEnd/>
              </a:ln>
            </p:spPr>
            <p:txBody>
              <a:bodyPr lIns="38094" tIns="19047" rIns="38094" bIns="19047">
                <a:spAutoFit/>
              </a:bodyPr>
              <a:lstStyle/>
              <a:p>
                <a:pPr algn="l" rtl="0" fontAlgn="base">
                  <a:spcBef>
                    <a:spcPct val="0"/>
                  </a:spcBef>
                  <a:spcAft>
                    <a:spcPct val="0"/>
                  </a:spcAft>
                  <a:buFontTx/>
                  <a:buChar char="•"/>
                </a:pPr>
                <a:r>
                  <a:rPr lang="en-US" sz="2400" b="1" kern="1200" dirty="0">
                    <a:solidFill>
                      <a:srgbClr val="FFFFFF"/>
                    </a:solidFill>
                    <a:latin typeface="Arial" pitchFamily="34" charset="0"/>
                    <a:ea typeface="+mn-ea"/>
                    <a:cs typeface="+mn-cs"/>
                  </a:rPr>
                  <a:t> GTM has several natural annealing versions based on either DAC or DAGM: under investigation</a:t>
                </a:r>
                <a:br>
                  <a:rPr lang="en-US" sz="2400" b="1" kern="1200" dirty="0">
                    <a:solidFill>
                      <a:srgbClr val="FFFFFF"/>
                    </a:solidFill>
                    <a:latin typeface="Arial" pitchFamily="34" charset="0"/>
                    <a:ea typeface="+mn-ea"/>
                    <a:cs typeface="+mn-cs"/>
                  </a:rPr>
                </a:br>
                <a:endParaRPr lang="en-US" sz="2400" b="1" kern="1200" dirty="0">
                  <a:solidFill>
                    <a:srgbClr val="FFFFFF"/>
                  </a:solidFill>
                  <a:latin typeface="Arial" pitchFamily="34" charset="0"/>
                  <a:ea typeface="+mn-ea"/>
                  <a:cs typeface="+mn-cs"/>
                </a:endParaRPr>
              </a:p>
              <a:p>
                <a:pPr algn="l" rtl="0" fontAlgn="base">
                  <a:spcBef>
                    <a:spcPct val="0"/>
                  </a:spcBef>
                  <a:spcAft>
                    <a:spcPct val="0"/>
                  </a:spcAft>
                  <a:buFontTx/>
                  <a:buChar char="•"/>
                </a:pPr>
                <a:r>
                  <a:rPr lang="en-US" sz="2400" b="1" kern="1200" dirty="0">
                    <a:solidFill>
                      <a:srgbClr val="FFFFFF"/>
                    </a:solidFill>
                    <a:latin typeface="Arial" pitchFamily="34" charset="0"/>
                    <a:ea typeface="+mn-ea"/>
                    <a:cs typeface="+mn-cs"/>
                  </a:rPr>
                  <a:t> </a:t>
                </a:r>
                <a:r>
                  <a:rPr lang="en-US" sz="2400" b="1" kern="1200" dirty="0">
                    <a:solidFill>
                      <a:srgbClr val="FFFF00"/>
                    </a:solidFill>
                    <a:latin typeface="Arial" pitchFamily="34" charset="0"/>
                    <a:ea typeface="+mn-ea"/>
                    <a:cs typeface="+mn-cs"/>
                  </a:rPr>
                  <a:t>DAMDS, Pairwise </a:t>
                </a:r>
                <a:r>
                  <a:rPr lang="en-US" sz="2400" b="1" kern="1200" dirty="0">
                    <a:solidFill>
                      <a:srgbClr val="FFFFFF"/>
                    </a:solidFill>
                    <a:latin typeface="Arial" pitchFamily="34" charset="0"/>
                    <a:ea typeface="+mn-ea"/>
                    <a:cs typeface="+mn-cs"/>
                  </a:rPr>
                  <a:t>different form as different Gibbs distribution (different E</a:t>
                </a:r>
                <a:r>
                  <a:rPr lang="en-US" sz="2400" b="1" kern="1200" baseline="-25000" dirty="0">
                    <a:solidFill>
                      <a:srgbClr val="FFFFFF"/>
                    </a:solidFill>
                    <a:latin typeface="Arial" pitchFamily="34" charset="0"/>
                    <a:ea typeface="+mn-ea"/>
                    <a:cs typeface="+mn-cs"/>
                  </a:rPr>
                  <a:t>0</a:t>
                </a:r>
                <a:r>
                  <a:rPr lang="en-US" sz="2400" b="1" kern="1200" dirty="0">
                    <a:solidFill>
                      <a:srgbClr val="FFFFFF"/>
                    </a:solidFill>
                    <a:latin typeface="Arial" pitchFamily="34" charset="0"/>
                    <a:ea typeface="+mn-ea"/>
                    <a:cs typeface="+mn-cs"/>
                  </a:rPr>
                  <a:t>)</a:t>
                </a:r>
              </a:p>
            </p:txBody>
          </p:sp>
          <p:sp>
            <p:nvSpPr>
              <p:cNvPr id="2063" name="TextBox 17"/>
              <p:cNvSpPr txBox="1">
                <a:spLocks noChangeArrowheads="1"/>
              </p:cNvSpPr>
              <p:nvPr/>
            </p:nvSpPr>
            <p:spPr bwMode="auto">
              <a:xfrm>
                <a:off x="1248" y="1824"/>
                <a:ext cx="3864" cy="562"/>
              </a:xfrm>
              <a:prstGeom prst="rect">
                <a:avLst/>
              </a:prstGeom>
              <a:noFill/>
              <a:ln w="9525">
                <a:noFill/>
                <a:miter lim="800000"/>
                <a:headEnd/>
                <a:tailEnd/>
              </a:ln>
            </p:spPr>
            <p:txBody>
              <a:bodyPr wrap="square" lIns="38094" tIns="19047" rIns="38094" bIns="19047">
                <a:spAutoFit/>
              </a:bodyPr>
              <a:lstStyle/>
              <a:p>
                <a:pPr marL="457200" lvl="1" algn="l" rtl="0" fontAlgn="base">
                  <a:spcBef>
                    <a:spcPct val="0"/>
                  </a:spcBef>
                  <a:spcAft>
                    <a:spcPct val="0"/>
                  </a:spcAft>
                </a:pPr>
                <a:r>
                  <a:rPr lang="en-US" sz="2800" b="1" kern="1200" dirty="0">
                    <a:solidFill>
                      <a:srgbClr val="FFFF00"/>
                    </a:solidFill>
                    <a:latin typeface="Corbel" pitchFamily="34" charset="0"/>
                    <a:ea typeface="+mn-ea"/>
                    <a:cs typeface="+mn-cs"/>
                  </a:rPr>
                  <a:t>DAGTM: Deterministic Annealed </a:t>
                </a:r>
                <a:br>
                  <a:rPr lang="en-US" sz="2800" b="1" kern="1200" dirty="0">
                    <a:solidFill>
                      <a:srgbClr val="FFFF00"/>
                    </a:solidFill>
                    <a:latin typeface="Corbel" pitchFamily="34" charset="0"/>
                    <a:ea typeface="+mn-ea"/>
                    <a:cs typeface="+mn-cs"/>
                  </a:rPr>
                </a:br>
                <a:r>
                  <a:rPr lang="en-US" sz="2800" b="1" kern="1200" dirty="0">
                    <a:solidFill>
                      <a:srgbClr val="FFFF00"/>
                    </a:solidFill>
                    <a:latin typeface="Corbel" pitchFamily="34" charset="0"/>
                    <a:ea typeface="+mn-ea"/>
                    <a:cs typeface="+mn-cs"/>
                  </a:rPr>
                  <a:t>Generative Topographic Mapping</a:t>
                </a:r>
              </a:p>
            </p:txBody>
          </p:sp>
        </p:grpSp>
      </p:grpSp>
      <p:graphicFrame>
        <p:nvGraphicFramePr>
          <p:cNvPr id="2050" name="Object 29"/>
          <p:cNvGraphicFramePr>
            <a:graphicFrameLocks noChangeAspect="1"/>
          </p:cNvGraphicFramePr>
          <p:nvPr/>
        </p:nvGraphicFramePr>
        <p:xfrm>
          <a:off x="457200" y="762000"/>
          <a:ext cx="8486775" cy="963613"/>
        </p:xfrm>
        <a:graphic>
          <a:graphicData uri="http://schemas.openxmlformats.org/presentationml/2006/ole">
            <p:oleObj spid="_x0000_s10242" name="Equation" r:id="rId4" imgW="3797280" imgH="431640" progId="Equation.DSMT4">
              <p:embed/>
            </p:oleObj>
          </a:graphicData>
        </a:graphic>
      </p:graphicFrame>
      <p:pic>
        <p:nvPicPr>
          <p:cNvPr id="2057" name="Title 1"/>
          <p:cNvPicPr>
            <a:picLocks noChangeArrowheads="1"/>
          </p:cNvPicPr>
          <p:nvPr/>
        </p:nvPicPr>
        <p:blipFill>
          <a:blip r:embed="rId5"/>
          <a:srcRect/>
          <a:stretch>
            <a:fillRect/>
          </a:stretch>
        </p:blipFill>
        <p:spPr bwMode="auto">
          <a:xfrm>
            <a:off x="1595438" y="-46038"/>
            <a:ext cx="6188075" cy="744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200400" y="990600"/>
            <a:ext cx="2895600" cy="838200"/>
          </a:xfrm>
        </p:spPr>
        <p:txBody>
          <a:bodyPr>
            <a:normAutofit fontScale="90000"/>
          </a:bodyPr>
          <a:lstStyle/>
          <a:p>
            <a:r>
              <a:rPr lang="en-US" sz="4000" dirty="0" smtClean="0"/>
              <a:t>Various Sequence Clustering Results</a:t>
            </a:r>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2078EFA6-2C57-4F46-964D-7918CE42922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42</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grpSp>
        <p:nvGrpSpPr>
          <p:cNvPr id="2" name="Group 6"/>
          <p:cNvGrpSpPr/>
          <p:nvPr/>
        </p:nvGrpSpPr>
        <p:grpSpPr>
          <a:xfrm>
            <a:off x="0" y="76200"/>
            <a:ext cx="3276600" cy="3112532"/>
            <a:chOff x="152400" y="1371600"/>
            <a:chExt cx="3276600" cy="3112532"/>
          </a:xfrm>
        </p:grpSpPr>
        <p:pic>
          <p:nvPicPr>
            <p:cNvPr id="28676" name="Picture 4" descr="C:\Documents and Settings\Geoffrey Fox\Desktop\moz-screenshot-11-1.jpg"/>
            <p:cNvPicPr>
              <a:picLocks noChangeAspect="1" noChangeArrowheads="1"/>
            </p:cNvPicPr>
            <p:nvPr/>
          </p:nvPicPr>
          <p:blipFill>
            <a:blip r:embed="rId3"/>
            <a:srcRect l="14509" t="31827" r="43644" b="23091"/>
            <a:stretch>
              <a:fillRect/>
            </a:stretch>
          </p:blipFill>
          <p:spPr bwMode="auto">
            <a:xfrm>
              <a:off x="152400" y="1371600"/>
              <a:ext cx="3276600" cy="2819400"/>
            </a:xfrm>
            <a:prstGeom prst="rect">
              <a:avLst/>
            </a:prstGeom>
            <a:noFill/>
            <a:ln w="9525">
              <a:noFill/>
              <a:miter lim="800000"/>
              <a:headEnd/>
              <a:tailEnd/>
            </a:ln>
          </p:spPr>
        </p:pic>
        <p:sp>
          <p:nvSpPr>
            <p:cNvPr id="5" name="TextBox 4"/>
            <p:cNvSpPr txBox="1"/>
            <p:nvPr/>
          </p:nvSpPr>
          <p:spPr>
            <a:xfrm>
              <a:off x="152400" y="4114800"/>
              <a:ext cx="3172728" cy="369332"/>
            </a:xfrm>
            <a:prstGeom prst="rect">
              <a:avLst/>
            </a:prstGeom>
            <a:noFill/>
          </p:spPr>
          <p:txBody>
            <a:bodyPr wrap="none" rtlCol="0">
              <a:spAutoFit/>
            </a:bodyPr>
            <a:lstStyle/>
            <a:p>
              <a:r>
                <a:rPr lang="en-US" sz="1800" dirty="0" smtClean="0"/>
                <a:t>4500 Points : Pairwise Aligned</a:t>
              </a:r>
              <a:endParaRPr lang="en-US" sz="1800" dirty="0"/>
            </a:p>
          </p:txBody>
        </p:sp>
      </p:grpSp>
      <p:sp>
        <p:nvSpPr>
          <p:cNvPr id="6" name="TextBox 5"/>
          <p:cNvSpPr txBox="1"/>
          <p:nvPr/>
        </p:nvSpPr>
        <p:spPr>
          <a:xfrm>
            <a:off x="152400" y="6488668"/>
            <a:ext cx="2787943" cy="369332"/>
          </a:xfrm>
          <a:prstGeom prst="rect">
            <a:avLst/>
          </a:prstGeom>
          <a:noFill/>
        </p:spPr>
        <p:txBody>
          <a:bodyPr wrap="none" rtlCol="0">
            <a:spAutoFit/>
          </a:bodyPr>
          <a:lstStyle/>
          <a:p>
            <a:r>
              <a:rPr lang="en-US" sz="1800" dirty="0" smtClean="0"/>
              <a:t>4500 Points : </a:t>
            </a:r>
            <a:r>
              <a:rPr lang="en-US" sz="1800" dirty="0" err="1" smtClean="0"/>
              <a:t>Clustal</a:t>
            </a:r>
            <a:r>
              <a:rPr lang="en-US" sz="1800" dirty="0" smtClean="0"/>
              <a:t> MSA</a:t>
            </a:r>
            <a:endParaRPr lang="en-US" sz="1800" dirty="0"/>
          </a:p>
        </p:txBody>
      </p:sp>
      <p:pic>
        <p:nvPicPr>
          <p:cNvPr id="8" name="Picture 2" descr="C:\Documents and Settings\Geoffrey Fox\Desktop\moz-screenshot-10-1.jpg"/>
          <p:cNvPicPr>
            <a:picLocks noChangeAspect="1" noChangeArrowheads="1"/>
          </p:cNvPicPr>
          <p:nvPr/>
        </p:nvPicPr>
        <p:blipFill>
          <a:blip r:embed="rId4"/>
          <a:srcRect l="14428" t="13000" r="38193" b="16157"/>
          <a:stretch>
            <a:fillRect/>
          </a:stretch>
        </p:blipFill>
        <p:spPr bwMode="auto">
          <a:xfrm>
            <a:off x="228600" y="3200400"/>
            <a:ext cx="2743200" cy="3276600"/>
          </a:xfrm>
          <a:prstGeom prst="rect">
            <a:avLst/>
          </a:prstGeom>
          <a:noFill/>
          <a:ln w="9525">
            <a:noFill/>
            <a:miter lim="800000"/>
            <a:headEnd/>
            <a:tailEnd/>
          </a:ln>
        </p:spPr>
      </p:pic>
      <p:pic>
        <p:nvPicPr>
          <p:cNvPr id="9" name="Picture 2"/>
          <p:cNvPicPr>
            <a:picLocks noChangeAspect="1" noChangeArrowheads="1"/>
          </p:cNvPicPr>
          <p:nvPr/>
        </p:nvPicPr>
        <p:blipFill>
          <a:blip r:embed="rId5"/>
          <a:srcRect l="10334" t="19407" r="41873" b="20754"/>
          <a:stretch>
            <a:fillRect/>
          </a:stretch>
        </p:blipFill>
        <p:spPr bwMode="auto">
          <a:xfrm>
            <a:off x="6324600" y="0"/>
            <a:ext cx="2819400" cy="2819400"/>
          </a:xfrm>
          <a:prstGeom prst="rect">
            <a:avLst/>
          </a:prstGeom>
          <a:noFill/>
          <a:ln w="9525">
            <a:noFill/>
            <a:miter lim="800000"/>
            <a:headEnd/>
            <a:tailEnd/>
          </a:ln>
          <a:effectLst/>
        </p:spPr>
      </p:pic>
      <p:pic>
        <p:nvPicPr>
          <p:cNvPr id="10" name="Picture 4" descr="C:\Documents and Settings\Geoffrey Fox\Desktop\moz-screenshot-12-1.jpg"/>
          <p:cNvPicPr>
            <a:picLocks noChangeAspect="1" noChangeArrowheads="1"/>
          </p:cNvPicPr>
          <p:nvPr/>
        </p:nvPicPr>
        <p:blipFill>
          <a:blip r:embed="rId6"/>
          <a:srcRect l="9186" t="27478" r="38518" b="21876"/>
          <a:stretch>
            <a:fillRect/>
          </a:stretch>
        </p:blipFill>
        <p:spPr bwMode="auto">
          <a:xfrm>
            <a:off x="3124200" y="3429000"/>
            <a:ext cx="4038600" cy="3124200"/>
          </a:xfrm>
          <a:prstGeom prst="rect">
            <a:avLst/>
          </a:prstGeom>
          <a:noFill/>
          <a:ln w="9525">
            <a:noFill/>
            <a:miter lim="800000"/>
            <a:headEnd/>
            <a:tailEnd/>
          </a:ln>
        </p:spPr>
      </p:pic>
      <p:sp>
        <p:nvSpPr>
          <p:cNvPr id="11" name="TextBox 10"/>
          <p:cNvSpPr txBox="1"/>
          <p:nvPr/>
        </p:nvSpPr>
        <p:spPr>
          <a:xfrm>
            <a:off x="3124200" y="6488668"/>
            <a:ext cx="4271362" cy="369332"/>
          </a:xfrm>
          <a:prstGeom prst="rect">
            <a:avLst/>
          </a:prstGeom>
          <a:noFill/>
        </p:spPr>
        <p:txBody>
          <a:bodyPr wrap="none" rtlCol="0">
            <a:spAutoFit/>
          </a:bodyPr>
          <a:lstStyle/>
          <a:p>
            <a:r>
              <a:rPr lang="en-US" sz="1800" dirty="0" smtClean="0"/>
              <a:t>Map distances to 4D Sphere before MDS</a:t>
            </a:r>
            <a:endParaRPr lang="en-US" sz="1800" dirty="0"/>
          </a:p>
        </p:txBody>
      </p:sp>
      <p:sp>
        <p:nvSpPr>
          <p:cNvPr id="12" name="TextBox 11"/>
          <p:cNvSpPr txBox="1"/>
          <p:nvPr/>
        </p:nvSpPr>
        <p:spPr>
          <a:xfrm>
            <a:off x="6356057" y="2819400"/>
            <a:ext cx="2787943" cy="646331"/>
          </a:xfrm>
          <a:prstGeom prst="rect">
            <a:avLst/>
          </a:prstGeom>
          <a:noFill/>
        </p:spPr>
        <p:txBody>
          <a:bodyPr wrap="none" rtlCol="0">
            <a:spAutoFit/>
          </a:bodyPr>
          <a:lstStyle/>
          <a:p>
            <a:r>
              <a:rPr lang="en-US" sz="1800" dirty="0" smtClean="0"/>
              <a:t>3000 Points : </a:t>
            </a:r>
            <a:r>
              <a:rPr lang="en-US" sz="1800" dirty="0" err="1" smtClean="0"/>
              <a:t>Clustal</a:t>
            </a:r>
            <a:r>
              <a:rPr lang="en-US" sz="1800" dirty="0" smtClean="0"/>
              <a:t> MSA</a:t>
            </a:r>
            <a:br>
              <a:rPr lang="en-US" sz="1800" dirty="0" smtClean="0"/>
            </a:br>
            <a:r>
              <a:rPr lang="en-US" sz="1800" dirty="0" smtClean="0"/>
              <a:t>Kimura2 Distance</a:t>
            </a:r>
            <a:endParaRPr lang="en-US" sz="1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0"/>
            <a:ext cx="9144000" cy="838200"/>
          </a:xfrm>
        </p:spPr>
        <p:txBody>
          <a:bodyPr/>
          <a:lstStyle/>
          <a:p>
            <a:r>
              <a:rPr lang="en-US" sz="3600" dirty="0" smtClean="0"/>
              <a:t>Obesity Patient ~ 20 dimensional data</a:t>
            </a:r>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67E66C13-52A8-40FC-83B6-CDCF335123F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43</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1749" name="TextBox 4"/>
          <p:cNvSpPr txBox="1">
            <a:spLocks noChangeArrowheads="1"/>
          </p:cNvSpPr>
          <p:nvPr/>
        </p:nvSpPr>
        <p:spPr bwMode="auto">
          <a:xfrm>
            <a:off x="3886200" y="914400"/>
            <a:ext cx="5105400" cy="2677656"/>
          </a:xfrm>
          <a:prstGeom prst="rect">
            <a:avLst/>
          </a:prstGeom>
          <a:noFill/>
          <a:ln w="9525">
            <a:noFill/>
            <a:miter lim="800000"/>
            <a:headEnd/>
            <a:tailEnd/>
          </a:ln>
        </p:spPr>
        <p:txBody>
          <a:bodyPr wrap="square">
            <a:spAutoFit/>
          </a:bodyPr>
          <a:lstStyle/>
          <a:p>
            <a:pPr algn="l" rtl="0" fontAlgn="base">
              <a:spcBef>
                <a:spcPct val="0"/>
              </a:spcBef>
              <a:spcAft>
                <a:spcPct val="0"/>
              </a:spcAft>
            </a:pPr>
            <a:endParaRPr lang="en-US" sz="2400" b="1" kern="1200" dirty="0">
              <a:solidFill>
                <a:srgbClr val="FFFFFF"/>
              </a:solidFill>
              <a:latin typeface="Times New Roman" pitchFamily="18" charset="0"/>
              <a:ea typeface="+mn-ea"/>
              <a:cs typeface="+mn-cs"/>
            </a:endParaRPr>
          </a:p>
          <a:p>
            <a:pPr algn="l" rtl="0" fontAlgn="base">
              <a:spcBef>
                <a:spcPct val="0"/>
              </a:spcBef>
              <a:spcAft>
                <a:spcPct val="0"/>
              </a:spcAft>
            </a:pPr>
            <a:r>
              <a:rPr lang="en-US" sz="2400" b="1" kern="1200" dirty="0">
                <a:latin typeface="Times New Roman" pitchFamily="18" charset="0"/>
                <a:ea typeface="+mn-ea"/>
                <a:cs typeface="+mn-cs"/>
              </a:rPr>
              <a:t>Will use our 8 node </a:t>
            </a:r>
            <a:r>
              <a:rPr lang="en-US" sz="2400" b="1" kern="1200" dirty="0" smtClean="0">
                <a:latin typeface="Times New Roman" pitchFamily="18" charset="0"/>
                <a:ea typeface="+mn-ea"/>
                <a:cs typeface="+mn-cs"/>
              </a:rPr>
              <a:t>Windows HPC system </a:t>
            </a:r>
            <a:r>
              <a:rPr lang="en-US" sz="2400" b="1" kern="1200" dirty="0">
                <a:latin typeface="Times New Roman" pitchFamily="18" charset="0"/>
                <a:ea typeface="+mn-ea"/>
                <a:cs typeface="+mn-cs"/>
              </a:rPr>
              <a:t>to  run 36,000 records</a:t>
            </a:r>
          </a:p>
          <a:p>
            <a:pPr algn="l" rtl="0" fontAlgn="base">
              <a:spcBef>
                <a:spcPct val="0"/>
              </a:spcBef>
              <a:spcAft>
                <a:spcPct val="0"/>
              </a:spcAft>
            </a:pPr>
            <a:endParaRPr lang="en-US" sz="2400" b="1" kern="1200" dirty="0">
              <a:latin typeface="Times New Roman" pitchFamily="18" charset="0"/>
              <a:ea typeface="+mn-ea"/>
              <a:cs typeface="+mn-cs"/>
            </a:endParaRPr>
          </a:p>
          <a:p>
            <a:pPr algn="l" rtl="0" fontAlgn="base">
              <a:spcBef>
                <a:spcPct val="0"/>
              </a:spcBef>
              <a:spcAft>
                <a:spcPct val="0"/>
              </a:spcAft>
            </a:pPr>
            <a:r>
              <a:rPr lang="en-US" sz="2400" b="1" kern="1200" dirty="0">
                <a:latin typeface="Times New Roman" pitchFamily="18" charset="0"/>
                <a:ea typeface="+mn-ea"/>
                <a:cs typeface="+mn-cs"/>
              </a:rPr>
              <a:t>Working with Gilbert Liu IUPUI to map patient clusters to environmental factors</a:t>
            </a:r>
          </a:p>
        </p:txBody>
      </p:sp>
      <p:grpSp>
        <p:nvGrpSpPr>
          <p:cNvPr id="2" name="Group 6"/>
          <p:cNvGrpSpPr/>
          <p:nvPr/>
        </p:nvGrpSpPr>
        <p:grpSpPr>
          <a:xfrm>
            <a:off x="0" y="990600"/>
            <a:ext cx="2895600" cy="2807732"/>
            <a:chOff x="152400" y="1371600"/>
            <a:chExt cx="2895600" cy="2807732"/>
          </a:xfrm>
        </p:grpSpPr>
        <p:pic>
          <p:nvPicPr>
            <p:cNvPr id="31748" name="Picture 2"/>
            <p:cNvPicPr>
              <a:picLocks noChangeAspect="1" noChangeArrowheads="1"/>
            </p:cNvPicPr>
            <p:nvPr/>
          </p:nvPicPr>
          <p:blipFill>
            <a:blip r:embed="rId3"/>
            <a:srcRect l="10770" t="42123" r="70801" b="38449"/>
            <a:stretch>
              <a:fillRect/>
            </a:stretch>
          </p:blipFill>
          <p:spPr bwMode="auto">
            <a:xfrm>
              <a:off x="152400" y="1371600"/>
              <a:ext cx="2895600" cy="2438400"/>
            </a:xfrm>
            <a:prstGeom prst="rect">
              <a:avLst/>
            </a:prstGeom>
            <a:noFill/>
            <a:ln w="9525">
              <a:noFill/>
              <a:miter lim="800000"/>
              <a:headEnd/>
              <a:tailEnd/>
            </a:ln>
          </p:spPr>
        </p:pic>
        <p:sp>
          <p:nvSpPr>
            <p:cNvPr id="6" name="TextBox 5"/>
            <p:cNvSpPr txBox="1"/>
            <p:nvPr/>
          </p:nvSpPr>
          <p:spPr>
            <a:xfrm>
              <a:off x="152400" y="3810000"/>
              <a:ext cx="2819400" cy="369332"/>
            </a:xfrm>
            <a:prstGeom prst="rect">
              <a:avLst/>
            </a:prstGeom>
            <a:noFill/>
          </p:spPr>
          <p:txBody>
            <a:bodyPr wrap="square" rtlCol="0">
              <a:spAutoFit/>
            </a:bodyPr>
            <a:lstStyle/>
            <a:p>
              <a:r>
                <a:rPr lang="en-US" dirty="0" smtClean="0"/>
                <a:t>2000 records         6 Clusters</a:t>
              </a:r>
            </a:p>
          </p:txBody>
        </p:sp>
      </p:grpSp>
      <p:pic>
        <p:nvPicPr>
          <p:cNvPr id="8" name="Picture 2"/>
          <p:cNvPicPr>
            <a:picLocks noChangeAspect="1" noChangeArrowheads="1"/>
          </p:cNvPicPr>
          <p:nvPr/>
        </p:nvPicPr>
        <p:blipFill>
          <a:blip r:embed="rId4"/>
          <a:srcRect l="17777" t="46372" r="60263" b="38023"/>
          <a:stretch>
            <a:fillRect/>
          </a:stretch>
        </p:blipFill>
        <p:spPr bwMode="auto">
          <a:xfrm>
            <a:off x="152400" y="4267200"/>
            <a:ext cx="2819400" cy="1600200"/>
          </a:xfrm>
          <a:prstGeom prst="rect">
            <a:avLst/>
          </a:prstGeom>
          <a:noFill/>
          <a:ln w="9525">
            <a:noFill/>
            <a:miter lim="800000"/>
            <a:headEnd/>
            <a:tailEnd/>
          </a:ln>
        </p:spPr>
      </p:pic>
      <p:pic>
        <p:nvPicPr>
          <p:cNvPr id="9" name="Picture 4"/>
          <p:cNvPicPr>
            <a:picLocks noChangeAspect="1" noChangeArrowheads="1"/>
          </p:cNvPicPr>
          <p:nvPr/>
        </p:nvPicPr>
        <p:blipFill>
          <a:blip r:embed="rId5"/>
          <a:srcRect l="10005" t="54940" r="66979" b="30238"/>
          <a:stretch>
            <a:fillRect/>
          </a:stretch>
        </p:blipFill>
        <p:spPr bwMode="auto">
          <a:xfrm>
            <a:off x="3962400" y="4419600"/>
            <a:ext cx="2667000" cy="1371600"/>
          </a:xfrm>
          <a:prstGeom prst="rect">
            <a:avLst/>
          </a:prstGeom>
          <a:noFill/>
          <a:ln w="9525">
            <a:noFill/>
            <a:miter lim="800000"/>
            <a:headEnd/>
            <a:tailEnd/>
          </a:ln>
        </p:spPr>
      </p:pic>
      <p:sp>
        <p:nvSpPr>
          <p:cNvPr id="10" name="TextBox 8"/>
          <p:cNvSpPr txBox="1">
            <a:spLocks noChangeArrowheads="1"/>
          </p:cNvSpPr>
          <p:nvPr/>
        </p:nvSpPr>
        <p:spPr bwMode="auto">
          <a:xfrm>
            <a:off x="4038600" y="5791200"/>
            <a:ext cx="2401618" cy="707886"/>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2000" b="1" kern="1200" dirty="0">
                <a:latin typeface="Times New Roman" pitchFamily="18" charset="0"/>
                <a:ea typeface="+mn-ea"/>
                <a:cs typeface="+mn-cs"/>
              </a:rPr>
              <a:t>Refinement of 3 </a:t>
            </a:r>
            <a:r>
              <a:rPr lang="en-US" sz="2000" b="1" kern="1200" dirty="0" smtClean="0">
                <a:latin typeface="Times New Roman" pitchFamily="18" charset="0"/>
                <a:ea typeface="+mn-ea"/>
                <a:cs typeface="+mn-cs"/>
              </a:rPr>
              <a:t>of </a:t>
            </a:r>
            <a:br>
              <a:rPr lang="en-US" sz="2000" b="1" kern="1200" dirty="0" smtClean="0">
                <a:latin typeface="Times New Roman" pitchFamily="18" charset="0"/>
                <a:ea typeface="+mn-ea"/>
                <a:cs typeface="+mn-cs"/>
              </a:rPr>
            </a:br>
            <a:r>
              <a:rPr lang="en-US" sz="2000" b="1" kern="1200" dirty="0" smtClean="0">
                <a:latin typeface="Times New Roman" pitchFamily="18" charset="0"/>
                <a:ea typeface="+mn-ea"/>
                <a:cs typeface="+mn-cs"/>
              </a:rPr>
              <a:t>clusters to left </a:t>
            </a:r>
            <a:r>
              <a:rPr lang="en-US" sz="2000" b="1" kern="1200" dirty="0">
                <a:latin typeface="Times New Roman" pitchFamily="18" charset="0"/>
                <a:ea typeface="+mn-ea"/>
                <a:cs typeface="+mn-cs"/>
              </a:rPr>
              <a:t>into 5</a:t>
            </a:r>
          </a:p>
        </p:txBody>
      </p:sp>
      <p:sp>
        <p:nvSpPr>
          <p:cNvPr id="11" name="TextBox 4"/>
          <p:cNvSpPr txBox="1">
            <a:spLocks noChangeArrowheads="1"/>
          </p:cNvSpPr>
          <p:nvPr/>
        </p:nvSpPr>
        <p:spPr bwMode="auto">
          <a:xfrm>
            <a:off x="152400" y="5867400"/>
            <a:ext cx="2819400" cy="830997"/>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2400" b="1" kern="1200" dirty="0">
                <a:latin typeface="Times New Roman" pitchFamily="18" charset="0"/>
                <a:ea typeface="+mn-ea"/>
                <a:cs typeface="+mn-cs"/>
              </a:rPr>
              <a:t>4000 </a:t>
            </a:r>
            <a:r>
              <a:rPr lang="en-US" sz="2400" b="1" kern="1200" dirty="0" smtClean="0">
                <a:latin typeface="Times New Roman" pitchFamily="18" charset="0"/>
                <a:ea typeface="+mn-ea"/>
                <a:cs typeface="+mn-cs"/>
              </a:rPr>
              <a:t>records </a:t>
            </a:r>
          </a:p>
          <a:p>
            <a:pPr algn="ctr" rtl="0" fontAlgn="base">
              <a:spcBef>
                <a:spcPct val="0"/>
              </a:spcBef>
              <a:spcAft>
                <a:spcPct val="0"/>
              </a:spcAft>
            </a:pPr>
            <a:r>
              <a:rPr lang="en-US" sz="2400" b="1" kern="1200" dirty="0" smtClean="0">
                <a:latin typeface="Times New Roman" pitchFamily="18" charset="0"/>
                <a:ea typeface="+mn-ea"/>
                <a:cs typeface="+mn-cs"/>
              </a:rPr>
              <a:t>8 Clusters</a:t>
            </a:r>
            <a:endParaRPr lang="en-US" sz="2400" b="1" kern="1200" dirty="0">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a:xfrm>
            <a:off x="0" y="0"/>
            <a:ext cx="9144000" cy="762000"/>
          </a:xfrm>
        </p:spPr>
        <p:txBody>
          <a:bodyPr/>
          <a:lstStyle/>
          <a:p>
            <a:pPr algn="ctr">
              <a:defRPr/>
            </a:pPr>
            <a:r>
              <a:rPr lang="en-US" sz="4000" dirty="0" smtClean="0"/>
              <a:t>Windows Thread Runtime System</a:t>
            </a:r>
          </a:p>
        </p:txBody>
      </p:sp>
      <p:sp>
        <p:nvSpPr>
          <p:cNvPr id="70658" name="Rectangle 3"/>
          <p:cNvSpPr>
            <a:spLocks noGrp="1"/>
          </p:cNvSpPr>
          <p:nvPr>
            <p:ph type="body" idx="4294967295"/>
          </p:nvPr>
        </p:nvSpPr>
        <p:spPr>
          <a:xfrm>
            <a:off x="0" y="1371600"/>
            <a:ext cx="9144000" cy="4800600"/>
          </a:xfrm>
        </p:spPr>
        <p:txBody>
          <a:bodyPr>
            <a:normAutofit/>
          </a:bodyPr>
          <a:lstStyle/>
          <a:p>
            <a:pPr>
              <a:lnSpc>
                <a:spcPct val="80000"/>
              </a:lnSpc>
            </a:pPr>
            <a:r>
              <a:rPr lang="en-US" sz="2000" dirty="0" smtClean="0"/>
              <a:t>We implement thread parallelism using Microsoft CCR</a:t>
            </a:r>
            <a:br>
              <a:rPr lang="en-US" sz="2000" dirty="0" smtClean="0"/>
            </a:br>
            <a:r>
              <a:rPr lang="en-US" sz="2000" dirty="0" smtClean="0"/>
              <a:t>(</a:t>
            </a:r>
            <a:r>
              <a:rPr lang="en-US" altLang="ja-JP" sz="2000" dirty="0" smtClean="0">
                <a:solidFill>
                  <a:srgbClr val="0070C0"/>
                </a:solidFill>
                <a:ea typeface="ＭＳ Ｐゴシック"/>
                <a:cs typeface="ＭＳ Ｐゴシック"/>
              </a:rPr>
              <a:t>Concurrency and Coordination Runtime</a:t>
            </a:r>
            <a:r>
              <a:rPr lang="en-US" altLang="ja-JP" sz="2000" dirty="0" smtClean="0">
                <a:ea typeface="ＭＳ Ｐゴシック"/>
                <a:cs typeface="ＭＳ Ｐゴシック"/>
              </a:rPr>
              <a:t>)</a:t>
            </a:r>
            <a:r>
              <a:rPr lang="en-US" sz="2000" dirty="0" smtClean="0"/>
              <a:t> as it supports both MPI rendezvous and dynamic (spawned) threading style of parallelism </a:t>
            </a:r>
            <a:r>
              <a:rPr lang="en-US" sz="2000" dirty="0" smtClean="0">
                <a:hlinkClick r:id="rId3"/>
              </a:rPr>
              <a:t>http://msdn.microsoft.com/robotics/</a:t>
            </a:r>
            <a:r>
              <a:rPr lang="en-US" sz="2000" dirty="0" smtClean="0"/>
              <a:t> </a:t>
            </a:r>
          </a:p>
          <a:p>
            <a:pPr>
              <a:lnSpc>
                <a:spcPct val="80000"/>
              </a:lnSpc>
            </a:pPr>
            <a:r>
              <a:rPr lang="en-US" sz="2000" dirty="0" smtClean="0"/>
              <a:t>CCR Supports exchange of messages between threads using </a:t>
            </a:r>
            <a:r>
              <a:rPr lang="en-US" sz="2000" dirty="0" smtClean="0">
                <a:solidFill>
                  <a:srgbClr val="0070C0"/>
                </a:solidFill>
              </a:rPr>
              <a:t>named ports</a:t>
            </a:r>
            <a:r>
              <a:rPr lang="en-US" sz="2000" dirty="0" smtClean="0">
                <a:solidFill>
                  <a:srgbClr val="FFFF00"/>
                </a:solidFill>
              </a:rPr>
              <a:t> </a:t>
            </a:r>
            <a:r>
              <a:rPr lang="en-US" sz="2000" dirty="0" smtClean="0"/>
              <a:t>and has primitives like:</a:t>
            </a:r>
            <a:endParaRPr lang="en-US" sz="2000" dirty="0" smtClean="0">
              <a:solidFill>
                <a:srgbClr val="FFFF00"/>
              </a:solidFill>
            </a:endParaRPr>
          </a:p>
          <a:p>
            <a:pPr>
              <a:lnSpc>
                <a:spcPct val="80000"/>
              </a:lnSpc>
            </a:pPr>
            <a:r>
              <a:rPr lang="en-US" sz="2000" dirty="0" err="1" smtClean="0">
                <a:solidFill>
                  <a:srgbClr val="0070C0"/>
                </a:solidFill>
              </a:rPr>
              <a:t>FromHandler</a:t>
            </a:r>
            <a:r>
              <a:rPr lang="en-US" sz="2000" dirty="0" smtClean="0">
                <a:solidFill>
                  <a:srgbClr val="0070C0"/>
                </a:solidFill>
              </a:rPr>
              <a:t>:</a:t>
            </a:r>
            <a:r>
              <a:rPr lang="en-US" sz="2000" dirty="0" smtClean="0"/>
              <a:t> Spawn threads without reading ports</a:t>
            </a:r>
          </a:p>
          <a:p>
            <a:pPr>
              <a:lnSpc>
                <a:spcPct val="80000"/>
              </a:lnSpc>
            </a:pPr>
            <a:r>
              <a:rPr lang="en-US" sz="2000" dirty="0" smtClean="0">
                <a:solidFill>
                  <a:srgbClr val="0070C0"/>
                </a:solidFill>
              </a:rPr>
              <a:t>Receive: </a:t>
            </a:r>
            <a:r>
              <a:rPr lang="en-US" sz="2000" dirty="0" smtClean="0"/>
              <a:t>Each handler reads one item from a single port</a:t>
            </a:r>
          </a:p>
          <a:p>
            <a:pPr>
              <a:lnSpc>
                <a:spcPct val="80000"/>
              </a:lnSpc>
            </a:pPr>
            <a:r>
              <a:rPr lang="en-US" sz="2000" dirty="0" err="1" smtClean="0">
                <a:solidFill>
                  <a:srgbClr val="0070C0"/>
                </a:solidFill>
              </a:rPr>
              <a:t>MultipleItemReceive</a:t>
            </a:r>
            <a:r>
              <a:rPr lang="en-US" sz="2000" dirty="0" smtClean="0">
                <a:solidFill>
                  <a:srgbClr val="0070C0"/>
                </a:solidFill>
              </a:rPr>
              <a:t>:</a:t>
            </a:r>
            <a:r>
              <a:rPr lang="en-US" sz="2000" dirty="0" smtClean="0"/>
              <a:t> Each handler reads a prescribed number of items of a given type from a given port. Note items in a port can be general structures but all must have same type.</a:t>
            </a:r>
          </a:p>
          <a:p>
            <a:pPr>
              <a:lnSpc>
                <a:spcPct val="80000"/>
              </a:lnSpc>
            </a:pPr>
            <a:r>
              <a:rPr lang="en-US" sz="2000" dirty="0" err="1" smtClean="0">
                <a:solidFill>
                  <a:srgbClr val="0070C0"/>
                </a:solidFill>
              </a:rPr>
              <a:t>MultiplePortReceive</a:t>
            </a:r>
            <a:r>
              <a:rPr lang="en-US" sz="2000" dirty="0" smtClean="0">
                <a:solidFill>
                  <a:srgbClr val="0070C0"/>
                </a:solidFill>
              </a:rPr>
              <a:t>:</a:t>
            </a:r>
            <a:r>
              <a:rPr lang="en-US" sz="2000" dirty="0" smtClean="0"/>
              <a:t> Each handler reads a one item of a given type from multiple ports.</a:t>
            </a:r>
          </a:p>
          <a:p>
            <a:pPr>
              <a:lnSpc>
                <a:spcPct val="80000"/>
              </a:lnSpc>
            </a:pPr>
            <a:r>
              <a:rPr lang="en-US" sz="2000" dirty="0" smtClean="0"/>
              <a:t>CCR has fewer primitives than MPI but can implement MPI collectives efficiently</a:t>
            </a:r>
          </a:p>
          <a:p>
            <a:pPr>
              <a:lnSpc>
                <a:spcPct val="80000"/>
              </a:lnSpc>
            </a:pPr>
            <a:r>
              <a:rPr lang="en-US" sz="2000" dirty="0" smtClean="0"/>
              <a:t>Can use DSS </a:t>
            </a:r>
            <a:r>
              <a:rPr lang="en-US" altLang="ja-JP" sz="2000" dirty="0" smtClean="0">
                <a:ea typeface="ＭＳ Ｐゴシック"/>
                <a:cs typeface="ＭＳ Ｐゴシック"/>
              </a:rPr>
              <a:t>(</a:t>
            </a:r>
            <a:r>
              <a:rPr lang="en-US" altLang="ja-JP" sz="2000" dirty="0" smtClean="0">
                <a:solidFill>
                  <a:srgbClr val="0070C0"/>
                </a:solidFill>
                <a:ea typeface="ＭＳ Ｐゴシック"/>
                <a:cs typeface="ＭＳ Ｐゴシック"/>
              </a:rPr>
              <a:t>Decentralized System Services</a:t>
            </a:r>
            <a:r>
              <a:rPr lang="en-US" altLang="ja-JP" sz="2000" dirty="0" smtClean="0">
                <a:ea typeface="ＭＳ Ｐゴシック"/>
                <a:cs typeface="ＭＳ Ｐゴシック"/>
              </a:rPr>
              <a:t>) </a:t>
            </a:r>
            <a:r>
              <a:rPr lang="en-US" sz="2000" dirty="0" smtClean="0"/>
              <a:t>built in terms of CCR for </a:t>
            </a:r>
            <a:r>
              <a:rPr lang="en-US" sz="2000" dirty="0" smtClean="0">
                <a:solidFill>
                  <a:srgbClr val="0070C0"/>
                </a:solidFill>
              </a:rPr>
              <a:t>service</a:t>
            </a:r>
            <a:r>
              <a:rPr lang="en-US" sz="2000" dirty="0" smtClean="0"/>
              <a:t> model</a:t>
            </a:r>
          </a:p>
          <a:p>
            <a:pPr>
              <a:lnSpc>
                <a:spcPct val="80000"/>
              </a:lnSpc>
            </a:pPr>
            <a:r>
              <a:rPr lang="en-US" sz="2000" dirty="0" smtClean="0"/>
              <a:t>DSS has ~35 </a:t>
            </a:r>
            <a:r>
              <a:rPr lang="en-US" sz="2000" dirty="0" smtClean="0">
                <a:cs typeface="Arial" pitchFamily="34" charset="0"/>
              </a:rPr>
              <a:t>µs</a:t>
            </a:r>
            <a:r>
              <a:rPr lang="en-US" sz="2000" dirty="0" smtClean="0"/>
              <a:t> and CCR a few </a:t>
            </a:r>
            <a:r>
              <a:rPr lang="en-US" sz="2000" dirty="0" smtClean="0">
                <a:cs typeface="Arial" pitchFamily="34" charset="0"/>
              </a:rPr>
              <a:t>µs overhead</a:t>
            </a:r>
            <a:endParaRPr lang="en-US" sz="2000" dirty="0" smtClean="0"/>
          </a:p>
          <a:p>
            <a:pPr>
              <a:lnSpc>
                <a:spcPct val="80000"/>
              </a:lnSpc>
            </a:pPr>
            <a:endParaRPr lang="en-US" sz="24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48" name="Group 164"/>
          <p:cNvGraphicFramePr>
            <a:graphicFrameLocks noGrp="1"/>
          </p:cNvGraphicFramePr>
          <p:nvPr/>
        </p:nvGraphicFramePr>
        <p:xfrm>
          <a:off x="0" y="0"/>
          <a:ext cx="9144000" cy="6476993"/>
        </p:xfrm>
        <a:graphic>
          <a:graphicData uri="http://schemas.openxmlformats.org/drawingml/2006/table">
            <a:tbl>
              <a:tblPr/>
              <a:tblGrid>
                <a:gridCol w="1719470"/>
                <a:gridCol w="1378226"/>
                <a:gridCol w="1557130"/>
                <a:gridCol w="1128092"/>
                <a:gridCol w="1335157"/>
                <a:gridCol w="2025925"/>
              </a:tblGrid>
              <a:tr h="370115">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C000"/>
                          </a:solidFill>
                          <a:effectLst/>
                          <a:latin typeface="Arial" charset="0"/>
                          <a:ea typeface="MS Mincho"/>
                          <a:cs typeface="Times New Roman" pitchFamily="18" charset="0"/>
                        </a:rPr>
                        <a:t>MPI Exchange Latency in µs (20-30 µs computation between messaging)</a:t>
                      </a:r>
                    </a:p>
                  </a:txBody>
                  <a:tcPr marL="91425" marR="91425" marT="45713" marB="45713"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2527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92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DEE7F8"/>
                          </a:solidFill>
                          <a:effectLst/>
                          <a:latin typeface="Arial" charset="0"/>
                          <a:ea typeface="MS Mincho"/>
                          <a:cs typeface="Times New Roman" pitchFamily="18" charset="0"/>
                        </a:rPr>
                        <a:t>Machine</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DEE7F8"/>
                          </a:solidFill>
                          <a:effectLst/>
                          <a:latin typeface="Arial" charset="0"/>
                          <a:ea typeface="MS Mincho"/>
                          <a:cs typeface="Times New Roman" pitchFamily="18" charset="0"/>
                        </a:rPr>
                        <a:t>OS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DEE7F8"/>
                          </a:solidFill>
                          <a:effectLst/>
                          <a:latin typeface="Arial" charset="0"/>
                          <a:ea typeface="MS Mincho"/>
                          <a:cs typeface="Times New Roman" pitchFamily="18" charset="0"/>
                        </a:rPr>
                        <a:t>Runtime</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DEE7F8"/>
                          </a:solidFill>
                          <a:effectLst/>
                          <a:latin typeface="Arial" charset="0"/>
                          <a:ea typeface="MS Mincho"/>
                          <a:cs typeface="Times New Roman" pitchFamily="18" charset="0"/>
                        </a:rPr>
                        <a:t>Grains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DEE7F8"/>
                          </a:solidFill>
                          <a:effectLst/>
                          <a:latin typeface="Arial" charset="0"/>
                          <a:ea typeface="MS Mincho"/>
                          <a:cs typeface="Times New Roman" pitchFamily="18" charset="0"/>
                        </a:rPr>
                        <a:t>Parallelism</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DEE7F8"/>
                          </a:solidFill>
                          <a:effectLst/>
                          <a:latin typeface="Arial" charset="0"/>
                          <a:ea typeface="MS Mincho"/>
                          <a:cs typeface="Times New Roman" pitchFamily="18" charset="0"/>
                        </a:rPr>
                        <a:t>MPI Latency </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rowSpan="4">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C000"/>
                          </a:solidFill>
                          <a:effectLst/>
                          <a:latin typeface="Arial" charset="0"/>
                          <a:ea typeface="MS Mincho"/>
                          <a:cs typeface="Times New Roman" pitchFamily="18" charset="0"/>
                        </a:rPr>
                        <a:t>Intel8c:gf12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 core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2.33 </a:t>
                      </a:r>
                      <a:r>
                        <a:rPr kumimoji="0" lang="en-US" sz="1400" b="0" i="0" u="none" strike="noStrike" cap="none" normalizeH="0" baseline="0" dirty="0" err="1" smtClean="0">
                          <a:ln>
                            <a:noFill/>
                          </a:ln>
                          <a:solidFill>
                            <a:schemeClr val="tx1"/>
                          </a:solidFill>
                          <a:effectLst/>
                          <a:latin typeface="Arial" charset="0"/>
                          <a:ea typeface="MS Mincho"/>
                          <a:cs typeface="Times New Roman" pitchFamily="18" charset="0"/>
                        </a:rPr>
                        <a:t>Ghz</a:t>
                      </a: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(in 2 chips)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row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MS Mincho"/>
                          <a:cs typeface="Times New Roman" pitchFamily="18" charset="0"/>
                        </a:rPr>
                        <a:t>Redhat</a:t>
                      </a:r>
                      <a:endParaRPr kumimoji="0" lang="en-US" sz="1400" b="0" i="0" u="none" strike="noStrike" cap="none" normalizeH="0" baseline="0" dirty="0" smtClean="0">
                        <a:ln>
                          <a:noFill/>
                        </a:ln>
                        <a:solidFill>
                          <a:schemeClr val="tx1"/>
                        </a:solidFill>
                        <a:effectLst/>
                        <a:latin typeface="Arial" charset="0"/>
                        <a:ea typeface="MS Mincho"/>
                        <a:cs typeface="Times New Roman" pitchFamily="18" charset="0"/>
                      </a:endParaRP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MPJE(Java)</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181</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MPICH2 (C)</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40.0</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MPICH2:Fast</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39.3</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Nemesis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4.21</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C000"/>
                          </a:solidFill>
                          <a:effectLst/>
                          <a:latin typeface="Arial" charset="0"/>
                          <a:ea typeface="MS Mincho"/>
                          <a:cs typeface="Times New Roman" pitchFamily="18" charset="0"/>
                        </a:rPr>
                        <a:t>Intel8c:gf20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 core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2.33 </a:t>
                      </a:r>
                      <a:r>
                        <a:rPr kumimoji="0" lang="en-US" sz="1400" b="0" i="0" u="none" strike="noStrike" cap="none" normalizeH="0" baseline="0" dirty="0" err="1" smtClean="0">
                          <a:ln>
                            <a:noFill/>
                          </a:ln>
                          <a:solidFill>
                            <a:schemeClr val="tx1"/>
                          </a:solidFill>
                          <a:effectLst/>
                          <a:latin typeface="Arial" charset="0"/>
                          <a:ea typeface="MS Mincho"/>
                          <a:cs typeface="Times New Roman" pitchFamily="18" charset="0"/>
                        </a:rPr>
                        <a:t>Ghz</a:t>
                      </a: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Fedora</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MPJE</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157</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DEE7F8"/>
                          </a:solidFill>
                          <a:effectLst/>
                          <a:latin typeface="Arial" charset="0"/>
                          <a:ea typeface="MS Mincho"/>
                          <a:cs typeface="Times New Roman" pitchFamily="18" charset="0"/>
                        </a:rPr>
                        <a:t>mpiJava</a:t>
                      </a:r>
                      <a:endParaRPr kumimoji="0" lang="en-US" sz="1400" b="0" i="0" u="none" strike="noStrike" cap="none" normalizeH="0" baseline="0" dirty="0" smtClean="0">
                        <a:ln>
                          <a:noFill/>
                        </a:ln>
                        <a:solidFill>
                          <a:srgbClr val="DEE7F8"/>
                        </a:solidFill>
                        <a:effectLst/>
                        <a:latin typeface="Arial" charset="0"/>
                        <a:ea typeface="MS Mincho"/>
                        <a:cs typeface="Times New Roman" pitchFamily="18" charset="0"/>
                      </a:endParaRP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111</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MPICH2</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64.2</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rowSpan="4">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C000"/>
                          </a:solidFill>
                          <a:effectLst/>
                          <a:latin typeface="Arial" charset="0"/>
                          <a:ea typeface="MS Mincho"/>
                          <a:cs typeface="Times New Roman" pitchFamily="18" charset="0"/>
                        </a:rPr>
                        <a:t>Intel8b</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 core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2.66 </a:t>
                      </a:r>
                      <a:r>
                        <a:rPr kumimoji="0" lang="en-US" sz="1400" b="0" i="0" u="none" strike="noStrike" cap="none" normalizeH="0" baseline="0" dirty="0" err="1" smtClean="0">
                          <a:ln>
                            <a:noFill/>
                          </a:ln>
                          <a:solidFill>
                            <a:schemeClr val="tx1"/>
                          </a:solidFill>
                          <a:effectLst/>
                          <a:latin typeface="Arial" charset="0"/>
                          <a:ea typeface="MS Mincho"/>
                          <a:cs typeface="Times New Roman" pitchFamily="18" charset="0"/>
                        </a:rPr>
                        <a:t>Ghz</a:t>
                      </a: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MS Mincho"/>
                          <a:cs typeface="Times New Roman" pitchFamily="18" charset="0"/>
                        </a:rPr>
                        <a:t>Vista</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MPJE</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170</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MS Mincho"/>
                          <a:cs typeface="Times New Roman" pitchFamily="18" charset="0"/>
                        </a:rPr>
                        <a:t>Fedora</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MPJE</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142</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MS Mincho"/>
                          <a:cs typeface="Times New Roman" pitchFamily="18" charset="0"/>
                        </a:rPr>
                        <a:t>Fedora</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DEE7F8"/>
                          </a:solidFill>
                          <a:effectLst/>
                          <a:latin typeface="Arial" charset="0"/>
                          <a:ea typeface="MS Mincho"/>
                          <a:cs typeface="Times New Roman" pitchFamily="18" charset="0"/>
                        </a:rPr>
                        <a:t>mpiJava</a:t>
                      </a:r>
                      <a:endParaRPr kumimoji="0" lang="en-US" sz="1400" b="0" i="0" u="none" strike="noStrike" cap="none" normalizeH="0" baseline="0" dirty="0" smtClean="0">
                        <a:ln>
                          <a:noFill/>
                        </a:ln>
                        <a:solidFill>
                          <a:srgbClr val="DEE7F8"/>
                        </a:solidFill>
                        <a:effectLst/>
                        <a:latin typeface="Arial" charset="0"/>
                        <a:ea typeface="MS Mincho"/>
                        <a:cs typeface="Times New Roman" pitchFamily="18" charset="0"/>
                      </a:endParaRP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100</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MS Mincho"/>
                          <a:cs typeface="Times New Roman" pitchFamily="18" charset="0"/>
                        </a:rPr>
                        <a:t>Vista</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ea typeface="MS Mincho"/>
                          <a:cs typeface="Times New Roman" pitchFamily="18" charset="0"/>
                        </a:rPr>
                        <a:t>CCR (C#)</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ea typeface="MS Mincho"/>
                          <a:cs typeface="Times New Roman" pitchFamily="18" charset="0"/>
                        </a:rPr>
                        <a:t>Thread</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ea typeface="MS Mincho"/>
                          <a:cs typeface="Times New Roman" pitchFamily="18" charset="0"/>
                        </a:rPr>
                        <a:t>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ea typeface="MS Mincho"/>
                          <a:cs typeface="Times New Roman" pitchFamily="18" charset="0"/>
                        </a:rPr>
                        <a:t>20.2</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row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C000"/>
                          </a:solidFill>
                          <a:effectLst/>
                          <a:latin typeface="Arial" charset="0"/>
                          <a:ea typeface="MS Mincho"/>
                          <a:cs typeface="Times New Roman" pitchFamily="18" charset="0"/>
                        </a:rPr>
                        <a:t>AMD4</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(4 core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2.19 </a:t>
                      </a:r>
                      <a:r>
                        <a:rPr kumimoji="0" lang="en-US" sz="1400" b="0" i="0" u="none" strike="noStrike" cap="none" normalizeH="0" baseline="0" dirty="0" err="1" smtClean="0">
                          <a:ln>
                            <a:noFill/>
                          </a:ln>
                          <a:solidFill>
                            <a:schemeClr val="tx1"/>
                          </a:solidFill>
                          <a:effectLst/>
                          <a:latin typeface="Arial" charset="0"/>
                          <a:ea typeface="MS Mincho"/>
                          <a:cs typeface="Times New Roman" pitchFamily="18" charset="0"/>
                        </a:rPr>
                        <a:t>Ghz</a:t>
                      </a: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MS Mincho"/>
                          <a:cs typeface="Times New Roman" pitchFamily="18" charset="0"/>
                        </a:rPr>
                        <a:t>XP</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MPJE</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4</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185</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MS Mincho"/>
                          <a:cs typeface="Times New Roman" pitchFamily="18" charset="0"/>
                        </a:rPr>
                        <a:t>Redhat</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MPJE</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4</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152</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DEE7F8"/>
                          </a:solidFill>
                          <a:effectLst/>
                          <a:latin typeface="Arial" charset="0"/>
                          <a:ea typeface="MS Mincho"/>
                          <a:cs typeface="Times New Roman" pitchFamily="18" charset="0"/>
                        </a:rPr>
                        <a:t>mpiJava</a:t>
                      </a:r>
                      <a:endParaRPr kumimoji="0" lang="en-US" sz="1400" b="0" i="0" u="none" strike="noStrike" cap="none" normalizeH="0" baseline="0" dirty="0" smtClean="0">
                        <a:ln>
                          <a:noFill/>
                        </a:ln>
                        <a:solidFill>
                          <a:srgbClr val="DEE7F8"/>
                        </a:solidFill>
                        <a:effectLst/>
                        <a:latin typeface="Arial" charset="0"/>
                        <a:ea typeface="MS Mincho"/>
                        <a:cs typeface="Times New Roman" pitchFamily="18" charset="0"/>
                      </a:endParaRP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4</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99.4</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MPICH2</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MS Mincho"/>
                          <a:cs typeface="Times New Roman" pitchFamily="18" charset="0"/>
                        </a:rPr>
                        <a:t>4</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DEE7F8"/>
                          </a:solidFill>
                          <a:effectLst/>
                          <a:latin typeface="Arial" charset="0"/>
                          <a:ea typeface="MS Mincho"/>
                          <a:cs typeface="Times New Roman" pitchFamily="18" charset="0"/>
                        </a:rPr>
                        <a:t>39.3</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MS Mincho"/>
                          <a:cs typeface="Times New Roman" pitchFamily="18" charset="0"/>
                        </a:rPr>
                        <a:t>XP</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C000"/>
                          </a:solidFill>
                          <a:effectLst/>
                          <a:latin typeface="Arial" charset="0"/>
                          <a:ea typeface="MS Mincho"/>
                          <a:cs typeface="Times New Roman" pitchFamily="18" charset="0"/>
                        </a:rPr>
                        <a:t>CCR</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ea typeface="MS Mincho"/>
                          <a:cs typeface="Times New Roman" pitchFamily="18" charset="0"/>
                        </a:rPr>
                        <a:t>Thread</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C000"/>
                          </a:solidFill>
                          <a:effectLst/>
                          <a:latin typeface="Arial" charset="0"/>
                          <a:ea typeface="MS Mincho"/>
                          <a:cs typeface="Times New Roman" pitchFamily="18" charset="0"/>
                        </a:rPr>
                        <a:t>4</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ea typeface="MS Mincho"/>
                          <a:cs typeface="Times New Roman" pitchFamily="18" charset="0"/>
                        </a:rPr>
                        <a:t>16.3</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r h="33927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C000"/>
                          </a:solidFill>
                          <a:effectLst/>
                          <a:latin typeface="Arial" charset="0"/>
                          <a:ea typeface="MS Mincho"/>
                          <a:cs typeface="Times New Roman" pitchFamily="18" charset="0"/>
                        </a:rPr>
                        <a:t>Intel(4 core)</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MS Mincho"/>
                          <a:cs typeface="Times New Roman" pitchFamily="18" charset="0"/>
                        </a:rPr>
                        <a:t>XP</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C000"/>
                          </a:solidFill>
                          <a:effectLst/>
                          <a:latin typeface="Arial" charset="0"/>
                          <a:ea typeface="MS Mincho"/>
                          <a:cs typeface="Times New Roman" pitchFamily="18" charset="0"/>
                        </a:rPr>
                        <a:t>CCR</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C000"/>
                          </a:solidFill>
                          <a:effectLst/>
                          <a:latin typeface="Arial" charset="0"/>
                          <a:ea typeface="MS Mincho"/>
                          <a:cs typeface="Times New Roman" pitchFamily="18" charset="0"/>
                        </a:rPr>
                        <a:t>Thread</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C000"/>
                          </a:solidFill>
                          <a:effectLst/>
                          <a:latin typeface="Arial" charset="0"/>
                          <a:ea typeface="MS Mincho"/>
                          <a:cs typeface="Times New Roman" pitchFamily="18" charset="0"/>
                        </a:rPr>
                        <a:t>4</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ea typeface="MS Mincho"/>
                          <a:cs typeface="Times New Roman" pitchFamily="18" charset="0"/>
                        </a:rPr>
                        <a:t>25.8</a:t>
                      </a:r>
                    </a:p>
                  </a:txBody>
                  <a:tcPr marL="91425" marR="91425"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r>
            </a:tbl>
          </a:graphicData>
        </a:graphic>
      </p:graphicFrame>
      <p:sp>
        <p:nvSpPr>
          <p:cNvPr id="988281" name="Rectangle 115"/>
          <p:cNvSpPr>
            <a:spLocks noChangeArrowheads="1"/>
          </p:cNvSpPr>
          <p:nvPr/>
        </p:nvSpPr>
        <p:spPr bwMode="auto">
          <a:xfrm>
            <a:off x="8305800" y="6477000"/>
            <a:ext cx="769938" cy="366713"/>
          </a:xfrm>
          <a:prstGeom prst="rect">
            <a:avLst/>
          </a:prstGeom>
          <a:noFill/>
          <a:ln w="9525">
            <a:noFill/>
            <a:miter lim="800000"/>
            <a:headEnd/>
            <a:tailEnd/>
          </a:ln>
        </p:spPr>
        <p:txBody>
          <a:bodyPr wrap="none" lIns="91425" tIns="45713" rIns="91425" bIns="45713">
            <a:spAutoFit/>
          </a:bodyPr>
          <a:lstStyle/>
          <a:p>
            <a:pPr algn="l" rtl="0" fontAlgn="base">
              <a:spcBef>
                <a:spcPct val="0"/>
              </a:spcBef>
              <a:spcAft>
                <a:spcPct val="0"/>
              </a:spcAft>
            </a:pPr>
            <a:r>
              <a:rPr lang="en-US" b="1" i="1" kern="1200">
                <a:solidFill>
                  <a:srgbClr val="1851CE"/>
                </a:solidFill>
                <a:latin typeface="Calibri" pitchFamily="34" charset="0"/>
                <a:ea typeface="+mn-ea"/>
                <a:cs typeface="+mn-cs"/>
              </a:rPr>
              <a:t>S</a:t>
            </a:r>
            <a:r>
              <a:rPr lang="en-US" b="1" i="1" kern="1200">
                <a:solidFill>
                  <a:srgbClr val="E40701"/>
                </a:solidFill>
                <a:latin typeface="Calibri" pitchFamily="34" charset="0"/>
                <a:ea typeface="+mn-ea"/>
                <a:cs typeface="+mn-cs"/>
              </a:rPr>
              <a:t>A</a:t>
            </a:r>
            <a:r>
              <a:rPr lang="en-US" b="1" i="1" kern="1200">
                <a:solidFill>
                  <a:srgbClr val="EFBA00"/>
                </a:solidFill>
                <a:latin typeface="Calibri" pitchFamily="34" charset="0"/>
                <a:ea typeface="+mn-ea"/>
                <a:cs typeface="+mn-cs"/>
              </a:rPr>
              <a:t>L</a:t>
            </a:r>
            <a:r>
              <a:rPr lang="en-US" b="1" i="1" kern="1200">
                <a:solidFill>
                  <a:srgbClr val="1851CE"/>
                </a:solidFill>
                <a:latin typeface="Calibri" pitchFamily="34" charset="0"/>
                <a:ea typeface="+mn-ea"/>
                <a:cs typeface="+mn-cs"/>
              </a:rPr>
              <a:t>S</a:t>
            </a:r>
            <a:r>
              <a:rPr lang="en-US" b="1" i="1" kern="1200">
                <a:solidFill>
                  <a:srgbClr val="18A221"/>
                </a:solidFill>
                <a:latin typeface="Calibri" pitchFamily="34" charset="0"/>
                <a:ea typeface="+mn-ea"/>
                <a:cs typeface="+mn-cs"/>
              </a:rPr>
              <a:t>A</a:t>
            </a:r>
            <a:endParaRPr lang="en-US" kern="1200">
              <a:solidFill>
                <a:srgbClr val="EFEFEF"/>
              </a:solidFill>
              <a:latin typeface="Corbel" pitchFamily="34" charset="0"/>
              <a:ea typeface="+mn-ea"/>
              <a:cs typeface="+mn-cs"/>
            </a:endParaRPr>
          </a:p>
        </p:txBody>
      </p:sp>
      <p:sp>
        <p:nvSpPr>
          <p:cNvPr id="988282" name="Text Box 165"/>
          <p:cNvSpPr txBox="1">
            <a:spLocks noChangeArrowheads="1"/>
          </p:cNvSpPr>
          <p:nvPr/>
        </p:nvSpPr>
        <p:spPr bwMode="auto">
          <a:xfrm>
            <a:off x="1981200" y="6491288"/>
            <a:ext cx="5429250" cy="366712"/>
          </a:xfrm>
          <a:prstGeom prst="rect">
            <a:avLst/>
          </a:prstGeom>
          <a:solidFill>
            <a:schemeClr val="tx1"/>
          </a:solidFill>
          <a:ln w="9525">
            <a:noFill/>
            <a:miter lim="800000"/>
            <a:headEnd/>
            <a:tailEnd/>
          </a:ln>
        </p:spPr>
        <p:txBody>
          <a:bodyPr wrap="none">
            <a:spAutoFit/>
          </a:bodyPr>
          <a:lstStyle/>
          <a:p>
            <a:pPr algn="l" defTabSz="381000" rtl="0" fontAlgn="base">
              <a:spcBef>
                <a:spcPct val="0"/>
              </a:spcBef>
              <a:spcAft>
                <a:spcPct val="0"/>
              </a:spcAft>
            </a:pPr>
            <a:r>
              <a:rPr lang="en-US" kern="1200" dirty="0">
                <a:solidFill>
                  <a:srgbClr val="EFEFEF"/>
                </a:solidFill>
                <a:latin typeface="Arial" pitchFamily="34" charset="0"/>
                <a:ea typeface="+mn-ea"/>
                <a:cs typeface="+mn-cs"/>
              </a:rPr>
              <a:t>Messaging </a:t>
            </a:r>
            <a:r>
              <a:rPr lang="en-US" kern="1200" dirty="0">
                <a:solidFill>
                  <a:srgbClr val="FFC000"/>
                </a:solidFill>
                <a:latin typeface="Arial" pitchFamily="34" charset="0"/>
                <a:ea typeface="+mn-ea"/>
                <a:cs typeface="+mn-cs"/>
              </a:rPr>
              <a:t>CCR</a:t>
            </a:r>
            <a:r>
              <a:rPr lang="en-US" kern="1200" dirty="0">
                <a:solidFill>
                  <a:srgbClr val="EFEFEF"/>
                </a:solidFill>
                <a:latin typeface="Arial" pitchFamily="34" charset="0"/>
                <a:ea typeface="+mn-ea"/>
                <a:cs typeface="+mn-cs"/>
              </a:rPr>
              <a:t> versus </a:t>
            </a:r>
            <a:r>
              <a:rPr lang="en-US" kern="1200" dirty="0">
                <a:solidFill>
                  <a:srgbClr val="FFC000"/>
                </a:solidFill>
                <a:latin typeface="Arial" pitchFamily="34" charset="0"/>
                <a:ea typeface="+mn-ea"/>
                <a:cs typeface="+mn-cs"/>
              </a:rPr>
              <a:t>MPI</a:t>
            </a:r>
            <a:r>
              <a:rPr lang="en-US" kern="1200" dirty="0">
                <a:solidFill>
                  <a:srgbClr val="FFFF00"/>
                </a:solidFill>
                <a:latin typeface="Arial" pitchFamily="34" charset="0"/>
                <a:ea typeface="+mn-ea"/>
                <a:cs typeface="+mn-cs"/>
              </a:rPr>
              <a:t>             </a:t>
            </a:r>
            <a:r>
              <a:rPr lang="en-US" kern="1200" dirty="0">
                <a:solidFill>
                  <a:srgbClr val="FFC000"/>
                </a:solidFill>
                <a:latin typeface="Arial" pitchFamily="34" charset="0"/>
                <a:ea typeface="+mn-ea"/>
                <a:cs typeface="+mn-cs"/>
              </a:rPr>
              <a:t>C#</a:t>
            </a:r>
            <a:r>
              <a:rPr lang="en-US" kern="1200" dirty="0">
                <a:solidFill>
                  <a:srgbClr val="EFEFEF"/>
                </a:solidFill>
                <a:latin typeface="Arial" pitchFamily="34" charset="0"/>
                <a:ea typeface="+mn-ea"/>
                <a:cs typeface="+mn-cs"/>
              </a:rPr>
              <a:t> v. </a:t>
            </a:r>
            <a:r>
              <a:rPr lang="en-US" kern="1200" dirty="0">
                <a:solidFill>
                  <a:srgbClr val="FFC000"/>
                </a:solidFill>
                <a:latin typeface="Arial" pitchFamily="34" charset="0"/>
                <a:ea typeface="+mn-ea"/>
                <a:cs typeface="+mn-cs"/>
              </a:rPr>
              <a:t>C</a:t>
            </a:r>
            <a:r>
              <a:rPr lang="en-US" kern="1200" dirty="0">
                <a:solidFill>
                  <a:srgbClr val="EFEFEF"/>
                </a:solidFill>
                <a:latin typeface="Arial" pitchFamily="34" charset="0"/>
                <a:ea typeface="+mn-ea"/>
                <a:cs typeface="+mn-cs"/>
              </a:rPr>
              <a:t> v. </a:t>
            </a:r>
            <a:r>
              <a:rPr lang="en-US" kern="1200" dirty="0">
                <a:solidFill>
                  <a:srgbClr val="FFC000"/>
                </a:solidFill>
                <a:latin typeface="Arial" pitchFamily="34" charset="0"/>
                <a:ea typeface="+mn-ea"/>
                <a:cs typeface="+mn-cs"/>
              </a:rPr>
              <a:t>Java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t>Notes on Performance</a:t>
            </a:r>
            <a:endParaRPr lang="en-US" sz="4000" dirty="0"/>
          </a:p>
        </p:txBody>
      </p:sp>
      <p:sp>
        <p:nvSpPr>
          <p:cNvPr id="3" name="Content Placeholder 2"/>
          <p:cNvSpPr>
            <a:spLocks noGrp="1"/>
          </p:cNvSpPr>
          <p:nvPr>
            <p:ph idx="1"/>
          </p:nvPr>
        </p:nvSpPr>
        <p:spPr>
          <a:xfrm>
            <a:off x="381000" y="1371600"/>
            <a:ext cx="8610600" cy="3657600"/>
          </a:xfrm>
        </p:spPr>
        <p:txBody>
          <a:bodyPr>
            <a:noAutofit/>
          </a:bodyPr>
          <a:lstStyle/>
          <a:p>
            <a:r>
              <a:rPr lang="en-US" sz="2400" dirty="0" smtClean="0">
                <a:solidFill>
                  <a:srgbClr val="0070C0"/>
                </a:solidFill>
              </a:rPr>
              <a:t>Speed up </a:t>
            </a:r>
            <a:r>
              <a:rPr lang="en-US" sz="2400" dirty="0" smtClean="0"/>
              <a:t>= T(1)/T(P) = </a:t>
            </a:r>
            <a:r>
              <a:rPr lang="en-US" sz="2400" dirty="0" smtClean="0">
                <a:solidFill>
                  <a:srgbClr val="0070C0"/>
                </a:solidFill>
                <a:sym typeface="Symbol"/>
              </a:rPr>
              <a:t></a:t>
            </a:r>
            <a:r>
              <a:rPr lang="en-US" sz="2400" dirty="0" smtClean="0">
                <a:sym typeface="Symbol"/>
              </a:rPr>
              <a:t> (</a:t>
            </a:r>
            <a:r>
              <a:rPr lang="en-US" sz="2400" dirty="0" smtClean="0"/>
              <a:t>efficiency ) </a:t>
            </a:r>
            <a:r>
              <a:rPr lang="en-US" sz="2400" dirty="0" smtClean="0">
                <a:sym typeface="Symbol"/>
              </a:rPr>
              <a:t>P </a:t>
            </a:r>
          </a:p>
          <a:p>
            <a:pPr lvl="1"/>
            <a:r>
              <a:rPr lang="en-US" sz="2400" dirty="0" smtClean="0">
                <a:sym typeface="Symbol"/>
              </a:rPr>
              <a:t>with </a:t>
            </a:r>
            <a:r>
              <a:rPr lang="en-US" sz="2400" dirty="0" smtClean="0">
                <a:solidFill>
                  <a:srgbClr val="0070C0"/>
                </a:solidFill>
                <a:sym typeface="Symbol"/>
              </a:rPr>
              <a:t>P</a:t>
            </a:r>
            <a:r>
              <a:rPr lang="en-US" sz="2400" dirty="0" smtClean="0">
                <a:sym typeface="Symbol"/>
              </a:rPr>
              <a:t> processors</a:t>
            </a:r>
          </a:p>
          <a:p>
            <a:r>
              <a:rPr lang="en-US" sz="2400" dirty="0" smtClean="0">
                <a:solidFill>
                  <a:srgbClr val="0070C0"/>
                </a:solidFill>
                <a:sym typeface="Symbol"/>
              </a:rPr>
              <a:t>Overhead </a:t>
            </a:r>
            <a:r>
              <a:rPr lang="en-US" sz="2400" i="1" dirty="0" smtClean="0">
                <a:solidFill>
                  <a:srgbClr val="0070C0"/>
                </a:solidFill>
                <a:sym typeface="Symbol"/>
              </a:rPr>
              <a:t>f</a:t>
            </a:r>
            <a:r>
              <a:rPr lang="en-US" sz="2400" dirty="0" smtClean="0">
                <a:solidFill>
                  <a:srgbClr val="FFFF00"/>
                </a:solidFill>
                <a:sym typeface="Symbol"/>
              </a:rPr>
              <a:t> </a:t>
            </a:r>
            <a:r>
              <a:rPr lang="en-US" sz="2400" dirty="0" smtClean="0">
                <a:sym typeface="Symbol"/>
              </a:rPr>
              <a:t>= (PT(P)/T(1)-1) = (1/ -1)</a:t>
            </a:r>
            <a:br>
              <a:rPr lang="en-US" sz="2400" dirty="0" smtClean="0">
                <a:sym typeface="Symbol"/>
              </a:rPr>
            </a:br>
            <a:r>
              <a:rPr lang="en-US" sz="2400" dirty="0" smtClean="0">
                <a:sym typeface="Symbol"/>
              </a:rPr>
              <a:t>is linear in overheads and usually best way to record results if overhead small</a:t>
            </a:r>
          </a:p>
          <a:p>
            <a:r>
              <a:rPr lang="en-US" sz="2400" dirty="0" smtClean="0">
                <a:sym typeface="Symbol"/>
              </a:rPr>
              <a:t>For </a:t>
            </a:r>
            <a:r>
              <a:rPr lang="en-US" sz="2400" dirty="0" smtClean="0">
                <a:solidFill>
                  <a:srgbClr val="0070C0"/>
                </a:solidFill>
                <a:sym typeface="Symbol"/>
              </a:rPr>
              <a:t>communication</a:t>
            </a:r>
            <a:r>
              <a:rPr lang="en-US" sz="2400" dirty="0" smtClean="0">
                <a:sym typeface="Symbol"/>
              </a:rPr>
              <a:t> </a:t>
            </a:r>
            <a:r>
              <a:rPr lang="en-US" sz="2400" i="1" dirty="0" smtClean="0">
                <a:sym typeface="Symbol"/>
              </a:rPr>
              <a:t>f</a:t>
            </a:r>
            <a:r>
              <a:rPr lang="en-US" sz="2400" dirty="0" smtClean="0">
                <a:sym typeface="Symbol"/>
              </a:rPr>
              <a:t>  ratio of data communicated to calculation complexity = </a:t>
            </a:r>
            <a:r>
              <a:rPr lang="en-US" sz="2400" i="1" dirty="0" smtClean="0">
                <a:solidFill>
                  <a:srgbClr val="0070C0"/>
                </a:solidFill>
                <a:sym typeface="Symbol"/>
              </a:rPr>
              <a:t>n</a:t>
            </a:r>
            <a:r>
              <a:rPr lang="en-US" sz="2400" baseline="30000" dirty="0" smtClean="0">
                <a:solidFill>
                  <a:srgbClr val="0070C0"/>
                </a:solidFill>
                <a:sym typeface="Symbol"/>
              </a:rPr>
              <a:t>-0.5</a:t>
            </a:r>
            <a:r>
              <a:rPr lang="en-US" sz="2400" dirty="0" smtClean="0">
                <a:sym typeface="Symbol"/>
              </a:rPr>
              <a:t> for matrix multiplication where  </a:t>
            </a:r>
            <a:r>
              <a:rPr lang="en-US" sz="2400" i="1" dirty="0" smtClean="0">
                <a:solidFill>
                  <a:srgbClr val="0070C0"/>
                </a:solidFill>
                <a:sym typeface="Symbol"/>
              </a:rPr>
              <a:t>n</a:t>
            </a:r>
            <a:r>
              <a:rPr lang="en-US" sz="2400" dirty="0" smtClean="0">
                <a:solidFill>
                  <a:srgbClr val="0070C0"/>
                </a:solidFill>
                <a:sym typeface="Symbol"/>
              </a:rPr>
              <a:t> (grain size) </a:t>
            </a:r>
            <a:r>
              <a:rPr lang="en-US" sz="2400" dirty="0" smtClean="0">
                <a:sym typeface="Symbol"/>
              </a:rPr>
              <a:t>matrix elements per node</a:t>
            </a:r>
          </a:p>
          <a:p>
            <a:r>
              <a:rPr lang="en-US" sz="2400" dirty="0" smtClean="0">
                <a:solidFill>
                  <a:srgbClr val="0070C0"/>
                </a:solidFill>
                <a:sym typeface="Symbol"/>
              </a:rPr>
              <a:t>Overheads decrease in size</a:t>
            </a:r>
            <a:r>
              <a:rPr lang="en-US" sz="2400" dirty="0" smtClean="0">
                <a:solidFill>
                  <a:srgbClr val="FFFF00"/>
                </a:solidFill>
                <a:sym typeface="Symbol"/>
              </a:rPr>
              <a:t> </a:t>
            </a:r>
            <a:r>
              <a:rPr lang="en-US" sz="2400" dirty="0" smtClean="0">
                <a:sym typeface="Symbol"/>
              </a:rPr>
              <a:t>as problem sizes </a:t>
            </a:r>
            <a:r>
              <a:rPr lang="en-US" sz="2400" i="1" dirty="0" smtClean="0">
                <a:sym typeface="Symbol"/>
              </a:rPr>
              <a:t>n </a:t>
            </a:r>
            <a:r>
              <a:rPr lang="en-US" sz="2400" dirty="0" smtClean="0">
                <a:sym typeface="Symbol"/>
              </a:rPr>
              <a:t>increase (edge over area rule)</a:t>
            </a:r>
          </a:p>
          <a:p>
            <a:r>
              <a:rPr lang="en-US" sz="2400" dirty="0" smtClean="0">
                <a:solidFill>
                  <a:srgbClr val="0070C0"/>
                </a:solidFill>
                <a:sym typeface="Symbol"/>
              </a:rPr>
              <a:t>Scaled Speed up</a:t>
            </a:r>
            <a:r>
              <a:rPr lang="en-US" sz="2400" dirty="0" smtClean="0">
                <a:sym typeface="Symbol"/>
              </a:rPr>
              <a:t>: keep grain size </a:t>
            </a:r>
            <a:r>
              <a:rPr lang="en-US" sz="2400" i="1" dirty="0" smtClean="0">
                <a:sym typeface="Symbol"/>
              </a:rPr>
              <a:t>n </a:t>
            </a:r>
            <a:r>
              <a:rPr lang="en-US" sz="2400" dirty="0" smtClean="0">
                <a:sym typeface="Symbol"/>
              </a:rPr>
              <a:t>fixed as P increases</a:t>
            </a:r>
          </a:p>
          <a:p>
            <a:r>
              <a:rPr lang="en-US" sz="2400" dirty="0" smtClean="0">
                <a:solidFill>
                  <a:srgbClr val="0070C0"/>
                </a:solidFill>
                <a:sym typeface="Symbol"/>
              </a:rPr>
              <a:t>Conventional Speed up</a:t>
            </a:r>
            <a:r>
              <a:rPr lang="en-US" sz="2400" dirty="0" smtClean="0">
                <a:sym typeface="Symbol"/>
              </a:rPr>
              <a:t>: keep Problem size fixed </a:t>
            </a:r>
            <a:r>
              <a:rPr lang="en-US" sz="2400" i="1" dirty="0" smtClean="0">
                <a:sym typeface="Symbol"/>
              </a:rPr>
              <a:t>n </a:t>
            </a:r>
            <a:r>
              <a:rPr lang="en-US" sz="2400" dirty="0" smtClean="0">
                <a:sym typeface="Symbol"/>
              </a:rPr>
              <a:t> 1/P</a:t>
            </a:r>
          </a:p>
          <a:p>
            <a:endParaRPr lang="en-US" sz="2400" dirty="0" smtClean="0">
              <a:sym typeface="Symbol"/>
            </a:endParaRPr>
          </a:p>
          <a:p>
            <a:endParaRPr lang="en-US" sz="2400" dirty="0" smtClean="0">
              <a:sym typeface="Symbol"/>
            </a:endParaRPr>
          </a:p>
          <a:p>
            <a:endParaRPr lang="en-US" sz="2400" dirty="0" smtClean="0">
              <a:sym typeface="Symbol"/>
            </a:endParaRP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D802C606-098A-47A5-B85F-3A7240FEB22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46</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l="4873"/>
          <a:stretch>
            <a:fillRect/>
          </a:stretch>
        </p:blipFill>
        <p:spPr bwMode="auto">
          <a:xfrm>
            <a:off x="446031" y="762000"/>
            <a:ext cx="8697968" cy="4748171"/>
          </a:xfrm>
          <a:prstGeom prst="rect">
            <a:avLst/>
          </a:prstGeom>
          <a:noFill/>
          <a:ln w="9525">
            <a:noFill/>
            <a:miter lim="800000"/>
            <a:headEnd/>
            <a:tailEnd/>
          </a:ln>
          <a:effectLst/>
        </p:spPr>
      </p:pic>
      <p:sp>
        <p:nvSpPr>
          <p:cNvPr id="5" name="TextBox 4"/>
          <p:cNvSpPr txBox="1"/>
          <p:nvPr/>
        </p:nvSpPr>
        <p:spPr>
          <a:xfrm>
            <a:off x="811161" y="3319461"/>
            <a:ext cx="611065" cy="276999"/>
          </a:xfrm>
          <a:prstGeom prst="rect">
            <a:avLst/>
          </a:prstGeom>
          <a:noFill/>
        </p:spPr>
        <p:txBody>
          <a:bodyPr wrap="none" rtlCol="0">
            <a:spAutoFit/>
          </a:bodyPr>
          <a:lstStyle/>
          <a:p>
            <a:r>
              <a:rPr lang="en-US" sz="1200" dirty="0" smtClean="0"/>
              <a:t>1-way</a:t>
            </a:r>
            <a:endParaRPr lang="en-US" sz="1200" dirty="0"/>
          </a:p>
        </p:txBody>
      </p:sp>
      <p:sp>
        <p:nvSpPr>
          <p:cNvPr id="6" name="TextBox 5"/>
          <p:cNvSpPr txBox="1"/>
          <p:nvPr/>
        </p:nvSpPr>
        <p:spPr>
          <a:xfrm>
            <a:off x="1285830" y="2954331"/>
            <a:ext cx="611065" cy="276999"/>
          </a:xfrm>
          <a:prstGeom prst="rect">
            <a:avLst/>
          </a:prstGeom>
          <a:noFill/>
        </p:spPr>
        <p:txBody>
          <a:bodyPr wrap="none" rtlCol="0">
            <a:spAutoFit/>
          </a:bodyPr>
          <a:lstStyle/>
          <a:p>
            <a:r>
              <a:rPr lang="en-US" sz="1200" dirty="0" smtClean="0"/>
              <a:t>2-way</a:t>
            </a:r>
            <a:endParaRPr lang="en-US" sz="1200" dirty="0"/>
          </a:p>
        </p:txBody>
      </p:sp>
      <p:sp>
        <p:nvSpPr>
          <p:cNvPr id="7" name="TextBox 6"/>
          <p:cNvSpPr txBox="1"/>
          <p:nvPr/>
        </p:nvSpPr>
        <p:spPr>
          <a:xfrm>
            <a:off x="1943064" y="2954331"/>
            <a:ext cx="611065" cy="276999"/>
          </a:xfrm>
          <a:prstGeom prst="rect">
            <a:avLst/>
          </a:prstGeom>
          <a:noFill/>
        </p:spPr>
        <p:txBody>
          <a:bodyPr wrap="none" rtlCol="0">
            <a:spAutoFit/>
          </a:bodyPr>
          <a:lstStyle/>
          <a:p>
            <a:r>
              <a:rPr lang="en-US" sz="1200" dirty="0" smtClean="0"/>
              <a:t>4-way</a:t>
            </a:r>
            <a:endParaRPr lang="en-US" sz="1200" dirty="0"/>
          </a:p>
        </p:txBody>
      </p:sp>
      <p:sp>
        <p:nvSpPr>
          <p:cNvPr id="8" name="TextBox 7"/>
          <p:cNvSpPr txBox="1"/>
          <p:nvPr/>
        </p:nvSpPr>
        <p:spPr>
          <a:xfrm>
            <a:off x="2709837" y="2954331"/>
            <a:ext cx="611065" cy="276999"/>
          </a:xfrm>
          <a:prstGeom prst="rect">
            <a:avLst/>
          </a:prstGeom>
          <a:noFill/>
        </p:spPr>
        <p:txBody>
          <a:bodyPr wrap="none" rtlCol="0">
            <a:spAutoFit/>
          </a:bodyPr>
          <a:lstStyle/>
          <a:p>
            <a:r>
              <a:rPr lang="en-US" sz="1200" dirty="0" smtClean="0"/>
              <a:t>8-way</a:t>
            </a:r>
            <a:endParaRPr lang="en-US" sz="1200" dirty="0"/>
          </a:p>
        </p:txBody>
      </p:sp>
      <p:sp>
        <p:nvSpPr>
          <p:cNvPr id="9" name="TextBox 8"/>
          <p:cNvSpPr txBox="1"/>
          <p:nvPr/>
        </p:nvSpPr>
        <p:spPr>
          <a:xfrm>
            <a:off x="3902833" y="2589201"/>
            <a:ext cx="696024" cy="276999"/>
          </a:xfrm>
          <a:prstGeom prst="rect">
            <a:avLst/>
          </a:prstGeom>
          <a:noFill/>
        </p:spPr>
        <p:txBody>
          <a:bodyPr wrap="none" rtlCol="0">
            <a:spAutoFit/>
          </a:bodyPr>
          <a:lstStyle/>
          <a:p>
            <a:r>
              <a:rPr lang="en-US" sz="1200" dirty="0" smtClean="0"/>
              <a:t>16-way</a:t>
            </a:r>
            <a:endParaRPr lang="en-US" sz="1200" dirty="0"/>
          </a:p>
        </p:txBody>
      </p:sp>
      <p:sp>
        <p:nvSpPr>
          <p:cNvPr id="10" name="TextBox 9"/>
          <p:cNvSpPr txBox="1"/>
          <p:nvPr/>
        </p:nvSpPr>
        <p:spPr>
          <a:xfrm>
            <a:off x="6288111" y="1749402"/>
            <a:ext cx="696024" cy="276999"/>
          </a:xfrm>
          <a:prstGeom prst="rect">
            <a:avLst/>
          </a:prstGeom>
          <a:noFill/>
        </p:spPr>
        <p:txBody>
          <a:bodyPr wrap="none" rtlCol="0">
            <a:spAutoFit/>
          </a:bodyPr>
          <a:lstStyle/>
          <a:p>
            <a:r>
              <a:rPr lang="en-US" sz="1200" dirty="0" smtClean="0"/>
              <a:t>24-way</a:t>
            </a:r>
            <a:endParaRPr lang="en-US" sz="1200" dirty="0"/>
          </a:p>
        </p:txBody>
      </p:sp>
      <p:sp>
        <p:nvSpPr>
          <p:cNvPr id="11" name="TextBox 10"/>
          <p:cNvSpPr txBox="1"/>
          <p:nvPr/>
        </p:nvSpPr>
        <p:spPr>
          <a:xfrm>
            <a:off x="957217" y="873090"/>
            <a:ext cx="2236510" cy="923330"/>
          </a:xfrm>
          <a:prstGeom prst="rect">
            <a:avLst/>
          </a:prstGeom>
          <a:noFill/>
        </p:spPr>
        <p:txBody>
          <a:bodyPr wrap="none" rtlCol="0">
            <a:spAutoFit/>
          </a:bodyPr>
          <a:lstStyle/>
          <a:p>
            <a:pPr algn="l"/>
            <a:r>
              <a:rPr lang="en-US" dirty="0" smtClean="0"/>
              <a:t>Parallel</a:t>
            </a:r>
            <a:br>
              <a:rPr lang="en-US" dirty="0" smtClean="0"/>
            </a:br>
            <a:r>
              <a:rPr lang="en-US" dirty="0" smtClean="0"/>
              <a:t>Overhead f</a:t>
            </a:r>
            <a:br>
              <a:rPr lang="en-US" dirty="0" smtClean="0"/>
            </a:br>
            <a:r>
              <a:rPr lang="en-US" dirty="0" smtClean="0"/>
              <a:t>Speedup = 24/(1+f)</a:t>
            </a:r>
            <a:endParaRPr lang="en-US" dirty="0"/>
          </a:p>
        </p:txBody>
      </p:sp>
      <p:sp>
        <p:nvSpPr>
          <p:cNvPr id="12" name="TextBox 11"/>
          <p:cNvSpPr txBox="1"/>
          <p:nvPr/>
        </p:nvSpPr>
        <p:spPr>
          <a:xfrm>
            <a:off x="373005" y="5364189"/>
            <a:ext cx="8362475" cy="646331"/>
          </a:xfrm>
          <a:prstGeom prst="rect">
            <a:avLst/>
          </a:prstGeom>
          <a:noFill/>
        </p:spPr>
        <p:txBody>
          <a:bodyPr wrap="square" rtlCol="0">
            <a:spAutoFit/>
          </a:bodyPr>
          <a:lstStyle/>
          <a:p>
            <a:pPr algn="l"/>
            <a:r>
              <a:rPr lang="en-US" dirty="0" smtClean="0"/>
              <a:t>MPI  1   2  1  4   2  1  8  4   2  1  16  8  4  2  1  24 12 8  6  4  3  2  1   Processes</a:t>
            </a:r>
          </a:p>
          <a:p>
            <a:pPr algn="l"/>
            <a:r>
              <a:rPr lang="en-US" dirty="0" smtClean="0"/>
              <a:t>CCR 1   1  2  1   2  4  1  2   4  8   1   2  4  8 16  1   2  3  4  6  8 12 24 Threads</a:t>
            </a:r>
            <a:endParaRPr lang="en-US" dirty="0"/>
          </a:p>
        </p:txBody>
      </p:sp>
      <p:sp>
        <p:nvSpPr>
          <p:cNvPr id="13" name="TextBox 12"/>
          <p:cNvSpPr txBox="1"/>
          <p:nvPr/>
        </p:nvSpPr>
        <p:spPr>
          <a:xfrm>
            <a:off x="4973643" y="4743468"/>
            <a:ext cx="1479892" cy="369332"/>
          </a:xfrm>
          <a:prstGeom prst="rect">
            <a:avLst/>
          </a:prstGeom>
          <a:noFill/>
        </p:spPr>
        <p:txBody>
          <a:bodyPr wrap="none" rtlCol="0">
            <a:spAutoFit/>
          </a:bodyPr>
          <a:lstStyle/>
          <a:p>
            <a:r>
              <a:rPr lang="en-US" dirty="0" smtClean="0"/>
              <a:t>Speedup 28</a:t>
            </a:r>
            <a:endParaRPr lang="en-US" dirty="0"/>
          </a:p>
        </p:txBody>
      </p:sp>
      <p:sp>
        <p:nvSpPr>
          <p:cNvPr id="14" name="TextBox 13"/>
          <p:cNvSpPr txBox="1"/>
          <p:nvPr/>
        </p:nvSpPr>
        <p:spPr>
          <a:xfrm>
            <a:off x="1328291" y="215856"/>
            <a:ext cx="6139309" cy="400110"/>
          </a:xfrm>
          <a:prstGeom prst="rect">
            <a:avLst/>
          </a:prstGeom>
          <a:noFill/>
        </p:spPr>
        <p:txBody>
          <a:bodyPr wrap="none" rtlCol="0">
            <a:spAutoFit/>
          </a:bodyPr>
          <a:lstStyle/>
          <a:p>
            <a:r>
              <a:rPr lang="en-US" sz="2000" b="1" dirty="0" smtClean="0"/>
              <a:t>Comparison of MPI and Threads on Classic parallel Code</a:t>
            </a:r>
            <a:endParaRPr lang="en-US" sz="2000" b="1" dirty="0"/>
          </a:p>
        </p:txBody>
      </p:sp>
      <p:sp>
        <p:nvSpPr>
          <p:cNvPr id="15" name="TextBox 14"/>
          <p:cNvSpPr txBox="1"/>
          <p:nvPr/>
        </p:nvSpPr>
        <p:spPr>
          <a:xfrm>
            <a:off x="555570" y="6057936"/>
            <a:ext cx="8324964" cy="646331"/>
          </a:xfrm>
          <a:prstGeom prst="rect">
            <a:avLst/>
          </a:prstGeom>
          <a:noFill/>
        </p:spPr>
        <p:txBody>
          <a:bodyPr wrap="square" rtlCol="0">
            <a:spAutoFit/>
          </a:bodyPr>
          <a:lstStyle/>
          <a:p>
            <a:pPr algn="l"/>
            <a:r>
              <a:rPr lang="en-US" dirty="0" smtClean="0"/>
              <a:t>4 Intel Six Core Xeon E7450 2.4GHz 48GB Memory 12M L2 Cache</a:t>
            </a:r>
          </a:p>
          <a:p>
            <a:pPr algn="l"/>
            <a:r>
              <a:rPr lang="en-US" dirty="0" smtClean="0"/>
              <a:t>3 Dataset sizes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6"/>
          <p:cNvGrpSpPr/>
          <p:nvPr/>
        </p:nvGrpSpPr>
        <p:grpSpPr>
          <a:xfrm>
            <a:off x="76200" y="381000"/>
            <a:ext cx="8991600" cy="6324600"/>
            <a:chOff x="304801" y="508708"/>
            <a:chExt cx="8610599" cy="5863176"/>
          </a:xfrm>
        </p:grpSpPr>
        <p:graphicFrame>
          <p:nvGraphicFramePr>
            <p:cNvPr id="2" name="Chart 1"/>
            <p:cNvGraphicFramePr>
              <a:graphicFrameLocks/>
            </p:cNvGraphicFramePr>
            <p:nvPr/>
          </p:nvGraphicFramePr>
          <p:xfrm>
            <a:off x="457200" y="1143000"/>
            <a:ext cx="8458200" cy="411480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120"/>
            <p:cNvGrpSpPr/>
            <p:nvPr/>
          </p:nvGrpSpPr>
          <p:grpSpPr>
            <a:xfrm>
              <a:off x="530996" y="4935538"/>
              <a:ext cx="7648028" cy="1160462"/>
              <a:chOff x="530996" y="4935538"/>
              <a:chExt cx="7648028" cy="1160462"/>
            </a:xfrm>
          </p:grpSpPr>
          <p:grpSp>
            <p:nvGrpSpPr>
              <p:cNvPr id="7" name="Group 105"/>
              <p:cNvGrpSpPr/>
              <p:nvPr/>
            </p:nvGrpSpPr>
            <p:grpSpPr>
              <a:xfrm>
                <a:off x="1219200" y="5167962"/>
                <a:ext cx="6959824" cy="381000"/>
                <a:chOff x="914400" y="5167962"/>
                <a:chExt cx="6959824" cy="381000"/>
              </a:xfrm>
            </p:grpSpPr>
            <p:grpSp>
              <p:nvGrpSpPr>
                <p:cNvPr id="8" name="Group 21"/>
                <p:cNvGrpSpPr/>
                <p:nvPr/>
              </p:nvGrpSpPr>
              <p:grpSpPr>
                <a:xfrm>
                  <a:off x="2336576" y="5167962"/>
                  <a:ext cx="559024" cy="381000"/>
                  <a:chOff x="914400" y="5334000"/>
                  <a:chExt cx="559024" cy="381000"/>
                </a:xfrm>
              </p:grpSpPr>
              <p:cxnSp>
                <p:nvCxnSpPr>
                  <p:cNvPr id="93" name="Straight Connector 22"/>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4" name="TextBox 23"/>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(2,1,2)</a:t>
                    </a:r>
                    <a:endParaRPr lang="en-US" sz="800" dirty="0">
                      <a:solidFill>
                        <a:srgbClr val="FE9700"/>
                      </a:solidFill>
                    </a:endParaRPr>
                  </a:p>
                </p:txBody>
              </p:sp>
            </p:grpSp>
            <p:grpSp>
              <p:nvGrpSpPr>
                <p:cNvPr id="9" name="Group 24"/>
                <p:cNvGrpSpPr/>
                <p:nvPr/>
              </p:nvGrpSpPr>
              <p:grpSpPr>
                <a:xfrm>
                  <a:off x="914400" y="5167962"/>
                  <a:ext cx="559024" cy="381000"/>
                  <a:chOff x="914400" y="5334000"/>
                  <a:chExt cx="559024" cy="381000"/>
                </a:xfrm>
              </p:grpSpPr>
              <p:cxnSp>
                <p:nvCxnSpPr>
                  <p:cNvPr id="91" name="Straight Connector 25"/>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2" name="TextBox 26"/>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336699"/>
                        </a:solidFill>
                      </a:rPr>
                      <a:t>(1,1,2)</a:t>
                    </a:r>
                    <a:endParaRPr lang="en-US" sz="800" dirty="0">
                      <a:solidFill>
                        <a:srgbClr val="336699"/>
                      </a:solidFill>
                    </a:endParaRPr>
                  </a:p>
                </p:txBody>
              </p:sp>
            </p:grpSp>
            <p:grpSp>
              <p:nvGrpSpPr>
                <p:cNvPr id="10" name="Group 27"/>
                <p:cNvGrpSpPr/>
                <p:nvPr/>
              </p:nvGrpSpPr>
              <p:grpSpPr>
                <a:xfrm>
                  <a:off x="1219200" y="5167962"/>
                  <a:ext cx="559024" cy="381000"/>
                  <a:chOff x="914400" y="5334000"/>
                  <a:chExt cx="559024" cy="381000"/>
                </a:xfrm>
              </p:grpSpPr>
              <p:cxnSp>
                <p:nvCxnSpPr>
                  <p:cNvPr id="89" name="Straight Connector 28"/>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0" name="TextBox 29"/>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336699"/>
                        </a:solidFill>
                      </a:rPr>
                      <a:t>(1,2,1)</a:t>
                    </a:r>
                    <a:endParaRPr lang="en-US" sz="800" dirty="0">
                      <a:solidFill>
                        <a:srgbClr val="336699"/>
                      </a:solidFill>
                    </a:endParaRPr>
                  </a:p>
                </p:txBody>
              </p:sp>
            </p:grpSp>
            <p:grpSp>
              <p:nvGrpSpPr>
                <p:cNvPr id="11" name="Group 30"/>
                <p:cNvGrpSpPr/>
                <p:nvPr/>
              </p:nvGrpSpPr>
              <p:grpSpPr>
                <a:xfrm>
                  <a:off x="1498376" y="5167962"/>
                  <a:ext cx="559024" cy="381000"/>
                  <a:chOff x="914400" y="5334000"/>
                  <a:chExt cx="559024" cy="381000"/>
                </a:xfrm>
              </p:grpSpPr>
              <p:cxnSp>
                <p:nvCxnSpPr>
                  <p:cNvPr id="87" name="Straight Connector 31"/>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8" name="TextBox 32"/>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336699"/>
                        </a:solidFill>
                      </a:rPr>
                      <a:t>(2,1,1)</a:t>
                    </a:r>
                    <a:endParaRPr lang="en-US" sz="800" dirty="0">
                      <a:solidFill>
                        <a:srgbClr val="336699"/>
                      </a:solidFill>
                    </a:endParaRPr>
                  </a:p>
                </p:txBody>
              </p:sp>
            </p:grpSp>
            <p:grpSp>
              <p:nvGrpSpPr>
                <p:cNvPr id="12" name="Group 33"/>
                <p:cNvGrpSpPr/>
                <p:nvPr/>
              </p:nvGrpSpPr>
              <p:grpSpPr>
                <a:xfrm>
                  <a:off x="1752600" y="5167962"/>
                  <a:ext cx="559024" cy="381000"/>
                  <a:chOff x="914400" y="5334000"/>
                  <a:chExt cx="559024" cy="381000"/>
                </a:xfrm>
              </p:grpSpPr>
              <p:cxnSp>
                <p:nvCxnSpPr>
                  <p:cNvPr id="85" name="Straight Connector 34"/>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6" name="TextBox 35"/>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(1,2,2)</a:t>
                    </a:r>
                    <a:endParaRPr lang="en-US" sz="800" dirty="0">
                      <a:solidFill>
                        <a:srgbClr val="FE9700"/>
                      </a:solidFill>
                    </a:endParaRPr>
                  </a:p>
                </p:txBody>
              </p:sp>
            </p:grpSp>
            <p:grpSp>
              <p:nvGrpSpPr>
                <p:cNvPr id="13" name="Group 36"/>
                <p:cNvGrpSpPr/>
                <p:nvPr/>
              </p:nvGrpSpPr>
              <p:grpSpPr>
                <a:xfrm>
                  <a:off x="2057400" y="5167962"/>
                  <a:ext cx="559024" cy="381000"/>
                  <a:chOff x="914400" y="5334000"/>
                  <a:chExt cx="559024" cy="381000"/>
                </a:xfrm>
              </p:grpSpPr>
              <p:cxnSp>
                <p:nvCxnSpPr>
                  <p:cNvPr id="83" name="Straight Connector 82"/>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4" name="TextBox 83"/>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(1,4,1)</a:t>
                    </a:r>
                    <a:endParaRPr lang="en-US" sz="800" dirty="0">
                      <a:solidFill>
                        <a:srgbClr val="FE9700"/>
                      </a:solidFill>
                    </a:endParaRPr>
                  </a:p>
                </p:txBody>
              </p:sp>
            </p:grpSp>
            <p:grpSp>
              <p:nvGrpSpPr>
                <p:cNvPr id="14" name="Group 39"/>
                <p:cNvGrpSpPr/>
                <p:nvPr/>
              </p:nvGrpSpPr>
              <p:grpSpPr>
                <a:xfrm>
                  <a:off x="2590800" y="5167962"/>
                  <a:ext cx="559024" cy="381000"/>
                  <a:chOff x="914400" y="5334000"/>
                  <a:chExt cx="559024" cy="381000"/>
                </a:xfrm>
              </p:grpSpPr>
              <p:cxnSp>
                <p:nvCxnSpPr>
                  <p:cNvPr id="81" name="Straight Connector 80"/>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2" name="TextBox 81"/>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(2,2,1)</a:t>
                    </a:r>
                    <a:endParaRPr lang="en-US" sz="800" dirty="0">
                      <a:solidFill>
                        <a:srgbClr val="FE9700"/>
                      </a:solidFill>
                    </a:endParaRPr>
                  </a:p>
                </p:txBody>
              </p:sp>
            </p:grpSp>
            <p:grpSp>
              <p:nvGrpSpPr>
                <p:cNvPr id="15" name="Group 42"/>
                <p:cNvGrpSpPr/>
                <p:nvPr/>
              </p:nvGrpSpPr>
              <p:grpSpPr>
                <a:xfrm>
                  <a:off x="3962400" y="5167962"/>
                  <a:ext cx="559024" cy="381000"/>
                  <a:chOff x="914400" y="5334000"/>
                  <a:chExt cx="559024" cy="381000"/>
                </a:xfrm>
              </p:grpSpPr>
              <p:cxnSp>
                <p:nvCxnSpPr>
                  <p:cNvPr id="79" name="Straight Connector 78"/>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0" name="TextBox 79"/>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(2,4,1)</a:t>
                    </a:r>
                    <a:endParaRPr lang="en-US" sz="800" dirty="0">
                      <a:solidFill>
                        <a:srgbClr val="669900"/>
                      </a:solidFill>
                    </a:endParaRPr>
                  </a:p>
                </p:txBody>
              </p:sp>
            </p:grpSp>
            <p:grpSp>
              <p:nvGrpSpPr>
                <p:cNvPr id="16" name="Group 45"/>
                <p:cNvGrpSpPr/>
                <p:nvPr/>
              </p:nvGrpSpPr>
              <p:grpSpPr>
                <a:xfrm>
                  <a:off x="2869976" y="5167962"/>
                  <a:ext cx="559024" cy="381000"/>
                  <a:chOff x="914400" y="5334000"/>
                  <a:chExt cx="559024" cy="381000"/>
                </a:xfrm>
              </p:grpSpPr>
              <p:cxnSp>
                <p:nvCxnSpPr>
                  <p:cNvPr id="77" name="Straight Connector 76"/>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8" name="TextBox 77"/>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(4,1,1)</a:t>
                    </a:r>
                    <a:endParaRPr lang="en-US" sz="800" dirty="0">
                      <a:solidFill>
                        <a:srgbClr val="FE9700"/>
                      </a:solidFill>
                    </a:endParaRPr>
                  </a:p>
                </p:txBody>
              </p:sp>
            </p:grpSp>
            <p:grpSp>
              <p:nvGrpSpPr>
                <p:cNvPr id="17" name="Group 51"/>
                <p:cNvGrpSpPr/>
                <p:nvPr/>
              </p:nvGrpSpPr>
              <p:grpSpPr>
                <a:xfrm>
                  <a:off x="3174776" y="5167962"/>
                  <a:ext cx="559024" cy="381000"/>
                  <a:chOff x="914400" y="5334000"/>
                  <a:chExt cx="559024" cy="381000"/>
                </a:xfrm>
              </p:grpSpPr>
              <p:cxnSp>
                <p:nvCxnSpPr>
                  <p:cNvPr id="73" name="Straight Connector 72"/>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4" name="TextBox 73"/>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(1,4,2)</a:t>
                    </a:r>
                    <a:endParaRPr lang="en-US" sz="800" dirty="0">
                      <a:solidFill>
                        <a:srgbClr val="669900"/>
                      </a:solidFill>
                    </a:endParaRPr>
                  </a:p>
                </p:txBody>
              </p:sp>
            </p:grpSp>
            <p:grpSp>
              <p:nvGrpSpPr>
                <p:cNvPr id="18" name="Group 54"/>
                <p:cNvGrpSpPr/>
                <p:nvPr/>
              </p:nvGrpSpPr>
              <p:grpSpPr>
                <a:xfrm>
                  <a:off x="3429000" y="5167962"/>
                  <a:ext cx="559024" cy="381000"/>
                  <a:chOff x="914400" y="5334000"/>
                  <a:chExt cx="559024" cy="381000"/>
                </a:xfrm>
              </p:grpSpPr>
              <p:cxnSp>
                <p:nvCxnSpPr>
                  <p:cNvPr id="71" name="Straight Connector 70"/>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2" name="TextBox 71"/>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(1,8,1)</a:t>
                    </a:r>
                    <a:endParaRPr lang="en-US" sz="800" dirty="0">
                      <a:solidFill>
                        <a:srgbClr val="669900"/>
                      </a:solidFill>
                    </a:endParaRPr>
                  </a:p>
                </p:txBody>
              </p:sp>
            </p:grpSp>
            <p:grpSp>
              <p:nvGrpSpPr>
                <p:cNvPr id="19" name="Group 57"/>
                <p:cNvGrpSpPr/>
                <p:nvPr/>
              </p:nvGrpSpPr>
              <p:grpSpPr>
                <a:xfrm>
                  <a:off x="3708176" y="5167962"/>
                  <a:ext cx="559024" cy="381000"/>
                  <a:chOff x="914400" y="5334000"/>
                  <a:chExt cx="559024" cy="381000"/>
                </a:xfrm>
              </p:grpSpPr>
              <p:cxnSp>
                <p:nvCxnSpPr>
                  <p:cNvPr id="69" name="Straight Connector 68"/>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0" name="TextBox 69"/>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(2,2,2)</a:t>
                    </a:r>
                    <a:endParaRPr lang="en-US" sz="800" dirty="0">
                      <a:solidFill>
                        <a:srgbClr val="669900"/>
                      </a:solidFill>
                    </a:endParaRPr>
                  </a:p>
                </p:txBody>
              </p:sp>
            </p:grpSp>
            <p:grpSp>
              <p:nvGrpSpPr>
                <p:cNvPr id="20" name="Group 60"/>
                <p:cNvGrpSpPr/>
                <p:nvPr/>
              </p:nvGrpSpPr>
              <p:grpSpPr>
                <a:xfrm>
                  <a:off x="4267200" y="5167962"/>
                  <a:ext cx="559024" cy="381000"/>
                  <a:chOff x="914400" y="5334000"/>
                  <a:chExt cx="559024" cy="381000"/>
                </a:xfrm>
              </p:grpSpPr>
              <p:cxnSp>
                <p:nvCxnSpPr>
                  <p:cNvPr id="67" name="Straight Connector 66"/>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8" name="TextBox 67"/>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(4,1,2)</a:t>
                    </a:r>
                    <a:endParaRPr lang="en-US" sz="800" dirty="0">
                      <a:solidFill>
                        <a:srgbClr val="669900"/>
                      </a:solidFill>
                    </a:endParaRPr>
                  </a:p>
                </p:txBody>
              </p:sp>
            </p:grpSp>
            <p:grpSp>
              <p:nvGrpSpPr>
                <p:cNvPr id="21" name="Group 63"/>
                <p:cNvGrpSpPr/>
                <p:nvPr/>
              </p:nvGrpSpPr>
              <p:grpSpPr>
                <a:xfrm>
                  <a:off x="5384576" y="5167962"/>
                  <a:ext cx="559024" cy="381000"/>
                  <a:chOff x="914400" y="5334000"/>
                  <a:chExt cx="559024" cy="381000"/>
                </a:xfrm>
              </p:grpSpPr>
              <p:cxnSp>
                <p:nvCxnSpPr>
                  <p:cNvPr id="65" name="Straight Connector 64"/>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6" name="TextBox 65"/>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(2,8,1)</a:t>
                    </a:r>
                    <a:endParaRPr lang="en-US" sz="800" dirty="0">
                      <a:solidFill>
                        <a:srgbClr val="7030A0"/>
                      </a:solidFill>
                    </a:endParaRPr>
                  </a:p>
                </p:txBody>
              </p:sp>
            </p:grpSp>
            <p:grpSp>
              <p:nvGrpSpPr>
                <p:cNvPr id="22" name="Group 66"/>
                <p:cNvGrpSpPr/>
                <p:nvPr/>
              </p:nvGrpSpPr>
              <p:grpSpPr>
                <a:xfrm>
                  <a:off x="4546376" y="5167962"/>
                  <a:ext cx="559024" cy="381000"/>
                  <a:chOff x="914400" y="5334000"/>
                  <a:chExt cx="559024" cy="381000"/>
                </a:xfrm>
              </p:grpSpPr>
              <p:cxnSp>
                <p:nvCxnSpPr>
                  <p:cNvPr id="63" name="Straight Connector 62"/>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4" name="TextBox 63"/>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(4,2,1)</a:t>
                    </a:r>
                    <a:endParaRPr lang="en-US" sz="800" dirty="0">
                      <a:solidFill>
                        <a:srgbClr val="669900"/>
                      </a:solidFill>
                    </a:endParaRPr>
                  </a:p>
                </p:txBody>
              </p:sp>
            </p:grpSp>
            <p:grpSp>
              <p:nvGrpSpPr>
                <p:cNvPr id="23" name="Group 69"/>
                <p:cNvGrpSpPr/>
                <p:nvPr/>
              </p:nvGrpSpPr>
              <p:grpSpPr>
                <a:xfrm>
                  <a:off x="4800600" y="5167962"/>
                  <a:ext cx="559024" cy="381000"/>
                  <a:chOff x="914400" y="5334000"/>
                  <a:chExt cx="559024" cy="381000"/>
                </a:xfrm>
              </p:grpSpPr>
              <p:cxnSp>
                <p:nvCxnSpPr>
                  <p:cNvPr id="61" name="Straight Connector 60"/>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2" name="TextBox 61"/>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(8,1,1)</a:t>
                    </a:r>
                    <a:endParaRPr lang="en-US" sz="800" dirty="0">
                      <a:solidFill>
                        <a:srgbClr val="669900"/>
                      </a:solidFill>
                    </a:endParaRPr>
                  </a:p>
                </p:txBody>
              </p:sp>
            </p:grpSp>
            <p:grpSp>
              <p:nvGrpSpPr>
                <p:cNvPr id="24" name="Group 78"/>
                <p:cNvGrpSpPr/>
                <p:nvPr/>
              </p:nvGrpSpPr>
              <p:grpSpPr>
                <a:xfrm>
                  <a:off x="5105400" y="5167962"/>
                  <a:ext cx="559024" cy="381000"/>
                  <a:chOff x="914400" y="5334000"/>
                  <a:chExt cx="559024" cy="381000"/>
                </a:xfrm>
              </p:grpSpPr>
              <p:cxnSp>
                <p:nvCxnSpPr>
                  <p:cNvPr id="55" name="Straight Connector 54"/>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6" name="TextBox 55"/>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(2,4,2)</a:t>
                    </a:r>
                    <a:endParaRPr lang="en-US" sz="800" dirty="0">
                      <a:solidFill>
                        <a:srgbClr val="7030A0"/>
                      </a:solidFill>
                    </a:endParaRPr>
                  </a:p>
                </p:txBody>
              </p:sp>
            </p:grpSp>
            <p:grpSp>
              <p:nvGrpSpPr>
                <p:cNvPr id="25" name="Group 81"/>
                <p:cNvGrpSpPr/>
                <p:nvPr/>
              </p:nvGrpSpPr>
              <p:grpSpPr>
                <a:xfrm>
                  <a:off x="5638800" y="5167962"/>
                  <a:ext cx="559024" cy="381000"/>
                  <a:chOff x="914400" y="5334000"/>
                  <a:chExt cx="559024" cy="381000"/>
                </a:xfrm>
              </p:grpSpPr>
              <p:cxnSp>
                <p:nvCxnSpPr>
                  <p:cNvPr id="53" name="Straight Connector 52"/>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4" name="TextBox 53"/>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(4,2,2)</a:t>
                    </a:r>
                    <a:endParaRPr lang="en-US" sz="800" dirty="0">
                      <a:solidFill>
                        <a:srgbClr val="7030A0"/>
                      </a:solidFill>
                    </a:endParaRPr>
                  </a:p>
                </p:txBody>
              </p:sp>
            </p:grpSp>
            <p:grpSp>
              <p:nvGrpSpPr>
                <p:cNvPr id="26" name="Group 84"/>
                <p:cNvGrpSpPr/>
                <p:nvPr/>
              </p:nvGrpSpPr>
              <p:grpSpPr>
                <a:xfrm>
                  <a:off x="6756176" y="5167962"/>
                  <a:ext cx="559024" cy="381000"/>
                  <a:chOff x="914400" y="5334000"/>
                  <a:chExt cx="559024" cy="381000"/>
                </a:xfrm>
              </p:grpSpPr>
              <p:cxnSp>
                <p:nvCxnSpPr>
                  <p:cNvPr id="51" name="Straight Connector 50"/>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2" name="TextBox 51"/>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F0000"/>
                        </a:solidFill>
                      </a:rPr>
                      <a:t>(2,8,2)</a:t>
                    </a:r>
                    <a:endParaRPr lang="en-US" sz="800" dirty="0">
                      <a:solidFill>
                        <a:srgbClr val="FF0000"/>
                      </a:solidFill>
                    </a:endParaRPr>
                  </a:p>
                </p:txBody>
              </p:sp>
            </p:grpSp>
            <p:grpSp>
              <p:nvGrpSpPr>
                <p:cNvPr id="27" name="Group 87"/>
                <p:cNvGrpSpPr/>
                <p:nvPr/>
              </p:nvGrpSpPr>
              <p:grpSpPr>
                <a:xfrm>
                  <a:off x="5917976" y="5167962"/>
                  <a:ext cx="559024" cy="381000"/>
                  <a:chOff x="914400" y="5334000"/>
                  <a:chExt cx="559024" cy="381000"/>
                </a:xfrm>
              </p:grpSpPr>
              <p:cxnSp>
                <p:nvCxnSpPr>
                  <p:cNvPr id="49" name="Straight Connector 48"/>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0" name="TextBox 49"/>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(4,4,1)</a:t>
                    </a:r>
                    <a:endParaRPr lang="en-US" sz="800" dirty="0">
                      <a:solidFill>
                        <a:srgbClr val="7030A0"/>
                      </a:solidFill>
                    </a:endParaRPr>
                  </a:p>
                </p:txBody>
              </p:sp>
            </p:grpSp>
            <p:grpSp>
              <p:nvGrpSpPr>
                <p:cNvPr id="28" name="Group 90"/>
                <p:cNvGrpSpPr/>
                <p:nvPr/>
              </p:nvGrpSpPr>
              <p:grpSpPr>
                <a:xfrm>
                  <a:off x="6172200" y="5167962"/>
                  <a:ext cx="559024" cy="381000"/>
                  <a:chOff x="914400" y="5334000"/>
                  <a:chExt cx="559024" cy="381000"/>
                </a:xfrm>
              </p:grpSpPr>
              <p:cxnSp>
                <p:nvCxnSpPr>
                  <p:cNvPr id="47" name="Straight Connector 46"/>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8" name="TextBox 47"/>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(8,2,1)</a:t>
                    </a:r>
                    <a:endParaRPr lang="en-US" sz="800" dirty="0">
                      <a:solidFill>
                        <a:srgbClr val="7030A0"/>
                      </a:solidFill>
                    </a:endParaRPr>
                  </a:p>
                </p:txBody>
              </p:sp>
            </p:grpSp>
            <p:grpSp>
              <p:nvGrpSpPr>
                <p:cNvPr id="29" name="Group 99"/>
                <p:cNvGrpSpPr/>
                <p:nvPr/>
              </p:nvGrpSpPr>
              <p:grpSpPr>
                <a:xfrm>
                  <a:off x="6477000" y="5167962"/>
                  <a:ext cx="559024" cy="381000"/>
                  <a:chOff x="914400" y="5334000"/>
                  <a:chExt cx="559024" cy="381000"/>
                </a:xfrm>
              </p:grpSpPr>
              <p:cxnSp>
                <p:nvCxnSpPr>
                  <p:cNvPr id="41" name="Straight Connector 40"/>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2" name="TextBox 41"/>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F0000"/>
                        </a:solidFill>
                      </a:rPr>
                      <a:t>(1,8,4)</a:t>
                    </a:r>
                    <a:endParaRPr lang="en-US" sz="800" dirty="0">
                      <a:solidFill>
                        <a:srgbClr val="FF0000"/>
                      </a:solidFill>
                    </a:endParaRPr>
                  </a:p>
                </p:txBody>
              </p:sp>
            </p:grpSp>
            <p:grpSp>
              <p:nvGrpSpPr>
                <p:cNvPr id="30" name="Group 102"/>
                <p:cNvGrpSpPr/>
                <p:nvPr/>
              </p:nvGrpSpPr>
              <p:grpSpPr>
                <a:xfrm>
                  <a:off x="7010400" y="5167962"/>
                  <a:ext cx="559024" cy="381000"/>
                  <a:chOff x="914400" y="5334000"/>
                  <a:chExt cx="559024" cy="381000"/>
                </a:xfrm>
              </p:grpSpPr>
              <p:cxnSp>
                <p:nvCxnSpPr>
                  <p:cNvPr id="39" name="Straight Connector 38"/>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0" name="TextBox 39"/>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F0000"/>
                        </a:solidFill>
                      </a:rPr>
                      <a:t>(4,4,2)</a:t>
                    </a:r>
                    <a:endParaRPr lang="en-US" sz="800" dirty="0">
                      <a:solidFill>
                        <a:srgbClr val="FF0000"/>
                      </a:solidFill>
                    </a:endParaRPr>
                  </a:p>
                </p:txBody>
              </p:sp>
            </p:grpSp>
            <p:grpSp>
              <p:nvGrpSpPr>
                <p:cNvPr id="31" name="Group 105"/>
                <p:cNvGrpSpPr/>
                <p:nvPr/>
              </p:nvGrpSpPr>
              <p:grpSpPr>
                <a:xfrm>
                  <a:off x="7315200" y="5167962"/>
                  <a:ext cx="559024" cy="381000"/>
                  <a:chOff x="914400" y="5334000"/>
                  <a:chExt cx="559024" cy="381000"/>
                </a:xfrm>
              </p:grpSpPr>
              <p:cxnSp>
                <p:nvCxnSpPr>
                  <p:cNvPr id="37" name="Straight Connector 36"/>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8" name="TextBox 37"/>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F0000"/>
                        </a:solidFill>
                      </a:rPr>
                      <a:t>(8,2,2)</a:t>
                    </a:r>
                    <a:endParaRPr lang="en-US" sz="800" dirty="0">
                      <a:solidFill>
                        <a:srgbClr val="FF0000"/>
                      </a:solidFill>
                    </a:endParaRPr>
                  </a:p>
                </p:txBody>
              </p:sp>
            </p:grpSp>
          </p:grpSp>
          <p:sp>
            <p:nvSpPr>
              <p:cNvPr id="4" name="TextBox 5"/>
              <p:cNvSpPr txBox="1">
                <a:spLocks noChangeArrowheads="1"/>
              </p:cNvSpPr>
              <p:nvPr/>
            </p:nvSpPr>
            <p:spPr bwMode="auto">
              <a:xfrm rot="2726573">
                <a:off x="662966" y="5408047"/>
                <a:ext cx="1160462" cy="215444"/>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sz="800" b="1" kern="1200" dirty="0" smtClean="0">
                    <a:solidFill>
                      <a:srgbClr val="000000"/>
                    </a:solidFill>
                    <a:latin typeface="Arial" charset="0"/>
                    <a:ea typeface="+mn-ea"/>
                    <a:cs typeface="+mn-cs"/>
                  </a:rPr>
                  <a:t>Parallel Patterns</a:t>
                </a:r>
                <a:endParaRPr lang="en-US" sz="800" b="1" kern="1200" dirty="0">
                  <a:solidFill>
                    <a:srgbClr val="000000"/>
                  </a:solidFill>
                  <a:latin typeface="Arial" charset="0"/>
                  <a:ea typeface="+mn-ea"/>
                  <a:cs typeface="+mn-cs"/>
                </a:endParaRPr>
              </a:p>
            </p:txBody>
          </p:sp>
          <p:grpSp>
            <p:nvGrpSpPr>
              <p:cNvPr id="32" name="Group 20"/>
              <p:cNvGrpSpPr/>
              <p:nvPr/>
            </p:nvGrpSpPr>
            <p:grpSpPr>
              <a:xfrm>
                <a:off x="989345" y="5167962"/>
                <a:ext cx="559024" cy="381000"/>
                <a:chOff x="914400" y="5334000"/>
                <a:chExt cx="559024" cy="381000"/>
              </a:xfrm>
            </p:grpSpPr>
            <p:cxnSp>
              <p:nvCxnSpPr>
                <p:cNvPr id="95"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6" name="TextBox 18"/>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F00FF"/>
                      </a:solidFill>
                    </a:rPr>
                    <a:t>(1,1,1)</a:t>
                  </a:r>
                  <a:endParaRPr lang="en-US" sz="800" dirty="0">
                    <a:solidFill>
                      <a:srgbClr val="FF00FF"/>
                    </a:solidFill>
                  </a:endParaRPr>
                </a:p>
              </p:txBody>
            </p:sp>
          </p:grpSp>
          <p:sp>
            <p:nvSpPr>
              <p:cNvPr id="6" name="TextBox 5"/>
              <p:cNvSpPr txBox="1"/>
              <p:nvPr/>
            </p:nvSpPr>
            <p:spPr>
              <a:xfrm rot="2604773">
                <a:off x="530996" y="5298630"/>
                <a:ext cx="790601" cy="461665"/>
              </a:xfrm>
              <a:prstGeom prst="rect">
                <a:avLst/>
              </a:prstGeom>
              <a:noFill/>
            </p:spPr>
            <p:txBody>
              <a:bodyPr wrap="none" rtlCol="0">
                <a:spAutoFit/>
              </a:bodyPr>
              <a:lstStyle/>
              <a:p>
                <a:r>
                  <a:rPr lang="en-US" sz="800" dirty="0" smtClean="0"/>
                  <a:t>(CCR thread,</a:t>
                </a:r>
              </a:p>
              <a:p>
                <a:r>
                  <a:rPr lang="en-US" sz="800" dirty="0" smtClean="0"/>
                  <a:t>MPI process,</a:t>
                </a:r>
              </a:p>
              <a:p>
                <a:r>
                  <a:rPr lang="en-US" sz="800" dirty="0" smtClean="0"/>
                  <a:t>node)</a:t>
                </a:r>
                <a:endParaRPr lang="en-US" sz="800" dirty="0"/>
              </a:p>
            </p:txBody>
          </p:sp>
        </p:grpSp>
        <p:sp>
          <p:nvSpPr>
            <p:cNvPr id="107" name="TextBox 15"/>
            <p:cNvSpPr txBox="1">
              <a:spLocks noChangeArrowheads="1"/>
            </p:cNvSpPr>
            <p:nvPr/>
          </p:nvSpPr>
          <p:spPr bwMode="auto">
            <a:xfrm>
              <a:off x="2654633" y="508708"/>
              <a:ext cx="4178836" cy="861774"/>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400" b="1" kern="1200" dirty="0" smtClean="0">
                  <a:solidFill>
                    <a:srgbClr val="000000"/>
                  </a:solidFill>
                  <a:latin typeface="Arial" charset="0"/>
                  <a:ea typeface="+mn-ea"/>
                  <a:cs typeface="+mn-cs"/>
                </a:rPr>
                <a:t>Parallel Deterministic </a:t>
              </a:r>
              <a:r>
                <a:rPr lang="en-US" sz="1400" b="1" kern="1200" dirty="0">
                  <a:solidFill>
                    <a:srgbClr val="000000"/>
                  </a:solidFill>
                  <a:latin typeface="Arial" charset="0"/>
                  <a:ea typeface="+mn-ea"/>
                  <a:cs typeface="+mn-cs"/>
                </a:rPr>
                <a:t>Annealing Clustering </a:t>
              </a:r>
            </a:p>
            <a:p>
              <a:pPr algn="ctr" rtl="0" fontAlgn="base">
                <a:spcBef>
                  <a:spcPct val="0"/>
                </a:spcBef>
                <a:spcAft>
                  <a:spcPct val="0"/>
                </a:spcAft>
              </a:pPr>
              <a:r>
                <a:rPr lang="en-US" sz="1400" b="1" kern="1200" dirty="0">
                  <a:solidFill>
                    <a:srgbClr val="000000"/>
                  </a:solidFill>
                  <a:latin typeface="Arial" charset="0"/>
                  <a:ea typeface="+mn-ea"/>
                  <a:cs typeface="+mn-cs"/>
                </a:rPr>
                <a:t>Scaled Speedup Tests on </a:t>
              </a:r>
              <a:r>
                <a:rPr lang="en-US" sz="1400" b="1" kern="1200" dirty="0" smtClean="0">
                  <a:solidFill>
                    <a:srgbClr val="000000"/>
                  </a:solidFill>
                  <a:latin typeface="Arial" charset="0"/>
                  <a:ea typeface="+mn-ea"/>
                  <a:cs typeface="+mn-cs"/>
                </a:rPr>
                <a:t>four </a:t>
              </a:r>
              <a:r>
                <a:rPr lang="en-US" sz="1400" b="1" kern="1200" dirty="0">
                  <a:solidFill>
                    <a:srgbClr val="000000"/>
                  </a:solidFill>
                  <a:latin typeface="Arial" charset="0"/>
                  <a:ea typeface="+mn-ea"/>
                  <a:cs typeface="+mn-cs"/>
                </a:rPr>
                <a:t>8-core </a:t>
              </a:r>
              <a:r>
                <a:rPr lang="en-US" sz="1400" b="1" kern="1200" dirty="0" smtClean="0">
                  <a:solidFill>
                    <a:srgbClr val="000000"/>
                  </a:solidFill>
                  <a:latin typeface="Arial" charset="0"/>
                  <a:ea typeface="+mn-ea"/>
                  <a:cs typeface="+mn-cs"/>
                </a:rPr>
                <a:t>Systems</a:t>
              </a:r>
              <a:endParaRPr lang="en-US" sz="1400" b="1" kern="1200" dirty="0">
                <a:solidFill>
                  <a:srgbClr val="000000"/>
                </a:solidFill>
                <a:latin typeface="Arial" charset="0"/>
                <a:ea typeface="+mn-ea"/>
                <a:cs typeface="+mn-cs"/>
              </a:endParaRPr>
            </a:p>
            <a:p>
              <a:pPr algn="ctr" rtl="0" fontAlgn="base">
                <a:spcBef>
                  <a:spcPct val="0"/>
                </a:spcBef>
                <a:spcAft>
                  <a:spcPct val="0"/>
                </a:spcAft>
              </a:pPr>
              <a:r>
                <a:rPr lang="en-US" sz="1000" b="1" kern="1200" dirty="0" smtClean="0">
                  <a:solidFill>
                    <a:srgbClr val="000000"/>
                  </a:solidFill>
                  <a:latin typeface="Arial" charset="0"/>
                  <a:ea typeface="+mn-ea"/>
                  <a:cs typeface="+mn-cs"/>
                </a:rPr>
                <a:t>(10 </a:t>
              </a:r>
              <a:r>
                <a:rPr lang="en-US" sz="1000" b="1" kern="1200" dirty="0">
                  <a:solidFill>
                    <a:srgbClr val="000000"/>
                  </a:solidFill>
                  <a:latin typeface="Arial" charset="0"/>
                  <a:ea typeface="+mn-ea"/>
                  <a:cs typeface="+mn-cs"/>
                </a:rPr>
                <a:t>Clusters; 160,000 points per cluster per </a:t>
              </a:r>
              <a:r>
                <a:rPr lang="en-US" sz="1000" b="1" kern="1200" dirty="0" smtClean="0">
                  <a:solidFill>
                    <a:srgbClr val="000000"/>
                  </a:solidFill>
                  <a:latin typeface="Arial" charset="0"/>
                  <a:ea typeface="+mn-ea"/>
                  <a:cs typeface="+mn-cs"/>
                </a:rPr>
                <a:t>thread)</a:t>
              </a:r>
              <a:endParaRPr lang="en-US" sz="1000" b="1" kern="1200" dirty="0">
                <a:solidFill>
                  <a:srgbClr val="000000"/>
                </a:solidFill>
                <a:latin typeface="Arial" charset="0"/>
                <a:ea typeface="+mn-ea"/>
                <a:cs typeface="+mn-cs"/>
              </a:endParaRPr>
            </a:p>
            <a:p>
              <a:pPr algn="ctr" rtl="0" fontAlgn="base">
                <a:spcBef>
                  <a:spcPct val="0"/>
                </a:spcBef>
                <a:spcAft>
                  <a:spcPct val="0"/>
                </a:spcAft>
              </a:pPr>
              <a:endParaRPr lang="en-US" sz="1200" b="1" kern="1200" dirty="0">
                <a:solidFill>
                  <a:srgbClr val="000000"/>
                </a:solidFill>
                <a:latin typeface="Arial" charset="0"/>
                <a:ea typeface="+mn-ea"/>
                <a:cs typeface="+mn-cs"/>
              </a:endParaRPr>
            </a:p>
          </p:txBody>
        </p:sp>
        <p:sp>
          <p:nvSpPr>
            <p:cNvPr id="110" name="TextBox 109"/>
            <p:cNvSpPr txBox="1"/>
            <p:nvPr/>
          </p:nvSpPr>
          <p:spPr>
            <a:xfrm rot="16200000">
              <a:off x="-350186" y="1874187"/>
              <a:ext cx="1617751" cy="307777"/>
            </a:xfrm>
            <a:prstGeom prst="rect">
              <a:avLst/>
            </a:prstGeom>
            <a:noFill/>
          </p:spPr>
          <p:txBody>
            <a:bodyPr wrap="none" rtlCol="0">
              <a:spAutoFit/>
            </a:bodyPr>
            <a:lstStyle/>
            <a:p>
              <a:r>
                <a:rPr lang="en-US" sz="1400" dirty="0" smtClean="0"/>
                <a:t>Parallel Overhead</a:t>
              </a:r>
              <a:endParaRPr lang="en-US" sz="1400" dirty="0"/>
            </a:p>
          </p:txBody>
        </p:sp>
        <p:sp>
          <p:nvSpPr>
            <p:cNvPr id="113" name="TextBox 112"/>
            <p:cNvSpPr txBox="1"/>
            <p:nvPr/>
          </p:nvSpPr>
          <p:spPr>
            <a:xfrm>
              <a:off x="1837196" y="5601514"/>
              <a:ext cx="5983637" cy="770370"/>
            </a:xfrm>
            <a:prstGeom prst="rect">
              <a:avLst/>
            </a:prstGeom>
            <a:noFill/>
          </p:spPr>
          <p:txBody>
            <a:bodyPr wrap="square" rtlCol="0">
              <a:spAutoFit/>
            </a:bodyPr>
            <a:lstStyle/>
            <a:p>
              <a:pPr algn="l"/>
              <a:r>
                <a:rPr lang="en-US" sz="1600" b="1" dirty="0" smtClean="0">
                  <a:solidFill>
                    <a:srgbClr val="000000"/>
                  </a:solidFill>
                  <a:latin typeface="Arial" charset="0"/>
                </a:rPr>
                <a:t>1, 2, 4, 8, 16, 32-way parallelism</a:t>
              </a:r>
            </a:p>
            <a:p>
              <a:pPr algn="l"/>
              <a:r>
                <a:rPr lang="en-US" sz="1600" dirty="0" smtClean="0">
                  <a:solidFill>
                    <a:srgbClr val="000000"/>
                  </a:solidFill>
                  <a:latin typeface="Arial" charset="0"/>
                </a:rPr>
                <a:t>C#  Deterministic annealing Clustering Code with MPI and/or CCR threads</a:t>
              </a:r>
              <a:endParaRPr lang="en-US" sz="1600" dirty="0"/>
            </a:p>
          </p:txBody>
        </p:sp>
        <p:sp>
          <p:nvSpPr>
            <p:cNvPr id="114" name="TextBox 13"/>
            <p:cNvSpPr txBox="1">
              <a:spLocks noChangeArrowheads="1"/>
            </p:cNvSpPr>
            <p:nvPr/>
          </p:nvSpPr>
          <p:spPr bwMode="auto">
            <a:xfrm>
              <a:off x="1143000" y="4772799"/>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336699"/>
                  </a:solidFill>
                  <a:latin typeface="Arial" charset="0"/>
                  <a:ea typeface="+mn-ea"/>
                  <a:cs typeface="+mn-cs"/>
                </a:rPr>
                <a:t>2-way</a:t>
              </a:r>
            </a:p>
          </p:txBody>
        </p:sp>
        <p:sp>
          <p:nvSpPr>
            <p:cNvPr id="115" name="TextBox 12"/>
            <p:cNvSpPr txBox="1">
              <a:spLocks noChangeArrowheads="1"/>
            </p:cNvSpPr>
            <p:nvPr/>
          </p:nvSpPr>
          <p:spPr bwMode="auto">
            <a:xfrm>
              <a:off x="2438400" y="4495800"/>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EE9410"/>
                  </a:solidFill>
                  <a:latin typeface="Arial" charset="0"/>
                  <a:ea typeface="+mn-ea"/>
                  <a:cs typeface="+mn-cs"/>
                </a:rPr>
                <a:t>4-way</a:t>
              </a:r>
            </a:p>
          </p:txBody>
        </p:sp>
        <p:sp>
          <p:nvSpPr>
            <p:cNvPr id="116" name="TextBox 11"/>
            <p:cNvSpPr txBox="1">
              <a:spLocks noChangeArrowheads="1"/>
            </p:cNvSpPr>
            <p:nvPr/>
          </p:nvSpPr>
          <p:spPr bwMode="auto">
            <a:xfrm>
              <a:off x="4038600" y="4142601"/>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669900"/>
                  </a:solidFill>
                  <a:latin typeface="Arial" charset="0"/>
                  <a:ea typeface="+mn-ea"/>
                  <a:cs typeface="+mn-cs"/>
                </a:rPr>
                <a:t>8-way</a:t>
              </a:r>
            </a:p>
          </p:txBody>
        </p:sp>
        <p:sp>
          <p:nvSpPr>
            <p:cNvPr id="117" name="TextBox 10"/>
            <p:cNvSpPr txBox="1">
              <a:spLocks noChangeArrowheads="1"/>
            </p:cNvSpPr>
            <p:nvPr/>
          </p:nvSpPr>
          <p:spPr bwMode="auto">
            <a:xfrm>
              <a:off x="5638800" y="3200400"/>
              <a:ext cx="69602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7030A0"/>
                  </a:solidFill>
                  <a:latin typeface="Arial" charset="0"/>
                  <a:ea typeface="+mn-ea"/>
                  <a:cs typeface="+mn-cs"/>
                </a:rPr>
                <a:t>16-way</a:t>
              </a:r>
            </a:p>
          </p:txBody>
        </p:sp>
        <p:sp>
          <p:nvSpPr>
            <p:cNvPr id="118" name="TextBox 117"/>
            <p:cNvSpPr txBox="1">
              <a:spLocks noChangeArrowheads="1"/>
            </p:cNvSpPr>
            <p:nvPr/>
          </p:nvSpPr>
          <p:spPr bwMode="auto">
            <a:xfrm>
              <a:off x="7010400" y="2895600"/>
              <a:ext cx="69602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FF0000"/>
                  </a:solidFill>
                  <a:latin typeface="Arial" charset="0"/>
                  <a:ea typeface="+mn-ea"/>
                  <a:cs typeface="+mn-cs"/>
                </a:rPr>
                <a:t>32-way</a:t>
              </a:r>
            </a:p>
          </p:txBody>
        </p:sp>
      </p:grpSp>
      <p:sp>
        <p:nvSpPr>
          <p:cNvPr id="97" name="TextBox 5"/>
          <p:cNvSpPr txBox="1">
            <a:spLocks noChangeArrowheads="1"/>
          </p:cNvSpPr>
          <p:nvPr/>
        </p:nvSpPr>
        <p:spPr bwMode="auto">
          <a:xfrm>
            <a:off x="838200" y="1219200"/>
            <a:ext cx="3276600" cy="1384995"/>
          </a:xfrm>
          <a:prstGeom prst="rect">
            <a:avLst/>
          </a:prstGeom>
          <a:noFill/>
          <a:ln w="9525">
            <a:noFill/>
            <a:miter lim="800000"/>
            <a:headEnd/>
            <a:tailEnd/>
          </a:ln>
        </p:spPr>
        <p:txBody>
          <a:bodyPr wrap="square">
            <a:spAutoFit/>
          </a:bodyPr>
          <a:lstStyle/>
          <a:p>
            <a:pPr algn="l" eaLnBrk="0" hangingPunct="0"/>
            <a:r>
              <a:rPr lang="en-US" sz="1400" b="1" kern="1200" dirty="0" smtClean="0">
                <a:solidFill>
                  <a:srgbClr val="000000"/>
                </a:solidFill>
                <a:latin typeface="Arial" pitchFamily="34" charset="0"/>
                <a:ea typeface="+mn-ea"/>
                <a:cs typeface="+mn-cs"/>
              </a:rPr>
              <a:t>Parallel Overhead </a:t>
            </a:r>
            <a:br>
              <a:rPr lang="en-US" sz="1400" b="1" kern="1200" dirty="0" smtClean="0">
                <a:solidFill>
                  <a:srgbClr val="000000"/>
                </a:solidFill>
                <a:latin typeface="Arial" pitchFamily="34" charset="0"/>
                <a:ea typeface="+mn-ea"/>
                <a:cs typeface="+mn-cs"/>
              </a:rPr>
            </a:br>
            <a:r>
              <a:rPr lang="en-US" sz="1400" dirty="0" smtClean="0">
                <a:solidFill>
                  <a:srgbClr val="000000"/>
                </a:solidFill>
                <a:latin typeface="Arial" pitchFamily="34" charset="0"/>
                <a:sym typeface="Symbol"/>
              </a:rPr>
              <a:t> 1-efficiency</a:t>
            </a:r>
            <a:endParaRPr lang="en-US" sz="1400" dirty="0" smtClean="0">
              <a:solidFill>
                <a:srgbClr val="000000"/>
              </a:solidFill>
              <a:latin typeface="Arial" pitchFamily="34" charset="0"/>
            </a:endParaRPr>
          </a:p>
          <a:p>
            <a:pPr algn="l" rtl="0" eaLnBrk="0" fontAlgn="base" hangingPunct="0">
              <a:spcBef>
                <a:spcPct val="0"/>
              </a:spcBef>
              <a:spcAft>
                <a:spcPct val="0"/>
              </a:spcAft>
            </a:pPr>
            <a:endParaRPr lang="en-US" sz="1400" b="1" kern="1200" dirty="0" smtClean="0">
              <a:solidFill>
                <a:srgbClr val="000000"/>
              </a:solidFill>
              <a:latin typeface="Arial" pitchFamily="34" charset="0"/>
              <a:ea typeface="+mn-ea"/>
              <a:cs typeface="+mn-cs"/>
            </a:endParaRPr>
          </a:p>
          <a:p>
            <a:pPr algn="l" rtl="0" eaLnBrk="0" fontAlgn="base" hangingPunct="0">
              <a:spcBef>
                <a:spcPct val="0"/>
              </a:spcBef>
              <a:spcAft>
                <a:spcPct val="0"/>
              </a:spcAft>
            </a:pPr>
            <a:r>
              <a:rPr lang="en-US" sz="1400" b="1" kern="1200" dirty="0" smtClean="0">
                <a:solidFill>
                  <a:srgbClr val="000000"/>
                </a:solidFill>
                <a:latin typeface="Arial" pitchFamily="34" charset="0"/>
                <a:ea typeface="+mn-ea"/>
                <a:cs typeface="+mn-cs"/>
              </a:rPr>
              <a:t>=</a:t>
            </a:r>
            <a:r>
              <a:rPr lang="en-US" sz="1400" dirty="0" smtClean="0">
                <a:solidFill>
                  <a:srgbClr val="000000"/>
                </a:solidFill>
                <a:latin typeface="Arial" pitchFamily="34" charset="0"/>
              </a:rPr>
              <a:t> </a:t>
            </a:r>
            <a:r>
              <a:rPr lang="en-US" sz="1400" b="1" kern="1200" dirty="0" smtClean="0">
                <a:solidFill>
                  <a:srgbClr val="000000"/>
                </a:solidFill>
                <a:latin typeface="Arial" pitchFamily="34" charset="0"/>
                <a:ea typeface="+mn-ea"/>
                <a:cs typeface="+mn-cs"/>
              </a:rPr>
              <a:t>(</a:t>
            </a:r>
            <a:r>
              <a:rPr lang="en-US" sz="1400" b="1" kern="1200" dirty="0">
                <a:solidFill>
                  <a:srgbClr val="000000"/>
                </a:solidFill>
                <a:latin typeface="Arial" pitchFamily="34" charset="0"/>
                <a:ea typeface="+mn-ea"/>
                <a:cs typeface="+mn-cs"/>
              </a:rPr>
              <a:t>PT(P)/T(1)-1)</a:t>
            </a:r>
          </a:p>
          <a:p>
            <a:pPr algn="l" rtl="0" eaLnBrk="0" fontAlgn="base" hangingPunct="0">
              <a:spcBef>
                <a:spcPct val="0"/>
              </a:spcBef>
              <a:spcAft>
                <a:spcPct val="0"/>
              </a:spcAft>
            </a:pPr>
            <a:r>
              <a:rPr lang="en-US" sz="1400" b="1" kern="1200" dirty="0">
                <a:solidFill>
                  <a:srgbClr val="000000"/>
                </a:solidFill>
                <a:latin typeface="Arial" pitchFamily="34" charset="0"/>
                <a:ea typeface="+mn-ea"/>
                <a:cs typeface="+mn-cs"/>
              </a:rPr>
              <a:t>On P processors</a:t>
            </a:r>
          </a:p>
          <a:p>
            <a:pPr algn="l" rtl="0" eaLnBrk="0" fontAlgn="base" hangingPunct="0">
              <a:spcBef>
                <a:spcPct val="0"/>
              </a:spcBef>
              <a:spcAft>
                <a:spcPct val="0"/>
              </a:spcAft>
            </a:pPr>
            <a:r>
              <a:rPr lang="en-US" sz="1400" b="1" kern="1200" dirty="0">
                <a:solidFill>
                  <a:srgbClr val="000000"/>
                </a:solidFill>
                <a:latin typeface="Arial" pitchFamily="34" charset="0"/>
                <a:ea typeface="+mn-ea"/>
                <a:cs typeface="+mn-cs"/>
              </a:rPr>
              <a:t>= (1/efficiency)-</a:t>
            </a:r>
            <a:r>
              <a:rPr lang="en-US" sz="1400" b="1" kern="1200" dirty="0" smtClean="0">
                <a:solidFill>
                  <a:srgbClr val="000000"/>
                </a:solidFill>
                <a:latin typeface="Arial" pitchFamily="34" charset="0"/>
                <a:ea typeface="+mn-ea"/>
                <a:cs typeface="+mn-cs"/>
              </a:rPr>
              <a:t>1</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80"/>
          <p:cNvGrpSpPr/>
          <p:nvPr/>
        </p:nvGrpSpPr>
        <p:grpSpPr>
          <a:xfrm>
            <a:off x="76200" y="533400"/>
            <a:ext cx="9067800" cy="5562600"/>
            <a:chOff x="304801" y="457200"/>
            <a:chExt cx="8839199" cy="5427662"/>
          </a:xfrm>
        </p:grpSpPr>
        <p:graphicFrame>
          <p:nvGraphicFramePr>
            <p:cNvPr id="2" name="Chart 1"/>
            <p:cNvGraphicFramePr/>
            <p:nvPr/>
          </p:nvGraphicFramePr>
          <p:xfrm>
            <a:off x="457200" y="990600"/>
            <a:ext cx="8686800" cy="4067175"/>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21"/>
            <p:cNvGrpSpPr/>
            <p:nvPr/>
          </p:nvGrpSpPr>
          <p:grpSpPr>
            <a:xfrm>
              <a:off x="2362200" y="4956824"/>
              <a:ext cx="559024" cy="381000"/>
              <a:chOff x="914400" y="5334000"/>
              <a:chExt cx="559024" cy="381000"/>
            </a:xfrm>
          </p:grpSpPr>
          <p:cxnSp>
            <p:nvCxnSpPr>
              <p:cNvPr id="154" name="Straight Connector 22"/>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5" name="TextBox 23"/>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(2,1,2)</a:t>
                </a:r>
                <a:endParaRPr lang="en-US" sz="800" dirty="0">
                  <a:solidFill>
                    <a:srgbClr val="FE9700"/>
                  </a:solidFill>
                </a:endParaRPr>
              </a:p>
            </p:txBody>
          </p:sp>
        </p:grpSp>
        <p:grpSp>
          <p:nvGrpSpPr>
            <p:cNvPr id="5" name="Group 24"/>
            <p:cNvGrpSpPr/>
            <p:nvPr/>
          </p:nvGrpSpPr>
          <p:grpSpPr>
            <a:xfrm>
              <a:off x="1145404" y="4956824"/>
              <a:ext cx="559024" cy="381000"/>
              <a:chOff x="914400" y="5334000"/>
              <a:chExt cx="559024" cy="381000"/>
            </a:xfrm>
          </p:grpSpPr>
          <p:cxnSp>
            <p:nvCxnSpPr>
              <p:cNvPr id="152" name="Straight Connector 25"/>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3" name="TextBox 26"/>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336699"/>
                    </a:solidFill>
                  </a:rPr>
                  <a:t>(1,1,2)</a:t>
                </a:r>
                <a:endParaRPr lang="en-US" sz="800" dirty="0">
                  <a:solidFill>
                    <a:srgbClr val="336699"/>
                  </a:solidFill>
                </a:endParaRPr>
              </a:p>
            </p:txBody>
          </p:sp>
        </p:grpSp>
        <p:grpSp>
          <p:nvGrpSpPr>
            <p:cNvPr id="6" name="Group 27"/>
            <p:cNvGrpSpPr/>
            <p:nvPr/>
          </p:nvGrpSpPr>
          <p:grpSpPr>
            <a:xfrm>
              <a:off x="1371600" y="4956824"/>
              <a:ext cx="559024" cy="381000"/>
              <a:chOff x="914400" y="5334000"/>
              <a:chExt cx="559024" cy="381000"/>
            </a:xfrm>
          </p:grpSpPr>
          <p:cxnSp>
            <p:nvCxnSpPr>
              <p:cNvPr id="150" name="Straight Connector 28"/>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1" name="TextBox 29"/>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336699"/>
                    </a:solidFill>
                  </a:rPr>
                  <a:t>(1,2,1)</a:t>
                </a:r>
                <a:endParaRPr lang="en-US" sz="800" dirty="0">
                  <a:solidFill>
                    <a:srgbClr val="336699"/>
                  </a:solidFill>
                </a:endParaRPr>
              </a:p>
            </p:txBody>
          </p:sp>
        </p:grpSp>
        <p:grpSp>
          <p:nvGrpSpPr>
            <p:cNvPr id="7" name="Group 30"/>
            <p:cNvGrpSpPr/>
            <p:nvPr/>
          </p:nvGrpSpPr>
          <p:grpSpPr>
            <a:xfrm>
              <a:off x="1650776" y="4956824"/>
              <a:ext cx="559024" cy="381000"/>
              <a:chOff x="914400" y="5334000"/>
              <a:chExt cx="559024" cy="381000"/>
            </a:xfrm>
          </p:grpSpPr>
          <p:cxnSp>
            <p:nvCxnSpPr>
              <p:cNvPr id="148" name="Straight Connector 31"/>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9" name="TextBox 32"/>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336699"/>
                    </a:solidFill>
                  </a:rPr>
                  <a:t>(2,1,1)</a:t>
                </a:r>
                <a:endParaRPr lang="en-US" sz="800" dirty="0">
                  <a:solidFill>
                    <a:srgbClr val="336699"/>
                  </a:solidFill>
                </a:endParaRPr>
              </a:p>
            </p:txBody>
          </p:sp>
        </p:grpSp>
        <p:grpSp>
          <p:nvGrpSpPr>
            <p:cNvPr id="8" name="Group 33"/>
            <p:cNvGrpSpPr/>
            <p:nvPr/>
          </p:nvGrpSpPr>
          <p:grpSpPr>
            <a:xfrm>
              <a:off x="1879376" y="4956824"/>
              <a:ext cx="559024" cy="381000"/>
              <a:chOff x="914400" y="5334000"/>
              <a:chExt cx="559024" cy="381000"/>
            </a:xfrm>
          </p:grpSpPr>
          <p:cxnSp>
            <p:nvCxnSpPr>
              <p:cNvPr id="146" name="Straight Connector 34"/>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7" name="TextBox 35"/>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(1,2,2)</a:t>
                </a:r>
                <a:endParaRPr lang="en-US" sz="800" dirty="0">
                  <a:solidFill>
                    <a:srgbClr val="FE9700"/>
                  </a:solidFill>
                </a:endParaRPr>
              </a:p>
            </p:txBody>
          </p:sp>
        </p:grpSp>
        <p:grpSp>
          <p:nvGrpSpPr>
            <p:cNvPr id="9" name="Group 36"/>
            <p:cNvGrpSpPr/>
            <p:nvPr/>
          </p:nvGrpSpPr>
          <p:grpSpPr>
            <a:xfrm>
              <a:off x="2107976" y="4956824"/>
              <a:ext cx="559024" cy="381000"/>
              <a:chOff x="914400" y="5334000"/>
              <a:chExt cx="559024" cy="381000"/>
            </a:xfrm>
          </p:grpSpPr>
          <p:cxnSp>
            <p:nvCxnSpPr>
              <p:cNvPr id="144" name="Straight Connector 143"/>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5" name="TextBox 144"/>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(1,4,1)</a:t>
                </a:r>
                <a:endParaRPr lang="en-US" sz="800" dirty="0">
                  <a:solidFill>
                    <a:srgbClr val="FE9700"/>
                  </a:solidFill>
                </a:endParaRPr>
              </a:p>
            </p:txBody>
          </p:sp>
        </p:grpSp>
        <p:grpSp>
          <p:nvGrpSpPr>
            <p:cNvPr id="10" name="Group 39"/>
            <p:cNvGrpSpPr/>
            <p:nvPr/>
          </p:nvGrpSpPr>
          <p:grpSpPr>
            <a:xfrm>
              <a:off x="2590800" y="4956824"/>
              <a:ext cx="559024" cy="381000"/>
              <a:chOff x="914400" y="5334000"/>
              <a:chExt cx="559024" cy="381000"/>
            </a:xfrm>
          </p:grpSpPr>
          <p:cxnSp>
            <p:nvCxnSpPr>
              <p:cNvPr id="142" name="Straight Connector 141"/>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3" name="TextBox 142"/>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(2,2,1)</a:t>
                </a:r>
                <a:endParaRPr lang="en-US" sz="800" dirty="0">
                  <a:solidFill>
                    <a:srgbClr val="FE9700"/>
                  </a:solidFill>
                </a:endParaRPr>
              </a:p>
            </p:txBody>
          </p:sp>
        </p:grpSp>
        <p:grpSp>
          <p:nvGrpSpPr>
            <p:cNvPr id="11" name="Group 42"/>
            <p:cNvGrpSpPr/>
            <p:nvPr/>
          </p:nvGrpSpPr>
          <p:grpSpPr>
            <a:xfrm>
              <a:off x="3810000" y="4956824"/>
              <a:ext cx="559024" cy="381000"/>
              <a:chOff x="914400" y="5334000"/>
              <a:chExt cx="559024" cy="381000"/>
            </a:xfrm>
          </p:grpSpPr>
          <p:cxnSp>
            <p:nvCxnSpPr>
              <p:cNvPr id="140" name="Straight Connector 139"/>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1" name="TextBox 140"/>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(2,4,1)</a:t>
                </a:r>
                <a:endParaRPr lang="en-US" sz="800" dirty="0">
                  <a:solidFill>
                    <a:srgbClr val="669900"/>
                  </a:solidFill>
                </a:endParaRPr>
              </a:p>
            </p:txBody>
          </p:sp>
        </p:grpSp>
        <p:grpSp>
          <p:nvGrpSpPr>
            <p:cNvPr id="12" name="Group 45"/>
            <p:cNvGrpSpPr/>
            <p:nvPr/>
          </p:nvGrpSpPr>
          <p:grpSpPr>
            <a:xfrm>
              <a:off x="2819400" y="4956824"/>
              <a:ext cx="559024" cy="381000"/>
              <a:chOff x="914400" y="5334000"/>
              <a:chExt cx="559024" cy="381000"/>
            </a:xfrm>
          </p:grpSpPr>
          <p:cxnSp>
            <p:nvCxnSpPr>
              <p:cNvPr id="138" name="Straight Connector 13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9" name="TextBox 138"/>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E9700"/>
                    </a:solidFill>
                  </a:rPr>
                  <a:t>(4,1,1)</a:t>
                </a:r>
                <a:endParaRPr lang="en-US" sz="800" dirty="0">
                  <a:solidFill>
                    <a:srgbClr val="FE9700"/>
                  </a:solidFill>
                </a:endParaRPr>
              </a:p>
            </p:txBody>
          </p:sp>
        </p:grpSp>
        <p:grpSp>
          <p:nvGrpSpPr>
            <p:cNvPr id="13" name="Group 51"/>
            <p:cNvGrpSpPr/>
            <p:nvPr/>
          </p:nvGrpSpPr>
          <p:grpSpPr>
            <a:xfrm>
              <a:off x="3098576" y="4956824"/>
              <a:ext cx="559024" cy="381000"/>
              <a:chOff x="914400" y="5334000"/>
              <a:chExt cx="559024" cy="381000"/>
            </a:xfrm>
          </p:grpSpPr>
          <p:cxnSp>
            <p:nvCxnSpPr>
              <p:cNvPr id="136" name="Straight Connector 135"/>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7" name="TextBox 136"/>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(1,4,2)</a:t>
                </a:r>
                <a:endParaRPr lang="en-US" sz="800" dirty="0">
                  <a:solidFill>
                    <a:srgbClr val="669900"/>
                  </a:solidFill>
                </a:endParaRPr>
              </a:p>
            </p:txBody>
          </p:sp>
        </p:grpSp>
        <p:grpSp>
          <p:nvGrpSpPr>
            <p:cNvPr id="14" name="Group 54"/>
            <p:cNvGrpSpPr/>
            <p:nvPr/>
          </p:nvGrpSpPr>
          <p:grpSpPr>
            <a:xfrm>
              <a:off x="3327176" y="4956824"/>
              <a:ext cx="559024" cy="381000"/>
              <a:chOff x="914400" y="5334000"/>
              <a:chExt cx="559024" cy="381000"/>
            </a:xfrm>
          </p:grpSpPr>
          <p:cxnSp>
            <p:nvCxnSpPr>
              <p:cNvPr id="134" name="Straight Connector 133"/>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5" name="TextBox 134"/>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(1,8,1)</a:t>
                </a:r>
                <a:endParaRPr lang="en-US" sz="800" dirty="0">
                  <a:solidFill>
                    <a:srgbClr val="669900"/>
                  </a:solidFill>
                </a:endParaRPr>
              </a:p>
            </p:txBody>
          </p:sp>
        </p:grpSp>
        <p:grpSp>
          <p:nvGrpSpPr>
            <p:cNvPr id="15" name="Group 57"/>
            <p:cNvGrpSpPr/>
            <p:nvPr/>
          </p:nvGrpSpPr>
          <p:grpSpPr>
            <a:xfrm>
              <a:off x="3581400" y="4956824"/>
              <a:ext cx="559024" cy="381000"/>
              <a:chOff x="914400" y="5334000"/>
              <a:chExt cx="559024" cy="381000"/>
            </a:xfrm>
          </p:grpSpPr>
          <p:cxnSp>
            <p:nvCxnSpPr>
              <p:cNvPr id="132" name="Straight Connector 131"/>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3" name="TextBox 132"/>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(2,2,2)</a:t>
                </a:r>
                <a:endParaRPr lang="en-US" sz="800" dirty="0">
                  <a:solidFill>
                    <a:srgbClr val="669900"/>
                  </a:solidFill>
                </a:endParaRPr>
              </a:p>
            </p:txBody>
          </p:sp>
        </p:grpSp>
        <p:grpSp>
          <p:nvGrpSpPr>
            <p:cNvPr id="16" name="Group 60"/>
            <p:cNvGrpSpPr/>
            <p:nvPr/>
          </p:nvGrpSpPr>
          <p:grpSpPr>
            <a:xfrm>
              <a:off x="4089176" y="4956824"/>
              <a:ext cx="559024" cy="381000"/>
              <a:chOff x="914400" y="5334000"/>
              <a:chExt cx="559024" cy="381000"/>
            </a:xfrm>
          </p:grpSpPr>
          <p:cxnSp>
            <p:nvCxnSpPr>
              <p:cNvPr id="130" name="Straight Connector 129"/>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1" name="TextBox 130"/>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(4,1,2)</a:t>
                </a:r>
                <a:endParaRPr lang="en-US" sz="800" dirty="0">
                  <a:solidFill>
                    <a:srgbClr val="669900"/>
                  </a:solidFill>
                </a:endParaRPr>
              </a:p>
            </p:txBody>
          </p:sp>
        </p:grpSp>
        <p:grpSp>
          <p:nvGrpSpPr>
            <p:cNvPr id="17" name="Group 63"/>
            <p:cNvGrpSpPr/>
            <p:nvPr/>
          </p:nvGrpSpPr>
          <p:grpSpPr>
            <a:xfrm>
              <a:off x="5029200" y="4956824"/>
              <a:ext cx="587879" cy="381000"/>
              <a:chOff x="914400" y="5334000"/>
              <a:chExt cx="587879" cy="381000"/>
            </a:xfrm>
          </p:grpSpPr>
          <p:cxnSp>
            <p:nvCxnSpPr>
              <p:cNvPr id="128" name="Straight Connector 12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9" name="TextBox 128"/>
              <p:cNvSpPr txBox="1"/>
              <p:nvPr/>
            </p:nvSpPr>
            <p:spPr>
              <a:xfrm rot="2665501">
                <a:off x="961746" y="5410200"/>
                <a:ext cx="540533" cy="215444"/>
              </a:xfrm>
              <a:prstGeom prst="rect">
                <a:avLst/>
              </a:prstGeom>
              <a:noFill/>
            </p:spPr>
            <p:txBody>
              <a:bodyPr wrap="none" rtlCol="0">
                <a:spAutoFit/>
              </a:bodyPr>
              <a:lstStyle/>
              <a:p>
                <a:r>
                  <a:rPr lang="en-US" sz="800" dirty="0" smtClean="0">
                    <a:solidFill>
                      <a:srgbClr val="7030A0"/>
                    </a:solidFill>
                  </a:rPr>
                  <a:t>(1,16,1)</a:t>
                </a:r>
                <a:endParaRPr lang="en-US" sz="800" dirty="0">
                  <a:solidFill>
                    <a:srgbClr val="7030A0"/>
                  </a:solidFill>
                </a:endParaRPr>
              </a:p>
            </p:txBody>
          </p:sp>
        </p:grpSp>
        <p:grpSp>
          <p:nvGrpSpPr>
            <p:cNvPr id="18" name="Group 66"/>
            <p:cNvGrpSpPr/>
            <p:nvPr/>
          </p:nvGrpSpPr>
          <p:grpSpPr>
            <a:xfrm>
              <a:off x="4317776" y="4956824"/>
              <a:ext cx="559024" cy="381000"/>
              <a:chOff x="914400" y="5334000"/>
              <a:chExt cx="559024" cy="381000"/>
            </a:xfrm>
          </p:grpSpPr>
          <p:cxnSp>
            <p:nvCxnSpPr>
              <p:cNvPr id="126" name="Straight Connector 125"/>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7" name="TextBox 126"/>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(4,2,1)</a:t>
                </a:r>
                <a:endParaRPr lang="en-US" sz="800" dirty="0">
                  <a:solidFill>
                    <a:srgbClr val="669900"/>
                  </a:solidFill>
                </a:endParaRPr>
              </a:p>
            </p:txBody>
          </p:sp>
        </p:grpSp>
        <p:grpSp>
          <p:nvGrpSpPr>
            <p:cNvPr id="19" name="Group 69"/>
            <p:cNvGrpSpPr/>
            <p:nvPr/>
          </p:nvGrpSpPr>
          <p:grpSpPr>
            <a:xfrm>
              <a:off x="4546376" y="4956824"/>
              <a:ext cx="559024" cy="381000"/>
              <a:chOff x="914400" y="5334000"/>
              <a:chExt cx="559024" cy="381000"/>
            </a:xfrm>
          </p:grpSpPr>
          <p:cxnSp>
            <p:nvCxnSpPr>
              <p:cNvPr id="124" name="Straight Connector 123"/>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5" name="TextBox 124"/>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669900"/>
                    </a:solidFill>
                  </a:rPr>
                  <a:t>(8,1,1)</a:t>
                </a:r>
                <a:endParaRPr lang="en-US" sz="800" dirty="0">
                  <a:solidFill>
                    <a:srgbClr val="669900"/>
                  </a:solidFill>
                </a:endParaRPr>
              </a:p>
            </p:txBody>
          </p:sp>
        </p:grpSp>
        <p:grpSp>
          <p:nvGrpSpPr>
            <p:cNvPr id="20" name="Group 78"/>
            <p:cNvGrpSpPr/>
            <p:nvPr/>
          </p:nvGrpSpPr>
          <p:grpSpPr>
            <a:xfrm>
              <a:off x="4800600" y="4956824"/>
              <a:ext cx="559024" cy="381000"/>
              <a:chOff x="914400" y="5334000"/>
              <a:chExt cx="559024" cy="381000"/>
            </a:xfrm>
          </p:grpSpPr>
          <p:cxnSp>
            <p:nvCxnSpPr>
              <p:cNvPr id="122" name="Straight Connector 121"/>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3" name="TextBox 122"/>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(1,8,2)</a:t>
                </a:r>
                <a:endParaRPr lang="en-US" sz="800" dirty="0">
                  <a:solidFill>
                    <a:srgbClr val="7030A0"/>
                  </a:solidFill>
                </a:endParaRPr>
              </a:p>
            </p:txBody>
          </p:sp>
        </p:grpSp>
        <p:grpSp>
          <p:nvGrpSpPr>
            <p:cNvPr id="21" name="Group 81"/>
            <p:cNvGrpSpPr/>
            <p:nvPr/>
          </p:nvGrpSpPr>
          <p:grpSpPr>
            <a:xfrm>
              <a:off x="5308376" y="4956824"/>
              <a:ext cx="559024" cy="381000"/>
              <a:chOff x="914400" y="5334000"/>
              <a:chExt cx="559024" cy="381000"/>
            </a:xfrm>
          </p:grpSpPr>
          <p:cxnSp>
            <p:nvCxnSpPr>
              <p:cNvPr id="120" name="Straight Connector 119"/>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1" name="TextBox 120"/>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(2,4,2)</a:t>
                </a:r>
                <a:endParaRPr lang="en-US" sz="800" dirty="0">
                  <a:solidFill>
                    <a:srgbClr val="7030A0"/>
                  </a:solidFill>
                </a:endParaRPr>
              </a:p>
            </p:txBody>
          </p:sp>
        </p:grpSp>
        <p:grpSp>
          <p:nvGrpSpPr>
            <p:cNvPr id="22" name="Group 84"/>
            <p:cNvGrpSpPr/>
            <p:nvPr/>
          </p:nvGrpSpPr>
          <p:grpSpPr>
            <a:xfrm>
              <a:off x="7467600" y="4956824"/>
              <a:ext cx="559024" cy="381000"/>
              <a:chOff x="914400" y="5334000"/>
              <a:chExt cx="559024" cy="381000"/>
            </a:xfrm>
          </p:grpSpPr>
          <p:cxnSp>
            <p:nvCxnSpPr>
              <p:cNvPr id="118" name="Straight Connector 1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9" name="TextBox 118"/>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F0000"/>
                    </a:solidFill>
                  </a:rPr>
                  <a:t>(4,4,2)</a:t>
                </a:r>
                <a:endParaRPr lang="en-US" sz="800" dirty="0">
                  <a:solidFill>
                    <a:srgbClr val="FF0000"/>
                  </a:solidFill>
                </a:endParaRPr>
              </a:p>
            </p:txBody>
          </p:sp>
        </p:grpSp>
        <p:grpSp>
          <p:nvGrpSpPr>
            <p:cNvPr id="23" name="Group 87"/>
            <p:cNvGrpSpPr/>
            <p:nvPr/>
          </p:nvGrpSpPr>
          <p:grpSpPr>
            <a:xfrm>
              <a:off x="5536976" y="4956824"/>
              <a:ext cx="559024" cy="381000"/>
              <a:chOff x="914400" y="5334000"/>
              <a:chExt cx="559024" cy="381000"/>
            </a:xfrm>
          </p:grpSpPr>
          <p:cxnSp>
            <p:nvCxnSpPr>
              <p:cNvPr id="116" name="Straight Connector 115"/>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7" name="TextBox 116"/>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(2,8,1)</a:t>
                </a:r>
                <a:endParaRPr lang="en-US" sz="800" dirty="0">
                  <a:solidFill>
                    <a:srgbClr val="7030A0"/>
                  </a:solidFill>
                </a:endParaRPr>
              </a:p>
            </p:txBody>
          </p:sp>
        </p:grpSp>
        <p:grpSp>
          <p:nvGrpSpPr>
            <p:cNvPr id="24" name="Group 90"/>
            <p:cNvGrpSpPr/>
            <p:nvPr/>
          </p:nvGrpSpPr>
          <p:grpSpPr>
            <a:xfrm>
              <a:off x="5791200" y="4956824"/>
              <a:ext cx="559024" cy="381000"/>
              <a:chOff x="914400" y="5334000"/>
              <a:chExt cx="559024" cy="381000"/>
            </a:xfrm>
          </p:grpSpPr>
          <p:cxnSp>
            <p:nvCxnSpPr>
              <p:cNvPr id="114" name="Straight Connector 113"/>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5" name="TextBox 114"/>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(4,2,2)</a:t>
                </a:r>
                <a:endParaRPr lang="en-US" sz="800" dirty="0">
                  <a:solidFill>
                    <a:srgbClr val="7030A0"/>
                  </a:solidFill>
                </a:endParaRPr>
              </a:p>
            </p:txBody>
          </p:sp>
        </p:grpSp>
        <p:grpSp>
          <p:nvGrpSpPr>
            <p:cNvPr id="25" name="Group 99"/>
            <p:cNvGrpSpPr/>
            <p:nvPr/>
          </p:nvGrpSpPr>
          <p:grpSpPr>
            <a:xfrm>
              <a:off x="7239000" y="4956824"/>
              <a:ext cx="559024" cy="381000"/>
              <a:chOff x="914400" y="5334000"/>
              <a:chExt cx="559024" cy="381000"/>
            </a:xfrm>
          </p:grpSpPr>
          <p:cxnSp>
            <p:nvCxnSpPr>
              <p:cNvPr id="112" name="Straight Connector 111"/>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3" name="TextBox 112"/>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F0000"/>
                    </a:solidFill>
                  </a:rPr>
                  <a:t>(2,8,2)</a:t>
                </a:r>
                <a:endParaRPr lang="en-US" sz="800" dirty="0">
                  <a:solidFill>
                    <a:srgbClr val="FF0000"/>
                  </a:solidFill>
                </a:endParaRPr>
              </a:p>
            </p:txBody>
          </p:sp>
        </p:grpSp>
        <p:grpSp>
          <p:nvGrpSpPr>
            <p:cNvPr id="26" name="Group 102"/>
            <p:cNvGrpSpPr/>
            <p:nvPr/>
          </p:nvGrpSpPr>
          <p:grpSpPr>
            <a:xfrm>
              <a:off x="7696200" y="4956824"/>
              <a:ext cx="559024" cy="381000"/>
              <a:chOff x="914400" y="5334000"/>
              <a:chExt cx="559024" cy="381000"/>
            </a:xfrm>
          </p:grpSpPr>
          <p:cxnSp>
            <p:nvCxnSpPr>
              <p:cNvPr id="110" name="Straight Connector 109"/>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1" name="TextBox 110"/>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F0000"/>
                    </a:solidFill>
                  </a:rPr>
                  <a:t>(8,2,2)</a:t>
                </a:r>
                <a:endParaRPr lang="en-US" sz="800" dirty="0">
                  <a:solidFill>
                    <a:srgbClr val="FF0000"/>
                  </a:solidFill>
                </a:endParaRPr>
              </a:p>
            </p:txBody>
          </p:sp>
        </p:grpSp>
        <p:grpSp>
          <p:nvGrpSpPr>
            <p:cNvPr id="27" name="Group 105"/>
            <p:cNvGrpSpPr/>
            <p:nvPr/>
          </p:nvGrpSpPr>
          <p:grpSpPr>
            <a:xfrm>
              <a:off x="7975376" y="4956824"/>
              <a:ext cx="587879" cy="381000"/>
              <a:chOff x="914400" y="5334000"/>
              <a:chExt cx="587879" cy="381000"/>
            </a:xfrm>
          </p:grpSpPr>
          <p:cxnSp>
            <p:nvCxnSpPr>
              <p:cNvPr id="108" name="Straight Connector 10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9" name="TextBox 108"/>
              <p:cNvSpPr txBox="1"/>
              <p:nvPr/>
            </p:nvSpPr>
            <p:spPr>
              <a:xfrm rot="2665501">
                <a:off x="961746" y="5410200"/>
                <a:ext cx="540533" cy="215444"/>
              </a:xfrm>
              <a:prstGeom prst="rect">
                <a:avLst/>
              </a:prstGeom>
              <a:noFill/>
            </p:spPr>
            <p:txBody>
              <a:bodyPr wrap="none" rtlCol="0">
                <a:spAutoFit/>
              </a:bodyPr>
              <a:lstStyle/>
              <a:p>
                <a:r>
                  <a:rPr lang="en-US" sz="800" dirty="0" smtClean="0">
                    <a:solidFill>
                      <a:srgbClr val="FF0000"/>
                    </a:solidFill>
                  </a:rPr>
                  <a:t>(16,1,2)</a:t>
                </a:r>
                <a:endParaRPr lang="en-US" sz="800" dirty="0">
                  <a:solidFill>
                    <a:srgbClr val="FF0000"/>
                  </a:solidFill>
                </a:endParaRPr>
              </a:p>
            </p:txBody>
          </p:sp>
        </p:grpSp>
        <p:sp>
          <p:nvSpPr>
            <p:cNvPr id="79" name="TextBox 5"/>
            <p:cNvSpPr txBox="1">
              <a:spLocks noChangeArrowheads="1"/>
            </p:cNvSpPr>
            <p:nvPr/>
          </p:nvSpPr>
          <p:spPr bwMode="auto">
            <a:xfrm rot="2726573">
              <a:off x="589170" y="5196909"/>
              <a:ext cx="1160462" cy="215444"/>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sz="800" b="1" kern="1200" dirty="0" smtClean="0">
                  <a:solidFill>
                    <a:srgbClr val="000000"/>
                  </a:solidFill>
                  <a:latin typeface="Arial" charset="0"/>
                  <a:ea typeface="+mn-ea"/>
                  <a:cs typeface="+mn-cs"/>
                </a:rPr>
                <a:t>Parallel Patterns</a:t>
              </a:r>
              <a:endParaRPr lang="en-US" sz="800" b="1" kern="1200" dirty="0">
                <a:solidFill>
                  <a:srgbClr val="000000"/>
                </a:solidFill>
                <a:latin typeface="Arial" charset="0"/>
                <a:ea typeface="+mn-ea"/>
                <a:cs typeface="+mn-cs"/>
              </a:endParaRPr>
            </a:p>
          </p:txBody>
        </p:sp>
        <p:grpSp>
          <p:nvGrpSpPr>
            <p:cNvPr id="28" name="Group 20"/>
            <p:cNvGrpSpPr/>
            <p:nvPr/>
          </p:nvGrpSpPr>
          <p:grpSpPr>
            <a:xfrm>
              <a:off x="915549" y="4956824"/>
              <a:ext cx="559024" cy="381000"/>
              <a:chOff x="914400" y="5334000"/>
              <a:chExt cx="559024" cy="381000"/>
            </a:xfrm>
          </p:grpSpPr>
          <p:cxnSp>
            <p:nvCxnSpPr>
              <p:cNvPr id="82"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3" name="TextBox 18"/>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FF00FF"/>
                    </a:solidFill>
                  </a:rPr>
                  <a:t>(1,1,1)</a:t>
                </a:r>
                <a:endParaRPr lang="en-US" sz="800" dirty="0">
                  <a:solidFill>
                    <a:srgbClr val="FF00FF"/>
                  </a:solidFill>
                </a:endParaRPr>
              </a:p>
            </p:txBody>
          </p:sp>
        </p:grpSp>
        <p:sp>
          <p:nvSpPr>
            <p:cNvPr id="81" name="TextBox 80"/>
            <p:cNvSpPr txBox="1"/>
            <p:nvPr/>
          </p:nvSpPr>
          <p:spPr>
            <a:xfrm rot="2604773">
              <a:off x="457200" y="5087492"/>
              <a:ext cx="790601" cy="461665"/>
            </a:xfrm>
            <a:prstGeom prst="rect">
              <a:avLst/>
            </a:prstGeom>
            <a:noFill/>
          </p:spPr>
          <p:txBody>
            <a:bodyPr wrap="none" rtlCol="0">
              <a:spAutoFit/>
            </a:bodyPr>
            <a:lstStyle/>
            <a:p>
              <a:r>
                <a:rPr lang="en-US" sz="800" dirty="0" smtClean="0"/>
                <a:t>(CCR thread,</a:t>
              </a:r>
            </a:p>
            <a:p>
              <a:r>
                <a:rPr lang="en-US" sz="800" dirty="0" smtClean="0"/>
                <a:t>MPI process,</a:t>
              </a:r>
            </a:p>
            <a:p>
              <a:r>
                <a:rPr lang="en-US" sz="800" dirty="0" smtClean="0"/>
                <a:t>node)</a:t>
              </a:r>
              <a:endParaRPr lang="en-US" sz="800" dirty="0"/>
            </a:p>
          </p:txBody>
        </p:sp>
        <p:grpSp>
          <p:nvGrpSpPr>
            <p:cNvPr id="29" name="Group 90"/>
            <p:cNvGrpSpPr/>
            <p:nvPr/>
          </p:nvGrpSpPr>
          <p:grpSpPr>
            <a:xfrm>
              <a:off x="6019800" y="4953000"/>
              <a:ext cx="559024" cy="381000"/>
              <a:chOff x="914400" y="5334000"/>
              <a:chExt cx="559024" cy="381000"/>
            </a:xfrm>
          </p:grpSpPr>
          <p:cxnSp>
            <p:nvCxnSpPr>
              <p:cNvPr id="157" name="Straight Connector 156"/>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8" name="TextBox 157"/>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(4,4,1)</a:t>
                </a:r>
                <a:endParaRPr lang="en-US" sz="800" dirty="0">
                  <a:solidFill>
                    <a:srgbClr val="7030A0"/>
                  </a:solidFill>
                </a:endParaRPr>
              </a:p>
            </p:txBody>
          </p:sp>
        </p:grpSp>
        <p:grpSp>
          <p:nvGrpSpPr>
            <p:cNvPr id="30" name="Group 90"/>
            <p:cNvGrpSpPr/>
            <p:nvPr/>
          </p:nvGrpSpPr>
          <p:grpSpPr>
            <a:xfrm>
              <a:off x="6248400" y="4953000"/>
              <a:ext cx="559024" cy="381000"/>
              <a:chOff x="914400" y="5334000"/>
              <a:chExt cx="559024" cy="381000"/>
            </a:xfrm>
          </p:grpSpPr>
          <p:cxnSp>
            <p:nvCxnSpPr>
              <p:cNvPr id="160" name="Straight Connector 159"/>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1" name="TextBox 160"/>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(8,1,2)</a:t>
                </a:r>
                <a:endParaRPr lang="en-US" sz="800" dirty="0">
                  <a:solidFill>
                    <a:srgbClr val="7030A0"/>
                  </a:solidFill>
                </a:endParaRPr>
              </a:p>
            </p:txBody>
          </p:sp>
        </p:grpSp>
        <p:grpSp>
          <p:nvGrpSpPr>
            <p:cNvPr id="31" name="Group 90"/>
            <p:cNvGrpSpPr/>
            <p:nvPr/>
          </p:nvGrpSpPr>
          <p:grpSpPr>
            <a:xfrm>
              <a:off x="6477000" y="4953000"/>
              <a:ext cx="559024" cy="381000"/>
              <a:chOff x="914400" y="5334000"/>
              <a:chExt cx="559024" cy="381000"/>
            </a:xfrm>
          </p:grpSpPr>
          <p:cxnSp>
            <p:nvCxnSpPr>
              <p:cNvPr id="163" name="Straight Connector 162"/>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4" name="TextBox 163"/>
              <p:cNvSpPr txBox="1"/>
              <p:nvPr/>
            </p:nvSpPr>
            <p:spPr>
              <a:xfrm rot="2665501">
                <a:off x="990600" y="5410200"/>
                <a:ext cx="482824" cy="215444"/>
              </a:xfrm>
              <a:prstGeom prst="rect">
                <a:avLst/>
              </a:prstGeom>
              <a:noFill/>
            </p:spPr>
            <p:txBody>
              <a:bodyPr wrap="none" rtlCol="0">
                <a:spAutoFit/>
              </a:bodyPr>
              <a:lstStyle/>
              <a:p>
                <a:r>
                  <a:rPr lang="en-US" sz="800" dirty="0" smtClean="0">
                    <a:solidFill>
                      <a:srgbClr val="7030A0"/>
                    </a:solidFill>
                  </a:rPr>
                  <a:t>(8,2,1)</a:t>
                </a:r>
                <a:endParaRPr lang="en-US" sz="800" dirty="0">
                  <a:solidFill>
                    <a:srgbClr val="7030A0"/>
                  </a:solidFill>
                </a:endParaRPr>
              </a:p>
            </p:txBody>
          </p:sp>
        </p:grpSp>
        <p:grpSp>
          <p:nvGrpSpPr>
            <p:cNvPr id="64" name="Group 90"/>
            <p:cNvGrpSpPr/>
            <p:nvPr/>
          </p:nvGrpSpPr>
          <p:grpSpPr>
            <a:xfrm>
              <a:off x="6756176" y="4953000"/>
              <a:ext cx="587879" cy="381000"/>
              <a:chOff x="914400" y="5334000"/>
              <a:chExt cx="587879" cy="381000"/>
            </a:xfrm>
          </p:grpSpPr>
          <p:cxnSp>
            <p:nvCxnSpPr>
              <p:cNvPr id="166" name="Straight Connector 165"/>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7" name="TextBox 166"/>
              <p:cNvSpPr txBox="1"/>
              <p:nvPr/>
            </p:nvSpPr>
            <p:spPr>
              <a:xfrm rot="2665501">
                <a:off x="961746" y="5410200"/>
                <a:ext cx="540533" cy="215444"/>
              </a:xfrm>
              <a:prstGeom prst="rect">
                <a:avLst/>
              </a:prstGeom>
              <a:noFill/>
            </p:spPr>
            <p:txBody>
              <a:bodyPr wrap="none" rtlCol="0">
                <a:spAutoFit/>
              </a:bodyPr>
              <a:lstStyle/>
              <a:p>
                <a:r>
                  <a:rPr lang="en-US" sz="800" dirty="0" smtClean="0">
                    <a:solidFill>
                      <a:srgbClr val="7030A0"/>
                    </a:solidFill>
                  </a:rPr>
                  <a:t>(16,1,1)</a:t>
                </a:r>
                <a:endParaRPr lang="en-US" sz="800" dirty="0">
                  <a:solidFill>
                    <a:srgbClr val="7030A0"/>
                  </a:solidFill>
                </a:endParaRPr>
              </a:p>
            </p:txBody>
          </p:sp>
        </p:grpSp>
        <p:grpSp>
          <p:nvGrpSpPr>
            <p:cNvPr id="65" name="Group 99"/>
            <p:cNvGrpSpPr/>
            <p:nvPr/>
          </p:nvGrpSpPr>
          <p:grpSpPr>
            <a:xfrm>
              <a:off x="7010400" y="4953000"/>
              <a:ext cx="587879" cy="381000"/>
              <a:chOff x="914400" y="5334000"/>
              <a:chExt cx="587879" cy="381000"/>
            </a:xfrm>
          </p:grpSpPr>
          <p:cxnSp>
            <p:nvCxnSpPr>
              <p:cNvPr id="169" name="Straight Connector 168"/>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0" name="TextBox 169"/>
              <p:cNvSpPr txBox="1"/>
              <p:nvPr/>
            </p:nvSpPr>
            <p:spPr>
              <a:xfrm rot="2665501">
                <a:off x="961746" y="5410200"/>
                <a:ext cx="540533" cy="215444"/>
              </a:xfrm>
              <a:prstGeom prst="rect">
                <a:avLst/>
              </a:prstGeom>
              <a:noFill/>
            </p:spPr>
            <p:txBody>
              <a:bodyPr wrap="none" rtlCol="0">
                <a:spAutoFit/>
              </a:bodyPr>
              <a:lstStyle/>
              <a:p>
                <a:r>
                  <a:rPr lang="en-US" sz="800" dirty="0" smtClean="0">
                    <a:solidFill>
                      <a:srgbClr val="FF0000"/>
                    </a:solidFill>
                  </a:rPr>
                  <a:t>(1,16,2)</a:t>
                </a:r>
                <a:endParaRPr lang="en-US" sz="800" dirty="0">
                  <a:solidFill>
                    <a:srgbClr val="FF0000"/>
                  </a:solidFill>
                </a:endParaRPr>
              </a:p>
            </p:txBody>
          </p:sp>
        </p:grpSp>
        <p:sp>
          <p:nvSpPr>
            <p:cNvPr id="171" name="TextBox 15"/>
            <p:cNvSpPr txBox="1">
              <a:spLocks noChangeArrowheads="1"/>
            </p:cNvSpPr>
            <p:nvPr/>
          </p:nvSpPr>
          <p:spPr bwMode="auto">
            <a:xfrm>
              <a:off x="1981201" y="457200"/>
              <a:ext cx="4167616" cy="861774"/>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400" b="1" kern="1200" dirty="0" smtClean="0">
                  <a:solidFill>
                    <a:srgbClr val="000000"/>
                  </a:solidFill>
                  <a:latin typeface="Arial" charset="0"/>
                  <a:ea typeface="+mn-ea"/>
                  <a:cs typeface="+mn-cs"/>
                </a:rPr>
                <a:t>Parallel Deterministic </a:t>
              </a:r>
              <a:r>
                <a:rPr lang="en-US" sz="1400" b="1" kern="1200" dirty="0">
                  <a:solidFill>
                    <a:srgbClr val="000000"/>
                  </a:solidFill>
                  <a:latin typeface="Arial" charset="0"/>
                  <a:ea typeface="+mn-ea"/>
                  <a:cs typeface="+mn-cs"/>
                </a:rPr>
                <a:t>Annealing Clustering </a:t>
              </a:r>
            </a:p>
            <a:p>
              <a:pPr algn="ctr" rtl="0" fontAlgn="base">
                <a:spcBef>
                  <a:spcPct val="0"/>
                </a:spcBef>
                <a:spcAft>
                  <a:spcPct val="0"/>
                </a:spcAft>
              </a:pPr>
              <a:r>
                <a:rPr lang="en-US" sz="1400" b="1" kern="1200" dirty="0">
                  <a:solidFill>
                    <a:srgbClr val="000000"/>
                  </a:solidFill>
                  <a:latin typeface="Arial" charset="0"/>
                  <a:ea typeface="+mn-ea"/>
                  <a:cs typeface="+mn-cs"/>
                </a:rPr>
                <a:t>Scaled Speedup Tests on </a:t>
              </a:r>
              <a:r>
                <a:rPr lang="en-US" sz="1400" b="1" kern="1200" dirty="0" smtClean="0">
                  <a:solidFill>
                    <a:srgbClr val="000000"/>
                  </a:solidFill>
                  <a:latin typeface="Arial" charset="0"/>
                  <a:ea typeface="+mn-ea"/>
                  <a:cs typeface="+mn-cs"/>
                </a:rPr>
                <a:t>two 16-core Systems</a:t>
              </a:r>
              <a:endParaRPr lang="en-US" sz="1400" b="1" kern="1200" dirty="0">
                <a:solidFill>
                  <a:srgbClr val="000000"/>
                </a:solidFill>
                <a:latin typeface="Arial" charset="0"/>
                <a:ea typeface="+mn-ea"/>
                <a:cs typeface="+mn-cs"/>
              </a:endParaRPr>
            </a:p>
            <a:p>
              <a:pPr algn="ctr" rtl="0" fontAlgn="base">
                <a:spcBef>
                  <a:spcPct val="0"/>
                </a:spcBef>
                <a:spcAft>
                  <a:spcPct val="0"/>
                </a:spcAft>
              </a:pPr>
              <a:r>
                <a:rPr lang="en-US" sz="1000" b="1" kern="1200" dirty="0" smtClean="0">
                  <a:solidFill>
                    <a:srgbClr val="000000"/>
                  </a:solidFill>
                  <a:latin typeface="Arial" charset="0"/>
                  <a:ea typeface="+mn-ea"/>
                  <a:cs typeface="+mn-cs"/>
                </a:rPr>
                <a:t>(10 </a:t>
              </a:r>
              <a:r>
                <a:rPr lang="en-US" sz="1000" b="1" kern="1200" dirty="0">
                  <a:solidFill>
                    <a:srgbClr val="000000"/>
                  </a:solidFill>
                  <a:latin typeface="Arial" charset="0"/>
                  <a:ea typeface="+mn-ea"/>
                  <a:cs typeface="+mn-cs"/>
                </a:rPr>
                <a:t>Clusters; 160,000 points per cluster per </a:t>
              </a:r>
              <a:r>
                <a:rPr lang="en-US" sz="1000" b="1" kern="1200" dirty="0" smtClean="0">
                  <a:solidFill>
                    <a:srgbClr val="000000"/>
                  </a:solidFill>
                  <a:latin typeface="Arial" charset="0"/>
                  <a:ea typeface="+mn-ea"/>
                  <a:cs typeface="+mn-cs"/>
                </a:rPr>
                <a:t>thread)</a:t>
              </a:r>
              <a:endParaRPr lang="en-US" sz="1000" b="1" kern="1200" dirty="0">
                <a:solidFill>
                  <a:srgbClr val="000000"/>
                </a:solidFill>
                <a:latin typeface="Arial" charset="0"/>
                <a:ea typeface="+mn-ea"/>
                <a:cs typeface="+mn-cs"/>
              </a:endParaRPr>
            </a:p>
            <a:p>
              <a:pPr algn="ctr" rtl="0" fontAlgn="base">
                <a:spcBef>
                  <a:spcPct val="0"/>
                </a:spcBef>
                <a:spcAft>
                  <a:spcPct val="0"/>
                </a:spcAft>
              </a:pPr>
              <a:endParaRPr lang="en-US" sz="1200" b="1" kern="1200" dirty="0">
                <a:solidFill>
                  <a:srgbClr val="000000"/>
                </a:solidFill>
                <a:latin typeface="Arial" charset="0"/>
                <a:ea typeface="+mn-ea"/>
                <a:cs typeface="+mn-cs"/>
              </a:endParaRPr>
            </a:p>
          </p:txBody>
        </p:sp>
        <p:sp>
          <p:nvSpPr>
            <p:cNvPr id="172" name="TextBox 171"/>
            <p:cNvSpPr txBox="1"/>
            <p:nvPr/>
          </p:nvSpPr>
          <p:spPr>
            <a:xfrm rot="16200000">
              <a:off x="-350186" y="1628036"/>
              <a:ext cx="1617751" cy="307777"/>
            </a:xfrm>
            <a:prstGeom prst="rect">
              <a:avLst/>
            </a:prstGeom>
            <a:noFill/>
          </p:spPr>
          <p:txBody>
            <a:bodyPr wrap="none" rtlCol="0">
              <a:spAutoFit/>
            </a:bodyPr>
            <a:lstStyle/>
            <a:p>
              <a:r>
                <a:rPr lang="en-US" sz="1400" dirty="0" smtClean="0"/>
                <a:t>Parallel Overhead</a:t>
              </a:r>
              <a:endParaRPr lang="en-US" sz="1400" dirty="0"/>
            </a:p>
          </p:txBody>
        </p:sp>
        <p:grpSp>
          <p:nvGrpSpPr>
            <p:cNvPr id="66" name="Group 30"/>
            <p:cNvGrpSpPr/>
            <p:nvPr/>
          </p:nvGrpSpPr>
          <p:grpSpPr>
            <a:xfrm>
              <a:off x="8203976" y="4953000"/>
              <a:ext cx="514849" cy="381000"/>
              <a:chOff x="914400" y="5334000"/>
              <a:chExt cx="514849" cy="381000"/>
            </a:xfrm>
          </p:grpSpPr>
          <p:cxnSp>
            <p:nvCxnSpPr>
              <p:cNvPr id="174" name="Straight Connector 31"/>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5" name="TextBox 32"/>
              <p:cNvSpPr txBox="1"/>
              <p:nvPr/>
            </p:nvSpPr>
            <p:spPr>
              <a:xfrm rot="2665501">
                <a:off x="946425" y="5395992"/>
                <a:ext cx="482824" cy="215444"/>
              </a:xfrm>
              <a:prstGeom prst="rect">
                <a:avLst/>
              </a:prstGeom>
              <a:noFill/>
            </p:spPr>
            <p:txBody>
              <a:bodyPr wrap="none" rtlCol="0">
                <a:spAutoFit/>
              </a:bodyPr>
              <a:lstStyle/>
              <a:p>
                <a:r>
                  <a:rPr lang="en-US" sz="800" dirty="0" smtClean="0">
                    <a:solidFill>
                      <a:srgbClr val="336699"/>
                    </a:solidFill>
                  </a:rPr>
                  <a:t>(</a:t>
                </a:r>
                <a:r>
                  <a:rPr lang="en-US" sz="800" dirty="0" smtClean="0">
                    <a:solidFill>
                      <a:srgbClr val="0000FF"/>
                    </a:solidFill>
                  </a:rPr>
                  <a:t>1,8,6</a:t>
                </a:r>
                <a:r>
                  <a:rPr lang="en-US" sz="800" dirty="0" smtClean="0">
                    <a:solidFill>
                      <a:srgbClr val="336699"/>
                    </a:solidFill>
                  </a:rPr>
                  <a:t>)</a:t>
                </a:r>
                <a:endParaRPr lang="en-US" sz="800" dirty="0">
                  <a:solidFill>
                    <a:srgbClr val="336699"/>
                  </a:solidFill>
                </a:endParaRPr>
              </a:p>
            </p:txBody>
          </p:sp>
        </p:grpSp>
        <p:sp>
          <p:nvSpPr>
            <p:cNvPr id="176" name="TextBox 13"/>
            <p:cNvSpPr txBox="1">
              <a:spLocks noChangeArrowheads="1"/>
            </p:cNvSpPr>
            <p:nvPr/>
          </p:nvSpPr>
          <p:spPr bwMode="auto">
            <a:xfrm>
              <a:off x="1066800" y="4599801"/>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336699"/>
                  </a:solidFill>
                  <a:latin typeface="Arial" charset="0"/>
                  <a:ea typeface="+mn-ea"/>
                  <a:cs typeface="+mn-cs"/>
                </a:rPr>
                <a:t>2-way</a:t>
              </a:r>
            </a:p>
          </p:txBody>
        </p:sp>
        <p:sp>
          <p:nvSpPr>
            <p:cNvPr id="177" name="TextBox 12"/>
            <p:cNvSpPr txBox="1">
              <a:spLocks noChangeArrowheads="1"/>
            </p:cNvSpPr>
            <p:nvPr/>
          </p:nvSpPr>
          <p:spPr bwMode="auto">
            <a:xfrm>
              <a:off x="2133600" y="4495800"/>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EE9410"/>
                  </a:solidFill>
                  <a:latin typeface="Arial" charset="0"/>
                  <a:ea typeface="+mn-ea"/>
                  <a:cs typeface="+mn-cs"/>
                </a:rPr>
                <a:t>4-way</a:t>
              </a:r>
            </a:p>
          </p:txBody>
        </p:sp>
        <p:sp>
          <p:nvSpPr>
            <p:cNvPr id="178" name="TextBox 11"/>
            <p:cNvSpPr txBox="1">
              <a:spLocks noChangeArrowheads="1"/>
            </p:cNvSpPr>
            <p:nvPr/>
          </p:nvSpPr>
          <p:spPr bwMode="auto">
            <a:xfrm>
              <a:off x="3808535" y="4447401"/>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669900"/>
                  </a:solidFill>
                  <a:latin typeface="Arial" charset="0"/>
                  <a:ea typeface="+mn-ea"/>
                  <a:cs typeface="+mn-cs"/>
                </a:rPr>
                <a:t>8-way</a:t>
              </a:r>
            </a:p>
          </p:txBody>
        </p:sp>
        <p:sp>
          <p:nvSpPr>
            <p:cNvPr id="179" name="TextBox 178"/>
            <p:cNvSpPr txBox="1">
              <a:spLocks noChangeArrowheads="1"/>
            </p:cNvSpPr>
            <p:nvPr/>
          </p:nvSpPr>
          <p:spPr bwMode="auto">
            <a:xfrm>
              <a:off x="7086600" y="4419600"/>
              <a:ext cx="69602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FF0000"/>
                  </a:solidFill>
                  <a:latin typeface="Arial" charset="0"/>
                  <a:ea typeface="+mn-ea"/>
                  <a:cs typeface="+mn-cs"/>
                </a:rPr>
                <a:t>32-way</a:t>
              </a:r>
            </a:p>
          </p:txBody>
        </p:sp>
        <p:sp>
          <p:nvSpPr>
            <p:cNvPr id="180" name="TextBox 179"/>
            <p:cNvSpPr txBox="1">
              <a:spLocks noChangeArrowheads="1"/>
            </p:cNvSpPr>
            <p:nvPr/>
          </p:nvSpPr>
          <p:spPr bwMode="auto">
            <a:xfrm>
              <a:off x="7848600" y="4343400"/>
              <a:ext cx="69602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smtClean="0">
                  <a:solidFill>
                    <a:srgbClr val="0000FF"/>
                  </a:solidFill>
                  <a:latin typeface="Arial" charset="0"/>
                  <a:ea typeface="+mn-ea"/>
                  <a:cs typeface="+mn-cs"/>
                </a:rPr>
                <a:t>48-way</a:t>
              </a:r>
              <a:endParaRPr lang="en-US" sz="1200" b="1" kern="1200" dirty="0">
                <a:solidFill>
                  <a:srgbClr val="0000FF"/>
                </a:solidFill>
                <a:latin typeface="Arial" charset="0"/>
                <a:ea typeface="+mn-ea"/>
                <a:cs typeface="+mn-cs"/>
              </a:endParaRPr>
            </a:p>
          </p:txBody>
        </p:sp>
      </p:grpSp>
      <p:sp>
        <p:nvSpPr>
          <p:cNvPr id="182" name="TextBox 181"/>
          <p:cNvSpPr txBox="1"/>
          <p:nvPr/>
        </p:nvSpPr>
        <p:spPr>
          <a:xfrm>
            <a:off x="2667000" y="5613737"/>
            <a:ext cx="4876800" cy="1015663"/>
          </a:xfrm>
          <a:prstGeom prst="rect">
            <a:avLst/>
          </a:prstGeom>
          <a:noFill/>
        </p:spPr>
        <p:txBody>
          <a:bodyPr wrap="square" rtlCol="0">
            <a:spAutoFit/>
          </a:bodyPr>
          <a:lstStyle/>
          <a:p>
            <a:pPr algn="l"/>
            <a:r>
              <a:rPr lang="en-US" sz="1200" b="1" dirty="0" smtClean="0">
                <a:solidFill>
                  <a:srgbClr val="000000"/>
                </a:solidFill>
                <a:latin typeface="Arial" charset="0"/>
              </a:rPr>
              <a:t>1, 2, 4, 8, 16, 32, 48-way parallelism</a:t>
            </a:r>
          </a:p>
          <a:p>
            <a:pPr algn="l"/>
            <a:r>
              <a:rPr lang="en-US" sz="1200" dirty="0" smtClean="0">
                <a:solidFill>
                  <a:srgbClr val="000000"/>
                </a:solidFill>
                <a:latin typeface="Arial" charset="0"/>
              </a:rPr>
              <a:t>48 way is 8 processes running on 4 8-core and 2 16-core systems</a:t>
            </a:r>
          </a:p>
          <a:p>
            <a:pPr algn="l"/>
            <a:endParaRPr lang="en-US" sz="1200" dirty="0" smtClean="0">
              <a:solidFill>
                <a:srgbClr val="000000"/>
              </a:solidFill>
              <a:latin typeface="Arial" charset="0"/>
            </a:endParaRPr>
          </a:p>
          <a:p>
            <a:pPr algn="l"/>
            <a:r>
              <a:rPr lang="en-US" sz="1200" dirty="0" smtClean="0">
                <a:solidFill>
                  <a:srgbClr val="000000"/>
                </a:solidFill>
                <a:latin typeface="Arial" charset="0"/>
              </a:rPr>
              <a:t>MPI always good. CCR deteriorates for 16 threads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lgn="r" rtl="0" fontAlgn="base">
              <a:spcBef>
                <a:spcPct val="0"/>
              </a:spcBef>
              <a:spcAft>
                <a:spcPct val="0"/>
              </a:spcAft>
              <a:defRPr/>
            </a:pPr>
            <a:fld id="{6F6B5CB5-5B7A-4B4A-903D-B187C0EA13F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5</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rtl="0" fontAlgn="base">
              <a:spcBef>
                <a:spcPct val="0"/>
              </a:spcBef>
              <a:spcAft>
                <a:spcPct val="0"/>
              </a:spcAft>
              <a:defRPr/>
            </a:pPr>
            <a:fld id="{2341D58C-6F5E-4DC2-9DA0-5F31D53102A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5</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4036"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44037" name="Rectangle 3"/>
          <p:cNvSpPr>
            <a:spLocks noGrp="1" noChangeArrowheads="1"/>
          </p:cNvSpPr>
          <p:nvPr>
            <p:ph type="body" idx="4294967295"/>
          </p:nvPr>
        </p:nvSpPr>
        <p:spPr>
          <a:xfrm>
            <a:off x="0" y="1143000"/>
            <a:ext cx="8839200" cy="5638800"/>
          </a:xfrm>
        </p:spPr>
        <p:txBody>
          <a:bodyPr>
            <a:normAutofit lnSpcReduction="10000"/>
          </a:bodyPr>
          <a:lstStyle/>
          <a:p>
            <a:pPr eaLnBrk="1" hangingPunct="1">
              <a:lnSpc>
                <a:spcPct val="90000"/>
              </a:lnSpc>
              <a:spcBef>
                <a:spcPct val="0"/>
              </a:spcBef>
            </a:pPr>
            <a:r>
              <a:rPr lang="en-US" sz="2400" dirty="0" smtClean="0"/>
              <a:t>Cyberinfrastructure is infrastructure that supports </a:t>
            </a:r>
            <a:r>
              <a:rPr lang="en-US" sz="2400" dirty="0" smtClean="0">
                <a:solidFill>
                  <a:srgbClr val="0070C0"/>
                </a:solidFill>
              </a:rPr>
              <a:t>distributed research and learning</a:t>
            </a:r>
            <a:r>
              <a:rPr lang="en-US" sz="2400" dirty="0" smtClean="0"/>
              <a:t> (e-Science, e-Research, e-Education) </a:t>
            </a:r>
          </a:p>
          <a:p>
            <a:pPr lvl="1" eaLnBrk="1" hangingPunct="1">
              <a:lnSpc>
                <a:spcPct val="90000"/>
              </a:lnSpc>
              <a:spcBef>
                <a:spcPct val="0"/>
              </a:spcBef>
            </a:pPr>
            <a:r>
              <a:rPr lang="en-US" dirty="0" smtClean="0"/>
              <a:t>Links data, people and computers</a:t>
            </a:r>
          </a:p>
          <a:p>
            <a:pPr eaLnBrk="1" hangingPunct="1">
              <a:lnSpc>
                <a:spcPct val="90000"/>
              </a:lnSpc>
              <a:spcBef>
                <a:spcPct val="0"/>
              </a:spcBef>
            </a:pPr>
            <a:r>
              <a:rPr lang="en-US" sz="2400" dirty="0" smtClean="0"/>
              <a:t>Exploits </a:t>
            </a:r>
            <a:r>
              <a:rPr lang="en-US" sz="2400" dirty="0" smtClean="0">
                <a:solidFill>
                  <a:srgbClr val="0070C0"/>
                </a:solidFill>
              </a:rPr>
              <a:t>Internet technology</a:t>
            </a:r>
            <a:r>
              <a:rPr lang="en-US" sz="2400" dirty="0" smtClean="0">
                <a:solidFill>
                  <a:schemeClr val="tx2"/>
                </a:solidFill>
              </a:rPr>
              <a:t> </a:t>
            </a:r>
            <a:r>
              <a:rPr lang="en-US" sz="2400" dirty="0" smtClean="0"/>
              <a:t>(</a:t>
            </a:r>
            <a:r>
              <a:rPr lang="en-US" sz="2400" dirty="0" smtClean="0">
                <a:solidFill>
                  <a:srgbClr val="0070C0"/>
                </a:solidFill>
              </a:rPr>
              <a:t>Web2.0</a:t>
            </a:r>
            <a:r>
              <a:rPr lang="en-US" sz="2400" dirty="0" smtClean="0">
                <a:solidFill>
                  <a:srgbClr val="FFFF00"/>
                </a:solidFill>
              </a:rPr>
              <a:t> </a:t>
            </a:r>
            <a:r>
              <a:rPr lang="en-US" sz="2400" dirty="0" smtClean="0"/>
              <a:t>and </a:t>
            </a:r>
            <a:r>
              <a:rPr lang="en-US" sz="2400" dirty="0" smtClean="0">
                <a:solidFill>
                  <a:srgbClr val="0070C0"/>
                </a:solidFill>
              </a:rPr>
              <a:t>Clouds</a:t>
            </a:r>
            <a:r>
              <a:rPr lang="en-US" sz="2400" dirty="0" smtClean="0"/>
              <a:t>) adding (via </a:t>
            </a:r>
            <a:r>
              <a:rPr lang="en-US" sz="2400" dirty="0" smtClean="0">
                <a:solidFill>
                  <a:srgbClr val="0070C0"/>
                </a:solidFill>
              </a:rPr>
              <a:t>Grid</a:t>
            </a:r>
            <a:r>
              <a:rPr lang="en-US" sz="2400" dirty="0" smtClean="0"/>
              <a:t> technology) management, security, supercomputers etc.</a:t>
            </a:r>
          </a:p>
          <a:p>
            <a:pPr eaLnBrk="1" hangingPunct="1">
              <a:lnSpc>
                <a:spcPct val="90000"/>
              </a:lnSpc>
              <a:spcBef>
                <a:spcPct val="0"/>
              </a:spcBef>
            </a:pPr>
            <a:r>
              <a:rPr lang="en-US" sz="2400" dirty="0" smtClean="0"/>
              <a:t>It has two aspects: </a:t>
            </a:r>
            <a:r>
              <a:rPr lang="en-US" sz="2400" dirty="0" smtClean="0">
                <a:solidFill>
                  <a:srgbClr val="0070C0"/>
                </a:solidFill>
              </a:rPr>
              <a:t>parallel</a:t>
            </a:r>
            <a:r>
              <a:rPr lang="en-US" sz="2400" dirty="0" smtClean="0">
                <a:solidFill>
                  <a:srgbClr val="FFFF00"/>
                </a:solidFill>
              </a:rPr>
              <a:t> </a:t>
            </a:r>
            <a:r>
              <a:rPr lang="en-US" sz="2400" dirty="0" smtClean="0"/>
              <a:t>– low latency (microseconds) between nodes and </a:t>
            </a:r>
            <a:r>
              <a:rPr lang="en-US" sz="2400" dirty="0" smtClean="0">
                <a:solidFill>
                  <a:srgbClr val="0070C0"/>
                </a:solidFill>
              </a:rPr>
              <a:t>distributed</a:t>
            </a:r>
            <a:r>
              <a:rPr lang="en-US" sz="2400" dirty="0" smtClean="0"/>
              <a:t> – </a:t>
            </a:r>
            <a:r>
              <a:rPr lang="en-US" sz="2400" dirty="0" err="1" smtClean="0"/>
              <a:t>highish</a:t>
            </a:r>
            <a:r>
              <a:rPr lang="en-US" sz="2400" dirty="0" smtClean="0"/>
              <a:t> latency (milliseconds) between nodes</a:t>
            </a:r>
          </a:p>
          <a:p>
            <a:pPr eaLnBrk="1" hangingPunct="1">
              <a:lnSpc>
                <a:spcPct val="90000"/>
              </a:lnSpc>
              <a:spcBef>
                <a:spcPct val="0"/>
              </a:spcBef>
            </a:pPr>
            <a:r>
              <a:rPr lang="en-US" sz="2400" dirty="0" smtClean="0"/>
              <a:t>Parallel needed to get </a:t>
            </a:r>
            <a:r>
              <a:rPr lang="en-US" sz="2400" dirty="0" smtClean="0">
                <a:solidFill>
                  <a:srgbClr val="0070C0"/>
                </a:solidFill>
              </a:rPr>
              <a:t>high performance</a:t>
            </a:r>
            <a:r>
              <a:rPr lang="en-US" sz="2400" dirty="0" smtClean="0"/>
              <a:t> on </a:t>
            </a:r>
            <a:r>
              <a:rPr lang="en-US" sz="2400" dirty="0" smtClean="0">
                <a:solidFill>
                  <a:srgbClr val="0070C0"/>
                </a:solidFill>
              </a:rPr>
              <a:t>individual</a:t>
            </a:r>
            <a:r>
              <a:rPr lang="en-US" sz="2400" dirty="0" smtClean="0"/>
              <a:t> large simulations, data analysis etc.; must </a:t>
            </a:r>
            <a:r>
              <a:rPr lang="en-US" sz="2400" dirty="0" smtClean="0">
                <a:solidFill>
                  <a:srgbClr val="0070C0"/>
                </a:solidFill>
              </a:rPr>
              <a:t>decompose problem</a:t>
            </a:r>
          </a:p>
          <a:p>
            <a:pPr eaLnBrk="1" hangingPunct="1">
              <a:lnSpc>
                <a:spcPct val="90000"/>
              </a:lnSpc>
              <a:spcBef>
                <a:spcPct val="0"/>
              </a:spcBef>
            </a:pPr>
            <a:r>
              <a:rPr lang="en-US" sz="2400" dirty="0" smtClean="0"/>
              <a:t>Distributed aspect </a:t>
            </a:r>
            <a:r>
              <a:rPr lang="en-US" sz="2400" dirty="0" smtClean="0">
                <a:solidFill>
                  <a:srgbClr val="0070C0"/>
                </a:solidFill>
              </a:rPr>
              <a:t>integrates</a:t>
            </a:r>
            <a:r>
              <a:rPr lang="en-US" sz="2400" dirty="0" smtClean="0"/>
              <a:t> already distinct components</a:t>
            </a:r>
          </a:p>
          <a:p>
            <a:pPr eaLnBrk="1" hangingPunct="1">
              <a:lnSpc>
                <a:spcPct val="90000"/>
              </a:lnSpc>
              <a:spcBef>
                <a:spcPct val="0"/>
              </a:spcBef>
            </a:pPr>
            <a:r>
              <a:rPr lang="en-US" sz="2400" dirty="0" smtClean="0"/>
              <a:t>Integrate with </a:t>
            </a:r>
            <a:r>
              <a:rPr lang="en-US" sz="2400" dirty="0" smtClean="0">
                <a:solidFill>
                  <a:srgbClr val="0070C0"/>
                </a:solidFill>
              </a:rPr>
              <a:t>TeraGrid</a:t>
            </a:r>
            <a:r>
              <a:rPr lang="en-US" sz="2400" dirty="0" smtClean="0"/>
              <a:t> (and Open Science Grid)</a:t>
            </a:r>
          </a:p>
          <a:p>
            <a:pPr lvl="1" eaLnBrk="1" hangingPunct="1">
              <a:lnSpc>
                <a:spcPct val="90000"/>
              </a:lnSpc>
              <a:spcBef>
                <a:spcPct val="0"/>
              </a:spcBef>
            </a:pPr>
            <a:r>
              <a:rPr lang="en-US" sz="2000" dirty="0" smtClean="0"/>
              <a:t>From Laptops at the North and South poles to 30 Teraflops at IU to </a:t>
            </a:r>
            <a:r>
              <a:rPr lang="en-US" sz="2000" dirty="0" err="1" smtClean="0"/>
              <a:t>Petaflops</a:t>
            </a:r>
            <a:r>
              <a:rPr lang="en-US" sz="2000" dirty="0" smtClean="0"/>
              <a:t> at Oak Ridge and NCSA</a:t>
            </a:r>
          </a:p>
          <a:p>
            <a:pPr eaLnBrk="1" hangingPunct="1">
              <a:lnSpc>
                <a:spcPct val="90000"/>
              </a:lnSpc>
              <a:spcBef>
                <a:spcPct val="0"/>
              </a:spcBef>
            </a:pPr>
            <a:r>
              <a:rPr lang="en-US" sz="2400" dirty="0" smtClean="0"/>
              <a:t>We develop new technologies but also learn by using </a:t>
            </a:r>
            <a:r>
              <a:rPr lang="en-US" sz="2400" dirty="0" smtClean="0">
                <a:solidFill>
                  <a:srgbClr val="0070C0"/>
                </a:solidFill>
              </a:rPr>
              <a:t>Cyberinfrastructure</a:t>
            </a:r>
            <a:r>
              <a:rPr lang="en-US" sz="2400" dirty="0" smtClean="0">
                <a:solidFill>
                  <a:srgbClr val="FFFF00"/>
                </a:solidFill>
              </a:rPr>
              <a:t> </a:t>
            </a:r>
            <a:r>
              <a:rPr lang="en-US" sz="2400" dirty="0" smtClean="0"/>
              <a:t>– with innovation from special characteristics of use; earth science, particle physics, cheminformatics, polar science, command and control (sensor nets)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2"/>
          <p:cNvGrpSpPr/>
          <p:nvPr/>
        </p:nvGrpSpPr>
        <p:grpSpPr>
          <a:xfrm>
            <a:off x="-228600" y="1524000"/>
            <a:ext cx="9525000" cy="4358406"/>
            <a:chOff x="-228600" y="1524000"/>
            <a:chExt cx="9525000" cy="4358406"/>
          </a:xfrm>
        </p:grpSpPr>
        <p:sp>
          <p:nvSpPr>
            <p:cNvPr id="29" name="TextBox 5"/>
            <p:cNvSpPr txBox="1">
              <a:spLocks noChangeArrowheads="1"/>
            </p:cNvSpPr>
            <p:nvPr/>
          </p:nvSpPr>
          <p:spPr bwMode="auto">
            <a:xfrm rot="2726573">
              <a:off x="182464" y="5194453"/>
              <a:ext cx="1160462" cy="215444"/>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sz="800" b="1" kern="1200" dirty="0" smtClean="0">
                  <a:solidFill>
                    <a:srgbClr val="000000"/>
                  </a:solidFill>
                  <a:latin typeface="Arial" charset="0"/>
                  <a:ea typeface="+mn-ea"/>
                  <a:cs typeface="+mn-cs"/>
                </a:rPr>
                <a:t>Parallel Patterns</a:t>
              </a:r>
              <a:endParaRPr lang="en-US" sz="800" b="1" kern="1200" dirty="0">
                <a:solidFill>
                  <a:srgbClr val="000000"/>
                </a:solidFill>
                <a:latin typeface="Arial" charset="0"/>
                <a:ea typeface="+mn-ea"/>
                <a:cs typeface="+mn-cs"/>
              </a:endParaRPr>
            </a:p>
          </p:txBody>
        </p:sp>
        <p:grpSp>
          <p:nvGrpSpPr>
            <p:cNvPr id="3" name="Group 231"/>
            <p:cNvGrpSpPr/>
            <p:nvPr/>
          </p:nvGrpSpPr>
          <p:grpSpPr>
            <a:xfrm>
              <a:off x="-228600" y="1524000"/>
              <a:ext cx="9525000" cy="3918830"/>
              <a:chOff x="-228600" y="1524000"/>
              <a:chExt cx="9525000" cy="3918830"/>
            </a:xfrm>
          </p:grpSpPr>
          <p:sp>
            <p:nvSpPr>
              <p:cNvPr id="31" name="TextBox 30"/>
              <p:cNvSpPr txBox="1"/>
              <p:nvPr/>
            </p:nvSpPr>
            <p:spPr>
              <a:xfrm rot="2604773">
                <a:off x="-25706" y="4981165"/>
                <a:ext cx="790601" cy="461665"/>
              </a:xfrm>
              <a:prstGeom prst="rect">
                <a:avLst/>
              </a:prstGeom>
              <a:noFill/>
            </p:spPr>
            <p:txBody>
              <a:bodyPr wrap="none" rtlCol="0">
                <a:spAutoFit/>
              </a:bodyPr>
              <a:lstStyle/>
              <a:p>
                <a:r>
                  <a:rPr lang="en-US" sz="800" dirty="0" smtClean="0"/>
                  <a:t>(CCR thread,</a:t>
                </a:r>
              </a:p>
              <a:p>
                <a:r>
                  <a:rPr lang="en-US" sz="800" dirty="0" smtClean="0"/>
                  <a:t>MPI process,</a:t>
                </a:r>
              </a:p>
              <a:p>
                <a:r>
                  <a:rPr lang="en-US" sz="800" dirty="0" smtClean="0"/>
                  <a:t>node)</a:t>
                </a:r>
                <a:endParaRPr lang="en-US" sz="800" dirty="0"/>
              </a:p>
            </p:txBody>
          </p:sp>
          <p:graphicFrame>
            <p:nvGraphicFramePr>
              <p:cNvPr id="100" name="Chart 99"/>
              <p:cNvGraphicFramePr>
                <a:graphicFrameLocks/>
              </p:cNvGraphicFramePr>
              <p:nvPr/>
            </p:nvGraphicFramePr>
            <p:xfrm>
              <a:off x="-228600" y="1524000"/>
              <a:ext cx="9525000" cy="3552825"/>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20"/>
              <p:cNvGrpSpPr/>
              <p:nvPr/>
            </p:nvGrpSpPr>
            <p:grpSpPr>
              <a:xfrm>
                <a:off x="457200" y="4876800"/>
                <a:ext cx="482272" cy="381000"/>
                <a:chOff x="914400" y="5334000"/>
                <a:chExt cx="482272" cy="381000"/>
              </a:xfrm>
            </p:grpSpPr>
            <p:cxnSp>
              <p:nvCxnSpPr>
                <p:cNvPr id="50"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1"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0070C0"/>
                      </a:solidFill>
                    </a:rPr>
                    <a:t>(1,1,1)</a:t>
                  </a:r>
                  <a:endParaRPr lang="en-US" sz="700" dirty="0">
                    <a:solidFill>
                      <a:srgbClr val="0070C0"/>
                    </a:solidFill>
                  </a:endParaRPr>
                </a:p>
              </p:txBody>
            </p:sp>
          </p:grpSp>
          <p:grpSp>
            <p:nvGrpSpPr>
              <p:cNvPr id="5" name="Group 20"/>
              <p:cNvGrpSpPr/>
              <p:nvPr/>
            </p:nvGrpSpPr>
            <p:grpSpPr>
              <a:xfrm>
                <a:off x="660728" y="4876800"/>
                <a:ext cx="482272" cy="381000"/>
                <a:chOff x="914400" y="5334000"/>
                <a:chExt cx="482272" cy="381000"/>
              </a:xfrm>
            </p:grpSpPr>
            <p:cxnSp>
              <p:nvCxnSpPr>
                <p:cNvPr id="102"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3"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C00000"/>
                      </a:solidFill>
                    </a:rPr>
                    <a:t>(1,1,2)</a:t>
                  </a:r>
                  <a:endParaRPr lang="en-US" sz="700" dirty="0">
                    <a:solidFill>
                      <a:srgbClr val="C00000"/>
                    </a:solidFill>
                  </a:endParaRPr>
                </a:p>
              </p:txBody>
            </p:sp>
          </p:grpSp>
          <p:grpSp>
            <p:nvGrpSpPr>
              <p:cNvPr id="6" name="Group 20"/>
              <p:cNvGrpSpPr/>
              <p:nvPr/>
            </p:nvGrpSpPr>
            <p:grpSpPr>
              <a:xfrm>
                <a:off x="838200" y="4876800"/>
                <a:ext cx="482272" cy="381000"/>
                <a:chOff x="914400" y="5334000"/>
                <a:chExt cx="482272" cy="381000"/>
              </a:xfrm>
            </p:grpSpPr>
            <p:cxnSp>
              <p:nvCxnSpPr>
                <p:cNvPr id="105"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6"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C00000"/>
                      </a:solidFill>
                    </a:rPr>
                    <a:t>(1,2,1)</a:t>
                  </a:r>
                  <a:endParaRPr lang="en-US" sz="700" dirty="0">
                    <a:solidFill>
                      <a:srgbClr val="C00000"/>
                    </a:solidFill>
                  </a:endParaRPr>
                </a:p>
              </p:txBody>
            </p:sp>
          </p:grpSp>
          <p:grpSp>
            <p:nvGrpSpPr>
              <p:cNvPr id="7" name="Group 20"/>
              <p:cNvGrpSpPr/>
              <p:nvPr/>
            </p:nvGrpSpPr>
            <p:grpSpPr>
              <a:xfrm>
                <a:off x="1041728" y="4876800"/>
                <a:ext cx="482272" cy="381000"/>
                <a:chOff x="914400" y="5334000"/>
                <a:chExt cx="482272" cy="381000"/>
              </a:xfrm>
            </p:grpSpPr>
            <p:cxnSp>
              <p:nvCxnSpPr>
                <p:cNvPr id="108"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9"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C00000"/>
                      </a:solidFill>
                    </a:rPr>
                    <a:t>(2,1,1)</a:t>
                  </a:r>
                  <a:endParaRPr lang="en-US" sz="700" dirty="0">
                    <a:solidFill>
                      <a:srgbClr val="C00000"/>
                    </a:solidFill>
                  </a:endParaRPr>
                </a:p>
              </p:txBody>
            </p:sp>
          </p:grpSp>
          <p:grpSp>
            <p:nvGrpSpPr>
              <p:cNvPr id="8" name="Group 20"/>
              <p:cNvGrpSpPr/>
              <p:nvPr/>
            </p:nvGrpSpPr>
            <p:grpSpPr>
              <a:xfrm>
                <a:off x="1219200" y="4876800"/>
                <a:ext cx="482272" cy="381000"/>
                <a:chOff x="914400" y="5334000"/>
                <a:chExt cx="482272" cy="381000"/>
              </a:xfrm>
            </p:grpSpPr>
            <p:cxnSp>
              <p:nvCxnSpPr>
                <p:cNvPr id="111"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2"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3">
                          <a:lumMod val="75000"/>
                        </a:schemeClr>
                      </a:solidFill>
                    </a:rPr>
                    <a:t>(1,2,2)</a:t>
                  </a:r>
                  <a:endParaRPr lang="en-US" sz="700" dirty="0">
                    <a:solidFill>
                      <a:schemeClr val="accent3">
                        <a:lumMod val="75000"/>
                      </a:schemeClr>
                    </a:solidFill>
                  </a:endParaRPr>
                </a:p>
              </p:txBody>
            </p:sp>
          </p:grpSp>
          <p:grpSp>
            <p:nvGrpSpPr>
              <p:cNvPr id="9" name="Group 20"/>
              <p:cNvGrpSpPr/>
              <p:nvPr/>
            </p:nvGrpSpPr>
            <p:grpSpPr>
              <a:xfrm>
                <a:off x="1447800" y="4876800"/>
                <a:ext cx="482272" cy="381000"/>
                <a:chOff x="914400" y="5334000"/>
                <a:chExt cx="482272" cy="381000"/>
              </a:xfrm>
            </p:grpSpPr>
            <p:cxnSp>
              <p:nvCxnSpPr>
                <p:cNvPr id="114"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5"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3">
                          <a:lumMod val="75000"/>
                        </a:schemeClr>
                      </a:solidFill>
                    </a:rPr>
                    <a:t>(1,4,1)</a:t>
                  </a:r>
                  <a:endParaRPr lang="en-US" sz="700" dirty="0">
                    <a:solidFill>
                      <a:schemeClr val="accent3">
                        <a:lumMod val="75000"/>
                      </a:schemeClr>
                    </a:solidFill>
                  </a:endParaRPr>
                </a:p>
              </p:txBody>
            </p:sp>
          </p:grpSp>
          <p:grpSp>
            <p:nvGrpSpPr>
              <p:cNvPr id="10" name="Group 20"/>
              <p:cNvGrpSpPr/>
              <p:nvPr/>
            </p:nvGrpSpPr>
            <p:grpSpPr>
              <a:xfrm>
                <a:off x="1600200" y="4876800"/>
                <a:ext cx="482272" cy="381000"/>
                <a:chOff x="914400" y="5334000"/>
                <a:chExt cx="482272" cy="381000"/>
              </a:xfrm>
            </p:grpSpPr>
            <p:cxnSp>
              <p:nvCxnSpPr>
                <p:cNvPr id="117"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8"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3">
                          <a:lumMod val="75000"/>
                        </a:schemeClr>
                      </a:solidFill>
                    </a:rPr>
                    <a:t>(2,1,2)</a:t>
                  </a:r>
                  <a:endParaRPr lang="en-US" sz="700" dirty="0">
                    <a:solidFill>
                      <a:schemeClr val="accent3">
                        <a:lumMod val="75000"/>
                      </a:schemeClr>
                    </a:solidFill>
                  </a:endParaRPr>
                </a:p>
              </p:txBody>
            </p:sp>
          </p:grpSp>
          <p:grpSp>
            <p:nvGrpSpPr>
              <p:cNvPr id="11" name="Group 20"/>
              <p:cNvGrpSpPr/>
              <p:nvPr/>
            </p:nvGrpSpPr>
            <p:grpSpPr>
              <a:xfrm>
                <a:off x="1803728" y="4876800"/>
                <a:ext cx="482272" cy="381000"/>
                <a:chOff x="914400" y="5334000"/>
                <a:chExt cx="482272" cy="381000"/>
              </a:xfrm>
            </p:grpSpPr>
            <p:cxnSp>
              <p:nvCxnSpPr>
                <p:cNvPr id="120"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1"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3">
                          <a:lumMod val="75000"/>
                        </a:schemeClr>
                      </a:solidFill>
                    </a:rPr>
                    <a:t>(2,2,1)</a:t>
                  </a:r>
                  <a:endParaRPr lang="en-US" sz="700" dirty="0">
                    <a:solidFill>
                      <a:schemeClr val="accent3">
                        <a:lumMod val="75000"/>
                      </a:schemeClr>
                    </a:solidFill>
                  </a:endParaRPr>
                </a:p>
              </p:txBody>
            </p:sp>
          </p:grpSp>
          <p:grpSp>
            <p:nvGrpSpPr>
              <p:cNvPr id="12" name="Group 20"/>
              <p:cNvGrpSpPr/>
              <p:nvPr/>
            </p:nvGrpSpPr>
            <p:grpSpPr>
              <a:xfrm>
                <a:off x="1981200" y="4876800"/>
                <a:ext cx="482272" cy="381000"/>
                <a:chOff x="914400" y="5334000"/>
                <a:chExt cx="482272" cy="381000"/>
              </a:xfrm>
            </p:grpSpPr>
            <p:cxnSp>
              <p:nvCxnSpPr>
                <p:cNvPr id="126"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7"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3">
                          <a:lumMod val="75000"/>
                        </a:schemeClr>
                      </a:solidFill>
                    </a:rPr>
                    <a:t>(4,1,1)</a:t>
                  </a:r>
                  <a:endParaRPr lang="en-US" sz="700" dirty="0">
                    <a:solidFill>
                      <a:schemeClr val="accent3">
                        <a:lumMod val="75000"/>
                      </a:schemeClr>
                    </a:solidFill>
                  </a:endParaRPr>
                </a:p>
              </p:txBody>
            </p:sp>
          </p:grpSp>
          <p:grpSp>
            <p:nvGrpSpPr>
              <p:cNvPr id="13" name="Group 20"/>
              <p:cNvGrpSpPr/>
              <p:nvPr/>
            </p:nvGrpSpPr>
            <p:grpSpPr>
              <a:xfrm>
                <a:off x="2158672" y="4876800"/>
                <a:ext cx="482272" cy="381000"/>
                <a:chOff x="914400" y="5334000"/>
                <a:chExt cx="482272" cy="381000"/>
              </a:xfrm>
            </p:grpSpPr>
            <p:cxnSp>
              <p:nvCxnSpPr>
                <p:cNvPr id="129"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0"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7030A0"/>
                      </a:solidFill>
                    </a:rPr>
                    <a:t>(1,4,2)</a:t>
                  </a:r>
                  <a:endParaRPr lang="en-US" sz="700" dirty="0">
                    <a:solidFill>
                      <a:srgbClr val="7030A0"/>
                    </a:solidFill>
                  </a:endParaRPr>
                </a:p>
              </p:txBody>
            </p:sp>
          </p:grpSp>
          <p:grpSp>
            <p:nvGrpSpPr>
              <p:cNvPr id="14" name="Group 20"/>
              <p:cNvGrpSpPr/>
              <p:nvPr/>
            </p:nvGrpSpPr>
            <p:grpSpPr>
              <a:xfrm>
                <a:off x="2362200" y="4876800"/>
                <a:ext cx="482272" cy="381000"/>
                <a:chOff x="914400" y="5334000"/>
                <a:chExt cx="482272" cy="381000"/>
              </a:xfrm>
            </p:grpSpPr>
            <p:cxnSp>
              <p:nvCxnSpPr>
                <p:cNvPr id="132"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3"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7030A0"/>
                      </a:solidFill>
                    </a:rPr>
                    <a:t>(1,8,1)</a:t>
                  </a:r>
                  <a:endParaRPr lang="en-US" sz="700" dirty="0">
                    <a:solidFill>
                      <a:srgbClr val="7030A0"/>
                    </a:solidFill>
                  </a:endParaRPr>
                </a:p>
              </p:txBody>
            </p:sp>
          </p:grpSp>
          <p:grpSp>
            <p:nvGrpSpPr>
              <p:cNvPr id="15" name="Group 20"/>
              <p:cNvGrpSpPr/>
              <p:nvPr/>
            </p:nvGrpSpPr>
            <p:grpSpPr>
              <a:xfrm>
                <a:off x="2539672" y="4876800"/>
                <a:ext cx="482272" cy="381000"/>
                <a:chOff x="914400" y="5334000"/>
                <a:chExt cx="482272" cy="381000"/>
              </a:xfrm>
            </p:grpSpPr>
            <p:cxnSp>
              <p:nvCxnSpPr>
                <p:cNvPr id="135"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6"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7030A0"/>
                      </a:solidFill>
                    </a:rPr>
                    <a:t>(2,2,2)</a:t>
                  </a:r>
                  <a:endParaRPr lang="en-US" sz="700" dirty="0">
                    <a:solidFill>
                      <a:srgbClr val="7030A0"/>
                    </a:solidFill>
                  </a:endParaRPr>
                </a:p>
              </p:txBody>
            </p:sp>
          </p:grpSp>
          <p:grpSp>
            <p:nvGrpSpPr>
              <p:cNvPr id="16" name="Group 20"/>
              <p:cNvGrpSpPr/>
              <p:nvPr/>
            </p:nvGrpSpPr>
            <p:grpSpPr>
              <a:xfrm>
                <a:off x="2743200" y="4876800"/>
                <a:ext cx="482272" cy="381000"/>
                <a:chOff x="914400" y="5334000"/>
                <a:chExt cx="482272" cy="381000"/>
              </a:xfrm>
            </p:grpSpPr>
            <p:cxnSp>
              <p:nvCxnSpPr>
                <p:cNvPr id="138"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9"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7030A0"/>
                      </a:solidFill>
                    </a:rPr>
                    <a:t>(2,4,1)</a:t>
                  </a:r>
                  <a:endParaRPr lang="en-US" sz="700" dirty="0">
                    <a:solidFill>
                      <a:srgbClr val="7030A0"/>
                    </a:solidFill>
                  </a:endParaRPr>
                </a:p>
              </p:txBody>
            </p:sp>
          </p:grpSp>
          <p:grpSp>
            <p:nvGrpSpPr>
              <p:cNvPr id="17" name="Group 20"/>
              <p:cNvGrpSpPr/>
              <p:nvPr/>
            </p:nvGrpSpPr>
            <p:grpSpPr>
              <a:xfrm>
                <a:off x="2920672" y="4876800"/>
                <a:ext cx="482272" cy="381000"/>
                <a:chOff x="914400" y="5334000"/>
                <a:chExt cx="482272" cy="381000"/>
              </a:xfrm>
            </p:grpSpPr>
            <p:cxnSp>
              <p:nvCxnSpPr>
                <p:cNvPr id="141"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2"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7030A0"/>
                      </a:solidFill>
                    </a:rPr>
                    <a:t>(4,1,2)</a:t>
                  </a:r>
                  <a:endParaRPr lang="en-US" sz="700" dirty="0">
                    <a:solidFill>
                      <a:srgbClr val="7030A0"/>
                    </a:solidFill>
                  </a:endParaRPr>
                </a:p>
              </p:txBody>
            </p:sp>
          </p:grpSp>
          <p:grpSp>
            <p:nvGrpSpPr>
              <p:cNvPr id="18" name="Group 20"/>
              <p:cNvGrpSpPr/>
              <p:nvPr/>
            </p:nvGrpSpPr>
            <p:grpSpPr>
              <a:xfrm>
                <a:off x="3124200" y="4876800"/>
                <a:ext cx="482272" cy="381000"/>
                <a:chOff x="914400" y="5334000"/>
                <a:chExt cx="482272" cy="381000"/>
              </a:xfrm>
            </p:grpSpPr>
            <p:cxnSp>
              <p:nvCxnSpPr>
                <p:cNvPr id="144"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5"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7030A0"/>
                      </a:solidFill>
                    </a:rPr>
                    <a:t>(4,2,1)</a:t>
                  </a:r>
                  <a:endParaRPr lang="en-US" sz="700" dirty="0">
                    <a:solidFill>
                      <a:srgbClr val="7030A0"/>
                    </a:solidFill>
                  </a:endParaRPr>
                </a:p>
              </p:txBody>
            </p:sp>
          </p:grpSp>
          <p:grpSp>
            <p:nvGrpSpPr>
              <p:cNvPr id="19" name="Group 20"/>
              <p:cNvGrpSpPr/>
              <p:nvPr/>
            </p:nvGrpSpPr>
            <p:grpSpPr>
              <a:xfrm>
                <a:off x="3301672" y="4876800"/>
                <a:ext cx="482272" cy="381000"/>
                <a:chOff x="914400" y="5334000"/>
                <a:chExt cx="482272" cy="381000"/>
              </a:xfrm>
            </p:grpSpPr>
            <p:cxnSp>
              <p:nvCxnSpPr>
                <p:cNvPr id="147"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8"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7030A0"/>
                      </a:solidFill>
                    </a:rPr>
                    <a:t>(8,1,1)</a:t>
                  </a:r>
                  <a:endParaRPr lang="en-US" sz="700" dirty="0">
                    <a:solidFill>
                      <a:srgbClr val="7030A0"/>
                    </a:solidFill>
                  </a:endParaRPr>
                </a:p>
              </p:txBody>
            </p:sp>
          </p:grpSp>
          <p:grpSp>
            <p:nvGrpSpPr>
              <p:cNvPr id="20" name="Group 20"/>
              <p:cNvGrpSpPr/>
              <p:nvPr/>
            </p:nvGrpSpPr>
            <p:grpSpPr>
              <a:xfrm>
                <a:off x="3530272" y="4876800"/>
                <a:ext cx="482272" cy="381000"/>
                <a:chOff x="914400" y="5334000"/>
                <a:chExt cx="482272" cy="381000"/>
              </a:xfrm>
            </p:grpSpPr>
            <p:cxnSp>
              <p:nvCxnSpPr>
                <p:cNvPr id="150"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1"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tx2">
                          <a:lumMod val="60000"/>
                          <a:lumOff val="40000"/>
                        </a:schemeClr>
                      </a:solidFill>
                    </a:rPr>
                    <a:t>(1,8,2)</a:t>
                  </a:r>
                  <a:endParaRPr lang="en-US" sz="700" dirty="0">
                    <a:solidFill>
                      <a:schemeClr val="tx2">
                        <a:lumMod val="60000"/>
                        <a:lumOff val="40000"/>
                      </a:schemeClr>
                    </a:solidFill>
                  </a:endParaRPr>
                </a:p>
              </p:txBody>
            </p:sp>
          </p:grpSp>
          <p:grpSp>
            <p:nvGrpSpPr>
              <p:cNvPr id="21" name="Group 20"/>
              <p:cNvGrpSpPr/>
              <p:nvPr/>
            </p:nvGrpSpPr>
            <p:grpSpPr>
              <a:xfrm>
                <a:off x="3682672" y="4876800"/>
                <a:ext cx="482272" cy="381000"/>
                <a:chOff x="914400" y="5334000"/>
                <a:chExt cx="482272" cy="381000"/>
              </a:xfrm>
            </p:grpSpPr>
            <p:cxnSp>
              <p:nvCxnSpPr>
                <p:cNvPr id="153"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4"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tx2">
                          <a:lumMod val="60000"/>
                          <a:lumOff val="40000"/>
                        </a:schemeClr>
                      </a:solidFill>
                    </a:rPr>
                    <a:t>(2,4,2)</a:t>
                  </a:r>
                  <a:endParaRPr lang="en-US" sz="700" dirty="0">
                    <a:solidFill>
                      <a:schemeClr val="tx2">
                        <a:lumMod val="60000"/>
                        <a:lumOff val="40000"/>
                      </a:schemeClr>
                    </a:solidFill>
                  </a:endParaRPr>
                </a:p>
              </p:txBody>
            </p:sp>
          </p:grpSp>
          <p:grpSp>
            <p:nvGrpSpPr>
              <p:cNvPr id="22" name="Group 20"/>
              <p:cNvGrpSpPr/>
              <p:nvPr/>
            </p:nvGrpSpPr>
            <p:grpSpPr>
              <a:xfrm>
                <a:off x="3886200" y="4876800"/>
                <a:ext cx="482272" cy="381000"/>
                <a:chOff x="914400" y="5334000"/>
                <a:chExt cx="482272" cy="381000"/>
              </a:xfrm>
            </p:grpSpPr>
            <p:cxnSp>
              <p:nvCxnSpPr>
                <p:cNvPr id="156"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7"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tx2">
                          <a:lumMod val="60000"/>
                          <a:lumOff val="40000"/>
                        </a:schemeClr>
                      </a:solidFill>
                    </a:rPr>
                    <a:t>(2,8,1)</a:t>
                  </a:r>
                  <a:endParaRPr lang="en-US" sz="700" dirty="0">
                    <a:solidFill>
                      <a:schemeClr val="tx2">
                        <a:lumMod val="60000"/>
                        <a:lumOff val="40000"/>
                      </a:schemeClr>
                    </a:solidFill>
                  </a:endParaRPr>
                </a:p>
              </p:txBody>
            </p:sp>
          </p:grpSp>
          <p:grpSp>
            <p:nvGrpSpPr>
              <p:cNvPr id="23" name="Group 20"/>
              <p:cNvGrpSpPr/>
              <p:nvPr/>
            </p:nvGrpSpPr>
            <p:grpSpPr>
              <a:xfrm>
                <a:off x="4063672" y="4876800"/>
                <a:ext cx="482272" cy="381000"/>
                <a:chOff x="914400" y="5334000"/>
                <a:chExt cx="482272" cy="381000"/>
              </a:xfrm>
            </p:grpSpPr>
            <p:cxnSp>
              <p:nvCxnSpPr>
                <p:cNvPr id="159"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0"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tx2">
                          <a:lumMod val="60000"/>
                          <a:lumOff val="40000"/>
                        </a:schemeClr>
                      </a:solidFill>
                    </a:rPr>
                    <a:t>(4,2,2)</a:t>
                  </a:r>
                  <a:endParaRPr lang="en-US" sz="700" dirty="0">
                    <a:solidFill>
                      <a:schemeClr val="tx2">
                        <a:lumMod val="60000"/>
                        <a:lumOff val="40000"/>
                      </a:schemeClr>
                    </a:solidFill>
                  </a:endParaRPr>
                </a:p>
              </p:txBody>
            </p:sp>
          </p:grpSp>
          <p:grpSp>
            <p:nvGrpSpPr>
              <p:cNvPr id="24" name="Group 20"/>
              <p:cNvGrpSpPr/>
              <p:nvPr/>
            </p:nvGrpSpPr>
            <p:grpSpPr>
              <a:xfrm>
                <a:off x="4267200" y="4876800"/>
                <a:ext cx="482272" cy="381000"/>
                <a:chOff x="914400" y="5334000"/>
                <a:chExt cx="482272" cy="381000"/>
              </a:xfrm>
            </p:grpSpPr>
            <p:cxnSp>
              <p:nvCxnSpPr>
                <p:cNvPr id="162"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3"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tx2">
                          <a:lumMod val="60000"/>
                          <a:lumOff val="40000"/>
                        </a:schemeClr>
                      </a:solidFill>
                    </a:rPr>
                    <a:t>(4,4,1)</a:t>
                  </a:r>
                  <a:endParaRPr lang="en-US" sz="700" dirty="0">
                    <a:solidFill>
                      <a:schemeClr val="tx2">
                        <a:lumMod val="60000"/>
                        <a:lumOff val="40000"/>
                      </a:schemeClr>
                    </a:solidFill>
                  </a:endParaRPr>
                </a:p>
              </p:txBody>
            </p:sp>
          </p:grpSp>
          <p:grpSp>
            <p:nvGrpSpPr>
              <p:cNvPr id="25" name="Group 20"/>
              <p:cNvGrpSpPr/>
              <p:nvPr/>
            </p:nvGrpSpPr>
            <p:grpSpPr>
              <a:xfrm>
                <a:off x="4444672" y="4876800"/>
                <a:ext cx="482272" cy="381000"/>
                <a:chOff x="914400" y="5334000"/>
                <a:chExt cx="482272" cy="381000"/>
              </a:xfrm>
            </p:grpSpPr>
            <p:cxnSp>
              <p:nvCxnSpPr>
                <p:cNvPr id="165"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6"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tx2">
                          <a:lumMod val="60000"/>
                          <a:lumOff val="40000"/>
                        </a:schemeClr>
                      </a:solidFill>
                    </a:rPr>
                    <a:t>(8,1,2)</a:t>
                  </a:r>
                  <a:endParaRPr lang="en-US" sz="700" dirty="0">
                    <a:solidFill>
                      <a:schemeClr val="tx2">
                        <a:lumMod val="60000"/>
                        <a:lumOff val="40000"/>
                      </a:schemeClr>
                    </a:solidFill>
                  </a:endParaRPr>
                </a:p>
              </p:txBody>
            </p:sp>
          </p:grpSp>
          <p:grpSp>
            <p:nvGrpSpPr>
              <p:cNvPr id="26" name="Group 20"/>
              <p:cNvGrpSpPr/>
              <p:nvPr/>
            </p:nvGrpSpPr>
            <p:grpSpPr>
              <a:xfrm>
                <a:off x="4673272" y="4876800"/>
                <a:ext cx="482272" cy="381000"/>
                <a:chOff x="914400" y="5334000"/>
                <a:chExt cx="482272" cy="381000"/>
              </a:xfrm>
            </p:grpSpPr>
            <p:cxnSp>
              <p:nvCxnSpPr>
                <p:cNvPr id="168"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9"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tx2">
                          <a:lumMod val="60000"/>
                          <a:lumOff val="40000"/>
                        </a:schemeClr>
                      </a:solidFill>
                    </a:rPr>
                    <a:t>(8,2,1)</a:t>
                  </a:r>
                  <a:endParaRPr lang="en-US" sz="700" dirty="0">
                    <a:solidFill>
                      <a:schemeClr val="tx2">
                        <a:lumMod val="60000"/>
                        <a:lumOff val="40000"/>
                      </a:schemeClr>
                    </a:solidFill>
                  </a:endParaRPr>
                </a:p>
              </p:txBody>
            </p:sp>
          </p:grpSp>
          <p:grpSp>
            <p:nvGrpSpPr>
              <p:cNvPr id="27" name="Group 20"/>
              <p:cNvGrpSpPr/>
              <p:nvPr/>
            </p:nvGrpSpPr>
            <p:grpSpPr>
              <a:xfrm>
                <a:off x="4825672" y="4876800"/>
                <a:ext cx="526820" cy="381000"/>
                <a:chOff x="914400" y="5334000"/>
                <a:chExt cx="526820" cy="381000"/>
              </a:xfrm>
            </p:grpSpPr>
            <p:cxnSp>
              <p:nvCxnSpPr>
                <p:cNvPr id="171"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2" name="TextBox 18"/>
                <p:cNvSpPr txBox="1"/>
                <p:nvPr/>
              </p:nvSpPr>
              <p:spPr>
                <a:xfrm rot="2665501">
                  <a:off x="970539" y="5447839"/>
                  <a:ext cx="470681" cy="200055"/>
                </a:xfrm>
                <a:prstGeom prst="rect">
                  <a:avLst/>
                </a:prstGeom>
                <a:noFill/>
              </p:spPr>
              <p:txBody>
                <a:bodyPr wrap="square" rtlCol="0">
                  <a:spAutoFit/>
                </a:bodyPr>
                <a:lstStyle/>
                <a:p>
                  <a:r>
                    <a:rPr lang="en-US" sz="700" dirty="0" smtClean="0">
                      <a:solidFill>
                        <a:schemeClr val="tx2">
                          <a:lumMod val="60000"/>
                          <a:lumOff val="40000"/>
                        </a:schemeClr>
                      </a:solidFill>
                    </a:rPr>
                    <a:t>(1,16,1)</a:t>
                  </a:r>
                  <a:endParaRPr lang="en-US" sz="700" dirty="0">
                    <a:solidFill>
                      <a:schemeClr val="tx2">
                        <a:lumMod val="60000"/>
                        <a:lumOff val="40000"/>
                      </a:schemeClr>
                    </a:solidFill>
                  </a:endParaRPr>
                </a:p>
              </p:txBody>
            </p:sp>
          </p:grpSp>
          <p:grpSp>
            <p:nvGrpSpPr>
              <p:cNvPr id="28" name="Group 20"/>
              <p:cNvGrpSpPr/>
              <p:nvPr/>
            </p:nvGrpSpPr>
            <p:grpSpPr>
              <a:xfrm>
                <a:off x="5029200" y="4876800"/>
                <a:ext cx="542168" cy="381000"/>
                <a:chOff x="914400" y="5334000"/>
                <a:chExt cx="542168" cy="381000"/>
              </a:xfrm>
            </p:grpSpPr>
            <p:cxnSp>
              <p:nvCxnSpPr>
                <p:cNvPr id="174"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5" name="TextBox 18"/>
                <p:cNvSpPr txBox="1"/>
                <p:nvPr/>
              </p:nvSpPr>
              <p:spPr>
                <a:xfrm rot="2665501">
                  <a:off x="967980" y="5454106"/>
                  <a:ext cx="488588" cy="200055"/>
                </a:xfrm>
                <a:prstGeom prst="rect">
                  <a:avLst/>
                </a:prstGeom>
                <a:noFill/>
              </p:spPr>
              <p:txBody>
                <a:bodyPr wrap="square" rtlCol="0">
                  <a:spAutoFit/>
                </a:bodyPr>
                <a:lstStyle/>
                <a:p>
                  <a:r>
                    <a:rPr lang="en-US" sz="700" dirty="0" smtClean="0">
                      <a:solidFill>
                        <a:schemeClr val="tx2">
                          <a:lumMod val="60000"/>
                          <a:lumOff val="40000"/>
                        </a:schemeClr>
                      </a:solidFill>
                    </a:rPr>
                    <a:t>(16,1,1)</a:t>
                  </a:r>
                  <a:endParaRPr lang="en-US" sz="700" dirty="0">
                    <a:solidFill>
                      <a:schemeClr val="tx2">
                        <a:lumMod val="60000"/>
                        <a:lumOff val="40000"/>
                      </a:schemeClr>
                    </a:solidFill>
                  </a:endParaRPr>
                </a:p>
              </p:txBody>
            </p:sp>
          </p:grpSp>
          <p:grpSp>
            <p:nvGrpSpPr>
              <p:cNvPr id="30" name="Group 20"/>
              <p:cNvGrpSpPr/>
              <p:nvPr/>
            </p:nvGrpSpPr>
            <p:grpSpPr>
              <a:xfrm>
                <a:off x="5206672" y="4876800"/>
                <a:ext cx="482272" cy="381000"/>
                <a:chOff x="914400" y="5334000"/>
                <a:chExt cx="482272" cy="381000"/>
              </a:xfrm>
            </p:grpSpPr>
            <p:cxnSp>
              <p:nvCxnSpPr>
                <p:cNvPr id="177"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8"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6">
                          <a:lumMod val="75000"/>
                        </a:schemeClr>
                      </a:solidFill>
                    </a:rPr>
                    <a:t>(1,8,1)</a:t>
                  </a:r>
                  <a:endParaRPr lang="en-US" sz="700" dirty="0">
                    <a:solidFill>
                      <a:schemeClr val="accent6">
                        <a:lumMod val="75000"/>
                      </a:schemeClr>
                    </a:solidFill>
                  </a:endParaRPr>
                </a:p>
              </p:txBody>
            </p:sp>
          </p:grpSp>
          <p:grpSp>
            <p:nvGrpSpPr>
              <p:cNvPr id="224" name="Group 20"/>
              <p:cNvGrpSpPr/>
              <p:nvPr/>
            </p:nvGrpSpPr>
            <p:grpSpPr>
              <a:xfrm>
                <a:off x="5410200" y="4876800"/>
                <a:ext cx="542167" cy="381000"/>
                <a:chOff x="914400" y="5334000"/>
                <a:chExt cx="542167" cy="381000"/>
              </a:xfrm>
            </p:grpSpPr>
            <p:cxnSp>
              <p:nvCxnSpPr>
                <p:cNvPr id="180"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1" name="TextBox 18"/>
                <p:cNvSpPr txBox="1"/>
                <p:nvPr/>
              </p:nvSpPr>
              <p:spPr>
                <a:xfrm rot="2665501">
                  <a:off x="967980" y="5454106"/>
                  <a:ext cx="488587" cy="200055"/>
                </a:xfrm>
                <a:prstGeom prst="rect">
                  <a:avLst/>
                </a:prstGeom>
                <a:noFill/>
              </p:spPr>
              <p:txBody>
                <a:bodyPr wrap="square" rtlCol="0">
                  <a:spAutoFit/>
                </a:bodyPr>
                <a:lstStyle/>
                <a:p>
                  <a:r>
                    <a:rPr lang="en-US" sz="700" dirty="0" smtClean="0">
                      <a:solidFill>
                        <a:schemeClr val="accent6">
                          <a:lumMod val="75000"/>
                        </a:schemeClr>
                      </a:solidFill>
                    </a:rPr>
                    <a:t>(1,16,2)</a:t>
                  </a:r>
                  <a:endParaRPr lang="en-US" sz="700" dirty="0">
                    <a:solidFill>
                      <a:schemeClr val="accent6">
                        <a:lumMod val="75000"/>
                      </a:schemeClr>
                    </a:solidFill>
                  </a:endParaRPr>
                </a:p>
              </p:txBody>
            </p:sp>
          </p:grpSp>
          <p:grpSp>
            <p:nvGrpSpPr>
              <p:cNvPr id="227" name="Group 20"/>
              <p:cNvGrpSpPr/>
              <p:nvPr/>
            </p:nvGrpSpPr>
            <p:grpSpPr>
              <a:xfrm>
                <a:off x="5587672" y="4876800"/>
                <a:ext cx="482272" cy="381000"/>
                <a:chOff x="914400" y="5334000"/>
                <a:chExt cx="482272" cy="381000"/>
              </a:xfrm>
            </p:grpSpPr>
            <p:cxnSp>
              <p:nvCxnSpPr>
                <p:cNvPr id="183"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4"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6">
                          <a:lumMod val="75000"/>
                        </a:schemeClr>
                      </a:solidFill>
                    </a:rPr>
                    <a:t>(2,8,2)</a:t>
                  </a:r>
                  <a:endParaRPr lang="en-US" sz="700" dirty="0">
                    <a:solidFill>
                      <a:schemeClr val="accent6">
                        <a:lumMod val="75000"/>
                      </a:schemeClr>
                    </a:solidFill>
                  </a:endParaRPr>
                </a:p>
              </p:txBody>
            </p:sp>
          </p:grpSp>
          <p:grpSp>
            <p:nvGrpSpPr>
              <p:cNvPr id="232" name="Group 20"/>
              <p:cNvGrpSpPr/>
              <p:nvPr/>
            </p:nvGrpSpPr>
            <p:grpSpPr>
              <a:xfrm>
                <a:off x="5791200" y="4876800"/>
                <a:ext cx="482272" cy="381000"/>
                <a:chOff x="914400" y="5334000"/>
                <a:chExt cx="482272" cy="381000"/>
              </a:xfrm>
            </p:grpSpPr>
            <p:cxnSp>
              <p:nvCxnSpPr>
                <p:cNvPr id="186"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7"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6">
                          <a:lumMod val="75000"/>
                        </a:schemeClr>
                      </a:solidFill>
                    </a:rPr>
                    <a:t>(4,4,2)</a:t>
                  </a:r>
                  <a:endParaRPr lang="en-US" sz="700" dirty="0">
                    <a:solidFill>
                      <a:schemeClr val="accent6">
                        <a:lumMod val="75000"/>
                      </a:schemeClr>
                    </a:solidFill>
                  </a:endParaRPr>
                </a:p>
              </p:txBody>
            </p:sp>
          </p:grpSp>
          <p:grpSp>
            <p:nvGrpSpPr>
              <p:cNvPr id="233" name="Group 20"/>
              <p:cNvGrpSpPr/>
              <p:nvPr/>
            </p:nvGrpSpPr>
            <p:grpSpPr>
              <a:xfrm>
                <a:off x="5968672" y="4876800"/>
                <a:ext cx="482272" cy="381000"/>
                <a:chOff x="914400" y="5334000"/>
                <a:chExt cx="482272" cy="381000"/>
              </a:xfrm>
            </p:grpSpPr>
            <p:cxnSp>
              <p:nvCxnSpPr>
                <p:cNvPr id="189"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0"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6">
                          <a:lumMod val="75000"/>
                        </a:schemeClr>
                      </a:solidFill>
                    </a:rPr>
                    <a:t>(8,2,2)</a:t>
                  </a:r>
                  <a:endParaRPr lang="en-US" sz="700" dirty="0">
                    <a:solidFill>
                      <a:schemeClr val="accent6">
                        <a:lumMod val="75000"/>
                      </a:schemeClr>
                    </a:solidFill>
                  </a:endParaRPr>
                </a:p>
              </p:txBody>
            </p:sp>
          </p:grpSp>
          <p:grpSp>
            <p:nvGrpSpPr>
              <p:cNvPr id="242" name="Group 20"/>
              <p:cNvGrpSpPr/>
              <p:nvPr/>
            </p:nvGrpSpPr>
            <p:grpSpPr>
              <a:xfrm>
                <a:off x="6172200" y="4876800"/>
                <a:ext cx="542167" cy="381000"/>
                <a:chOff x="914400" y="5334000"/>
                <a:chExt cx="542167" cy="381000"/>
              </a:xfrm>
            </p:grpSpPr>
            <p:cxnSp>
              <p:nvCxnSpPr>
                <p:cNvPr id="192"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3" name="TextBox 18"/>
                <p:cNvSpPr txBox="1"/>
                <p:nvPr/>
              </p:nvSpPr>
              <p:spPr>
                <a:xfrm rot="2665501">
                  <a:off x="967980" y="5454106"/>
                  <a:ext cx="488587" cy="200055"/>
                </a:xfrm>
                <a:prstGeom prst="rect">
                  <a:avLst/>
                </a:prstGeom>
                <a:noFill/>
              </p:spPr>
              <p:txBody>
                <a:bodyPr wrap="square" rtlCol="0">
                  <a:spAutoFit/>
                </a:bodyPr>
                <a:lstStyle/>
                <a:p>
                  <a:r>
                    <a:rPr lang="en-US" sz="700" dirty="0" smtClean="0">
                      <a:solidFill>
                        <a:schemeClr val="accent6">
                          <a:lumMod val="75000"/>
                        </a:schemeClr>
                      </a:solidFill>
                    </a:rPr>
                    <a:t>(16,1,2)</a:t>
                  </a:r>
                  <a:endParaRPr lang="en-US" sz="700" dirty="0">
                    <a:solidFill>
                      <a:schemeClr val="accent6">
                        <a:lumMod val="75000"/>
                      </a:schemeClr>
                    </a:solidFill>
                  </a:endParaRPr>
                </a:p>
              </p:txBody>
            </p:sp>
          </p:grpSp>
          <p:grpSp>
            <p:nvGrpSpPr>
              <p:cNvPr id="243" name="Group 20"/>
              <p:cNvGrpSpPr/>
              <p:nvPr/>
            </p:nvGrpSpPr>
            <p:grpSpPr>
              <a:xfrm>
                <a:off x="6349672" y="4876800"/>
                <a:ext cx="482272" cy="381000"/>
                <a:chOff x="914400" y="5334000"/>
                <a:chExt cx="482272" cy="381000"/>
              </a:xfrm>
            </p:grpSpPr>
            <p:cxnSp>
              <p:nvCxnSpPr>
                <p:cNvPr id="195"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6"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tx2">
                          <a:lumMod val="60000"/>
                          <a:lumOff val="40000"/>
                        </a:schemeClr>
                      </a:solidFill>
                    </a:rPr>
                    <a:t>(1,8,6)</a:t>
                  </a:r>
                  <a:endParaRPr lang="en-US" sz="700" dirty="0">
                    <a:solidFill>
                      <a:schemeClr val="tx2">
                        <a:lumMod val="60000"/>
                        <a:lumOff val="40000"/>
                      </a:schemeClr>
                    </a:solidFill>
                  </a:endParaRPr>
                </a:p>
              </p:txBody>
            </p:sp>
          </p:grpSp>
          <p:grpSp>
            <p:nvGrpSpPr>
              <p:cNvPr id="244" name="Group 20"/>
              <p:cNvGrpSpPr/>
              <p:nvPr/>
            </p:nvGrpSpPr>
            <p:grpSpPr>
              <a:xfrm>
                <a:off x="6553200" y="4876800"/>
                <a:ext cx="542167" cy="381000"/>
                <a:chOff x="914400" y="5334000"/>
                <a:chExt cx="542167" cy="381000"/>
              </a:xfrm>
            </p:grpSpPr>
            <p:cxnSp>
              <p:nvCxnSpPr>
                <p:cNvPr id="198"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9" name="TextBox 18"/>
                <p:cNvSpPr txBox="1"/>
                <p:nvPr/>
              </p:nvSpPr>
              <p:spPr>
                <a:xfrm rot="2665501">
                  <a:off x="967980" y="5454106"/>
                  <a:ext cx="488587" cy="200055"/>
                </a:xfrm>
                <a:prstGeom prst="rect">
                  <a:avLst/>
                </a:prstGeom>
                <a:noFill/>
              </p:spPr>
              <p:txBody>
                <a:bodyPr wrap="square" rtlCol="0">
                  <a:spAutoFit/>
                </a:bodyPr>
                <a:lstStyle/>
                <a:p>
                  <a:r>
                    <a:rPr lang="en-US" sz="700" dirty="0" smtClean="0">
                      <a:solidFill>
                        <a:schemeClr val="tx2">
                          <a:lumMod val="60000"/>
                          <a:lumOff val="40000"/>
                        </a:schemeClr>
                      </a:solidFill>
                    </a:rPr>
                    <a:t>(1,16,3)</a:t>
                  </a:r>
                  <a:endParaRPr lang="en-US" sz="700" dirty="0">
                    <a:solidFill>
                      <a:schemeClr val="tx2">
                        <a:lumMod val="60000"/>
                        <a:lumOff val="40000"/>
                      </a:schemeClr>
                    </a:solidFill>
                  </a:endParaRPr>
                </a:p>
              </p:txBody>
            </p:sp>
          </p:grpSp>
          <p:grpSp>
            <p:nvGrpSpPr>
              <p:cNvPr id="245" name="Group 20"/>
              <p:cNvGrpSpPr/>
              <p:nvPr/>
            </p:nvGrpSpPr>
            <p:grpSpPr>
              <a:xfrm>
                <a:off x="6730672" y="4876800"/>
                <a:ext cx="482272" cy="381000"/>
                <a:chOff x="914400" y="5334000"/>
                <a:chExt cx="482272" cy="381000"/>
              </a:xfrm>
            </p:grpSpPr>
            <p:cxnSp>
              <p:nvCxnSpPr>
                <p:cNvPr id="201"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2"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tx2">
                          <a:lumMod val="60000"/>
                          <a:lumOff val="40000"/>
                        </a:schemeClr>
                      </a:solidFill>
                    </a:rPr>
                    <a:t>(2,4,6)</a:t>
                  </a:r>
                  <a:endParaRPr lang="en-US" sz="700" dirty="0">
                    <a:solidFill>
                      <a:schemeClr val="tx2">
                        <a:lumMod val="60000"/>
                        <a:lumOff val="40000"/>
                      </a:schemeClr>
                    </a:solidFill>
                  </a:endParaRPr>
                </a:p>
              </p:txBody>
            </p:sp>
          </p:grpSp>
          <p:grpSp>
            <p:nvGrpSpPr>
              <p:cNvPr id="246" name="Group 20"/>
              <p:cNvGrpSpPr/>
              <p:nvPr/>
            </p:nvGrpSpPr>
            <p:grpSpPr>
              <a:xfrm>
                <a:off x="6934200" y="4876800"/>
                <a:ext cx="482272" cy="381000"/>
                <a:chOff x="914400" y="5334000"/>
                <a:chExt cx="482272" cy="381000"/>
              </a:xfrm>
            </p:grpSpPr>
            <p:cxnSp>
              <p:nvCxnSpPr>
                <p:cNvPr id="204"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5"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2">
                          <a:lumMod val="75000"/>
                        </a:schemeClr>
                      </a:solidFill>
                    </a:rPr>
                    <a:t>(1,8,8)</a:t>
                  </a:r>
                  <a:endParaRPr lang="en-US" sz="700" dirty="0">
                    <a:solidFill>
                      <a:schemeClr val="accent2">
                        <a:lumMod val="75000"/>
                      </a:schemeClr>
                    </a:solidFill>
                  </a:endParaRPr>
                </a:p>
              </p:txBody>
            </p:sp>
          </p:grpSp>
          <p:grpSp>
            <p:nvGrpSpPr>
              <p:cNvPr id="247" name="Group 20"/>
              <p:cNvGrpSpPr/>
              <p:nvPr/>
            </p:nvGrpSpPr>
            <p:grpSpPr>
              <a:xfrm>
                <a:off x="7111672" y="4876800"/>
                <a:ext cx="526820" cy="381000"/>
                <a:chOff x="914400" y="5334000"/>
                <a:chExt cx="526820" cy="381000"/>
              </a:xfrm>
            </p:grpSpPr>
            <p:cxnSp>
              <p:nvCxnSpPr>
                <p:cNvPr id="207"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8" name="TextBox 18"/>
                <p:cNvSpPr txBox="1"/>
                <p:nvPr/>
              </p:nvSpPr>
              <p:spPr>
                <a:xfrm rot="2665501">
                  <a:off x="970539" y="5447839"/>
                  <a:ext cx="470681" cy="200055"/>
                </a:xfrm>
                <a:prstGeom prst="rect">
                  <a:avLst/>
                </a:prstGeom>
                <a:noFill/>
              </p:spPr>
              <p:txBody>
                <a:bodyPr wrap="square" rtlCol="0">
                  <a:spAutoFit/>
                </a:bodyPr>
                <a:lstStyle/>
                <a:p>
                  <a:r>
                    <a:rPr lang="en-US" sz="700" dirty="0" smtClean="0">
                      <a:solidFill>
                        <a:schemeClr val="accent2">
                          <a:lumMod val="75000"/>
                        </a:schemeClr>
                      </a:solidFill>
                    </a:rPr>
                    <a:t>(1,16,4)</a:t>
                  </a:r>
                  <a:endParaRPr lang="en-US" sz="700" dirty="0">
                    <a:solidFill>
                      <a:schemeClr val="accent2">
                        <a:lumMod val="75000"/>
                      </a:schemeClr>
                    </a:solidFill>
                  </a:endParaRPr>
                </a:p>
              </p:txBody>
            </p:sp>
          </p:grpSp>
          <p:grpSp>
            <p:nvGrpSpPr>
              <p:cNvPr id="248" name="Group 20"/>
              <p:cNvGrpSpPr/>
              <p:nvPr/>
            </p:nvGrpSpPr>
            <p:grpSpPr>
              <a:xfrm>
                <a:off x="7315200" y="4876800"/>
                <a:ext cx="482272" cy="381000"/>
                <a:chOff x="914400" y="5334000"/>
                <a:chExt cx="482272" cy="381000"/>
              </a:xfrm>
            </p:grpSpPr>
            <p:cxnSp>
              <p:nvCxnSpPr>
                <p:cNvPr id="210"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1"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2">
                          <a:lumMod val="75000"/>
                        </a:schemeClr>
                      </a:solidFill>
                    </a:rPr>
                    <a:t>(4,2,8)</a:t>
                  </a:r>
                  <a:endParaRPr lang="en-US" sz="700" dirty="0">
                    <a:solidFill>
                      <a:schemeClr val="accent2">
                        <a:lumMod val="75000"/>
                      </a:schemeClr>
                    </a:solidFill>
                  </a:endParaRPr>
                </a:p>
              </p:txBody>
            </p:sp>
          </p:grpSp>
          <p:grpSp>
            <p:nvGrpSpPr>
              <p:cNvPr id="249" name="Group 20"/>
              <p:cNvGrpSpPr/>
              <p:nvPr/>
            </p:nvGrpSpPr>
            <p:grpSpPr>
              <a:xfrm>
                <a:off x="7492672" y="4876800"/>
                <a:ext cx="482272" cy="381000"/>
                <a:chOff x="914400" y="5334000"/>
                <a:chExt cx="482272" cy="381000"/>
              </a:xfrm>
            </p:grpSpPr>
            <p:cxnSp>
              <p:nvCxnSpPr>
                <p:cNvPr id="213"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4"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chemeClr val="accent2">
                          <a:lumMod val="75000"/>
                        </a:schemeClr>
                      </a:solidFill>
                    </a:rPr>
                    <a:t>(8,1,8)</a:t>
                  </a:r>
                  <a:endParaRPr lang="en-US" sz="700" dirty="0">
                    <a:solidFill>
                      <a:schemeClr val="accent2">
                        <a:lumMod val="75000"/>
                      </a:schemeClr>
                    </a:solidFill>
                  </a:endParaRPr>
                </a:p>
              </p:txBody>
            </p:sp>
          </p:grpSp>
          <p:grpSp>
            <p:nvGrpSpPr>
              <p:cNvPr id="250" name="Group 20"/>
              <p:cNvGrpSpPr/>
              <p:nvPr/>
            </p:nvGrpSpPr>
            <p:grpSpPr>
              <a:xfrm>
                <a:off x="7696200" y="4876800"/>
                <a:ext cx="542167" cy="381000"/>
                <a:chOff x="914400" y="5334000"/>
                <a:chExt cx="542167" cy="381000"/>
              </a:xfrm>
            </p:grpSpPr>
            <p:cxnSp>
              <p:nvCxnSpPr>
                <p:cNvPr id="216"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7" name="TextBox 18"/>
                <p:cNvSpPr txBox="1"/>
                <p:nvPr/>
              </p:nvSpPr>
              <p:spPr>
                <a:xfrm rot="2665501">
                  <a:off x="967980" y="5454106"/>
                  <a:ext cx="488587" cy="200055"/>
                </a:xfrm>
                <a:prstGeom prst="rect">
                  <a:avLst/>
                </a:prstGeom>
                <a:noFill/>
              </p:spPr>
              <p:txBody>
                <a:bodyPr wrap="square" rtlCol="0">
                  <a:spAutoFit/>
                </a:bodyPr>
                <a:lstStyle/>
                <a:p>
                  <a:r>
                    <a:rPr lang="en-US" sz="700" dirty="0" smtClean="0">
                      <a:solidFill>
                        <a:srgbClr val="FF0000"/>
                      </a:solidFill>
                    </a:rPr>
                    <a:t>(1,16,8)</a:t>
                  </a:r>
                  <a:endParaRPr lang="en-US" sz="700" dirty="0">
                    <a:solidFill>
                      <a:srgbClr val="FF0000"/>
                    </a:solidFill>
                  </a:endParaRPr>
                </a:p>
              </p:txBody>
            </p:sp>
          </p:grpSp>
          <p:grpSp>
            <p:nvGrpSpPr>
              <p:cNvPr id="251" name="Group 20"/>
              <p:cNvGrpSpPr/>
              <p:nvPr/>
            </p:nvGrpSpPr>
            <p:grpSpPr>
              <a:xfrm>
                <a:off x="7873672" y="4876800"/>
                <a:ext cx="482272" cy="381000"/>
                <a:chOff x="914400" y="5334000"/>
                <a:chExt cx="482272" cy="381000"/>
              </a:xfrm>
            </p:grpSpPr>
            <p:cxnSp>
              <p:nvCxnSpPr>
                <p:cNvPr id="219"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0"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FF0000"/>
                      </a:solidFill>
                    </a:rPr>
                    <a:t>(2,8,8)</a:t>
                  </a:r>
                  <a:endParaRPr lang="en-US" sz="700" dirty="0">
                    <a:solidFill>
                      <a:srgbClr val="FF0000"/>
                    </a:solidFill>
                  </a:endParaRPr>
                </a:p>
              </p:txBody>
            </p:sp>
          </p:grpSp>
          <p:grpSp>
            <p:nvGrpSpPr>
              <p:cNvPr id="252" name="Group 20"/>
              <p:cNvGrpSpPr/>
              <p:nvPr/>
            </p:nvGrpSpPr>
            <p:grpSpPr>
              <a:xfrm>
                <a:off x="8077200" y="4876800"/>
                <a:ext cx="482272" cy="381000"/>
                <a:chOff x="914400" y="5334000"/>
                <a:chExt cx="482272" cy="381000"/>
              </a:xfrm>
            </p:grpSpPr>
            <p:cxnSp>
              <p:nvCxnSpPr>
                <p:cNvPr id="222"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3"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FF0000"/>
                      </a:solidFill>
                    </a:rPr>
                    <a:t>(4,4,8)</a:t>
                  </a:r>
                  <a:endParaRPr lang="en-US" sz="700" dirty="0">
                    <a:solidFill>
                      <a:srgbClr val="FF0000"/>
                    </a:solidFill>
                  </a:endParaRPr>
                </a:p>
              </p:txBody>
            </p:sp>
          </p:grpSp>
          <p:grpSp>
            <p:nvGrpSpPr>
              <p:cNvPr id="253" name="Group 20"/>
              <p:cNvGrpSpPr/>
              <p:nvPr/>
            </p:nvGrpSpPr>
            <p:grpSpPr>
              <a:xfrm>
                <a:off x="8280728" y="4876800"/>
                <a:ext cx="482272" cy="381000"/>
                <a:chOff x="914400" y="5334000"/>
                <a:chExt cx="482272" cy="381000"/>
              </a:xfrm>
            </p:grpSpPr>
            <p:cxnSp>
              <p:nvCxnSpPr>
                <p:cNvPr id="225"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6" name="TextBox 18"/>
                <p:cNvSpPr txBox="1"/>
                <p:nvPr/>
              </p:nvSpPr>
              <p:spPr>
                <a:xfrm rot="2665501">
                  <a:off x="977968" y="5429648"/>
                  <a:ext cx="418704" cy="200055"/>
                </a:xfrm>
                <a:prstGeom prst="rect">
                  <a:avLst/>
                </a:prstGeom>
                <a:noFill/>
              </p:spPr>
              <p:txBody>
                <a:bodyPr wrap="square" rtlCol="0">
                  <a:spAutoFit/>
                </a:bodyPr>
                <a:lstStyle/>
                <a:p>
                  <a:r>
                    <a:rPr lang="en-US" sz="700" dirty="0" smtClean="0">
                      <a:solidFill>
                        <a:srgbClr val="FF0000"/>
                      </a:solidFill>
                    </a:rPr>
                    <a:t>(8,2,8)</a:t>
                  </a:r>
                  <a:endParaRPr lang="en-US" sz="700" dirty="0">
                    <a:solidFill>
                      <a:srgbClr val="FF0000"/>
                    </a:solidFill>
                  </a:endParaRPr>
                </a:p>
              </p:txBody>
            </p:sp>
          </p:grpSp>
          <p:grpSp>
            <p:nvGrpSpPr>
              <p:cNvPr id="254" name="Group 20"/>
              <p:cNvGrpSpPr/>
              <p:nvPr/>
            </p:nvGrpSpPr>
            <p:grpSpPr>
              <a:xfrm>
                <a:off x="8464780" y="4876800"/>
                <a:ext cx="526820" cy="381000"/>
                <a:chOff x="914400" y="5334000"/>
                <a:chExt cx="526820" cy="381000"/>
              </a:xfrm>
            </p:grpSpPr>
            <p:cxnSp>
              <p:nvCxnSpPr>
                <p:cNvPr id="228" name="Straight Connector 17"/>
                <p:cNvCxnSpPr/>
                <p:nvPr/>
              </p:nvCxnSpPr>
              <p:spPr bwMode="auto">
                <a:xfrm rot="16200000" flipH="1">
                  <a:off x="914400" y="5334000"/>
                  <a:ext cx="3810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9" name="TextBox 18"/>
                <p:cNvSpPr txBox="1"/>
                <p:nvPr/>
              </p:nvSpPr>
              <p:spPr>
                <a:xfrm rot="2665501">
                  <a:off x="970539" y="5447839"/>
                  <a:ext cx="470681" cy="200055"/>
                </a:xfrm>
                <a:prstGeom prst="rect">
                  <a:avLst/>
                </a:prstGeom>
                <a:noFill/>
              </p:spPr>
              <p:txBody>
                <a:bodyPr wrap="square" rtlCol="0">
                  <a:spAutoFit/>
                </a:bodyPr>
                <a:lstStyle/>
                <a:p>
                  <a:r>
                    <a:rPr lang="en-US" sz="700" dirty="0" smtClean="0">
                      <a:solidFill>
                        <a:srgbClr val="FF0000"/>
                      </a:solidFill>
                    </a:rPr>
                    <a:t>(16,1,8)</a:t>
                  </a:r>
                  <a:endParaRPr lang="en-US" sz="700" dirty="0">
                    <a:solidFill>
                      <a:srgbClr val="FF0000"/>
                    </a:solidFill>
                  </a:endParaRPr>
                </a:p>
              </p:txBody>
            </p:sp>
          </p:grpSp>
        </p:grpSp>
      </p:grpSp>
      <p:sp>
        <p:nvSpPr>
          <p:cNvPr id="230" name="TextBox 15"/>
          <p:cNvSpPr txBox="1">
            <a:spLocks noChangeArrowheads="1"/>
          </p:cNvSpPr>
          <p:nvPr/>
        </p:nvSpPr>
        <p:spPr bwMode="auto">
          <a:xfrm>
            <a:off x="2346483" y="685800"/>
            <a:ext cx="4435317" cy="861774"/>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400" b="1" kern="1200" dirty="0" smtClean="0">
                <a:solidFill>
                  <a:srgbClr val="000000"/>
                </a:solidFill>
                <a:latin typeface="Arial" charset="0"/>
                <a:ea typeface="+mn-ea"/>
                <a:cs typeface="+mn-cs"/>
              </a:rPr>
              <a:t>Parallel Deterministic </a:t>
            </a:r>
            <a:r>
              <a:rPr lang="en-US" sz="1400" b="1" kern="1200" dirty="0">
                <a:solidFill>
                  <a:srgbClr val="000000"/>
                </a:solidFill>
                <a:latin typeface="Arial" charset="0"/>
                <a:ea typeface="+mn-ea"/>
                <a:cs typeface="+mn-cs"/>
              </a:rPr>
              <a:t>Annealing Clustering </a:t>
            </a:r>
          </a:p>
          <a:p>
            <a:pPr algn="ctr" rtl="0" fontAlgn="base">
              <a:spcBef>
                <a:spcPct val="0"/>
              </a:spcBef>
              <a:spcAft>
                <a:spcPct val="0"/>
              </a:spcAft>
            </a:pPr>
            <a:r>
              <a:rPr lang="en-US" sz="1400" b="1" kern="1200" dirty="0">
                <a:solidFill>
                  <a:srgbClr val="000000"/>
                </a:solidFill>
                <a:latin typeface="Arial" charset="0"/>
                <a:ea typeface="+mn-ea"/>
                <a:cs typeface="+mn-cs"/>
              </a:rPr>
              <a:t>Scaled Speedup Tests on </a:t>
            </a:r>
            <a:r>
              <a:rPr lang="en-US" sz="1400" b="1" kern="1200" dirty="0" smtClean="0">
                <a:solidFill>
                  <a:srgbClr val="000000"/>
                </a:solidFill>
                <a:latin typeface="Arial" charset="0"/>
                <a:ea typeface="+mn-ea"/>
                <a:cs typeface="+mn-cs"/>
              </a:rPr>
              <a:t>eight 16-core Systems</a:t>
            </a:r>
            <a:endParaRPr lang="en-US" sz="1400" b="1" kern="1200" dirty="0">
              <a:solidFill>
                <a:srgbClr val="000000"/>
              </a:solidFill>
              <a:latin typeface="Arial" charset="0"/>
              <a:ea typeface="+mn-ea"/>
              <a:cs typeface="+mn-cs"/>
            </a:endParaRPr>
          </a:p>
          <a:p>
            <a:pPr algn="ctr" rtl="0" fontAlgn="base">
              <a:spcBef>
                <a:spcPct val="0"/>
              </a:spcBef>
              <a:spcAft>
                <a:spcPct val="0"/>
              </a:spcAft>
            </a:pPr>
            <a:r>
              <a:rPr lang="en-US" sz="1000" b="1" kern="1200" dirty="0" smtClean="0">
                <a:solidFill>
                  <a:srgbClr val="000000"/>
                </a:solidFill>
                <a:latin typeface="Arial" charset="0"/>
                <a:ea typeface="+mn-ea"/>
                <a:cs typeface="+mn-cs"/>
              </a:rPr>
              <a:t>(10 </a:t>
            </a:r>
            <a:r>
              <a:rPr lang="en-US" sz="1000" b="1" kern="1200" dirty="0">
                <a:solidFill>
                  <a:srgbClr val="000000"/>
                </a:solidFill>
                <a:latin typeface="Arial" charset="0"/>
                <a:ea typeface="+mn-ea"/>
                <a:cs typeface="+mn-cs"/>
              </a:rPr>
              <a:t>Clusters; 160,000 points per cluster per </a:t>
            </a:r>
            <a:r>
              <a:rPr lang="en-US" sz="1000" b="1" kern="1200" dirty="0" smtClean="0">
                <a:solidFill>
                  <a:srgbClr val="000000"/>
                </a:solidFill>
                <a:latin typeface="Arial" charset="0"/>
                <a:ea typeface="+mn-ea"/>
                <a:cs typeface="+mn-cs"/>
              </a:rPr>
              <a:t>thread)</a:t>
            </a:r>
            <a:endParaRPr lang="en-US" sz="1000" b="1" kern="1200" dirty="0">
              <a:solidFill>
                <a:srgbClr val="000000"/>
              </a:solidFill>
              <a:latin typeface="Arial" charset="0"/>
              <a:ea typeface="+mn-ea"/>
              <a:cs typeface="+mn-cs"/>
            </a:endParaRPr>
          </a:p>
          <a:p>
            <a:pPr algn="ctr" rtl="0" fontAlgn="base">
              <a:spcBef>
                <a:spcPct val="0"/>
              </a:spcBef>
              <a:spcAft>
                <a:spcPct val="0"/>
              </a:spcAft>
            </a:pPr>
            <a:endParaRPr lang="en-US" sz="1200" b="1" kern="1200" dirty="0">
              <a:solidFill>
                <a:srgbClr val="000000"/>
              </a:solidFill>
              <a:latin typeface="Arial" charset="0"/>
              <a:ea typeface="+mn-ea"/>
              <a:cs typeface="+mn-cs"/>
            </a:endParaRPr>
          </a:p>
        </p:txBody>
      </p:sp>
      <p:sp>
        <p:nvSpPr>
          <p:cNvPr id="231" name="TextBox 230"/>
          <p:cNvSpPr txBox="1"/>
          <p:nvPr/>
        </p:nvSpPr>
        <p:spPr>
          <a:xfrm rot="16200000">
            <a:off x="-200764" y="2102787"/>
            <a:ext cx="1617751" cy="307777"/>
          </a:xfrm>
          <a:prstGeom prst="rect">
            <a:avLst/>
          </a:prstGeom>
          <a:noFill/>
        </p:spPr>
        <p:txBody>
          <a:bodyPr wrap="square" rtlCol="0">
            <a:spAutoFit/>
          </a:bodyPr>
          <a:lstStyle/>
          <a:p>
            <a:r>
              <a:rPr lang="en-US" sz="1400" dirty="0" smtClean="0"/>
              <a:t>Parallel Overhead</a:t>
            </a:r>
            <a:endParaRPr lang="en-US" sz="1400" dirty="0"/>
          </a:p>
        </p:txBody>
      </p:sp>
      <p:sp>
        <p:nvSpPr>
          <p:cNvPr id="234" name="TextBox 13"/>
          <p:cNvSpPr txBox="1">
            <a:spLocks noChangeArrowheads="1"/>
          </p:cNvSpPr>
          <p:nvPr/>
        </p:nvSpPr>
        <p:spPr bwMode="auto">
          <a:xfrm>
            <a:off x="609600" y="4419600"/>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C00000"/>
                </a:solidFill>
                <a:latin typeface="Arial" charset="0"/>
                <a:ea typeface="+mn-ea"/>
                <a:cs typeface="+mn-cs"/>
              </a:rPr>
              <a:t>2-way</a:t>
            </a:r>
          </a:p>
        </p:txBody>
      </p:sp>
      <p:sp>
        <p:nvSpPr>
          <p:cNvPr id="235" name="TextBox 12"/>
          <p:cNvSpPr txBox="1">
            <a:spLocks noChangeArrowheads="1"/>
          </p:cNvSpPr>
          <p:nvPr/>
        </p:nvSpPr>
        <p:spPr bwMode="auto">
          <a:xfrm>
            <a:off x="1295400" y="4371201"/>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chemeClr val="accent3">
                    <a:lumMod val="75000"/>
                  </a:schemeClr>
                </a:solidFill>
                <a:latin typeface="Arial" charset="0"/>
                <a:ea typeface="+mn-ea"/>
                <a:cs typeface="+mn-cs"/>
              </a:rPr>
              <a:t>4-way</a:t>
            </a:r>
          </a:p>
        </p:txBody>
      </p:sp>
      <p:sp>
        <p:nvSpPr>
          <p:cNvPr id="236" name="TextBox 11"/>
          <p:cNvSpPr txBox="1">
            <a:spLocks noChangeArrowheads="1"/>
          </p:cNvSpPr>
          <p:nvPr/>
        </p:nvSpPr>
        <p:spPr bwMode="auto">
          <a:xfrm>
            <a:off x="2286000" y="4267200"/>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7030A0"/>
                </a:solidFill>
                <a:latin typeface="Arial" charset="0"/>
                <a:ea typeface="+mn-ea"/>
                <a:cs typeface="+mn-cs"/>
              </a:rPr>
              <a:t>8-way</a:t>
            </a:r>
          </a:p>
        </p:txBody>
      </p:sp>
      <p:sp>
        <p:nvSpPr>
          <p:cNvPr id="237" name="TextBox 10"/>
          <p:cNvSpPr txBox="1">
            <a:spLocks noChangeArrowheads="1"/>
          </p:cNvSpPr>
          <p:nvPr/>
        </p:nvSpPr>
        <p:spPr bwMode="auto">
          <a:xfrm>
            <a:off x="3733800" y="3962400"/>
            <a:ext cx="695986" cy="277015"/>
          </a:xfrm>
          <a:prstGeom prst="rect">
            <a:avLst/>
          </a:prstGeom>
          <a:noFill/>
          <a:ln w="9525">
            <a:noFill/>
            <a:miter lim="800000"/>
            <a:headEnd/>
            <a:tailEnd/>
          </a:ln>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rtl="0" fontAlgn="base">
              <a:spcBef>
                <a:spcPct val="0"/>
              </a:spcBef>
              <a:spcAft>
                <a:spcPct val="0"/>
              </a:spcAft>
            </a:pPr>
            <a:r>
              <a:rPr lang="en-US" sz="1200" b="1" kern="1200" dirty="0">
                <a:solidFill>
                  <a:schemeClr val="tx2">
                    <a:lumMod val="60000"/>
                    <a:lumOff val="40000"/>
                  </a:schemeClr>
                </a:solidFill>
                <a:latin typeface="Arial" charset="0"/>
              </a:rPr>
              <a:t>16-way</a:t>
            </a:r>
          </a:p>
        </p:txBody>
      </p:sp>
      <p:sp>
        <p:nvSpPr>
          <p:cNvPr id="238" name="TextBox 237"/>
          <p:cNvSpPr txBox="1">
            <a:spLocks noChangeArrowheads="1"/>
          </p:cNvSpPr>
          <p:nvPr/>
        </p:nvSpPr>
        <p:spPr bwMode="auto">
          <a:xfrm>
            <a:off x="5171377" y="3962400"/>
            <a:ext cx="69602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chemeClr val="accent6">
                    <a:lumMod val="75000"/>
                  </a:schemeClr>
                </a:solidFill>
                <a:latin typeface="Arial" charset="0"/>
                <a:ea typeface="+mn-ea"/>
                <a:cs typeface="+mn-cs"/>
              </a:rPr>
              <a:t>32-way</a:t>
            </a:r>
          </a:p>
        </p:txBody>
      </p:sp>
      <p:sp>
        <p:nvSpPr>
          <p:cNvPr id="239" name="TextBox 238"/>
          <p:cNvSpPr txBox="1">
            <a:spLocks noChangeArrowheads="1"/>
          </p:cNvSpPr>
          <p:nvPr/>
        </p:nvSpPr>
        <p:spPr bwMode="auto">
          <a:xfrm>
            <a:off x="6248400" y="3990201"/>
            <a:ext cx="69602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smtClean="0">
                <a:solidFill>
                  <a:schemeClr val="tx2">
                    <a:lumMod val="60000"/>
                    <a:lumOff val="40000"/>
                  </a:schemeClr>
                </a:solidFill>
                <a:latin typeface="Arial" charset="0"/>
                <a:ea typeface="+mn-ea"/>
                <a:cs typeface="+mn-cs"/>
              </a:rPr>
              <a:t>48-way</a:t>
            </a:r>
            <a:endParaRPr lang="en-US" sz="1200" b="1" kern="1200" dirty="0">
              <a:solidFill>
                <a:schemeClr val="tx2">
                  <a:lumMod val="60000"/>
                  <a:lumOff val="40000"/>
                </a:schemeClr>
              </a:solidFill>
              <a:latin typeface="Arial" charset="0"/>
              <a:ea typeface="+mn-ea"/>
              <a:cs typeface="+mn-cs"/>
            </a:endParaRPr>
          </a:p>
        </p:txBody>
      </p:sp>
      <p:sp>
        <p:nvSpPr>
          <p:cNvPr id="240" name="TextBox 239"/>
          <p:cNvSpPr txBox="1">
            <a:spLocks noChangeArrowheads="1"/>
          </p:cNvSpPr>
          <p:nvPr/>
        </p:nvSpPr>
        <p:spPr bwMode="auto">
          <a:xfrm>
            <a:off x="6705601" y="3505200"/>
            <a:ext cx="696024"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smtClean="0">
                <a:solidFill>
                  <a:schemeClr val="accent2"/>
                </a:solidFill>
                <a:latin typeface="Arial" charset="0"/>
                <a:ea typeface="+mn-ea"/>
                <a:cs typeface="+mn-cs"/>
              </a:rPr>
              <a:t>64-way</a:t>
            </a:r>
            <a:endParaRPr lang="en-US" sz="1200" b="1" kern="1200" dirty="0">
              <a:solidFill>
                <a:schemeClr val="accent2"/>
              </a:solidFill>
              <a:latin typeface="Arial" charset="0"/>
              <a:ea typeface="+mn-ea"/>
              <a:cs typeface="+mn-cs"/>
            </a:endParaRPr>
          </a:p>
        </p:txBody>
      </p:sp>
      <p:sp>
        <p:nvSpPr>
          <p:cNvPr id="241" name="TextBox 240"/>
          <p:cNvSpPr txBox="1">
            <a:spLocks noChangeArrowheads="1"/>
          </p:cNvSpPr>
          <p:nvPr/>
        </p:nvSpPr>
        <p:spPr bwMode="auto">
          <a:xfrm>
            <a:off x="7535042" y="3048000"/>
            <a:ext cx="78098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smtClean="0">
                <a:solidFill>
                  <a:srgbClr val="FF0000"/>
                </a:solidFill>
                <a:latin typeface="Arial" charset="0"/>
                <a:ea typeface="+mn-ea"/>
                <a:cs typeface="+mn-cs"/>
              </a:rPr>
              <a:t>128-way</a:t>
            </a:r>
            <a:endParaRPr lang="en-US" sz="1200" b="1" kern="1200" dirty="0">
              <a:solidFill>
                <a:srgbClr val="FF0000"/>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458200" cy="914400"/>
          </a:xfrm>
        </p:spPr>
        <p:txBody>
          <a:bodyPr>
            <a:normAutofit/>
          </a:bodyPr>
          <a:lstStyle/>
          <a:p>
            <a:r>
              <a:rPr lang="en-US" sz="2800" b="1" dirty="0" smtClean="0"/>
              <a:t>Components of a Scientific Computing environment</a:t>
            </a:r>
            <a:endParaRPr lang="en-US" sz="2800" b="1" dirty="0"/>
          </a:p>
        </p:txBody>
      </p:sp>
      <p:sp>
        <p:nvSpPr>
          <p:cNvPr id="3" name="Content Placeholder 2"/>
          <p:cNvSpPr>
            <a:spLocks noGrp="1"/>
          </p:cNvSpPr>
          <p:nvPr>
            <p:ph idx="1"/>
          </p:nvPr>
        </p:nvSpPr>
        <p:spPr>
          <a:xfrm>
            <a:off x="228600" y="1143000"/>
            <a:ext cx="8534400" cy="3657600"/>
          </a:xfrm>
        </p:spPr>
        <p:txBody>
          <a:bodyPr>
            <a:noAutofit/>
          </a:bodyPr>
          <a:lstStyle/>
          <a:p>
            <a:r>
              <a:rPr lang="en-US" sz="2400" dirty="0" smtClean="0">
                <a:solidFill>
                  <a:srgbClr val="0070C0"/>
                </a:solidFill>
              </a:rPr>
              <a:t>Laptop</a:t>
            </a:r>
            <a:r>
              <a:rPr lang="en-US" sz="2400" dirty="0" smtClean="0"/>
              <a:t> using a dynamic number of cores for runs</a:t>
            </a:r>
          </a:p>
          <a:p>
            <a:pPr lvl="1"/>
            <a:r>
              <a:rPr lang="en-US" sz="2400" dirty="0" smtClean="0">
                <a:solidFill>
                  <a:srgbClr val="0070C0"/>
                </a:solidFill>
              </a:rPr>
              <a:t>Threading</a:t>
            </a:r>
            <a:r>
              <a:rPr lang="en-US" sz="2400" dirty="0" smtClean="0"/>
              <a:t> (CCR) parallel model allows such dynamic switches if OS told application how many it could –  we use short-lived NOT long running threads</a:t>
            </a:r>
          </a:p>
          <a:p>
            <a:pPr lvl="1"/>
            <a:r>
              <a:rPr lang="en-US" sz="2400" dirty="0" smtClean="0"/>
              <a:t>Very hard with </a:t>
            </a:r>
            <a:r>
              <a:rPr lang="en-US" sz="2400" dirty="0" smtClean="0">
                <a:solidFill>
                  <a:srgbClr val="0070C0"/>
                </a:solidFill>
              </a:rPr>
              <a:t>MPI</a:t>
            </a:r>
            <a:r>
              <a:rPr lang="en-US" sz="2400" dirty="0" smtClean="0">
                <a:solidFill>
                  <a:srgbClr val="FFFF00"/>
                </a:solidFill>
              </a:rPr>
              <a:t> </a:t>
            </a:r>
            <a:r>
              <a:rPr lang="en-US" sz="2400" dirty="0" smtClean="0"/>
              <a:t>as would have to redistribute data</a:t>
            </a:r>
          </a:p>
          <a:p>
            <a:r>
              <a:rPr lang="en-US" sz="2400" dirty="0" smtClean="0"/>
              <a:t>The </a:t>
            </a:r>
            <a:r>
              <a:rPr lang="en-US" sz="2400" dirty="0" smtClean="0">
                <a:solidFill>
                  <a:srgbClr val="0070C0"/>
                </a:solidFill>
              </a:rPr>
              <a:t>cloud</a:t>
            </a:r>
            <a:r>
              <a:rPr lang="en-US" sz="2400" dirty="0" smtClean="0"/>
              <a:t> for dynamic service instantiation including ability to launch:</a:t>
            </a:r>
          </a:p>
          <a:p>
            <a:pPr lvl="1"/>
            <a:r>
              <a:rPr lang="en-US" sz="2400" dirty="0" smtClean="0">
                <a:solidFill>
                  <a:srgbClr val="0070C0"/>
                </a:solidFill>
              </a:rPr>
              <a:t>Disk/File parallel </a:t>
            </a:r>
            <a:r>
              <a:rPr lang="en-US" sz="2400" dirty="0" smtClean="0"/>
              <a:t>data analysis</a:t>
            </a:r>
          </a:p>
          <a:p>
            <a:pPr lvl="1"/>
            <a:r>
              <a:rPr lang="en-US" sz="2400" dirty="0" smtClean="0">
                <a:solidFill>
                  <a:srgbClr val="0070C0"/>
                </a:solidFill>
              </a:rPr>
              <a:t>MPI </a:t>
            </a:r>
            <a:r>
              <a:rPr lang="en-US" sz="2400" dirty="0" smtClean="0">
                <a:solidFill>
                  <a:srgbClr val="0070C0"/>
                </a:solidFill>
              </a:rPr>
              <a:t>engines </a:t>
            </a:r>
            <a:r>
              <a:rPr lang="en-US" sz="2400" dirty="0" smtClean="0"/>
              <a:t>for large closely coupled computations</a:t>
            </a:r>
          </a:p>
          <a:p>
            <a:pPr lvl="2"/>
            <a:r>
              <a:rPr lang="en-US" dirty="0" err="1" smtClean="0">
                <a:solidFill>
                  <a:srgbClr val="0070C0"/>
                </a:solidFill>
              </a:rPr>
              <a:t>Petaflops</a:t>
            </a:r>
            <a:r>
              <a:rPr lang="en-US" dirty="0" smtClean="0"/>
              <a:t> for million particle clustering/dimension reduction?</a:t>
            </a:r>
          </a:p>
          <a:p>
            <a:r>
              <a:rPr lang="en-US" sz="2400" dirty="0" smtClean="0"/>
              <a:t>Analysis programs like MDS and clustering will run OK for large jobs with “</a:t>
            </a:r>
            <a:r>
              <a:rPr lang="en-US" sz="2400" dirty="0" smtClean="0">
                <a:solidFill>
                  <a:srgbClr val="0070C0"/>
                </a:solidFill>
              </a:rPr>
              <a:t>millisecond</a:t>
            </a:r>
            <a:r>
              <a:rPr lang="en-US" sz="2400" dirty="0" smtClean="0"/>
              <a:t>” (as in Granules) not “</a:t>
            </a:r>
            <a:r>
              <a:rPr lang="en-US" sz="2400" dirty="0" smtClean="0">
                <a:solidFill>
                  <a:srgbClr val="0070C0"/>
                </a:solidFill>
              </a:rPr>
              <a:t>microsecond</a:t>
            </a:r>
            <a:r>
              <a:rPr lang="en-US" sz="2400" dirty="0" smtClean="0"/>
              <a:t>” (as in MPI, CCR) latencies</a:t>
            </a:r>
          </a:p>
          <a:p>
            <a:endParaRPr lang="en-US" sz="2400" dirty="0"/>
          </a:p>
        </p:txBody>
      </p:sp>
      <p:sp>
        <p:nvSpPr>
          <p:cNvPr id="4" name="Slide Number Placeholder 3"/>
          <p:cNvSpPr>
            <a:spLocks noGrp="1"/>
          </p:cNvSpPr>
          <p:nvPr>
            <p:ph type="sldNum" sz="quarter" idx="12"/>
          </p:nvPr>
        </p:nvSpPr>
        <p:spPr/>
        <p:txBody>
          <a:bodyPr/>
          <a:lstStyle/>
          <a:p>
            <a:pPr>
              <a:defRPr/>
            </a:pPr>
            <a:fld id="{D802C606-098A-47A5-B85F-3A7240FEB223}" type="slidenum">
              <a:rPr lang="en-US" smtClean="0"/>
              <a:pPr>
                <a:defRPr/>
              </a:pPr>
              <a:t>51</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C72156F3-75BD-4931-BBB2-70E2DA1AD219}" type="slidenum">
              <a:rPr lang="en-US" smtClean="0"/>
              <a:pPr/>
              <a:t>6</a:t>
            </a:fld>
            <a:endParaRPr lang="en-US" smtClean="0"/>
          </a:p>
        </p:txBody>
      </p:sp>
      <p:pic>
        <p:nvPicPr>
          <p:cNvPr id="14343" name="Picture 7" descr="Picture2"/>
          <p:cNvPicPr>
            <a:picLocks noGrp="1" noChangeAspect="1" noChangeArrowheads="1"/>
          </p:cNvPicPr>
          <p:nvPr>
            <p:ph idx="4294967295"/>
          </p:nvPr>
        </p:nvPicPr>
        <p:blipFill>
          <a:blip r:embed="rId3"/>
          <a:srcRect/>
          <a:stretch>
            <a:fillRect/>
          </a:stretch>
        </p:blipFill>
        <p:spPr>
          <a:xfrm>
            <a:off x="0" y="285750"/>
            <a:ext cx="7656693" cy="6359416"/>
          </a:xfrm>
        </p:spPr>
      </p:pic>
      <p:pic>
        <p:nvPicPr>
          <p:cNvPr id="6" name="Picture 6" descr="C:\Documents and Settings\Geoffrey Fox\Desktop\Cresis\NEEM_2008.jpg"/>
          <p:cNvPicPr>
            <a:picLocks noChangeAspect="1" noChangeArrowheads="1"/>
          </p:cNvPicPr>
          <p:nvPr/>
        </p:nvPicPr>
        <p:blipFill>
          <a:blip r:embed="rId4" cstate="print"/>
          <a:srcRect/>
          <a:stretch>
            <a:fillRect/>
          </a:stretch>
        </p:blipFill>
        <p:spPr bwMode="auto">
          <a:xfrm>
            <a:off x="0" y="1660525"/>
            <a:ext cx="9144000" cy="5197475"/>
          </a:xfrm>
          <a:prstGeom prst="rect">
            <a:avLst/>
          </a:prstGeom>
          <a:noFill/>
          <a:ln w="9525">
            <a:noFill/>
            <a:miter lim="800000"/>
            <a:headEnd/>
            <a:tailEnd/>
          </a:ln>
        </p:spPr>
      </p:pic>
      <p:pic>
        <p:nvPicPr>
          <p:cNvPr id="5" name="Picture 3" descr="C:\Documents and Settings\Geoffrey Fox\Desktop\Cresis\base_system_NEEM_in_tent_2008.jpg"/>
          <p:cNvPicPr>
            <a:picLocks noChangeAspect="1" noChangeArrowheads="1"/>
          </p:cNvPicPr>
          <p:nvPr/>
        </p:nvPicPr>
        <p:blipFill>
          <a:blip r:embed="rId5"/>
          <a:srcRect/>
          <a:stretch>
            <a:fillRect/>
          </a:stretch>
        </p:blipFill>
        <p:spPr bwMode="auto">
          <a:xfrm>
            <a:off x="0" y="904875"/>
            <a:ext cx="8947150" cy="5953125"/>
          </a:xfrm>
          <a:prstGeom prst="rect">
            <a:avLst/>
          </a:prstGeom>
          <a:noFill/>
          <a:ln w="9525">
            <a:noFill/>
            <a:miter lim="800000"/>
            <a:headEnd/>
            <a:tailEnd/>
          </a:ln>
        </p:spPr>
      </p:pic>
      <p:pic>
        <p:nvPicPr>
          <p:cNvPr id="4" name="Picture 4" descr="C:\Documents and Settings\Geoffrey Fox\Desktop\Cresis\satellite_NEEM_2008.jpg"/>
          <p:cNvPicPr>
            <a:picLocks noChangeAspect="1" noChangeArrowheads="1"/>
          </p:cNvPicPr>
          <p:nvPr/>
        </p:nvPicPr>
        <p:blipFill>
          <a:blip r:embed="rId6"/>
          <a:srcRect/>
          <a:stretch>
            <a:fillRect/>
          </a:stretch>
        </p:blipFill>
        <p:spPr bwMode="auto">
          <a:xfrm>
            <a:off x="0" y="796925"/>
            <a:ext cx="5943600" cy="606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sz="quarter"/>
          </p:nvPr>
        </p:nvSpPr>
        <p:spPr>
          <a:xfrm>
            <a:off x="914400" y="152400"/>
            <a:ext cx="8229600" cy="838200"/>
          </a:xfrm>
        </p:spPr>
        <p:txBody>
          <a:bodyPr/>
          <a:lstStyle/>
          <a:p>
            <a:r>
              <a:rPr lang="en-US" dirty="0" smtClean="0"/>
              <a:t>PolarGrid Field Results – 2008/09</a:t>
            </a:r>
          </a:p>
        </p:txBody>
      </p:sp>
      <p:pic>
        <p:nvPicPr>
          <p:cNvPr id="125963" name="Picture 11" descr="out1"/>
          <p:cNvPicPr>
            <a:picLocks noGrp="1" noChangeAspect="1" noChangeArrowheads="1"/>
          </p:cNvPicPr>
          <p:nvPr>
            <p:ph sz="quarter" idx="1"/>
          </p:nvPr>
        </p:nvPicPr>
        <p:blipFill>
          <a:blip r:embed="rId3"/>
          <a:srcRect/>
          <a:stretch>
            <a:fillRect/>
          </a:stretch>
        </p:blipFill>
        <p:spPr>
          <a:xfrm>
            <a:off x="534988" y="1066800"/>
            <a:ext cx="3502025" cy="2628900"/>
          </a:xfrm>
          <a:noFill/>
          <a:ln/>
        </p:spPr>
      </p:pic>
      <p:pic>
        <p:nvPicPr>
          <p:cNvPr id="125965" name="Picture 13" descr="MCRDS_500to599"/>
          <p:cNvPicPr>
            <a:picLocks noGrp="1" noChangeAspect="1" noChangeArrowheads="1"/>
          </p:cNvPicPr>
          <p:nvPr>
            <p:ph sz="quarter" idx="3"/>
          </p:nvPr>
        </p:nvPicPr>
        <p:blipFill>
          <a:blip r:embed="rId4"/>
          <a:srcRect/>
          <a:stretch>
            <a:fillRect/>
          </a:stretch>
        </p:blipFill>
        <p:spPr>
          <a:xfrm>
            <a:off x="533400" y="3848100"/>
            <a:ext cx="3505200" cy="2628900"/>
          </a:xfrm>
          <a:noFill/>
          <a:ln/>
        </p:spPr>
      </p:pic>
      <p:pic>
        <p:nvPicPr>
          <p:cNvPr id="125966" name="Picture 14" descr="FL13-Dec29_334-353HGe4"/>
          <p:cNvPicPr>
            <a:picLocks noGrp="1" noChangeAspect="1" noChangeArrowheads="1"/>
          </p:cNvPicPr>
          <p:nvPr>
            <p:ph sz="quarter" idx="4"/>
          </p:nvPr>
        </p:nvPicPr>
        <p:blipFill>
          <a:blip r:embed="rId5"/>
          <a:srcRect/>
          <a:stretch>
            <a:fillRect/>
          </a:stretch>
        </p:blipFill>
        <p:spPr>
          <a:xfrm>
            <a:off x="5105400" y="3848100"/>
            <a:ext cx="3505200" cy="2628900"/>
          </a:xfrm>
        </p:spPr>
      </p:pic>
      <p:sp>
        <p:nvSpPr>
          <p:cNvPr id="125968" name="Text Box 16"/>
          <p:cNvSpPr txBox="1">
            <a:spLocks noChangeArrowheads="1"/>
          </p:cNvSpPr>
          <p:nvPr/>
        </p:nvSpPr>
        <p:spPr bwMode="auto">
          <a:xfrm>
            <a:off x="4356100" y="1058863"/>
            <a:ext cx="4406900" cy="2723823"/>
          </a:xfrm>
          <a:prstGeom prst="rect">
            <a:avLst/>
          </a:prstGeom>
          <a:noFill/>
          <a:ln w="9525" algn="ctr">
            <a:noFill/>
            <a:miter lim="800000"/>
            <a:headEnd/>
            <a:tailEnd/>
          </a:ln>
          <a:effectLst/>
        </p:spPr>
        <p:txBody>
          <a:bodyPr>
            <a:spAutoFit/>
          </a:bodyPr>
          <a:lstStyle/>
          <a:p>
            <a:pPr algn="l" rtl="0" fontAlgn="base">
              <a:lnSpc>
                <a:spcPct val="95000"/>
              </a:lnSpc>
              <a:spcBef>
                <a:spcPct val="0"/>
              </a:spcBef>
              <a:spcAft>
                <a:spcPct val="0"/>
              </a:spcAft>
            </a:pPr>
            <a:r>
              <a:rPr lang="en-US" sz="2000" b="1" kern="1200" dirty="0">
                <a:latin typeface="Times New Roman" pitchFamily="18" charset="0"/>
                <a:ea typeface="+mn-ea"/>
                <a:cs typeface="+mn-cs"/>
              </a:rPr>
              <a:t>“Without on-site processing enabled by </a:t>
            </a:r>
            <a:r>
              <a:rPr lang="en-US" sz="2000" b="1" kern="1200" dirty="0" smtClean="0">
                <a:solidFill>
                  <a:srgbClr val="C00000"/>
                </a:solidFill>
                <a:latin typeface="Times New Roman" pitchFamily="18" charset="0"/>
                <a:ea typeface="+mn-ea"/>
                <a:cs typeface="+mn-cs"/>
              </a:rPr>
              <a:t>PolarGrid</a:t>
            </a:r>
            <a:r>
              <a:rPr lang="en-US" sz="2000" b="1" kern="1200" dirty="0" smtClean="0">
                <a:latin typeface="Times New Roman" pitchFamily="18" charset="0"/>
                <a:ea typeface="+mn-ea"/>
                <a:cs typeface="+mn-cs"/>
              </a:rPr>
              <a:t>, </a:t>
            </a:r>
            <a:r>
              <a:rPr lang="en-US" sz="2000" b="1" kern="1200" dirty="0">
                <a:latin typeface="Times New Roman" pitchFamily="18" charset="0"/>
                <a:ea typeface="+mn-ea"/>
                <a:cs typeface="+mn-cs"/>
              </a:rPr>
              <a:t>we would not have identified aircraft inverter-generated RFI.  This capability allowed us to replace these “noisy” components with better quality inverters, incorporating CReSIS-developed shielding, to solve the problem mid-way through the field experiment.”</a:t>
            </a:r>
          </a:p>
        </p:txBody>
      </p:sp>
      <p:sp>
        <p:nvSpPr>
          <p:cNvPr id="125969" name="Text Box 17"/>
          <p:cNvSpPr txBox="1">
            <a:spLocks noChangeArrowheads="1"/>
          </p:cNvSpPr>
          <p:nvPr/>
        </p:nvSpPr>
        <p:spPr bwMode="auto">
          <a:xfrm>
            <a:off x="2787650" y="3460750"/>
            <a:ext cx="1303338" cy="274638"/>
          </a:xfrm>
          <a:prstGeom prst="rect">
            <a:avLst/>
          </a:prstGeom>
          <a:noFill/>
          <a:ln w="9525" algn="ctr">
            <a:noFill/>
            <a:miter lim="800000"/>
            <a:headEnd/>
            <a:tailEnd/>
          </a:ln>
          <a:effectLst/>
        </p:spPr>
        <p:txBody>
          <a:bodyPr wrap="none">
            <a:spAutoFit/>
          </a:bodyPr>
          <a:lstStyle/>
          <a:p>
            <a:pPr algn="ctr" rtl="0" fontAlgn="base">
              <a:spcBef>
                <a:spcPct val="0"/>
              </a:spcBef>
              <a:spcAft>
                <a:spcPct val="0"/>
              </a:spcAft>
            </a:pPr>
            <a:r>
              <a:rPr lang="en-US" sz="1200" b="1" kern="1200">
                <a:solidFill>
                  <a:srgbClr val="000000"/>
                </a:solidFill>
                <a:latin typeface="Times New Roman" pitchFamily="18" charset="0"/>
                <a:ea typeface="+mn-ea"/>
                <a:cs typeface="+mn-cs"/>
              </a:rPr>
              <a:t>Jakobshavn 2008</a:t>
            </a:r>
          </a:p>
        </p:txBody>
      </p:sp>
      <p:sp>
        <p:nvSpPr>
          <p:cNvPr id="125970" name="Text Box 18"/>
          <p:cNvSpPr txBox="1">
            <a:spLocks noChangeArrowheads="1"/>
          </p:cNvSpPr>
          <p:nvPr/>
        </p:nvSpPr>
        <p:spPr bwMode="auto">
          <a:xfrm>
            <a:off x="3106738" y="6235700"/>
            <a:ext cx="984250" cy="274638"/>
          </a:xfrm>
          <a:prstGeom prst="rect">
            <a:avLst/>
          </a:prstGeom>
          <a:noFill/>
          <a:ln w="9525" algn="ctr">
            <a:noFill/>
            <a:miter lim="800000"/>
            <a:headEnd/>
            <a:tailEnd/>
          </a:ln>
          <a:effectLst/>
        </p:spPr>
        <p:txBody>
          <a:bodyPr wrap="none">
            <a:spAutoFit/>
          </a:bodyPr>
          <a:lstStyle/>
          <a:p>
            <a:pPr algn="ctr" rtl="0" fontAlgn="base">
              <a:spcBef>
                <a:spcPct val="0"/>
              </a:spcBef>
              <a:spcAft>
                <a:spcPct val="0"/>
              </a:spcAft>
            </a:pPr>
            <a:r>
              <a:rPr lang="en-US" sz="1200" b="1" kern="1200">
                <a:solidFill>
                  <a:srgbClr val="000000"/>
                </a:solidFill>
                <a:latin typeface="Times New Roman" pitchFamily="18" charset="0"/>
                <a:ea typeface="+mn-ea"/>
                <a:cs typeface="+mn-cs"/>
              </a:rPr>
              <a:t>NEEM 2008</a:t>
            </a:r>
          </a:p>
        </p:txBody>
      </p:sp>
      <p:sp>
        <p:nvSpPr>
          <p:cNvPr id="125971" name="Text Box 19"/>
          <p:cNvSpPr txBox="1">
            <a:spLocks noChangeArrowheads="1"/>
          </p:cNvSpPr>
          <p:nvPr/>
        </p:nvSpPr>
        <p:spPr bwMode="auto">
          <a:xfrm>
            <a:off x="7296150" y="6235700"/>
            <a:ext cx="1357313" cy="274638"/>
          </a:xfrm>
          <a:prstGeom prst="rect">
            <a:avLst/>
          </a:prstGeom>
          <a:noFill/>
          <a:ln w="9525" algn="ctr">
            <a:noFill/>
            <a:miter lim="800000"/>
            <a:headEnd/>
            <a:tailEnd/>
          </a:ln>
          <a:effectLst/>
        </p:spPr>
        <p:txBody>
          <a:bodyPr wrap="none">
            <a:spAutoFit/>
          </a:bodyPr>
          <a:lstStyle/>
          <a:p>
            <a:pPr algn="ctr" rtl="0" fontAlgn="base">
              <a:spcBef>
                <a:spcPct val="0"/>
              </a:spcBef>
              <a:spcAft>
                <a:spcPct val="0"/>
              </a:spcAft>
            </a:pPr>
            <a:r>
              <a:rPr lang="en-US" sz="1200" b="1" kern="1200">
                <a:solidFill>
                  <a:srgbClr val="000000"/>
                </a:solidFill>
                <a:latin typeface="Times New Roman" pitchFamily="18" charset="0"/>
                <a:ea typeface="+mn-ea"/>
                <a:cs typeface="+mn-cs"/>
              </a:rPr>
              <a:t>GAMBIT 2008/09</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8F22290C-7FF8-4817-9191-4F7CBD97E3A6}"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8</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graphicFrame>
        <p:nvGraphicFramePr>
          <p:cNvPr id="254979" name="Object 3"/>
          <p:cNvGraphicFramePr>
            <a:graphicFrameLocks noChangeAspect="1"/>
          </p:cNvGraphicFramePr>
          <p:nvPr/>
        </p:nvGraphicFramePr>
        <p:xfrm>
          <a:off x="0" y="25701"/>
          <a:ext cx="8839200" cy="6832300"/>
        </p:xfrm>
        <a:graphic>
          <a:graphicData uri="http://schemas.openxmlformats.org/presentationml/2006/ole">
            <p:oleObj spid="_x0000_s1026" name="Acrobat Document" r:id="rId4" imgW="6034818" imgH="4663440" progId="AcroExch.Document.7">
              <p:embed/>
            </p:oleObj>
          </a:graphicData>
        </a:graphic>
      </p:graphicFrame>
      <p:sp>
        <p:nvSpPr>
          <p:cNvPr id="2" name="Title 1"/>
          <p:cNvSpPr>
            <a:spLocks noGrp="1"/>
          </p:cNvSpPr>
          <p:nvPr>
            <p:ph type="title"/>
          </p:nvPr>
        </p:nvSpPr>
        <p:spPr>
          <a:xfrm>
            <a:off x="0" y="0"/>
            <a:ext cx="9144000" cy="609600"/>
          </a:xfrm>
        </p:spPr>
        <p:txBody>
          <a:bodyPr/>
          <a:lstStyle/>
          <a:p>
            <a:r>
              <a:rPr lang="en-US" sz="2400" dirty="0" smtClean="0">
                <a:solidFill>
                  <a:srgbClr val="000066"/>
                </a:solidFill>
              </a:rPr>
              <a:t>Datamining in QuakeSim Cyberinfrastructure</a:t>
            </a:r>
            <a:endParaRPr lang="en-US" sz="2400" dirty="0">
              <a:solidFill>
                <a:srgbClr val="000066"/>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5E5584DB-552F-46F6-B71D-9A0E801A50AB}" type="slidenum">
              <a:rPr lang="en-US"/>
              <a:pPr>
                <a:defRPr/>
              </a:pPr>
              <a:t>9</a:t>
            </a:fld>
            <a:endParaRPr lang="en-US"/>
          </a:p>
        </p:txBody>
      </p:sp>
      <p:sp>
        <p:nvSpPr>
          <p:cNvPr id="41987" name="Rectangle 2"/>
          <p:cNvSpPr>
            <a:spLocks noGrp="1" noChangeArrowheads="1"/>
          </p:cNvSpPr>
          <p:nvPr>
            <p:ph type="title"/>
          </p:nvPr>
        </p:nvSpPr>
        <p:spPr>
          <a:xfrm>
            <a:off x="457200" y="76200"/>
            <a:ext cx="8229600" cy="1143000"/>
          </a:xfrm>
        </p:spPr>
        <p:txBody>
          <a:bodyPr>
            <a:normAutofit fontScale="90000"/>
          </a:bodyPr>
          <a:lstStyle/>
          <a:p>
            <a:pPr eaLnBrk="1" hangingPunct="1"/>
            <a:r>
              <a:rPr lang="en-US" sz="4000" dirty="0" smtClean="0"/>
              <a:t>Environmental Monitoring Cyberinfrastructure at Clemson</a:t>
            </a:r>
          </a:p>
        </p:txBody>
      </p:sp>
      <p:pic>
        <p:nvPicPr>
          <p:cNvPr id="41988" name="Picture 3" descr="Clemson-SensorMap"/>
          <p:cNvPicPr>
            <a:picLocks noChangeAspect="1" noChangeArrowheads="1"/>
          </p:cNvPicPr>
          <p:nvPr/>
        </p:nvPicPr>
        <p:blipFill>
          <a:blip r:embed="rId3"/>
          <a:srcRect/>
          <a:stretch>
            <a:fillRect/>
          </a:stretch>
        </p:blipFill>
        <p:spPr bwMode="auto">
          <a:xfrm>
            <a:off x="0" y="1295400"/>
            <a:ext cx="9144000" cy="5145088"/>
          </a:xfrm>
          <a:prstGeom prst="rect">
            <a:avLst/>
          </a:prstGeom>
          <a:noFill/>
          <a:ln w="9525">
            <a:noFill/>
            <a:miter lim="800000"/>
            <a:headEnd/>
            <a:tailEnd/>
          </a:ln>
        </p:spPr>
      </p:pic>
      <p:pic>
        <p:nvPicPr>
          <p:cNvPr id="41989" name="Picture 4" descr="GroundwaterMonitoring"/>
          <p:cNvPicPr>
            <a:picLocks noChangeAspect="1" noChangeArrowheads="1"/>
          </p:cNvPicPr>
          <p:nvPr/>
        </p:nvPicPr>
        <p:blipFill>
          <a:blip r:embed="rId4"/>
          <a:srcRect/>
          <a:stretch>
            <a:fillRect/>
          </a:stretch>
        </p:blipFill>
        <p:spPr bwMode="auto">
          <a:xfrm>
            <a:off x="0" y="4225925"/>
            <a:ext cx="3048000" cy="2632075"/>
          </a:xfrm>
          <a:prstGeom prst="rect">
            <a:avLst/>
          </a:prstGeom>
          <a:noFill/>
          <a:ln w="9525">
            <a:noFill/>
            <a:miter lim="800000"/>
            <a:headEnd/>
            <a:tailEnd/>
          </a:ln>
        </p:spPr>
      </p:pic>
      <p:pic>
        <p:nvPicPr>
          <p:cNvPr id="4434949" name="Picture 5"/>
          <p:cNvPicPr>
            <a:picLocks noChangeAspect="1" noChangeArrowheads="1"/>
          </p:cNvPicPr>
          <p:nvPr/>
        </p:nvPicPr>
        <p:blipFill>
          <a:blip r:embed="rId5"/>
          <a:srcRect l="6883" t="21716" r="31900" b="9651"/>
          <a:stretch>
            <a:fillRect/>
          </a:stretch>
        </p:blipFill>
        <p:spPr bwMode="auto">
          <a:xfrm>
            <a:off x="2667000" y="1295400"/>
            <a:ext cx="6477000" cy="55626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434949"/>
                                        </p:tgtEl>
                                        <p:attrNameLst>
                                          <p:attrName>style.visibility</p:attrName>
                                        </p:attrNameLst>
                                      </p:cBhvr>
                                      <p:to>
                                        <p:strVal val="visible"/>
                                      </p:to>
                                    </p:set>
                                    <p:anim calcmode="lin" valueType="num">
                                      <p:cBhvr additive="base">
                                        <p:cTn id="7" dur="2000" fill="hold"/>
                                        <p:tgtEl>
                                          <p:spTgt spid="4434949"/>
                                        </p:tgtEl>
                                        <p:attrNameLst>
                                          <p:attrName>ppt_x</p:attrName>
                                        </p:attrNameLst>
                                      </p:cBhvr>
                                      <p:tavLst>
                                        <p:tav tm="0">
                                          <p:val>
                                            <p:strVal val="1+#ppt_w/2"/>
                                          </p:val>
                                        </p:tav>
                                        <p:tav tm="100000">
                                          <p:val>
                                            <p:strVal val="#ppt_x"/>
                                          </p:val>
                                        </p:tav>
                                      </p:tavLst>
                                    </p:anim>
                                    <p:anim calcmode="lin" valueType="num">
                                      <p:cBhvr additive="base">
                                        <p:cTn id="8" dur="2000" fill="hold"/>
                                        <p:tgtEl>
                                          <p:spTgt spid="4434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tro">
  <a:themeElements>
    <a:clrScheme name="Metro 1">
      <a:dk1>
        <a:srgbClr val="000000"/>
      </a:dk1>
      <a:lt1>
        <a:srgbClr val="FFFFFF"/>
      </a:lt1>
      <a:dk2>
        <a:srgbClr val="000000"/>
      </a:dk2>
      <a:lt2>
        <a:srgbClr val="F8F8F8"/>
      </a:lt2>
      <a:accent1>
        <a:srgbClr val="DDDDDD"/>
      </a:accent1>
      <a:accent2>
        <a:srgbClr val="B2B2B2"/>
      </a:accent2>
      <a:accent3>
        <a:srgbClr val="AAAAAA"/>
      </a:accent3>
      <a:accent4>
        <a:srgbClr val="DADADA"/>
      </a:accent4>
      <a:accent5>
        <a:srgbClr val="EBEBEB"/>
      </a:accent5>
      <a:accent6>
        <a:srgbClr val="A1A1A1"/>
      </a:accent6>
      <a:hlink>
        <a:srgbClr val="5F5F5F"/>
      </a:hlink>
      <a:folHlink>
        <a:srgbClr val="919191"/>
      </a:folHlink>
    </a:clrScheme>
    <a:fontScheme name="Metro">
      <a:majorFont>
        <a:latin typeface="Consolas"/>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tro 1">
        <a:dk1>
          <a:srgbClr val="000000"/>
        </a:dk1>
        <a:lt1>
          <a:srgbClr val="FFFFFF"/>
        </a:lt1>
        <a:dk2>
          <a:srgbClr val="000000"/>
        </a:dk2>
        <a:lt2>
          <a:srgbClr val="F8F8F8"/>
        </a:lt2>
        <a:accent1>
          <a:srgbClr val="DDDDDD"/>
        </a:accent1>
        <a:accent2>
          <a:srgbClr val="B2B2B2"/>
        </a:accent2>
        <a:accent3>
          <a:srgbClr val="AAAAAA"/>
        </a:accent3>
        <a:accent4>
          <a:srgbClr val="DADADA"/>
        </a:accent4>
        <a:accent5>
          <a:srgbClr val="EBEBEB"/>
        </a:accent5>
        <a:accent6>
          <a:srgbClr val="A1A1A1"/>
        </a:accent6>
        <a:hlink>
          <a:srgbClr val="5F5F5F"/>
        </a:hlink>
        <a:folHlink>
          <a:srgbClr val="9191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3886</Words>
  <Application>Microsoft Office PowerPoint</Application>
  <PresentationFormat>On-screen Show (4:3)</PresentationFormat>
  <Paragraphs>839</Paragraphs>
  <Slides>51</Slides>
  <Notes>51</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51</vt:i4>
      </vt:variant>
    </vt:vector>
  </HeadingPairs>
  <TitlesOfParts>
    <vt:vector size="56" baseType="lpstr">
      <vt:lpstr>Office Theme</vt:lpstr>
      <vt:lpstr>1_Metro</vt:lpstr>
      <vt:lpstr>Acrobat Document</vt:lpstr>
      <vt:lpstr>Worksheet</vt:lpstr>
      <vt:lpstr>Equation</vt:lpstr>
      <vt:lpstr>DATA MINING MEETS PHYSICS AND CYBERINFRASTRUCTURE</vt:lpstr>
      <vt:lpstr>Abstract</vt:lpstr>
      <vt:lpstr>Collaboration of SALSA Project</vt:lpstr>
      <vt:lpstr>Data Intensive Cyberinfrastructure</vt:lpstr>
      <vt:lpstr>What is Cyberinfrastructure</vt:lpstr>
      <vt:lpstr>Slide 6</vt:lpstr>
      <vt:lpstr>PolarGrid Field Results – 2008/09</vt:lpstr>
      <vt:lpstr>Datamining in QuakeSim Cyberinfrastructure</vt:lpstr>
      <vt:lpstr>Environmental Monitoring Cyberinfrastructure at Clemson</vt:lpstr>
      <vt:lpstr>TeraGrid High Performance Computing Systems</vt:lpstr>
      <vt:lpstr>Data Intensive (Science) Applications</vt:lpstr>
      <vt:lpstr>Use any Collection of Computers</vt:lpstr>
      <vt:lpstr>Components of System</vt:lpstr>
      <vt:lpstr>CICC Chemical Informatics and Cyberinfrastructure Collaboratory Web Service Infrastructure</vt:lpstr>
      <vt:lpstr>Slide 15</vt:lpstr>
      <vt:lpstr>Slide 16</vt:lpstr>
      <vt:lpstr>Workflow Tools used in LEAD</vt:lpstr>
      <vt:lpstr>Data Analysis Examples</vt:lpstr>
      <vt:lpstr>Applications Illustrated</vt:lpstr>
      <vt:lpstr>Some File Parallel Examples suggested by Qufeng Dong of CGB</vt:lpstr>
      <vt:lpstr>mRNA Sequence Clustering and Assembly Workflow</vt:lpstr>
      <vt:lpstr>SWARM at a glance</vt:lpstr>
      <vt:lpstr>Example of EST Computation </vt:lpstr>
      <vt:lpstr>Slide 24</vt:lpstr>
      <vt:lpstr>Particle Physics (LHC) Data Analysis</vt:lpstr>
      <vt:lpstr>LHC Data Analysis Scalability and Speedup</vt:lpstr>
      <vt:lpstr>Word Histogramming</vt:lpstr>
      <vt:lpstr>Grep Benchmark</vt:lpstr>
      <vt:lpstr>Deterministic Annealing I</vt:lpstr>
      <vt:lpstr>Deterministic Annealing</vt:lpstr>
      <vt:lpstr>Views from Past on Physical Computation/ Optimization</vt:lpstr>
      <vt:lpstr>Deterministic Annealing II</vt:lpstr>
      <vt:lpstr>Slide 33</vt:lpstr>
      <vt:lpstr>Implementation of Method I</vt:lpstr>
      <vt:lpstr>Slide 35</vt:lpstr>
      <vt:lpstr>Implementation II</vt:lpstr>
      <vt:lpstr>Multidimensional Scaling MDS</vt:lpstr>
      <vt:lpstr>Implementation III</vt:lpstr>
      <vt:lpstr>References</vt:lpstr>
      <vt:lpstr>Slide 40</vt:lpstr>
      <vt:lpstr>Slide 41</vt:lpstr>
      <vt:lpstr>Various Sequence Clustering Results</vt:lpstr>
      <vt:lpstr>Obesity Patient ~ 20 dimensional data</vt:lpstr>
      <vt:lpstr>Windows Thread Runtime System</vt:lpstr>
      <vt:lpstr>Slide 45</vt:lpstr>
      <vt:lpstr>Notes on Performance</vt:lpstr>
      <vt:lpstr>Slide 47</vt:lpstr>
      <vt:lpstr>Slide 48</vt:lpstr>
      <vt:lpstr>Slide 49</vt:lpstr>
      <vt:lpstr>Slide 50</vt:lpstr>
      <vt:lpstr>Components of a Scientific Computing environment</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ptl</dc:creator>
  <cp:lastModifiedBy> </cp:lastModifiedBy>
  <cp:revision>48</cp:revision>
  <dcterms:created xsi:type="dcterms:W3CDTF">2009-02-17T15:34:47Z</dcterms:created>
  <dcterms:modified xsi:type="dcterms:W3CDTF">2009-02-17T20:03:00Z</dcterms:modified>
</cp:coreProperties>
</file>