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8"/>
  </p:notesMasterIdLst>
  <p:sldIdLst>
    <p:sldId id="256" r:id="rId2"/>
    <p:sldId id="257" r:id="rId3"/>
    <p:sldId id="275" r:id="rId4"/>
    <p:sldId id="276" r:id="rId5"/>
    <p:sldId id="273" r:id="rId6"/>
    <p:sldId id="274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0" name="Google Shape;4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28199"/>
            <a:ext cx="10515600" cy="100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08810" y="1305861"/>
            <a:ext cx="11592827" cy="482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6422300"/>
            <a:ext cx="2331600" cy="4356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Calibri"/>
              <a:buNone/>
            </a:pPr>
            <a:r>
              <a:rPr lang="en-US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 Science Center</a:t>
            </a:r>
            <a:endParaRPr sz="14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2331601" y="6389459"/>
            <a:ext cx="6510079" cy="4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BD6EE"/>
              </a:buClr>
              <a:buSzPts val="2400"/>
              <a:buFont typeface="Calibri"/>
              <a:buNone/>
            </a:pPr>
            <a:r>
              <a:rPr lang="en-US" sz="2400" dirty="0">
                <a:solidFill>
                  <a:srgbClr val="BBD6EE"/>
                </a:solidFill>
                <a:latin typeface="Calibri"/>
                <a:ea typeface="Calibri"/>
                <a:cs typeface="Calibri"/>
                <a:sym typeface="Calibri"/>
              </a:rPr>
              <a:t>Big Data, HPC, Deep Learning</a:t>
            </a:r>
            <a:endParaRPr sz="1467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sc.soic.indiana.ed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-6024" y="1631482"/>
            <a:ext cx="121797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3600" dirty="0">
                <a:solidFill>
                  <a:srgbClr val="222222"/>
                </a:solidFill>
                <a:highlight>
                  <a:srgbClr val="FFFFFF"/>
                </a:highlight>
              </a:rPr>
              <a:t>Time Series Research in DSC Digital Science Center</a:t>
            </a:r>
            <a:endParaRPr sz="4800" dirty="0">
              <a:solidFill>
                <a:schemeClr val="dk1"/>
              </a:solidFill>
            </a:endParaRPr>
          </a:p>
        </p:txBody>
      </p:sp>
      <p:sp>
        <p:nvSpPr>
          <p:cNvPr id="43" name="Google Shape;43;p8"/>
          <p:cNvSpPr/>
          <p:nvPr/>
        </p:nvSpPr>
        <p:spPr>
          <a:xfrm>
            <a:off x="-6024" y="2918869"/>
            <a:ext cx="12179700" cy="17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2400" b="1" i="0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Brainstorming</a:t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Geoffrey Fox 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24 April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2020</a:t>
            </a:r>
            <a:endParaRPr sz="3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 Science Center, Indiana University</a:t>
            </a:r>
            <a:b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gcf@indiana.edu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http://www.dsc.soic.indiana.edu/</a:t>
            </a:r>
            <a:endParaRPr sz="14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0995471" y="6370638"/>
            <a:ext cx="109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Calibri"/>
              <a:buNone/>
            </a:pPr>
            <a:fld id="{00000000-1234-1234-1234-123412341234}" type="slidenum">
              <a:rPr lang="en-US" sz="1467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67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838200" y="161309"/>
            <a:ext cx="105156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dirty="0"/>
              <a:t>Summary of Activities</a:t>
            </a:r>
            <a:endParaRPr dirty="0"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1D1C7-107C-42CA-BED5-BE6AEBE42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976" y="768900"/>
            <a:ext cx="11592827" cy="48254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Intersection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Big Data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High Performance Computing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Deep Learning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Streaming real-time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Data Engineering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(HPC Spark Hadoop) as in support of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SICE Social Media Observatory (last 6 years)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Global Pervasive Computational Epidemiology with University of Virginia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Deep Learning Surrogates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for large scale simulations with Rutgers, Argonne, IU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Smart Ensembles for exploring Chemical Phase Space applied to COVID-19 drugs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Large time steps for particle dynamics with recurrent neural networks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Future application to agent-based computational biology (IU, Glazier) and epidemiology (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UVa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Deep Learning for geospatial timeseries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Particle Dynamics Surrogates (above)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Earthquakes with UC Davis and JPL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COVID-19 case data versus demographics with Pittsburgh Public 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(Best work in DL-TS is ride hailing by Uber and Didi)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MLPerf Consortium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for Science Data (over 80 members)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1CB7A-1C37-4B4E-850D-AA2A574BAC68}"/>
              </a:ext>
            </a:extLst>
          </p:cNvPr>
          <p:cNvSpPr txBox="1"/>
          <p:nvPr/>
        </p:nvSpPr>
        <p:spPr>
          <a:xfrm>
            <a:off x="5628190" y="303835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301EA4-3195-4FEB-B70C-01190910E396}"/>
              </a:ext>
            </a:extLst>
          </p:cNvPr>
          <p:cNvSpPr txBox="1"/>
          <p:nvPr/>
        </p:nvSpPr>
        <p:spPr>
          <a:xfrm>
            <a:off x="7220453" y="6445507"/>
            <a:ext cx="3996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DL for Speech and Recommender Engines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8D0E-43E2-467E-8D6D-394D60F45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for Time Series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5FF5B-5375-43E1-A904-8F0D6B85E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586" y="1034717"/>
            <a:ext cx="11592827" cy="4825432"/>
          </a:xfrm>
        </p:spPr>
        <p:txBody>
          <a:bodyPr/>
          <a:lstStyle/>
          <a:p>
            <a:r>
              <a:rPr lang="en-US" dirty="0"/>
              <a:t>Best developed commercially for audio and video – Google etc.</a:t>
            </a:r>
          </a:p>
          <a:p>
            <a:r>
              <a:rPr lang="en-US" dirty="0"/>
              <a:t>Geospatial time series best developed for transportation – Uber, Didi</a:t>
            </a:r>
          </a:p>
          <a:p>
            <a:r>
              <a:rPr lang="en-US" dirty="0"/>
              <a:t>Surprisingly little use for COVID-19; instead use curve fitting or epidemic SIR SIS models</a:t>
            </a:r>
          </a:p>
          <a:p>
            <a:r>
              <a:rPr lang="en-US" dirty="0"/>
              <a:t>Could be event based but easier to think about data aggregated in time slices</a:t>
            </a:r>
          </a:p>
          <a:p>
            <a:pPr lvl="1"/>
            <a:r>
              <a:rPr lang="en-US" dirty="0"/>
              <a:t>Day to year earthquakes</a:t>
            </a:r>
          </a:p>
          <a:p>
            <a:pPr lvl="1"/>
            <a:r>
              <a:rPr lang="en-US" dirty="0"/>
              <a:t>Day COVID-19</a:t>
            </a:r>
          </a:p>
          <a:p>
            <a:r>
              <a:rPr lang="en-US" dirty="0"/>
              <a:t>Multiple features for each time slice but some could be fixed in time</a:t>
            </a:r>
          </a:p>
          <a:p>
            <a:r>
              <a:rPr lang="en-US" dirty="0"/>
              <a:t>Features can have space as one label</a:t>
            </a:r>
          </a:p>
          <a:p>
            <a:r>
              <a:rPr lang="en-US" dirty="0"/>
              <a:t>Southern California 2400 pixels – each 11 km on a side with magnitude, number and depth</a:t>
            </a:r>
          </a:p>
          <a:p>
            <a:pPr lvl="1"/>
            <a:r>
              <a:rPr lang="en-US" dirty="0"/>
              <a:t>Accumulate data as energy and convert to magnitude</a:t>
            </a:r>
          </a:p>
          <a:p>
            <a:pPr lvl="1"/>
            <a:r>
              <a:rPr lang="en-US" dirty="0"/>
              <a:t>DNN don’t like giant energies</a:t>
            </a:r>
          </a:p>
          <a:p>
            <a:r>
              <a:rPr lang="en-US" dirty="0"/>
              <a:t>Divide data into time sequences of length &lt;~ 50 (larger in transformer)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815A2-4ED0-46A0-A8DB-1EEF0E83DA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9679C-D7A0-4F3B-A5F1-8C17BFAC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52616-BB40-4068-8E12-EFB8EB85B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05861"/>
            <a:ext cx="12192000" cy="4996554"/>
          </a:xfrm>
        </p:spPr>
        <p:txBody>
          <a:bodyPr/>
          <a:lstStyle/>
          <a:p>
            <a:r>
              <a:rPr lang="en-US" dirty="0"/>
              <a:t>Recurrent Neural Nets  -- GRU or LSTM</a:t>
            </a:r>
          </a:p>
          <a:p>
            <a:pPr lvl="1"/>
            <a:r>
              <a:rPr lang="en-US" dirty="0"/>
              <a:t>Use 2 to 3 layers</a:t>
            </a:r>
          </a:p>
          <a:p>
            <a:r>
              <a:rPr lang="en-US" dirty="0"/>
              <a:t>Transformer or Reformer</a:t>
            </a:r>
          </a:p>
          <a:p>
            <a:pPr lvl="1"/>
            <a:r>
              <a:rPr lang="en-US" dirty="0"/>
              <a:t>Use non-recurrent nets presenting time sequences flattened</a:t>
            </a:r>
          </a:p>
          <a:p>
            <a:r>
              <a:rPr lang="en-US" dirty="0"/>
              <a:t>Structure of fixed time features</a:t>
            </a:r>
          </a:p>
          <a:p>
            <a:pPr lvl="1"/>
            <a:r>
              <a:rPr lang="en-US" dirty="0"/>
              <a:t>Images – convolutional LSTM or </a:t>
            </a:r>
            <a:r>
              <a:rPr lang="en-US" dirty="0" err="1"/>
              <a:t>convolutional+LSTM</a:t>
            </a:r>
            <a:r>
              <a:rPr lang="en-US" dirty="0"/>
              <a:t> in weather and earthquakes</a:t>
            </a:r>
          </a:p>
          <a:p>
            <a:pPr lvl="1"/>
            <a:r>
              <a:rPr lang="en-US" dirty="0"/>
              <a:t>Graphs – road networks in transportation and faults in Earthquakes</a:t>
            </a:r>
          </a:p>
          <a:p>
            <a:pPr lvl="1"/>
            <a:r>
              <a:rPr lang="en-US" dirty="0"/>
              <a:t>and mixtures thereof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EA0F9-07F9-4722-9ACD-E4B8656526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0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34490" y="0"/>
            <a:ext cx="12112593" cy="79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Learn Newton’s laws with Recurrent Neural Networks</a:t>
            </a:r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body" idx="1"/>
          </p:nvPr>
        </p:nvSpPr>
        <p:spPr>
          <a:xfrm>
            <a:off x="136062" y="630663"/>
            <a:ext cx="6585970" cy="259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609585" lvl="0" indent="-423323">
              <a:lnSpc>
                <a:spcPct val="90000"/>
              </a:lnSpc>
              <a:spcBef>
                <a:spcPts val="40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(work with JCS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Kadupitiya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Vikram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Jadhao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09585" lvl="0" indent="-423323">
              <a:lnSpc>
                <a:spcPct val="90000"/>
              </a:lnSpc>
              <a:spcBef>
                <a:spcPts val="400"/>
              </a:spcBef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Molecular Dynamics Surrogates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for integrating sets of differential equations</a:t>
            </a:r>
            <a:endParaRPr sz="1800" dirty="0"/>
          </a:p>
          <a:p>
            <a:pPr marL="609585" lvl="0" indent="-42332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Train the network on traditional 5 time step series from (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Verlet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) difference equations</a:t>
            </a:r>
            <a:endParaRPr sz="1800" dirty="0"/>
          </a:p>
          <a:p>
            <a:pPr marL="609585" lvl="0" indent="-42332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Verlet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needs time step .001 for reliable integration but</a:t>
            </a:r>
            <a:endParaRPr sz="1800" dirty="0"/>
          </a:p>
          <a:p>
            <a:pPr marL="609585" indent="-423323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Learnt LSTM network is reliable for </a:t>
            </a:r>
            <a:r>
              <a:rPr lang="en-US" sz="1850" dirty="0">
                <a:latin typeface="Arial"/>
                <a:ea typeface="Arial"/>
                <a:cs typeface="Arial"/>
                <a:sym typeface="Arial"/>
              </a:rPr>
              <a:t>time steps which </a:t>
            </a:r>
            <a:r>
              <a:rPr lang="en-US" sz="1800" dirty="0"/>
              <a:t>are</a:t>
            </a:r>
            <a:r>
              <a:rPr lang="en-US" sz="1800" b="1" dirty="0">
                <a:solidFill>
                  <a:srgbClr val="FF0000"/>
                </a:solidFill>
              </a:rPr>
              <a:t> 4000 times longer </a:t>
            </a:r>
            <a:r>
              <a:rPr lang="en-US" sz="1800" dirty="0"/>
              <a:t>and also learn potential.</a:t>
            </a:r>
            <a:endParaRPr lang="en-US" sz="2000" dirty="0"/>
          </a:p>
          <a:p>
            <a:pPr marL="609585" lvl="0" indent="-423323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ts val="1400"/>
              <a:buChar char="•"/>
            </a:pPr>
            <a:r>
              <a:rPr lang="en-US" sz="1850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15" name="Google Shape;215;p25"/>
          <p:cNvSpPr/>
          <p:nvPr/>
        </p:nvSpPr>
        <p:spPr>
          <a:xfrm>
            <a:off x="-12394" y="3259645"/>
            <a:ext cx="374522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Speedup is 30000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16 particles interacting with Lennard-Jones potentials</a:t>
            </a:r>
            <a:endParaRPr sz="18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layer-64 units per layer LSTM network: 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65,072 trainable parameters</a:t>
            </a:r>
            <a:endParaRPr sz="18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5000 training simulations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800" b="1" dirty="0"/>
              <a:t>Apply to Agent-based simulations with James Glazier for COVID-19 speedup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5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D863E6-E19D-40BC-B82F-44FCABBB3D1D}"/>
              </a:ext>
            </a:extLst>
          </p:cNvPr>
          <p:cNvGrpSpPr/>
          <p:nvPr/>
        </p:nvGrpSpPr>
        <p:grpSpPr>
          <a:xfrm>
            <a:off x="6709751" y="556438"/>
            <a:ext cx="5346187" cy="3088856"/>
            <a:chOff x="6709751" y="556438"/>
            <a:chExt cx="5346187" cy="3088856"/>
          </a:xfrm>
        </p:grpSpPr>
        <p:pic>
          <p:nvPicPr>
            <p:cNvPr id="1026" name="Picture 2" descr="16-LJ-SP">
              <a:extLst>
                <a:ext uri="{FF2B5EF4-FFF2-40B4-BE49-F238E27FC236}">
                  <a16:creationId xmlns:a16="http://schemas.microsoft.com/office/drawing/2014/main" id="{9C3306CF-9CF6-4899-9E21-2B002CAC428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751" y="638064"/>
              <a:ext cx="5346187" cy="300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6994223-5BD1-407A-A3A6-23A7C5169EB1}"/>
                </a:ext>
              </a:extLst>
            </p:cNvPr>
            <p:cNvSpPr txBox="1"/>
            <p:nvPr/>
          </p:nvSpPr>
          <p:spPr>
            <a:xfrm flipH="1">
              <a:off x="7526077" y="572746"/>
              <a:ext cx="11059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Simulation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CE5861-8BC4-474F-A01F-8FA58FA16CF4}"/>
                </a:ext>
              </a:extLst>
            </p:cNvPr>
            <p:cNvSpPr txBox="1"/>
            <p:nvPr/>
          </p:nvSpPr>
          <p:spPr>
            <a:xfrm flipH="1">
              <a:off x="10378054" y="556438"/>
              <a:ext cx="7047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LSTM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F023D69-D17D-4542-9560-C1FEAC07155B}"/>
              </a:ext>
            </a:extLst>
          </p:cNvPr>
          <p:cNvGrpSpPr/>
          <p:nvPr/>
        </p:nvGrpSpPr>
        <p:grpSpPr>
          <a:xfrm>
            <a:off x="3569339" y="3594237"/>
            <a:ext cx="8479553" cy="3231197"/>
            <a:chOff x="3569339" y="3594237"/>
            <a:chExt cx="8479553" cy="3231197"/>
          </a:xfrm>
        </p:grpSpPr>
        <p:grpSp>
          <p:nvGrpSpPr>
            <p:cNvPr id="217" name="Google Shape;217;p25"/>
            <p:cNvGrpSpPr/>
            <p:nvPr/>
          </p:nvGrpSpPr>
          <p:grpSpPr>
            <a:xfrm>
              <a:off x="3569339" y="3748126"/>
              <a:ext cx="8479553" cy="3077308"/>
              <a:chOff x="3569339" y="3748126"/>
              <a:chExt cx="8479553" cy="3077308"/>
            </a:xfrm>
          </p:grpSpPr>
          <p:pic>
            <p:nvPicPr>
              <p:cNvPr id="218" name="Google Shape;218;p2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590692" y="3748126"/>
                <a:ext cx="8458200" cy="307730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</p:pic>
          <p:sp>
            <p:nvSpPr>
              <p:cNvPr id="219" name="Google Shape;219;p25"/>
              <p:cNvSpPr txBox="1"/>
              <p:nvPr/>
            </p:nvSpPr>
            <p:spPr>
              <a:xfrm>
                <a:off x="8407667" y="3915471"/>
                <a:ext cx="260844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RNN Error</a:t>
                </a:r>
                <a:r>
                  <a:rPr lang="en-US" sz="1600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up to step size dT=4 and total time 10</a:t>
                </a:r>
                <a:r>
                  <a:rPr lang="en-US" sz="1600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</p:txBody>
          </p:sp>
          <p:sp>
            <p:nvSpPr>
              <p:cNvPr id="220" name="Google Shape;220;p25"/>
              <p:cNvSpPr txBox="1"/>
              <p:nvPr/>
            </p:nvSpPr>
            <p:spPr>
              <a:xfrm>
                <a:off x="5866843" y="5654053"/>
                <a:ext cx="171037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 err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Verlet</a:t>
                </a:r>
                <a:r>
                  <a:rPr lang="en-US"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error</a:t>
                </a:r>
                <a:r>
                  <a:rPr lang="en-US" sz="1800" baseline="300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br>
                  <a:rPr lang="en-US"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dT = 0.01, 0.1</a:t>
                </a:r>
                <a:endParaRPr dirty="0"/>
              </a:p>
            </p:txBody>
          </p:sp>
          <p:sp>
            <p:nvSpPr>
              <p:cNvPr id="221" name="Google Shape;221;p25"/>
              <p:cNvSpPr/>
              <p:nvPr/>
            </p:nvSpPr>
            <p:spPr>
              <a:xfrm>
                <a:off x="7861610" y="4539887"/>
                <a:ext cx="434898" cy="1437331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5"/>
              <p:cNvSpPr txBox="1"/>
              <p:nvPr/>
            </p:nvSpPr>
            <p:spPr>
              <a:xfrm>
                <a:off x="7895902" y="5141816"/>
                <a:ext cx="366313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</a:t>
                </a:r>
                <a:r>
                  <a:rPr lang="en-US" sz="1600" b="1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-5</a:t>
                </a:r>
                <a:endParaRPr/>
              </a:p>
            </p:txBody>
          </p:sp>
          <p:sp>
            <p:nvSpPr>
              <p:cNvPr id="223" name="Google Shape;223;p25"/>
              <p:cNvSpPr txBox="1"/>
              <p:nvPr/>
            </p:nvSpPr>
            <p:spPr>
              <a:xfrm>
                <a:off x="3569339" y="3849384"/>
                <a:ext cx="429989" cy="21544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</a:t>
                </a:r>
                <a:r>
                  <a:rPr lang="en-US" sz="1400" b="1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</a:t>
                </a:r>
                <a:endParaRPr/>
              </a:p>
            </p:txBody>
          </p:sp>
          <p:sp>
            <p:nvSpPr>
              <p:cNvPr id="224" name="Google Shape;224;p25"/>
              <p:cNvSpPr txBox="1"/>
              <p:nvPr/>
            </p:nvSpPr>
            <p:spPr>
              <a:xfrm>
                <a:off x="4362454" y="5571215"/>
                <a:ext cx="366313" cy="27699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</a:t>
                </a:r>
                <a:r>
                  <a:rPr lang="en-US" sz="1800" b="1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76C241-B5D1-49D4-8B2B-BFC6A5E06E99}"/>
                </a:ext>
              </a:extLst>
            </p:cNvPr>
            <p:cNvSpPr txBox="1"/>
            <p:nvPr/>
          </p:nvSpPr>
          <p:spPr>
            <a:xfrm flipH="1">
              <a:off x="4929268" y="3594237"/>
              <a:ext cx="158727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Simulation Error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ECE682-1803-4A50-B9C2-936A7F7D27D0}"/>
                </a:ext>
              </a:extLst>
            </p:cNvPr>
            <p:cNvSpPr txBox="1"/>
            <p:nvPr/>
          </p:nvSpPr>
          <p:spPr>
            <a:xfrm flipH="1">
              <a:off x="9500785" y="3607694"/>
              <a:ext cx="116482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LSTM Error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>
            <a:spLocks noGrp="1"/>
          </p:cNvSpPr>
          <p:nvPr>
            <p:ph type="title"/>
          </p:nvPr>
        </p:nvSpPr>
        <p:spPr>
          <a:xfrm>
            <a:off x="838200" y="28199"/>
            <a:ext cx="10515600" cy="100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Hidden Theories and Hidden Instances</a:t>
            </a:r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body" idx="1"/>
          </p:nvPr>
        </p:nvSpPr>
        <p:spPr>
          <a:xfrm>
            <a:off x="-1" y="875007"/>
            <a:ext cx="9432269" cy="326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fontAlgn="base"/>
            <a:r>
              <a:rPr lang="en-US" sz="2000" dirty="0"/>
              <a:t>Earthquakes are hard to predict with simulations as unknown fault friction</a:t>
            </a:r>
          </a:p>
          <a:p>
            <a:pPr fontAlgn="base"/>
            <a:r>
              <a:rPr lang="en-US" sz="2000" dirty="0"/>
              <a:t>The LSTM description of particle dynamics suggests that the DNN has learnt “Newton’s laws” and then you look at different instances in the inference</a:t>
            </a:r>
          </a:p>
          <a:p>
            <a:pPr fontAlgn="base"/>
            <a:r>
              <a:rPr lang="en-US" sz="2000" dirty="0"/>
              <a:t>To the right is model learning simulated earthquakes</a:t>
            </a:r>
          </a:p>
          <a:p>
            <a:pPr fontAlgn="base"/>
            <a:r>
              <a:rPr lang="en-US" sz="2000" dirty="0"/>
              <a:t>Below are two predictions compared to observation for annual earthquake activity in Southern California (each pixel is about 11 km square)</a:t>
            </a:r>
          </a:p>
          <a:p>
            <a:pPr fontAlgn="base"/>
            <a:r>
              <a:rPr lang="en-US" sz="2000" dirty="0"/>
              <a:t>Uses Convolutional LSTM with 5 time steps and data is log of aggregated energy released (can’t use energy as too large a dynamic range)</a:t>
            </a:r>
          </a:p>
          <a:p>
            <a:pPr fontAlgn="base"/>
            <a:r>
              <a:rPr lang="en-US" sz="2000" dirty="0"/>
              <a:t>Earthquakes use graphs (faults) and images (see below) with challenging integrations of space and time in deep learning</a:t>
            </a:r>
          </a:p>
        </p:txBody>
      </p:sp>
      <p:sp>
        <p:nvSpPr>
          <p:cNvPr id="231" name="Google Shape;231;p26"/>
          <p:cNvSpPr txBox="1">
            <a:spLocks noGrp="1"/>
          </p:cNvSpPr>
          <p:nvPr>
            <p:ph type="sldNum" idx="12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grpSp>
        <p:nvGrpSpPr>
          <p:cNvPr id="232" name="Google Shape;232;p26"/>
          <p:cNvGrpSpPr/>
          <p:nvPr/>
        </p:nvGrpSpPr>
        <p:grpSpPr>
          <a:xfrm>
            <a:off x="80913" y="4139956"/>
            <a:ext cx="12111087" cy="2305551"/>
            <a:chOff x="80913" y="3932588"/>
            <a:chExt cx="12111087" cy="2305551"/>
          </a:xfrm>
        </p:grpSpPr>
        <p:pic>
          <p:nvPicPr>
            <p:cNvPr id="233" name="Google Shape;233;p26" descr="A screenshot of a cell phon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913" y="3932588"/>
              <a:ext cx="6148137" cy="2305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26" descr="A close up of a map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89041" y="3959809"/>
              <a:ext cx="6002959" cy="22511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5" name="Google Shape;23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84090" y="172950"/>
            <a:ext cx="2487384" cy="1694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5910" y="1895006"/>
            <a:ext cx="2383743" cy="163996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6"/>
          <p:cNvSpPr txBox="1"/>
          <p:nvPr/>
        </p:nvSpPr>
        <p:spPr>
          <a:xfrm>
            <a:off x="9484090" y="3534972"/>
            <a:ext cx="24873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DNN learns theories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633</Words>
  <Application>Microsoft Office PowerPoint</Application>
  <PresentationFormat>Widescreen</PresentationFormat>
  <Paragraphs>77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1_Office Theme</vt:lpstr>
      <vt:lpstr>Time Series Research in DSC Digital Science Center</vt:lpstr>
      <vt:lpstr>Summary of Activities</vt:lpstr>
      <vt:lpstr>Deep Learning for Time Series</vt:lpstr>
      <vt:lpstr>Methods</vt:lpstr>
      <vt:lpstr>Learn Newton’s laws with Recurrent Neural Networks</vt:lpstr>
      <vt:lpstr>Hidden Theories and Hidden Instances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Issues at the intersection of AI, Streaming, HPC, Data-centers  and the Edge</dc:title>
  <cp:lastModifiedBy>Geoffrey Fox</cp:lastModifiedBy>
  <cp:revision>27</cp:revision>
  <dcterms:modified xsi:type="dcterms:W3CDTF">2020-04-24T16:23:57Z</dcterms:modified>
</cp:coreProperties>
</file>