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72" r:id="rId3"/>
    <p:sldId id="264" r:id="rId4"/>
    <p:sldId id="274" r:id="rId5"/>
    <p:sldId id="259" r:id="rId6"/>
    <p:sldId id="261" r:id="rId7"/>
    <p:sldId id="258" r:id="rId8"/>
    <p:sldId id="275" r:id="rId9"/>
    <p:sldId id="265" r:id="rId10"/>
    <p:sldId id="286" r:id="rId11"/>
    <p:sldId id="276" r:id="rId12"/>
    <p:sldId id="277" r:id="rId13"/>
    <p:sldId id="279" r:id="rId14"/>
    <p:sldId id="280" r:id="rId15"/>
    <p:sldId id="282" r:id="rId16"/>
    <p:sldId id="285" r:id="rId17"/>
    <p:sldId id="26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581" y="-9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Geoffrey%20Fox\Desktop\dryadVsHadoop-SWG-Inhomgeneou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673840769903771"/>
          <c:y val="5.1400554097404488E-2"/>
          <c:w val="0.82137328805463306"/>
          <c:h val="0.79822506561679785"/>
        </c:manualLayout>
      </c:layout>
      <c:barChart>
        <c:barDir val="col"/>
        <c:grouping val="clustered"/>
        <c:ser>
          <c:idx val="0"/>
          <c:order val="0"/>
          <c:tx>
            <c:v>DryadLINQ</c:v>
          </c:tx>
          <c:cat>
            <c:numRef>
              <c:f>Sheet1!$A$1:$A$2</c:f>
              <c:numCache>
                <c:formatCode>0</c:formatCode>
                <c:ptCount val="2"/>
                <c:pt idx="0">
                  <c:v>35339</c:v>
                </c:pt>
                <c:pt idx="1">
                  <c:v>50000</c:v>
                </c:pt>
              </c:numCache>
            </c:numRef>
          </c:cat>
          <c:val>
            <c:numRef>
              <c:f>Sheet1!$B$1:$B$2</c:f>
              <c:numCache>
                <c:formatCode>0</c:formatCode>
                <c:ptCount val="2"/>
                <c:pt idx="0">
                  <c:v>8510.4749999999476</c:v>
                </c:pt>
                <c:pt idx="1">
                  <c:v>17200.413</c:v>
                </c:pt>
              </c:numCache>
            </c:numRef>
          </c:val>
        </c:ser>
        <c:ser>
          <c:idx val="1"/>
          <c:order val="1"/>
          <c:tx>
            <c:v>MPI</c:v>
          </c:tx>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axId val="93450624"/>
        <c:axId val="93452160"/>
      </c:barChart>
      <c:catAx>
        <c:axId val="93450624"/>
        <c:scaling>
          <c:orientation val="minMax"/>
        </c:scaling>
        <c:axPos val="b"/>
        <c:numFmt formatCode="0" sourceLinked="1"/>
        <c:tickLblPos val="nextTo"/>
        <c:crossAx val="93452160"/>
        <c:crosses val="autoZero"/>
        <c:auto val="1"/>
        <c:lblAlgn val="ctr"/>
        <c:lblOffset val="100"/>
      </c:catAx>
      <c:valAx>
        <c:axId val="93452160"/>
        <c:scaling>
          <c:orientation val="minMax"/>
        </c:scaling>
        <c:axPos val="l"/>
        <c:majorGridlines/>
        <c:numFmt formatCode="0" sourceLinked="1"/>
        <c:tickLblPos val="nextTo"/>
        <c:crossAx val="93450624"/>
        <c:crosses val="autoZero"/>
        <c:crossBetween val="between"/>
      </c:valAx>
    </c:plotArea>
    <c:legend>
      <c:legendPos val="r"/>
      <c:layout>
        <c:manualLayout>
          <c:xMode val="edge"/>
          <c:yMode val="edge"/>
          <c:x val="0.14694575678040386"/>
          <c:y val="6.9060586176728236E-2"/>
          <c:w val="0.41657023850279584"/>
          <c:h val="0.23458005249343841"/>
        </c:manualLayout>
      </c:layout>
      <c:spPr>
        <a:solidFill>
          <a:schemeClr val="bg1"/>
        </a:solidFill>
        <a:ln>
          <a:solidFill>
            <a:schemeClr val="tx1"/>
          </a:solidFill>
        </a:ln>
      </c:spPr>
      <c:txPr>
        <a:bodyPr/>
        <a:lstStyle/>
        <a:p>
          <a:pPr>
            <a:defRPr sz="1600"/>
          </a:pPr>
          <a:endParaRPr lang="en-US"/>
        </a:p>
      </c:txPr>
    </c:legend>
    <c:plotVisOnly val="1"/>
  </c:chart>
  <c:spPr>
    <a:solidFill>
      <a:schemeClr val="bg1"/>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7607284648985659E-2"/>
          <c:y val="0.18135741342581491"/>
          <c:w val="0.83105091105489315"/>
          <c:h val="0.69867632196944918"/>
        </c:manualLayout>
      </c:layout>
      <c:scatterChart>
        <c:scatterStyle val="lineMarker"/>
        <c:ser>
          <c:idx val="1"/>
          <c:order val="0"/>
          <c:tx>
            <c:v>Hadoop-swg-Adjusted Total</c:v>
          </c:tx>
          <c:xVal>
            <c:numRef>
              <c:f>Inhomogeneous_idp!$A$28:$A$33</c:f>
              <c:numCache>
                <c:formatCode>General</c:formatCode>
                <c:ptCount val="6"/>
                <c:pt idx="0">
                  <c:v>0</c:v>
                </c:pt>
                <c:pt idx="1">
                  <c:v>50</c:v>
                </c:pt>
                <c:pt idx="2">
                  <c:v>100</c:v>
                </c:pt>
                <c:pt idx="3">
                  <c:v>150</c:v>
                </c:pt>
                <c:pt idx="4">
                  <c:v>200</c:v>
                </c:pt>
                <c:pt idx="5">
                  <c:v>300</c:v>
                </c:pt>
              </c:numCache>
            </c:numRef>
          </c:xVal>
          <c:yVal>
            <c:numRef>
              <c:f>Inhomogeneous_idp!$F$28:$F$33</c:f>
              <c:numCache>
                <c:formatCode>General</c:formatCode>
                <c:ptCount val="6"/>
                <c:pt idx="0">
                  <c:v>1662.077</c:v>
                </c:pt>
                <c:pt idx="1">
                  <c:v>1637.6239999999998</c:v>
                </c:pt>
                <c:pt idx="2">
                  <c:v>1618.5170000000001</c:v>
                </c:pt>
                <c:pt idx="3">
                  <c:v>1631.463</c:v>
                </c:pt>
                <c:pt idx="4">
                  <c:v>1619.9356016916613</c:v>
                </c:pt>
                <c:pt idx="5">
                  <c:v>1564.9378321640511</c:v>
                </c:pt>
              </c:numCache>
            </c:numRef>
          </c:yVal>
        </c:ser>
        <c:ser>
          <c:idx val="3"/>
          <c:order val="1"/>
          <c:tx>
            <c:strRef>
              <c:f>Inhomogeneous_idp!$G$14</c:f>
              <c:strCache>
                <c:ptCount val="1"/>
                <c:pt idx="0">
                  <c:v>Dryaf-swg Total time (adjusted : mean &amp; performance)</c:v>
                </c:pt>
              </c:strCache>
            </c:strRef>
          </c:tx>
          <c:xVal>
            <c:numRef>
              <c:f>Inhomogeneous_idp!$A$15:$A$21</c:f>
              <c:numCache>
                <c:formatCode>General</c:formatCode>
                <c:ptCount val="7"/>
                <c:pt idx="0">
                  <c:v>0</c:v>
                </c:pt>
                <c:pt idx="1">
                  <c:v>50</c:v>
                </c:pt>
                <c:pt idx="2">
                  <c:v>100</c:v>
                </c:pt>
                <c:pt idx="3">
                  <c:v>150</c:v>
                </c:pt>
                <c:pt idx="4">
                  <c:v>200</c:v>
                </c:pt>
                <c:pt idx="5">
                  <c:v>250</c:v>
                </c:pt>
                <c:pt idx="6">
                  <c:v>300</c:v>
                </c:pt>
              </c:numCache>
            </c:numRef>
          </c:xVal>
          <c:yVal>
            <c:numRef>
              <c:f>Inhomogeneous_idp!$G$15:$G$21</c:f>
              <c:numCache>
                <c:formatCode>General</c:formatCode>
                <c:ptCount val="7"/>
                <c:pt idx="0">
                  <c:v>1712.147091691473</c:v>
                </c:pt>
                <c:pt idx="1">
                  <c:v>1707.4143089295108</c:v>
                </c:pt>
                <c:pt idx="2">
                  <c:v>1689.3589530193292</c:v>
                </c:pt>
                <c:pt idx="3">
                  <c:v>1743.9106906609006</c:v>
                </c:pt>
                <c:pt idx="4">
                  <c:v>1737.7260508952231</c:v>
                </c:pt>
                <c:pt idx="5">
                  <c:v>1711.2448479058048</c:v>
                </c:pt>
                <c:pt idx="6">
                  <c:v>1769.5359141793408</c:v>
                </c:pt>
              </c:numCache>
            </c:numRef>
          </c:yVal>
        </c:ser>
        <c:axId val="94120576"/>
        <c:axId val="93643904"/>
      </c:scatterChart>
      <c:valAx>
        <c:axId val="94120576"/>
        <c:scaling>
          <c:orientation val="minMax"/>
        </c:scaling>
        <c:axPos val="b"/>
        <c:numFmt formatCode="General" sourceLinked="1"/>
        <c:tickLblPos val="nextTo"/>
        <c:crossAx val="93643904"/>
        <c:crosses val="autoZero"/>
        <c:crossBetween val="midCat"/>
      </c:valAx>
      <c:valAx>
        <c:axId val="93643904"/>
        <c:scaling>
          <c:orientation val="minMax"/>
          <c:min val="1200"/>
        </c:scaling>
        <c:axPos val="l"/>
        <c:majorGridlines/>
        <c:numFmt formatCode="General" sourceLinked="1"/>
        <c:tickLblPos val="nextTo"/>
        <c:crossAx val="94120576"/>
        <c:crosses val="autoZero"/>
        <c:crossBetween val="midCat"/>
      </c:valAx>
      <c:spPr>
        <a:noFill/>
        <a:ln w="25400">
          <a:noFill/>
        </a:ln>
      </c:spPr>
    </c:plotArea>
    <c:plotVisOnly val="1"/>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0.1124</cdr:x>
      <cdr:y>0.17411</cdr:y>
    </cdr:from>
    <cdr:to>
      <cdr:x>0.97558</cdr:x>
      <cdr:y>0.99388</cdr:y>
    </cdr:to>
    <cdr:grpSp>
      <cdr:nvGrpSpPr>
        <cdr:cNvPr id="7" name="Group 6"/>
        <cdr:cNvGrpSpPr/>
      </cdr:nvGrpSpPr>
      <cdr:grpSpPr>
        <a:xfrm xmlns:a="http://schemas.openxmlformats.org/drawingml/2006/main">
          <a:off x="752639" y="876297"/>
          <a:ext cx="5779918" cy="4125911"/>
          <a:chOff x="752612" y="876312"/>
          <a:chExt cx="5779970" cy="4125920"/>
        </a:xfrm>
      </cdr:grpSpPr>
      <cdr:sp macro="" textlink="">
        <cdr:nvSpPr>
          <cdr:cNvPr id="2" name="TextBox 3"/>
          <cdr:cNvSpPr txBox="1"/>
        </cdr:nvSpPr>
        <cdr:spPr>
          <a:xfrm xmlns:a="http://schemas.openxmlformats.org/drawingml/2006/main">
            <a:off x="752612" y="876312"/>
            <a:ext cx="660245"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r" rtl="0" fontAlgn="base">
              <a:spcBef>
                <a:spcPct val="0"/>
              </a:spcBef>
              <a:spcAft>
                <a:spcPct val="0"/>
              </a:spcAft>
              <a:defRPr b="1" kern="1200">
                <a:solidFill>
                  <a:sysClr val="windowText" lastClr="000000"/>
                </a:solidFill>
                <a:latin typeface="Arial" charset="0"/>
              </a:defRPr>
            </a:lvl1pPr>
            <a:lvl2pPr marL="457200" algn="r" rtl="0" fontAlgn="base">
              <a:spcBef>
                <a:spcPct val="0"/>
              </a:spcBef>
              <a:spcAft>
                <a:spcPct val="0"/>
              </a:spcAft>
              <a:defRPr b="1" kern="1200">
                <a:solidFill>
                  <a:sysClr val="windowText" lastClr="000000"/>
                </a:solidFill>
                <a:latin typeface="Arial" charset="0"/>
              </a:defRPr>
            </a:lvl2pPr>
            <a:lvl3pPr marL="914400" algn="r" rtl="0" fontAlgn="base">
              <a:spcBef>
                <a:spcPct val="0"/>
              </a:spcBef>
              <a:spcAft>
                <a:spcPct val="0"/>
              </a:spcAft>
              <a:defRPr b="1" kern="1200">
                <a:solidFill>
                  <a:sysClr val="windowText" lastClr="000000"/>
                </a:solidFill>
                <a:latin typeface="Arial" charset="0"/>
              </a:defRPr>
            </a:lvl3pPr>
            <a:lvl4pPr marL="1371600" algn="r" rtl="0" fontAlgn="base">
              <a:spcBef>
                <a:spcPct val="0"/>
              </a:spcBef>
              <a:spcAft>
                <a:spcPct val="0"/>
              </a:spcAft>
              <a:defRPr b="1" kern="1200">
                <a:solidFill>
                  <a:sysClr val="windowText" lastClr="000000"/>
                </a:solidFill>
                <a:latin typeface="Arial" charset="0"/>
              </a:defRPr>
            </a:lvl4pPr>
            <a:lvl5pPr marL="1828800" algn="r" rtl="0" fontAlgn="base">
              <a:spcBef>
                <a:spcPct val="0"/>
              </a:spcBef>
              <a:spcAft>
                <a:spcPct val="0"/>
              </a:spcAft>
              <a:defRPr b="1" kern="1200">
                <a:solidFill>
                  <a:sysClr val="windowText" lastClr="000000"/>
                </a:solidFill>
                <a:latin typeface="Arial" charset="0"/>
              </a:defRPr>
            </a:lvl5pPr>
            <a:lvl6pPr marL="2286000" algn="l" defTabSz="914400" rtl="0" eaLnBrk="1" latinLnBrk="0" hangingPunct="1">
              <a:defRPr b="1" kern="1200">
                <a:solidFill>
                  <a:sysClr val="windowText" lastClr="000000"/>
                </a:solidFill>
                <a:latin typeface="Arial" charset="0"/>
              </a:defRPr>
            </a:lvl6pPr>
            <a:lvl7pPr marL="2743200" algn="l" defTabSz="914400" rtl="0" eaLnBrk="1" latinLnBrk="0" hangingPunct="1">
              <a:defRPr b="1" kern="1200">
                <a:solidFill>
                  <a:sysClr val="windowText" lastClr="000000"/>
                </a:solidFill>
                <a:latin typeface="Arial" charset="0"/>
              </a:defRPr>
            </a:lvl7pPr>
            <a:lvl8pPr marL="3200400" algn="l" defTabSz="914400" rtl="0" eaLnBrk="1" latinLnBrk="0" hangingPunct="1">
              <a:defRPr b="1" kern="1200">
                <a:solidFill>
                  <a:sysClr val="windowText" lastClr="000000"/>
                </a:solidFill>
                <a:latin typeface="Arial" charset="0"/>
              </a:defRPr>
            </a:lvl8pPr>
            <a:lvl9pPr marL="3657600" algn="l" defTabSz="914400" rtl="0" eaLnBrk="1" latinLnBrk="0" hangingPunct="1">
              <a:defRPr b="1" kern="1200">
                <a:solidFill>
                  <a:sysClr val="windowText" lastClr="000000"/>
                </a:solidFill>
                <a:latin typeface="Arial" charset="0"/>
              </a:defRPr>
            </a:lvl9pPr>
          </a:lstStyle>
          <a:p xmlns:a="http://schemas.openxmlformats.org/drawingml/2006/main">
            <a:r>
              <a:rPr lang="en-US" sz="1600" dirty="0" smtClean="0"/>
              <a:t>Time</a:t>
            </a:r>
            <a:endParaRPr lang="en-US" sz="1600" dirty="0"/>
          </a:p>
        </cdr:txBody>
      </cdr:sp>
      <cdr:sp macro="" textlink="">
        <cdr:nvSpPr>
          <cdr:cNvPr id="3" name="TextBox 4"/>
          <cdr:cNvSpPr txBox="1"/>
        </cdr:nvSpPr>
        <cdr:spPr>
          <a:xfrm xmlns:a="http://schemas.openxmlformats.org/drawingml/2006/main">
            <a:off x="1614113" y="4663678"/>
            <a:ext cx="3818674"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r" rtl="0" fontAlgn="base">
              <a:spcBef>
                <a:spcPct val="0"/>
              </a:spcBef>
              <a:spcAft>
                <a:spcPct val="0"/>
              </a:spcAft>
              <a:defRPr b="1" kern="1200">
                <a:solidFill>
                  <a:sysClr val="windowText" lastClr="000000"/>
                </a:solidFill>
                <a:latin typeface="Arial" charset="0"/>
              </a:defRPr>
            </a:lvl1pPr>
            <a:lvl2pPr marL="457200" algn="r" rtl="0" fontAlgn="base">
              <a:spcBef>
                <a:spcPct val="0"/>
              </a:spcBef>
              <a:spcAft>
                <a:spcPct val="0"/>
              </a:spcAft>
              <a:defRPr b="1" kern="1200">
                <a:solidFill>
                  <a:sysClr val="windowText" lastClr="000000"/>
                </a:solidFill>
                <a:latin typeface="Arial" charset="0"/>
              </a:defRPr>
            </a:lvl2pPr>
            <a:lvl3pPr marL="914400" algn="r" rtl="0" fontAlgn="base">
              <a:spcBef>
                <a:spcPct val="0"/>
              </a:spcBef>
              <a:spcAft>
                <a:spcPct val="0"/>
              </a:spcAft>
              <a:defRPr b="1" kern="1200">
                <a:solidFill>
                  <a:sysClr val="windowText" lastClr="000000"/>
                </a:solidFill>
                <a:latin typeface="Arial" charset="0"/>
              </a:defRPr>
            </a:lvl3pPr>
            <a:lvl4pPr marL="1371600" algn="r" rtl="0" fontAlgn="base">
              <a:spcBef>
                <a:spcPct val="0"/>
              </a:spcBef>
              <a:spcAft>
                <a:spcPct val="0"/>
              </a:spcAft>
              <a:defRPr b="1" kern="1200">
                <a:solidFill>
                  <a:sysClr val="windowText" lastClr="000000"/>
                </a:solidFill>
                <a:latin typeface="Arial" charset="0"/>
              </a:defRPr>
            </a:lvl4pPr>
            <a:lvl5pPr marL="1828800" algn="r" rtl="0" fontAlgn="base">
              <a:spcBef>
                <a:spcPct val="0"/>
              </a:spcBef>
              <a:spcAft>
                <a:spcPct val="0"/>
              </a:spcAft>
              <a:defRPr b="1" kern="1200">
                <a:solidFill>
                  <a:sysClr val="windowText" lastClr="000000"/>
                </a:solidFill>
                <a:latin typeface="Arial" charset="0"/>
              </a:defRPr>
            </a:lvl5pPr>
            <a:lvl6pPr marL="2286000" algn="l" defTabSz="914400" rtl="0" eaLnBrk="1" latinLnBrk="0" hangingPunct="1">
              <a:defRPr b="1" kern="1200">
                <a:solidFill>
                  <a:sysClr val="windowText" lastClr="000000"/>
                </a:solidFill>
                <a:latin typeface="Arial" charset="0"/>
              </a:defRPr>
            </a:lvl6pPr>
            <a:lvl7pPr marL="2743200" algn="l" defTabSz="914400" rtl="0" eaLnBrk="1" latinLnBrk="0" hangingPunct="1">
              <a:defRPr b="1" kern="1200">
                <a:solidFill>
                  <a:sysClr val="windowText" lastClr="000000"/>
                </a:solidFill>
                <a:latin typeface="Arial" charset="0"/>
              </a:defRPr>
            </a:lvl7pPr>
            <a:lvl8pPr marL="3200400" algn="l" defTabSz="914400" rtl="0" eaLnBrk="1" latinLnBrk="0" hangingPunct="1">
              <a:defRPr b="1" kern="1200">
                <a:solidFill>
                  <a:sysClr val="windowText" lastClr="000000"/>
                </a:solidFill>
                <a:latin typeface="Arial" charset="0"/>
              </a:defRPr>
            </a:lvl8pPr>
            <a:lvl9pPr marL="3657600" algn="l" defTabSz="914400" rtl="0" eaLnBrk="1" latinLnBrk="0" hangingPunct="1">
              <a:defRPr b="1" kern="1200">
                <a:solidFill>
                  <a:sysClr val="windowText" lastClr="000000"/>
                </a:solidFill>
                <a:latin typeface="Arial" charset="0"/>
              </a:defRPr>
            </a:lvl9pPr>
          </a:lstStyle>
          <a:p xmlns:a="http://schemas.openxmlformats.org/drawingml/2006/main">
            <a:r>
              <a:rPr lang="en-US" sz="1600" dirty="0" smtClean="0"/>
              <a:t>Sequence Length Standard Deviation</a:t>
            </a:r>
            <a:endParaRPr lang="en-US" sz="1600" dirty="0"/>
          </a:p>
        </cdr:txBody>
      </cdr:sp>
      <cdr:sp macro="" textlink="">
        <cdr:nvSpPr>
          <cdr:cNvPr id="4" name="TextBox 5"/>
          <cdr:cNvSpPr txBox="1"/>
        </cdr:nvSpPr>
        <cdr:spPr>
          <a:xfrm xmlns:a="http://schemas.openxmlformats.org/drawingml/2006/main">
            <a:off x="2493277" y="2735583"/>
            <a:ext cx="1633781"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r" rtl="0" fontAlgn="base">
              <a:spcBef>
                <a:spcPct val="0"/>
              </a:spcBef>
              <a:spcAft>
                <a:spcPct val="0"/>
              </a:spcAft>
              <a:defRPr b="1" kern="1200">
                <a:solidFill>
                  <a:sysClr val="windowText" lastClr="000000"/>
                </a:solidFill>
                <a:latin typeface="Arial" charset="0"/>
              </a:defRPr>
            </a:lvl1pPr>
            <a:lvl2pPr marL="457200" algn="r" rtl="0" fontAlgn="base">
              <a:spcBef>
                <a:spcPct val="0"/>
              </a:spcBef>
              <a:spcAft>
                <a:spcPct val="0"/>
              </a:spcAft>
              <a:defRPr b="1" kern="1200">
                <a:solidFill>
                  <a:sysClr val="windowText" lastClr="000000"/>
                </a:solidFill>
                <a:latin typeface="Arial" charset="0"/>
              </a:defRPr>
            </a:lvl2pPr>
            <a:lvl3pPr marL="914400" algn="r" rtl="0" fontAlgn="base">
              <a:spcBef>
                <a:spcPct val="0"/>
              </a:spcBef>
              <a:spcAft>
                <a:spcPct val="0"/>
              </a:spcAft>
              <a:defRPr b="1" kern="1200">
                <a:solidFill>
                  <a:sysClr val="windowText" lastClr="000000"/>
                </a:solidFill>
                <a:latin typeface="Arial" charset="0"/>
              </a:defRPr>
            </a:lvl3pPr>
            <a:lvl4pPr marL="1371600" algn="r" rtl="0" fontAlgn="base">
              <a:spcBef>
                <a:spcPct val="0"/>
              </a:spcBef>
              <a:spcAft>
                <a:spcPct val="0"/>
              </a:spcAft>
              <a:defRPr b="1" kern="1200">
                <a:solidFill>
                  <a:sysClr val="windowText" lastClr="000000"/>
                </a:solidFill>
                <a:latin typeface="Arial" charset="0"/>
              </a:defRPr>
            </a:lvl4pPr>
            <a:lvl5pPr marL="1828800" algn="r" rtl="0" fontAlgn="base">
              <a:spcBef>
                <a:spcPct val="0"/>
              </a:spcBef>
              <a:spcAft>
                <a:spcPct val="0"/>
              </a:spcAft>
              <a:defRPr b="1" kern="1200">
                <a:solidFill>
                  <a:sysClr val="windowText" lastClr="000000"/>
                </a:solidFill>
                <a:latin typeface="Arial" charset="0"/>
              </a:defRPr>
            </a:lvl5pPr>
            <a:lvl6pPr marL="2286000" algn="l" defTabSz="914400" rtl="0" eaLnBrk="1" latinLnBrk="0" hangingPunct="1">
              <a:defRPr b="1" kern="1200">
                <a:solidFill>
                  <a:sysClr val="windowText" lastClr="000000"/>
                </a:solidFill>
                <a:latin typeface="Arial" charset="0"/>
              </a:defRPr>
            </a:lvl6pPr>
            <a:lvl7pPr marL="2743200" algn="l" defTabSz="914400" rtl="0" eaLnBrk="1" latinLnBrk="0" hangingPunct="1">
              <a:defRPr b="1" kern="1200">
                <a:solidFill>
                  <a:sysClr val="windowText" lastClr="000000"/>
                </a:solidFill>
                <a:latin typeface="Arial" charset="0"/>
              </a:defRPr>
            </a:lvl7pPr>
            <a:lvl8pPr marL="3200400" algn="l" defTabSz="914400" rtl="0" eaLnBrk="1" latinLnBrk="0" hangingPunct="1">
              <a:defRPr b="1" kern="1200">
                <a:solidFill>
                  <a:sysClr val="windowText" lastClr="000000"/>
                </a:solidFill>
                <a:latin typeface="Arial" charset="0"/>
              </a:defRPr>
            </a:lvl8pPr>
            <a:lvl9pPr marL="3657600" algn="l" defTabSz="914400" rtl="0" eaLnBrk="1" latinLnBrk="0" hangingPunct="1">
              <a:defRPr b="1" kern="1200">
                <a:solidFill>
                  <a:sysClr val="windowText" lastClr="000000"/>
                </a:solidFill>
                <a:latin typeface="Arial" charset="0"/>
              </a:defRPr>
            </a:lvl9pPr>
          </a:lstStyle>
          <a:p xmlns:a="http://schemas.openxmlformats.org/drawingml/2006/main">
            <a:r>
              <a:rPr lang="en-US" sz="1400" dirty="0" smtClean="0"/>
              <a:t>Mean Length 400</a:t>
            </a:r>
            <a:endParaRPr lang="en-US" sz="1400" dirty="0"/>
          </a:p>
        </cdr:txBody>
      </cdr:sp>
      <cdr:sp macro="" textlink="">
        <cdr:nvSpPr>
          <cdr:cNvPr id="5" name="TextBox 3"/>
          <cdr:cNvSpPr txBox="1"/>
        </cdr:nvSpPr>
        <cdr:spPr>
          <a:xfrm xmlns:a="http://schemas.openxmlformats.org/drawingml/2006/main">
            <a:off x="5586489" y="2081241"/>
            <a:ext cx="946093"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r" rtl="0" fontAlgn="base">
              <a:spcBef>
                <a:spcPct val="0"/>
              </a:spcBef>
              <a:spcAft>
                <a:spcPct val="0"/>
              </a:spcAft>
              <a:defRPr b="1" kern="1200">
                <a:solidFill>
                  <a:sysClr val="windowText" lastClr="000000"/>
                </a:solidFill>
                <a:latin typeface="Arial" charset="0"/>
              </a:defRPr>
            </a:lvl1pPr>
            <a:lvl2pPr marL="457200" algn="r" rtl="0" fontAlgn="base">
              <a:spcBef>
                <a:spcPct val="0"/>
              </a:spcBef>
              <a:spcAft>
                <a:spcPct val="0"/>
              </a:spcAft>
              <a:defRPr b="1" kern="1200">
                <a:solidFill>
                  <a:sysClr val="windowText" lastClr="000000"/>
                </a:solidFill>
                <a:latin typeface="Arial" charset="0"/>
              </a:defRPr>
            </a:lvl2pPr>
            <a:lvl3pPr marL="914400" algn="r" rtl="0" fontAlgn="base">
              <a:spcBef>
                <a:spcPct val="0"/>
              </a:spcBef>
              <a:spcAft>
                <a:spcPct val="0"/>
              </a:spcAft>
              <a:defRPr b="1" kern="1200">
                <a:solidFill>
                  <a:sysClr val="windowText" lastClr="000000"/>
                </a:solidFill>
                <a:latin typeface="Arial" charset="0"/>
              </a:defRPr>
            </a:lvl3pPr>
            <a:lvl4pPr marL="1371600" algn="r" rtl="0" fontAlgn="base">
              <a:spcBef>
                <a:spcPct val="0"/>
              </a:spcBef>
              <a:spcAft>
                <a:spcPct val="0"/>
              </a:spcAft>
              <a:defRPr b="1" kern="1200">
                <a:solidFill>
                  <a:sysClr val="windowText" lastClr="000000"/>
                </a:solidFill>
                <a:latin typeface="Arial" charset="0"/>
              </a:defRPr>
            </a:lvl4pPr>
            <a:lvl5pPr marL="1828800" algn="r" rtl="0" fontAlgn="base">
              <a:spcBef>
                <a:spcPct val="0"/>
              </a:spcBef>
              <a:spcAft>
                <a:spcPct val="0"/>
              </a:spcAft>
              <a:defRPr b="1" kern="1200">
                <a:solidFill>
                  <a:sysClr val="windowText" lastClr="000000"/>
                </a:solidFill>
                <a:latin typeface="Arial" charset="0"/>
              </a:defRPr>
            </a:lvl5pPr>
            <a:lvl6pPr marL="2286000" algn="l" defTabSz="914400" rtl="0" eaLnBrk="1" latinLnBrk="0" hangingPunct="1">
              <a:defRPr b="1" kern="1200">
                <a:solidFill>
                  <a:sysClr val="windowText" lastClr="000000"/>
                </a:solidFill>
                <a:latin typeface="Arial" charset="0"/>
              </a:defRPr>
            </a:lvl6pPr>
            <a:lvl7pPr marL="2743200" algn="l" defTabSz="914400" rtl="0" eaLnBrk="1" latinLnBrk="0" hangingPunct="1">
              <a:defRPr b="1" kern="1200">
                <a:solidFill>
                  <a:sysClr val="windowText" lastClr="000000"/>
                </a:solidFill>
                <a:latin typeface="Arial" charset="0"/>
              </a:defRPr>
            </a:lvl7pPr>
            <a:lvl8pPr marL="3200400" algn="l" defTabSz="914400" rtl="0" eaLnBrk="1" latinLnBrk="0" hangingPunct="1">
              <a:defRPr b="1" kern="1200">
                <a:solidFill>
                  <a:sysClr val="windowText" lastClr="000000"/>
                </a:solidFill>
                <a:latin typeface="Arial" charset="0"/>
              </a:defRPr>
            </a:lvl8pPr>
            <a:lvl9pPr marL="3657600" algn="l" defTabSz="914400" rtl="0" eaLnBrk="1" latinLnBrk="0" hangingPunct="1">
              <a:defRPr b="1" kern="1200">
                <a:solidFill>
                  <a:sysClr val="windowText" lastClr="000000"/>
                </a:solidFill>
                <a:latin typeface="Arial" charset="0"/>
              </a:defRPr>
            </a:lvl9pPr>
          </a:lstStyle>
          <a:p xmlns:a="http://schemas.openxmlformats.org/drawingml/2006/main">
            <a:r>
              <a:rPr lang="en-US" sz="1600" dirty="0" smtClean="0"/>
              <a:t>Hadoop</a:t>
            </a:r>
            <a:endParaRPr lang="en-US" sz="1600" dirty="0"/>
          </a:p>
        </cdr:txBody>
      </cdr:sp>
      <cdr:sp macro="" textlink="">
        <cdr:nvSpPr>
          <cdr:cNvPr id="6" name="TextBox 3"/>
          <cdr:cNvSpPr txBox="1"/>
        </cdr:nvSpPr>
        <cdr:spPr>
          <a:xfrm xmlns:a="http://schemas.openxmlformats.org/drawingml/2006/main">
            <a:off x="5476950" y="1131903"/>
            <a:ext cx="764953"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r" rtl="0" fontAlgn="base">
              <a:spcBef>
                <a:spcPct val="0"/>
              </a:spcBef>
              <a:spcAft>
                <a:spcPct val="0"/>
              </a:spcAft>
              <a:defRPr b="1" kern="1200">
                <a:solidFill>
                  <a:sysClr val="windowText" lastClr="000000"/>
                </a:solidFill>
                <a:latin typeface="Arial" charset="0"/>
              </a:defRPr>
            </a:lvl1pPr>
            <a:lvl2pPr marL="457200" algn="r" rtl="0" fontAlgn="base">
              <a:spcBef>
                <a:spcPct val="0"/>
              </a:spcBef>
              <a:spcAft>
                <a:spcPct val="0"/>
              </a:spcAft>
              <a:defRPr b="1" kern="1200">
                <a:solidFill>
                  <a:sysClr val="windowText" lastClr="000000"/>
                </a:solidFill>
                <a:latin typeface="Arial" charset="0"/>
              </a:defRPr>
            </a:lvl2pPr>
            <a:lvl3pPr marL="914400" algn="r" rtl="0" fontAlgn="base">
              <a:spcBef>
                <a:spcPct val="0"/>
              </a:spcBef>
              <a:spcAft>
                <a:spcPct val="0"/>
              </a:spcAft>
              <a:defRPr b="1" kern="1200">
                <a:solidFill>
                  <a:sysClr val="windowText" lastClr="000000"/>
                </a:solidFill>
                <a:latin typeface="Arial" charset="0"/>
              </a:defRPr>
            </a:lvl3pPr>
            <a:lvl4pPr marL="1371600" algn="r" rtl="0" fontAlgn="base">
              <a:spcBef>
                <a:spcPct val="0"/>
              </a:spcBef>
              <a:spcAft>
                <a:spcPct val="0"/>
              </a:spcAft>
              <a:defRPr b="1" kern="1200">
                <a:solidFill>
                  <a:sysClr val="windowText" lastClr="000000"/>
                </a:solidFill>
                <a:latin typeface="Arial" charset="0"/>
              </a:defRPr>
            </a:lvl4pPr>
            <a:lvl5pPr marL="1828800" algn="r" rtl="0" fontAlgn="base">
              <a:spcBef>
                <a:spcPct val="0"/>
              </a:spcBef>
              <a:spcAft>
                <a:spcPct val="0"/>
              </a:spcAft>
              <a:defRPr b="1" kern="1200">
                <a:solidFill>
                  <a:sysClr val="windowText" lastClr="000000"/>
                </a:solidFill>
                <a:latin typeface="Arial" charset="0"/>
              </a:defRPr>
            </a:lvl5pPr>
            <a:lvl6pPr marL="2286000" algn="l" defTabSz="914400" rtl="0" eaLnBrk="1" latinLnBrk="0" hangingPunct="1">
              <a:defRPr b="1" kern="1200">
                <a:solidFill>
                  <a:sysClr val="windowText" lastClr="000000"/>
                </a:solidFill>
                <a:latin typeface="Arial" charset="0"/>
              </a:defRPr>
            </a:lvl6pPr>
            <a:lvl7pPr marL="2743200" algn="l" defTabSz="914400" rtl="0" eaLnBrk="1" latinLnBrk="0" hangingPunct="1">
              <a:defRPr b="1" kern="1200">
                <a:solidFill>
                  <a:sysClr val="windowText" lastClr="000000"/>
                </a:solidFill>
                <a:latin typeface="Arial" charset="0"/>
              </a:defRPr>
            </a:lvl7pPr>
            <a:lvl8pPr marL="3200400" algn="l" defTabSz="914400" rtl="0" eaLnBrk="1" latinLnBrk="0" hangingPunct="1">
              <a:defRPr b="1" kern="1200">
                <a:solidFill>
                  <a:sysClr val="windowText" lastClr="000000"/>
                </a:solidFill>
                <a:latin typeface="Arial" charset="0"/>
              </a:defRPr>
            </a:lvl8pPr>
            <a:lvl9pPr marL="3657600" algn="l" defTabSz="914400" rtl="0" eaLnBrk="1" latinLnBrk="0" hangingPunct="1">
              <a:defRPr b="1" kern="1200">
                <a:solidFill>
                  <a:sysClr val="windowText" lastClr="000000"/>
                </a:solidFill>
                <a:latin typeface="Arial" charset="0"/>
              </a:defRPr>
            </a:lvl9pPr>
          </a:lstStyle>
          <a:p xmlns:a="http://schemas.openxmlformats.org/drawingml/2006/main">
            <a:r>
              <a:rPr lang="en-US" sz="1600" dirty="0" smtClean="0"/>
              <a:t>Dryad</a:t>
            </a:r>
            <a:endParaRPr lang="en-US" sz="1600" dirty="0"/>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BAEB75-9001-4280-838C-992AA717D1E7}" type="datetimeFigureOut">
              <a:rPr lang="en-US" smtClean="0"/>
              <a:pPr/>
              <a:t>11/6/2009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9A85A-D972-4217-AD24-12F1917881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1~180</a:t>
            </a:r>
            <a:r>
              <a:rPr lang="en-US" sz="1200" kern="1200" baseline="0" dirty="0" smtClean="0">
                <a:solidFill>
                  <a:schemeClr val="tx1"/>
                </a:solidFill>
                <a:latin typeface="+mn-lt"/>
                <a:ea typeface="+mn-ea"/>
                <a:cs typeface="+mn-cs"/>
              </a:rPr>
              <a:t> lines without threading in DryadLINQ, with threading, it is about 400 lines</a:t>
            </a:r>
          </a:p>
          <a:p>
            <a:r>
              <a:rPr lang="en-US" sz="1200" kern="1200" baseline="0" dirty="0" smtClean="0">
                <a:solidFill>
                  <a:schemeClr val="tx1"/>
                </a:solidFill>
                <a:latin typeface="+mn-lt"/>
                <a:ea typeface="+mn-ea"/>
                <a:cs typeface="+mn-cs"/>
              </a:rPr>
              <a:t>MPI ~500 lines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clustering problem [27] is one of the most challenging problems for sequencing clustering because </a:t>
            </a:r>
            <a:r>
              <a:rPr lang="en-US" sz="1200" kern="1200" dirty="0" err="1" smtClean="0">
                <a:solidFill>
                  <a:schemeClr val="tx1"/>
                </a:solidFill>
                <a:latin typeface="+mn-lt"/>
                <a:ea typeface="+mn-ea"/>
                <a:cs typeface="+mn-cs"/>
              </a:rPr>
              <a:t>Alus</a:t>
            </a:r>
            <a:r>
              <a:rPr lang="en-US" sz="1200" kern="1200" dirty="0" smtClean="0">
                <a:solidFill>
                  <a:schemeClr val="tx1"/>
                </a:solidFill>
                <a:latin typeface="+mn-lt"/>
                <a:ea typeface="+mn-ea"/>
                <a:cs typeface="+mn-cs"/>
              </a:rPr>
              <a:t> represent the largest repeat families in human genome. There are about 1 million copies of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sequences in human genome, in which most insertions can be found in other primates and only a small fraction (~ 7000) are human-specific. This indicates that the classification of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repeats can be deduced solely from the 1 million human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elements. Notable,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clustering can be viewed as a classical case study for the capacity of computational infrastructures because it is not only of great intrinsic biological interests, but also a problem of a scale that will remain as the upper limit of many other clustering problem in bioinformatics for the next few years, e.g. the automated protein family classification for a few millions of proteins predicted from large </a:t>
            </a:r>
            <a:r>
              <a:rPr lang="en-US" sz="1200" kern="1200" dirty="0" err="1" smtClean="0">
                <a:solidFill>
                  <a:schemeClr val="tx1"/>
                </a:solidFill>
                <a:latin typeface="+mn-lt"/>
                <a:ea typeface="+mn-ea"/>
                <a:cs typeface="+mn-cs"/>
              </a:rPr>
              <a:t>metagenomics</a:t>
            </a:r>
            <a:r>
              <a:rPr lang="en-US" sz="1200" kern="1200" dirty="0" smtClean="0">
                <a:solidFill>
                  <a:schemeClr val="tx1"/>
                </a:solidFill>
                <a:latin typeface="+mn-lt"/>
                <a:ea typeface="+mn-ea"/>
                <a:cs typeface="+mn-cs"/>
              </a:rPr>
              <a:t> projects. In our work here we examine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samples of 35339 and 50,000 sequences.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D4677B-C5CE-4183-A13D-EB29CCD2130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10k data</a:t>
            </a:r>
            <a:r>
              <a:rPr lang="en-US" baseline="0" dirty="0" smtClean="0"/>
              <a:t> size</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85AA8C-FC93-A440-B7C8-5AC68AB7E311}" type="datetimeFigureOut">
              <a:rPr lang="en-US" smtClean="0"/>
              <a:pPr/>
              <a:t>11/6/2009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5AA8C-FC93-A440-B7C8-5AC68AB7E311}" type="datetimeFigureOut">
              <a:rPr lang="en-US" smtClean="0"/>
              <a:pPr/>
              <a:t>11/6/2009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grpSp>
        <p:nvGrpSpPr>
          <p:cNvPr id="7" name="Group 6"/>
          <p:cNvGrpSpPr/>
          <p:nvPr userDrawn="1"/>
        </p:nvGrpSpPr>
        <p:grpSpPr>
          <a:xfrm>
            <a:off x="0" y="1"/>
            <a:ext cx="1455159" cy="800500"/>
            <a:chOff x="0" y="1"/>
            <a:chExt cx="1455159" cy="800500"/>
          </a:xfrm>
        </p:grpSpPr>
        <p:pic>
          <p:nvPicPr>
            <p:cNvPr id="8" name="Picture 7" descr="fg-logo-1.png"/>
            <p:cNvPicPr>
              <a:picLocks noChangeAspect="1"/>
            </p:cNvPicPr>
            <p:nvPr/>
          </p:nvPicPr>
          <p:blipFill>
            <a:blip r:embed="rId2"/>
            <a:stretch>
              <a:fillRect/>
            </a:stretch>
          </p:blipFill>
          <p:spPr>
            <a:xfrm>
              <a:off x="0" y="1"/>
              <a:ext cx="868235" cy="800500"/>
            </a:xfrm>
            <a:prstGeom prst="rect">
              <a:avLst/>
            </a:prstGeom>
          </p:spPr>
        </p:pic>
        <p:sp>
          <p:nvSpPr>
            <p:cNvPr id="9" name="TextBox 8"/>
            <p:cNvSpPr txBox="1"/>
            <p:nvPr/>
          </p:nvSpPr>
          <p:spPr>
            <a:xfrm>
              <a:off x="673850" y="127129"/>
              <a:ext cx="781309" cy="523220"/>
            </a:xfrm>
            <a:prstGeom prst="rect">
              <a:avLst/>
            </a:prstGeom>
            <a:noFill/>
          </p:spPr>
          <p:txBody>
            <a:bodyPr wrap="none" rtlCol="0">
              <a:spAutoFit/>
            </a:bodyPr>
            <a:lstStyle/>
            <a:p>
              <a:r>
                <a:rPr lang="en-US" sz="1400" b="1" i="1" dirty="0" smtClean="0">
                  <a:solidFill>
                    <a:srgbClr val="CCFFCC"/>
                  </a:solidFill>
                  <a:latin typeface="Helvetica"/>
                  <a:cs typeface="Helvetica"/>
                </a:rPr>
                <a:t>Future</a:t>
              </a:r>
            </a:p>
            <a:p>
              <a:r>
                <a:rPr lang="en-US" sz="1400" b="1" i="1" dirty="0" smtClean="0">
                  <a:solidFill>
                    <a:srgbClr val="CCFFCC"/>
                  </a:solidFill>
                  <a:latin typeface="Helvetica"/>
                  <a:cs typeface="Helvetica"/>
                </a:rPr>
                <a:t>Grid</a:t>
              </a:r>
              <a:endParaRPr lang="en-US" sz="1400" b="1" i="1" dirty="0">
                <a:solidFill>
                  <a:srgbClr val="CCFFCC"/>
                </a:solidFill>
                <a:latin typeface="Helvetica"/>
                <a:cs typeface="Helvetica"/>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5AA8C-FC93-A440-B7C8-5AC68AB7E311}" type="datetimeFigureOut">
              <a:rPr lang="en-US" smtClean="0"/>
              <a:pPr/>
              <a:t>11/6/2009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64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4963"/>
            <a:ext cx="8226425" cy="4524375"/>
          </a:xfrm>
        </p:spPr>
        <p:txBody>
          <a:bodyPr/>
          <a:lstStyle/>
          <a:p>
            <a:endParaRPr lang="en-US"/>
          </a:p>
        </p:txBody>
      </p:sp>
      <p:sp>
        <p:nvSpPr>
          <p:cNvPr id="4" name="Date Placeholder 3"/>
          <p:cNvSpPr>
            <a:spLocks noGrp="1"/>
          </p:cNvSpPr>
          <p:nvPr>
            <p:ph type="dt" idx="10"/>
          </p:nvPr>
        </p:nvSpPr>
        <p:spPr>
          <a:xfrm>
            <a:off x="457200" y="6246813"/>
            <a:ext cx="2125663" cy="473075"/>
          </a:xfrm>
        </p:spPr>
        <p:txBody>
          <a:bodyPr/>
          <a:lstStyle>
            <a:lvl1pPr>
              <a:defRPr/>
            </a:lvl1pPr>
          </a:lstStyle>
          <a:p>
            <a:fld id="{1CF38E74-0795-4C1D-94D5-E9F826DF6C89}" type="datetimeFigureOut">
              <a:rPr lang="en-GB"/>
              <a:pPr/>
              <a:t>06/11/2009</a:t>
            </a:fld>
            <a:endParaRPr lang="en-GB"/>
          </a:p>
        </p:txBody>
      </p:sp>
      <p:sp>
        <p:nvSpPr>
          <p:cNvPr id="5" name="Footer Placeholder 4"/>
          <p:cNvSpPr>
            <a:spLocks noGrp="1"/>
          </p:cNvSpPr>
          <p:nvPr>
            <p:ph type="ftr" idx="11"/>
          </p:nvPr>
        </p:nvSpPr>
        <p:spPr>
          <a:xfrm>
            <a:off x="3127375" y="6246813"/>
            <a:ext cx="2895600" cy="473075"/>
          </a:xfrm>
        </p:spPr>
        <p:txBody>
          <a:bodyPr/>
          <a:lstStyle>
            <a:lvl1pPr>
              <a:defRPr/>
            </a:lvl1pPr>
          </a:lstStyle>
          <a:p>
            <a:endParaRPr lang="en-GB"/>
          </a:p>
        </p:txBody>
      </p:sp>
      <p:sp>
        <p:nvSpPr>
          <p:cNvPr id="6" name="Slide Number Placeholder 5"/>
          <p:cNvSpPr>
            <a:spLocks noGrp="1"/>
          </p:cNvSpPr>
          <p:nvPr>
            <p:ph type="sldNum" idx="12"/>
          </p:nvPr>
        </p:nvSpPr>
        <p:spPr>
          <a:xfrm>
            <a:off x="7016750" y="6384925"/>
            <a:ext cx="2127250" cy="473075"/>
          </a:xfrm>
          <a:solidFill>
            <a:srgbClr val="DEE7F8"/>
          </a:solidFill>
        </p:spPr>
        <p:txBody>
          <a:bodyPr/>
          <a:lstStyle>
            <a:lvl1pPr>
              <a:defRPr/>
            </a:lvl1pPr>
          </a:lstStyle>
          <a:p>
            <a:fld id="{487E03E8-23EC-4C7C-B218-7D94F2E08843}"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5AA8C-FC93-A440-B7C8-5AC68AB7E311}" type="datetimeFigureOut">
              <a:rPr lang="en-US" smtClean="0"/>
              <a:pPr/>
              <a:t>11/6/2009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grpSp>
        <p:nvGrpSpPr>
          <p:cNvPr id="7" name="Group 6"/>
          <p:cNvGrpSpPr/>
          <p:nvPr userDrawn="1"/>
        </p:nvGrpSpPr>
        <p:grpSpPr>
          <a:xfrm>
            <a:off x="0" y="1"/>
            <a:ext cx="1455159" cy="800500"/>
            <a:chOff x="0" y="1"/>
            <a:chExt cx="1455159" cy="800500"/>
          </a:xfrm>
        </p:grpSpPr>
        <p:pic>
          <p:nvPicPr>
            <p:cNvPr id="8" name="Picture 7" descr="fg-logo-1.png"/>
            <p:cNvPicPr>
              <a:picLocks noChangeAspect="1"/>
            </p:cNvPicPr>
            <p:nvPr/>
          </p:nvPicPr>
          <p:blipFill>
            <a:blip r:embed="rId2"/>
            <a:stretch>
              <a:fillRect/>
            </a:stretch>
          </p:blipFill>
          <p:spPr>
            <a:xfrm>
              <a:off x="0" y="1"/>
              <a:ext cx="868235" cy="800500"/>
            </a:xfrm>
            <a:prstGeom prst="rect">
              <a:avLst/>
            </a:prstGeom>
          </p:spPr>
        </p:pic>
        <p:sp>
          <p:nvSpPr>
            <p:cNvPr id="9" name="TextBox 8"/>
            <p:cNvSpPr txBox="1"/>
            <p:nvPr/>
          </p:nvSpPr>
          <p:spPr>
            <a:xfrm>
              <a:off x="673850" y="127129"/>
              <a:ext cx="781309" cy="523220"/>
            </a:xfrm>
            <a:prstGeom prst="rect">
              <a:avLst/>
            </a:prstGeom>
            <a:noFill/>
          </p:spPr>
          <p:txBody>
            <a:bodyPr wrap="none" rtlCol="0">
              <a:spAutoFit/>
            </a:bodyPr>
            <a:lstStyle/>
            <a:p>
              <a:r>
                <a:rPr lang="en-US" sz="1400" b="1" i="1" dirty="0" smtClean="0">
                  <a:solidFill>
                    <a:srgbClr val="7F7F7F"/>
                  </a:solidFill>
                  <a:latin typeface="Helvetica"/>
                  <a:cs typeface="Helvetica"/>
                </a:rPr>
                <a:t>Future</a:t>
              </a:r>
            </a:p>
            <a:p>
              <a:r>
                <a:rPr lang="en-US" sz="1400" b="1" i="1" dirty="0" smtClean="0">
                  <a:solidFill>
                    <a:srgbClr val="7F7F7F"/>
                  </a:solidFill>
                  <a:latin typeface="Helvetica"/>
                  <a:cs typeface="Helvetica"/>
                </a:rPr>
                <a:t>Grid</a:t>
              </a:r>
              <a:endParaRPr lang="en-US" sz="1400" b="1" i="1" dirty="0">
                <a:solidFill>
                  <a:srgbClr val="7F7F7F"/>
                </a:solidFill>
                <a:latin typeface="Helvetica"/>
                <a:cs typeface="Helvetica"/>
              </a:endParaRPr>
            </a:p>
          </p:txBody>
        </p:sp>
      </p:grpSp>
      <p:pic>
        <p:nvPicPr>
          <p:cNvPr id="10" name="Picture 9" descr="NSF_Logo.png"/>
          <p:cNvPicPr>
            <a:picLocks noChangeAspect="1"/>
          </p:cNvPicPr>
          <p:nvPr userDrawn="1"/>
        </p:nvPicPr>
        <p:blipFill>
          <a:blip r:embed="rId3"/>
          <a:stretch>
            <a:fillRect/>
          </a:stretch>
        </p:blipFill>
        <p:spPr>
          <a:xfrm>
            <a:off x="8276788" y="1"/>
            <a:ext cx="820024" cy="82002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85AA8C-FC93-A440-B7C8-5AC68AB7E311}" type="datetimeFigureOut">
              <a:rPr lang="en-US" smtClean="0"/>
              <a:pPr/>
              <a:t>11/6/2009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85AA8C-FC93-A440-B7C8-5AC68AB7E311}" type="datetimeFigureOut">
              <a:rPr lang="en-US" smtClean="0"/>
              <a:pPr/>
              <a:t>11/6/2009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0A9DD-81D6-F043-A7F1-9B91BC7564A7}" type="slidenum">
              <a:rPr lang="en-US" smtClean="0"/>
              <a:pPr/>
              <a:t>‹#›</a:t>
            </a:fld>
            <a:endParaRPr lang="en-US"/>
          </a:p>
        </p:txBody>
      </p:sp>
      <p:grpSp>
        <p:nvGrpSpPr>
          <p:cNvPr id="8" name="Group 7"/>
          <p:cNvGrpSpPr/>
          <p:nvPr userDrawn="1"/>
        </p:nvGrpSpPr>
        <p:grpSpPr>
          <a:xfrm>
            <a:off x="0" y="1"/>
            <a:ext cx="1455159" cy="800500"/>
            <a:chOff x="0" y="1"/>
            <a:chExt cx="1455159" cy="800500"/>
          </a:xfrm>
        </p:grpSpPr>
        <p:pic>
          <p:nvPicPr>
            <p:cNvPr id="9" name="Picture 8" descr="fg-logo-1.png"/>
            <p:cNvPicPr>
              <a:picLocks noChangeAspect="1"/>
            </p:cNvPicPr>
            <p:nvPr/>
          </p:nvPicPr>
          <p:blipFill>
            <a:blip r:embed="rId2"/>
            <a:stretch>
              <a:fillRect/>
            </a:stretch>
          </p:blipFill>
          <p:spPr>
            <a:xfrm>
              <a:off x="0" y="1"/>
              <a:ext cx="868235" cy="800500"/>
            </a:xfrm>
            <a:prstGeom prst="rect">
              <a:avLst/>
            </a:prstGeom>
          </p:spPr>
        </p:pic>
        <p:sp>
          <p:nvSpPr>
            <p:cNvPr id="10" name="TextBox 9"/>
            <p:cNvSpPr txBox="1"/>
            <p:nvPr/>
          </p:nvSpPr>
          <p:spPr>
            <a:xfrm>
              <a:off x="673850" y="127129"/>
              <a:ext cx="781309" cy="523220"/>
            </a:xfrm>
            <a:prstGeom prst="rect">
              <a:avLst/>
            </a:prstGeom>
            <a:noFill/>
          </p:spPr>
          <p:txBody>
            <a:bodyPr wrap="none" rtlCol="0">
              <a:spAutoFit/>
            </a:bodyPr>
            <a:lstStyle/>
            <a:p>
              <a:r>
                <a:rPr lang="en-US" sz="1400" b="1" i="1" dirty="0" smtClean="0">
                  <a:solidFill>
                    <a:srgbClr val="7F7F7F"/>
                  </a:solidFill>
                  <a:latin typeface="Helvetica"/>
                  <a:cs typeface="Helvetica"/>
                </a:rPr>
                <a:t>Future</a:t>
              </a:r>
            </a:p>
            <a:p>
              <a:r>
                <a:rPr lang="en-US" sz="1400" b="1" i="1" dirty="0" smtClean="0">
                  <a:solidFill>
                    <a:srgbClr val="7F7F7F"/>
                  </a:solidFill>
                  <a:latin typeface="Helvetica"/>
                  <a:cs typeface="Helvetica"/>
                </a:rPr>
                <a:t>Grid</a:t>
              </a:r>
              <a:endParaRPr lang="en-US" sz="1400" b="1" i="1" dirty="0">
                <a:solidFill>
                  <a:srgbClr val="7F7F7F"/>
                </a:solidFill>
                <a:latin typeface="Helvetica"/>
                <a:cs typeface="Helvetica"/>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85AA8C-FC93-A440-B7C8-5AC68AB7E311}" type="datetimeFigureOut">
              <a:rPr lang="en-US" smtClean="0"/>
              <a:pPr/>
              <a:t>11/6/2009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90A9DD-81D6-F043-A7F1-9B91BC7564A7}" type="slidenum">
              <a:rPr lang="en-US" smtClean="0"/>
              <a:pPr/>
              <a:t>‹#›</a:t>
            </a:fld>
            <a:endParaRPr lang="en-US"/>
          </a:p>
        </p:txBody>
      </p:sp>
      <p:grpSp>
        <p:nvGrpSpPr>
          <p:cNvPr id="10" name="Group 9"/>
          <p:cNvGrpSpPr/>
          <p:nvPr userDrawn="1"/>
        </p:nvGrpSpPr>
        <p:grpSpPr>
          <a:xfrm>
            <a:off x="0" y="1"/>
            <a:ext cx="1455159" cy="800500"/>
            <a:chOff x="0" y="1"/>
            <a:chExt cx="1455159" cy="800500"/>
          </a:xfrm>
        </p:grpSpPr>
        <p:pic>
          <p:nvPicPr>
            <p:cNvPr id="11" name="Picture 10" descr="fg-logo-1.png"/>
            <p:cNvPicPr>
              <a:picLocks noChangeAspect="1"/>
            </p:cNvPicPr>
            <p:nvPr/>
          </p:nvPicPr>
          <p:blipFill>
            <a:blip r:embed="rId2"/>
            <a:stretch>
              <a:fillRect/>
            </a:stretch>
          </p:blipFill>
          <p:spPr>
            <a:xfrm>
              <a:off x="0" y="1"/>
              <a:ext cx="868235" cy="800500"/>
            </a:xfrm>
            <a:prstGeom prst="rect">
              <a:avLst/>
            </a:prstGeom>
          </p:spPr>
        </p:pic>
        <p:sp>
          <p:nvSpPr>
            <p:cNvPr id="12" name="TextBox 11"/>
            <p:cNvSpPr txBox="1"/>
            <p:nvPr/>
          </p:nvSpPr>
          <p:spPr>
            <a:xfrm>
              <a:off x="673850" y="127129"/>
              <a:ext cx="781309" cy="523220"/>
            </a:xfrm>
            <a:prstGeom prst="rect">
              <a:avLst/>
            </a:prstGeom>
            <a:noFill/>
          </p:spPr>
          <p:txBody>
            <a:bodyPr wrap="none" rtlCol="0">
              <a:spAutoFit/>
            </a:bodyPr>
            <a:lstStyle/>
            <a:p>
              <a:r>
                <a:rPr lang="en-US" sz="1400" b="1" i="1" dirty="0" smtClean="0">
                  <a:solidFill>
                    <a:srgbClr val="7F7F7F"/>
                  </a:solidFill>
                  <a:latin typeface="Helvetica"/>
                  <a:cs typeface="Helvetica"/>
                </a:rPr>
                <a:t>Future</a:t>
              </a:r>
            </a:p>
            <a:p>
              <a:r>
                <a:rPr lang="en-US" sz="1400" b="1" i="1" dirty="0" smtClean="0">
                  <a:solidFill>
                    <a:srgbClr val="7F7F7F"/>
                  </a:solidFill>
                  <a:latin typeface="Helvetica"/>
                  <a:cs typeface="Helvetica"/>
                </a:rPr>
                <a:t>Grid</a:t>
              </a:r>
              <a:endParaRPr lang="en-US" sz="1400" b="1" i="1" dirty="0">
                <a:solidFill>
                  <a:srgbClr val="7F7F7F"/>
                </a:solidFill>
                <a:latin typeface="Helvetica"/>
                <a:cs typeface="Helvetica"/>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85AA8C-FC93-A440-B7C8-5AC68AB7E311}" type="datetimeFigureOut">
              <a:rPr lang="en-US" smtClean="0"/>
              <a:pPr/>
              <a:t>11/6/2009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90A9DD-81D6-F043-A7F1-9B91BC7564A7}" type="slidenum">
              <a:rPr lang="en-US" smtClean="0"/>
              <a:pPr/>
              <a:t>‹#›</a:t>
            </a:fld>
            <a:endParaRPr lang="en-US"/>
          </a:p>
        </p:txBody>
      </p:sp>
      <p:grpSp>
        <p:nvGrpSpPr>
          <p:cNvPr id="6" name="Group 5"/>
          <p:cNvGrpSpPr/>
          <p:nvPr userDrawn="1"/>
        </p:nvGrpSpPr>
        <p:grpSpPr>
          <a:xfrm>
            <a:off x="0" y="0"/>
            <a:ext cx="1455159" cy="800500"/>
            <a:chOff x="0" y="1"/>
            <a:chExt cx="1455159" cy="800500"/>
          </a:xfrm>
        </p:grpSpPr>
        <p:pic>
          <p:nvPicPr>
            <p:cNvPr id="7" name="Picture 6" descr="fg-logo-1.png"/>
            <p:cNvPicPr>
              <a:picLocks noChangeAspect="1"/>
            </p:cNvPicPr>
            <p:nvPr/>
          </p:nvPicPr>
          <p:blipFill>
            <a:blip r:embed="rId2"/>
            <a:stretch>
              <a:fillRect/>
            </a:stretch>
          </p:blipFill>
          <p:spPr>
            <a:xfrm>
              <a:off x="0" y="1"/>
              <a:ext cx="868235" cy="800500"/>
            </a:xfrm>
            <a:prstGeom prst="rect">
              <a:avLst/>
            </a:prstGeom>
          </p:spPr>
        </p:pic>
        <p:sp>
          <p:nvSpPr>
            <p:cNvPr id="8" name="TextBox 7"/>
            <p:cNvSpPr txBox="1"/>
            <p:nvPr/>
          </p:nvSpPr>
          <p:spPr>
            <a:xfrm>
              <a:off x="673850" y="127129"/>
              <a:ext cx="781309" cy="523220"/>
            </a:xfrm>
            <a:prstGeom prst="rect">
              <a:avLst/>
            </a:prstGeom>
            <a:noFill/>
          </p:spPr>
          <p:txBody>
            <a:bodyPr wrap="none" rtlCol="0">
              <a:spAutoFit/>
            </a:bodyPr>
            <a:lstStyle/>
            <a:p>
              <a:r>
                <a:rPr lang="en-US" sz="1400" b="1" i="1" dirty="0" smtClean="0">
                  <a:solidFill>
                    <a:srgbClr val="7F7F7F"/>
                  </a:solidFill>
                  <a:latin typeface="Helvetica"/>
                  <a:cs typeface="Helvetica"/>
                </a:rPr>
                <a:t>Future</a:t>
              </a:r>
            </a:p>
            <a:p>
              <a:r>
                <a:rPr lang="en-US" sz="1400" b="1" i="1" dirty="0" smtClean="0">
                  <a:solidFill>
                    <a:srgbClr val="7F7F7F"/>
                  </a:solidFill>
                  <a:latin typeface="Helvetica"/>
                  <a:cs typeface="Helvetica"/>
                </a:rPr>
                <a:t>Grid</a:t>
              </a:r>
              <a:endParaRPr lang="en-US" sz="1400" b="1" i="1" dirty="0">
                <a:solidFill>
                  <a:srgbClr val="7F7F7F"/>
                </a:solidFill>
                <a:latin typeface="Helvetica"/>
                <a:cs typeface="Helvetica"/>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5AA8C-FC93-A440-B7C8-5AC68AB7E311}" type="datetimeFigureOut">
              <a:rPr lang="en-US" smtClean="0"/>
              <a:pPr/>
              <a:t>11/6/2009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5AA8C-FC93-A440-B7C8-5AC68AB7E311}" type="datetimeFigureOut">
              <a:rPr lang="en-US" smtClean="0"/>
              <a:pPr/>
              <a:t>11/6/2009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5AA8C-FC93-A440-B7C8-5AC68AB7E311}" type="datetimeFigureOut">
              <a:rPr lang="en-US" smtClean="0"/>
              <a:pPr/>
              <a:t>11/6/2009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1143000"/>
          </a:xfrm>
          <a:prstGeom prst="rect">
            <a:avLst/>
          </a:prstGeom>
          <a:noFill/>
          <a:effectLst>
            <a:outerShdw blurRad="50800" dist="38100" dir="2700000">
              <a:srgbClr val="000000">
                <a:alpha val="43000"/>
              </a:srgbClr>
            </a:outerShdw>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42572"/>
            <a:ext cx="8229600" cy="47835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5AA8C-FC93-A440-B7C8-5AC68AB7E311}" type="datetimeFigureOut">
              <a:rPr lang="en-US" smtClean="0"/>
              <a:pPr/>
              <a:t>11/6/2009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http://</a:t>
            </a:r>
            <a:r>
              <a:rPr lang="en-US" dirty="0" err="1" smtClean="0"/>
              <a:t>futuregrid.org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0A9DD-81D6-F043-A7F1-9B91BC7564A7}" type="slidenum">
              <a:rPr lang="en-US" smtClean="0"/>
              <a:pPr/>
              <a:t>‹#›</a:t>
            </a:fld>
            <a:endParaRPr lang="en-US"/>
          </a:p>
        </p:txBody>
      </p:sp>
      <p:grpSp>
        <p:nvGrpSpPr>
          <p:cNvPr id="7" name="Group 6"/>
          <p:cNvGrpSpPr/>
          <p:nvPr userDrawn="1"/>
        </p:nvGrpSpPr>
        <p:grpSpPr>
          <a:xfrm>
            <a:off x="0" y="1"/>
            <a:ext cx="1455159" cy="800500"/>
            <a:chOff x="0" y="1"/>
            <a:chExt cx="1455159" cy="800500"/>
          </a:xfrm>
        </p:grpSpPr>
        <p:pic>
          <p:nvPicPr>
            <p:cNvPr id="8" name="Picture 7" descr="fg-logo-1.png"/>
            <p:cNvPicPr>
              <a:picLocks noChangeAspect="1"/>
            </p:cNvPicPr>
            <p:nvPr/>
          </p:nvPicPr>
          <p:blipFill>
            <a:blip r:embed="rId14"/>
            <a:stretch>
              <a:fillRect/>
            </a:stretch>
          </p:blipFill>
          <p:spPr>
            <a:xfrm>
              <a:off x="0" y="1"/>
              <a:ext cx="868235" cy="800500"/>
            </a:xfrm>
            <a:prstGeom prst="rect">
              <a:avLst/>
            </a:prstGeom>
          </p:spPr>
        </p:pic>
        <p:sp>
          <p:nvSpPr>
            <p:cNvPr id="9" name="TextBox 8"/>
            <p:cNvSpPr txBox="1"/>
            <p:nvPr/>
          </p:nvSpPr>
          <p:spPr>
            <a:xfrm>
              <a:off x="673850" y="127129"/>
              <a:ext cx="781309" cy="523220"/>
            </a:xfrm>
            <a:prstGeom prst="rect">
              <a:avLst/>
            </a:prstGeom>
            <a:noFill/>
          </p:spPr>
          <p:txBody>
            <a:bodyPr wrap="none" rtlCol="0">
              <a:spAutoFit/>
            </a:bodyPr>
            <a:lstStyle/>
            <a:p>
              <a:r>
                <a:rPr lang="en-US" sz="1400" b="1" i="1" dirty="0" smtClean="0">
                  <a:solidFill>
                    <a:schemeClr val="bg1">
                      <a:lumMod val="50000"/>
                    </a:schemeClr>
                  </a:solidFill>
                  <a:latin typeface="Helvetica"/>
                  <a:cs typeface="Helvetica"/>
                </a:rPr>
                <a:t>Future</a:t>
              </a:r>
            </a:p>
            <a:p>
              <a:r>
                <a:rPr lang="en-US" sz="1400" b="1" i="1" dirty="0" smtClean="0">
                  <a:solidFill>
                    <a:schemeClr val="bg1">
                      <a:lumMod val="50000"/>
                    </a:schemeClr>
                  </a:solidFill>
                  <a:latin typeface="Helvetica"/>
                  <a:cs typeface="Helvetica"/>
                </a:rPr>
                <a:t>Grid</a:t>
              </a:r>
              <a:endParaRPr lang="en-US" sz="1400" b="1" i="1" dirty="0">
                <a:solidFill>
                  <a:schemeClr val="bg1">
                    <a:lumMod val="50000"/>
                  </a:schemeClr>
                </a:solidFill>
                <a:latin typeface="Helvetica"/>
                <a:cs typeface="Helvetica"/>
              </a:endParaRPr>
            </a:p>
          </p:txBody>
        </p:sp>
      </p:grpSp>
      <p:pic>
        <p:nvPicPr>
          <p:cNvPr id="10" name="Picture 9" descr="NSF_Logo.png"/>
          <p:cNvPicPr>
            <a:picLocks noChangeAspect="1"/>
          </p:cNvPicPr>
          <p:nvPr userDrawn="1"/>
        </p:nvPicPr>
        <p:blipFill>
          <a:blip r:embed="rId15"/>
          <a:stretch>
            <a:fillRect/>
          </a:stretch>
        </p:blipFill>
        <p:spPr>
          <a:xfrm>
            <a:off x="8286549" y="1"/>
            <a:ext cx="800501" cy="8005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effectLst>
            <a:outerShdw blurRad="50800" dist="38100" dir="2700000" algn="tl" rotWithShape="0">
              <a:srgbClr val="000000">
                <a:alpha val="43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6306"/>
            <a:ext cx="7772400" cy="1470025"/>
          </a:xfrm>
        </p:spPr>
        <p:txBody>
          <a:bodyPr>
            <a:normAutofit/>
          </a:bodyPr>
          <a:lstStyle/>
          <a:p>
            <a:r>
              <a:rPr lang="en-US" sz="5400" dirty="0" smtClean="0"/>
              <a:t>FutureGrid Overview</a:t>
            </a:r>
            <a:endParaRPr lang="en-US" sz="5400" dirty="0"/>
          </a:p>
        </p:txBody>
      </p:sp>
      <p:sp>
        <p:nvSpPr>
          <p:cNvPr id="3" name="Content Placeholder 2"/>
          <p:cNvSpPr>
            <a:spLocks noGrp="1"/>
          </p:cNvSpPr>
          <p:nvPr>
            <p:ph type="subTitle" idx="1"/>
          </p:nvPr>
        </p:nvSpPr>
        <p:spPr>
          <a:xfrm>
            <a:off x="1021404" y="3073940"/>
            <a:ext cx="6420256" cy="3476149"/>
          </a:xfrm>
        </p:spPr>
        <p:txBody>
          <a:bodyPr>
            <a:normAutofit fontScale="70000" lnSpcReduction="20000"/>
          </a:bodyPr>
          <a:lstStyle/>
          <a:p>
            <a:pPr lvl="0" defTabSz="914400">
              <a:defRPr/>
            </a:pPr>
            <a:r>
              <a:rPr lang="en-US" sz="4000" dirty="0" smtClean="0">
                <a:latin typeface="Times New Roman" pitchFamily="18" charset="0"/>
                <a:cs typeface="Times New Roman" pitchFamily="18" charset="0"/>
              </a:rPr>
              <a:t>Geoffrey Fox</a:t>
            </a:r>
          </a:p>
          <a:p>
            <a:pPr lvl="0" defTabSz="914400">
              <a:defRPr/>
            </a:pPr>
            <a:r>
              <a:rPr lang="en-US" sz="3600" dirty="0" smtClean="0">
                <a:hlinkClick r:id="rId3"/>
              </a:rPr>
              <a:t>gcf@indiana.edu</a:t>
            </a:r>
            <a:r>
              <a:rPr lang="en-US" sz="3600" dirty="0" smtClean="0"/>
              <a:t>   </a:t>
            </a:r>
            <a:r>
              <a:rPr lang="en-US" sz="3600" dirty="0" smtClean="0">
                <a:hlinkClick r:id="rId4"/>
              </a:rPr>
              <a:t>www.infomall.org</a:t>
            </a:r>
            <a:r>
              <a:rPr lang="en-US" sz="3600" dirty="0" smtClean="0"/>
              <a:t>  </a:t>
            </a:r>
          </a:p>
          <a:p>
            <a:pPr lvl="0" defTabSz="914400">
              <a:defRPr/>
            </a:pPr>
            <a:endParaRPr lang="en-US" sz="4000" dirty="0" smtClean="0"/>
          </a:p>
          <a:p>
            <a:pPr lvl="0"/>
            <a:r>
              <a:rPr lang="en-US" sz="3600" dirty="0" smtClean="0">
                <a:latin typeface="Times New Roman" pitchFamily="18" charset="0"/>
                <a:cs typeface="Times New Roman" pitchFamily="18" charset="0"/>
              </a:rPr>
              <a:t>School of Informatics and Computing</a:t>
            </a:r>
          </a:p>
          <a:p>
            <a:pPr lvl="0"/>
            <a:r>
              <a:rPr lang="en-US" sz="3600" dirty="0" smtClean="0">
                <a:latin typeface="Times New Roman" pitchFamily="18" charset="0"/>
                <a:cs typeface="Times New Roman" pitchFamily="18" charset="0"/>
              </a:rPr>
              <a:t>and Community Grids Laboratory, </a:t>
            </a:r>
          </a:p>
          <a:p>
            <a:pPr lvl="0"/>
            <a:r>
              <a:rPr lang="en-US" sz="3600" dirty="0" smtClean="0">
                <a:latin typeface="Times New Roman" pitchFamily="18" charset="0"/>
                <a:cs typeface="Times New Roman" pitchFamily="18" charset="0"/>
              </a:rPr>
              <a:t>Digital Science Center</a:t>
            </a:r>
          </a:p>
          <a:p>
            <a:pPr lvl="0"/>
            <a:r>
              <a:rPr lang="en-US" sz="3600" dirty="0" smtClean="0">
                <a:latin typeface="Times New Roman" pitchFamily="18" charset="0"/>
                <a:cs typeface="Times New Roman" pitchFamily="18" charset="0"/>
              </a:rPr>
              <a:t>Pervasive Technology Institute</a:t>
            </a:r>
          </a:p>
          <a:p>
            <a:pPr lvl="0"/>
            <a:r>
              <a:rPr lang="en-US" sz="3600" dirty="0" smtClean="0">
                <a:latin typeface="Times New Roman" pitchFamily="18" charset="0"/>
                <a:cs typeface="Times New Roman" pitchFamily="18" charset="0"/>
              </a:rPr>
              <a:t>Indiana University</a:t>
            </a:r>
            <a:endParaRPr lang="en-US" sz="4000" dirty="0" smtClean="0"/>
          </a:p>
          <a:p>
            <a:pPr lvl="0" defTabSz="914400">
              <a:defRPr/>
            </a:pPr>
            <a:endParaRPr lang="en-US"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(simple) Example</a:t>
            </a:r>
            <a:endParaRPr lang="en-US" dirty="0"/>
          </a:p>
        </p:txBody>
      </p:sp>
      <p:sp>
        <p:nvSpPr>
          <p:cNvPr id="3" name="Content Placeholder 2"/>
          <p:cNvSpPr>
            <a:spLocks noGrp="1"/>
          </p:cNvSpPr>
          <p:nvPr>
            <p:ph idx="1"/>
          </p:nvPr>
        </p:nvSpPr>
        <p:spPr>
          <a:xfrm>
            <a:off x="0" y="1342571"/>
            <a:ext cx="9144000" cy="5359785"/>
          </a:xfrm>
        </p:spPr>
        <p:txBody>
          <a:bodyPr>
            <a:normAutofit/>
          </a:bodyPr>
          <a:lstStyle/>
          <a:p>
            <a:r>
              <a:rPr lang="en-US" dirty="0" smtClean="0"/>
              <a:t>Evaluate </a:t>
            </a:r>
            <a:r>
              <a:rPr lang="en-US" dirty="0" smtClean="0">
                <a:solidFill>
                  <a:srgbClr val="FF0000"/>
                </a:solidFill>
              </a:rPr>
              <a:t>usability and performance </a:t>
            </a:r>
            <a:r>
              <a:rPr lang="en-US" dirty="0" smtClean="0"/>
              <a:t>of Clouds and Cloud Technologies on biology applications</a:t>
            </a:r>
          </a:p>
          <a:p>
            <a:r>
              <a:rPr lang="en-US" dirty="0" smtClean="0">
                <a:solidFill>
                  <a:srgbClr val="FF0000"/>
                </a:solidFill>
              </a:rPr>
              <a:t>Hadoop</a:t>
            </a:r>
            <a:r>
              <a:rPr lang="en-US" dirty="0" smtClean="0"/>
              <a:t> (on Linux) v </a:t>
            </a:r>
            <a:r>
              <a:rPr lang="en-US" dirty="0" smtClean="0">
                <a:solidFill>
                  <a:srgbClr val="FF0000"/>
                </a:solidFill>
              </a:rPr>
              <a:t>Dryad</a:t>
            </a:r>
            <a:r>
              <a:rPr lang="en-US" dirty="0" smtClean="0"/>
              <a:t> (on Windows) or </a:t>
            </a:r>
            <a:r>
              <a:rPr lang="en-US" dirty="0" smtClean="0">
                <a:solidFill>
                  <a:srgbClr val="FF0000"/>
                </a:solidFill>
              </a:rPr>
              <a:t>Sector</a:t>
            </a:r>
            <a:r>
              <a:rPr lang="en-US" dirty="0" smtClean="0"/>
              <a:t> v </a:t>
            </a:r>
            <a:r>
              <a:rPr lang="en-US" dirty="0" smtClean="0">
                <a:solidFill>
                  <a:srgbClr val="FF0000"/>
                </a:solidFill>
              </a:rPr>
              <a:t>MPI</a:t>
            </a:r>
            <a:r>
              <a:rPr lang="en-US" dirty="0" smtClean="0"/>
              <a:t> v “</a:t>
            </a:r>
            <a:r>
              <a:rPr lang="en-US" dirty="0" smtClean="0">
                <a:solidFill>
                  <a:srgbClr val="FF0000"/>
                </a:solidFill>
              </a:rPr>
              <a:t>Nothing (worker nodes)</a:t>
            </a:r>
            <a:r>
              <a:rPr lang="en-US" dirty="0" smtClean="0"/>
              <a:t>” (on Linux or Windows) on</a:t>
            </a:r>
          </a:p>
          <a:p>
            <a:pPr lvl="1"/>
            <a:r>
              <a:rPr lang="en-US" dirty="0" smtClean="0">
                <a:solidFill>
                  <a:srgbClr val="FF0000"/>
                </a:solidFill>
              </a:rPr>
              <a:t>Bare Metal </a:t>
            </a:r>
            <a:r>
              <a:rPr lang="en-US" dirty="0" smtClean="0"/>
              <a:t>or</a:t>
            </a:r>
          </a:p>
          <a:p>
            <a:pPr lvl="1"/>
            <a:r>
              <a:rPr lang="en-US" dirty="0" smtClean="0">
                <a:solidFill>
                  <a:srgbClr val="FF0000"/>
                </a:solidFill>
              </a:rPr>
              <a:t>Virtual Machines </a:t>
            </a:r>
            <a:r>
              <a:rPr lang="en-US" dirty="0" smtClean="0"/>
              <a:t>(of various types)</a:t>
            </a:r>
          </a:p>
          <a:p>
            <a:r>
              <a:rPr lang="en-US" dirty="0" smtClean="0"/>
              <a:t>FutureGrid supports </a:t>
            </a:r>
            <a:r>
              <a:rPr lang="en-US" dirty="0" smtClean="0">
                <a:solidFill>
                  <a:srgbClr val="FF0000"/>
                </a:solidFill>
              </a:rPr>
              <a:t>rapid configuration </a:t>
            </a:r>
            <a:r>
              <a:rPr lang="en-US" dirty="0" smtClean="0"/>
              <a:t>of hardware and core software to enable such reproducible experiments</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7668"/>
          </a:xfrm>
        </p:spPr>
        <p:txBody>
          <a:bodyPr>
            <a:normAutofit/>
          </a:bodyPr>
          <a:lstStyle/>
          <a:p>
            <a:r>
              <a:rPr lang="en-US" sz="3200" dirty="0" err="1" smtClean="0"/>
              <a:t>Alu</a:t>
            </a:r>
            <a:r>
              <a:rPr lang="en-US" sz="3200" dirty="0" smtClean="0"/>
              <a:t> Sequencing Workflow</a:t>
            </a:r>
            <a:endParaRPr lang="en-US" sz="3200" dirty="0"/>
          </a:p>
        </p:txBody>
      </p:sp>
      <p:sp>
        <p:nvSpPr>
          <p:cNvPr id="3" name="Content Placeholder 2"/>
          <p:cNvSpPr>
            <a:spLocks noGrp="1"/>
          </p:cNvSpPr>
          <p:nvPr>
            <p:ph idx="1"/>
          </p:nvPr>
        </p:nvSpPr>
        <p:spPr>
          <a:xfrm>
            <a:off x="76200" y="700388"/>
            <a:ext cx="9067800" cy="5715000"/>
          </a:xfrm>
        </p:spPr>
        <p:txBody>
          <a:bodyPr>
            <a:noAutofit/>
          </a:bodyPr>
          <a:lstStyle/>
          <a:p>
            <a:r>
              <a:rPr lang="en-US" sz="2400" dirty="0" smtClean="0"/>
              <a:t>Data is N sequences – ~300 characters (A, C, G, and T) long</a:t>
            </a:r>
          </a:p>
          <a:p>
            <a:pPr lvl="1"/>
            <a:r>
              <a:rPr lang="en-US" sz="2400" dirty="0" smtClean="0"/>
              <a:t>These </a:t>
            </a:r>
            <a:r>
              <a:rPr lang="en-US" sz="2400" dirty="0" smtClean="0">
                <a:solidFill>
                  <a:srgbClr val="FF0000"/>
                </a:solidFill>
              </a:rPr>
              <a:t>cannot be thought of as vectors </a:t>
            </a:r>
            <a:r>
              <a:rPr lang="en-US" sz="2400" dirty="0" smtClean="0"/>
              <a:t>because there are missing characters</a:t>
            </a:r>
          </a:p>
          <a:p>
            <a:pPr lvl="1"/>
            <a:r>
              <a:rPr lang="en-US" sz="2400" dirty="0" smtClean="0"/>
              <a:t>“Multiple Sequence Alignment” (creating vectors of characters) doesn’t seem to work if N larger than O(100)</a:t>
            </a:r>
          </a:p>
          <a:p>
            <a:r>
              <a:rPr lang="en-US" sz="2400" dirty="0" smtClean="0"/>
              <a:t>First calculate N</a:t>
            </a:r>
            <a:r>
              <a:rPr lang="en-US" sz="2400" baseline="30000" dirty="0" smtClean="0"/>
              <a:t>2</a:t>
            </a:r>
            <a:r>
              <a:rPr lang="en-US" sz="2400" dirty="0" smtClean="0"/>
              <a:t> dissimilarities (distances) between sequences (</a:t>
            </a:r>
            <a:r>
              <a:rPr lang="en-US" sz="2400" dirty="0" smtClean="0">
                <a:solidFill>
                  <a:srgbClr val="FF0000"/>
                </a:solidFill>
              </a:rPr>
              <a:t>all pairs</a:t>
            </a:r>
            <a:r>
              <a:rPr lang="en-US" sz="2400" dirty="0" smtClean="0"/>
              <a:t>) in Dryad Hadoop or MPI</a:t>
            </a:r>
          </a:p>
          <a:p>
            <a:r>
              <a:rPr lang="en-US" sz="2400" dirty="0" smtClean="0">
                <a:solidFill>
                  <a:srgbClr val="FF0000"/>
                </a:solidFill>
              </a:rPr>
              <a:t>Find families by clustering </a:t>
            </a:r>
            <a:r>
              <a:rPr lang="en-US" sz="2400" dirty="0" smtClean="0"/>
              <a:t>(using much better methods than Kmeans). As no vectors, </a:t>
            </a:r>
            <a:r>
              <a:rPr lang="en-US" sz="2400" dirty="0" smtClean="0">
                <a:solidFill>
                  <a:srgbClr val="FF0000"/>
                </a:solidFill>
              </a:rPr>
              <a:t>use vector free O(N</a:t>
            </a:r>
            <a:r>
              <a:rPr lang="en-US" sz="2400" baseline="30000" dirty="0" smtClean="0">
                <a:solidFill>
                  <a:srgbClr val="FF0000"/>
                </a:solidFill>
              </a:rPr>
              <a:t>2</a:t>
            </a:r>
            <a:r>
              <a:rPr lang="en-US" sz="2400" dirty="0" smtClean="0">
                <a:solidFill>
                  <a:srgbClr val="FF0000"/>
                </a:solidFill>
              </a:rPr>
              <a:t>) methods</a:t>
            </a:r>
          </a:p>
          <a:p>
            <a:r>
              <a:rPr lang="en-US" sz="2400" dirty="0" smtClean="0"/>
              <a:t>Map to 3D for visualization by O(N</a:t>
            </a:r>
            <a:r>
              <a:rPr lang="en-US" sz="2400" baseline="30000" dirty="0" smtClean="0"/>
              <a:t>2</a:t>
            </a:r>
            <a:r>
              <a:rPr lang="en-US" sz="2400" dirty="0" smtClean="0"/>
              <a:t>) </a:t>
            </a:r>
            <a:r>
              <a:rPr lang="en-US" sz="2400" dirty="0" smtClean="0">
                <a:solidFill>
                  <a:srgbClr val="FF0000"/>
                </a:solidFill>
              </a:rPr>
              <a:t>Multidimensional Scaling MDS</a:t>
            </a:r>
            <a:endParaRPr lang="en-US" sz="2400" dirty="0" smtClean="0"/>
          </a:p>
          <a:p>
            <a:r>
              <a:rPr lang="en-US" sz="2400" dirty="0" smtClean="0"/>
              <a:t>N = 50,000 runs in 10 hours (all above) on 768 cores</a:t>
            </a:r>
          </a:p>
          <a:p>
            <a:r>
              <a:rPr lang="en-US" sz="2400" dirty="0" smtClean="0"/>
              <a:t>Our collaborators just gave us 170,000 sequences and want to look at 1.5 million – will develop new “fast </a:t>
            </a:r>
            <a:r>
              <a:rPr lang="en-US" sz="2400" dirty="0" err="1" smtClean="0"/>
              <a:t>multipole</a:t>
            </a:r>
            <a:r>
              <a:rPr lang="en-US" sz="2400" dirty="0" smtClean="0"/>
              <a:t>” algorithms!</a:t>
            </a:r>
          </a:p>
          <a:p>
            <a:r>
              <a:rPr lang="en-US" sz="2400" dirty="0" smtClean="0"/>
              <a:t>MDS/Clustering need</a:t>
            </a:r>
            <a:r>
              <a:rPr lang="en-US" sz="2400" dirty="0" smtClean="0">
                <a:solidFill>
                  <a:srgbClr val="FF0000"/>
                </a:solidFill>
              </a:rPr>
              <a:t> MPI (just Barrier, Reduce, Broadcast) </a:t>
            </a:r>
            <a:r>
              <a:rPr lang="en-US" sz="2400" dirty="0" smtClean="0"/>
              <a:t>or enhanced MapReduce – </a:t>
            </a:r>
            <a:r>
              <a:rPr lang="en-US" sz="2400" dirty="0" smtClean="0">
                <a:solidFill>
                  <a:srgbClr val="FF0000"/>
                </a:solidFill>
              </a:rPr>
              <a:t>how general?</a:t>
            </a:r>
          </a:p>
          <a:p>
            <a:endParaRPr lang="en-US"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normAutofit/>
          </a:bodyPr>
          <a:lstStyle/>
          <a:p>
            <a:r>
              <a:rPr lang="en-US" sz="2400" dirty="0" smtClean="0"/>
              <a:t>Gene Family from </a:t>
            </a:r>
            <a:r>
              <a:rPr lang="en-US" sz="2400" dirty="0" err="1" smtClean="0"/>
              <a:t>Alu</a:t>
            </a:r>
            <a:r>
              <a:rPr lang="en-US" sz="2400" dirty="0" smtClean="0"/>
              <a:t> Sequencing</a:t>
            </a:r>
            <a:endParaRPr lang="en-US" sz="2400" dirty="0"/>
          </a:p>
        </p:txBody>
      </p:sp>
      <p:sp>
        <p:nvSpPr>
          <p:cNvPr id="3" name="Content Placeholder 2"/>
          <p:cNvSpPr>
            <a:spLocks noGrp="1"/>
          </p:cNvSpPr>
          <p:nvPr>
            <p:ph idx="1"/>
          </p:nvPr>
        </p:nvSpPr>
        <p:spPr>
          <a:xfrm>
            <a:off x="304800" y="3657600"/>
            <a:ext cx="5257800" cy="2057400"/>
          </a:xfrm>
        </p:spPr>
        <p:txBody>
          <a:bodyPr>
            <a:normAutofit fontScale="62500" lnSpcReduction="20000"/>
          </a:bodyPr>
          <a:lstStyle/>
          <a:p>
            <a:r>
              <a:rPr lang="en-US" dirty="0" smtClean="0"/>
              <a:t>Calculate pairwise distances for a collection of genes (used for clustering, MDS)</a:t>
            </a:r>
          </a:p>
          <a:p>
            <a:r>
              <a:rPr lang="en-US" dirty="0" smtClean="0"/>
              <a:t>O(N^2) problem </a:t>
            </a:r>
          </a:p>
          <a:p>
            <a:r>
              <a:rPr lang="en-US" dirty="0" smtClean="0">
                <a:solidFill>
                  <a:srgbClr val="FF0000"/>
                </a:solidFill>
              </a:rPr>
              <a:t>“Doubly Data Parallel” at Dryad Stage</a:t>
            </a:r>
          </a:p>
          <a:p>
            <a:r>
              <a:rPr lang="en-US" dirty="0" smtClean="0">
                <a:solidFill>
                  <a:srgbClr val="FF0000"/>
                </a:solidFill>
              </a:rPr>
              <a:t>Performance close to MPI</a:t>
            </a:r>
          </a:p>
          <a:p>
            <a:r>
              <a:rPr lang="en-US" dirty="0" smtClean="0"/>
              <a:t>Performed on 768 cores (Tempest Cluster)</a:t>
            </a:r>
          </a:p>
          <a:p>
            <a:pPr lvl="1">
              <a:buNone/>
            </a:pPr>
            <a:endParaRPr lang="en-US" dirty="0"/>
          </a:p>
        </p:txBody>
      </p:sp>
      <p:pic>
        <p:nvPicPr>
          <p:cNvPr id="6147" name="Picture 3" descr="E:\academic\phd\Publications\InternPresentation\ALU.png"/>
          <p:cNvPicPr>
            <a:picLocks noChangeAspect="1" noChangeArrowheads="1"/>
          </p:cNvPicPr>
          <p:nvPr/>
        </p:nvPicPr>
        <p:blipFill>
          <a:blip r:embed="rId3" cstate="print"/>
          <a:srcRect/>
          <a:stretch>
            <a:fillRect/>
          </a:stretch>
        </p:blipFill>
        <p:spPr bwMode="auto">
          <a:xfrm>
            <a:off x="228600" y="762000"/>
            <a:ext cx="6477000" cy="2864654"/>
          </a:xfrm>
          <a:prstGeom prst="rect">
            <a:avLst/>
          </a:prstGeom>
          <a:noFill/>
        </p:spPr>
      </p:pic>
      <p:graphicFrame>
        <p:nvGraphicFramePr>
          <p:cNvPr id="121" name="Chart 120"/>
          <p:cNvGraphicFramePr/>
          <p:nvPr/>
        </p:nvGraphicFramePr>
        <p:xfrm>
          <a:off x="5638800" y="4114800"/>
          <a:ext cx="35052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2" name="Down Arrow Callout 121"/>
          <p:cNvSpPr/>
          <p:nvPr/>
        </p:nvSpPr>
        <p:spPr>
          <a:xfrm>
            <a:off x="6858000" y="2819400"/>
            <a:ext cx="2286000" cy="1676400"/>
          </a:xfrm>
          <a:prstGeom prst="downArrowCallout">
            <a:avLst>
              <a:gd name="adj1" fmla="val 12207"/>
              <a:gd name="adj2" fmla="val 25000"/>
              <a:gd name="adj3" fmla="val 25000"/>
              <a:gd name="adj4" fmla="val 6497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1250 million distances</a:t>
            </a:r>
          </a:p>
          <a:p>
            <a:pPr algn="ctr"/>
            <a:r>
              <a:rPr lang="en-US" dirty="0" smtClean="0"/>
              <a:t>4 hours &amp; 46 minutes</a:t>
            </a:r>
          </a:p>
          <a:p>
            <a:pPr algn="ctr"/>
            <a:endParaRPr lang="en-US" dirty="0"/>
          </a:p>
        </p:txBody>
      </p:sp>
      <p:pic>
        <p:nvPicPr>
          <p:cNvPr id="123" name="Picture 122" descr="C:\gcf\multicore_msft09\ACTIVEMDSProg\Genome35339.png"/>
          <p:cNvPicPr/>
          <p:nvPr/>
        </p:nvPicPr>
        <p:blipFill>
          <a:blip r:embed="rId5" cstate="print"/>
          <a:srcRect/>
          <a:stretch>
            <a:fillRect/>
          </a:stretch>
        </p:blipFill>
        <p:spPr bwMode="auto">
          <a:xfrm>
            <a:off x="6781800" y="762000"/>
            <a:ext cx="2209800" cy="1524000"/>
          </a:xfrm>
          <a:prstGeom prst="rect">
            <a:avLst/>
          </a:prstGeom>
          <a:noFill/>
          <a:ln w="9525">
            <a:noFill/>
            <a:miter lim="800000"/>
            <a:headEnd/>
            <a:tailEnd/>
          </a:ln>
        </p:spPr>
      </p:pic>
      <p:sp>
        <p:nvSpPr>
          <p:cNvPr id="126" name="TextBox 125"/>
          <p:cNvSpPr txBox="1"/>
          <p:nvPr/>
        </p:nvSpPr>
        <p:spPr>
          <a:xfrm>
            <a:off x="1676400" y="5638800"/>
            <a:ext cx="3962400" cy="1015663"/>
          </a:xfrm>
          <a:prstGeom prst="rect">
            <a:avLst/>
          </a:prstGeom>
          <a:noFill/>
        </p:spPr>
        <p:txBody>
          <a:bodyPr wrap="square" rtlCol="0">
            <a:spAutoFit/>
          </a:bodyPr>
          <a:lstStyle/>
          <a:p>
            <a:r>
              <a:rPr lang="en-US" sz="2000" b="1" dirty="0" smtClean="0"/>
              <a:t>Processes work better than threads when used inside vertices </a:t>
            </a:r>
          </a:p>
          <a:p>
            <a:r>
              <a:rPr lang="en-US" sz="2000" b="1" dirty="0" smtClean="0"/>
              <a:t>100% utilization vs. 70% </a:t>
            </a:r>
            <a:endParaRPr lang="en-US" sz="2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gcf\multicore_msft09\ACTIVEMDSProg\ALU35339\AllAlu35339A.png"/>
          <p:cNvPicPr>
            <a:picLocks noChangeAspect="1" noChangeArrowheads="1"/>
          </p:cNvPicPr>
          <p:nvPr/>
        </p:nvPicPr>
        <p:blipFill>
          <a:blip r:embed="rId3" cstate="print"/>
          <a:srcRect/>
          <a:stretch>
            <a:fillRect/>
          </a:stretch>
        </p:blipFill>
        <p:spPr bwMode="auto">
          <a:xfrm>
            <a:off x="0" y="0"/>
            <a:ext cx="9143999" cy="6553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30000-17clustersC.png"/>
          <p:cNvPicPr>
            <a:picLocks noChangeAspect="1"/>
          </p:cNvPicPr>
          <p:nvPr/>
        </p:nvPicPr>
        <p:blipFill>
          <a:blip r:embed="rId3" cstate="print"/>
          <a:stretch>
            <a:fillRect/>
          </a:stretch>
        </p:blipFill>
        <p:spPr>
          <a:xfrm>
            <a:off x="0" y="0"/>
            <a:ext cx="9144000" cy="6553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r>
              <a:rPr lang="en-US" dirty="0" smtClean="0"/>
              <a:t>Dryad versus MPI for Smith Waterman</a:t>
            </a:r>
            <a:endParaRPr lang="en-US" dirty="0"/>
          </a:p>
        </p:txBody>
      </p:sp>
      <p:pic>
        <p:nvPicPr>
          <p:cNvPr id="5" name="Picture 4"/>
          <p:cNvPicPr/>
          <p:nvPr/>
        </p:nvPicPr>
        <p:blipFill>
          <a:blip r:embed="rId3" cstate="print"/>
          <a:srcRect/>
          <a:stretch>
            <a:fillRect/>
          </a:stretch>
        </p:blipFill>
        <p:spPr bwMode="auto">
          <a:xfrm>
            <a:off x="457200" y="1143000"/>
            <a:ext cx="8534400" cy="4876800"/>
          </a:xfrm>
          <a:prstGeom prst="rect">
            <a:avLst/>
          </a:prstGeom>
          <a:noFill/>
          <a:ln w="9525">
            <a:noFill/>
            <a:miter lim="800000"/>
            <a:headEnd/>
            <a:tailEnd/>
          </a:ln>
        </p:spPr>
      </p:pic>
      <p:sp>
        <p:nvSpPr>
          <p:cNvPr id="7" name="TextBox 6"/>
          <p:cNvSpPr txBox="1"/>
          <p:nvPr/>
        </p:nvSpPr>
        <p:spPr>
          <a:xfrm>
            <a:off x="1828800" y="6096000"/>
            <a:ext cx="2840393" cy="461665"/>
          </a:xfrm>
          <a:prstGeom prst="rect">
            <a:avLst/>
          </a:prstGeom>
          <a:noFill/>
        </p:spPr>
        <p:txBody>
          <a:bodyPr wrap="none" rtlCol="0">
            <a:spAutoFit/>
          </a:bodyPr>
          <a:lstStyle/>
          <a:p>
            <a:r>
              <a:rPr lang="en-US" sz="2400" b="1" dirty="0" smtClean="0"/>
              <a:t>Flat is perfect scaling</a:t>
            </a:r>
            <a:endParaRPr lang="en-US"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Hadoop/Dryad Comparison</a:t>
            </a:r>
            <a:br>
              <a:rPr lang="en-US" sz="3200" dirty="0" smtClean="0"/>
            </a:br>
            <a:r>
              <a:rPr lang="en-US" sz="3200" dirty="0" smtClean="0"/>
              <a:t>Inhomogeneous Data</a:t>
            </a:r>
            <a:endParaRPr lang="en-US" sz="3200" dirty="0"/>
          </a:p>
        </p:txBody>
      </p:sp>
      <p:graphicFrame>
        <p:nvGraphicFramePr>
          <p:cNvPr id="4" name="Chart 3"/>
          <p:cNvGraphicFramePr/>
          <p:nvPr/>
        </p:nvGraphicFramePr>
        <p:xfrm>
          <a:off x="993726" y="727038"/>
          <a:ext cx="6696075" cy="5033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50170" y="6096000"/>
            <a:ext cx="7660430" cy="646331"/>
          </a:xfrm>
          <a:prstGeom prst="rect">
            <a:avLst/>
          </a:prstGeom>
          <a:noFill/>
        </p:spPr>
        <p:txBody>
          <a:bodyPr wrap="none" rtlCol="0">
            <a:spAutoFit/>
          </a:bodyPr>
          <a:lstStyle/>
          <a:p>
            <a:r>
              <a:rPr lang="en-US" b="1" dirty="0" smtClean="0"/>
              <a:t>Dryad with Windows HPCS compared to Hadoop with Linux RHEL on </a:t>
            </a:r>
            <a:r>
              <a:rPr lang="en-US" b="1" dirty="0" err="1" smtClean="0"/>
              <a:t>Idataplex</a:t>
            </a:r>
            <a:endParaRPr lang="en-US" b="1" dirty="0" smtClean="0"/>
          </a:p>
          <a:p>
            <a:r>
              <a:rPr lang="en-US" b="1" dirty="0" smtClean="0"/>
              <a:t>Both runs can be optimized further</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Selected FutureGrid Timeline</a:t>
            </a:r>
            <a:endParaRPr lang="en-US" dirty="0"/>
          </a:p>
        </p:txBody>
      </p:sp>
      <p:sp>
        <p:nvSpPr>
          <p:cNvPr id="3" name="Content Placeholder 2"/>
          <p:cNvSpPr>
            <a:spLocks noGrp="1"/>
          </p:cNvSpPr>
          <p:nvPr>
            <p:ph idx="1"/>
          </p:nvPr>
        </p:nvSpPr>
        <p:spPr>
          <a:xfrm>
            <a:off x="457200" y="1342572"/>
            <a:ext cx="8229600" cy="5291692"/>
          </a:xfrm>
        </p:spPr>
        <p:txBody>
          <a:bodyPr>
            <a:normAutofit fontScale="92500" lnSpcReduction="10000"/>
          </a:bodyPr>
          <a:lstStyle/>
          <a:p>
            <a:r>
              <a:rPr lang="en-US" dirty="0" smtClean="0">
                <a:solidFill>
                  <a:srgbClr val="FF0000"/>
                </a:solidFill>
              </a:rPr>
              <a:t>October 1 2009 </a:t>
            </a:r>
            <a:r>
              <a:rPr lang="en-US" dirty="0" smtClean="0"/>
              <a:t>Project Starts</a:t>
            </a:r>
          </a:p>
          <a:p>
            <a:r>
              <a:rPr lang="en-US" dirty="0" smtClean="0">
                <a:solidFill>
                  <a:srgbClr val="FF0000"/>
                </a:solidFill>
              </a:rPr>
              <a:t>November 16-19 </a:t>
            </a:r>
            <a:r>
              <a:rPr lang="en-US" dirty="0" smtClean="0"/>
              <a:t>SC09 Demo/F2F Committee Meetings/Chat up </a:t>
            </a:r>
            <a:r>
              <a:rPr lang="en-US" dirty="0" err="1" smtClean="0"/>
              <a:t>colalborators</a:t>
            </a:r>
            <a:endParaRPr lang="en-US" dirty="0" smtClean="0"/>
          </a:p>
          <a:p>
            <a:r>
              <a:rPr lang="en-US" dirty="0" smtClean="0">
                <a:solidFill>
                  <a:srgbClr val="FF0000"/>
                </a:solidFill>
              </a:rPr>
              <a:t>January 2010 </a:t>
            </a:r>
            <a:r>
              <a:rPr lang="en-US" dirty="0" smtClean="0"/>
              <a:t>– Significant Hardware available</a:t>
            </a:r>
          </a:p>
          <a:p>
            <a:r>
              <a:rPr lang="en-US" dirty="0" smtClean="0">
                <a:solidFill>
                  <a:srgbClr val="FF0000"/>
                </a:solidFill>
              </a:rPr>
              <a:t>March 2010 </a:t>
            </a:r>
            <a:r>
              <a:rPr lang="en-US" dirty="0" smtClean="0"/>
              <a:t>FutureGrid network complete</a:t>
            </a:r>
          </a:p>
          <a:p>
            <a:r>
              <a:rPr lang="en-US" dirty="0" smtClean="0">
                <a:solidFill>
                  <a:srgbClr val="FF0000"/>
                </a:solidFill>
              </a:rPr>
              <a:t>March 2010 </a:t>
            </a:r>
            <a:r>
              <a:rPr lang="en-US" dirty="0" err="1" smtClean="0"/>
              <a:t>FutureGrid</a:t>
            </a:r>
            <a:r>
              <a:rPr lang="en-US" dirty="0" smtClean="0"/>
              <a:t> Annual Meeting</a:t>
            </a:r>
          </a:p>
          <a:p>
            <a:r>
              <a:rPr lang="en-US" dirty="0" smtClean="0">
                <a:solidFill>
                  <a:srgbClr val="FF0000"/>
                </a:solidFill>
              </a:rPr>
              <a:t>September 2010 </a:t>
            </a:r>
            <a:r>
              <a:rPr lang="en-US" dirty="0" smtClean="0"/>
              <a:t>All hardware (except Track IIC lookalike) accepted </a:t>
            </a:r>
          </a:p>
          <a:p>
            <a:r>
              <a:rPr lang="en-US" dirty="0" smtClean="0">
                <a:solidFill>
                  <a:srgbClr val="FF0000"/>
                </a:solidFill>
              </a:rPr>
              <a:t>October 1 2011 </a:t>
            </a:r>
            <a:r>
              <a:rPr lang="en-US" dirty="0" err="1" smtClean="0"/>
              <a:t>FutureGrid</a:t>
            </a:r>
            <a:r>
              <a:rPr lang="en-US" dirty="0" smtClean="0"/>
              <a:t> </a:t>
            </a:r>
            <a:r>
              <a:rPr lang="en-US" dirty="0" err="1" smtClean="0"/>
              <a:t>allocatable</a:t>
            </a:r>
            <a:r>
              <a:rPr lang="en-US" dirty="0" smtClean="0"/>
              <a:t> via </a:t>
            </a:r>
            <a:r>
              <a:rPr lang="en-US" dirty="0" err="1" smtClean="0"/>
              <a:t>TeraGrid</a:t>
            </a:r>
            <a:r>
              <a:rPr lang="en-US" dirty="0" smtClean="0"/>
              <a:t> process – first two years by user/science board led by Andrew </a:t>
            </a:r>
            <a:r>
              <a:rPr lang="en-US" dirty="0" err="1" smtClean="0"/>
              <a:t>Grimshaw</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FutureGrid</a:t>
            </a:r>
            <a:endParaRPr lang="en-US" dirty="0"/>
          </a:p>
        </p:txBody>
      </p:sp>
      <p:sp>
        <p:nvSpPr>
          <p:cNvPr id="3" name="Content Placeholder 2"/>
          <p:cNvSpPr>
            <a:spLocks noGrp="1"/>
          </p:cNvSpPr>
          <p:nvPr>
            <p:ph idx="1"/>
          </p:nvPr>
        </p:nvSpPr>
        <p:spPr>
          <a:xfrm>
            <a:off x="0" y="914400"/>
            <a:ext cx="9144000" cy="5612860"/>
          </a:xfrm>
        </p:spPr>
        <p:txBody>
          <a:bodyPr>
            <a:normAutofit fontScale="85000" lnSpcReduction="20000"/>
          </a:bodyPr>
          <a:lstStyle/>
          <a:p>
            <a:r>
              <a:rPr lang="en-US" dirty="0" smtClean="0"/>
              <a:t>The goal of FutureGrid is to </a:t>
            </a:r>
            <a:r>
              <a:rPr lang="en-US" dirty="0" smtClean="0">
                <a:solidFill>
                  <a:srgbClr val="FF0000"/>
                </a:solidFill>
              </a:rPr>
              <a:t>support the research </a:t>
            </a:r>
            <a:r>
              <a:rPr lang="en-US" dirty="0" smtClean="0"/>
              <a:t>on the future of distributed, grid, and cloud computing. </a:t>
            </a:r>
          </a:p>
          <a:p>
            <a:r>
              <a:rPr lang="en-US" dirty="0" smtClean="0"/>
              <a:t>FutureGrid will build a robustly managed simulation environment or testbed to support the development and early use in science of new technologies at all levels of the software stack: from </a:t>
            </a:r>
            <a:r>
              <a:rPr lang="en-US" dirty="0" smtClean="0">
                <a:solidFill>
                  <a:srgbClr val="FF0000"/>
                </a:solidFill>
              </a:rPr>
              <a:t>networking to middleware to scientific applications</a:t>
            </a:r>
            <a:r>
              <a:rPr lang="en-US" dirty="0" smtClean="0"/>
              <a:t>. </a:t>
            </a:r>
          </a:p>
          <a:p>
            <a:r>
              <a:rPr lang="en-US" dirty="0" smtClean="0"/>
              <a:t>The environment will mimic TeraGrid and/or general parallel and distributed systems – </a:t>
            </a:r>
            <a:r>
              <a:rPr lang="en-US" dirty="0" smtClean="0">
                <a:solidFill>
                  <a:srgbClr val="FF0000"/>
                </a:solidFill>
              </a:rPr>
              <a:t>FutureGrid is part of TeraGrid</a:t>
            </a:r>
            <a:r>
              <a:rPr lang="en-US" dirty="0" smtClean="0"/>
              <a:t> and one of two</a:t>
            </a:r>
            <a:r>
              <a:rPr lang="en-US" dirty="0" smtClean="0">
                <a:solidFill>
                  <a:srgbClr val="FF0000"/>
                </a:solidFill>
              </a:rPr>
              <a:t> experimental </a:t>
            </a:r>
            <a:r>
              <a:rPr lang="en-US" dirty="0" smtClean="0"/>
              <a:t>TeraGrid systems (other is </a:t>
            </a:r>
            <a:r>
              <a:rPr lang="en-US" dirty="0" smtClean="0">
                <a:solidFill>
                  <a:srgbClr val="FF0000"/>
                </a:solidFill>
              </a:rPr>
              <a:t>GPU</a:t>
            </a:r>
            <a:r>
              <a:rPr lang="en-US" dirty="0" smtClean="0"/>
              <a:t>)</a:t>
            </a:r>
          </a:p>
          <a:p>
            <a:r>
              <a:rPr lang="en-US" dirty="0" smtClean="0"/>
              <a:t>This test-bed will succeed if it enables major advances in science and engineering through collaborative development of science applications and related software.</a:t>
            </a:r>
          </a:p>
          <a:p>
            <a:r>
              <a:rPr lang="en-US" dirty="0" smtClean="0"/>
              <a:t>FutureGrid is a (small 5600 core)</a:t>
            </a:r>
            <a:r>
              <a:rPr lang="en-US" dirty="0" smtClean="0">
                <a:solidFill>
                  <a:srgbClr val="FF0000"/>
                </a:solidFill>
              </a:rPr>
              <a:t> Science Cloud </a:t>
            </a:r>
            <a:r>
              <a:rPr lang="en-US" dirty="0" smtClean="0"/>
              <a:t>but it is more accurately a </a:t>
            </a:r>
            <a:r>
              <a:rPr lang="en-US" dirty="0" smtClean="0">
                <a:solidFill>
                  <a:srgbClr val="FF0000"/>
                </a:solidFill>
              </a:rPr>
              <a:t>virtual machine based simulation environment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Documents and Settings\Geoffrey Fox\Desktop\FutureGrid_01.tiff"/>
          <p:cNvPicPr>
            <a:picLocks noChangeAspect="1" noChangeArrowheads="1"/>
          </p:cNvPicPr>
          <p:nvPr/>
        </p:nvPicPr>
        <p:blipFill>
          <a:blip r:embed="rId3"/>
          <a:srcRect/>
          <a:stretch>
            <a:fillRect/>
          </a:stretch>
        </p:blipFill>
        <p:spPr bwMode="auto">
          <a:xfrm>
            <a:off x="-16376" y="369418"/>
            <a:ext cx="9174452" cy="6488582"/>
          </a:xfrm>
          <a:prstGeom prst="rect">
            <a:avLst/>
          </a:prstGeom>
          <a:noFill/>
        </p:spPr>
      </p:pic>
      <p:sp>
        <p:nvSpPr>
          <p:cNvPr id="4" name="Title 3"/>
          <p:cNvSpPr>
            <a:spLocks noGrp="1"/>
          </p:cNvSpPr>
          <p:nvPr>
            <p:ph type="title"/>
          </p:nvPr>
        </p:nvSpPr>
        <p:spPr>
          <a:xfrm>
            <a:off x="-121432" y="-123553"/>
            <a:ext cx="9144000" cy="1143000"/>
          </a:xfrm>
        </p:spPr>
        <p:txBody>
          <a:bodyPr/>
          <a:lstStyle/>
          <a:p>
            <a:r>
              <a:rPr lang="en-US" dirty="0" smtClean="0"/>
              <a:t>FutureGrid Hardware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Hardware</a:t>
            </a:r>
            <a:endParaRPr lang="en-US" dirty="0"/>
          </a:p>
        </p:txBody>
      </p:sp>
      <p:sp>
        <p:nvSpPr>
          <p:cNvPr id="5" name="Content Placeholder 4"/>
          <p:cNvSpPr>
            <a:spLocks noGrp="1"/>
          </p:cNvSpPr>
          <p:nvPr>
            <p:ph idx="1"/>
          </p:nvPr>
        </p:nvSpPr>
        <p:spPr>
          <a:xfrm>
            <a:off x="454025" y="5038928"/>
            <a:ext cx="8229600" cy="1439693"/>
          </a:xfrm>
        </p:spPr>
        <p:txBody>
          <a:bodyPr>
            <a:normAutofit fontScale="62500" lnSpcReduction="20000"/>
          </a:bodyPr>
          <a:lstStyle/>
          <a:p>
            <a:r>
              <a:rPr lang="en-US" dirty="0" smtClean="0"/>
              <a:t>FutureGrid has </a:t>
            </a:r>
            <a:r>
              <a:rPr lang="en-US" dirty="0" smtClean="0">
                <a:solidFill>
                  <a:srgbClr val="FF0000"/>
                </a:solidFill>
              </a:rPr>
              <a:t>dedicated network </a:t>
            </a:r>
            <a:r>
              <a:rPr lang="en-US" dirty="0" smtClean="0"/>
              <a:t>(except to TACC) and a </a:t>
            </a:r>
            <a:r>
              <a:rPr lang="en-US" dirty="0" smtClean="0">
                <a:solidFill>
                  <a:srgbClr val="FF0000"/>
                </a:solidFill>
              </a:rPr>
              <a:t>network fault and delay generator</a:t>
            </a:r>
          </a:p>
          <a:p>
            <a:r>
              <a:rPr lang="en-US" dirty="0" smtClean="0"/>
              <a:t>Can isolate experiments on request; IU runs Network for NLR/Internet2</a:t>
            </a:r>
          </a:p>
          <a:p>
            <a:r>
              <a:rPr lang="en-US" dirty="0" smtClean="0"/>
              <a:t>(Many) </a:t>
            </a:r>
            <a:r>
              <a:rPr lang="en-US" dirty="0" smtClean="0">
                <a:solidFill>
                  <a:srgbClr val="FF0000"/>
                </a:solidFill>
              </a:rPr>
              <a:t>additional partner machines </a:t>
            </a:r>
            <a:r>
              <a:rPr lang="en-US" dirty="0" smtClean="0"/>
              <a:t>will run FutureGrid software and be supported (but allocated in specialized ways)</a:t>
            </a:r>
            <a:endParaRPr lang="en-US" dirty="0"/>
          </a:p>
        </p:txBody>
      </p:sp>
      <p:pic>
        <p:nvPicPr>
          <p:cNvPr id="6145" name="Picture 1"/>
          <p:cNvPicPr>
            <a:picLocks noChangeAspect="1" noChangeArrowheads="1"/>
          </p:cNvPicPr>
          <p:nvPr/>
        </p:nvPicPr>
        <p:blipFill>
          <a:blip r:embed="rId3"/>
          <a:srcRect/>
          <a:stretch>
            <a:fillRect/>
          </a:stretch>
        </p:blipFill>
        <p:spPr bwMode="auto">
          <a:xfrm>
            <a:off x="457200" y="960809"/>
            <a:ext cx="8226425" cy="42143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FutureGrid Partners</a:t>
            </a:r>
            <a:endParaRPr lang="en-US" dirty="0"/>
          </a:p>
        </p:txBody>
      </p:sp>
      <p:sp>
        <p:nvSpPr>
          <p:cNvPr id="5" name="Content Placeholder 4"/>
          <p:cNvSpPr>
            <a:spLocks noGrp="1"/>
          </p:cNvSpPr>
          <p:nvPr>
            <p:ph idx="1"/>
          </p:nvPr>
        </p:nvSpPr>
        <p:spPr>
          <a:xfrm>
            <a:off x="457200" y="1342571"/>
            <a:ext cx="8229600" cy="5262509"/>
          </a:xfrm>
        </p:spPr>
        <p:txBody>
          <a:bodyPr>
            <a:normAutofit fontScale="70000" lnSpcReduction="20000"/>
          </a:bodyPr>
          <a:lstStyle/>
          <a:p>
            <a:r>
              <a:rPr lang="en-US" dirty="0" smtClean="0">
                <a:solidFill>
                  <a:srgbClr val="00B0F0"/>
                </a:solidFill>
              </a:rPr>
              <a:t>Indiana University </a:t>
            </a:r>
            <a:r>
              <a:rPr lang="en-US" dirty="0" smtClean="0"/>
              <a:t>(Architecture, core software, Support)</a:t>
            </a:r>
          </a:p>
          <a:p>
            <a:r>
              <a:rPr lang="en-US" dirty="0" smtClean="0">
                <a:solidFill>
                  <a:srgbClr val="00B0F0"/>
                </a:solidFill>
              </a:rPr>
              <a:t>Purdue University </a:t>
            </a:r>
            <a:r>
              <a:rPr lang="en-US" dirty="0" smtClean="0"/>
              <a:t>(HTC Hardware)</a:t>
            </a:r>
          </a:p>
          <a:p>
            <a:r>
              <a:rPr lang="en-US" dirty="0" smtClean="0">
                <a:solidFill>
                  <a:srgbClr val="00B0F0"/>
                </a:solidFill>
              </a:rPr>
              <a:t>San Diego Supercomputer Center </a:t>
            </a:r>
            <a:r>
              <a:rPr lang="en-US" dirty="0" smtClean="0"/>
              <a:t>at University of California San Diego (INCA, Monitoring)</a:t>
            </a:r>
          </a:p>
          <a:p>
            <a:r>
              <a:rPr lang="en-US" dirty="0" smtClean="0">
                <a:solidFill>
                  <a:srgbClr val="00B0F0"/>
                </a:solidFill>
              </a:rPr>
              <a:t>University of Chicago</a:t>
            </a:r>
            <a:r>
              <a:rPr lang="en-US" dirty="0" smtClean="0"/>
              <a:t>/Argonne National Labs (Nimbus)</a:t>
            </a:r>
          </a:p>
          <a:p>
            <a:r>
              <a:rPr lang="en-US" dirty="0" smtClean="0">
                <a:solidFill>
                  <a:srgbClr val="00B0F0"/>
                </a:solidFill>
              </a:rPr>
              <a:t>University of Florida </a:t>
            </a:r>
            <a:r>
              <a:rPr lang="en-US" dirty="0" smtClean="0"/>
              <a:t>(</a:t>
            </a:r>
            <a:r>
              <a:rPr lang="en-US" dirty="0" err="1" smtClean="0"/>
              <a:t>ViNE</a:t>
            </a:r>
            <a:r>
              <a:rPr lang="en-US" dirty="0" smtClean="0"/>
              <a:t>, Education and Outreach)</a:t>
            </a:r>
          </a:p>
          <a:p>
            <a:r>
              <a:rPr lang="en-US" dirty="0" smtClean="0"/>
              <a:t>University of Southern California Information </a:t>
            </a:r>
            <a:r>
              <a:rPr lang="en-US" smtClean="0"/>
              <a:t>Sciences </a:t>
            </a:r>
            <a:r>
              <a:rPr lang="en-US" smtClean="0"/>
              <a:t>Institute</a:t>
            </a:r>
            <a:r>
              <a:rPr lang="en-US" smtClean="0"/>
              <a:t> </a:t>
            </a:r>
            <a:r>
              <a:rPr lang="en-US" smtClean="0"/>
              <a:t>(</a:t>
            </a:r>
            <a:r>
              <a:rPr lang="en-US" smtClean="0"/>
              <a:t>Pegasus </a:t>
            </a:r>
            <a:r>
              <a:rPr lang="en-US" dirty="0" smtClean="0"/>
              <a:t>to manage experiments) </a:t>
            </a:r>
          </a:p>
          <a:p>
            <a:r>
              <a:rPr lang="en-US" dirty="0" smtClean="0"/>
              <a:t>University </a:t>
            </a:r>
            <a:r>
              <a:rPr lang="en-US" dirty="0" smtClean="0"/>
              <a:t>of Tennessee Knoxville (Benchmarking)</a:t>
            </a:r>
          </a:p>
          <a:p>
            <a:r>
              <a:rPr lang="en-US" dirty="0" smtClean="0">
                <a:solidFill>
                  <a:srgbClr val="00B0F0"/>
                </a:solidFill>
              </a:rPr>
              <a:t>University of Texas at Austin</a:t>
            </a:r>
            <a:r>
              <a:rPr lang="en-US" dirty="0" smtClean="0"/>
              <a:t>/Texas Advanced Computing Center (Portal)</a:t>
            </a:r>
          </a:p>
          <a:p>
            <a:r>
              <a:rPr lang="en-US" dirty="0" smtClean="0"/>
              <a:t>University of Virginia (OGF, Advisory Board and allocation)</a:t>
            </a:r>
          </a:p>
          <a:p>
            <a:r>
              <a:rPr lang="en-US" dirty="0" smtClean="0"/>
              <a:t>Center for Information Services and GWT-TUD from </a:t>
            </a:r>
            <a:r>
              <a:rPr lang="en-US" dirty="0" err="1" smtClean="0"/>
              <a:t>Technische</a:t>
            </a:r>
            <a:r>
              <a:rPr lang="en-US" dirty="0" smtClean="0"/>
              <a:t> </a:t>
            </a:r>
            <a:r>
              <a:rPr lang="en-US" dirty="0" err="1" smtClean="0"/>
              <a:t>Universtität</a:t>
            </a:r>
            <a:r>
              <a:rPr lang="en-US" dirty="0" smtClean="0"/>
              <a:t> Dresden. (VAMPIR)</a:t>
            </a:r>
            <a:br>
              <a:rPr lang="en-US" dirty="0" smtClean="0"/>
            </a:br>
            <a:endParaRPr lang="en-US" dirty="0" smtClean="0"/>
          </a:p>
          <a:p>
            <a:r>
              <a:rPr lang="en-US" dirty="0" smtClean="0">
                <a:solidFill>
                  <a:srgbClr val="00B0F0"/>
                </a:solidFill>
              </a:rPr>
              <a:t>Blue institutions </a:t>
            </a:r>
            <a:r>
              <a:rPr lang="en-US" dirty="0" smtClean="0"/>
              <a:t>have FutureGrid hardware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Other Important Collaborators</a:t>
            </a:r>
            <a:endParaRPr lang="en-US" dirty="0"/>
          </a:p>
        </p:txBody>
      </p:sp>
      <p:sp>
        <p:nvSpPr>
          <p:cNvPr id="3" name="Content Placeholder 2"/>
          <p:cNvSpPr>
            <a:spLocks noGrp="1"/>
          </p:cNvSpPr>
          <p:nvPr>
            <p:ph idx="1"/>
          </p:nvPr>
        </p:nvSpPr>
        <p:spPr>
          <a:xfrm>
            <a:off x="282102" y="1143001"/>
            <a:ext cx="8638162" cy="5330602"/>
          </a:xfrm>
        </p:spPr>
        <p:txBody>
          <a:bodyPr>
            <a:normAutofit fontScale="85000" lnSpcReduction="20000"/>
          </a:bodyPr>
          <a:lstStyle/>
          <a:p>
            <a:r>
              <a:rPr lang="en-US" dirty="0" smtClean="0"/>
              <a:t>NSF</a:t>
            </a:r>
          </a:p>
          <a:p>
            <a:r>
              <a:rPr lang="en-US" dirty="0" smtClean="0"/>
              <a:t>Early users from an application and computer science perspective and from both research and education</a:t>
            </a:r>
          </a:p>
          <a:p>
            <a:r>
              <a:rPr lang="en-US" dirty="0" smtClean="0"/>
              <a:t>Grid5000/</a:t>
            </a:r>
            <a:r>
              <a:rPr lang="en-US" dirty="0" err="1" smtClean="0"/>
              <a:t>Aladin</a:t>
            </a:r>
            <a:r>
              <a:rPr lang="en-US" dirty="0" smtClean="0"/>
              <a:t> and D-Grid in Europe</a:t>
            </a:r>
          </a:p>
          <a:p>
            <a:r>
              <a:rPr lang="en-US" dirty="0" smtClean="0"/>
              <a:t>Commercial partners such as</a:t>
            </a:r>
          </a:p>
          <a:p>
            <a:pPr lvl="1"/>
            <a:r>
              <a:rPr lang="en-US" dirty="0" smtClean="0"/>
              <a:t>Eucalyptus ….</a:t>
            </a:r>
          </a:p>
          <a:p>
            <a:pPr lvl="1"/>
            <a:r>
              <a:rPr lang="en-US" dirty="0" smtClean="0"/>
              <a:t>Microsoft (Dryad + Azure) – Note current Azure external to FutureGrid as are GPU systems</a:t>
            </a:r>
          </a:p>
          <a:p>
            <a:pPr lvl="1"/>
            <a:r>
              <a:rPr lang="en-US" dirty="0" smtClean="0"/>
              <a:t>Application partners</a:t>
            </a:r>
          </a:p>
          <a:p>
            <a:r>
              <a:rPr lang="en-US" dirty="0" smtClean="0"/>
              <a:t>TeraGrid </a:t>
            </a:r>
          </a:p>
          <a:p>
            <a:r>
              <a:rPr lang="en-US" dirty="0" smtClean="0"/>
              <a:t>Open Grid Forum</a:t>
            </a:r>
          </a:p>
          <a:p>
            <a:r>
              <a:rPr lang="en-US" dirty="0" smtClean="0"/>
              <a:t>?</a:t>
            </a:r>
            <a:r>
              <a:rPr lang="en-US" dirty="0" smtClean="0">
                <a:solidFill>
                  <a:srgbClr val="FF0000"/>
                </a:solidFill>
              </a:rPr>
              <a:t>Open Nebula, Open Cirrus Testbed, Open Cloud Consortium, Cloud Computing Interoperability Forum. IBM-Google-NSF Cloud, UIUC Cloud</a:t>
            </a:r>
            <a:r>
              <a:rPr lang="en-US"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FutureGrid Architecture</a:t>
            </a:r>
            <a:endParaRPr lang="en-US" dirty="0"/>
          </a:p>
        </p:txBody>
      </p:sp>
      <p:sp>
        <p:nvSpPr>
          <p:cNvPr id="5" name="Content Placeholder 4"/>
          <p:cNvSpPr>
            <a:spLocks noGrp="1"/>
          </p:cNvSpPr>
          <p:nvPr>
            <p:ph idx="1"/>
          </p:nvPr>
        </p:nvSpPr>
        <p:spPr/>
        <p:txBody>
          <a:bodyPr/>
          <a:lstStyle/>
          <a:p>
            <a:endParaRPr lang="en-US"/>
          </a:p>
        </p:txBody>
      </p:sp>
      <p:graphicFrame>
        <p:nvGraphicFramePr>
          <p:cNvPr id="1026" name="Object 2"/>
          <p:cNvGraphicFramePr>
            <a:graphicFrameLocks noChangeAspect="1"/>
          </p:cNvGraphicFramePr>
          <p:nvPr/>
        </p:nvGraphicFramePr>
        <p:xfrm>
          <a:off x="0" y="875489"/>
          <a:ext cx="9147221" cy="5982511"/>
        </p:xfrm>
        <a:graphic>
          <a:graphicData uri="http://schemas.openxmlformats.org/presentationml/2006/ole">
            <p:oleObj spid="_x0000_s1026" name="Acrobat Document" r:id="rId4" imgW="7851600" imgH="5079960" progId="AcroExch.Document.7">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FutureGrid</a:t>
            </a:r>
            <a:r>
              <a:rPr lang="en-US" dirty="0" smtClean="0"/>
              <a:t> Architecture</a:t>
            </a:r>
            <a:endParaRPr lang="en-US" dirty="0"/>
          </a:p>
        </p:txBody>
      </p:sp>
      <p:sp>
        <p:nvSpPr>
          <p:cNvPr id="3" name="Content Placeholder 2"/>
          <p:cNvSpPr>
            <a:spLocks noGrp="1"/>
          </p:cNvSpPr>
          <p:nvPr>
            <p:ph idx="1"/>
          </p:nvPr>
        </p:nvSpPr>
        <p:spPr>
          <a:xfrm>
            <a:off x="1" y="1011677"/>
            <a:ext cx="8988356" cy="5661497"/>
          </a:xfrm>
        </p:spPr>
        <p:txBody>
          <a:bodyPr>
            <a:normAutofit fontScale="92500" lnSpcReduction="20000"/>
          </a:bodyPr>
          <a:lstStyle/>
          <a:p>
            <a:r>
              <a:rPr lang="en-US" dirty="0" smtClean="0"/>
              <a:t>Open Architecture allows to configure resources based on images</a:t>
            </a:r>
          </a:p>
          <a:p>
            <a:r>
              <a:rPr lang="en-US" dirty="0" smtClean="0"/>
              <a:t>Managed images allows to create similar experiment environments</a:t>
            </a:r>
          </a:p>
          <a:p>
            <a:r>
              <a:rPr lang="en-US" dirty="0" smtClean="0"/>
              <a:t>Experiment management allows </a:t>
            </a:r>
            <a:r>
              <a:rPr lang="en-US" dirty="0" smtClean="0">
                <a:solidFill>
                  <a:srgbClr val="FF0000"/>
                </a:solidFill>
              </a:rPr>
              <a:t>reproducible activities</a:t>
            </a:r>
          </a:p>
          <a:p>
            <a:r>
              <a:rPr lang="en-US" dirty="0" smtClean="0"/>
              <a:t>Through our modular design we allow </a:t>
            </a:r>
            <a:r>
              <a:rPr lang="en-US" dirty="0" smtClean="0">
                <a:solidFill>
                  <a:srgbClr val="FF0000"/>
                </a:solidFill>
              </a:rPr>
              <a:t>different clouds and images </a:t>
            </a:r>
            <a:r>
              <a:rPr lang="en-US" dirty="0" smtClean="0"/>
              <a:t>to be “rained” upon hardware.</a:t>
            </a:r>
          </a:p>
          <a:p>
            <a:r>
              <a:rPr lang="en-US" dirty="0" smtClean="0"/>
              <a:t>Note will be </a:t>
            </a:r>
            <a:r>
              <a:rPr lang="en-US" dirty="0" smtClean="0">
                <a:solidFill>
                  <a:srgbClr val="FF0000"/>
                </a:solidFill>
              </a:rPr>
              <a:t>supported 24x7 </a:t>
            </a:r>
            <a:r>
              <a:rPr lang="en-US" dirty="0" smtClean="0"/>
              <a:t>at “TeraGrid Production Quality” </a:t>
            </a:r>
          </a:p>
          <a:p>
            <a:r>
              <a:rPr lang="en-US" dirty="0" smtClean="0"/>
              <a:t>Will  support deployment of </a:t>
            </a:r>
            <a:r>
              <a:rPr lang="en-US" dirty="0" smtClean="0">
                <a:solidFill>
                  <a:srgbClr val="FF0000"/>
                </a:solidFill>
              </a:rPr>
              <a:t>“important” middleware </a:t>
            </a:r>
            <a:r>
              <a:rPr lang="en-US" dirty="0" smtClean="0"/>
              <a:t>including TeraGrid stack, Condor, BOINC, </a:t>
            </a:r>
            <a:r>
              <a:rPr lang="en-US" dirty="0" err="1" smtClean="0"/>
              <a:t>gLite</a:t>
            </a:r>
            <a:r>
              <a:rPr lang="en-US" dirty="0" smtClean="0"/>
              <a:t>, </a:t>
            </a:r>
            <a:r>
              <a:rPr lang="en-US" dirty="0" err="1" smtClean="0"/>
              <a:t>Unicore</a:t>
            </a:r>
            <a:r>
              <a:rPr lang="en-US" dirty="0" smtClean="0"/>
              <a:t>, Genesis II</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FutureGrid Usage Scenarios</a:t>
            </a:r>
            <a:endParaRPr lang="en-US" dirty="0"/>
          </a:p>
        </p:txBody>
      </p:sp>
      <p:sp>
        <p:nvSpPr>
          <p:cNvPr id="3" name="Content Placeholder 2"/>
          <p:cNvSpPr>
            <a:spLocks noGrp="1"/>
          </p:cNvSpPr>
          <p:nvPr>
            <p:ph idx="1"/>
          </p:nvPr>
        </p:nvSpPr>
        <p:spPr>
          <a:xfrm>
            <a:off x="116732" y="963038"/>
            <a:ext cx="9027268" cy="5894962"/>
          </a:xfrm>
        </p:spPr>
        <p:txBody>
          <a:bodyPr>
            <a:normAutofit fontScale="85000" lnSpcReduction="20000"/>
          </a:bodyPr>
          <a:lstStyle/>
          <a:p>
            <a:pPr lvl="0"/>
            <a:r>
              <a:rPr lang="en-US" dirty="0" smtClean="0"/>
              <a:t>Developers of </a:t>
            </a:r>
            <a:r>
              <a:rPr lang="en-US" dirty="0" smtClean="0">
                <a:solidFill>
                  <a:srgbClr val="FF0000"/>
                </a:solidFill>
              </a:rPr>
              <a:t>end-user applications </a:t>
            </a:r>
            <a:r>
              <a:rPr lang="en-US" dirty="0" smtClean="0"/>
              <a:t>who want to develop new applications in cloud or grid environments, including analogs of commercial cloud environments such as Amazon or Google.</a:t>
            </a:r>
          </a:p>
          <a:p>
            <a:pPr lvl="1"/>
            <a:r>
              <a:rPr lang="en-US" dirty="0" smtClean="0"/>
              <a:t>Is a Science Cloud for me?</a:t>
            </a:r>
          </a:p>
          <a:p>
            <a:pPr lvl="0"/>
            <a:r>
              <a:rPr lang="en-US" dirty="0" smtClean="0"/>
              <a:t>Developers of end-user applications who want to experiment with multiple hardware environments. </a:t>
            </a:r>
          </a:p>
          <a:p>
            <a:pPr lvl="0"/>
            <a:r>
              <a:rPr lang="en-US" dirty="0" smtClean="0"/>
              <a:t>Grid/Cloud </a:t>
            </a:r>
            <a:r>
              <a:rPr lang="en-US" dirty="0" smtClean="0">
                <a:solidFill>
                  <a:srgbClr val="FF0000"/>
                </a:solidFill>
              </a:rPr>
              <a:t>middleware developers </a:t>
            </a:r>
            <a:r>
              <a:rPr lang="en-US" dirty="0" smtClean="0"/>
              <a:t>who want to evaluate new versions of middleware or new systems. </a:t>
            </a:r>
          </a:p>
          <a:p>
            <a:pPr lvl="0"/>
            <a:r>
              <a:rPr lang="en-US" dirty="0" smtClean="0">
                <a:solidFill>
                  <a:srgbClr val="FF0000"/>
                </a:solidFill>
              </a:rPr>
              <a:t>Networking researchers </a:t>
            </a:r>
            <a:r>
              <a:rPr lang="en-US" dirty="0" smtClean="0"/>
              <a:t>who want to test and compare different networking solutions in support of grid and cloud applications and middleware. (Some types of networking research will likely best be done via through the GENI program.)</a:t>
            </a:r>
          </a:p>
          <a:p>
            <a:pPr lvl="0"/>
            <a:r>
              <a:rPr lang="en-US" dirty="0" smtClean="0">
                <a:solidFill>
                  <a:srgbClr val="FF0000"/>
                </a:solidFill>
              </a:rPr>
              <a:t>Education</a:t>
            </a:r>
            <a:r>
              <a:rPr lang="en-US" dirty="0" smtClean="0"/>
              <a:t> as well as research</a:t>
            </a:r>
          </a:p>
          <a:p>
            <a:pPr lvl="0"/>
            <a:r>
              <a:rPr lang="en-US" dirty="0" smtClean="0"/>
              <a:t>Interest in performance requires that </a:t>
            </a:r>
            <a:r>
              <a:rPr lang="en-US" dirty="0" smtClean="0">
                <a:solidFill>
                  <a:srgbClr val="FF0000"/>
                </a:solidFill>
              </a:rPr>
              <a:t>bare metal </a:t>
            </a:r>
            <a:r>
              <a:rPr lang="en-US" dirty="0" smtClean="0"/>
              <a:t>important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TotalTime>
  <Words>1187</Words>
  <Application>Microsoft Office PowerPoint</Application>
  <PresentationFormat>On-screen Show (4:3)</PresentationFormat>
  <Paragraphs>121</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Acrobat Document</vt:lpstr>
      <vt:lpstr>FutureGrid Overview</vt:lpstr>
      <vt:lpstr>FutureGrid</vt:lpstr>
      <vt:lpstr>FutureGrid Hardware</vt:lpstr>
      <vt:lpstr>FutureGrid Hardware</vt:lpstr>
      <vt:lpstr>FutureGrid Partners</vt:lpstr>
      <vt:lpstr> Other Important Collaborators</vt:lpstr>
      <vt:lpstr>FutureGrid Architecture</vt:lpstr>
      <vt:lpstr>FutureGrid Architecture</vt:lpstr>
      <vt:lpstr>FutureGrid Usage Scenarios</vt:lpstr>
      <vt:lpstr>Typical (simple) Example</vt:lpstr>
      <vt:lpstr>Alu Sequencing Workflow</vt:lpstr>
      <vt:lpstr>Gene Family from Alu Sequencing</vt:lpstr>
      <vt:lpstr>Slide 13</vt:lpstr>
      <vt:lpstr>Slide 14</vt:lpstr>
      <vt:lpstr>Dryad versus MPI for Smith Waterman</vt:lpstr>
      <vt:lpstr>Hadoop/Dryad Comparison Inhomogeneous Data</vt:lpstr>
      <vt:lpstr>Selected FutureGrid Timeline</vt:lpstr>
    </vt:vector>
  </TitlesOfParts>
  <Company>RIT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Gregor von Laszewski</dc:creator>
  <cp:lastModifiedBy> </cp:lastModifiedBy>
  <cp:revision>27</cp:revision>
  <dcterms:created xsi:type="dcterms:W3CDTF">2009-10-11T12:06:13Z</dcterms:created>
  <dcterms:modified xsi:type="dcterms:W3CDTF">2009-11-06T12:26:49Z</dcterms:modified>
</cp:coreProperties>
</file>