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9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0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  <p:sldMasterId id="2147483673" r:id="rId7"/>
    <p:sldMasterId id="2147483681" r:id="rId8"/>
    <p:sldMasterId id="2147483689" r:id="rId9"/>
    <p:sldMasterId id="2147483697" r:id="rId10"/>
    <p:sldMasterId id="2147483705" r:id="rId11"/>
    <p:sldMasterId id="2147483713" r:id="rId12"/>
    <p:sldMasterId id="2147483735" r:id="rId13"/>
    <p:sldMasterId id="2147483746" r:id="rId14"/>
    <p:sldMasterId id="2147483770" r:id="rId15"/>
    <p:sldMasterId id="2147483783" r:id="rId16"/>
  </p:sldMasterIdLst>
  <p:notesMasterIdLst>
    <p:notesMasterId r:id="rId102"/>
  </p:notesMasterIdLst>
  <p:sldIdLst>
    <p:sldId id="629" r:id="rId17"/>
    <p:sldId id="728" r:id="rId18"/>
    <p:sldId id="686" r:id="rId19"/>
    <p:sldId id="782" r:id="rId20"/>
    <p:sldId id="298" r:id="rId21"/>
    <p:sldId id="626" r:id="rId22"/>
    <p:sldId id="742" r:id="rId23"/>
    <p:sldId id="314" r:id="rId24"/>
    <p:sldId id="297" r:id="rId25"/>
    <p:sldId id="316" r:id="rId26"/>
    <p:sldId id="630" r:id="rId27"/>
    <p:sldId id="399" r:id="rId28"/>
    <p:sldId id="482" r:id="rId29"/>
    <p:sldId id="483" r:id="rId30"/>
    <p:sldId id="628" r:id="rId31"/>
    <p:sldId id="765" r:id="rId32"/>
    <p:sldId id="712" r:id="rId33"/>
    <p:sldId id="633" r:id="rId34"/>
    <p:sldId id="635" r:id="rId35"/>
    <p:sldId id="636" r:id="rId36"/>
    <p:sldId id="637" r:id="rId37"/>
    <p:sldId id="638" r:id="rId38"/>
    <p:sldId id="639" r:id="rId39"/>
    <p:sldId id="783" r:id="rId40"/>
    <p:sldId id="641" r:id="rId41"/>
    <p:sldId id="643" r:id="rId42"/>
    <p:sldId id="691" r:id="rId43"/>
    <p:sldId id="693" r:id="rId44"/>
    <p:sldId id="692" r:id="rId45"/>
    <p:sldId id="644" r:id="rId46"/>
    <p:sldId id="646" r:id="rId47"/>
    <p:sldId id="647" r:id="rId48"/>
    <p:sldId id="649" r:id="rId49"/>
    <p:sldId id="650" r:id="rId50"/>
    <p:sldId id="688" r:id="rId51"/>
    <p:sldId id="689" r:id="rId52"/>
    <p:sldId id="690" r:id="rId53"/>
    <p:sldId id="651" r:id="rId54"/>
    <p:sldId id="653" r:id="rId55"/>
    <p:sldId id="654" r:id="rId56"/>
    <p:sldId id="683" r:id="rId57"/>
    <p:sldId id="764" r:id="rId58"/>
    <p:sldId id="713" r:id="rId59"/>
    <p:sldId id="655" r:id="rId60"/>
    <p:sldId id="735" r:id="rId61"/>
    <p:sldId id="779" r:id="rId62"/>
    <p:sldId id="768" r:id="rId63"/>
    <p:sldId id="769" r:id="rId64"/>
    <p:sldId id="773" r:id="rId65"/>
    <p:sldId id="738" r:id="rId66"/>
    <p:sldId id="737" r:id="rId67"/>
    <p:sldId id="739" r:id="rId68"/>
    <p:sldId id="740" r:id="rId69"/>
    <p:sldId id="741" r:id="rId70"/>
    <p:sldId id="774" r:id="rId71"/>
    <p:sldId id="775" r:id="rId72"/>
    <p:sldId id="743" r:id="rId73"/>
    <p:sldId id="770" r:id="rId74"/>
    <p:sldId id="771" r:id="rId75"/>
    <p:sldId id="772" r:id="rId76"/>
    <p:sldId id="757" r:id="rId77"/>
    <p:sldId id="758" r:id="rId78"/>
    <p:sldId id="759" r:id="rId79"/>
    <p:sldId id="760" r:id="rId80"/>
    <p:sldId id="761" r:id="rId81"/>
    <p:sldId id="766" r:id="rId82"/>
    <p:sldId id="767" r:id="rId83"/>
    <p:sldId id="762" r:id="rId84"/>
    <p:sldId id="763" r:id="rId85"/>
    <p:sldId id="744" r:id="rId86"/>
    <p:sldId id="745" r:id="rId87"/>
    <p:sldId id="746" r:id="rId88"/>
    <p:sldId id="747" r:id="rId89"/>
    <p:sldId id="748" r:id="rId90"/>
    <p:sldId id="776" r:id="rId91"/>
    <p:sldId id="778" r:id="rId92"/>
    <p:sldId id="751" r:id="rId93"/>
    <p:sldId id="752" r:id="rId94"/>
    <p:sldId id="753" r:id="rId95"/>
    <p:sldId id="777" r:id="rId96"/>
    <p:sldId id="755" r:id="rId97"/>
    <p:sldId id="780" r:id="rId98"/>
    <p:sldId id="781" r:id="rId99"/>
    <p:sldId id="756" r:id="rId100"/>
    <p:sldId id="462" r:id="rId101"/>
  </p:sldIdLst>
  <p:sldSz cx="9144000" cy="6858000" type="screen4x3"/>
  <p:notesSz cx="6858000" cy="9144000"/>
  <p:custDataLst>
    <p:tags r:id="rId10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  <a:srgbClr val="BDE2A2"/>
    <a:srgbClr val="B4DE94"/>
    <a:srgbClr val="8FF24C"/>
    <a:srgbClr val="FF0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78" autoAdjust="0"/>
    <p:restoredTop sz="96086" autoAdjust="0"/>
  </p:normalViewPr>
  <p:slideViewPr>
    <p:cSldViewPr snapToGrid="0" snapToObjects="1">
      <p:cViewPr varScale="1">
        <p:scale>
          <a:sx n="120" d="100"/>
          <a:sy n="120" d="100"/>
        </p:scale>
        <p:origin x="9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4898"/>
    </p:cViewPr>
  </p:sorterViewPr>
  <p:notesViewPr>
    <p:cSldViewPr snapToGrid="0"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84" Type="http://schemas.openxmlformats.org/officeDocument/2006/relationships/slide" Target="slides/slide68.xml"/><Relationship Id="rId89" Type="http://schemas.openxmlformats.org/officeDocument/2006/relationships/slide" Target="slides/slide73.xml"/><Relationship Id="rId7" Type="http://schemas.openxmlformats.org/officeDocument/2006/relationships/slideMaster" Target="slideMasters/slideMaster2.xml"/><Relationship Id="rId71" Type="http://schemas.openxmlformats.org/officeDocument/2006/relationships/slide" Target="slides/slide55.xml"/><Relationship Id="rId92" Type="http://schemas.openxmlformats.org/officeDocument/2006/relationships/slide" Target="slides/slide76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1.xml"/><Relationship Id="rId29" Type="http://schemas.openxmlformats.org/officeDocument/2006/relationships/slide" Target="slides/slide13.xml"/><Relationship Id="rId107" Type="http://schemas.openxmlformats.org/officeDocument/2006/relationships/tableStyles" Target="tableStyles.xml"/><Relationship Id="rId11" Type="http://schemas.openxmlformats.org/officeDocument/2006/relationships/slideMaster" Target="slideMasters/slideMaster6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slide" Target="slides/slide50.xml"/><Relationship Id="rId74" Type="http://schemas.openxmlformats.org/officeDocument/2006/relationships/slide" Target="slides/slide58.xml"/><Relationship Id="rId79" Type="http://schemas.openxmlformats.org/officeDocument/2006/relationships/slide" Target="slides/slide63.xml"/><Relationship Id="rId87" Type="http://schemas.openxmlformats.org/officeDocument/2006/relationships/slide" Target="slides/slide71.xml"/><Relationship Id="rId102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61" Type="http://schemas.openxmlformats.org/officeDocument/2006/relationships/slide" Target="slides/slide45.xml"/><Relationship Id="rId82" Type="http://schemas.openxmlformats.org/officeDocument/2006/relationships/slide" Target="slides/slide66.xml"/><Relationship Id="rId90" Type="http://schemas.openxmlformats.org/officeDocument/2006/relationships/slide" Target="slides/slide74.xml"/><Relationship Id="rId95" Type="http://schemas.openxmlformats.org/officeDocument/2006/relationships/slide" Target="slides/slide79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9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77" Type="http://schemas.openxmlformats.org/officeDocument/2006/relationships/slide" Target="slides/slide61.xml"/><Relationship Id="rId100" Type="http://schemas.openxmlformats.org/officeDocument/2006/relationships/slide" Target="slides/slide84.xml"/><Relationship Id="rId105" Type="http://schemas.openxmlformats.org/officeDocument/2006/relationships/viewProps" Target="viewProps.xml"/><Relationship Id="rId8" Type="http://schemas.openxmlformats.org/officeDocument/2006/relationships/slideMaster" Target="slideMasters/slideMaster3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80" Type="http://schemas.openxmlformats.org/officeDocument/2006/relationships/slide" Target="slides/slide64.xml"/><Relationship Id="rId85" Type="http://schemas.openxmlformats.org/officeDocument/2006/relationships/slide" Target="slides/slide69.xml"/><Relationship Id="rId93" Type="http://schemas.openxmlformats.org/officeDocument/2006/relationships/slide" Target="slides/slide77.xml"/><Relationship Id="rId98" Type="http://schemas.openxmlformats.org/officeDocument/2006/relationships/slide" Target="slides/slide82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7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103" Type="http://schemas.openxmlformats.org/officeDocument/2006/relationships/tags" Target="tags/tag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slide" Target="slides/slide59.xml"/><Relationship Id="rId83" Type="http://schemas.openxmlformats.org/officeDocument/2006/relationships/slide" Target="slides/slide67.xml"/><Relationship Id="rId88" Type="http://schemas.openxmlformats.org/officeDocument/2006/relationships/slide" Target="slides/slide72.xml"/><Relationship Id="rId91" Type="http://schemas.openxmlformats.org/officeDocument/2006/relationships/slide" Target="slides/slide75.xml"/><Relationship Id="rId96" Type="http://schemas.openxmlformats.org/officeDocument/2006/relationships/slide" Target="slides/slide8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5" Type="http://schemas.openxmlformats.org/officeDocument/2006/relationships/slideMaster" Target="slideMasters/slideMaster10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6" Type="http://schemas.openxmlformats.org/officeDocument/2006/relationships/theme" Target="theme/theme1.xml"/><Relationship Id="rId10" Type="http://schemas.openxmlformats.org/officeDocument/2006/relationships/slideMaster" Target="slideMasters/slideMaster5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slide" Target="slides/slide57.xml"/><Relationship Id="rId78" Type="http://schemas.openxmlformats.org/officeDocument/2006/relationships/slide" Target="slides/slide62.xml"/><Relationship Id="rId81" Type="http://schemas.openxmlformats.org/officeDocument/2006/relationships/slide" Target="slides/slide65.xml"/><Relationship Id="rId86" Type="http://schemas.openxmlformats.org/officeDocument/2006/relationships/slide" Target="slides/slide70.xml"/><Relationship Id="rId94" Type="http://schemas.openxmlformats.org/officeDocument/2006/relationships/slide" Target="slides/slide78.xml"/><Relationship Id="rId99" Type="http://schemas.openxmlformats.org/officeDocument/2006/relationships/slide" Target="slides/slide83.xml"/><Relationship Id="rId101" Type="http://schemas.openxmlformats.org/officeDocument/2006/relationships/slide" Target="slides/slide85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3" Type="http://schemas.openxmlformats.org/officeDocument/2006/relationships/slideMaster" Target="slideMasters/slideMaster8.xml"/><Relationship Id="rId18" Type="http://schemas.openxmlformats.org/officeDocument/2006/relationships/slide" Target="slides/slide2.xml"/><Relationship Id="rId39" Type="http://schemas.openxmlformats.org/officeDocument/2006/relationships/slide" Target="slides/slide23.xml"/><Relationship Id="rId34" Type="http://schemas.openxmlformats.org/officeDocument/2006/relationships/slide" Target="slides/slide18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76" Type="http://schemas.openxmlformats.org/officeDocument/2006/relationships/slide" Target="slides/slide60.xml"/><Relationship Id="rId97" Type="http://schemas.openxmlformats.org/officeDocument/2006/relationships/slide" Target="slides/slide81.xml"/><Relationship Id="rId10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C38FE-F884-4E17-A83D-543C466F79A5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C080E-B00D-4181-91FC-08D9D447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4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6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8143-D15D-4DF0-B208-8B2BDCDED102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936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30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39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60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84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6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58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19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8143-D15D-4DF0-B208-8B2BDCDED102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11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4917-5EB3-415D-9340-9CAA674FD7E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46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63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766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3456E6A-02EB-433D-ACDA-A0A7D2DF5B59}" type="slidenum">
              <a:rPr lang="en-US" altLang="en-US" sz="1200" i="0" smtClean="0">
                <a:solidFill>
                  <a:prstClr val="black"/>
                </a:solidFill>
              </a:rPr>
              <a:pPr/>
              <a:t>77</a:t>
            </a:fld>
            <a:endParaRPr lang="en-US" altLang="en-US" sz="1200" i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550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8179DF8-D75B-4EF2-A203-3D75AF46BC03}" type="slidenum">
              <a:rPr lang="en-US" altLang="en-US" sz="1200" i="0" smtClean="0">
                <a:solidFill>
                  <a:prstClr val="black"/>
                </a:solidFill>
              </a:rPr>
              <a:pPr/>
              <a:t>78</a:t>
            </a:fld>
            <a:endParaRPr lang="en-US" altLang="en-US" sz="1200" i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52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19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37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4EB4-5598-40D3-88E5-16B91A0484D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8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87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60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14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63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6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4FC2-49CC-4E5D-AF06-C343E04EA027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3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4656-F09D-4C5C-96F2-7C2EB44E5275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0750-4383-4F3C-9847-5A64AF95DF58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51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3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0646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8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93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2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37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13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B4589F2-8E38-4E7C-B855-A20BDB5D8C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E634-B37F-4898-8364-4E9E272B6287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09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561B602-8705-4778-82B7-AC1B2BBE40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47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90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43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79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52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48361A2-AC98-42B4-A5CC-C3898E95CD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74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09DAAB9-CB47-418C-B3E3-669899409E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78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00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3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32DF-E19A-4C4B-9051-2599483DF5D5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97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93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87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1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383CD6B-61BB-4FFA-ABBB-3C90D3A9CE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28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21640A0-E591-4FEA-9A31-9FBF61B656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42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1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459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087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61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0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60D4-D582-48C4-832E-403B15D127C5}" type="datetime1">
              <a:rPr lang="en-US" smtClean="0"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864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366E0D4-E82E-4356-B1CF-D9BBAF657B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52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AB440C-3FA6-4C76-9902-1919BD3163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981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9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69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076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69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634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1CE8651-53F8-40FF-AE41-FDFADA71A6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871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FDF7BD3-ABAE-4487-8BA0-C1B13CD341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09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6D21-2DD2-4574-8C52-492238283DE8}" type="datetime1">
              <a:rPr lang="en-US" smtClean="0"/>
              <a:t>7/18/2015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014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0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275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5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2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8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4397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13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229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2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9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8788-EBF4-497B-9EFB-371CD963CE1F}" type="datetime1">
              <a:rPr lang="en-US" smtClean="0"/>
              <a:t>7/18/2015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71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092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2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31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79670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064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488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A583-48AA-4571-9E3B-53A422723C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789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775B-6159-4DDD-BCFB-0777B72850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654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E661-59FB-4634-9931-4589499146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761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4C0E-E057-471C-8064-747B2DC01D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7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BD46-A33F-49F5-9ED9-0B01D55946F1}" type="datetime1">
              <a:rPr lang="en-US" smtClean="0"/>
              <a:t>7/18/2015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780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C960-7BE2-4378-AD4D-0E6C041D4F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252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2B7E-0D1E-44DF-A8D5-06C68040FE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608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7030-E7BB-4C1B-9EA9-C439C50F37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875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B70E-D8D8-4BCB-8828-CA56D5948B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335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49A1-94CB-408D-84A2-ED1F05D2CB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290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D4A4-7BF0-4F83-AD17-FDC1D1127A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112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88EA-A678-4DCD-B924-32ADAF7C3C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520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0427-15F7-479A-A104-92B9D7E00B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47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F4B6-D560-4C02-AFBE-C28507C939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14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EC37-779F-455B-8FA7-8D12CA0779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3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BC44-1F7E-4465-949F-07247724DF30}" type="datetime1">
              <a:rPr lang="en-US" smtClean="0"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308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0D3F-361D-4B60-8315-769D30F743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335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AC7B4-5577-45CF-B6E0-E417C4607C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551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3B0A-CF94-4B67-8FB1-2FE6FBDF73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415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2751-7509-4A97-BD23-9BD200BB90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9191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E4A4-E12E-4D5A-9878-9ADDD2EC02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2266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BE1F-1ED3-4442-A101-884A4A50C4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677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2326A-B7CC-4068-8876-4469051D9E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7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99D34-EC63-444C-A76D-57755AE335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351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20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upercomputing-Background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Supercomputing-Background-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5657850" y="62076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C00000"/>
                </a:solidFill>
              </a:defRPr>
            </a:lvl1pPr>
          </a:lstStyle>
          <a:p>
            <a:fld id="{6E5551CC-86C5-462A-A99D-121DF0DAC4D1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091377" y="6205684"/>
            <a:ext cx="955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C00000"/>
                </a:solidFill>
              </a:defRPr>
            </a:lvl1pPr>
          </a:lstStyle>
          <a:p>
            <a:fld id="{0B5AAF79-BDCF-47ED-A3B8-E8AA4B3C3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43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CB2B8-86D4-4686-ACE3-0FDBCBD31A1B}" type="datetime1">
              <a:rPr lang="en-US" smtClean="0"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587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5657850" y="62076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C00000"/>
                </a:solidFill>
              </a:defRPr>
            </a:lvl1pPr>
          </a:lstStyle>
          <a:p>
            <a:fld id="{84A03794-BB03-45A1-A2A4-FC1C977FE75A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091377" y="6205684"/>
            <a:ext cx="955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C00000"/>
                </a:solidFill>
              </a:defRPr>
            </a:lvl1pPr>
          </a:lstStyle>
          <a:p>
            <a:fld id="{0B5AAF79-BDCF-47ED-A3B8-E8AA4B3C3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90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Signa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5657850" y="62076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C00000"/>
                </a:solidFill>
              </a:defRPr>
            </a:lvl1pPr>
          </a:lstStyle>
          <a:p>
            <a:fld id="{FD1254A7-A305-43E3-B4BC-6A98D3CB1CFF}" type="datetime1">
              <a:rPr lang="en-US" smtClean="0"/>
              <a:t>7/18/2015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091377" y="6205684"/>
            <a:ext cx="955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C00000"/>
                </a:solidFill>
              </a:defRPr>
            </a:lvl1pPr>
          </a:lstStyle>
          <a:p>
            <a:fld id="{0B5AAF79-BDCF-47ED-A3B8-E8AA4B3C3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1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 userDrawn="1"/>
        </p:nvSpPr>
        <p:spPr>
          <a:xfrm>
            <a:off x="5657850" y="62076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C80022-4AC2-48C6-9B6D-7A1CFAFA3015}" type="datetimeFigureOut">
              <a:rPr lang="en-US" smtClean="0"/>
              <a:pPr/>
              <a:t>7/18/2015</a:t>
            </a:fld>
            <a:endParaRPr lang="en-US"/>
          </a:p>
        </p:txBody>
      </p:sp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8091377" y="6205684"/>
            <a:ext cx="955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AAF79-BDCF-47ED-A3B8-E8AA4B3C3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2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5657850" y="62076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C00000"/>
                </a:solidFill>
              </a:defRPr>
            </a:lvl1pPr>
          </a:lstStyle>
          <a:p>
            <a:fld id="{224631FB-5AC2-44A7-8BA1-39A8D48135E8}" type="datetime1">
              <a:rPr lang="en-US" smtClean="0"/>
              <a:t>7/18/2015</a:t>
            </a:fld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091377" y="6205684"/>
            <a:ext cx="955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C00000"/>
                </a:solidFill>
              </a:defRPr>
            </a:lvl1pPr>
          </a:lstStyle>
          <a:p>
            <a:fld id="{0B5AAF79-BDCF-47ED-A3B8-E8AA4B3C3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09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9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3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1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9730F-AEC8-4721-9502-E15618EAB132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3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45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1173"/>
            <a:ext cx="68995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6D9B-5495-49C1-B51C-D9D82F3497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54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Supercomputing-Background-2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388" y="1336675"/>
            <a:ext cx="83804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9" name="Picture 2" descr="Supercomputing-Background-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6778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5657850" y="62076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C00000"/>
                </a:solidFill>
              </a:defRPr>
            </a:lvl1pPr>
          </a:lstStyle>
          <a:p>
            <a:fld id="{69A2FB66-ABFB-46C9-89B5-559334FC450A}" type="datetime1">
              <a:rPr lang="en-US" smtClean="0"/>
              <a:t>7/18/2015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091377" y="6205684"/>
            <a:ext cx="955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C00000"/>
                </a:solidFill>
              </a:defRPr>
            </a:lvl1pPr>
          </a:lstStyle>
          <a:p>
            <a:fld id="{0B5AAF79-BDCF-47ED-A3B8-E8AA4B3C3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7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5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8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9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1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3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0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2" r:id="rId6"/>
    <p:sldLayoutId id="2147483743" r:id="rId7"/>
    <p:sldLayoutId id="2147483744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F1AAC52-5297-4FA2-97C7-DD50F5A533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igdatawg.nist.gov/V1_output_docs.php" TargetMode="External"/><Relationship Id="rId2" Type="http://schemas.openxmlformats.org/officeDocument/2006/relationships/hyperlink" Target="http://bigdatawg.nist.gov/usecases.php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igdatawg.nist.gov/V1_output_docs.php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bigdataopensourceprojects.soic.indiana.edu/" TargetMode="External"/><Relationship Id="rId2" Type="http://schemas.openxmlformats.org/officeDocument/2006/relationships/hyperlink" Target="https://bigdatacourse.appspot.com/course" TargetMode="External"/><Relationship Id="rId1" Type="http://schemas.openxmlformats.org/officeDocument/2006/relationships/slideLayout" Target="../slideLayouts/slideLayout9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x-informatics.appspot.com/course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x-informatics.appspot.com/course" TargetMode="Externa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hyperlink" Target="http://cloudmesh.github.io/introduction_to_cloud_computing/class/bdossp_sp15/week_plan.html" TargetMode="External"/><Relationship Id="rId2" Type="http://schemas.openxmlformats.org/officeDocument/2006/relationships/slideLayout" Target="../slideLayouts/slideLayout90.xml"/><Relationship Id="rId1" Type="http://schemas.openxmlformats.org/officeDocument/2006/relationships/customXml" Target="../../customXml/item5.xml"/><Relationship Id="rId6" Type="http://schemas.openxmlformats.org/officeDocument/2006/relationships/hyperlink" Target="http://bigdataopensourceprojects.soic.indiana.edu/" TargetMode="External"/><Relationship Id="rId5" Type="http://schemas.openxmlformats.org/officeDocument/2006/relationships/hyperlink" Target="http://cloudmesh.github.io/introduction_to_cloud_computing/class/lesson/projects.html" TargetMode="External"/><Relationship Id="rId4" Type="http://schemas.openxmlformats.org/officeDocument/2006/relationships/hyperlink" Target="http://hpc-abds.org/kaleidoscope/" TargetMode="Externa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igdatawg.nist.gov/usecases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gdatacoursespring2014.appspot.com/cour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758" y="377697"/>
            <a:ext cx="9144000" cy="1912651"/>
          </a:xfrm>
        </p:spPr>
        <p:txBody>
          <a:bodyPr>
            <a:noAutofit/>
          </a:bodyPr>
          <a:lstStyle/>
          <a:p>
            <a:r>
              <a:rPr lang="en-US" b="1" dirty="0"/>
              <a:t>HPC-ABDS High Performance Computing Enhanced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Apache </a:t>
            </a:r>
            <a:r>
              <a:rPr lang="en-US" b="1" dirty="0"/>
              <a:t>Big Data </a:t>
            </a:r>
            <a:r>
              <a:rPr lang="en-US" b="1" dirty="0" smtClean="0"/>
              <a:t>Stack </a:t>
            </a:r>
            <a:br>
              <a:rPr lang="en-US" b="1" dirty="0" smtClean="0"/>
            </a:br>
            <a:r>
              <a:rPr lang="en-US" b="1" dirty="0" smtClean="0"/>
              <a:t>(with a bias to Streaming)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5101" y="2606302"/>
            <a:ext cx="9144000" cy="8382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2nd International Workshop on 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Scalable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Computing For Real-Time Big Data Applications (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SCRAMBL'15)</a:t>
            </a:r>
          </a:p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conjunction with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CCGrid'15</a:t>
            </a:r>
          </a:p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May 4,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23308" y="4343400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646" y="4343400"/>
            <a:ext cx="7182759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dirty="0"/>
              <a:t>Geoffrey Fox, Judy </a:t>
            </a:r>
            <a:r>
              <a:rPr lang="en-US" sz="2400" dirty="0" err="1"/>
              <a:t>Qiu</a:t>
            </a:r>
            <a:r>
              <a:rPr lang="en-US" sz="2400" dirty="0"/>
              <a:t>, </a:t>
            </a:r>
            <a:r>
              <a:rPr lang="en-US" sz="2400" dirty="0" err="1"/>
              <a:t>Shantenu</a:t>
            </a:r>
            <a:r>
              <a:rPr lang="en-US" sz="2400" dirty="0"/>
              <a:t> </a:t>
            </a:r>
            <a:r>
              <a:rPr lang="en-US" sz="2400" dirty="0" err="1"/>
              <a:t>Jha</a:t>
            </a:r>
            <a:r>
              <a:rPr lang="en-US" sz="2400" dirty="0"/>
              <a:t>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Supun</a:t>
            </a:r>
            <a:r>
              <a:rPr lang="en-US" sz="2400" dirty="0" smtClean="0"/>
              <a:t> </a:t>
            </a:r>
            <a:r>
              <a:rPr lang="en-US" sz="2400" dirty="0" err="1"/>
              <a:t>Kamburugamuve</a:t>
            </a:r>
            <a:r>
              <a:rPr lang="en-US" sz="2400" dirty="0"/>
              <a:t>, Andre </a:t>
            </a:r>
            <a:r>
              <a:rPr lang="en-US" sz="2400" dirty="0" err="1"/>
              <a:t>Luckow</a:t>
            </a:r>
            <a:r>
              <a:rPr lang="en-US" sz="2400" dirty="0"/>
              <a:t> </a:t>
            </a:r>
            <a:endParaRPr lang="en-US" sz="2400" dirty="0" smtClean="0"/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  <a:hlinkClick r:id="rId4"/>
              </a:rPr>
              <a:t>http://www.infomall.org</a:t>
            </a:r>
            <a:endParaRPr lang="en-US" sz="20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82E3-0614-486F-BC23-6788347D4A99}" type="datetime1">
              <a:rPr lang="en-US" smtClean="0"/>
              <a:t>7/18/2015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6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03375" y="2158999"/>
          <a:ext cx="5937250" cy="3587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9320"/>
                <a:gridCol w="1508760"/>
                <a:gridCol w="1099820"/>
                <a:gridCol w="937260"/>
                <a:gridCol w="1482090"/>
              </a:tblGrid>
              <a:tr h="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Table 4: Characteristics of 6 Distributed Applications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Application Example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Execution Unit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Communication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Coordination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Execution Environment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Montage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sequential and parallel executable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 (DAG)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Dynamic process creation, execution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NEKTAR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concurrent parallel executables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Stream based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Co-scheduling, data streaming, async. I/O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Replica-Exchange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seq. and parallel executables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Pub/sub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 and events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Decoupled coordination and messaging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Climate Prediction (generation)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seq. &amp; parallel executables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Files and messages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Master-Worker, events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@Home (BOINC)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Climate Prediction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(analysis)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Multiple seq. &amp; parallel executables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Files and messages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Dynamics process creation, workflow execution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SCOOP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Multiple Executable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Files and messages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Preemptive scheduling, reservations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1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Coupled Fusion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Multiple executable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Stream-based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Co-scheduling, data streaming, </a:t>
                      </a:r>
                      <a:r>
                        <a:rPr lang="en-US" sz="1100" dirty="0" err="1">
                          <a:effectLst/>
                        </a:rPr>
                        <a:t>async</a:t>
                      </a:r>
                      <a:r>
                        <a:rPr lang="en-US" sz="1100" dirty="0">
                          <a:effectLst/>
                        </a:rPr>
                        <a:t> I/O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392" t="21131" r="9445" b="1397"/>
          <a:stretch/>
        </p:blipFill>
        <p:spPr>
          <a:xfrm>
            <a:off x="0" y="0"/>
            <a:ext cx="8778240" cy="68374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6828" y="6021178"/>
            <a:ext cx="430342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Part of Property Summary Table</a:t>
            </a:r>
            <a:endParaRPr lang="en-US" sz="2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CF85-266A-4D72-AA40-C23F22F89D15}" type="datetime1">
              <a:rPr lang="en-US" smtClean="0"/>
              <a:t>7/18/2015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0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Features and Examples with a streaming tinge …… 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06B5-E91B-4337-8F90-07EF644F0535}" type="datetime1">
              <a:rPr lang="en-US" smtClean="0"/>
              <a:t>7/18/2015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00"/>
            <a:ext cx="9144000" cy="78825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51 Use Cases: What </a:t>
            </a:r>
            <a:r>
              <a:rPr lang="en-US" b="1" dirty="0" smtClean="0"/>
              <a:t>is Parallelism Over?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0493"/>
            <a:ext cx="9144000" cy="6098891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6BB5"/>
                </a:solidFill>
              </a:rPr>
              <a:t>People</a:t>
            </a:r>
            <a:r>
              <a:rPr lang="en-US" sz="2000" dirty="0">
                <a:solidFill>
                  <a:srgbClr val="006BB5"/>
                </a:solidFill>
              </a:rPr>
              <a:t>: </a:t>
            </a:r>
            <a:r>
              <a:rPr lang="en-US" sz="2000" dirty="0"/>
              <a:t>either the users (but see below) or subjects of </a:t>
            </a:r>
            <a:r>
              <a:rPr lang="en-US" sz="2000" dirty="0" smtClean="0"/>
              <a:t>application and often both</a:t>
            </a:r>
            <a:endParaRPr lang="en-US" sz="2000" dirty="0"/>
          </a:p>
          <a:p>
            <a:r>
              <a:rPr lang="en-US" sz="2000" b="1" dirty="0">
                <a:solidFill>
                  <a:srgbClr val="006BB5"/>
                </a:solidFill>
              </a:rPr>
              <a:t>Decision makers </a:t>
            </a:r>
            <a:r>
              <a:rPr lang="en-US" sz="2000" dirty="0"/>
              <a:t>like researchers or doctors (users of application)</a:t>
            </a:r>
          </a:p>
          <a:p>
            <a:r>
              <a:rPr lang="en-US" sz="2000" b="1" dirty="0" smtClean="0">
                <a:solidFill>
                  <a:srgbClr val="006BB5"/>
                </a:solidFill>
              </a:rPr>
              <a:t>Items</a:t>
            </a:r>
            <a:r>
              <a:rPr lang="en-US" sz="2000" dirty="0" smtClean="0"/>
              <a:t> </a:t>
            </a:r>
            <a:r>
              <a:rPr lang="en-US" sz="2000" dirty="0"/>
              <a:t>such as Images, EMR, Sequences below; observations or contents of online store</a:t>
            </a:r>
          </a:p>
          <a:p>
            <a:pPr lvl="1"/>
            <a:r>
              <a:rPr lang="en-US" sz="1800" b="1" dirty="0">
                <a:solidFill>
                  <a:srgbClr val="006BB5"/>
                </a:solidFill>
              </a:rPr>
              <a:t>Images </a:t>
            </a:r>
            <a:r>
              <a:rPr lang="en-US" sz="1800" dirty="0"/>
              <a:t>or “Electronic Information nuggets”</a:t>
            </a:r>
          </a:p>
          <a:p>
            <a:pPr lvl="1"/>
            <a:r>
              <a:rPr lang="en-US" sz="1800" b="1" dirty="0">
                <a:solidFill>
                  <a:srgbClr val="006BB5"/>
                </a:solidFill>
              </a:rPr>
              <a:t>EMR</a:t>
            </a:r>
            <a:r>
              <a:rPr lang="en-US" sz="1800" dirty="0"/>
              <a:t>: Electronic Medical Records (often similar to people parallelism)</a:t>
            </a:r>
          </a:p>
          <a:p>
            <a:pPr lvl="1"/>
            <a:r>
              <a:rPr lang="en-US" sz="1800" dirty="0"/>
              <a:t>Protein or Gene </a:t>
            </a:r>
            <a:r>
              <a:rPr lang="en-US" sz="1800" b="1" dirty="0">
                <a:solidFill>
                  <a:srgbClr val="006BB5"/>
                </a:solidFill>
              </a:rPr>
              <a:t>Sequences</a:t>
            </a:r>
            <a:r>
              <a:rPr lang="en-US" sz="1800" dirty="0"/>
              <a:t>;</a:t>
            </a:r>
          </a:p>
          <a:p>
            <a:pPr lvl="1"/>
            <a:r>
              <a:rPr lang="en-US" sz="1800" b="1" dirty="0">
                <a:solidFill>
                  <a:srgbClr val="006BB5"/>
                </a:solidFill>
              </a:rPr>
              <a:t>Material</a:t>
            </a:r>
            <a:r>
              <a:rPr lang="en-US" sz="1800" dirty="0"/>
              <a:t> properties, </a:t>
            </a:r>
            <a:r>
              <a:rPr lang="en-US" sz="1800" b="1" dirty="0">
                <a:solidFill>
                  <a:srgbClr val="006BB5"/>
                </a:solidFill>
              </a:rPr>
              <a:t>Manufactured Object </a:t>
            </a:r>
            <a:r>
              <a:rPr lang="en-US" sz="1800" dirty="0" smtClean="0"/>
              <a:t>specifications, </a:t>
            </a:r>
            <a:r>
              <a:rPr lang="en-US" sz="1800" dirty="0"/>
              <a:t>etc</a:t>
            </a:r>
            <a:r>
              <a:rPr lang="en-US" sz="1800" dirty="0" smtClean="0"/>
              <a:t>., </a:t>
            </a:r>
            <a:r>
              <a:rPr lang="en-US" sz="1800" dirty="0"/>
              <a:t>in custom dataset</a:t>
            </a:r>
          </a:p>
          <a:p>
            <a:pPr lvl="1"/>
            <a:r>
              <a:rPr lang="en-US" sz="1800" b="1" dirty="0">
                <a:solidFill>
                  <a:srgbClr val="006BB5"/>
                </a:solidFill>
              </a:rPr>
              <a:t>Modelled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rgbClr val="006BB5"/>
                </a:solidFill>
              </a:rPr>
              <a:t>entities</a:t>
            </a:r>
            <a:r>
              <a:rPr lang="en-US" sz="1800" b="1" dirty="0"/>
              <a:t> </a:t>
            </a:r>
            <a:r>
              <a:rPr lang="en-US" sz="1800" dirty="0"/>
              <a:t>like vehicles and people</a:t>
            </a:r>
          </a:p>
          <a:p>
            <a:r>
              <a:rPr lang="en-US" sz="2000" b="1" dirty="0" smtClean="0">
                <a:solidFill>
                  <a:srgbClr val="006BB5"/>
                </a:solidFill>
              </a:rPr>
              <a:t>Sensors</a:t>
            </a:r>
            <a:r>
              <a:rPr lang="en-US" sz="2000" dirty="0" smtClean="0"/>
              <a:t> – Internet of Things</a:t>
            </a:r>
          </a:p>
          <a:p>
            <a:r>
              <a:rPr lang="en-US" sz="2000" b="1" dirty="0" smtClean="0">
                <a:solidFill>
                  <a:srgbClr val="006BB5"/>
                </a:solidFill>
              </a:rPr>
              <a:t>Events</a:t>
            </a:r>
            <a:r>
              <a:rPr lang="en-US" sz="2000" dirty="0" smtClean="0"/>
              <a:t> such as detected anomalies in telescope or credit card data or atmosphere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(Complex) </a:t>
            </a:r>
            <a:r>
              <a:rPr lang="en-US" sz="2000" b="1" dirty="0" smtClean="0">
                <a:solidFill>
                  <a:srgbClr val="006BB5"/>
                </a:solidFill>
              </a:rPr>
              <a:t>Nodes</a:t>
            </a:r>
            <a:r>
              <a:rPr lang="en-US" sz="2000" b="1" dirty="0" smtClean="0"/>
              <a:t> </a:t>
            </a:r>
            <a:r>
              <a:rPr lang="en-US" sz="2000" dirty="0" smtClean="0"/>
              <a:t>in RDF Graph</a:t>
            </a:r>
          </a:p>
          <a:p>
            <a:r>
              <a:rPr lang="en-US" sz="2000" b="1" dirty="0" smtClean="0">
                <a:solidFill>
                  <a:srgbClr val="006BB5"/>
                </a:solidFill>
              </a:rPr>
              <a:t>Simple nodes </a:t>
            </a:r>
            <a:r>
              <a:rPr lang="en-US" sz="2000" dirty="0" smtClean="0"/>
              <a:t>as in a learning network</a:t>
            </a:r>
          </a:p>
          <a:p>
            <a:r>
              <a:rPr lang="en-US" sz="2000" b="1" dirty="0" smtClean="0">
                <a:solidFill>
                  <a:srgbClr val="006BB5"/>
                </a:solidFill>
              </a:rPr>
              <a:t>Tweets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006BB5"/>
                </a:solidFill>
              </a:rPr>
              <a:t>Blogs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006BB5"/>
                </a:solidFill>
              </a:rPr>
              <a:t>Documents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006BB5"/>
                </a:solidFill>
              </a:rPr>
              <a:t>Web Pages, </a:t>
            </a:r>
            <a:r>
              <a:rPr lang="en-US" sz="2000" dirty="0" smtClean="0"/>
              <a:t>etc.</a:t>
            </a:r>
          </a:p>
          <a:p>
            <a:pPr lvl="1"/>
            <a:r>
              <a:rPr lang="en-US" sz="2000" dirty="0" smtClean="0"/>
              <a:t>And characters/words in them</a:t>
            </a:r>
          </a:p>
          <a:p>
            <a:r>
              <a:rPr lang="en-US" sz="2000" b="1" dirty="0" smtClean="0">
                <a:solidFill>
                  <a:srgbClr val="006BB5"/>
                </a:solidFill>
              </a:rPr>
              <a:t>Files</a:t>
            </a:r>
            <a:r>
              <a:rPr lang="en-US" sz="2000" dirty="0" smtClean="0"/>
              <a:t> or data to be backed up, moved or assigned metadata</a:t>
            </a:r>
          </a:p>
          <a:p>
            <a:r>
              <a:rPr lang="en-US" sz="2000" b="1" dirty="0">
                <a:solidFill>
                  <a:srgbClr val="006BB5"/>
                </a:solidFill>
              </a:rPr>
              <a:t>Particles</a:t>
            </a:r>
            <a:r>
              <a:rPr lang="en-US" sz="2000" b="1" dirty="0"/>
              <a:t>/</a:t>
            </a:r>
            <a:r>
              <a:rPr lang="en-US" sz="2000" b="1" dirty="0">
                <a:solidFill>
                  <a:srgbClr val="006BB5"/>
                </a:solidFill>
              </a:rPr>
              <a:t>cells</a:t>
            </a:r>
            <a:r>
              <a:rPr lang="en-US" sz="2000" b="1" dirty="0"/>
              <a:t>/</a:t>
            </a:r>
            <a:r>
              <a:rPr lang="en-US" sz="2000" b="1" dirty="0">
                <a:solidFill>
                  <a:srgbClr val="006BB5"/>
                </a:solidFill>
              </a:rPr>
              <a:t>mesh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6BB5"/>
                </a:solidFill>
              </a:rPr>
              <a:t>points</a:t>
            </a:r>
            <a:r>
              <a:rPr lang="en-US" sz="2000" b="1" dirty="0"/>
              <a:t> </a:t>
            </a:r>
            <a:r>
              <a:rPr lang="en-US" sz="2000" dirty="0"/>
              <a:t>as in parallel </a:t>
            </a:r>
            <a:r>
              <a:rPr lang="en-US" sz="2000" dirty="0" smtClean="0"/>
              <a:t>simulations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A7C3-C237-47B4-A5CA-51D49D7DBF96}" type="datetime1">
              <a:rPr lang="en-US" smtClean="0"/>
              <a:t>7/18/2015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2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51"/>
            <a:ext cx="8229600" cy="700147"/>
          </a:xfrm>
        </p:spPr>
        <p:txBody>
          <a:bodyPr>
            <a:noAutofit/>
          </a:bodyPr>
          <a:lstStyle/>
          <a:p>
            <a:r>
              <a:rPr lang="en-US" b="1" dirty="0" smtClean="0"/>
              <a:t>Features of 51 Use Cases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91" y="750498"/>
            <a:ext cx="8936966" cy="452596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C00FF"/>
                </a:solidFill>
              </a:rPr>
              <a:t>PP (26)</a:t>
            </a:r>
            <a:r>
              <a:rPr lang="en-US" sz="2400" dirty="0" smtClean="0">
                <a:solidFill>
                  <a:srgbClr val="CC00FF"/>
                </a:solidFill>
              </a:rPr>
              <a:t> </a:t>
            </a:r>
            <a:r>
              <a:rPr lang="en-US" sz="2400" b="1" dirty="0" smtClean="0"/>
              <a:t>“All” </a:t>
            </a:r>
            <a:r>
              <a:rPr lang="en-US" sz="2400" dirty="0" smtClean="0"/>
              <a:t>Pleasingly </a:t>
            </a:r>
            <a:r>
              <a:rPr lang="en-US" sz="2400" dirty="0"/>
              <a:t>Parallel or Map Only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MR (18) </a:t>
            </a:r>
            <a:r>
              <a:rPr lang="en-US" sz="2400" dirty="0" smtClean="0"/>
              <a:t>Classic </a:t>
            </a:r>
            <a:r>
              <a:rPr lang="en-US" sz="2400" dirty="0"/>
              <a:t>MapReduce MR (add </a:t>
            </a:r>
            <a:r>
              <a:rPr lang="en-US" sz="2400" dirty="0" err="1"/>
              <a:t>MRStat</a:t>
            </a:r>
            <a:r>
              <a:rPr lang="en-US" sz="2400" dirty="0"/>
              <a:t> below for full count)</a:t>
            </a:r>
          </a:p>
          <a:p>
            <a:r>
              <a:rPr lang="en-US" sz="2400" b="1" dirty="0" err="1" smtClean="0">
                <a:solidFill>
                  <a:srgbClr val="CC00FF"/>
                </a:solidFill>
              </a:rPr>
              <a:t>MRStat</a:t>
            </a:r>
            <a:r>
              <a:rPr lang="en-US" sz="2400" b="1" dirty="0" smtClean="0">
                <a:solidFill>
                  <a:srgbClr val="CC00FF"/>
                </a:solidFill>
              </a:rPr>
              <a:t> (7</a:t>
            </a:r>
            <a:r>
              <a:rPr lang="en-US" sz="2400" dirty="0" smtClean="0"/>
              <a:t>) Simple </a:t>
            </a:r>
            <a:r>
              <a:rPr lang="en-US" sz="2400" dirty="0"/>
              <a:t>version of MR where key computations are simple reduction as found in statistical averages such as histograms and averages</a:t>
            </a:r>
          </a:p>
          <a:p>
            <a:r>
              <a:rPr lang="en-US" sz="2400" b="1" dirty="0" err="1" smtClean="0">
                <a:solidFill>
                  <a:srgbClr val="CC00FF"/>
                </a:solidFill>
              </a:rPr>
              <a:t>MRIter</a:t>
            </a:r>
            <a:r>
              <a:rPr lang="en-US" sz="2400" b="1" dirty="0" smtClean="0">
                <a:solidFill>
                  <a:srgbClr val="CC00FF"/>
                </a:solidFill>
              </a:rPr>
              <a:t> (23</a:t>
            </a:r>
            <a:r>
              <a:rPr lang="en-US" sz="2400" dirty="0" smtClean="0">
                <a:solidFill>
                  <a:srgbClr val="CC00FF"/>
                </a:solidFill>
              </a:rPr>
              <a:t>)</a:t>
            </a:r>
            <a:r>
              <a:rPr lang="en-US" sz="2400" dirty="0" smtClean="0"/>
              <a:t> Iterative </a:t>
            </a:r>
            <a:r>
              <a:rPr lang="en-US" sz="2400" dirty="0"/>
              <a:t>MapReduce or </a:t>
            </a:r>
            <a:r>
              <a:rPr lang="en-US" sz="2400" dirty="0" smtClean="0"/>
              <a:t>MPI (Spark, Twister)</a:t>
            </a:r>
            <a:endParaRPr lang="en-US" sz="2400" dirty="0"/>
          </a:p>
          <a:p>
            <a:r>
              <a:rPr lang="en-US" sz="2400" b="1" dirty="0" smtClean="0">
                <a:solidFill>
                  <a:srgbClr val="CC00FF"/>
                </a:solidFill>
              </a:rPr>
              <a:t>Graph (9)</a:t>
            </a:r>
            <a:r>
              <a:rPr lang="en-US" sz="2400" dirty="0" smtClean="0"/>
              <a:t> Complex </a:t>
            </a:r>
            <a:r>
              <a:rPr lang="en-US" sz="2400" dirty="0"/>
              <a:t>graph data structure needed in analysis 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Fusion (11)</a:t>
            </a:r>
            <a:r>
              <a:rPr lang="en-US" sz="2400" dirty="0" smtClean="0"/>
              <a:t> Integrate </a:t>
            </a:r>
            <a:r>
              <a:rPr lang="en-US" sz="2400" dirty="0"/>
              <a:t>diverse data to aid discovery/decision making; could involve sophisticated algorithms or could just be a portal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Streaming (41) </a:t>
            </a:r>
            <a:r>
              <a:rPr lang="en-US" sz="2400" dirty="0" smtClean="0"/>
              <a:t>Some </a:t>
            </a:r>
            <a:r>
              <a:rPr lang="en-US" sz="2400" dirty="0"/>
              <a:t>data comes in incrementally and is processed this way</a:t>
            </a:r>
          </a:p>
          <a:p>
            <a:r>
              <a:rPr lang="en-US" sz="2400" b="1" dirty="0">
                <a:solidFill>
                  <a:srgbClr val="CC00FF"/>
                </a:solidFill>
              </a:rPr>
              <a:t>Classify	</a:t>
            </a:r>
            <a:r>
              <a:rPr lang="en-US" sz="2400" b="1" dirty="0" smtClean="0">
                <a:solidFill>
                  <a:srgbClr val="CC00FF"/>
                </a:solidFill>
              </a:rPr>
              <a:t>(30) </a:t>
            </a:r>
            <a:r>
              <a:rPr lang="en-US" sz="2400" dirty="0" smtClean="0"/>
              <a:t>Classification</a:t>
            </a:r>
            <a:r>
              <a:rPr lang="en-US" sz="2400" dirty="0"/>
              <a:t>: divide data into </a:t>
            </a:r>
            <a:r>
              <a:rPr lang="en-US" sz="2400" dirty="0" smtClean="0"/>
              <a:t>categories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S/Q (12) </a:t>
            </a:r>
            <a:r>
              <a:rPr lang="en-US" sz="2400" dirty="0" smtClean="0"/>
              <a:t>Index</a:t>
            </a:r>
            <a:r>
              <a:rPr lang="en-US" sz="2400" dirty="0"/>
              <a:t>, Search and Query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C578-3344-4016-B4DD-208071885C40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8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7751"/>
          </a:xfrm>
        </p:spPr>
        <p:txBody>
          <a:bodyPr/>
          <a:lstStyle/>
          <a:p>
            <a:r>
              <a:rPr lang="en-US" b="1" dirty="0"/>
              <a:t>Features of 51 Use Cases </a:t>
            </a:r>
            <a:r>
              <a:rPr lang="en-US" b="1" dirty="0" smtClean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799"/>
            <a:ext cx="8988724" cy="598242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C00FF"/>
                </a:solidFill>
              </a:rPr>
              <a:t>CF (4) </a:t>
            </a:r>
            <a:r>
              <a:rPr lang="en-US" sz="2400" dirty="0" smtClean="0"/>
              <a:t>Collaborative </a:t>
            </a:r>
            <a:r>
              <a:rPr lang="en-US" sz="2400" dirty="0"/>
              <a:t>Filtering for recommender engines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LML (36) </a:t>
            </a:r>
            <a:r>
              <a:rPr lang="en-US" sz="2400" dirty="0" smtClean="0"/>
              <a:t>Local </a:t>
            </a:r>
            <a:r>
              <a:rPr lang="en-US" sz="2400" dirty="0"/>
              <a:t>Machine Learning (Independent for each parallel entity</a:t>
            </a:r>
            <a:r>
              <a:rPr lang="en-US" sz="2400" dirty="0" smtClean="0"/>
              <a:t>) – application could have GML as well</a:t>
            </a:r>
            <a:endParaRPr lang="en-US" sz="2400" dirty="0"/>
          </a:p>
          <a:p>
            <a:r>
              <a:rPr lang="en-US" sz="2400" b="1" dirty="0" smtClean="0">
                <a:solidFill>
                  <a:srgbClr val="CC00FF"/>
                </a:solidFill>
              </a:rPr>
              <a:t>GML (23) </a:t>
            </a:r>
            <a:r>
              <a:rPr lang="en-US" sz="2400" dirty="0" smtClean="0"/>
              <a:t>Global </a:t>
            </a:r>
            <a:r>
              <a:rPr lang="en-US" sz="2400" dirty="0"/>
              <a:t>Machine Learning: Deep Learning, Clustering, LDA, PLSI, MDS, </a:t>
            </a:r>
          </a:p>
          <a:p>
            <a:pPr lvl="1"/>
            <a:r>
              <a:rPr lang="en-US" sz="2000" dirty="0"/>
              <a:t>Large Scale Optimizations as in </a:t>
            </a:r>
            <a:r>
              <a:rPr lang="en-US" sz="2000" dirty="0" err="1"/>
              <a:t>Variational</a:t>
            </a:r>
            <a:r>
              <a:rPr lang="en-US" sz="2000" dirty="0"/>
              <a:t> Bayes, MCMC, Lifted Belief Propagation, Stochastic Gradient Descent, L-BFGS, </a:t>
            </a:r>
            <a:r>
              <a:rPr lang="en-US" sz="2000" dirty="0" err="1"/>
              <a:t>Levenberg</a:t>
            </a:r>
            <a:r>
              <a:rPr lang="en-US" sz="2000" dirty="0"/>
              <a:t>-Marquardt . Can call EGO or Exascale Global Optimization with scalable parallel algorithm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Workflow (51) </a:t>
            </a:r>
            <a:r>
              <a:rPr lang="en-US" sz="2400" dirty="0" smtClean="0"/>
              <a:t>Universal 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GIS (16) </a:t>
            </a:r>
            <a:r>
              <a:rPr lang="en-US" sz="2400" dirty="0" smtClean="0"/>
              <a:t>Geotagged </a:t>
            </a:r>
            <a:r>
              <a:rPr lang="en-US" sz="2400" dirty="0"/>
              <a:t>data and often displayed in ESRI, Microsoft Virtual Earth, Google Earth, </a:t>
            </a:r>
            <a:r>
              <a:rPr lang="en-US" sz="2400" dirty="0" err="1"/>
              <a:t>GeoServer</a:t>
            </a:r>
            <a:r>
              <a:rPr lang="en-US" sz="2400" dirty="0"/>
              <a:t> etc.</a:t>
            </a:r>
          </a:p>
          <a:p>
            <a:r>
              <a:rPr lang="en-US" sz="2400" b="1" dirty="0">
                <a:solidFill>
                  <a:srgbClr val="CC00FF"/>
                </a:solidFill>
              </a:rPr>
              <a:t>HPC	</a:t>
            </a:r>
            <a:r>
              <a:rPr lang="en-US" sz="2400" b="1" dirty="0" smtClean="0">
                <a:solidFill>
                  <a:srgbClr val="CC00FF"/>
                </a:solidFill>
              </a:rPr>
              <a:t>(5) </a:t>
            </a:r>
            <a:r>
              <a:rPr lang="en-US" sz="2400" dirty="0" smtClean="0"/>
              <a:t>Classic </a:t>
            </a:r>
            <a:r>
              <a:rPr lang="en-US" sz="2400" dirty="0"/>
              <a:t>large-scale simulation of cosmos, materials, etc. generating (visualization) data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Agent (2) </a:t>
            </a:r>
            <a:r>
              <a:rPr lang="en-US" sz="2400" dirty="0" smtClean="0"/>
              <a:t>Simulations </a:t>
            </a:r>
            <a:r>
              <a:rPr lang="en-US" sz="2400" dirty="0"/>
              <a:t>of models of data-defined macroscopic entities represented as agents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A95A-0B34-43A6-8E2F-73121E0FF0A0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8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Internet of Things and Streaming Apps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32" y="571620"/>
            <a:ext cx="9110221" cy="628638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It </a:t>
            </a:r>
            <a:r>
              <a:rPr lang="en-US" sz="2400" dirty="0"/>
              <a:t>is projected that there will </a:t>
            </a:r>
            <a:r>
              <a:rPr lang="en-US" sz="2400" dirty="0" smtClean="0"/>
              <a:t>be </a:t>
            </a:r>
            <a:r>
              <a:rPr lang="en-US" sz="2400" b="1" dirty="0" smtClean="0"/>
              <a:t>24 (Mobile Industry Group)  to 50 (Cisco) </a:t>
            </a:r>
            <a:r>
              <a:rPr lang="en-US" sz="2400" b="1" dirty="0"/>
              <a:t>billion devices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dirty="0"/>
              <a:t>on the </a:t>
            </a:r>
            <a:r>
              <a:rPr lang="en-US" sz="2400" dirty="0" smtClean="0"/>
              <a:t>Internet by 2020. </a:t>
            </a:r>
          </a:p>
          <a:p>
            <a:r>
              <a:rPr lang="en-US" sz="2400" dirty="0" smtClean="0"/>
              <a:t>The</a:t>
            </a:r>
            <a:r>
              <a:rPr lang="en-US" sz="2400" b="1" dirty="0" smtClean="0"/>
              <a:t> </a:t>
            </a:r>
            <a:r>
              <a:rPr lang="en-US" sz="2400" b="1" dirty="0"/>
              <a:t>cloud </a:t>
            </a:r>
            <a:r>
              <a:rPr lang="en-US" sz="2400" dirty="0" smtClean="0"/>
              <a:t>natural controller </a:t>
            </a:r>
            <a:r>
              <a:rPr lang="en-US" sz="2400" dirty="0"/>
              <a:t>of and </a:t>
            </a:r>
            <a:r>
              <a:rPr lang="en-US" sz="2400" b="1" dirty="0"/>
              <a:t>resource provider for the Internet of Things. </a:t>
            </a:r>
            <a:endParaRPr lang="en-US" sz="2400" b="1" dirty="0" smtClean="0"/>
          </a:p>
          <a:p>
            <a:r>
              <a:rPr lang="en-US" sz="2400" dirty="0" smtClean="0"/>
              <a:t>Smart phones/watches, Wearable devices (Smart People), “Intelligent River” “Smart Homes and Grid” </a:t>
            </a:r>
            <a:r>
              <a:rPr lang="en-US" sz="2400" dirty="0"/>
              <a:t>and </a:t>
            </a:r>
            <a:r>
              <a:rPr lang="en-US" sz="2400" dirty="0" smtClean="0"/>
              <a:t>“Ubiquitous Cities”, Robotics.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Majority of use cases (41/51) </a:t>
            </a:r>
            <a:r>
              <a:rPr lang="en-US" sz="2400" dirty="0" smtClean="0"/>
              <a:t>are streaming – experimental science gathers data in a stream – sometimes batched as in a field trip. Below is sample</a:t>
            </a:r>
          </a:p>
          <a:p>
            <a:r>
              <a:rPr lang="en-US" sz="2400" b="1" dirty="0"/>
              <a:t>10: Cargo Shipping </a:t>
            </a:r>
            <a:r>
              <a:rPr lang="en-US" sz="2400" b="1" dirty="0" smtClean="0"/>
              <a:t>Tracking </a:t>
            </a:r>
            <a:r>
              <a:rPr lang="en-US" sz="2400" dirty="0" smtClean="0"/>
              <a:t>as in UPS, </a:t>
            </a:r>
            <a:r>
              <a:rPr lang="en-US" sz="2400" dirty="0" err="1" smtClean="0"/>
              <a:t>Fedex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PP GIS LML</a:t>
            </a:r>
          </a:p>
          <a:p>
            <a:r>
              <a:rPr lang="en-US" sz="2400" b="1" dirty="0" smtClean="0"/>
              <a:t>13</a:t>
            </a:r>
            <a:r>
              <a:rPr lang="en-US" sz="2400" b="1" dirty="0"/>
              <a:t>: Large Scale Geospatial Analysis and </a:t>
            </a:r>
            <a:r>
              <a:rPr lang="en-US" sz="2400" b="1" dirty="0" smtClean="0"/>
              <a:t>Visualization </a:t>
            </a:r>
            <a:r>
              <a:rPr lang="en-US" sz="2400" b="1" dirty="0" smtClean="0">
                <a:solidFill>
                  <a:srgbClr val="0070C0"/>
                </a:solidFill>
              </a:rPr>
              <a:t>PP GIS LML</a:t>
            </a:r>
          </a:p>
          <a:p>
            <a:r>
              <a:rPr lang="en-US" sz="2400" b="1" dirty="0"/>
              <a:t>28: </a:t>
            </a:r>
            <a:r>
              <a:rPr lang="en-US" sz="2400" b="1" dirty="0" err="1"/>
              <a:t>Truthy</a:t>
            </a:r>
            <a:r>
              <a:rPr lang="en-US" sz="2400" b="1" dirty="0"/>
              <a:t>: Information diffusion research from Twitter </a:t>
            </a:r>
            <a:r>
              <a:rPr lang="en-US" sz="2400" b="1" dirty="0" smtClean="0"/>
              <a:t>Data </a:t>
            </a:r>
            <a:r>
              <a:rPr lang="en-US" sz="2400" b="1" dirty="0" smtClean="0">
                <a:solidFill>
                  <a:srgbClr val="0070C0"/>
                </a:solidFill>
              </a:rPr>
              <a:t>PP MR </a:t>
            </a:r>
            <a:r>
              <a:rPr lang="en-US" sz="2400" dirty="0" smtClean="0"/>
              <a:t>for Search, </a:t>
            </a:r>
            <a:r>
              <a:rPr lang="en-US" sz="2400" b="1" dirty="0" smtClean="0">
                <a:solidFill>
                  <a:srgbClr val="0070C0"/>
                </a:solidFill>
              </a:rPr>
              <a:t>GML</a:t>
            </a:r>
            <a:r>
              <a:rPr lang="en-US" sz="2400" dirty="0" smtClean="0"/>
              <a:t> for community determination</a:t>
            </a:r>
          </a:p>
          <a:p>
            <a:r>
              <a:rPr lang="en-US" sz="2400" b="1" dirty="0" smtClean="0"/>
              <a:t>39</a:t>
            </a:r>
            <a:r>
              <a:rPr lang="en-US" sz="2400" b="1" dirty="0"/>
              <a:t>: Particle Physics: Analysis of LHC Large Hadron Collider Data: Discovery of Higgs particle </a:t>
            </a:r>
            <a:r>
              <a:rPr lang="en-US" sz="2400" b="1" dirty="0" smtClean="0">
                <a:solidFill>
                  <a:srgbClr val="0070C0"/>
                </a:solidFill>
              </a:rPr>
              <a:t>PP Local Processing Global statistics</a:t>
            </a:r>
          </a:p>
          <a:p>
            <a:r>
              <a:rPr lang="en-US" sz="2400" b="1" dirty="0"/>
              <a:t>50: DOE-BER </a:t>
            </a:r>
            <a:r>
              <a:rPr lang="en-US" sz="2400" b="1" dirty="0" err="1"/>
              <a:t>AmeriFlux</a:t>
            </a:r>
            <a:r>
              <a:rPr lang="en-US" sz="2400" b="1" dirty="0"/>
              <a:t> and FLUXNET </a:t>
            </a:r>
            <a:r>
              <a:rPr lang="en-US" sz="2400" b="1" dirty="0" smtClean="0"/>
              <a:t>Networks </a:t>
            </a:r>
            <a:r>
              <a:rPr lang="en-US" sz="2400" b="1" dirty="0" smtClean="0">
                <a:solidFill>
                  <a:srgbClr val="0070C0"/>
                </a:solidFill>
              </a:rPr>
              <a:t>PP GIS LML</a:t>
            </a:r>
          </a:p>
          <a:p>
            <a:r>
              <a:rPr lang="en-US" sz="2400" b="1" dirty="0"/>
              <a:t>51: Consumption forecasting in Smart </a:t>
            </a:r>
            <a:r>
              <a:rPr lang="en-US" sz="2400" b="1" dirty="0" smtClean="0"/>
              <a:t>Grids </a:t>
            </a:r>
            <a:r>
              <a:rPr lang="en-US" sz="2400" b="1" dirty="0" smtClean="0">
                <a:solidFill>
                  <a:srgbClr val="0070C0"/>
                </a:solidFill>
              </a:rPr>
              <a:t>PP GIS LML</a:t>
            </a:r>
            <a:endParaRPr 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AF151-6A22-4FAA-B24B-2E75DBE31B4A}" type="datetime1">
              <a:rPr lang="en-US" smtClean="0"/>
              <a:t>7/18/2015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7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891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Growth of Internet of Things December 2014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32" y="571620"/>
            <a:ext cx="9110221" cy="628638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Currently Phones etc. but will change to “real things”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0205-66ED-4B8E-9DFE-D479490D1355}" type="datetime1">
              <a:rPr lang="en-US" smtClean="0"/>
              <a:t>7/18/2015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4334"/>
          <a:stretch/>
        </p:blipFill>
        <p:spPr>
          <a:xfrm>
            <a:off x="-20130" y="1457817"/>
            <a:ext cx="9184260" cy="540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3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377490"/>
          </a:xfrm>
        </p:spPr>
        <p:txBody>
          <a:bodyPr>
            <a:normAutofit/>
          </a:bodyPr>
          <a:lstStyle/>
          <a:p>
            <a:r>
              <a:rPr lang="en-US" b="1" dirty="0" smtClean="0"/>
              <a:t>Big Data Patterns – </a:t>
            </a:r>
            <a:br>
              <a:rPr lang="en-US" b="1" dirty="0" smtClean="0"/>
            </a:br>
            <a:r>
              <a:rPr lang="en-US" b="1" dirty="0" smtClean="0"/>
              <a:t>the Big Data present </a:t>
            </a:r>
            <a:br>
              <a:rPr lang="en-US" b="1" dirty="0" smtClean="0"/>
            </a:br>
            <a:r>
              <a:rPr lang="en-US" b="1" dirty="0" smtClean="0"/>
              <a:t>and parallel computing past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DFBF7-D9B6-484B-B872-6F6EB7FBD1DF}" type="datetime1">
              <a:rPr lang="en-US" smtClean="0"/>
              <a:t>7/18/2015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3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90" y="526864"/>
            <a:ext cx="904911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7 Computational Giants of </a:t>
            </a:r>
            <a:br>
              <a:rPr lang="en-US" b="1" dirty="0"/>
            </a:br>
            <a:r>
              <a:rPr lang="en-US" b="1" dirty="0" smtClean="0"/>
              <a:t>NRC Massive </a:t>
            </a:r>
            <a:r>
              <a:rPr lang="en-US" b="1" dirty="0"/>
              <a:t>Data </a:t>
            </a:r>
            <a:r>
              <a:rPr lang="en-US" b="1" dirty="0" smtClean="0"/>
              <a:t>Analysis Report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90" y="2534373"/>
            <a:ext cx="9049110" cy="45259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G1:</a:t>
            </a:r>
            <a:r>
              <a:rPr lang="en-US" dirty="0" smtClean="0"/>
              <a:t>	Basic Statistics e.g. </a:t>
            </a:r>
            <a:r>
              <a:rPr lang="en-US" dirty="0" err="1" smtClean="0"/>
              <a:t>MRStat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G2:</a:t>
            </a:r>
            <a:r>
              <a:rPr lang="en-US" dirty="0" smtClean="0"/>
              <a:t>	Generalized N-Body Problems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G3:</a:t>
            </a:r>
            <a:r>
              <a:rPr lang="en-US" dirty="0" smtClean="0"/>
              <a:t>	Graph-Theoretic Computations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G4:</a:t>
            </a:r>
            <a:r>
              <a:rPr lang="en-US" dirty="0" smtClean="0"/>
              <a:t>	Linear Algebraic Computations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G5:</a:t>
            </a:r>
            <a:r>
              <a:rPr lang="en-US" dirty="0" smtClean="0"/>
              <a:t>	Optimizations e.g. Linear Programming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G6:</a:t>
            </a:r>
            <a:r>
              <a:rPr lang="en-US" dirty="0" smtClean="0"/>
              <a:t>	Integration e.g. LDA and other GML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G7:</a:t>
            </a:r>
            <a:r>
              <a:rPr lang="en-US" dirty="0" smtClean="0"/>
              <a:t>	Alignment Problems e.g. BLAST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4889" y="1980374"/>
            <a:ext cx="6501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http://www.nap.edu/catalog.php?record_id=18374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6617-5487-430F-8057-6D15B6242F0A}" type="datetime1">
              <a:rPr lang="en-US" smtClean="0"/>
              <a:t>7/18/2015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038"/>
            <a:ext cx="9143999" cy="827332"/>
          </a:xfrm>
        </p:spPr>
        <p:txBody>
          <a:bodyPr/>
          <a:lstStyle/>
          <a:p>
            <a:r>
              <a:rPr lang="en-US" b="1" dirty="0" smtClean="0"/>
              <a:t>HPC Benchmark Classics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3370"/>
            <a:ext cx="9061938" cy="4525963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Linpack</a:t>
            </a:r>
            <a:r>
              <a:rPr lang="en-US" sz="2800" b="1" dirty="0" smtClean="0"/>
              <a:t> </a:t>
            </a:r>
            <a:r>
              <a:rPr lang="en-US" sz="2800" dirty="0" smtClean="0"/>
              <a:t>or HPL: Parallel LU factorization </a:t>
            </a:r>
            <a:br>
              <a:rPr lang="en-US" sz="2800" dirty="0" smtClean="0"/>
            </a:br>
            <a:r>
              <a:rPr lang="en-US" sz="2800" dirty="0" smtClean="0"/>
              <a:t>for solution of linear equations</a:t>
            </a:r>
          </a:p>
          <a:p>
            <a:r>
              <a:rPr lang="en-US" sz="2800" b="1" dirty="0" smtClean="0"/>
              <a:t>NPB</a:t>
            </a:r>
            <a:r>
              <a:rPr lang="en-US" sz="2800" dirty="0" smtClean="0"/>
              <a:t> version 1: Mainly classic HPC solver kernels</a:t>
            </a:r>
          </a:p>
          <a:p>
            <a:pPr lvl="1"/>
            <a:r>
              <a:rPr lang="en-US" dirty="0" smtClean="0"/>
              <a:t>MG: </a:t>
            </a:r>
            <a:r>
              <a:rPr lang="en-US" dirty="0" err="1" smtClean="0"/>
              <a:t>Multigrid</a:t>
            </a:r>
            <a:endParaRPr lang="en-US" dirty="0" smtClean="0"/>
          </a:p>
          <a:p>
            <a:pPr lvl="1"/>
            <a:r>
              <a:rPr lang="en-US" dirty="0" smtClean="0"/>
              <a:t>CG: Conjugate Gradient</a:t>
            </a:r>
          </a:p>
          <a:p>
            <a:pPr lvl="1"/>
            <a:r>
              <a:rPr lang="en-US" dirty="0" smtClean="0"/>
              <a:t>FT: Fast Fourier Transform</a:t>
            </a:r>
          </a:p>
          <a:p>
            <a:pPr lvl="1"/>
            <a:r>
              <a:rPr lang="en-US" dirty="0" smtClean="0"/>
              <a:t>IS: Integer sort</a:t>
            </a:r>
          </a:p>
          <a:p>
            <a:pPr lvl="1"/>
            <a:r>
              <a:rPr lang="en-US" dirty="0" smtClean="0"/>
              <a:t>EP: Embarrassingly Parallel</a:t>
            </a:r>
          </a:p>
          <a:p>
            <a:pPr lvl="1"/>
            <a:r>
              <a:rPr lang="en-US" dirty="0" smtClean="0"/>
              <a:t>BT: Block </a:t>
            </a:r>
            <a:r>
              <a:rPr lang="en-US" dirty="0" err="1" smtClean="0"/>
              <a:t>Tridiagonal</a:t>
            </a:r>
            <a:endParaRPr lang="en-US" dirty="0" smtClean="0"/>
          </a:p>
          <a:p>
            <a:pPr lvl="1"/>
            <a:r>
              <a:rPr lang="en-US" dirty="0" smtClean="0"/>
              <a:t>SP: Scalar </a:t>
            </a:r>
            <a:r>
              <a:rPr lang="en-US" dirty="0" err="1" smtClean="0"/>
              <a:t>Pentadiagonal</a:t>
            </a:r>
            <a:endParaRPr lang="en-US" dirty="0" smtClean="0"/>
          </a:p>
          <a:p>
            <a:pPr lvl="1"/>
            <a:r>
              <a:rPr lang="en-US" dirty="0" smtClean="0"/>
              <a:t> LU: Lower-Upper symmetric Gauss Seidel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2E5F-2DB8-4C6A-A6C3-8BF5A8D20DCA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HPC-ABDS</a:t>
            </a:r>
            <a:endParaRPr lang="en-US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2C5E-97C1-4F28-B3D7-050B453D52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9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0"/>
            <a:ext cx="8827477" cy="867508"/>
          </a:xfrm>
        </p:spPr>
        <p:txBody>
          <a:bodyPr/>
          <a:lstStyle/>
          <a:p>
            <a:r>
              <a:rPr lang="en-US" b="1" dirty="0" smtClean="0"/>
              <a:t>13 Berkeley Dwarfs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>
                <a:solidFill>
                  <a:srgbClr val="0070C0"/>
                </a:solidFill>
              </a:rPr>
              <a:t>Dense </a:t>
            </a:r>
            <a:r>
              <a:rPr lang="en-US" dirty="0">
                <a:solidFill>
                  <a:srgbClr val="0070C0"/>
                </a:solidFill>
              </a:rPr>
              <a:t>Linear </a:t>
            </a:r>
            <a:r>
              <a:rPr lang="en-US" dirty="0" smtClean="0">
                <a:solidFill>
                  <a:srgbClr val="0070C0"/>
                </a:solidFill>
              </a:rPr>
              <a:t>Algebra </a:t>
            </a:r>
            <a:endParaRPr lang="en-US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Sparse Linear Algebra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Spectral Methods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N-Body Methods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Structured Grids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Unstructured Grids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MapReduce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Combinational Logic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Graph Traversal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Dynamic Programming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Backtrack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Branch-and-Bound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Graphical Models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Finite State Machines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85138" y="2200251"/>
            <a:ext cx="47126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 6 of these correspond to </a:t>
            </a:r>
            <a:r>
              <a:rPr lang="en-US" sz="2400" dirty="0" err="1" smtClean="0"/>
              <a:t>Colella’s</a:t>
            </a:r>
            <a:r>
              <a:rPr lang="en-US" sz="2400" dirty="0" smtClean="0"/>
              <a:t> original. </a:t>
            </a:r>
          </a:p>
          <a:p>
            <a:r>
              <a:rPr lang="en-US" sz="2400" dirty="0" smtClean="0"/>
              <a:t>Monte Carlo dropped.</a:t>
            </a:r>
            <a:endParaRPr lang="en-US" sz="2400" dirty="0"/>
          </a:p>
          <a:p>
            <a:r>
              <a:rPr lang="en-US" sz="2400" dirty="0" smtClean="0"/>
              <a:t>N-body methods are a subset of Particle in </a:t>
            </a:r>
            <a:r>
              <a:rPr lang="en-US" sz="2400" dirty="0" err="1" smtClean="0"/>
              <a:t>Colella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Note a little inconsistent in that MapReduce is a programming model and spectral method is a numerical method.</a:t>
            </a:r>
          </a:p>
          <a:p>
            <a:r>
              <a:rPr lang="en-US" sz="2400" dirty="0" smtClean="0"/>
              <a:t>Need multiple facets!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8093-6DF6-42E6-8D1C-7EAF01F67726}" type="datetime1">
              <a:rPr lang="en-US" smtClean="0"/>
              <a:t>7/18/2015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What’s after Giants and Dwarfs?</a:t>
            </a:r>
            <a:br>
              <a:rPr lang="en-US" b="1" dirty="0" smtClean="0"/>
            </a:br>
            <a:r>
              <a:rPr lang="en-US" b="1" dirty="0" smtClean="0"/>
              <a:t>Ogres ……..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Facets of the Ogres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3F15-14E9-4CBF-8EEE-4BCEDBE93E9A}" type="datetime1">
              <a:rPr lang="en-US" smtClean="0"/>
              <a:t>7/18/2015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6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26"/>
            <a:ext cx="9144000" cy="77039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Introducing Big Data Ogres and their Facets 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6428"/>
            <a:ext cx="9144000" cy="604157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Big Data Ogres </a:t>
            </a:r>
            <a:r>
              <a:rPr lang="en-US" dirty="0"/>
              <a:t>provide a systematic approach to understanding applications, and as such they have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facets</a:t>
            </a:r>
            <a:r>
              <a:rPr lang="en-US" dirty="0"/>
              <a:t> which represent key characteristics defined both from our experience and from a bottom-up study of features from several individual applications.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facets capture common characteristics </a:t>
            </a:r>
            <a:r>
              <a:rPr lang="en-US" dirty="0" smtClean="0"/>
              <a:t>(shared by several problems)which </a:t>
            </a:r>
            <a:r>
              <a:rPr lang="en-US" dirty="0"/>
              <a:t>are inevitably multi-dimensional and often overlapping. </a:t>
            </a:r>
            <a:endParaRPr lang="en-US" dirty="0" smtClean="0"/>
          </a:p>
          <a:p>
            <a:r>
              <a:rPr lang="en-US" dirty="0" smtClean="0"/>
              <a:t>Ogres characteristics are cataloged in </a:t>
            </a:r>
            <a:r>
              <a:rPr lang="en-US" dirty="0"/>
              <a:t>four distinct dimensions or views.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view consists of facets; when multiple facets are linked together, they describe classes of big data problems represented as an Ogre.  </a:t>
            </a:r>
            <a:endParaRPr lang="en-US" dirty="0" smtClean="0"/>
          </a:p>
          <a:p>
            <a:r>
              <a:rPr lang="en-US" dirty="0" smtClean="0"/>
              <a:t>Instances of Ogres are particular big data problems</a:t>
            </a:r>
          </a:p>
          <a:p>
            <a:r>
              <a:rPr lang="en-US" dirty="0" smtClean="0"/>
              <a:t>A set of Ogre instances that cover a rich set of facets could form  a benchmark set</a:t>
            </a:r>
          </a:p>
          <a:p>
            <a:r>
              <a:rPr lang="en-US" dirty="0" smtClean="0"/>
              <a:t>Ogres and their instances can be atomic or composite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D88C-A620-4DE7-A208-D7D9C66F9EB1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1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26"/>
            <a:ext cx="9144000" cy="77039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Introducing Big Data Ogres and their Facets II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6428"/>
            <a:ext cx="9144000" cy="60415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Ogres characteristics are cataloged in </a:t>
            </a:r>
            <a:r>
              <a:rPr lang="en-US" dirty="0"/>
              <a:t>four distinct dimensions or views.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view consists of facets; when multiple facets are linked together, they describe classes of big data problems represented as an Ogre.  </a:t>
            </a:r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view of an Ogre is the overall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problem architecture </a:t>
            </a:r>
            <a:r>
              <a:rPr lang="en-US" dirty="0"/>
              <a:t>which is naturally related to the machine architecture needed to support data intensive application while still being different. </a:t>
            </a:r>
            <a:endParaRPr lang="en-US" dirty="0" smtClean="0"/>
          </a:p>
          <a:p>
            <a:r>
              <a:rPr lang="en-US" dirty="0" smtClean="0"/>
              <a:t>Then </a:t>
            </a:r>
            <a:r>
              <a:rPr lang="en-US" dirty="0"/>
              <a:t>there is the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execution (computational) features </a:t>
            </a:r>
            <a:r>
              <a:rPr lang="en-US" dirty="0"/>
              <a:t>view, describing issues such as I/O versus compute rates, iterative nature of computation and the classic V’s of Big Data: defining problem size, rate of change, 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data source &amp; style </a:t>
            </a:r>
            <a:r>
              <a:rPr lang="en-US" dirty="0"/>
              <a:t>view includes facets specifying how the data is collected, stored and accessed.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final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processing</a:t>
            </a:r>
            <a:r>
              <a:rPr lang="en-US" dirty="0"/>
              <a:t> view has facets which describe classes of processing steps including algorithms and kernels. Ogres are specified by the particular value of a set of facets linked from the different views.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7623-3D57-4D5B-BE1E-2D2F756189DA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0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anvas 291"/>
          <p:cNvGrpSpPr/>
          <p:nvPr/>
        </p:nvGrpSpPr>
        <p:grpSpPr>
          <a:xfrm rot="5400000">
            <a:off x="1056805" y="-1203752"/>
            <a:ext cx="7020356" cy="9244669"/>
            <a:chOff x="0" y="0"/>
            <a:chExt cx="5335905" cy="6656705"/>
          </a:xfrm>
        </p:grpSpPr>
        <p:sp>
          <p:nvSpPr>
            <p:cNvPr id="114" name="Text Box 265"/>
            <p:cNvSpPr txBox="1"/>
            <p:nvPr/>
          </p:nvSpPr>
          <p:spPr>
            <a:xfrm rot="16200000">
              <a:off x="4092070" y="3481748"/>
              <a:ext cx="1187450" cy="4318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Problem </a:t>
              </a:r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defTabSz="914400"/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Architecture </a:t>
              </a:r>
              <a:endPara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defTabSz="914400"/>
              <a:r>
                <a:rPr lang="en-US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View</a:t>
              </a:r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5335905" cy="6656705"/>
            </a:xfrm>
            <a:prstGeom prst="rect">
              <a:avLst/>
            </a:prstGeom>
          </p:spPr>
        </p:sp>
        <p:cxnSp>
          <p:nvCxnSpPr>
            <p:cNvPr id="4" name="Straight Connector 3"/>
            <p:cNvCxnSpPr/>
            <p:nvPr/>
          </p:nvCxnSpPr>
          <p:spPr>
            <a:xfrm rot="16200000">
              <a:off x="4124941" y="1960693"/>
              <a:ext cx="0" cy="2205969"/>
            </a:xfrm>
            <a:prstGeom prst="line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109113" y="2981589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262574" y="2982560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427009" y="2982560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591097" y="2981403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946131" y="2981004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147349" y="2981004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318288" y="2981004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503066" y="2981004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663330" y="2981590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853583" y="2987966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037328" y="2981590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 Box 45"/>
            <p:cNvSpPr txBox="1"/>
            <p:nvPr/>
          </p:nvSpPr>
          <p:spPr>
            <a:xfrm>
              <a:off x="3055511" y="3895559"/>
              <a:ext cx="136506" cy="146882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Pleasingly Parallel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 Box 63"/>
            <p:cNvSpPr txBox="1"/>
            <p:nvPr/>
          </p:nvSpPr>
          <p:spPr>
            <a:xfrm>
              <a:off x="3203701" y="3839793"/>
              <a:ext cx="140035" cy="132965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Classic </a:t>
              </a:r>
              <a:r>
                <a:rPr lang="en-US" sz="16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MapReduce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Text Box 63"/>
            <p:cNvSpPr txBox="1"/>
            <p:nvPr/>
          </p:nvSpPr>
          <p:spPr>
            <a:xfrm>
              <a:off x="3373820" y="4082374"/>
              <a:ext cx="217277" cy="14695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Map-Collective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Text Box 49"/>
            <p:cNvSpPr txBox="1"/>
            <p:nvPr/>
          </p:nvSpPr>
          <p:spPr>
            <a:xfrm>
              <a:off x="3527951" y="3868385"/>
              <a:ext cx="197356" cy="162927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Map Point-to-Point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xt Box 63"/>
            <p:cNvSpPr txBox="1"/>
            <p:nvPr/>
          </p:nvSpPr>
          <p:spPr>
            <a:xfrm>
              <a:off x="3871930" y="4063976"/>
              <a:ext cx="109751" cy="129440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Shared Memory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xt Box 63"/>
            <p:cNvSpPr txBox="1"/>
            <p:nvPr/>
          </p:nvSpPr>
          <p:spPr>
            <a:xfrm>
              <a:off x="4024796" y="3248313"/>
              <a:ext cx="104153" cy="217114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Single Program Multiple Data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xt Box 59"/>
            <p:cNvSpPr txBox="1"/>
            <p:nvPr/>
          </p:nvSpPr>
          <p:spPr>
            <a:xfrm>
              <a:off x="4222705" y="3448481"/>
              <a:ext cx="168406" cy="204794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Bulk Synchronous Parallel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xt Box 63"/>
            <p:cNvSpPr txBox="1"/>
            <p:nvPr/>
          </p:nvSpPr>
          <p:spPr>
            <a:xfrm>
              <a:off x="4402793" y="4620177"/>
              <a:ext cx="153485" cy="52285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Fusion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Text Box 62"/>
            <p:cNvSpPr txBox="1"/>
            <p:nvPr/>
          </p:nvSpPr>
          <p:spPr>
            <a:xfrm>
              <a:off x="4562889" y="4485623"/>
              <a:ext cx="143678" cy="75288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Dataflow</a:t>
              </a:r>
            </a:p>
          </p:txBody>
        </p:sp>
        <p:sp>
          <p:nvSpPr>
            <p:cNvPr id="27" name="Text Box 63"/>
            <p:cNvSpPr txBox="1"/>
            <p:nvPr/>
          </p:nvSpPr>
          <p:spPr>
            <a:xfrm>
              <a:off x="4732541" y="4618092"/>
              <a:ext cx="158899" cy="45946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Agents</a:t>
              </a:r>
            </a:p>
          </p:txBody>
        </p:sp>
        <p:sp>
          <p:nvSpPr>
            <p:cNvPr id="28" name="Text Box 63"/>
            <p:cNvSpPr txBox="1"/>
            <p:nvPr/>
          </p:nvSpPr>
          <p:spPr>
            <a:xfrm>
              <a:off x="4913441" y="4450031"/>
              <a:ext cx="171095" cy="7975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Workflow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01756" y="3064317"/>
              <a:ext cx="2018176" cy="0"/>
            </a:xfrm>
            <a:prstGeom prst="line">
              <a:avLst/>
            </a:prstGeom>
            <a:ln w="9525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08746" y="2983037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72576" y="2982402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41932" y="2981766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24327" y="2981765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007290" y="2981766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203815" y="2981767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421762" y="2982402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649512" y="2982402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819317" y="2982402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999371" y="2981735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 Box 63"/>
            <p:cNvSpPr txBox="1"/>
            <p:nvPr/>
          </p:nvSpPr>
          <p:spPr>
            <a:xfrm>
              <a:off x="196856" y="943047"/>
              <a:ext cx="156818" cy="202360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Geospatial Information System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" name="Text Box 85"/>
            <p:cNvSpPr txBox="1"/>
            <p:nvPr/>
          </p:nvSpPr>
          <p:spPr>
            <a:xfrm>
              <a:off x="371455" y="1724667"/>
              <a:ext cx="119094" cy="122661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spcAft>
                  <a:spcPts val="400"/>
                </a:spcAft>
              </a:pPr>
              <a:r>
                <a:rPr lang="en-US" sz="160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HPC Simulations</a:t>
              </a:r>
            </a:p>
          </p:txBody>
        </p:sp>
        <p:sp>
          <p:nvSpPr>
            <p:cNvPr id="42" name="Text Box 63"/>
            <p:cNvSpPr txBox="1"/>
            <p:nvPr/>
          </p:nvSpPr>
          <p:spPr>
            <a:xfrm>
              <a:off x="549703" y="1802170"/>
              <a:ext cx="150295" cy="115359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Internet of Things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3" name="Text Box 63"/>
            <p:cNvSpPr txBox="1"/>
            <p:nvPr/>
          </p:nvSpPr>
          <p:spPr>
            <a:xfrm>
              <a:off x="734638" y="1434380"/>
              <a:ext cx="126761" cy="152144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spcAft>
                  <a:spcPts val="400"/>
                </a:spcAft>
              </a:pPr>
              <a:r>
                <a:rPr lang="en-US" sz="160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Metadata/Provenance</a:t>
              </a:r>
            </a:p>
          </p:txBody>
        </p:sp>
        <p:sp>
          <p:nvSpPr>
            <p:cNvPr id="44" name="Text Box 88"/>
            <p:cNvSpPr txBox="1"/>
            <p:nvPr/>
          </p:nvSpPr>
          <p:spPr>
            <a:xfrm>
              <a:off x="899216" y="265251"/>
              <a:ext cx="322383" cy="268521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Shared / Dedicated / Transient / Permanent</a:t>
              </a:r>
            </a:p>
          </p:txBody>
        </p:sp>
        <p:sp>
          <p:nvSpPr>
            <p:cNvPr id="45" name="Text Box 63"/>
            <p:cNvSpPr txBox="1"/>
            <p:nvPr/>
          </p:nvSpPr>
          <p:spPr>
            <a:xfrm>
              <a:off x="1095877" y="943049"/>
              <a:ext cx="162928" cy="20127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Archived/Batched/Streaming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6" name="Text Box 63"/>
            <p:cNvSpPr txBox="1"/>
            <p:nvPr/>
          </p:nvSpPr>
          <p:spPr>
            <a:xfrm>
              <a:off x="1332990" y="1531839"/>
              <a:ext cx="167884" cy="142398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HDFS/</a:t>
              </a:r>
              <a:r>
                <a:rPr lang="en-US" sz="1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Lustre</a:t>
              </a: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/GPFS</a:t>
              </a:r>
            </a:p>
          </p:txBody>
        </p:sp>
        <p:sp>
          <p:nvSpPr>
            <p:cNvPr id="47" name="Text Box 91"/>
            <p:cNvSpPr txBox="1"/>
            <p:nvPr/>
          </p:nvSpPr>
          <p:spPr>
            <a:xfrm>
              <a:off x="1551434" y="1942442"/>
              <a:ext cx="138904" cy="101338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Files/Objects</a:t>
              </a:r>
            </a:p>
          </p:txBody>
        </p:sp>
        <p:sp>
          <p:nvSpPr>
            <p:cNvPr id="48" name="Text Box 63"/>
            <p:cNvSpPr txBox="1"/>
            <p:nvPr/>
          </p:nvSpPr>
          <p:spPr>
            <a:xfrm>
              <a:off x="1719814" y="1431848"/>
              <a:ext cx="165811" cy="152998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Enterprise Data Model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9" name="Text Box 63"/>
            <p:cNvSpPr txBox="1"/>
            <p:nvPr/>
          </p:nvSpPr>
          <p:spPr>
            <a:xfrm>
              <a:off x="1893532" y="1354186"/>
              <a:ext cx="183220" cy="159160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SQL/</a:t>
              </a:r>
              <a:r>
                <a:rPr lang="en-US" sz="1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NoSQL</a:t>
              </a: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/</a:t>
              </a:r>
              <a:r>
                <a:rPr lang="en-US" sz="1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NewSQL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579816" y="57744"/>
              <a:ext cx="0" cy="2565714"/>
            </a:xfrm>
            <a:prstGeom prst="line">
              <a:avLst/>
            </a:prstGeom>
            <a:ln w="952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2585212" y="102794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2584577" y="454544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2584577" y="809973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2585212" y="993566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2585847" y="1156230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2585847" y="1329090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2585847" y="1513332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2585847" y="1700096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2585212" y="1877673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2585212" y="2058345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2585212" y="2241277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2585212" y="2435639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 Box 159"/>
            <p:cNvSpPr txBox="1"/>
            <p:nvPr/>
          </p:nvSpPr>
          <p:spPr>
            <a:xfrm>
              <a:off x="2713284" y="2411125"/>
              <a:ext cx="1373420" cy="440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Performance Metrics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6" name="Text Box 161"/>
            <p:cNvSpPr txBox="1"/>
            <p:nvPr/>
          </p:nvSpPr>
          <p:spPr>
            <a:xfrm>
              <a:off x="2721435" y="2213405"/>
              <a:ext cx="2248045" cy="17032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Flops per Byte; Memory I/O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7" name="Text Box 162"/>
            <p:cNvSpPr txBox="1"/>
            <p:nvPr/>
          </p:nvSpPr>
          <p:spPr>
            <a:xfrm>
              <a:off x="2720597" y="2041694"/>
              <a:ext cx="2456319" cy="17032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Execution Environment; Core libraries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8" name="Text Box 163"/>
            <p:cNvSpPr txBox="1"/>
            <p:nvPr/>
          </p:nvSpPr>
          <p:spPr>
            <a:xfrm>
              <a:off x="2720597" y="1868007"/>
              <a:ext cx="1828800" cy="17032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Volume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9" name="Text Box 164"/>
            <p:cNvSpPr txBox="1"/>
            <p:nvPr/>
          </p:nvSpPr>
          <p:spPr>
            <a:xfrm>
              <a:off x="2720598" y="1692080"/>
              <a:ext cx="1828800" cy="17032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Velocity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0" name="Text Box 165"/>
            <p:cNvSpPr txBox="1"/>
            <p:nvPr/>
          </p:nvSpPr>
          <p:spPr>
            <a:xfrm>
              <a:off x="2720598" y="1511346"/>
              <a:ext cx="1828800" cy="17032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Variety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1" name="Text Box 166"/>
            <p:cNvSpPr txBox="1"/>
            <p:nvPr/>
          </p:nvSpPr>
          <p:spPr>
            <a:xfrm>
              <a:off x="2720598" y="1337948"/>
              <a:ext cx="1828800" cy="17032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Veracity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2" name="Text Box 167"/>
            <p:cNvSpPr txBox="1"/>
            <p:nvPr/>
          </p:nvSpPr>
          <p:spPr>
            <a:xfrm>
              <a:off x="2720598" y="1150959"/>
              <a:ext cx="1828800" cy="17032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Communication Structure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3" name="Text Box 168"/>
            <p:cNvSpPr txBox="1"/>
            <p:nvPr/>
          </p:nvSpPr>
          <p:spPr>
            <a:xfrm>
              <a:off x="2720598" y="430425"/>
              <a:ext cx="1828800" cy="17032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Data Abstraction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5" name="Text Box 170"/>
            <p:cNvSpPr txBox="1"/>
            <p:nvPr/>
          </p:nvSpPr>
          <p:spPr>
            <a:xfrm>
              <a:off x="2713284" y="229786"/>
              <a:ext cx="1967348" cy="17032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Metric = M / Non-Metric = 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 Box 172"/>
                <p:cNvSpPr txBox="1"/>
                <p:nvPr/>
              </p:nvSpPr>
              <p:spPr>
                <a:xfrm>
                  <a:off x="2713283" y="47119"/>
                  <a:ext cx="1828800" cy="170327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14400">
                    <a:spcAft>
                      <a:spcPts val="400"/>
                    </a:spcAft>
                  </a:pPr>
                  <a14:m>
                    <m:oMath xmlns:m="http://schemas.openxmlformats.org/officeDocument/2006/math"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16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= NN / </a:t>
                  </a:r>
                  <a14:m>
                    <m:oMath xmlns:m="http://schemas.openxmlformats.org/officeDocument/2006/math"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𝑂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𝑁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16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= N</a:t>
                  </a:r>
                </a:p>
              </p:txBody>
            </p:sp>
          </mc:Choice>
          <mc:Fallback xmlns="">
            <p:sp>
              <p:nvSpPr>
                <p:cNvPr id="76" name="Text Box 1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3283" y="47119"/>
                  <a:ext cx="1828800" cy="17032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56410" t="-3046" r="-25641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Text Box 189"/>
            <p:cNvSpPr txBox="1"/>
            <p:nvPr/>
          </p:nvSpPr>
          <p:spPr>
            <a:xfrm>
              <a:off x="2720598" y="784626"/>
              <a:ext cx="1828800" cy="17032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Regular = R / Irregular = I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0" name="Text Box 190"/>
            <p:cNvSpPr txBox="1"/>
            <p:nvPr/>
          </p:nvSpPr>
          <p:spPr>
            <a:xfrm>
              <a:off x="2718863" y="963386"/>
              <a:ext cx="1828800" cy="17032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Dynamic = D / Static = S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81" name="Straight Connector 80"/>
            <p:cNvCxnSpPr>
              <a:stCxn id="50" idx="1"/>
            </p:cNvCxnSpPr>
            <p:nvPr/>
          </p:nvCxnSpPr>
          <p:spPr>
            <a:xfrm rot="16200000" flipH="1">
              <a:off x="1074885" y="5040464"/>
              <a:ext cx="3009260" cy="4763"/>
            </a:xfrm>
            <a:prstGeom prst="line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2587295" y="4001156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2586660" y="4197820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2587295" y="4425768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2587930" y="4628785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2587930" y="4828284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2587930" y="5049134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2587930" y="5258775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>
              <a:off x="2587295" y="5484364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>
              <a:off x="2587295" y="5671102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2587295" y="5871823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2587295" y="6070882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 Box 171"/>
            <p:cNvSpPr txBox="1"/>
            <p:nvPr/>
          </p:nvSpPr>
          <p:spPr>
            <a:xfrm>
              <a:off x="662083" y="6272875"/>
              <a:ext cx="1828800" cy="13144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Visualization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5" name="Text Box 173"/>
            <p:cNvSpPr txBox="1"/>
            <p:nvPr/>
          </p:nvSpPr>
          <p:spPr>
            <a:xfrm>
              <a:off x="665113" y="6056716"/>
              <a:ext cx="1828800" cy="1701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Graph Algorithms</a:t>
              </a:r>
            </a:p>
          </p:txBody>
        </p:sp>
        <p:sp>
          <p:nvSpPr>
            <p:cNvPr id="96" name="Text Box 174"/>
            <p:cNvSpPr txBox="1"/>
            <p:nvPr/>
          </p:nvSpPr>
          <p:spPr>
            <a:xfrm>
              <a:off x="675037" y="5836006"/>
              <a:ext cx="1828800" cy="17272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Linear Algebra Kernels</a:t>
              </a:r>
            </a:p>
            <a:p>
              <a:pPr algn="r" defTabSz="914400">
                <a:spcAft>
                  <a:spcPts val="400"/>
                </a:spcAft>
              </a:pP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7" name="Text Box 175"/>
            <p:cNvSpPr txBox="1"/>
            <p:nvPr/>
          </p:nvSpPr>
          <p:spPr>
            <a:xfrm>
              <a:off x="666962" y="5641487"/>
              <a:ext cx="1828800" cy="1701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Alignment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8" name="Text Box 176"/>
            <p:cNvSpPr txBox="1"/>
            <p:nvPr/>
          </p:nvSpPr>
          <p:spPr>
            <a:xfrm>
              <a:off x="673468" y="5442950"/>
              <a:ext cx="1828800" cy="1701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Streaming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9" name="Text Box 178"/>
            <p:cNvSpPr txBox="1"/>
            <p:nvPr/>
          </p:nvSpPr>
          <p:spPr>
            <a:xfrm>
              <a:off x="666991" y="5237433"/>
              <a:ext cx="1828800" cy="1701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Optimization Methodology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0" name="Text Box 179"/>
            <p:cNvSpPr txBox="1"/>
            <p:nvPr/>
          </p:nvSpPr>
          <p:spPr>
            <a:xfrm>
              <a:off x="666991" y="5027758"/>
              <a:ext cx="1828800" cy="1701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Learning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1" name="Text Box 180"/>
            <p:cNvSpPr txBox="1"/>
            <p:nvPr/>
          </p:nvSpPr>
          <p:spPr>
            <a:xfrm>
              <a:off x="666991" y="4804958"/>
              <a:ext cx="1828800" cy="1701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Classification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2" name="Text Box 181"/>
            <p:cNvSpPr txBox="1"/>
            <p:nvPr/>
          </p:nvSpPr>
          <p:spPr>
            <a:xfrm>
              <a:off x="630922" y="4586798"/>
              <a:ext cx="1828800" cy="1701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Search / Query / </a:t>
              </a: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Index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3" name="Text Box 182"/>
            <p:cNvSpPr txBox="1"/>
            <p:nvPr/>
          </p:nvSpPr>
          <p:spPr>
            <a:xfrm>
              <a:off x="679264" y="4173208"/>
              <a:ext cx="1828800" cy="1701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Base Statistics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4" name="Text Box 184"/>
            <p:cNvSpPr txBox="1"/>
            <p:nvPr/>
          </p:nvSpPr>
          <p:spPr>
            <a:xfrm>
              <a:off x="666991" y="3977869"/>
              <a:ext cx="1828800" cy="1701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Global Analytics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5" name="Text Box 185"/>
            <p:cNvSpPr txBox="1"/>
            <p:nvPr/>
          </p:nvSpPr>
          <p:spPr>
            <a:xfrm>
              <a:off x="652360" y="3773622"/>
              <a:ext cx="1828800" cy="1701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Local Analytics</a:t>
              </a:r>
            </a:p>
          </p:txBody>
        </p:sp>
        <p:sp>
          <p:nvSpPr>
            <p:cNvPr id="106" name="Text Box 186"/>
            <p:cNvSpPr txBox="1"/>
            <p:nvPr/>
          </p:nvSpPr>
          <p:spPr>
            <a:xfrm>
              <a:off x="652360" y="3566863"/>
              <a:ext cx="1828800" cy="1701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Micro-benchmarks</a:t>
              </a:r>
            </a:p>
          </p:txBody>
        </p:sp>
        <p:cxnSp>
          <p:nvCxnSpPr>
            <p:cNvPr id="107" name="Straight Connector 106"/>
            <p:cNvCxnSpPr/>
            <p:nvPr/>
          </p:nvCxnSpPr>
          <p:spPr>
            <a:xfrm rot="5400000">
              <a:off x="2587295" y="3593909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2586660" y="3802655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 Box 192"/>
            <p:cNvSpPr txBox="1"/>
            <p:nvPr/>
          </p:nvSpPr>
          <p:spPr>
            <a:xfrm>
              <a:off x="673468" y="4398328"/>
              <a:ext cx="1828800" cy="1701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Recommendations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1" name="Straight Connector 110"/>
            <p:cNvCxnSpPr/>
            <p:nvPr/>
          </p:nvCxnSpPr>
          <p:spPr>
            <a:xfrm rot="5400000">
              <a:off x="2587930" y="6274091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 Box 230"/>
            <p:cNvSpPr txBox="1"/>
            <p:nvPr/>
          </p:nvSpPr>
          <p:spPr>
            <a:xfrm rot="16200000">
              <a:off x="-418783" y="4759556"/>
              <a:ext cx="1711121" cy="4311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Data Source 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and Style 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View</a:t>
              </a:r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6" name="Text Box 230"/>
            <p:cNvSpPr txBox="1"/>
            <p:nvPr/>
          </p:nvSpPr>
          <p:spPr>
            <a:xfrm rot="16200000">
              <a:off x="1623107" y="702768"/>
              <a:ext cx="1039495" cy="2121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Execution View</a:t>
              </a:r>
              <a:endPara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7" name="Text Box 230"/>
            <p:cNvSpPr txBox="1"/>
            <p:nvPr/>
          </p:nvSpPr>
          <p:spPr>
            <a:xfrm rot="5400000" flipH="1" flipV="1">
              <a:off x="2405008" y="5916205"/>
              <a:ext cx="1075055" cy="2120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Processing View</a:t>
              </a:r>
              <a:endPara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0" name="Text Box 298"/>
            <p:cNvSpPr txBox="1"/>
            <p:nvPr/>
          </p:nvSpPr>
          <p:spPr>
            <a:xfrm rot="16200000">
              <a:off x="3226284" y="2797288"/>
              <a:ext cx="77638" cy="1720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21" name="Text Box 299"/>
            <p:cNvSpPr txBox="1"/>
            <p:nvPr/>
          </p:nvSpPr>
          <p:spPr>
            <a:xfrm rot="16200000">
              <a:off x="3407180" y="2793218"/>
              <a:ext cx="77638" cy="1720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22" name="Text Box 300"/>
            <p:cNvSpPr txBox="1"/>
            <p:nvPr/>
          </p:nvSpPr>
          <p:spPr>
            <a:xfrm rot="16200000">
              <a:off x="3535446" y="2795899"/>
              <a:ext cx="77638" cy="1720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23" name="Text Box 301"/>
            <p:cNvSpPr txBox="1"/>
            <p:nvPr/>
          </p:nvSpPr>
          <p:spPr>
            <a:xfrm rot="16200000">
              <a:off x="3906744" y="2799323"/>
              <a:ext cx="77638" cy="1720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24" name="Text Box 302"/>
            <p:cNvSpPr txBox="1"/>
            <p:nvPr/>
          </p:nvSpPr>
          <p:spPr>
            <a:xfrm rot="16200000">
              <a:off x="4110779" y="2794043"/>
              <a:ext cx="77638" cy="1720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25" name="Text Box 303"/>
            <p:cNvSpPr txBox="1"/>
            <p:nvPr/>
          </p:nvSpPr>
          <p:spPr>
            <a:xfrm rot="16200000">
              <a:off x="4289430" y="2784536"/>
              <a:ext cx="77638" cy="1720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26" name="Text Box 304"/>
            <p:cNvSpPr txBox="1"/>
            <p:nvPr/>
          </p:nvSpPr>
          <p:spPr>
            <a:xfrm rot="16200000">
              <a:off x="4476963" y="2787882"/>
              <a:ext cx="77638" cy="1720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9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7" name="Text Box 305"/>
            <p:cNvSpPr txBox="1"/>
            <p:nvPr/>
          </p:nvSpPr>
          <p:spPr>
            <a:xfrm rot="16200000">
              <a:off x="4509869" y="2736331"/>
              <a:ext cx="305636" cy="1720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10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8" name="Text Box 306"/>
            <p:cNvSpPr txBox="1"/>
            <p:nvPr/>
          </p:nvSpPr>
          <p:spPr>
            <a:xfrm rot="16200000">
              <a:off x="4710268" y="2746998"/>
              <a:ext cx="282854" cy="1720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11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9" name="Text Box 307"/>
            <p:cNvSpPr txBox="1"/>
            <p:nvPr/>
          </p:nvSpPr>
          <p:spPr>
            <a:xfrm rot="16200000">
              <a:off x="4909917" y="2761936"/>
              <a:ext cx="275729" cy="14630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12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1" name="Text Box 310"/>
            <p:cNvSpPr txBox="1"/>
            <p:nvPr/>
          </p:nvSpPr>
          <p:spPr>
            <a:xfrm rot="16200000">
              <a:off x="233194" y="3140314"/>
              <a:ext cx="207549" cy="1827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32" name="Text Box 311"/>
            <p:cNvSpPr txBox="1"/>
            <p:nvPr/>
          </p:nvSpPr>
          <p:spPr>
            <a:xfrm rot="16200000">
              <a:off x="471966" y="3138103"/>
              <a:ext cx="77638" cy="1720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33" name="Text Box 312"/>
            <p:cNvSpPr txBox="1"/>
            <p:nvPr/>
          </p:nvSpPr>
          <p:spPr>
            <a:xfrm rot="16200000">
              <a:off x="637188" y="3140138"/>
              <a:ext cx="77638" cy="1720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34" name="Text Box 313"/>
            <p:cNvSpPr txBox="1"/>
            <p:nvPr/>
          </p:nvSpPr>
          <p:spPr>
            <a:xfrm rot="16200000">
              <a:off x="796389" y="3144206"/>
              <a:ext cx="77638" cy="1720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35" name="Text Box 315"/>
            <p:cNvSpPr txBox="1"/>
            <p:nvPr/>
          </p:nvSpPr>
          <p:spPr>
            <a:xfrm rot="16200000">
              <a:off x="977624" y="3149487"/>
              <a:ext cx="77638" cy="1720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36" name="Text Box 316"/>
            <p:cNvSpPr txBox="1"/>
            <p:nvPr/>
          </p:nvSpPr>
          <p:spPr>
            <a:xfrm rot="16200000">
              <a:off x="1168617" y="3152834"/>
              <a:ext cx="77638" cy="1720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37" name="Text Box 317"/>
            <p:cNvSpPr txBox="1"/>
            <p:nvPr/>
          </p:nvSpPr>
          <p:spPr>
            <a:xfrm rot="16200000">
              <a:off x="1385388" y="3151523"/>
              <a:ext cx="77638" cy="1720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38" name="Text Box 318"/>
            <p:cNvSpPr txBox="1"/>
            <p:nvPr/>
          </p:nvSpPr>
          <p:spPr>
            <a:xfrm rot="16200000">
              <a:off x="1595243" y="3120002"/>
              <a:ext cx="135878" cy="1720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9" name="Text Box 319"/>
            <p:cNvSpPr txBox="1"/>
            <p:nvPr/>
          </p:nvSpPr>
          <p:spPr>
            <a:xfrm rot="16200000">
              <a:off x="1758316" y="3150799"/>
              <a:ext cx="97309" cy="14479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40" name="Text Box 320"/>
            <p:cNvSpPr txBox="1"/>
            <p:nvPr/>
          </p:nvSpPr>
          <p:spPr>
            <a:xfrm rot="16200000">
              <a:off x="1952084" y="3152166"/>
              <a:ext cx="71431" cy="1658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41" name="Text Box 321"/>
            <p:cNvSpPr txBox="1"/>
            <p:nvPr/>
          </p:nvSpPr>
          <p:spPr>
            <a:xfrm rot="16200000">
              <a:off x="2371263" y="2459979"/>
              <a:ext cx="71431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42" name="Text Box 322"/>
            <p:cNvSpPr txBox="1"/>
            <p:nvPr/>
          </p:nvSpPr>
          <p:spPr>
            <a:xfrm rot="16200000">
              <a:off x="2371263" y="2270768"/>
              <a:ext cx="71431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43" name="Text Box 323"/>
            <p:cNvSpPr txBox="1"/>
            <p:nvPr/>
          </p:nvSpPr>
          <p:spPr>
            <a:xfrm rot="16200000">
              <a:off x="2371263" y="2074245"/>
              <a:ext cx="71431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44" name="Text Box 324"/>
            <p:cNvSpPr txBox="1"/>
            <p:nvPr/>
          </p:nvSpPr>
          <p:spPr>
            <a:xfrm rot="16200000">
              <a:off x="2371263" y="1885033"/>
              <a:ext cx="71431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45" name="Text Box 325"/>
            <p:cNvSpPr txBox="1"/>
            <p:nvPr/>
          </p:nvSpPr>
          <p:spPr>
            <a:xfrm rot="16200000">
              <a:off x="2371263" y="1725092"/>
              <a:ext cx="71431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46" name="Text Box 326"/>
            <p:cNvSpPr txBox="1"/>
            <p:nvPr/>
          </p:nvSpPr>
          <p:spPr>
            <a:xfrm rot="16200000">
              <a:off x="2371263" y="1525673"/>
              <a:ext cx="71431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47" name="Text Box 327"/>
            <p:cNvSpPr txBox="1"/>
            <p:nvPr/>
          </p:nvSpPr>
          <p:spPr>
            <a:xfrm rot="16200000">
              <a:off x="2371263" y="1344070"/>
              <a:ext cx="71431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48" name="Text Box 328"/>
            <p:cNvSpPr txBox="1"/>
            <p:nvPr/>
          </p:nvSpPr>
          <p:spPr>
            <a:xfrm rot="16200000">
              <a:off x="2371263" y="1172898"/>
              <a:ext cx="71431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49" name="Text Box 329"/>
            <p:cNvSpPr txBox="1"/>
            <p:nvPr/>
          </p:nvSpPr>
          <p:spPr>
            <a:xfrm rot="16200000">
              <a:off x="2371263" y="1014126"/>
              <a:ext cx="71431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50" name="Text Box 330"/>
            <p:cNvSpPr txBox="1"/>
            <p:nvPr/>
          </p:nvSpPr>
          <p:spPr>
            <a:xfrm rot="16200000">
              <a:off x="2327719" y="841141"/>
              <a:ext cx="175313" cy="10858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51" name="Text Box 335"/>
            <p:cNvSpPr txBox="1"/>
            <p:nvPr/>
          </p:nvSpPr>
          <p:spPr>
            <a:xfrm rot="16200000">
              <a:off x="2325815" y="493593"/>
              <a:ext cx="177599" cy="10706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spcAft>
                  <a:spcPts val="40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12</a:t>
              </a:r>
              <a:endPara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2" name="Text Box 336"/>
            <p:cNvSpPr txBox="1"/>
            <p:nvPr/>
          </p:nvSpPr>
          <p:spPr>
            <a:xfrm rot="16200000">
              <a:off x="2333633" y="126892"/>
              <a:ext cx="169278" cy="11437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spcAft>
                  <a:spcPts val="40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14</a:t>
              </a:r>
              <a:endPara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5" name="Text Box 340"/>
            <p:cNvSpPr txBox="1"/>
            <p:nvPr/>
          </p:nvSpPr>
          <p:spPr>
            <a:xfrm rot="16200000">
              <a:off x="2677517" y="5268575"/>
              <a:ext cx="71431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56" name="Text Box 341"/>
            <p:cNvSpPr txBox="1"/>
            <p:nvPr/>
          </p:nvSpPr>
          <p:spPr>
            <a:xfrm rot="16200000">
              <a:off x="2677517" y="5044369"/>
              <a:ext cx="71431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57" name="Text Box 342"/>
            <p:cNvSpPr txBox="1"/>
            <p:nvPr/>
          </p:nvSpPr>
          <p:spPr>
            <a:xfrm rot="16200000">
              <a:off x="2677517" y="4838919"/>
              <a:ext cx="71431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58" name="Text Box 343"/>
            <p:cNvSpPr txBox="1"/>
            <p:nvPr/>
          </p:nvSpPr>
          <p:spPr>
            <a:xfrm rot="16200000">
              <a:off x="2677517" y="4459575"/>
              <a:ext cx="71431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59" name="Text Box 344"/>
            <p:cNvSpPr txBox="1"/>
            <p:nvPr/>
          </p:nvSpPr>
          <p:spPr>
            <a:xfrm rot="16200000">
              <a:off x="2677517" y="4232464"/>
              <a:ext cx="71431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60" name="Text Box 345"/>
            <p:cNvSpPr txBox="1"/>
            <p:nvPr/>
          </p:nvSpPr>
          <p:spPr>
            <a:xfrm rot="16200000">
              <a:off x="2677517" y="4020639"/>
              <a:ext cx="71431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61" name="Text Box 346"/>
            <p:cNvSpPr txBox="1"/>
            <p:nvPr/>
          </p:nvSpPr>
          <p:spPr>
            <a:xfrm rot="16200000">
              <a:off x="2677517" y="3816794"/>
              <a:ext cx="71431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62" name="Text Box 347"/>
            <p:cNvSpPr txBox="1"/>
            <p:nvPr/>
          </p:nvSpPr>
          <p:spPr>
            <a:xfrm rot="16200000">
              <a:off x="2677517" y="3611954"/>
              <a:ext cx="71431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4" name="Text Box 349"/>
            <p:cNvSpPr txBox="1"/>
            <p:nvPr/>
          </p:nvSpPr>
          <p:spPr>
            <a:xfrm rot="16200000">
              <a:off x="2641113" y="6293314"/>
              <a:ext cx="137160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14</a:t>
              </a:r>
            </a:p>
          </p:txBody>
        </p:sp>
        <p:sp>
          <p:nvSpPr>
            <p:cNvPr id="165" name="Text Box 350"/>
            <p:cNvSpPr txBox="1"/>
            <p:nvPr/>
          </p:nvSpPr>
          <p:spPr>
            <a:xfrm rot="16200000">
              <a:off x="2641113" y="6076163"/>
              <a:ext cx="137160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13</a:t>
              </a:r>
            </a:p>
          </p:txBody>
        </p:sp>
        <p:sp>
          <p:nvSpPr>
            <p:cNvPr id="166" name="Text Box 351"/>
            <p:cNvSpPr txBox="1"/>
            <p:nvPr/>
          </p:nvSpPr>
          <p:spPr>
            <a:xfrm rot="16200000">
              <a:off x="2641113" y="5864270"/>
              <a:ext cx="137160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40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167" name="Text Box 352"/>
            <p:cNvSpPr txBox="1"/>
            <p:nvPr/>
          </p:nvSpPr>
          <p:spPr>
            <a:xfrm rot="16200000">
              <a:off x="2641113" y="5681156"/>
              <a:ext cx="137160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168" name="Text Box 353"/>
            <p:cNvSpPr txBox="1"/>
            <p:nvPr/>
          </p:nvSpPr>
          <p:spPr>
            <a:xfrm rot="16200000">
              <a:off x="2614430" y="5457877"/>
              <a:ext cx="182880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73" name="Text Box 358"/>
            <p:cNvSpPr txBox="1"/>
            <p:nvPr/>
          </p:nvSpPr>
          <p:spPr>
            <a:xfrm rot="16200000">
              <a:off x="2677517" y="4638213"/>
              <a:ext cx="71431" cy="109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6</a:t>
              </a:r>
            </a:p>
          </p:txBody>
        </p:sp>
        <p:cxnSp>
          <p:nvCxnSpPr>
            <p:cNvPr id="174" name="Straight Connector 173"/>
            <p:cNvCxnSpPr/>
            <p:nvPr/>
          </p:nvCxnSpPr>
          <p:spPr>
            <a:xfrm rot="5400000">
              <a:off x="2585213" y="266535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 Box 361"/>
            <p:cNvSpPr txBox="1"/>
            <p:nvPr/>
          </p:nvSpPr>
          <p:spPr>
            <a:xfrm rot="16200000">
              <a:off x="2326060" y="295805"/>
              <a:ext cx="184426" cy="11437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spcAft>
                  <a:spcPts val="40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13</a:t>
              </a:r>
              <a:endPara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78" name="Straight Connector 177"/>
            <p:cNvCxnSpPr/>
            <p:nvPr/>
          </p:nvCxnSpPr>
          <p:spPr>
            <a:xfrm>
              <a:off x="3760815" y="2981004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 Box 63"/>
            <p:cNvSpPr txBox="1"/>
            <p:nvPr/>
          </p:nvSpPr>
          <p:spPr>
            <a:xfrm>
              <a:off x="3706471" y="4097621"/>
              <a:ext cx="109751" cy="129440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Map Streaming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0" name="Text Box 301"/>
            <p:cNvSpPr txBox="1"/>
            <p:nvPr/>
          </p:nvSpPr>
          <p:spPr>
            <a:xfrm rot="16200000">
              <a:off x="3734181" y="2799323"/>
              <a:ext cx="77638" cy="1720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2119934" y="2623816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spcAft>
                  <a:spcPts val="400"/>
                </a:spcAft>
              </a:pP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 Ogre </a:t>
              </a:r>
              <a:r>
                <a:rPr lang="en-US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Views and 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50 Facets</a:t>
              </a:r>
              <a:endPara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84" name="Straight Connector 183"/>
            <p:cNvCxnSpPr/>
            <p:nvPr/>
          </p:nvCxnSpPr>
          <p:spPr>
            <a:xfrm rot="5400000">
              <a:off x="2585414" y="626271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 Box 168"/>
            <p:cNvSpPr txBox="1"/>
            <p:nvPr/>
          </p:nvSpPr>
          <p:spPr>
            <a:xfrm>
              <a:off x="2721435" y="602152"/>
              <a:ext cx="1828800" cy="17032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Iterative / Simple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6" name="Text Box 335"/>
            <p:cNvSpPr txBox="1"/>
            <p:nvPr/>
          </p:nvSpPr>
          <p:spPr>
            <a:xfrm rot="16200000">
              <a:off x="2326652" y="665319"/>
              <a:ext cx="177599" cy="10706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169" name="Text Box 297"/>
            <p:cNvSpPr txBox="1"/>
            <p:nvPr/>
          </p:nvSpPr>
          <p:spPr>
            <a:xfrm rot="16200000">
              <a:off x="3084944" y="2795278"/>
              <a:ext cx="77638" cy="1720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874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Facets of the Ogres</a:t>
            </a:r>
            <a:br>
              <a:rPr lang="en-US" b="1" dirty="0" smtClean="0"/>
            </a:br>
            <a:r>
              <a:rPr lang="en-US" b="1" dirty="0" smtClean="0"/>
              <a:t>Meta or Macro </a:t>
            </a:r>
            <a:r>
              <a:rPr lang="en-US" b="1" dirty="0"/>
              <a:t>Aspects:</a:t>
            </a:r>
            <a:br>
              <a:rPr lang="en-US" b="1" dirty="0"/>
            </a:br>
            <a:r>
              <a:rPr lang="en-US" b="1" dirty="0"/>
              <a:t>Problem </a:t>
            </a:r>
            <a:r>
              <a:rPr lang="en-US" b="1" dirty="0" smtClean="0"/>
              <a:t>Architecture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A3EB-5CC9-481D-9C27-934AFEFC67E9}" type="datetime1">
              <a:rPr lang="en-US" smtClean="0"/>
              <a:t>7/18/2015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0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32"/>
            <a:ext cx="9144000" cy="529627"/>
          </a:xfrm>
        </p:spPr>
        <p:txBody>
          <a:bodyPr>
            <a:noAutofit/>
          </a:bodyPr>
          <a:lstStyle/>
          <a:p>
            <a:r>
              <a:rPr lang="en-US" sz="2700" b="1" dirty="0" smtClean="0">
                <a:solidFill>
                  <a:srgbClr val="0070C0"/>
                </a:solidFill>
              </a:rPr>
              <a:t>Problem Architecture View </a:t>
            </a:r>
            <a:r>
              <a:rPr lang="en-US" sz="2700" b="1" dirty="0" smtClean="0"/>
              <a:t>of Ogres (Meta or </a:t>
            </a:r>
            <a:r>
              <a:rPr lang="en-US" sz="2700" b="1" dirty="0" err="1" smtClean="0"/>
              <a:t>MacroPatterns</a:t>
            </a:r>
            <a:r>
              <a:rPr lang="en-US" sz="2700" b="1" dirty="0" smtClean="0"/>
              <a:t>)</a:t>
            </a:r>
            <a:endParaRPr lang="en-US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3391"/>
            <a:ext cx="9144000" cy="5953497"/>
          </a:xfrm>
        </p:spPr>
        <p:txBody>
          <a:bodyPr>
            <a:noAutofit/>
          </a:bodyPr>
          <a:lstStyle/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Pleasingly </a:t>
            </a:r>
            <a:r>
              <a:rPr lang="en-US" sz="1800" b="1" dirty="0"/>
              <a:t>Parallel </a:t>
            </a:r>
            <a:r>
              <a:rPr lang="en-US" sz="1800" dirty="0"/>
              <a:t>– as in </a:t>
            </a:r>
            <a:r>
              <a:rPr lang="en-US" sz="1800" dirty="0" smtClean="0"/>
              <a:t>BLAST, Protein docking, some (bio-)imagery  including </a:t>
            </a:r>
            <a:r>
              <a:rPr lang="en-US" sz="1800" b="1" dirty="0" smtClean="0"/>
              <a:t>Local Analytics or Machine </a:t>
            </a:r>
            <a:r>
              <a:rPr lang="en-US" sz="1800" b="1" dirty="0"/>
              <a:t>Learning </a:t>
            </a:r>
            <a:r>
              <a:rPr lang="en-US" sz="1800" dirty="0"/>
              <a:t>– </a:t>
            </a:r>
            <a:r>
              <a:rPr lang="en-US" sz="1800" dirty="0" smtClean="0"/>
              <a:t>ML </a:t>
            </a:r>
            <a:r>
              <a:rPr lang="en-US" sz="1800" dirty="0"/>
              <a:t>or filtering pleasingly </a:t>
            </a:r>
            <a:r>
              <a:rPr lang="en-US" sz="1800" dirty="0" smtClean="0"/>
              <a:t>parallel, </a:t>
            </a:r>
            <a:r>
              <a:rPr lang="en-US" sz="1800" dirty="0"/>
              <a:t>as in bio-imagery, radar </a:t>
            </a:r>
            <a:r>
              <a:rPr lang="en-US" sz="1800" dirty="0" smtClean="0"/>
              <a:t>images (pleasingly parallel but sophisticated local analytics)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Classic MapReduce: </a:t>
            </a:r>
            <a:r>
              <a:rPr lang="en-US" sz="1800" dirty="0"/>
              <a:t>Search, Index and Query and Classification algorithms like collaborative filtering (G1 for </a:t>
            </a:r>
            <a:r>
              <a:rPr lang="en-US" sz="1800" dirty="0" err="1"/>
              <a:t>MRStat</a:t>
            </a:r>
            <a:r>
              <a:rPr lang="en-US" sz="1800" dirty="0"/>
              <a:t> in </a:t>
            </a:r>
            <a:r>
              <a:rPr lang="en-US" sz="1800" dirty="0" smtClean="0"/>
              <a:t>Features, </a:t>
            </a:r>
            <a:r>
              <a:rPr lang="en-US" sz="1800" dirty="0"/>
              <a:t>G7</a:t>
            </a:r>
            <a:r>
              <a:rPr lang="en-US" sz="1800" dirty="0" smtClean="0"/>
              <a:t>)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Map-Collective: </a:t>
            </a:r>
            <a:r>
              <a:rPr lang="en-US" sz="1800" dirty="0" smtClean="0"/>
              <a:t>Iterative maps + communication dominated by “collective” operations as in reduction, broadcast, gather, scatter. Common </a:t>
            </a:r>
            <a:r>
              <a:rPr lang="en-US" sz="1800" dirty="0" err="1" smtClean="0"/>
              <a:t>datamining</a:t>
            </a:r>
            <a:r>
              <a:rPr lang="en-US" sz="1800" dirty="0" smtClean="0"/>
              <a:t> pattern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Map-Point to Point: </a:t>
            </a:r>
            <a:r>
              <a:rPr lang="en-US" sz="1800" dirty="0"/>
              <a:t>Iterative maps + communication dominated </a:t>
            </a:r>
            <a:r>
              <a:rPr lang="en-US" sz="1800" dirty="0" smtClean="0"/>
              <a:t>by many small point to point messages as in graph algorithms</a:t>
            </a:r>
            <a:endParaRPr lang="en-US" sz="1800" b="1" dirty="0" smtClean="0"/>
          </a:p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Map-Streaming: </a:t>
            </a:r>
            <a:r>
              <a:rPr lang="en-US" sz="1800" dirty="0" smtClean="0"/>
              <a:t>Describes streaming, steering and assimilation problems 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Shared Memory: </a:t>
            </a:r>
            <a:r>
              <a:rPr lang="en-US" sz="1800" dirty="0" smtClean="0"/>
              <a:t>Some problems are asynchronous and are easier to parallelize on shared rather than distributed memory – see some graph algorithms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SPMD: </a:t>
            </a:r>
            <a:r>
              <a:rPr lang="en-US" sz="1800" dirty="0" smtClean="0"/>
              <a:t>Single Program Multiple Data, common parallel programming feature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BSP or Bulk Synchronous Processing: </a:t>
            </a:r>
            <a:r>
              <a:rPr lang="en-US" sz="1800" dirty="0" smtClean="0"/>
              <a:t>well-defined compute-communication phases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Fusion</a:t>
            </a:r>
            <a:r>
              <a:rPr lang="en-US" sz="1800" b="1" dirty="0"/>
              <a:t>: </a:t>
            </a:r>
            <a:r>
              <a:rPr lang="en-US" sz="1800" dirty="0"/>
              <a:t>Knowledge discovery often involves fusion of multiple </a:t>
            </a:r>
            <a:r>
              <a:rPr lang="en-US" sz="1800" dirty="0" smtClean="0"/>
              <a:t>methods</a:t>
            </a:r>
            <a:r>
              <a:rPr lang="en-US" sz="1800" dirty="0"/>
              <a:t>. </a:t>
            </a:r>
            <a:endParaRPr lang="en-US" sz="1800" dirty="0" smtClean="0"/>
          </a:p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Dataflow: </a:t>
            </a:r>
            <a:r>
              <a:rPr lang="en-US" sz="1800" dirty="0" smtClean="0"/>
              <a:t>Important application features often occurring in composite Ogres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Use Agents: </a:t>
            </a:r>
            <a:r>
              <a:rPr lang="en-US" sz="1800" dirty="0" smtClean="0"/>
              <a:t>as </a:t>
            </a:r>
            <a:r>
              <a:rPr lang="en-US" sz="1800" dirty="0"/>
              <a:t>in epidemiology (swarm approaches</a:t>
            </a:r>
            <a:r>
              <a:rPr lang="en-US" sz="1800" dirty="0" smtClean="0"/>
              <a:t>)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800" b="1" dirty="0"/>
              <a:t>Workflow: </a:t>
            </a:r>
            <a:r>
              <a:rPr lang="en-US" sz="1800" dirty="0"/>
              <a:t>All applications often involve orchestration (workflow) of multiple </a:t>
            </a:r>
            <a:r>
              <a:rPr lang="en-US" sz="1800" dirty="0" smtClean="0"/>
              <a:t>components</a:t>
            </a:r>
          </a:p>
          <a:p>
            <a:pPr marL="0" indent="0">
              <a:buNone/>
            </a:pPr>
            <a:r>
              <a:rPr lang="en-US" sz="1800" b="1" dirty="0" smtClean="0"/>
              <a:t>Note </a:t>
            </a:r>
            <a:r>
              <a:rPr lang="en-US" sz="1800" b="1" dirty="0"/>
              <a:t>problem and machine architectures are </a:t>
            </a:r>
            <a:r>
              <a:rPr lang="en-US" sz="1800" b="1" dirty="0" smtClean="0"/>
              <a:t>related</a:t>
            </a:r>
            <a:endParaRPr lang="en-US" sz="1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6EE6-EFE8-4649-8D31-D132EAE9B5BC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3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2042"/>
            <a:ext cx="8229600" cy="7423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Hardware, Software, Applications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4644" y="1105677"/>
            <a:ext cx="9069355" cy="535110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my old papers (especially book Parallel Computing Works!), I discussed computing as multiple complex systems mapped into each other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1" dirty="0" smtClean="0">
                <a:solidFill>
                  <a:srgbClr val="C00000"/>
                </a:solidFill>
              </a:rPr>
              <a:t>Problem </a:t>
            </a:r>
            <a:r>
              <a:rPr lang="en-US" sz="2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Numerical formulation  Software  Hardware</a:t>
            </a:r>
            <a:r>
              <a:rPr lang="en-US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</a:br>
            <a:endParaRPr lang="en-US" b="1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r>
              <a:rPr lang="en-US" dirty="0" smtClean="0"/>
              <a:t>Each of these 4 systems has an architecture that can be described in similar language</a:t>
            </a:r>
          </a:p>
          <a:p>
            <a:r>
              <a:rPr lang="en-US" dirty="0" smtClean="0"/>
              <a:t>One gets an easy programming model if architecture of problem matches that of Software</a:t>
            </a:r>
          </a:p>
          <a:p>
            <a:r>
              <a:rPr lang="en-US" dirty="0" smtClean="0"/>
              <a:t>One gets good performance if architecture of hardware matches that of software and problem</a:t>
            </a:r>
          </a:p>
          <a:p>
            <a:r>
              <a:rPr lang="en-US" dirty="0" smtClean="0"/>
              <a:t>So “MapReduce” can be used as architecture of software (programming model) or “Numerical formulation of problem”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A93A-64D3-4E15-8CEA-3C45DAC6FA03}" type="datetime1">
              <a:rPr lang="en-US" smtClean="0"/>
              <a:t>7/18/2015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5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94327"/>
          </a:xfrm>
        </p:spPr>
        <p:txBody>
          <a:bodyPr>
            <a:normAutofit/>
          </a:bodyPr>
          <a:lstStyle/>
          <a:p>
            <a:r>
              <a:rPr lang="en-US" b="1" dirty="0" smtClean="0"/>
              <a:t>8 Data </a:t>
            </a:r>
            <a:r>
              <a:rPr lang="en-US" b="1" dirty="0"/>
              <a:t>Analysis </a:t>
            </a:r>
            <a:r>
              <a:rPr lang="en-US" b="1" dirty="0" smtClean="0"/>
              <a:t>Problem Architectures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8982"/>
            <a:ext cx="9042400" cy="59020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1) Pleasingly </a:t>
            </a:r>
            <a:r>
              <a:rPr lang="en-US" sz="2200" dirty="0"/>
              <a:t>Parallel</a:t>
            </a:r>
            <a:r>
              <a:rPr lang="en-US" sz="2200" dirty="0">
                <a:solidFill>
                  <a:srgbClr val="FF0000"/>
                </a:solidFill>
              </a:rPr>
              <a:t> PP </a:t>
            </a:r>
            <a:r>
              <a:rPr lang="en-US" sz="2200" dirty="0" smtClean="0"/>
              <a:t>or “map-only</a:t>
            </a:r>
            <a:r>
              <a:rPr lang="en-US" sz="2200" dirty="0"/>
              <a:t>” in </a:t>
            </a:r>
            <a:r>
              <a:rPr lang="en-US" sz="2200" dirty="0" smtClean="0"/>
              <a:t>MapReduce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BLAST </a:t>
            </a:r>
            <a:r>
              <a:rPr lang="en-US" sz="1800" dirty="0" smtClean="0"/>
              <a:t>Analysis; Local </a:t>
            </a:r>
            <a:r>
              <a:rPr lang="en-US" sz="1800" dirty="0"/>
              <a:t>Machine </a:t>
            </a:r>
            <a:r>
              <a:rPr lang="en-US" sz="1800" dirty="0" smtClean="0"/>
              <a:t>Learning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2A) Classic </a:t>
            </a:r>
            <a:r>
              <a:rPr lang="en-US" sz="2200" dirty="0"/>
              <a:t>MapReduce </a:t>
            </a:r>
            <a:r>
              <a:rPr lang="en-US" sz="2200" dirty="0" smtClean="0">
                <a:solidFill>
                  <a:srgbClr val="FF0000"/>
                </a:solidFill>
              </a:rPr>
              <a:t>MR</a:t>
            </a:r>
            <a:r>
              <a:rPr lang="en-US" sz="2200" dirty="0" smtClean="0"/>
              <a:t>, Map followed by reduction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High Energy Physics (HEP) </a:t>
            </a:r>
            <a:r>
              <a:rPr lang="en-US" sz="1800" dirty="0" smtClean="0"/>
              <a:t>Histograms; Web search; Recommender Engines</a:t>
            </a: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2B) Simple </a:t>
            </a:r>
            <a:r>
              <a:rPr lang="en-US" sz="2200" dirty="0"/>
              <a:t>version of classic </a:t>
            </a:r>
            <a:r>
              <a:rPr lang="en-US" sz="2200" dirty="0">
                <a:solidFill>
                  <a:srgbClr val="FF0000"/>
                </a:solidFill>
              </a:rPr>
              <a:t>MapReduce </a:t>
            </a:r>
            <a:r>
              <a:rPr lang="en-US" sz="2200" dirty="0" err="1" smtClean="0">
                <a:solidFill>
                  <a:srgbClr val="FF0000"/>
                </a:solidFill>
              </a:rPr>
              <a:t>MRStat</a:t>
            </a:r>
            <a:endParaRPr lang="en-US" sz="2200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Final reduction is just simple statistics </a:t>
            </a: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3) Iterative </a:t>
            </a:r>
            <a:r>
              <a:rPr lang="en-US" sz="2200" dirty="0"/>
              <a:t>MapReduce </a:t>
            </a:r>
            <a:r>
              <a:rPr lang="en-US" sz="2200" dirty="0" err="1">
                <a:solidFill>
                  <a:srgbClr val="FF0000"/>
                </a:solidFill>
              </a:rPr>
              <a:t>MRIter</a:t>
            </a:r>
            <a:endParaRPr lang="en-US" sz="2200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Expectation maximization Clustering Linear Algebra, </a:t>
            </a:r>
            <a:r>
              <a:rPr lang="en-US" sz="1800" dirty="0" smtClean="0"/>
              <a:t>PageRank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4A) Map Point to Point Communication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Classic MPI; PDE </a:t>
            </a:r>
            <a:r>
              <a:rPr lang="en-US" sz="1800" dirty="0"/>
              <a:t>Solvers and Particle </a:t>
            </a:r>
            <a:r>
              <a:rPr lang="en-US" sz="1800" dirty="0" smtClean="0"/>
              <a:t>Dynamics; </a:t>
            </a:r>
            <a:r>
              <a:rPr lang="en-US" sz="1800" dirty="0"/>
              <a:t>Graph processing </a:t>
            </a:r>
            <a:r>
              <a:rPr lang="en-US" sz="1800" dirty="0">
                <a:solidFill>
                  <a:srgbClr val="FF0000"/>
                </a:solidFill>
              </a:rPr>
              <a:t>Graph</a:t>
            </a:r>
            <a:r>
              <a:rPr lang="en-US" sz="1800" dirty="0"/>
              <a:t> 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4B) GPU (Accelerator) enhanced 4A) – especially for deep learning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5) Map + </a:t>
            </a:r>
            <a:r>
              <a:rPr lang="en-US" sz="2200" dirty="0" smtClean="0">
                <a:solidFill>
                  <a:srgbClr val="FF0000"/>
                </a:solidFill>
              </a:rPr>
              <a:t>Streaming</a:t>
            </a:r>
            <a:r>
              <a:rPr lang="en-US" sz="2200" dirty="0" smtClean="0"/>
              <a:t> + Communication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Images from Synchrotron sources; Telescopes; Internet of Things </a:t>
            </a:r>
            <a:r>
              <a:rPr lang="en-US" sz="1800" dirty="0" err="1" smtClean="0"/>
              <a:t>IoT</a:t>
            </a:r>
            <a:endParaRPr lang="en-US" sz="1800" dirty="0" smtClean="0"/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6) </a:t>
            </a:r>
            <a:r>
              <a:rPr lang="en-US" sz="2200" dirty="0">
                <a:solidFill>
                  <a:srgbClr val="FF0000"/>
                </a:solidFill>
              </a:rPr>
              <a:t>Shared memory </a:t>
            </a:r>
            <a:r>
              <a:rPr lang="en-US" sz="2200" dirty="0"/>
              <a:t>allowing parallel threads which are tricky to program </a:t>
            </a:r>
            <a:r>
              <a:rPr lang="en-US" sz="2200" dirty="0" smtClean="0"/>
              <a:t>but lower latency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Difficult </a:t>
            </a:r>
            <a:r>
              <a:rPr lang="en-US" sz="1800" dirty="0"/>
              <a:t>to parallelize asynchronous </a:t>
            </a:r>
            <a:r>
              <a:rPr lang="en-US" sz="1800" dirty="0" smtClean="0"/>
              <a:t>parallel Graph Algorithms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35E5-FEE6-4B57-8EB4-F5357C2644B2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075" y="5034579"/>
            <a:ext cx="753849" cy="67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9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2"/>
          <a:srcRect r="24307"/>
          <a:stretch/>
        </p:blipFill>
        <p:spPr>
          <a:xfrm>
            <a:off x="1087402" y="-107809"/>
            <a:ext cx="8056598" cy="3702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96776" y="35130"/>
            <a:ext cx="1339272" cy="1435551"/>
          </a:xfrm>
        </p:spPr>
        <p:txBody>
          <a:bodyPr/>
          <a:lstStyle/>
          <a:p>
            <a:r>
              <a:rPr lang="en-US" sz="1800" b="1" dirty="0" smtClean="0"/>
              <a:t>6 Forms of MapReduce</a:t>
            </a:r>
            <a:endParaRPr lang="en-US" sz="1800" b="1" dirty="0"/>
          </a:p>
        </p:txBody>
      </p:sp>
      <p:grpSp>
        <p:nvGrpSpPr>
          <p:cNvPr id="109" name="Group 108"/>
          <p:cNvGrpSpPr/>
          <p:nvPr/>
        </p:nvGrpSpPr>
        <p:grpSpPr>
          <a:xfrm>
            <a:off x="1087402" y="3425939"/>
            <a:ext cx="8197477" cy="3527945"/>
            <a:chOff x="124487" y="3975787"/>
            <a:chExt cx="6082865" cy="2645588"/>
          </a:xfrm>
        </p:grpSpPr>
        <p:pic>
          <p:nvPicPr>
            <p:cNvPr id="106" name="Picture 105"/>
            <p:cNvPicPr>
              <a:picLocks noChangeAspect="1"/>
            </p:cNvPicPr>
            <p:nvPr/>
          </p:nvPicPr>
          <p:blipFill rotWithShape="1">
            <a:blip r:embed="rId2"/>
            <a:srcRect l="75102"/>
            <a:stretch/>
          </p:blipFill>
          <p:spPr>
            <a:xfrm>
              <a:off x="124487" y="3975787"/>
              <a:ext cx="1865756" cy="2606969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6631" y="4047679"/>
              <a:ext cx="1908896" cy="2573696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1965" y="4003495"/>
              <a:ext cx="2505387" cy="2603298"/>
            </a:xfrm>
            <a:prstGeom prst="rect">
              <a:avLst/>
            </a:prstGeom>
          </p:spPr>
        </p:pic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D94E-03C5-42DE-BA7E-819E2663DFDF}" type="datetime1">
              <a:rPr lang="en-US" smtClean="0"/>
              <a:t>7/18/2015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29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63676" y="6526725"/>
            <a:ext cx="172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b="1" dirty="0" smtClean="0">
                <a:solidFill>
                  <a:srgbClr val="0070C0"/>
                </a:solidFill>
              </a:rPr>
              <a:t>Shared Memory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2796" y="6417971"/>
            <a:ext cx="1158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b="1" dirty="0" smtClean="0">
                <a:solidFill>
                  <a:srgbClr val="0070C0"/>
                </a:solidFill>
              </a:rPr>
              <a:t>Streaming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43481" y="6119336"/>
            <a:ext cx="76950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 defTabSz="914400"/>
            <a:r>
              <a:rPr lang="en-US" b="1" dirty="0" smtClean="0">
                <a:solidFill>
                  <a:srgbClr val="0070C0"/>
                </a:solidFill>
              </a:rPr>
              <a:t>Graph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27365" y="2847404"/>
            <a:ext cx="985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b="1" dirty="0" smtClean="0">
                <a:solidFill>
                  <a:srgbClr val="0070C0"/>
                </a:solidFill>
              </a:rPr>
              <a:t>Iterative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22792" y="697803"/>
            <a:ext cx="15723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b="1" dirty="0" smtClean="0">
                <a:solidFill>
                  <a:srgbClr val="0070C0"/>
                </a:solidFill>
              </a:rPr>
              <a:t>MR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Basic Statistics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43431" y="785893"/>
            <a:ext cx="1935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b="1" dirty="0" smtClean="0">
                <a:solidFill>
                  <a:srgbClr val="0070C0"/>
                </a:solidFill>
              </a:rPr>
              <a:t>PP </a:t>
            </a:r>
          </a:p>
          <a:p>
            <a:pPr algn="ctr" defTabSz="914400"/>
            <a:r>
              <a:rPr lang="en-US" b="1" dirty="0" smtClean="0">
                <a:solidFill>
                  <a:srgbClr val="0070C0"/>
                </a:solidFill>
              </a:rPr>
              <a:t>Local Analytics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183" y="3482416"/>
            <a:ext cx="2604486" cy="911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936" y="6722407"/>
            <a:ext cx="2597655" cy="90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67985" y="5109792"/>
            <a:ext cx="3291840" cy="1152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48151" y="5064337"/>
            <a:ext cx="3291840" cy="11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1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F03E-7922-4DC8-B66C-E0E4DC033454}" type="datetime1">
              <a:rPr lang="en-US" smtClean="0"/>
              <a:t>7/18/2015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582"/>
            <a:ext cx="9144000" cy="694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5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5462" y="2130425"/>
            <a:ext cx="7772400" cy="1470025"/>
          </a:xfrm>
        </p:spPr>
        <p:txBody>
          <a:bodyPr/>
          <a:lstStyle/>
          <a:p>
            <a:r>
              <a:rPr lang="en-US" b="1" dirty="0" smtClean="0"/>
              <a:t>Facets in the Execution Features Views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6736-D033-46D8-B986-B98552A73ACA}" type="datetime1">
              <a:rPr lang="en-US" smtClean="0"/>
              <a:t>7/18/2015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043517" cy="113546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One View </a:t>
            </a:r>
            <a:r>
              <a:rPr lang="en-US" sz="3600" b="1" dirty="0" smtClean="0"/>
              <a:t>of Ogres has Facets that are </a:t>
            </a:r>
            <a:r>
              <a:rPr lang="en-US" sz="3600" b="1" dirty="0" err="1" smtClean="0"/>
              <a:t>micropatterns</a:t>
            </a:r>
            <a:r>
              <a:rPr lang="en-US" sz="3600" b="1" dirty="0" smtClean="0"/>
              <a:t> or </a:t>
            </a:r>
            <a:r>
              <a:rPr lang="en-US" sz="3600" b="1" dirty="0" smtClean="0">
                <a:solidFill>
                  <a:srgbClr val="0070C0"/>
                </a:solidFill>
              </a:rPr>
              <a:t>Execution Features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2681"/>
            <a:ext cx="9144000" cy="582531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romanLcPeriod"/>
            </a:pPr>
            <a:r>
              <a:rPr lang="en-US" sz="1800" b="1" dirty="0" smtClean="0"/>
              <a:t>Performance Metrics; </a:t>
            </a:r>
            <a:r>
              <a:rPr lang="en-US" sz="1800" dirty="0" smtClean="0"/>
              <a:t>property found by benchmarking Ogre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b="1" dirty="0" smtClean="0"/>
              <a:t>Flops </a:t>
            </a:r>
            <a:r>
              <a:rPr lang="en-US" sz="1800" b="1" dirty="0"/>
              <a:t>per </a:t>
            </a:r>
            <a:r>
              <a:rPr lang="en-US" sz="1800" b="1" dirty="0" smtClean="0"/>
              <a:t>byte; </a:t>
            </a:r>
            <a:r>
              <a:rPr lang="en-US" sz="1800" dirty="0" smtClean="0"/>
              <a:t>memory or I/O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b="1" dirty="0" smtClean="0"/>
              <a:t>Execution Environment; </a:t>
            </a:r>
            <a:r>
              <a:rPr lang="en-US" sz="1800" b="1" dirty="0"/>
              <a:t>Core libraries needed: </a:t>
            </a:r>
            <a:r>
              <a:rPr lang="en-US" sz="1800" dirty="0"/>
              <a:t>matrix-matrix/vector algebra, conjugate gradient, reduction, </a:t>
            </a:r>
            <a:r>
              <a:rPr lang="en-US" sz="1800" dirty="0" smtClean="0"/>
              <a:t>broadcast; Cloud, HPC etc.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b="1" dirty="0" smtClean="0"/>
              <a:t>Volume: </a:t>
            </a:r>
            <a:r>
              <a:rPr lang="en-US" sz="1800" dirty="0" smtClean="0"/>
              <a:t>property of an Ogre instance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b="1" dirty="0" smtClean="0"/>
              <a:t>Velocity: </a:t>
            </a:r>
            <a:r>
              <a:rPr lang="en-US" sz="1800" dirty="0" smtClean="0"/>
              <a:t>qualitative property of Ogre with value associated with instance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b="1" dirty="0" smtClean="0"/>
              <a:t>Variety: </a:t>
            </a:r>
            <a:r>
              <a:rPr lang="en-US" sz="1800" dirty="0" smtClean="0"/>
              <a:t>important property especially of composite Ogres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b="1" dirty="0" smtClean="0"/>
              <a:t>Veracity: </a:t>
            </a:r>
            <a:r>
              <a:rPr lang="en-US" sz="1800" dirty="0" smtClean="0"/>
              <a:t>important property of “mini-applications” but not kernels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b="1" dirty="0" smtClean="0"/>
              <a:t>Communication Structure; </a:t>
            </a:r>
            <a:r>
              <a:rPr lang="en-US" sz="1800" dirty="0"/>
              <a:t>Interconnect </a:t>
            </a:r>
            <a:r>
              <a:rPr lang="en-US" sz="1800" dirty="0" smtClean="0"/>
              <a:t>requirements; </a:t>
            </a:r>
            <a:r>
              <a:rPr lang="en-US" sz="1800" dirty="0"/>
              <a:t>Is communication BSP, Asynchronous, Pub-Sub, Collective, Point to Point? </a:t>
            </a:r>
            <a:endParaRPr lang="en-US" sz="1800" dirty="0" smtClean="0"/>
          </a:p>
          <a:p>
            <a:pPr marL="514350" indent="-514350">
              <a:buFont typeface="+mj-lt"/>
              <a:buAutoNum type="romanLcPeriod"/>
            </a:pPr>
            <a:r>
              <a:rPr lang="en-US" sz="1800" dirty="0" smtClean="0"/>
              <a:t>Is application (graph) </a:t>
            </a:r>
            <a:r>
              <a:rPr lang="en-US" sz="1800" b="1" dirty="0" smtClean="0"/>
              <a:t>static </a:t>
            </a:r>
            <a:r>
              <a:rPr lang="en-US" sz="1800" dirty="0" smtClean="0"/>
              <a:t>or </a:t>
            </a:r>
            <a:r>
              <a:rPr lang="en-US" sz="1800" b="1" dirty="0" smtClean="0"/>
              <a:t>dynamic?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dirty="0" smtClean="0"/>
              <a:t>Most applications consist of a set of interconnected entities; is this </a:t>
            </a:r>
            <a:r>
              <a:rPr lang="en-US" sz="1800" b="1" dirty="0" smtClean="0"/>
              <a:t>regular </a:t>
            </a:r>
            <a:r>
              <a:rPr lang="en-US" sz="1800" dirty="0" smtClean="0"/>
              <a:t>as a set of pixels or is it a complicated </a:t>
            </a:r>
            <a:r>
              <a:rPr lang="en-US" sz="1800" b="1" dirty="0" smtClean="0"/>
              <a:t>irregular graph?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dirty="0" smtClean="0"/>
              <a:t>Are algorithms </a:t>
            </a:r>
            <a:r>
              <a:rPr lang="en-US" sz="1800" b="1" dirty="0" smtClean="0"/>
              <a:t>Iterative </a:t>
            </a:r>
            <a:r>
              <a:rPr lang="en-US" sz="1800" dirty="0" smtClean="0"/>
              <a:t>or</a:t>
            </a:r>
            <a:r>
              <a:rPr lang="en-US" sz="1800" b="1" dirty="0" smtClean="0"/>
              <a:t> not?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b="1" dirty="0" smtClean="0"/>
              <a:t>Data Abstraction: </a:t>
            </a:r>
            <a:r>
              <a:rPr lang="en-US" sz="1800" dirty="0" smtClean="0"/>
              <a:t>key-value, pixel, graph(G3), vector, bags of words or items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dirty="0" smtClean="0"/>
              <a:t>Are </a:t>
            </a:r>
            <a:r>
              <a:rPr lang="en-US" sz="1800" dirty="0"/>
              <a:t>data points in </a:t>
            </a:r>
            <a:r>
              <a:rPr lang="en-US" sz="1800" b="1" dirty="0"/>
              <a:t>metric or non-metric spaces? 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dirty="0" smtClean="0"/>
              <a:t>Is </a:t>
            </a:r>
            <a:r>
              <a:rPr lang="en-US" sz="1800" dirty="0"/>
              <a:t>algorithm </a:t>
            </a:r>
            <a:r>
              <a:rPr lang="en-US" sz="1800" b="1" dirty="0"/>
              <a:t>O(N</a:t>
            </a:r>
            <a:r>
              <a:rPr lang="en-US" sz="1800" b="1" baseline="30000" dirty="0"/>
              <a:t>2</a:t>
            </a:r>
            <a:r>
              <a:rPr lang="en-US" sz="1800" b="1" dirty="0"/>
              <a:t>) or O(N) </a:t>
            </a:r>
            <a:r>
              <a:rPr lang="en-US" sz="1800" dirty="0"/>
              <a:t>(up to logs) for N points per iteration (G2)</a:t>
            </a:r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21C6-C6BA-494A-AA84-72C5BFFEEE92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Facets of the Ogres</a:t>
            </a:r>
            <a:br>
              <a:rPr lang="en-US" b="1" dirty="0" smtClean="0"/>
            </a:br>
            <a:r>
              <a:rPr lang="en-US" b="1" dirty="0" smtClean="0"/>
              <a:t>Data Source </a:t>
            </a:r>
            <a:r>
              <a:rPr lang="en-US" b="1" smtClean="0"/>
              <a:t>and Style Aspects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2628-0B0E-46E5-A32E-B36FEE1AFD44}" type="datetime1">
              <a:rPr lang="en-US" smtClean="0"/>
              <a:t>7/18/2015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64" y="136499"/>
            <a:ext cx="8729082" cy="710101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Data Source and Style View </a:t>
            </a:r>
            <a:r>
              <a:rPr lang="en-US" sz="4000" b="1" dirty="0" smtClean="0"/>
              <a:t>of Ogres I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6117"/>
            <a:ext cx="9144000" cy="6242539"/>
          </a:xfrm>
        </p:spPr>
        <p:txBody>
          <a:bodyPr>
            <a:noAutofit/>
          </a:bodyPr>
          <a:lstStyle/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sz="2400" b="1" dirty="0" smtClean="0"/>
              <a:t>SQL </a:t>
            </a:r>
            <a:r>
              <a:rPr lang="en-US" sz="2400" b="1" dirty="0" err="1" smtClean="0"/>
              <a:t>NewSQL</a:t>
            </a:r>
            <a:r>
              <a:rPr lang="en-US" sz="2400" b="1" dirty="0" smtClean="0"/>
              <a:t> or </a:t>
            </a:r>
            <a:r>
              <a:rPr lang="en-US" sz="2400" b="1" dirty="0"/>
              <a:t>NoSQL: </a:t>
            </a:r>
            <a:r>
              <a:rPr lang="en-US" sz="2400" dirty="0"/>
              <a:t>NoSQL includes Document,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Column</a:t>
            </a:r>
            <a:r>
              <a:rPr lang="en-US" sz="2400" dirty="0"/>
              <a:t>, Key-value, Graph, Triple </a:t>
            </a:r>
            <a:r>
              <a:rPr lang="en-US" sz="2400" dirty="0" smtClean="0"/>
              <a:t>store; </a:t>
            </a:r>
            <a:r>
              <a:rPr lang="en-US" sz="2400" dirty="0" err="1" smtClean="0"/>
              <a:t>NewSQL</a:t>
            </a:r>
            <a:r>
              <a:rPr lang="en-US" sz="2400" dirty="0" smtClean="0"/>
              <a:t> is SQL redone to exploit NoSQL performance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sz="2400" dirty="0" smtClean="0"/>
              <a:t>Other </a:t>
            </a:r>
            <a:r>
              <a:rPr lang="en-US" sz="2400" b="1" dirty="0" smtClean="0"/>
              <a:t>Enterprise data systems: </a:t>
            </a:r>
            <a:r>
              <a:rPr lang="en-US" sz="2400" dirty="0" smtClean="0"/>
              <a:t>10 examples from </a:t>
            </a:r>
            <a:r>
              <a:rPr lang="en-US" sz="2400" dirty="0"/>
              <a:t>NIST integrate </a:t>
            </a:r>
            <a:r>
              <a:rPr lang="en-US" sz="2400" dirty="0" smtClean="0"/>
              <a:t>SQL/NoSQL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sz="2400" b="1" dirty="0" smtClean="0"/>
              <a:t>Set </a:t>
            </a:r>
            <a:r>
              <a:rPr lang="en-US" sz="2400" b="1" dirty="0"/>
              <a:t>of </a:t>
            </a:r>
            <a:r>
              <a:rPr lang="en-US" sz="2400" b="1" dirty="0" smtClean="0"/>
              <a:t>Files or Objects: </a:t>
            </a:r>
            <a:r>
              <a:rPr lang="en-US" sz="2400" dirty="0" smtClean="0"/>
              <a:t>as </a:t>
            </a:r>
            <a:r>
              <a:rPr lang="en-US" sz="2400" dirty="0"/>
              <a:t>managed in </a:t>
            </a:r>
            <a:r>
              <a:rPr lang="en-US" sz="2400" dirty="0" err="1"/>
              <a:t>iRODS</a:t>
            </a:r>
            <a:r>
              <a:rPr lang="en-US" sz="2400" dirty="0"/>
              <a:t> and extremely common in scientific </a:t>
            </a:r>
            <a:r>
              <a:rPr lang="en-US" sz="2400" dirty="0" smtClean="0"/>
              <a:t>research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sz="2400" b="1" dirty="0" smtClean="0"/>
              <a:t>File systems, </a:t>
            </a:r>
            <a:r>
              <a:rPr lang="en-US" sz="2400" b="1" dirty="0"/>
              <a:t>Object, Blob and Data-parallel </a:t>
            </a:r>
            <a:r>
              <a:rPr lang="en-US" sz="2400" dirty="0"/>
              <a:t>(HDFS) raw storage: Separated from computing or </a:t>
            </a:r>
            <a:r>
              <a:rPr lang="en-US" sz="2400" dirty="0" err="1"/>
              <a:t>colocated</a:t>
            </a:r>
            <a:r>
              <a:rPr lang="en-US" sz="2400" dirty="0" smtClean="0"/>
              <a:t>? HDFS v </a:t>
            </a:r>
            <a:r>
              <a:rPr lang="en-US" sz="2400" dirty="0" err="1" smtClean="0"/>
              <a:t>Lustre</a:t>
            </a:r>
            <a:r>
              <a:rPr lang="en-US" sz="2400" dirty="0" smtClean="0"/>
              <a:t> v. </a:t>
            </a:r>
            <a:r>
              <a:rPr lang="en-US" sz="2400" dirty="0" err="1" smtClean="0"/>
              <a:t>Openstack</a:t>
            </a:r>
            <a:r>
              <a:rPr lang="en-US" sz="2400" dirty="0" smtClean="0"/>
              <a:t> Swift v. GPFS</a:t>
            </a:r>
            <a:endParaRPr lang="en-US" sz="2400" dirty="0"/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sz="2400" b="1" dirty="0" smtClean="0"/>
              <a:t>Archive/Batched/Streaming: </a:t>
            </a:r>
            <a:r>
              <a:rPr lang="en-US" sz="2400" dirty="0"/>
              <a:t>Streaming </a:t>
            </a:r>
            <a:r>
              <a:rPr lang="en-US" sz="2400" dirty="0" smtClean="0"/>
              <a:t>is incremental </a:t>
            </a:r>
            <a:r>
              <a:rPr lang="en-US" sz="2400" dirty="0"/>
              <a:t>update of datasets with new algorithms to achieve real-time response (G7); Before data gets to compute system, there is often an initial data gathering phase which is characterized by a block size and timing. Block size varies from month (Remote Sensing, Seismic) to day (genomic) to seconds or lower (Real time control, streaming</a:t>
            </a:r>
            <a:r>
              <a:rPr lang="en-US" sz="2400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EA96-4D1F-412C-8513-EF8C9285C50E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4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64" y="136499"/>
            <a:ext cx="8729082" cy="710101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Data Source and Style View </a:t>
            </a:r>
            <a:r>
              <a:rPr lang="en-US" sz="4000" b="1" dirty="0" smtClean="0"/>
              <a:t>of Ogres II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6600"/>
            <a:ext cx="9144000" cy="6242539"/>
          </a:xfrm>
        </p:spPr>
        <p:txBody>
          <a:bodyPr>
            <a:noAutofit/>
          </a:bodyPr>
          <a:lstStyle/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b="1" dirty="0" smtClean="0"/>
              <a:t>Shared/Dedicated/Transient/Permanent: </a:t>
            </a:r>
            <a:r>
              <a:rPr lang="en-US" sz="2400" dirty="0" smtClean="0"/>
              <a:t>qualitative property </a:t>
            </a:r>
            <a:r>
              <a:rPr lang="en-US" sz="2400" dirty="0"/>
              <a:t>of data; Other characteristics are needed for permanent auxiliary/comparison datasets and these could be interdisciplinary, implying nontrivial data </a:t>
            </a:r>
            <a:r>
              <a:rPr lang="en-US" sz="2400" dirty="0" smtClean="0"/>
              <a:t>movement/replication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b="1" dirty="0"/>
              <a:t>Metadata/Provenance: </a:t>
            </a:r>
            <a:r>
              <a:rPr lang="en-US" sz="2400" dirty="0"/>
              <a:t>Clear qualitative property but not for kernels as important aspect of data collection process</a:t>
            </a:r>
            <a:endParaRPr lang="en-US" sz="2400" dirty="0" smtClean="0"/>
          </a:p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b="1" dirty="0" smtClean="0"/>
              <a:t>Internet </a:t>
            </a:r>
            <a:r>
              <a:rPr lang="en-US" sz="2400" b="1" dirty="0"/>
              <a:t>of </a:t>
            </a:r>
            <a:r>
              <a:rPr lang="en-US" sz="2400" b="1" dirty="0" smtClean="0"/>
              <a:t>Things: </a:t>
            </a:r>
            <a:r>
              <a:rPr lang="en-US" sz="2400" dirty="0" smtClean="0"/>
              <a:t>24 to 50 Billion devices on Internet by 2020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b="1" dirty="0" smtClean="0"/>
              <a:t>HPC simulations: </a:t>
            </a:r>
            <a:r>
              <a:rPr lang="en-US" sz="2400" dirty="0"/>
              <a:t>generate major (visualization) output that often needs to </a:t>
            </a:r>
            <a:r>
              <a:rPr lang="en-US" sz="2400" dirty="0" smtClean="0"/>
              <a:t>be mined 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dirty="0" smtClean="0"/>
              <a:t>Using </a:t>
            </a:r>
            <a:r>
              <a:rPr lang="en-US" sz="2400" b="1" dirty="0" smtClean="0"/>
              <a:t>GIS:</a:t>
            </a:r>
            <a:r>
              <a:rPr lang="en-US" sz="2400" dirty="0" smtClean="0"/>
              <a:t> Geographical </a:t>
            </a:r>
            <a:r>
              <a:rPr lang="en-US" sz="2400" dirty="0"/>
              <a:t>Information </a:t>
            </a:r>
            <a:r>
              <a:rPr lang="en-US" sz="2400" dirty="0" smtClean="0"/>
              <a:t>Systems </a:t>
            </a:r>
            <a:r>
              <a:rPr lang="en-US" sz="2400" dirty="0"/>
              <a:t>provide attractive access to geospatial </a:t>
            </a:r>
            <a:r>
              <a:rPr lang="en-US" sz="2400" dirty="0" smtClean="0"/>
              <a:t>data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Note 10 Bob Marcus (led NIST effort) Use cases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40E3-3588-4208-AB93-960DE183F8D6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2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0899"/>
            <a:ext cx="90297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2. Perform real time analytics on data source streams and notify users when specified events occur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4562" y="551184"/>
            <a:ext cx="71575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367866" y="2066545"/>
            <a:ext cx="8776134" cy="4530155"/>
            <a:chOff x="367866" y="2066545"/>
            <a:chExt cx="8776134" cy="4530155"/>
          </a:xfrm>
        </p:grpSpPr>
        <p:sp>
          <p:nvSpPr>
            <p:cNvPr id="5" name="TextBox 4"/>
            <p:cNvSpPr txBox="1"/>
            <p:nvPr/>
          </p:nvSpPr>
          <p:spPr>
            <a:xfrm>
              <a:off x="2857189" y="6196590"/>
              <a:ext cx="36276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</a:rPr>
                <a:t>Storm, Kafka, </a:t>
              </a:r>
              <a:r>
                <a:rPr lang="en-US" sz="2000" dirty="0" err="1">
                  <a:latin typeface="Calibri" panose="020F0502020204030204" pitchFamily="34" charset="0"/>
                </a:rPr>
                <a:t>Hbase</a:t>
              </a:r>
              <a:r>
                <a:rPr lang="en-US" sz="2000" dirty="0">
                  <a:latin typeface="Calibri" panose="020F0502020204030204" pitchFamily="34" charset="0"/>
                </a:rPr>
                <a:t>, Zookeeper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67866" y="2066545"/>
              <a:ext cx="8776134" cy="3942575"/>
              <a:chOff x="457198" y="1344126"/>
              <a:chExt cx="8776134" cy="394257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457200" y="2785241"/>
                <a:ext cx="2317531" cy="42041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Streaming Data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57199" y="3505199"/>
                <a:ext cx="2317531" cy="42041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latin typeface="Calibri" panose="020F0502020204030204" pitchFamily="34" charset="0"/>
                  </a:rPr>
                  <a:t>Streaming Data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57198" y="4225157"/>
                <a:ext cx="2317531" cy="42041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latin typeface="Calibri" panose="020F0502020204030204" pitchFamily="34" charset="0"/>
                  </a:rPr>
                  <a:t>Streaming Data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3804744" y="3279228"/>
                <a:ext cx="1965435" cy="64638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Posted Data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6574220" y="3279228"/>
                <a:ext cx="1965435" cy="64638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Identified Events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5770179" y="1881352"/>
                <a:ext cx="1912883" cy="76725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Filter Identifying Events</a:t>
                </a: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5389" y="1344126"/>
                <a:ext cx="1258709" cy="1361657"/>
              </a:xfrm>
              <a:prstGeom prst="rect">
                <a:avLst/>
              </a:prstGeom>
            </p:spPr>
          </p:pic>
          <p:cxnSp>
            <p:nvCxnSpPr>
              <p:cNvPr id="14" name="Straight Arrow Connector 13"/>
              <p:cNvCxnSpPr/>
              <p:nvPr/>
            </p:nvCxnSpPr>
            <p:spPr>
              <a:xfrm>
                <a:off x="4434098" y="1817031"/>
                <a:ext cx="1230978" cy="20792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2845040" y="3058510"/>
                <a:ext cx="912406" cy="34455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2895780" y="3976513"/>
                <a:ext cx="861666" cy="45885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2946521" y="3695211"/>
                <a:ext cx="810925" cy="4038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4873812" y="2407350"/>
                <a:ext cx="787007" cy="80707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7587200" y="2705783"/>
                <a:ext cx="95862" cy="5338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H="1" flipV="1">
                <a:off x="4652818" y="2492507"/>
                <a:ext cx="1782774" cy="99999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ounded Rectangle 20"/>
              <p:cNvSpPr/>
              <p:nvPr/>
            </p:nvSpPr>
            <p:spPr>
              <a:xfrm>
                <a:off x="5049587" y="4640316"/>
                <a:ext cx="1965435" cy="64638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Repository</a:t>
                </a: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H="1">
                <a:off x="6824480" y="4016062"/>
                <a:ext cx="333065" cy="561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4897821" y="4002368"/>
                <a:ext cx="434191" cy="57488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4707599" y="1469442"/>
                <a:ext cx="13535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Specify filter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618939" y="4239453"/>
                <a:ext cx="8843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Archive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730510" y="2613076"/>
                <a:ext cx="15028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Post Selected Events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486479" y="2698808"/>
                <a:ext cx="16230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Fetch streamed Data</a:t>
                </a:r>
              </a:p>
            </p:txBody>
          </p:sp>
        </p:grp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75A3-4E59-457D-AECD-811F06220AF4}" type="datetime1">
              <a:rPr lang="en-US" smtClean="0"/>
              <a:t>7/18/2015</a:t>
            </a:fld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6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77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5. Perform </a:t>
            </a:r>
            <a:r>
              <a:rPr lang="en-US" b="1" dirty="0"/>
              <a:t>interactive analytics on data in analytics-optimized database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90088" y="1522345"/>
            <a:ext cx="7775810" cy="5195854"/>
            <a:chOff x="790088" y="1522345"/>
            <a:chExt cx="7775810" cy="5195854"/>
          </a:xfrm>
        </p:grpSpPr>
        <p:sp>
          <p:nvSpPr>
            <p:cNvPr id="4" name="Rounded Rectangle 3"/>
            <p:cNvSpPr/>
            <p:nvPr/>
          </p:nvSpPr>
          <p:spPr>
            <a:xfrm>
              <a:off x="2932353" y="4129664"/>
              <a:ext cx="5633545" cy="5255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Hadoop, Spark, Giraph, Pig …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932353" y="4986908"/>
              <a:ext cx="5633545" cy="5255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Data Storage: HDFS, </a:t>
              </a:r>
              <a:r>
                <a:rPr lang="en-US" sz="2000" dirty="0" err="1">
                  <a:latin typeface="Calibri" panose="020F0502020204030204" pitchFamily="34" charset="0"/>
                </a:rPr>
                <a:t>Hbase</a:t>
              </a:r>
              <a:r>
                <a:rPr lang="en-US" sz="2000" dirty="0">
                  <a:latin typeface="Calibri" panose="020F0502020204030204" pitchFamily="34" charset="0"/>
                </a:rPr>
                <a:t> 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790088" y="6259962"/>
              <a:ext cx="4813738" cy="458237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Data, Streaming, Batch …..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3690943" y="5650361"/>
              <a:ext cx="861849" cy="488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4311053" y="5702913"/>
              <a:ext cx="861849" cy="488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5267495" y="5710906"/>
              <a:ext cx="861849" cy="488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1586751" y="1522345"/>
              <a:ext cx="5613078" cy="869846"/>
              <a:chOff x="1609805" y="1758098"/>
              <a:chExt cx="5613078" cy="86984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9805" y="1758098"/>
                <a:ext cx="881148" cy="85615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9943" y="1758098"/>
                <a:ext cx="861850" cy="83740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0525" y="1758098"/>
                <a:ext cx="869846" cy="869846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0895" y="1758098"/>
                <a:ext cx="881148" cy="85615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1033" y="1758098"/>
                <a:ext cx="861850" cy="837400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1615" y="1758098"/>
                <a:ext cx="869846" cy="869846"/>
              </a:xfrm>
              <a:prstGeom prst="rect">
                <a:avLst/>
              </a:prstGeom>
            </p:spPr>
          </p:pic>
        </p:grpSp>
        <p:sp>
          <p:nvSpPr>
            <p:cNvPr id="17" name="Rounded Rectangle 16"/>
            <p:cNvSpPr/>
            <p:nvPr/>
          </p:nvSpPr>
          <p:spPr>
            <a:xfrm>
              <a:off x="4766408" y="3247982"/>
              <a:ext cx="1965435" cy="64638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Mahout, R</a:t>
              </a:r>
            </a:p>
          </p:txBody>
        </p:sp>
        <p:sp>
          <p:nvSpPr>
            <p:cNvPr id="18" name="Up-Down Arrow 17"/>
            <p:cNvSpPr/>
            <p:nvPr/>
          </p:nvSpPr>
          <p:spPr>
            <a:xfrm>
              <a:off x="5599888" y="2507874"/>
              <a:ext cx="298475" cy="641317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C6E0-FAE8-4915-B986-7FC934E1F779}" type="datetime1">
              <a:rPr lang="en-US" smtClean="0"/>
              <a:t>7/18/2015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3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5A. Perform interactive analytics on observational scientific data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1419" y="1452250"/>
            <a:ext cx="8946658" cy="5272759"/>
            <a:chOff x="61419" y="1452250"/>
            <a:chExt cx="8946658" cy="5272759"/>
          </a:xfrm>
        </p:grpSpPr>
        <p:sp>
          <p:nvSpPr>
            <p:cNvPr id="4" name="Rounded Rectangle 3"/>
            <p:cNvSpPr/>
            <p:nvPr/>
          </p:nvSpPr>
          <p:spPr>
            <a:xfrm>
              <a:off x="2051283" y="2710089"/>
              <a:ext cx="5633545" cy="5255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Grid or Many Task Software, Hadoop, Spark, Giraph, Pig …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051283" y="3567333"/>
              <a:ext cx="5633545" cy="5255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Data Storage: HDFS, </a:t>
              </a:r>
              <a:r>
                <a:rPr lang="en-US" dirty="0" err="1">
                  <a:latin typeface="Calibri" panose="020F0502020204030204" pitchFamily="34" charset="0"/>
                </a:rPr>
                <a:t>Hbase</a:t>
              </a:r>
              <a:r>
                <a:rPr lang="en-US" dirty="0">
                  <a:latin typeface="Calibri" panose="020F0502020204030204" pitchFamily="34" charset="0"/>
                </a:rPr>
                <a:t>, File Collection 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61419" y="4769444"/>
              <a:ext cx="3769845" cy="696685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Streaming Twitter data for Social Networking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5371029" y="4424576"/>
              <a:ext cx="17470" cy="5674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1985039" y="4176845"/>
              <a:ext cx="861849" cy="488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3167267" y="1658818"/>
              <a:ext cx="2434991" cy="64638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Science Analysis Code, Mahout, R</a:t>
              </a:r>
            </a:p>
          </p:txBody>
        </p:sp>
        <p:sp>
          <p:nvSpPr>
            <p:cNvPr id="10" name="Up-Down Arrow 9"/>
            <p:cNvSpPr/>
            <p:nvPr/>
          </p:nvSpPr>
          <p:spPr>
            <a:xfrm rot="16200000">
              <a:off x="2376992" y="1661353"/>
              <a:ext cx="298475" cy="641317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553" y="1452250"/>
              <a:ext cx="1258709" cy="136165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602259" y="4404485"/>
              <a:ext cx="340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Transport batch of data to primary analysis data system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145339" y="5794380"/>
              <a:ext cx="3769845" cy="71578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Record Scientific Data in “field”</a:t>
              </a:r>
            </a:p>
          </p:txBody>
        </p:sp>
        <p:sp>
          <p:nvSpPr>
            <p:cNvPr id="14" name="Can 13"/>
            <p:cNvSpPr/>
            <p:nvPr/>
          </p:nvSpPr>
          <p:spPr>
            <a:xfrm>
              <a:off x="5218831" y="5186304"/>
              <a:ext cx="1297827" cy="1538705"/>
            </a:xfrm>
            <a:prstGeom prst="ca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Local Accumulate and initial computing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4053824" y="6191992"/>
              <a:ext cx="100942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35165" y="4239910"/>
              <a:ext cx="1612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Direct Transfer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26864" y="5186304"/>
              <a:ext cx="22812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NIST examples include  </a:t>
              </a:r>
              <a:r>
                <a:rPr lang="en-US" dirty="0">
                  <a:latin typeface="Calibri" panose="020F0502020204030204" pitchFamily="34" charset="0"/>
                </a:rPr>
                <a:t>LHC, Remote Sensing, Astronomy and Bioinformatics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BD43-5B31-4040-88E2-4AB983CB9D9C}" type="datetime1">
              <a:rPr lang="en-US" smtClean="0"/>
              <a:t>7/18/2015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6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Facets of the Ogres Processing View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CE51-8F6F-4BEC-8E1F-E0BAF32D9FE8}" type="datetime1">
              <a:rPr lang="en-US" smtClean="0"/>
              <a:t>7/18/2015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0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886"/>
            <a:ext cx="9144000" cy="710101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Facets in Processing (run time) View </a:t>
            </a:r>
            <a:r>
              <a:rPr lang="en-US" sz="3600" b="1" dirty="0" smtClean="0"/>
              <a:t>of Ogres I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6117"/>
            <a:ext cx="9144000" cy="6242539"/>
          </a:xfrm>
        </p:spPr>
        <p:txBody>
          <a:bodyPr>
            <a:noAutofit/>
          </a:bodyPr>
          <a:lstStyle/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sz="2400" b="1" dirty="0" smtClean="0"/>
              <a:t>Micro-benchmarks </a:t>
            </a:r>
            <a:r>
              <a:rPr lang="en-US" sz="2400" dirty="0" smtClean="0"/>
              <a:t>ogres that exercise simple features of hardware such as communication, disk I/O, CPU, memory performance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sz="2400" b="1" dirty="0" smtClean="0"/>
              <a:t>Local Analytics </a:t>
            </a:r>
            <a:r>
              <a:rPr lang="en-US" sz="2400" dirty="0" smtClean="0"/>
              <a:t>executed on a single core or perhaps node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sz="2400" b="1" dirty="0" smtClean="0"/>
              <a:t>Global </a:t>
            </a:r>
            <a:r>
              <a:rPr lang="en-US" sz="2400" b="1" dirty="0"/>
              <a:t>Analytics </a:t>
            </a:r>
            <a:r>
              <a:rPr lang="en-US" sz="2400" dirty="0"/>
              <a:t>requiring iterative programming models (G5,G6</a:t>
            </a:r>
            <a:r>
              <a:rPr lang="en-US" sz="2400" dirty="0" smtClean="0"/>
              <a:t>) across multiple nodes of a parallel system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sz="2400" b="1" dirty="0" smtClean="0"/>
              <a:t>Optimization Methodology: </a:t>
            </a:r>
            <a:r>
              <a:rPr lang="en-US" sz="2400" dirty="0" smtClean="0"/>
              <a:t>overlapping categories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900" b="1" dirty="0" smtClean="0"/>
              <a:t>Nonlinear Optimization (G6)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900" b="1" dirty="0" smtClean="0"/>
              <a:t>Machine </a:t>
            </a:r>
            <a:r>
              <a:rPr lang="en-US" sz="1900" b="1" dirty="0"/>
              <a:t>Learning</a:t>
            </a:r>
            <a:endParaRPr lang="en-US" sz="1900" dirty="0"/>
          </a:p>
          <a:p>
            <a:pPr marL="971550" lvl="1" indent="-514350">
              <a:buFont typeface="+mj-lt"/>
              <a:buAutoNum type="romanLcPeriod"/>
            </a:pPr>
            <a:r>
              <a:rPr lang="en-US" sz="1900" b="1" dirty="0" smtClean="0"/>
              <a:t>Maximum </a:t>
            </a:r>
            <a:r>
              <a:rPr lang="en-US" sz="1900" b="1" dirty="0"/>
              <a:t>Likelihood</a:t>
            </a:r>
            <a:r>
              <a:rPr lang="en-US" sz="1900" dirty="0"/>
              <a:t> or </a:t>
            </a:r>
            <a:r>
              <a:rPr lang="en-US" sz="1900" b="1" dirty="0">
                <a:sym typeface="Symbol" panose="05050102010706020507" pitchFamily="18" charset="2"/>
              </a:rPr>
              <a:t></a:t>
            </a:r>
            <a:r>
              <a:rPr lang="en-US" sz="1900" b="1" baseline="30000" dirty="0">
                <a:sym typeface="Symbol" panose="05050102010706020507" pitchFamily="18" charset="2"/>
              </a:rPr>
              <a:t>2</a:t>
            </a:r>
            <a:r>
              <a:rPr lang="en-US" sz="1900" b="1" dirty="0">
                <a:sym typeface="Symbol" panose="05050102010706020507" pitchFamily="18" charset="2"/>
              </a:rPr>
              <a:t> </a:t>
            </a:r>
            <a:r>
              <a:rPr lang="en-US" sz="1900" dirty="0">
                <a:sym typeface="Symbol" panose="05050102010706020507" pitchFamily="18" charset="2"/>
              </a:rPr>
              <a:t>minimizations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900" b="1" dirty="0"/>
              <a:t>Expectation Maximization </a:t>
            </a:r>
            <a:r>
              <a:rPr lang="en-US" sz="1900" dirty="0"/>
              <a:t>(often Steepest descent)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900" b="1" dirty="0" smtClean="0"/>
              <a:t>Combinatorial Optimization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900" b="1" dirty="0" smtClean="0"/>
              <a:t>Linear/Quadratic Programming (G5)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900" b="1" dirty="0" smtClean="0"/>
              <a:t>Dynamic Programming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400" b="1" dirty="0" smtClean="0"/>
              <a:t>Visualization </a:t>
            </a:r>
            <a:r>
              <a:rPr lang="en-US" sz="2400" dirty="0" smtClean="0"/>
              <a:t>is key application capability with algorithms like MDS useful but it itself part of “mini-app” or composite Ogre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400" b="1" dirty="0" smtClean="0"/>
              <a:t>Alignment (G7) </a:t>
            </a:r>
            <a:r>
              <a:rPr lang="en-US" sz="2400" dirty="0" smtClean="0"/>
              <a:t>as in BLAST compares samples with repository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631F-DE7C-4B70-815F-F5271CE4E4E1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F03E-7922-4DC8-B66C-E0E4DC033454}" type="datetime1">
              <a:rPr lang="en-US" smtClean="0"/>
              <a:t>7/18/2015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582"/>
            <a:ext cx="9144000" cy="69491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5400" y="0"/>
            <a:ext cx="919479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There are a lot of Big Data and HPC Software </a:t>
            </a:r>
            <a:r>
              <a:rPr lang="en-US" sz="2400" b="1" dirty="0" smtClean="0"/>
              <a:t>systems in 17 (21) layers</a:t>
            </a:r>
            <a:endParaRPr lang="en-US" sz="2400" b="1" dirty="0"/>
          </a:p>
          <a:p>
            <a:pPr algn="ctr"/>
            <a:r>
              <a:rPr lang="en-US" sz="2400" b="1" dirty="0" smtClean="0"/>
              <a:t>Build on – do not compete with the over 300 HPC-ABDS systems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9410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564"/>
            <a:ext cx="8902840" cy="71010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Facets in Processing (run time) View </a:t>
            </a:r>
            <a:r>
              <a:rPr lang="en-US" sz="3200" b="1" dirty="0"/>
              <a:t>of Ogres </a:t>
            </a:r>
            <a:r>
              <a:rPr lang="en-US" sz="3200" b="1" dirty="0" smtClean="0"/>
              <a:t>II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8630"/>
            <a:ext cx="9144000" cy="624253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romanLcPeriod" startAt="7"/>
            </a:pPr>
            <a:r>
              <a:rPr lang="en-US" sz="2400" b="1" dirty="0" smtClean="0"/>
              <a:t>Streaming divided into 5 categories depending on event size and synchronization  and integration</a:t>
            </a:r>
          </a:p>
          <a:p>
            <a:pPr marL="914400" lvl="1" indent="-514350"/>
            <a:r>
              <a:rPr lang="en-US" sz="1800" dirty="0" smtClean="0"/>
              <a:t>Set </a:t>
            </a:r>
            <a:r>
              <a:rPr lang="en-US" sz="1800" dirty="0"/>
              <a:t>of independent events where precise time sequencing unimportant.</a:t>
            </a:r>
          </a:p>
          <a:p>
            <a:pPr marL="914400" lvl="1" indent="-514350"/>
            <a:r>
              <a:rPr lang="en-US" sz="1800" dirty="0" smtClean="0"/>
              <a:t>Time </a:t>
            </a:r>
            <a:r>
              <a:rPr lang="en-US" sz="1800" dirty="0"/>
              <a:t>series of connected small events where time ordering important.</a:t>
            </a:r>
          </a:p>
          <a:p>
            <a:pPr marL="914400" lvl="1" indent="-514350"/>
            <a:r>
              <a:rPr lang="en-US" sz="1800" dirty="0" smtClean="0"/>
              <a:t>Set </a:t>
            </a:r>
            <a:r>
              <a:rPr lang="en-US" sz="1800" dirty="0"/>
              <a:t>of independent large events where each event needs parallel processing with time sequencing not critical </a:t>
            </a:r>
          </a:p>
          <a:p>
            <a:pPr marL="914400" lvl="1" indent="-514350"/>
            <a:r>
              <a:rPr lang="en-US" sz="1800" dirty="0" smtClean="0"/>
              <a:t>Set </a:t>
            </a:r>
            <a:r>
              <a:rPr lang="en-US" sz="1800" dirty="0"/>
              <a:t>of connected large events where each event needs parallel processing with time sequencing critical. </a:t>
            </a:r>
          </a:p>
          <a:p>
            <a:pPr marL="914400" lvl="1" indent="-514350"/>
            <a:r>
              <a:rPr lang="en-US" sz="1800" dirty="0" smtClean="0"/>
              <a:t>Stream </a:t>
            </a:r>
            <a:r>
              <a:rPr lang="en-US" sz="1800" dirty="0"/>
              <a:t>of connected small or large events </a:t>
            </a:r>
            <a:r>
              <a:rPr lang="en-US" sz="1800" dirty="0" smtClean="0"/>
              <a:t>to </a:t>
            </a:r>
            <a:r>
              <a:rPr lang="en-US" sz="1800" dirty="0"/>
              <a:t>be integrated in a complex way</a:t>
            </a:r>
            <a:r>
              <a:rPr lang="en-US" sz="1800" dirty="0" smtClean="0"/>
              <a:t>.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2000" b="1" dirty="0" smtClean="0"/>
              <a:t>Basic Statistics (G1): </a:t>
            </a:r>
            <a:r>
              <a:rPr lang="en-US" sz="2000" dirty="0" err="1" smtClean="0"/>
              <a:t>MRStat</a:t>
            </a:r>
            <a:r>
              <a:rPr lang="en-US" sz="2000" dirty="0" smtClean="0"/>
              <a:t> in NIST problem features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2000" b="1" dirty="0" smtClean="0"/>
              <a:t>Search/Query/Index: </a:t>
            </a:r>
            <a:r>
              <a:rPr lang="en-US" sz="2000" dirty="0" smtClean="0"/>
              <a:t>Classic database which is well studied (</a:t>
            </a:r>
            <a:r>
              <a:rPr lang="en-US" sz="2000" dirty="0" err="1" smtClean="0"/>
              <a:t>Baru</a:t>
            </a:r>
            <a:r>
              <a:rPr lang="en-US" sz="2000" dirty="0" smtClean="0"/>
              <a:t>, </a:t>
            </a:r>
            <a:r>
              <a:rPr lang="en-US" sz="2000" dirty="0" err="1" smtClean="0"/>
              <a:t>Rabl</a:t>
            </a:r>
            <a:r>
              <a:rPr lang="en-US" sz="2000" dirty="0" smtClean="0"/>
              <a:t> tutorial)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2000" b="1" dirty="0" smtClean="0"/>
              <a:t>Recommender Engine: </a:t>
            </a:r>
            <a:r>
              <a:rPr lang="en-US" sz="2000" dirty="0" smtClean="0"/>
              <a:t>core to many e-commerce, media businesses; collaborative filtering key technology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2000" b="1" dirty="0" smtClean="0"/>
              <a:t>Classification: </a:t>
            </a:r>
            <a:r>
              <a:rPr lang="en-US" sz="2000" dirty="0" smtClean="0"/>
              <a:t>assigning items to categories based on many methods</a:t>
            </a:r>
          </a:p>
          <a:p>
            <a:pPr marL="914400" lvl="1" indent="-514350"/>
            <a:r>
              <a:rPr lang="en-US" sz="1600" dirty="0" smtClean="0"/>
              <a:t>MapReduce good in Alignment, Basic statistics, S/Q/I, Recommender, </a:t>
            </a:r>
            <a:r>
              <a:rPr lang="en-US" sz="1600" dirty="0" err="1" smtClean="0"/>
              <a:t>Calssification</a:t>
            </a:r>
            <a:endParaRPr lang="en-US" sz="1600" dirty="0" smtClean="0"/>
          </a:p>
          <a:p>
            <a:pPr marL="514350" indent="-514350">
              <a:buFont typeface="+mj-lt"/>
              <a:buAutoNum type="romanLcPeriod" startAt="7"/>
            </a:pPr>
            <a:r>
              <a:rPr lang="en-US" sz="2000" b="1" dirty="0" smtClean="0"/>
              <a:t>Deep Learning </a:t>
            </a:r>
            <a:r>
              <a:rPr lang="en-US" sz="2000" dirty="0" smtClean="0"/>
              <a:t>of growing importance due to success in speech recognition etc.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2000" b="1" dirty="0"/>
              <a:t>Problem set up as a graph </a:t>
            </a:r>
            <a:r>
              <a:rPr lang="en-US" sz="2000" dirty="0"/>
              <a:t>(G3) as opposed to vector, grid, bag of words etc.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2000" dirty="0" smtClean="0"/>
              <a:t>Using </a:t>
            </a:r>
            <a:r>
              <a:rPr lang="en-US" sz="2000" b="1" dirty="0"/>
              <a:t>Linear Algebra </a:t>
            </a:r>
            <a:r>
              <a:rPr lang="en-US" sz="2000" b="1" dirty="0" smtClean="0"/>
              <a:t>Kernels</a:t>
            </a:r>
            <a:r>
              <a:rPr lang="en-US" sz="2000" dirty="0" smtClean="0"/>
              <a:t>: much machine learning uses linear algebra kernels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70B5-08F3-4D94-B9E2-32077942CEC9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5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81"/>
            <a:ext cx="8959174" cy="686368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F5CE-A734-4D17-8339-4462AFE4188C}" type="datetime1">
              <a:rPr lang="en-US" smtClean="0"/>
              <a:t>7/18/2015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2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Benchmarks based on Ogres</a:t>
            </a:r>
            <a:br>
              <a:rPr lang="en-US" b="1" dirty="0" smtClean="0"/>
            </a:br>
            <a:r>
              <a:rPr lang="en-US" b="1" dirty="0" smtClean="0"/>
              <a:t>Analytics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6130-5FB1-40DC-82C9-53361427A91E}" type="datetime1">
              <a:rPr lang="en-US" smtClean="0"/>
              <a:t>7/18/2015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7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28453"/>
            <a:ext cx="9143998" cy="792162"/>
          </a:xfrm>
        </p:spPr>
        <p:txBody>
          <a:bodyPr>
            <a:normAutofit/>
          </a:bodyPr>
          <a:lstStyle/>
          <a:p>
            <a:pPr algn="ctr"/>
            <a:r>
              <a:rPr lang="en-US" sz="3600" b="1" smtClean="0">
                <a:latin typeface="+mn-lt"/>
              </a:rPr>
              <a:t>Benchmarks/Mini-apps </a:t>
            </a:r>
            <a:r>
              <a:rPr lang="en-US" sz="3600" b="1" dirty="0" smtClean="0">
                <a:latin typeface="+mn-lt"/>
              </a:rPr>
              <a:t>spanning Facets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0615"/>
            <a:ext cx="9143999" cy="6037385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Look at </a:t>
            </a:r>
            <a:r>
              <a:rPr lang="en-US" sz="2400" dirty="0" smtClean="0"/>
              <a:t>NSF SPIDAL Project, NIST 51 use cases, </a:t>
            </a:r>
            <a:r>
              <a:rPr lang="en-US" sz="2400" dirty="0" err="1" smtClean="0"/>
              <a:t>Baru-Rabl</a:t>
            </a:r>
            <a:r>
              <a:rPr lang="en-US" sz="2400" dirty="0" smtClean="0"/>
              <a:t> review</a:t>
            </a:r>
          </a:p>
          <a:p>
            <a:r>
              <a:rPr lang="en-US" sz="2400" b="1" dirty="0" smtClean="0"/>
              <a:t>Catalog facets </a:t>
            </a:r>
            <a:r>
              <a:rPr lang="en-US" sz="2400" dirty="0" smtClean="0"/>
              <a:t>of benchmarks and choose entries to cover “all facets”</a:t>
            </a:r>
          </a:p>
          <a:p>
            <a:r>
              <a:rPr lang="en-US" sz="2400" b="1" dirty="0" smtClean="0"/>
              <a:t>Micro Benchmarks: </a:t>
            </a:r>
            <a:r>
              <a:rPr lang="en-US" sz="2400" dirty="0" smtClean="0"/>
              <a:t>SPEC, </a:t>
            </a:r>
            <a:r>
              <a:rPr lang="en-US" sz="2400" dirty="0" err="1" smtClean="0"/>
              <a:t>EnhancedDFSIO</a:t>
            </a:r>
            <a:r>
              <a:rPr lang="en-US" sz="2400" dirty="0"/>
              <a:t> </a:t>
            </a:r>
            <a:r>
              <a:rPr lang="en-US" sz="2400" dirty="0" smtClean="0"/>
              <a:t>(HDFS), </a:t>
            </a:r>
            <a:r>
              <a:rPr lang="en-US" sz="2400" dirty="0" err="1" smtClean="0"/>
              <a:t>Terasort</a:t>
            </a:r>
            <a:r>
              <a:rPr lang="en-US" sz="2400" dirty="0" smtClean="0"/>
              <a:t>, </a:t>
            </a:r>
            <a:r>
              <a:rPr lang="en-US" sz="2400" dirty="0" err="1" smtClean="0"/>
              <a:t>Wordcount</a:t>
            </a:r>
            <a:r>
              <a:rPr lang="en-US" sz="2400" dirty="0" smtClean="0"/>
              <a:t>, </a:t>
            </a:r>
            <a:r>
              <a:rPr lang="en-US" sz="2400" dirty="0" err="1" smtClean="0"/>
              <a:t>Grep</a:t>
            </a:r>
            <a:r>
              <a:rPr lang="en-US" sz="2400" dirty="0" smtClean="0"/>
              <a:t>, MPI, Basic Pub-Sub ….</a:t>
            </a:r>
          </a:p>
          <a:p>
            <a:r>
              <a:rPr lang="en-US" sz="2400" b="1" dirty="0" smtClean="0"/>
              <a:t>SQL and NoSQL Data systems, Search, Recommenders: </a:t>
            </a:r>
            <a:r>
              <a:rPr lang="en-US" sz="2400" dirty="0" smtClean="0"/>
              <a:t>TPC (-C to x–HS for Hadoop), </a:t>
            </a:r>
            <a:r>
              <a:rPr lang="en-US" sz="2400" dirty="0" err="1" smtClean="0"/>
              <a:t>BigBench</a:t>
            </a:r>
            <a:r>
              <a:rPr lang="en-US" sz="2400" dirty="0" smtClean="0"/>
              <a:t>, Yahoo Cloud Serving, Berkeley Big Data, </a:t>
            </a:r>
            <a:r>
              <a:rPr lang="en-US" sz="2400" dirty="0" err="1" smtClean="0"/>
              <a:t>HiBench</a:t>
            </a:r>
            <a:r>
              <a:rPr lang="en-US" sz="2400" dirty="0" smtClean="0"/>
              <a:t>, </a:t>
            </a:r>
            <a:r>
              <a:rPr lang="en-US" sz="2400" dirty="0" err="1" smtClean="0"/>
              <a:t>BigDataBench</a:t>
            </a:r>
            <a:r>
              <a:rPr lang="en-US" sz="2400" dirty="0" smtClean="0"/>
              <a:t>, </a:t>
            </a:r>
            <a:r>
              <a:rPr lang="en-US" sz="2400" dirty="0" err="1" smtClean="0"/>
              <a:t>Cloudsuite</a:t>
            </a:r>
            <a:r>
              <a:rPr lang="en-US" sz="2400" dirty="0" smtClean="0"/>
              <a:t>, </a:t>
            </a:r>
            <a:r>
              <a:rPr lang="en-US" sz="2400" dirty="0" err="1" smtClean="0"/>
              <a:t>Linkbench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includes MapReduce cases Search, Bayes, Random Forests, Collaborative Filtering</a:t>
            </a:r>
          </a:p>
          <a:p>
            <a:r>
              <a:rPr lang="en-US" sz="2400" b="1" dirty="0" smtClean="0"/>
              <a:t>Spatial Query: </a:t>
            </a:r>
            <a:r>
              <a:rPr lang="en-US" sz="2400" dirty="0" smtClean="0"/>
              <a:t>select from image or earth data</a:t>
            </a:r>
            <a:endParaRPr lang="en-US" sz="2400" dirty="0"/>
          </a:p>
          <a:p>
            <a:r>
              <a:rPr lang="en-US" sz="2400" b="1" dirty="0" smtClean="0"/>
              <a:t>Alignment: </a:t>
            </a:r>
            <a:r>
              <a:rPr lang="en-US" sz="2400" dirty="0" smtClean="0"/>
              <a:t>Biology as in BLAST</a:t>
            </a:r>
          </a:p>
          <a:p>
            <a:r>
              <a:rPr lang="en-US" sz="2400" b="1" dirty="0" smtClean="0"/>
              <a:t>Streaming: </a:t>
            </a:r>
            <a:r>
              <a:rPr lang="en-US" sz="2400" dirty="0" smtClean="0"/>
              <a:t>Online classifiers, Cluster tweets, Robotics, Industrial Internet of Things, Astronomy; </a:t>
            </a:r>
            <a:r>
              <a:rPr lang="en-US" sz="2400" dirty="0" err="1" smtClean="0"/>
              <a:t>BGBenchmark</a:t>
            </a:r>
            <a:r>
              <a:rPr lang="en-US" sz="2400" dirty="0" smtClean="0"/>
              <a:t>; choose to cover all 5 subclasses</a:t>
            </a:r>
            <a:r>
              <a:rPr lang="en-US" sz="2400" dirty="0"/>
              <a:t> </a:t>
            </a:r>
            <a:endParaRPr lang="en-US" sz="2400" dirty="0" smtClean="0"/>
          </a:p>
          <a:p>
            <a:r>
              <a:rPr lang="en-US" sz="2400" b="1" dirty="0" smtClean="0"/>
              <a:t>Pleasingly parallel (Local Analytics): </a:t>
            </a:r>
            <a:r>
              <a:rPr lang="en-US" sz="2400" dirty="0" smtClean="0"/>
              <a:t>as in initial  steps of LHC, Pathology, </a:t>
            </a:r>
            <a:r>
              <a:rPr lang="en-US" sz="2400" dirty="0" err="1" smtClean="0"/>
              <a:t>Bioimaging</a:t>
            </a:r>
            <a:r>
              <a:rPr lang="en-US" sz="2400" dirty="0" smtClean="0"/>
              <a:t> (differ in type of data analysis)</a:t>
            </a:r>
          </a:p>
          <a:p>
            <a:r>
              <a:rPr lang="en-US" sz="2400" b="1" dirty="0" smtClean="0"/>
              <a:t>Global Analytics: </a:t>
            </a:r>
            <a:r>
              <a:rPr lang="en-US" sz="2400" dirty="0" smtClean="0"/>
              <a:t>Outlier, Clustering, LDA, SVM, Deep Learning, MDS, </a:t>
            </a:r>
            <a:r>
              <a:rPr lang="en-US" sz="2400" dirty="0"/>
              <a:t>PageRank, </a:t>
            </a:r>
            <a:r>
              <a:rPr lang="en-US" sz="2400" dirty="0" err="1" smtClean="0"/>
              <a:t>Levenberg</a:t>
            </a:r>
            <a:r>
              <a:rPr lang="en-US" sz="2400" dirty="0" smtClean="0"/>
              <a:t>-Marquardt, Graph 500 entries</a:t>
            </a:r>
          </a:p>
          <a:p>
            <a:r>
              <a:rPr lang="en-US" sz="2400" b="1" dirty="0" smtClean="0"/>
              <a:t>Workflow</a:t>
            </a:r>
            <a:r>
              <a:rPr lang="en-US" sz="2400" dirty="0" smtClean="0"/>
              <a:t> and </a:t>
            </a:r>
            <a:r>
              <a:rPr lang="en-US" sz="2400" b="1" dirty="0" smtClean="0"/>
              <a:t>Composite</a:t>
            </a:r>
            <a:r>
              <a:rPr lang="en-US" sz="2400" dirty="0" smtClean="0"/>
              <a:t> (analytics on </a:t>
            </a:r>
            <a:r>
              <a:rPr lang="en-US" sz="2400" dirty="0" err="1" smtClean="0"/>
              <a:t>xSQL</a:t>
            </a:r>
            <a:r>
              <a:rPr lang="en-US" sz="2400" dirty="0" smtClean="0"/>
              <a:t>) linking above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05E-055D-4912-A1EA-B7DCC4F0518D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HPC-ABDS Runtime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33530-0A81-4049-8675-5D25CD2E549B}" type="datetime1">
              <a:rPr lang="en-US" smtClean="0"/>
              <a:t>7/18/2015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8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45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807B-9A38-4118-B25A-DECF0E936D44}" type="datetime1">
              <a:rPr lang="en-US" smtClean="0"/>
              <a:t>7/18/2015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582"/>
            <a:ext cx="9144000" cy="694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46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807B-9A38-4118-B25A-DECF0E936D44}" type="datetime1">
              <a:rPr lang="en-US" smtClean="0"/>
              <a:t>7/18/2015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582"/>
            <a:ext cx="9144000" cy="69491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5400" y="0"/>
            <a:ext cx="919479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There are a lot of Big Data and HPC Software </a:t>
            </a:r>
            <a:r>
              <a:rPr lang="en-US" sz="2400" b="1" dirty="0" smtClean="0"/>
              <a:t>systems in 17 (21) layers</a:t>
            </a:r>
            <a:endParaRPr lang="en-US" sz="2400" b="1" dirty="0"/>
          </a:p>
          <a:p>
            <a:pPr algn="ctr"/>
            <a:r>
              <a:rPr lang="en-US" sz="2400" b="1" dirty="0" smtClean="0"/>
              <a:t>Build on – do not compete with the over 300 HPC-ABDS systems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4849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2"/>
          <a:srcRect r="24307"/>
          <a:stretch/>
        </p:blipFill>
        <p:spPr>
          <a:xfrm>
            <a:off x="1087402" y="-107809"/>
            <a:ext cx="8056598" cy="3702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96776" y="35130"/>
            <a:ext cx="1339272" cy="1435551"/>
          </a:xfrm>
        </p:spPr>
        <p:txBody>
          <a:bodyPr/>
          <a:lstStyle/>
          <a:p>
            <a:r>
              <a:rPr lang="en-US" sz="1800" b="1" dirty="0" smtClean="0"/>
              <a:t>6 Forms of MapReduce</a:t>
            </a:r>
            <a:endParaRPr lang="en-US" sz="1800" b="1" dirty="0"/>
          </a:p>
        </p:txBody>
      </p:sp>
      <p:grpSp>
        <p:nvGrpSpPr>
          <p:cNvPr id="109" name="Group 108"/>
          <p:cNvGrpSpPr/>
          <p:nvPr/>
        </p:nvGrpSpPr>
        <p:grpSpPr>
          <a:xfrm>
            <a:off x="1087402" y="3388599"/>
            <a:ext cx="8197477" cy="3565285"/>
            <a:chOff x="124487" y="3975787"/>
            <a:chExt cx="6082865" cy="2645588"/>
          </a:xfrm>
        </p:grpSpPr>
        <p:pic>
          <p:nvPicPr>
            <p:cNvPr id="106" name="Picture 105"/>
            <p:cNvPicPr>
              <a:picLocks noChangeAspect="1"/>
            </p:cNvPicPr>
            <p:nvPr/>
          </p:nvPicPr>
          <p:blipFill rotWithShape="1">
            <a:blip r:embed="rId2"/>
            <a:srcRect l="75102"/>
            <a:stretch/>
          </p:blipFill>
          <p:spPr>
            <a:xfrm>
              <a:off x="124487" y="3975787"/>
              <a:ext cx="1865756" cy="2606969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6631" y="4047679"/>
              <a:ext cx="1908896" cy="2573696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1965" y="4003495"/>
              <a:ext cx="2505387" cy="2603298"/>
            </a:xfrm>
            <a:prstGeom prst="rect">
              <a:avLst/>
            </a:prstGeom>
          </p:spPr>
        </p:pic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9BBE-4B61-423B-9F84-965DE5C2985C}" type="datetime1">
              <a:rPr lang="en-US" smtClean="0"/>
              <a:t>7/18/2015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47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63676" y="6526725"/>
            <a:ext cx="172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b="1" dirty="0" smtClean="0">
                <a:solidFill>
                  <a:srgbClr val="0070C0"/>
                </a:solidFill>
              </a:rPr>
              <a:t>Shared Memory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2796" y="6417971"/>
            <a:ext cx="1158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b="1" dirty="0" smtClean="0">
                <a:solidFill>
                  <a:srgbClr val="0070C0"/>
                </a:solidFill>
              </a:rPr>
              <a:t>Streaming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43481" y="6119336"/>
            <a:ext cx="76950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 defTabSz="914400"/>
            <a:r>
              <a:rPr lang="en-US" b="1" dirty="0" smtClean="0">
                <a:solidFill>
                  <a:srgbClr val="0070C0"/>
                </a:solidFill>
              </a:rPr>
              <a:t>Graph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27365" y="2847404"/>
            <a:ext cx="985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b="1" dirty="0" smtClean="0">
                <a:solidFill>
                  <a:srgbClr val="0070C0"/>
                </a:solidFill>
              </a:rPr>
              <a:t>Iterative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22792" y="697803"/>
            <a:ext cx="15723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b="1" dirty="0" smtClean="0">
                <a:solidFill>
                  <a:srgbClr val="0070C0"/>
                </a:solidFill>
              </a:rPr>
              <a:t>MR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Basic Statistics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43431" y="785893"/>
            <a:ext cx="1935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b="1" dirty="0" smtClean="0">
                <a:solidFill>
                  <a:srgbClr val="0070C0"/>
                </a:solidFill>
              </a:rPr>
              <a:t>PP </a:t>
            </a:r>
          </a:p>
          <a:p>
            <a:pPr algn="ctr" defTabSz="914400"/>
            <a:r>
              <a:rPr lang="en-US" b="1" dirty="0" smtClean="0">
                <a:solidFill>
                  <a:srgbClr val="0070C0"/>
                </a:solidFill>
              </a:rPr>
              <a:t>Local Analytics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183" y="3482416"/>
            <a:ext cx="2604486" cy="911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936" y="6722407"/>
            <a:ext cx="2597655" cy="90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67985" y="5109792"/>
            <a:ext cx="3291840" cy="1152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48151" y="5064337"/>
            <a:ext cx="3291840" cy="11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1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94327"/>
          </a:xfrm>
        </p:spPr>
        <p:txBody>
          <a:bodyPr>
            <a:normAutofit/>
          </a:bodyPr>
          <a:lstStyle/>
          <a:p>
            <a:r>
              <a:rPr lang="en-US" b="1" dirty="0" smtClean="0"/>
              <a:t>8 Data </a:t>
            </a:r>
            <a:r>
              <a:rPr lang="en-US" b="1" dirty="0"/>
              <a:t>Analysis </a:t>
            </a:r>
            <a:r>
              <a:rPr lang="en-US" b="1" dirty="0" smtClean="0"/>
              <a:t>Problem Architectures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8982"/>
            <a:ext cx="9042400" cy="59020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1) Pleasingly </a:t>
            </a:r>
            <a:r>
              <a:rPr lang="en-US" sz="2200" dirty="0"/>
              <a:t>Parallel</a:t>
            </a:r>
            <a:r>
              <a:rPr lang="en-US" sz="2200" dirty="0">
                <a:solidFill>
                  <a:srgbClr val="FF0000"/>
                </a:solidFill>
              </a:rPr>
              <a:t> PP </a:t>
            </a:r>
            <a:r>
              <a:rPr lang="en-US" sz="2200" dirty="0" smtClean="0"/>
              <a:t>or “map-only</a:t>
            </a:r>
            <a:r>
              <a:rPr lang="en-US" sz="2200" dirty="0"/>
              <a:t>” in </a:t>
            </a:r>
            <a:r>
              <a:rPr lang="en-US" sz="2200" dirty="0" smtClean="0"/>
              <a:t>MapReduce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BLAST </a:t>
            </a:r>
            <a:r>
              <a:rPr lang="en-US" sz="1800" dirty="0" smtClean="0"/>
              <a:t>Analysis; Local </a:t>
            </a:r>
            <a:r>
              <a:rPr lang="en-US" sz="1800" dirty="0"/>
              <a:t>Machine </a:t>
            </a:r>
            <a:r>
              <a:rPr lang="en-US" sz="1800" dirty="0" smtClean="0"/>
              <a:t>Learning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2A) Classic </a:t>
            </a:r>
            <a:r>
              <a:rPr lang="en-US" sz="2200" dirty="0"/>
              <a:t>MapReduce </a:t>
            </a:r>
            <a:r>
              <a:rPr lang="en-US" sz="2200" dirty="0" smtClean="0">
                <a:solidFill>
                  <a:srgbClr val="FF0000"/>
                </a:solidFill>
              </a:rPr>
              <a:t>MR</a:t>
            </a:r>
            <a:r>
              <a:rPr lang="en-US" sz="2200" dirty="0" smtClean="0"/>
              <a:t>, Map followed by reduction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High Energy Physics (HEP) </a:t>
            </a:r>
            <a:r>
              <a:rPr lang="en-US" sz="1800" dirty="0" smtClean="0"/>
              <a:t>Histograms; Web search; Recommender Engines</a:t>
            </a: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2B) Simple </a:t>
            </a:r>
            <a:r>
              <a:rPr lang="en-US" sz="2200" dirty="0"/>
              <a:t>version of classic </a:t>
            </a:r>
            <a:r>
              <a:rPr lang="en-US" sz="2200" dirty="0">
                <a:solidFill>
                  <a:srgbClr val="FF0000"/>
                </a:solidFill>
              </a:rPr>
              <a:t>MapReduce </a:t>
            </a:r>
            <a:r>
              <a:rPr lang="en-US" sz="2200" dirty="0" err="1" smtClean="0">
                <a:solidFill>
                  <a:srgbClr val="FF0000"/>
                </a:solidFill>
              </a:rPr>
              <a:t>MRStat</a:t>
            </a:r>
            <a:endParaRPr lang="en-US" sz="2200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Final reduction is just simple statistics </a:t>
            </a: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3) Iterative </a:t>
            </a:r>
            <a:r>
              <a:rPr lang="en-US" sz="2200" dirty="0"/>
              <a:t>MapReduce </a:t>
            </a:r>
            <a:r>
              <a:rPr lang="en-US" sz="2200" dirty="0" err="1">
                <a:solidFill>
                  <a:srgbClr val="FF0000"/>
                </a:solidFill>
              </a:rPr>
              <a:t>MRIter</a:t>
            </a:r>
            <a:endParaRPr lang="en-US" sz="2200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Expectation maximization Clustering Linear Algebra, </a:t>
            </a:r>
            <a:r>
              <a:rPr lang="en-US" sz="1800" dirty="0" smtClean="0"/>
              <a:t>PageRank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4A) Map Point to Point Communication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Classic MPI; PDE </a:t>
            </a:r>
            <a:r>
              <a:rPr lang="en-US" sz="1800" dirty="0"/>
              <a:t>Solvers and Particle </a:t>
            </a:r>
            <a:r>
              <a:rPr lang="en-US" sz="1800" dirty="0" smtClean="0"/>
              <a:t>Dynamics; </a:t>
            </a:r>
            <a:r>
              <a:rPr lang="en-US" sz="1800" dirty="0"/>
              <a:t>Graph processing </a:t>
            </a:r>
            <a:r>
              <a:rPr lang="en-US" sz="1800" dirty="0">
                <a:solidFill>
                  <a:srgbClr val="FF0000"/>
                </a:solidFill>
              </a:rPr>
              <a:t>Graph</a:t>
            </a:r>
            <a:r>
              <a:rPr lang="en-US" sz="1800" dirty="0"/>
              <a:t> 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4B) GPU (Accelerator) enhanced 4A) – especially for deep learning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5) Map + </a:t>
            </a:r>
            <a:r>
              <a:rPr lang="en-US" sz="2200" dirty="0" smtClean="0">
                <a:solidFill>
                  <a:srgbClr val="FF0000"/>
                </a:solidFill>
              </a:rPr>
              <a:t>Streaming</a:t>
            </a:r>
            <a:r>
              <a:rPr lang="en-US" sz="2200" dirty="0" smtClean="0"/>
              <a:t> + Communication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Images from Synchrotron sources; Telescopes; Internet of Things </a:t>
            </a:r>
            <a:r>
              <a:rPr lang="en-US" sz="1800" dirty="0" err="1" smtClean="0"/>
              <a:t>IoT</a:t>
            </a:r>
            <a:endParaRPr lang="en-US" sz="1800" dirty="0" smtClean="0"/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6) </a:t>
            </a:r>
            <a:r>
              <a:rPr lang="en-US" sz="2200" dirty="0">
                <a:solidFill>
                  <a:srgbClr val="FF0000"/>
                </a:solidFill>
              </a:rPr>
              <a:t>Shared memory </a:t>
            </a:r>
            <a:r>
              <a:rPr lang="en-US" sz="2200" dirty="0"/>
              <a:t>allowing parallel threads which are tricky to program </a:t>
            </a:r>
            <a:r>
              <a:rPr lang="en-US" sz="2200" dirty="0" smtClean="0"/>
              <a:t>but lower latency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Difficult </a:t>
            </a:r>
            <a:r>
              <a:rPr lang="en-US" sz="1800" dirty="0"/>
              <a:t>to parallelize asynchronous </a:t>
            </a:r>
            <a:r>
              <a:rPr lang="en-US" sz="1800" dirty="0" smtClean="0"/>
              <a:t>parallel Graph Algorithms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C355-F630-47EF-B3B9-2845025FF3DE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075" y="5034579"/>
            <a:ext cx="753849" cy="67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2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09" y="28288"/>
            <a:ext cx="8229600" cy="507421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Functionality of 21 HPC-ABDS </a:t>
            </a:r>
            <a:r>
              <a:rPr lang="en-US" sz="2800" b="1" dirty="0"/>
              <a:t>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08" y="530441"/>
            <a:ext cx="9065491" cy="6327559"/>
          </a:xfrm>
        </p:spPr>
        <p:txBody>
          <a:bodyPr>
            <a:noAutofit/>
          </a:bodyPr>
          <a:lstStyle/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Message Protocols: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Distributed Coordination: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Security &amp; Privacy: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Monitoring: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 err="1">
                <a:latin typeface="Calibri" panose="020F0502020204030204" pitchFamily="34" charset="0"/>
              </a:rPr>
              <a:t>IaaS</a:t>
            </a:r>
            <a:r>
              <a:rPr lang="en-US" sz="1800" dirty="0">
                <a:latin typeface="Calibri" panose="020F0502020204030204" pitchFamily="34" charset="0"/>
              </a:rPr>
              <a:t> Management from HPC to hypervisors: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DevOps: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Interoperability: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File systems: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Cluster Resource Management: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Data Transport: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A) File management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</a:rPr>
              <a:t>B) NoSQL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</a:rPr>
              <a:t>C) SQL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In-memory </a:t>
            </a:r>
            <a:r>
              <a:rPr lang="en-US" sz="1800" dirty="0" err="1">
                <a:latin typeface="Calibri" panose="020F0502020204030204" pitchFamily="34" charset="0"/>
              </a:rPr>
              <a:t>databases&amp;caches</a:t>
            </a:r>
            <a:r>
              <a:rPr lang="en-US" sz="1800" dirty="0">
                <a:latin typeface="Calibri" panose="020F0502020204030204" pitchFamily="34" charset="0"/>
              </a:rPr>
              <a:t> / Object-relational mapping / Extraction Tools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Inter process communication Collectives, point-to-point, publish-subscribe, MPI: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A) Basic Programming model and runtime, SPMD, </a:t>
            </a:r>
            <a:r>
              <a:rPr lang="en-US" sz="1800" dirty="0" err="1">
                <a:latin typeface="Calibri" panose="020F0502020204030204" pitchFamily="34" charset="0"/>
              </a:rPr>
              <a:t>MapReduce</a:t>
            </a:r>
            <a:r>
              <a:rPr lang="en-US" sz="1800" dirty="0">
                <a:latin typeface="Calibri" panose="020F0502020204030204" pitchFamily="34" charset="0"/>
              </a:rPr>
              <a:t>: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</a:rPr>
              <a:t>B) Streaming: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A) High level Programming: 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</a:rPr>
              <a:t>B) Frameworks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Application and Analytics: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Workflow-Orchestration: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A02C-7F30-4766-9F5A-72C1349A18AE}" type="datetime1">
              <a:rPr lang="en-US" smtClean="0"/>
              <a:t>7/18/2015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2FC35-689C-482B-881D-27C85BFD1D21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12145" y="967797"/>
            <a:ext cx="39808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Here are 21 functionalities. (including 11, 14, 15 subparts)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Lets discuss how these are used in particular applications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4 Cross cutting at top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17 in order of layered diagram starting at bottom</a:t>
            </a:r>
          </a:p>
        </p:txBody>
      </p:sp>
    </p:spTree>
    <p:extLst>
      <p:ext uri="{BB962C8B-B14F-4D97-AF65-F5344CB8AC3E}">
        <p14:creationId xmlns:p14="http://schemas.microsoft.com/office/powerpoint/2010/main" val="419721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5462" y="1616332"/>
            <a:ext cx="7772400" cy="175223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NIST Big Data Initiative</a:t>
            </a:r>
            <a:endParaRPr lang="en-US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895344"/>
            <a:ext cx="6060831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Led by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Chaitin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Baru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Bob Marcus, Wo Chang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87BDA-49CE-49A2-B8F8-DF570E6D3374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7471"/>
            <a:ext cx="9069355" cy="80771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Exemplar Software for a Big </a:t>
            </a:r>
            <a:r>
              <a:rPr lang="en-US" sz="3600" b="1" dirty="0"/>
              <a:t>Data </a:t>
            </a:r>
            <a:r>
              <a:rPr lang="en-US" sz="3600" b="1" dirty="0" smtClean="0"/>
              <a:t>Initiative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15184"/>
            <a:ext cx="9144000" cy="5786284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Functionality of ABDS and Performance of HPC</a:t>
            </a:r>
          </a:p>
          <a:p>
            <a:r>
              <a:rPr lang="en-US" b="1" dirty="0" smtClean="0"/>
              <a:t>Workflow: </a:t>
            </a:r>
            <a:r>
              <a:rPr lang="en-US" dirty="0" smtClean="0"/>
              <a:t>Apache Crunch, Python or Kepler</a:t>
            </a:r>
          </a:p>
          <a:p>
            <a:r>
              <a:rPr lang="en-US" b="1" dirty="0" smtClean="0"/>
              <a:t>Data Analytics: </a:t>
            </a:r>
            <a:r>
              <a:rPr lang="en-US" dirty="0" smtClean="0"/>
              <a:t>Mahout, R, </a:t>
            </a:r>
            <a:r>
              <a:rPr lang="en-US" dirty="0" err="1" smtClean="0"/>
              <a:t>ImageJ</a:t>
            </a:r>
            <a:r>
              <a:rPr lang="en-US" dirty="0" smtClean="0"/>
              <a:t>, </a:t>
            </a:r>
            <a:r>
              <a:rPr lang="en-US" dirty="0" err="1" smtClean="0"/>
              <a:t>Scalapack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High level Programming: </a:t>
            </a:r>
            <a:r>
              <a:rPr lang="en-US" dirty="0" smtClean="0"/>
              <a:t>Hive, Pig</a:t>
            </a:r>
          </a:p>
          <a:p>
            <a:r>
              <a:rPr lang="en-US" b="1" dirty="0" smtClean="0"/>
              <a:t>Batch Parallel Programming model: </a:t>
            </a:r>
            <a:r>
              <a:rPr lang="en-US" dirty="0" smtClean="0"/>
              <a:t>Hadoop, Spark, </a:t>
            </a:r>
            <a:r>
              <a:rPr lang="en-US" dirty="0" err="1" smtClean="0"/>
              <a:t>Giraph</a:t>
            </a:r>
            <a:r>
              <a:rPr lang="en-US" dirty="0" smtClean="0"/>
              <a:t>, Harp, MPI;</a:t>
            </a:r>
          </a:p>
          <a:p>
            <a:r>
              <a:rPr lang="en-US" b="1" dirty="0" smtClean="0"/>
              <a:t>Streaming Programming </a:t>
            </a:r>
            <a:r>
              <a:rPr lang="en-US" b="1" dirty="0"/>
              <a:t>model: </a:t>
            </a:r>
            <a:r>
              <a:rPr lang="en-US" dirty="0" smtClean="0"/>
              <a:t>Storm, Kafka or </a:t>
            </a:r>
            <a:r>
              <a:rPr lang="en-US" dirty="0" err="1" smtClean="0"/>
              <a:t>RabbitMQ</a:t>
            </a:r>
            <a:endParaRPr lang="en-US" dirty="0" smtClean="0"/>
          </a:p>
          <a:p>
            <a:r>
              <a:rPr lang="en-US" b="1" dirty="0" smtClean="0"/>
              <a:t>In-memory: </a:t>
            </a:r>
            <a:r>
              <a:rPr lang="en-US" dirty="0" err="1" smtClean="0"/>
              <a:t>Memcached</a:t>
            </a:r>
            <a:endParaRPr lang="en-US" dirty="0" smtClean="0"/>
          </a:p>
          <a:p>
            <a:r>
              <a:rPr lang="en-US" b="1" dirty="0" smtClean="0"/>
              <a:t>Data Management: </a:t>
            </a:r>
            <a:r>
              <a:rPr lang="en-US" dirty="0" err="1" smtClean="0"/>
              <a:t>Hbase</a:t>
            </a:r>
            <a:r>
              <a:rPr lang="en-US" dirty="0" smtClean="0"/>
              <a:t>, </a:t>
            </a:r>
            <a:r>
              <a:rPr lang="en-US" dirty="0" err="1" smtClean="0"/>
              <a:t>MongoDB</a:t>
            </a:r>
            <a:r>
              <a:rPr lang="en-US" dirty="0" smtClean="0"/>
              <a:t>, MySQL </a:t>
            </a:r>
          </a:p>
          <a:p>
            <a:r>
              <a:rPr lang="en-US" b="1" dirty="0" smtClean="0"/>
              <a:t>Distributed Coordination: </a:t>
            </a:r>
            <a:r>
              <a:rPr lang="en-US" dirty="0" smtClean="0"/>
              <a:t>Zookeeper</a:t>
            </a:r>
          </a:p>
          <a:p>
            <a:r>
              <a:rPr lang="en-US" b="1" dirty="0" smtClean="0"/>
              <a:t>Cluster Management: </a:t>
            </a:r>
            <a:r>
              <a:rPr lang="en-US" dirty="0" smtClean="0"/>
              <a:t>Yarn, </a:t>
            </a:r>
            <a:r>
              <a:rPr lang="en-US" dirty="0" err="1" smtClean="0"/>
              <a:t>Slurm</a:t>
            </a:r>
            <a:endParaRPr lang="en-US" dirty="0" smtClean="0"/>
          </a:p>
          <a:p>
            <a:r>
              <a:rPr lang="en-US" b="1" dirty="0" smtClean="0"/>
              <a:t>File Systems: </a:t>
            </a:r>
            <a:r>
              <a:rPr lang="en-US" dirty="0" smtClean="0"/>
              <a:t>HDFS, Object store (Swift),</a:t>
            </a:r>
            <a:r>
              <a:rPr lang="en-US" dirty="0" err="1" smtClean="0"/>
              <a:t>Lustre</a:t>
            </a:r>
            <a:endParaRPr lang="en-US" dirty="0" smtClean="0"/>
          </a:p>
          <a:p>
            <a:r>
              <a:rPr lang="en-US" b="1" dirty="0" smtClean="0"/>
              <a:t>DevOps: </a:t>
            </a:r>
            <a:r>
              <a:rPr lang="en-US" dirty="0" err="1" smtClean="0"/>
              <a:t>Cloudmesh</a:t>
            </a:r>
            <a:r>
              <a:rPr lang="en-US" dirty="0" smtClean="0"/>
              <a:t>, Chef, Puppet, Docker, Cobbler</a:t>
            </a:r>
          </a:p>
          <a:p>
            <a:r>
              <a:rPr lang="en-US" b="1" dirty="0" err="1" smtClean="0"/>
              <a:t>IaaS</a:t>
            </a:r>
            <a:r>
              <a:rPr lang="en-US" b="1" dirty="0" smtClean="0"/>
              <a:t>: </a:t>
            </a:r>
            <a:r>
              <a:rPr lang="en-US" dirty="0" smtClean="0"/>
              <a:t>Amazon, Azure, OpenStack, </a:t>
            </a:r>
            <a:r>
              <a:rPr lang="en-US" dirty="0" err="1" smtClean="0"/>
              <a:t>Docker</a:t>
            </a:r>
            <a:r>
              <a:rPr lang="en-US" dirty="0" smtClean="0"/>
              <a:t>, SR-IOV</a:t>
            </a:r>
          </a:p>
          <a:p>
            <a:r>
              <a:rPr lang="en-US" b="1" dirty="0" smtClean="0"/>
              <a:t>Monitoring: </a:t>
            </a:r>
            <a:r>
              <a:rPr lang="en-US" dirty="0" smtClean="0"/>
              <a:t>Inca, Ganglia, Nagios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23F1-2826-4014-A544-9F29B1A06FCD}" type="datetime1">
              <a:rPr lang="en-US" smtClean="0"/>
              <a:t>7/18/2015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9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8687"/>
            <a:ext cx="9144000" cy="6257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2813"/>
            <a:ext cx="8229600" cy="772060"/>
          </a:xfrm>
        </p:spPr>
        <p:txBody>
          <a:bodyPr/>
          <a:lstStyle/>
          <a:p>
            <a:r>
              <a:rPr lang="en-US" b="1" dirty="0" smtClean="0"/>
              <a:t>ABDS v. HPC Architecture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7CDB-712F-4817-8827-FFADFC48314B}" type="datetime1">
              <a:rPr lang="en-US" smtClean="0"/>
              <a:t>7/18/2015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218" y="0"/>
            <a:ext cx="6899564" cy="714895"/>
          </a:xfrm>
        </p:spPr>
        <p:txBody>
          <a:bodyPr/>
          <a:lstStyle/>
          <a:p>
            <a:r>
              <a:rPr lang="en-US" dirty="0" smtClean="0"/>
              <a:t>HPC-ABDS Stack Summarized 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895"/>
            <a:ext cx="9144000" cy="614310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HPC-ABDS software </a:t>
            </a:r>
            <a:r>
              <a:rPr lang="en-US" sz="2400" dirty="0"/>
              <a:t>is broken up into </a:t>
            </a:r>
            <a:r>
              <a:rPr lang="en-US" sz="2400" b="1" dirty="0" smtClean="0"/>
              <a:t>21 layers </a:t>
            </a:r>
            <a:r>
              <a:rPr lang="en-US" sz="2400" dirty="0"/>
              <a:t>so that one can discuss software systems in </a:t>
            </a:r>
            <a:r>
              <a:rPr lang="en-US" sz="2400" dirty="0" smtClean="0"/>
              <a:t>reasonable size  </a:t>
            </a:r>
            <a:r>
              <a:rPr lang="en-US" sz="2400" dirty="0"/>
              <a:t>groups. </a:t>
            </a:r>
            <a:endParaRPr lang="en-US" sz="2400" dirty="0" smtClean="0"/>
          </a:p>
          <a:p>
            <a:pPr lvl="1"/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</a:rPr>
              <a:t>The </a:t>
            </a: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layers where there is especial opportunity to integrate HPC are colored green in figure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en-US" sz="22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400" dirty="0" smtClean="0"/>
              <a:t>We </a:t>
            </a:r>
            <a:r>
              <a:rPr lang="en-US" sz="2400" dirty="0"/>
              <a:t>note that data systems that we construct from this software can run </a:t>
            </a:r>
            <a:r>
              <a:rPr lang="en-US" sz="2400" dirty="0" err="1"/>
              <a:t>interoperably</a:t>
            </a:r>
            <a:r>
              <a:rPr lang="en-US" sz="2400" dirty="0"/>
              <a:t> on virtualized or non-virtualized environments aimed at key scientific data analysis problems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Most </a:t>
            </a:r>
            <a:r>
              <a:rPr lang="en-US" sz="2400" dirty="0"/>
              <a:t>of ABDS emphasizes scalability but not </a:t>
            </a:r>
            <a:r>
              <a:rPr lang="en-US" sz="2400" dirty="0" smtClean="0"/>
              <a:t>performance </a:t>
            </a:r>
            <a:r>
              <a:rPr lang="en-US" sz="2400" dirty="0"/>
              <a:t>and one of our goals is to produce high performance environments. Here there is clear need for better node performance and support of accelerators like Xeon-Phi and GPU’s. </a:t>
            </a:r>
            <a:endParaRPr lang="en-US" sz="2400" dirty="0" smtClean="0"/>
          </a:p>
          <a:p>
            <a:r>
              <a:rPr lang="en-US" sz="2400" dirty="0"/>
              <a:t>Figure “ABDS v. HPC </a:t>
            </a:r>
            <a:r>
              <a:rPr lang="en-US" sz="2400" dirty="0" smtClean="0"/>
              <a:t>Architecture” </a:t>
            </a:r>
            <a:r>
              <a:rPr lang="en-US" sz="2400" dirty="0"/>
              <a:t>contrasts modern ABDS and HPC stacks illustrating most of the 21 layers and labelling on left with layer number used in </a:t>
            </a:r>
            <a:r>
              <a:rPr lang="en-US" sz="2400" dirty="0" smtClean="0"/>
              <a:t>HPC-ABDS Figure. 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omitted layers in </a:t>
            </a:r>
            <a:r>
              <a:rPr lang="en-US" sz="2400" dirty="0" smtClean="0"/>
              <a:t>architecture figure are </a:t>
            </a:r>
            <a:r>
              <a:rPr lang="en-US" sz="2400" b="1" dirty="0"/>
              <a:t>Interoperability, DevOps, Monitoring and Security</a:t>
            </a:r>
            <a:r>
              <a:rPr lang="en-US" sz="2400" dirty="0"/>
              <a:t> (layers 7, 6, 4, 3) which are all important and clearly applicable to both HPC and ABDS. </a:t>
            </a:r>
            <a:endParaRPr lang="en-US" sz="2400" dirty="0" smtClean="0"/>
          </a:p>
          <a:p>
            <a:r>
              <a:rPr lang="en-US" sz="2400" dirty="0" smtClean="0"/>
              <a:t>We </a:t>
            </a:r>
            <a:r>
              <a:rPr lang="en-US" sz="2400" dirty="0"/>
              <a:t>also add an extra layer “language” not discussed in </a:t>
            </a:r>
            <a:r>
              <a:rPr lang="en-US" sz="2400" dirty="0" smtClean="0"/>
              <a:t>HPC-ABDS Figure.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2608-D644-4488-9128-8CCDB52EEB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7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188" y="0"/>
            <a:ext cx="6899564" cy="714895"/>
          </a:xfrm>
        </p:spPr>
        <p:txBody>
          <a:bodyPr/>
          <a:lstStyle/>
          <a:p>
            <a:r>
              <a:rPr lang="en-US" dirty="0" smtClean="0"/>
              <a:t>HPC-ABDS Stack Summarized II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9742"/>
            <a:ext cx="9144000" cy="614310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Lower layers where HPC can make a major impact include </a:t>
            </a:r>
            <a:r>
              <a:rPr lang="en-US" sz="2400" b="1" dirty="0"/>
              <a:t>scheduling </a:t>
            </a:r>
            <a:r>
              <a:rPr lang="en-US" sz="2400" b="1" dirty="0" smtClean="0"/>
              <a:t>layer 9</a:t>
            </a:r>
            <a:r>
              <a:rPr lang="en-US" sz="2400" dirty="0" smtClean="0"/>
              <a:t> where </a:t>
            </a:r>
            <a:r>
              <a:rPr lang="en-US" sz="2400" dirty="0"/>
              <a:t>Apache technologies like Yarn and </a:t>
            </a:r>
            <a:r>
              <a:rPr lang="en-US" sz="2400" dirty="0" err="1"/>
              <a:t>Mesos</a:t>
            </a:r>
            <a:r>
              <a:rPr lang="en-US" sz="2400" dirty="0"/>
              <a:t> need to be integrated with the sophisticated HPC </a:t>
            </a:r>
            <a:r>
              <a:rPr lang="en-US" sz="2400" dirty="0" smtClean="0"/>
              <a:t>cluster and HTC approaches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b="1" dirty="0" smtClean="0"/>
              <a:t>Storage layer 8 </a:t>
            </a:r>
            <a:r>
              <a:rPr lang="en-US" sz="2400" dirty="0"/>
              <a:t>is another important area where HPC distributed and parallel storage environments need to be reconciled with the “data parallel” storage seen in HDFS in many ABDS systems. </a:t>
            </a:r>
            <a:endParaRPr lang="en-US" sz="2400" dirty="0" smtClean="0"/>
          </a:p>
          <a:p>
            <a:r>
              <a:rPr lang="en-US" sz="2400" dirty="0" smtClean="0"/>
              <a:t>However </a:t>
            </a:r>
            <a:r>
              <a:rPr lang="en-US" sz="2400" dirty="0"/>
              <a:t>the most important issues are probably at the higher layers with </a:t>
            </a:r>
            <a:r>
              <a:rPr lang="en-US" sz="2400" b="1" dirty="0"/>
              <a:t>data </a:t>
            </a:r>
            <a:r>
              <a:rPr lang="en-US" sz="2400" b="1" dirty="0" smtClean="0"/>
              <a:t>management(11</a:t>
            </a:r>
            <a:r>
              <a:rPr lang="en-US" sz="2400" dirty="0" smtClean="0"/>
              <a:t>), </a:t>
            </a:r>
            <a:r>
              <a:rPr lang="en-US" sz="2400" b="1" dirty="0" smtClean="0"/>
              <a:t>communication</a:t>
            </a:r>
            <a:r>
              <a:rPr lang="en-US" sz="2400" dirty="0" smtClean="0"/>
              <a:t>(13), </a:t>
            </a:r>
            <a:r>
              <a:rPr lang="en-US" sz="2400" dirty="0"/>
              <a:t>(high layer or basic) </a:t>
            </a:r>
            <a:r>
              <a:rPr lang="en-US" sz="2400" b="1" dirty="0" smtClean="0"/>
              <a:t>programming</a:t>
            </a:r>
            <a:r>
              <a:rPr lang="en-US" sz="2400" dirty="0" smtClean="0"/>
              <a:t>(15, 14), </a:t>
            </a:r>
            <a:r>
              <a:rPr lang="en-US" sz="2400" b="1" dirty="0"/>
              <a:t>analytics </a:t>
            </a:r>
            <a:r>
              <a:rPr lang="en-US" sz="2400" dirty="0" smtClean="0"/>
              <a:t>(16) and </a:t>
            </a:r>
            <a:r>
              <a:rPr lang="en-US" sz="2400" b="1" dirty="0" smtClean="0"/>
              <a:t>orchestration </a:t>
            </a:r>
            <a:r>
              <a:rPr lang="en-US" sz="2400" dirty="0" smtClean="0"/>
              <a:t>(17). </a:t>
            </a:r>
            <a:r>
              <a:rPr lang="en-US" sz="2400" dirty="0"/>
              <a:t>These are areas where there is rapid commodity/commercial innovation and we </a:t>
            </a:r>
            <a:r>
              <a:rPr lang="en-US" sz="2400" dirty="0" smtClean="0"/>
              <a:t>discuss </a:t>
            </a:r>
            <a:r>
              <a:rPr lang="en-US" sz="2400" dirty="0"/>
              <a:t>them in order below. </a:t>
            </a:r>
          </a:p>
          <a:p>
            <a:r>
              <a:rPr lang="en-US" sz="2400" dirty="0" smtClean="0"/>
              <a:t>Much </a:t>
            </a:r>
            <a:r>
              <a:rPr lang="en-US" sz="2400" dirty="0"/>
              <a:t>science data analysis is centered on </a:t>
            </a:r>
            <a:r>
              <a:rPr lang="en-US" sz="2400" b="1" dirty="0" smtClean="0"/>
              <a:t>files</a:t>
            </a:r>
            <a:r>
              <a:rPr lang="en-US" sz="2400" dirty="0" smtClean="0"/>
              <a:t> (8) </a:t>
            </a:r>
            <a:r>
              <a:rPr lang="en-US" sz="2400" dirty="0"/>
              <a:t>but we expect movement to the common commodity approaches of </a:t>
            </a:r>
            <a:r>
              <a:rPr lang="en-US" sz="2400" b="1" dirty="0"/>
              <a:t>Object </a:t>
            </a:r>
            <a:r>
              <a:rPr lang="en-US" sz="2400" b="1" dirty="0" smtClean="0"/>
              <a:t>stores </a:t>
            </a:r>
            <a:r>
              <a:rPr lang="en-US" sz="2400" dirty="0" smtClean="0"/>
              <a:t>(8),</a:t>
            </a:r>
            <a:r>
              <a:rPr lang="en-US" sz="2400" b="1" dirty="0" smtClean="0"/>
              <a:t> </a:t>
            </a:r>
            <a:r>
              <a:rPr lang="en-US" sz="2400" b="1" dirty="0"/>
              <a:t>SQL </a:t>
            </a:r>
            <a:r>
              <a:rPr lang="en-US" sz="2400" dirty="0"/>
              <a:t>and </a:t>
            </a:r>
            <a:r>
              <a:rPr lang="en-US" sz="2400" b="1" dirty="0" smtClean="0"/>
              <a:t>NoSQL</a:t>
            </a:r>
            <a:r>
              <a:rPr lang="en-US" sz="2400" dirty="0" smtClean="0"/>
              <a:t> (11) </a:t>
            </a:r>
            <a:r>
              <a:rPr lang="en-US" sz="2400" dirty="0"/>
              <a:t>where latter has a proliferation of systems with different characteristics – especially in the </a:t>
            </a:r>
            <a:r>
              <a:rPr lang="en-US" sz="2400" b="1" dirty="0"/>
              <a:t>data abstraction </a:t>
            </a:r>
            <a:r>
              <a:rPr lang="en-US" sz="2400" dirty="0"/>
              <a:t>that varies over row/column, key-value, graph and documents.  </a:t>
            </a:r>
            <a:endParaRPr lang="en-US" sz="2400" dirty="0" smtClean="0"/>
          </a:p>
          <a:p>
            <a:r>
              <a:rPr lang="en-US" sz="2400" dirty="0" smtClean="0"/>
              <a:t>Note </a:t>
            </a:r>
            <a:r>
              <a:rPr lang="en-US" sz="2400" dirty="0"/>
              <a:t>recent developments at the </a:t>
            </a:r>
            <a:r>
              <a:rPr lang="en-US" sz="2400" b="1" dirty="0"/>
              <a:t>programming layer </a:t>
            </a:r>
            <a:r>
              <a:rPr lang="en-US" sz="2400" dirty="0" smtClean="0"/>
              <a:t>(15A) like </a:t>
            </a:r>
            <a:r>
              <a:rPr lang="en-US" sz="2400" dirty="0"/>
              <a:t>Apache </a:t>
            </a:r>
            <a:r>
              <a:rPr lang="en-US" sz="2400" b="1" dirty="0"/>
              <a:t>Hive</a:t>
            </a:r>
            <a:r>
              <a:rPr lang="en-US" sz="2400" dirty="0"/>
              <a:t> and </a:t>
            </a:r>
            <a:r>
              <a:rPr lang="en-US" sz="2400" b="1" dirty="0"/>
              <a:t>Drill</a:t>
            </a:r>
            <a:r>
              <a:rPr lang="en-US" sz="2400" dirty="0"/>
              <a:t>, which offer high-layer access models like SQL implemented on scalable NoSQL data systems. </a:t>
            </a:r>
            <a:endParaRPr lang="en-US" sz="2400" dirty="0" smtClean="0"/>
          </a:p>
          <a:p>
            <a:pPr lvl="1"/>
            <a:r>
              <a:rPr lang="en-US" sz="2200" dirty="0" smtClean="0"/>
              <a:t>Generalize Drill to other views such as “FITS on anything” (astronomy”) </a:t>
            </a:r>
            <a:r>
              <a:rPr lang="en-US" sz="2200" dirty="0"/>
              <a:t>or </a:t>
            </a:r>
            <a:r>
              <a:rPr lang="en-US" sz="2200" dirty="0" smtClean="0"/>
              <a:t>“Excel on Anything” or “</a:t>
            </a:r>
            <a:r>
              <a:rPr lang="en-US" sz="2200" dirty="0" err="1" smtClean="0"/>
              <a:t>Matplotlib</a:t>
            </a:r>
            <a:r>
              <a:rPr lang="en-US" sz="2200" dirty="0" smtClean="0"/>
              <a:t> on anything”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1D1C-1A4F-44F0-B6EE-33745CB662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7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218" y="0"/>
            <a:ext cx="6899564" cy="714895"/>
          </a:xfrm>
        </p:spPr>
        <p:txBody>
          <a:bodyPr/>
          <a:lstStyle/>
          <a:p>
            <a:r>
              <a:rPr lang="en-US" dirty="0" smtClean="0"/>
              <a:t>HPC-ABDS Stack Summarized III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895"/>
            <a:ext cx="9144000" cy="6143105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The </a:t>
            </a:r>
            <a:r>
              <a:rPr lang="en-US" sz="2400" b="1" dirty="0"/>
              <a:t>communication </a:t>
            </a:r>
            <a:r>
              <a:rPr lang="en-US" sz="2400" b="1" dirty="0" smtClean="0"/>
              <a:t>layer </a:t>
            </a:r>
            <a:r>
              <a:rPr lang="en-US" sz="2400" dirty="0" smtClean="0"/>
              <a:t>(13) </a:t>
            </a:r>
            <a:r>
              <a:rPr lang="en-US" sz="2400" dirty="0"/>
              <a:t>includes </a:t>
            </a:r>
            <a:r>
              <a:rPr lang="en-US" sz="2400" b="1" dirty="0"/>
              <a:t>Publish-subscribe </a:t>
            </a:r>
            <a:r>
              <a:rPr lang="en-US" sz="2400" dirty="0"/>
              <a:t>technology used in many approaches to streaming data as well the </a:t>
            </a:r>
            <a:r>
              <a:rPr lang="en-US" sz="2400" b="1" dirty="0"/>
              <a:t>HPC communication technologies</a:t>
            </a:r>
            <a:r>
              <a:rPr lang="en-US" sz="2400" dirty="0"/>
              <a:t> (MPI) which are much faster than most default Apache approaches but can be added to some systems like </a:t>
            </a:r>
            <a:r>
              <a:rPr lang="en-US" sz="2400" b="1" dirty="0"/>
              <a:t>Hadoop</a:t>
            </a:r>
            <a:r>
              <a:rPr lang="en-US" sz="2400" dirty="0"/>
              <a:t> whose modern version is modular and allows plug-ins for HPC stalwarts like MPI and sophisticated load balancers</a:t>
            </a:r>
            <a:r>
              <a:rPr lang="en-US" sz="2400" dirty="0" smtClean="0"/>
              <a:t>.</a:t>
            </a:r>
          </a:p>
          <a:p>
            <a:pPr lvl="1"/>
            <a:r>
              <a:rPr lang="en-US" sz="2200" dirty="0" smtClean="0"/>
              <a:t>Need to extend to </a:t>
            </a:r>
            <a:r>
              <a:rPr lang="en-US" sz="2200" dirty="0" err="1" smtClean="0"/>
              <a:t>Giraph</a:t>
            </a:r>
            <a:r>
              <a:rPr lang="en-US" sz="2200" dirty="0" smtClean="0"/>
              <a:t> and include load-balancing</a:t>
            </a:r>
            <a:endParaRPr lang="en-US" sz="2200" dirty="0"/>
          </a:p>
          <a:p>
            <a:r>
              <a:rPr lang="en-US" sz="2400" dirty="0" smtClean="0"/>
              <a:t>The </a:t>
            </a:r>
            <a:r>
              <a:rPr lang="en-US" sz="2400" b="1" dirty="0"/>
              <a:t>programming layer </a:t>
            </a:r>
            <a:r>
              <a:rPr lang="en-US" sz="2400" dirty="0" smtClean="0"/>
              <a:t>(14) includes </a:t>
            </a:r>
            <a:r>
              <a:rPr lang="en-US" sz="2400" dirty="0"/>
              <a:t>both the </a:t>
            </a:r>
            <a:r>
              <a:rPr lang="en-US" sz="2400" b="1" dirty="0"/>
              <a:t>classic batch proce</a:t>
            </a:r>
            <a:r>
              <a:rPr lang="en-US" sz="2400" dirty="0"/>
              <a:t>ssing typified by Hadoop </a:t>
            </a:r>
            <a:r>
              <a:rPr lang="en-US" sz="2400" dirty="0" smtClean="0"/>
              <a:t>(14A) and </a:t>
            </a:r>
            <a:r>
              <a:rPr lang="en-US" sz="2400" b="1" dirty="0"/>
              <a:t>streaming</a:t>
            </a:r>
            <a:r>
              <a:rPr lang="en-US" sz="2400" dirty="0"/>
              <a:t> by </a:t>
            </a:r>
            <a:r>
              <a:rPr lang="en-US" sz="2400" dirty="0" smtClean="0"/>
              <a:t>Storm (14B). </a:t>
            </a:r>
          </a:p>
          <a:p>
            <a:r>
              <a:rPr lang="en-US" sz="2400" dirty="0" smtClean="0"/>
              <a:t>Investigating </a:t>
            </a:r>
            <a:r>
              <a:rPr lang="en-US" sz="2400" b="1" dirty="0" smtClean="0">
                <a:solidFill>
                  <a:srgbClr val="FF0000"/>
                </a:solidFill>
              </a:rPr>
              <a:t>Map-Streaming programming models </a:t>
            </a:r>
            <a:r>
              <a:rPr lang="en-US" sz="2400" dirty="0" smtClean="0"/>
              <a:t>seems important. ABDS Streaming is nice but doesn’t support real-time or parallel processing.</a:t>
            </a:r>
          </a:p>
          <a:p>
            <a:r>
              <a:rPr lang="en-US" sz="2400" dirty="0" smtClean="0"/>
              <a:t>The </a:t>
            </a:r>
            <a:r>
              <a:rPr lang="en-US" sz="2400" b="1" dirty="0"/>
              <a:t>programming offerings </a:t>
            </a:r>
            <a:r>
              <a:rPr lang="en-US" sz="2400" dirty="0" smtClean="0"/>
              <a:t>(14) differ </a:t>
            </a:r>
            <a:r>
              <a:rPr lang="en-US" sz="2400" dirty="0"/>
              <a:t>in approaches to data model (key-value, array, pixel, bags, graph), fault tolerance and communication. The trade-offs here have major performance issues. </a:t>
            </a:r>
            <a:endParaRPr lang="en-US" sz="2400" dirty="0" smtClean="0"/>
          </a:p>
          <a:p>
            <a:pPr lvl="1"/>
            <a:r>
              <a:rPr lang="en-US" sz="2200" dirty="0" smtClean="0"/>
              <a:t>Too many ~identical programming systems!</a:t>
            </a:r>
          </a:p>
          <a:p>
            <a:pPr lvl="1"/>
            <a:r>
              <a:rPr lang="en-US" sz="2200" dirty="0" smtClean="0"/>
              <a:t>Recent survey of graph databases from </a:t>
            </a:r>
            <a:r>
              <a:rPr lang="en-US" sz="2200" dirty="0" err="1" smtClean="0"/>
              <a:t>Wikidata</a:t>
            </a:r>
            <a:r>
              <a:rPr lang="en-US" sz="2200" dirty="0" smtClean="0"/>
              <a:t> with 49 features; chose </a:t>
            </a:r>
            <a:r>
              <a:rPr lang="en-US" sz="2200" dirty="0" err="1" smtClean="0"/>
              <a:t>BlazeGraph</a:t>
            </a:r>
            <a:endParaRPr lang="en-US" sz="2200" dirty="0" smtClean="0"/>
          </a:p>
          <a:p>
            <a:r>
              <a:rPr lang="en-US" sz="2400" dirty="0" smtClean="0"/>
              <a:t>You </a:t>
            </a:r>
            <a:r>
              <a:rPr lang="en-US" sz="2400" dirty="0"/>
              <a:t>also see systems like </a:t>
            </a:r>
            <a:r>
              <a:rPr lang="en-US" sz="2400" b="1" dirty="0"/>
              <a:t>Apache Pig </a:t>
            </a:r>
            <a:r>
              <a:rPr lang="en-US" sz="2400" b="1" dirty="0" smtClean="0"/>
              <a:t>(15A) </a:t>
            </a:r>
            <a:r>
              <a:rPr lang="en-US" sz="2400" dirty="0" smtClean="0"/>
              <a:t>offering </a:t>
            </a:r>
            <a:r>
              <a:rPr lang="en-US" sz="2400" dirty="0"/>
              <a:t>data parallel interfaces. </a:t>
            </a:r>
            <a:endParaRPr lang="en-US" sz="2400" dirty="0" smtClean="0"/>
          </a:p>
          <a:p>
            <a:r>
              <a:rPr lang="en-US" sz="2400" dirty="0" smtClean="0"/>
              <a:t>At </a:t>
            </a:r>
            <a:r>
              <a:rPr lang="en-US" sz="2400" dirty="0"/>
              <a:t>the high layer we see both </a:t>
            </a:r>
            <a:r>
              <a:rPr lang="en-US" sz="2400" b="1" dirty="0"/>
              <a:t>programming </a:t>
            </a:r>
            <a:r>
              <a:rPr lang="en-US" sz="2400" b="1" dirty="0" smtClean="0"/>
              <a:t>models (15A) </a:t>
            </a:r>
            <a:r>
              <a:rPr lang="en-US" sz="2400" dirty="0"/>
              <a:t>and </a:t>
            </a:r>
            <a:r>
              <a:rPr lang="en-US" sz="2400" b="1" dirty="0" smtClean="0"/>
              <a:t>Platform (15B)</a:t>
            </a:r>
            <a:r>
              <a:rPr lang="en-US" sz="2400" dirty="0" smtClean="0"/>
              <a:t> </a:t>
            </a:r>
            <a:r>
              <a:rPr lang="en-US" sz="2400" dirty="0"/>
              <a:t>as a Service toolkits where the Google App Engine is well known but there are many entries include the recent </a:t>
            </a:r>
            <a:r>
              <a:rPr lang="en-US" sz="2400" dirty="0" err="1"/>
              <a:t>BlueMix</a:t>
            </a:r>
            <a:r>
              <a:rPr lang="en-US" sz="2400" dirty="0"/>
              <a:t> from IBM. 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6F67-7EBF-4A0C-875E-A8B9B2A778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218" y="15648"/>
            <a:ext cx="6899564" cy="714895"/>
          </a:xfrm>
        </p:spPr>
        <p:txBody>
          <a:bodyPr/>
          <a:lstStyle/>
          <a:p>
            <a:r>
              <a:rPr lang="en-US" dirty="0" smtClean="0"/>
              <a:t>HPC-ABDS Stack Summarized 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895"/>
            <a:ext cx="9144000" cy="614310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/>
              <a:t>orchestration or workflow layer </a:t>
            </a:r>
            <a:r>
              <a:rPr lang="en-US" sz="2400" b="1" dirty="0" smtClean="0"/>
              <a:t>17 </a:t>
            </a:r>
            <a:r>
              <a:rPr lang="en-US" sz="2400" dirty="0" smtClean="0"/>
              <a:t>has </a:t>
            </a:r>
            <a:r>
              <a:rPr lang="en-US" sz="2400" dirty="0"/>
              <a:t>seen an explosion of activity in the </a:t>
            </a:r>
            <a:r>
              <a:rPr lang="en-US" sz="2400" dirty="0" smtClean="0"/>
              <a:t>ABDS </a:t>
            </a:r>
            <a:r>
              <a:rPr lang="en-US" sz="2400" dirty="0"/>
              <a:t>space although with systems like Pegasus, </a:t>
            </a:r>
            <a:r>
              <a:rPr lang="en-US" sz="2400" dirty="0" err="1"/>
              <a:t>Taverna</a:t>
            </a:r>
            <a:r>
              <a:rPr lang="en-US" sz="2400" dirty="0"/>
              <a:t>, Kepler, Swift and </a:t>
            </a:r>
            <a:r>
              <a:rPr lang="en-US" sz="2400" dirty="0" err="1"/>
              <a:t>IPython</a:t>
            </a:r>
            <a:r>
              <a:rPr lang="en-US" sz="2400" dirty="0"/>
              <a:t>, HPC has substantial experience. </a:t>
            </a:r>
            <a:endParaRPr lang="en-US" sz="2400" dirty="0" smtClean="0"/>
          </a:p>
          <a:p>
            <a:r>
              <a:rPr lang="en-US" sz="2400" dirty="0" smtClean="0"/>
              <a:t>There </a:t>
            </a:r>
            <a:r>
              <a:rPr lang="en-US" sz="2400" dirty="0"/>
              <a:t>are commodity orchestration dataflow systems like </a:t>
            </a:r>
            <a:r>
              <a:rPr lang="en-US" sz="2400" b="1" dirty="0" err="1"/>
              <a:t>Tez</a:t>
            </a:r>
            <a:r>
              <a:rPr lang="en-US" sz="2400" dirty="0"/>
              <a:t> and projects like Apache </a:t>
            </a:r>
            <a:r>
              <a:rPr lang="en-US" sz="2400" b="1" dirty="0"/>
              <a:t>Crunch</a:t>
            </a:r>
            <a:r>
              <a:rPr lang="en-US" sz="2400" dirty="0"/>
              <a:t> with a data parallel emphasis based on ideas from Google </a:t>
            </a:r>
            <a:r>
              <a:rPr lang="en-US" sz="2400" b="1" dirty="0" err="1" smtClean="0"/>
              <a:t>FlumeJava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dirty="0"/>
              <a:t>modern version of the latter presumably underlies Google’s recently announced </a:t>
            </a:r>
            <a:r>
              <a:rPr lang="en-US" sz="2000" b="1" dirty="0"/>
              <a:t>Cloud Dataflow </a:t>
            </a:r>
            <a:r>
              <a:rPr lang="en-US" sz="2000" dirty="0"/>
              <a:t>that unifies support of multiple batch and streaming components; a capability that we expect to become common. </a:t>
            </a:r>
            <a:endParaRPr lang="en-US" sz="20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implementation of the </a:t>
            </a:r>
            <a:r>
              <a:rPr lang="en-US" sz="2400" b="1" dirty="0"/>
              <a:t>analytics layer </a:t>
            </a:r>
            <a:r>
              <a:rPr lang="en-US" sz="2400" b="1" dirty="0" smtClean="0"/>
              <a:t>16 </a:t>
            </a:r>
            <a:r>
              <a:rPr lang="en-US" sz="2400" dirty="0" smtClean="0"/>
              <a:t>depends </a:t>
            </a:r>
            <a:r>
              <a:rPr lang="en-US" sz="2400" dirty="0"/>
              <a:t>on details of orchestration and especially programming layers but probably most important are quality parallel algorithms. </a:t>
            </a:r>
          </a:p>
          <a:p>
            <a:pPr lvl="1"/>
            <a:r>
              <a:rPr lang="en-US" sz="2000" dirty="0" smtClean="0"/>
              <a:t>As </a:t>
            </a:r>
            <a:r>
              <a:rPr lang="en-US" sz="2000" dirty="0"/>
              <a:t>many </a:t>
            </a:r>
            <a:r>
              <a:rPr lang="en-US" sz="2000" b="1" dirty="0"/>
              <a:t>machine learning algorithms </a:t>
            </a:r>
            <a:r>
              <a:rPr lang="en-US" sz="2000" dirty="0"/>
              <a:t>involve linear algebra, HPC expertise is directly applicable as is fundamental mathematics needed to develop O(</a:t>
            </a:r>
            <a:r>
              <a:rPr lang="en-US" sz="2000" dirty="0" err="1"/>
              <a:t>NlogN</a:t>
            </a:r>
            <a:r>
              <a:rPr lang="en-US" sz="2000" dirty="0"/>
              <a:t>) algorithms for analytics that are naively O(N</a:t>
            </a:r>
            <a:r>
              <a:rPr lang="en-US" sz="2000" baseline="30000" dirty="0"/>
              <a:t>2</a:t>
            </a:r>
            <a:r>
              <a:rPr lang="en-US" sz="2000" dirty="0"/>
              <a:t>). </a:t>
            </a:r>
            <a:endParaRPr lang="en-US" sz="2000" dirty="0" smtClean="0"/>
          </a:p>
          <a:p>
            <a:pPr lvl="1"/>
            <a:r>
              <a:rPr lang="en-US" sz="2000" b="1" dirty="0" smtClean="0"/>
              <a:t>Streaming (online) algorithms </a:t>
            </a:r>
            <a:r>
              <a:rPr lang="en-US" sz="2000" dirty="0"/>
              <a:t>are an important new area of </a:t>
            </a:r>
            <a:r>
              <a:rPr lang="en-US" sz="2000" dirty="0" smtClean="0"/>
              <a:t>research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0CB6-41FD-47B6-927B-F8CACFC71B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2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098"/>
            <a:ext cx="7917628" cy="8068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DevOps, Platforms and Orchestration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9588"/>
            <a:ext cx="9068696" cy="6118412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/>
              <a:t>DevOps Level 6 </a:t>
            </a:r>
            <a:r>
              <a:rPr lang="en-US" sz="2800" dirty="0" smtClean="0"/>
              <a:t>includes several automation capabilities including systems like OpenStack Heat, Juju and Kubernetes to build virtual clusters and a standard TOSCA that has several good studies from Stuttgart</a:t>
            </a:r>
          </a:p>
          <a:p>
            <a:pPr lvl="1"/>
            <a:r>
              <a:rPr lang="en-US" sz="2400" dirty="0" smtClean="0"/>
              <a:t>TOSCA specifies system to be instantiated and managed</a:t>
            </a:r>
          </a:p>
          <a:p>
            <a:r>
              <a:rPr lang="en-US" sz="2800" dirty="0" smtClean="0"/>
              <a:t>TOSCA is closely related to workflow (orchestration) standard BPEL</a:t>
            </a:r>
          </a:p>
          <a:p>
            <a:pPr lvl="1"/>
            <a:r>
              <a:rPr lang="en-US" sz="2400" dirty="0" smtClean="0"/>
              <a:t>BPEL specifies system to be executed</a:t>
            </a:r>
          </a:p>
          <a:p>
            <a:r>
              <a:rPr lang="en-US" sz="2800" dirty="0" smtClean="0"/>
              <a:t>In Le</a:t>
            </a:r>
            <a:r>
              <a:rPr lang="en-US" sz="2800" b="1" dirty="0" smtClean="0"/>
              <a:t>vel 17</a:t>
            </a:r>
            <a:r>
              <a:rPr lang="en-US" sz="2800" dirty="0" smtClean="0"/>
              <a:t>, should evaluate new </a:t>
            </a:r>
            <a:r>
              <a:rPr lang="en-US" sz="2800" b="1" dirty="0" smtClean="0"/>
              <a:t>orchestration </a:t>
            </a:r>
            <a:r>
              <a:rPr lang="en-US" sz="2800" dirty="0" smtClean="0"/>
              <a:t>systems from ABDS such as </a:t>
            </a:r>
            <a:r>
              <a:rPr lang="en-US" sz="2800" dirty="0" err="1" smtClean="0"/>
              <a:t>NiFi</a:t>
            </a:r>
            <a:r>
              <a:rPr lang="en-US" sz="2800" dirty="0" smtClean="0"/>
              <a:t> or Crunch and toolkits like Cascading</a:t>
            </a:r>
          </a:p>
          <a:p>
            <a:pPr lvl="1"/>
            <a:r>
              <a:rPr lang="en-US" sz="2400" dirty="0" smtClean="0"/>
              <a:t>Ensure streaming and batch supported</a:t>
            </a:r>
          </a:p>
          <a:p>
            <a:r>
              <a:rPr lang="en-US" sz="2800" b="1" dirty="0" smtClean="0"/>
              <a:t>Level 15B </a:t>
            </a:r>
            <a:r>
              <a:rPr lang="en-US" sz="2800" dirty="0" smtClean="0"/>
              <a:t>has </a:t>
            </a:r>
            <a:r>
              <a:rPr lang="en-US" sz="2800" b="1" dirty="0" smtClean="0"/>
              <a:t>application hosting environments </a:t>
            </a:r>
            <a:r>
              <a:rPr lang="en-US" sz="2800" dirty="0" smtClean="0"/>
              <a:t>such as GAE, </a:t>
            </a:r>
            <a:r>
              <a:rPr lang="en-US" sz="2800" dirty="0" err="1" smtClean="0"/>
              <a:t>Heroku</a:t>
            </a:r>
            <a:r>
              <a:rPr lang="en-US" sz="2800" dirty="0" smtClean="0"/>
              <a:t>, </a:t>
            </a:r>
            <a:r>
              <a:rPr lang="en-US" sz="2800" dirty="0" err="1" smtClean="0"/>
              <a:t>Dokku</a:t>
            </a:r>
            <a:r>
              <a:rPr lang="en-US" sz="2800" dirty="0" smtClean="0"/>
              <a:t> (for </a:t>
            </a:r>
            <a:r>
              <a:rPr lang="en-US" sz="2800" dirty="0" err="1" smtClean="0"/>
              <a:t>Docker</a:t>
            </a:r>
            <a:r>
              <a:rPr lang="en-US" sz="2800" dirty="0" smtClean="0"/>
              <a:t>), </a:t>
            </a:r>
            <a:r>
              <a:rPr lang="en-US" sz="2800" dirty="0" err="1" smtClean="0"/>
              <a:t>Jelastic</a:t>
            </a:r>
            <a:endParaRPr lang="en-US" sz="2800" dirty="0" smtClean="0"/>
          </a:p>
          <a:p>
            <a:pPr lvl="1"/>
            <a:r>
              <a:rPr lang="en-US" sz="2400" dirty="0" smtClean="0"/>
              <a:t>These platforms bring together a focused set of tools to address a finite but broad application area</a:t>
            </a:r>
          </a:p>
          <a:p>
            <a:r>
              <a:rPr lang="en-US" sz="2800" dirty="0" smtClean="0"/>
              <a:t>Should look at these 3 levels to build HPC and </a:t>
            </a:r>
            <a:r>
              <a:rPr lang="en-US" sz="2800" dirty="0"/>
              <a:t>Streaming </a:t>
            </a:r>
            <a:r>
              <a:rPr lang="en-US" sz="2800" dirty="0" smtClean="0"/>
              <a:t>systems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A985-1BE0-46DA-82A7-4DD6CF4CE7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8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32" y="73304"/>
            <a:ext cx="8229600" cy="751274"/>
          </a:xfrm>
        </p:spPr>
        <p:txBody>
          <a:bodyPr>
            <a:normAutofit/>
          </a:bodyPr>
          <a:lstStyle/>
          <a:p>
            <a:r>
              <a:rPr lang="en-US" b="1" dirty="0" smtClean="0"/>
              <a:t>Analytics and the DIKW Pipeline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4578"/>
            <a:ext cx="9144000" cy="603342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Data goes through a pipeline (Big Data is also Big Wisdom etc.)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Raw data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Data  Information  Knowledge  Wisdom  Decisions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Each link enabled by a filter which is “business logic” or “analytics”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All filters are Analytics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However I am most interested in filters that involve “sophisticated analytics” which require non trivial parallel algorithms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Improve state of art in both algorithm quality and (parallel) performance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See Apache Crunch or Google Cloud Dataflow supporting pipelined analytics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And Pegasus, </a:t>
            </a:r>
            <a:r>
              <a:rPr lang="en-US" dirty="0" err="1" smtClean="0">
                <a:sym typeface="Wingdings" panose="05000000000000000000" pitchFamily="2" charset="2"/>
              </a:rPr>
              <a:t>Taverna</a:t>
            </a:r>
            <a:r>
              <a:rPr lang="en-US" dirty="0" smtClean="0">
                <a:sym typeface="Wingdings" panose="05000000000000000000" pitchFamily="2" charset="2"/>
              </a:rPr>
              <a:t>, Kepler from Grid community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070519" y="3040802"/>
            <a:ext cx="5285676" cy="735313"/>
            <a:chOff x="1087244" y="2592978"/>
            <a:chExt cx="5285676" cy="735313"/>
          </a:xfrm>
        </p:grpSpPr>
        <p:grpSp>
          <p:nvGrpSpPr>
            <p:cNvPr id="10" name="Group 9"/>
            <p:cNvGrpSpPr/>
            <p:nvPr/>
          </p:nvGrpSpPr>
          <p:grpSpPr>
            <a:xfrm>
              <a:off x="1923586" y="2793033"/>
              <a:ext cx="3755171" cy="535258"/>
              <a:chOff x="1984917" y="3589588"/>
              <a:chExt cx="3755171" cy="535258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681867" y="3589588"/>
                <a:ext cx="2366845" cy="5352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More Analytics </a:t>
                </a:r>
                <a:endParaRPr lang="en-US" dirty="0"/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1984917" y="3863181"/>
                <a:ext cx="6913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5048712" y="3857217"/>
                <a:ext cx="6913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4912111" y="2592978"/>
              <a:ext cx="14608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Knowledge</a:t>
              </a:r>
              <a:endParaRPr lang="en-US" sz="20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87244" y="2594152"/>
              <a:ext cx="14608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Information</a:t>
              </a:r>
              <a:endParaRPr lang="en-US" sz="20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06861" y="2064101"/>
            <a:ext cx="4084131" cy="769503"/>
            <a:chOff x="1580685" y="3361307"/>
            <a:chExt cx="4084131" cy="769503"/>
          </a:xfrm>
        </p:grpSpPr>
        <p:grpSp>
          <p:nvGrpSpPr>
            <p:cNvPr id="16" name="Group 15"/>
            <p:cNvGrpSpPr/>
            <p:nvPr/>
          </p:nvGrpSpPr>
          <p:grpSpPr>
            <a:xfrm>
              <a:off x="1984917" y="3595552"/>
              <a:ext cx="2877014" cy="535258"/>
              <a:chOff x="1984917" y="3595552"/>
              <a:chExt cx="2877014" cy="535258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2676292" y="3595552"/>
                <a:ext cx="1494263" cy="5352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Analytics</a:t>
                </a:r>
                <a:endParaRPr lang="en-US" dirty="0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>
                <a:off x="1984917" y="3863181"/>
                <a:ext cx="6913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4170555" y="3863181"/>
                <a:ext cx="6913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4204007" y="3361307"/>
              <a:ext cx="14608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Information</a:t>
              </a:r>
              <a:endParaRPr lang="en-US" sz="20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80685" y="3378078"/>
              <a:ext cx="730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Data</a:t>
              </a:r>
              <a:endParaRPr lang="en-US" sz="2000" b="1" dirty="0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A43C-C768-4068-A5ED-1AC2816FE73A}" type="datetime1">
              <a:rPr lang="en-US" smtClean="0"/>
              <a:t>7/18/2015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5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>
            <a:off x="-199696" y="220717"/>
            <a:ext cx="315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6034" y="1798576"/>
            <a:ext cx="9003570" cy="4696586"/>
            <a:chOff x="6034" y="1010300"/>
            <a:chExt cx="9003570" cy="4696586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583032" y="1255708"/>
              <a:ext cx="79569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575565" y="5337554"/>
              <a:ext cx="18507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Internet of Things</a:t>
              </a:r>
              <a:endParaRPr lang="en-US" dirty="0"/>
            </a:p>
          </p:txBody>
        </p:sp>
        <p:grpSp>
          <p:nvGrpSpPr>
            <p:cNvPr id="57" name="Group 56"/>
            <p:cNvGrpSpPr/>
            <p:nvPr/>
          </p:nvGrpSpPr>
          <p:grpSpPr>
            <a:xfrm flipV="1">
              <a:off x="729186" y="4793909"/>
              <a:ext cx="7739699" cy="390154"/>
              <a:chOff x="936006" y="4186008"/>
              <a:chExt cx="7739699" cy="390154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>
                <a:off x="936006" y="4186008"/>
                <a:ext cx="0" cy="3901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1846558" y="4186008"/>
                <a:ext cx="0" cy="3901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2757110" y="4186008"/>
                <a:ext cx="0" cy="3901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3667662" y="4186008"/>
                <a:ext cx="0" cy="3901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4578214" y="4186008"/>
                <a:ext cx="0" cy="3901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5488766" y="4186008"/>
                <a:ext cx="0" cy="3901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1391282" y="4186008"/>
                <a:ext cx="0" cy="3901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2301834" y="4186008"/>
                <a:ext cx="0" cy="3901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3212386" y="4186008"/>
                <a:ext cx="0" cy="3901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4122938" y="4186008"/>
                <a:ext cx="0" cy="3901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5033490" y="4186008"/>
                <a:ext cx="0" cy="3901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5944042" y="4186008"/>
                <a:ext cx="0" cy="3901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6399318" y="4186008"/>
                <a:ext cx="0" cy="3901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6854594" y="4186008"/>
                <a:ext cx="0" cy="3901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7309870" y="4186008"/>
                <a:ext cx="0" cy="3901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7765146" y="4186008"/>
                <a:ext cx="0" cy="3901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>
                <a:off x="8220422" y="4186008"/>
                <a:ext cx="0" cy="3901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>
                <a:off x="8675705" y="4186008"/>
                <a:ext cx="0" cy="3901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>
              <a:off x="608799" y="3851903"/>
              <a:ext cx="7905383" cy="340555"/>
              <a:chOff x="561252" y="1607946"/>
              <a:chExt cx="7905383" cy="340555"/>
            </a:xfrm>
          </p:grpSpPr>
          <p:sp>
            <p:nvSpPr>
              <p:cNvPr id="59" name="Rounded Rectangle 58"/>
              <p:cNvSpPr/>
              <p:nvPr/>
            </p:nvSpPr>
            <p:spPr>
              <a:xfrm>
                <a:off x="561252" y="1607946"/>
                <a:ext cx="791883" cy="340555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Storm</a:t>
                </a:r>
                <a:endParaRPr lang="en-US" dirty="0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1983952" y="1607946"/>
                <a:ext cx="791883" cy="340555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Storm</a:t>
                </a:r>
                <a:endParaRPr lang="en-US" dirty="0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3406652" y="1607946"/>
                <a:ext cx="791883" cy="340555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Storm</a:t>
                </a:r>
                <a:endParaRPr lang="en-US" dirty="0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4829352" y="1607946"/>
                <a:ext cx="791883" cy="340555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Storm</a:t>
                </a:r>
                <a:endParaRPr lang="en-US" dirty="0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6252052" y="1607946"/>
                <a:ext cx="791883" cy="340555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Storm</a:t>
                </a:r>
                <a:endParaRPr lang="en-US" dirty="0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7674752" y="1607946"/>
                <a:ext cx="791883" cy="340555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Storm</a:t>
                </a:r>
                <a:endParaRPr lang="en-US" dirty="0"/>
              </a:p>
            </p:txBody>
          </p:sp>
        </p:grpSp>
        <p:sp>
          <p:nvSpPr>
            <p:cNvPr id="65" name="Rectangle 64"/>
            <p:cNvSpPr/>
            <p:nvPr/>
          </p:nvSpPr>
          <p:spPr>
            <a:xfrm>
              <a:off x="800249" y="1483441"/>
              <a:ext cx="7634595" cy="45194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Archival  Storage – NOSQL like </a:t>
              </a:r>
              <a:r>
                <a:rPr lang="en-US" dirty="0" err="1" smtClean="0">
                  <a:solidFill>
                    <a:schemeClr val="tx1"/>
                  </a:solidFill>
                </a:rPr>
                <a:t>Hbase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44193" y="3323856"/>
              <a:ext cx="7634595" cy="40505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Streaming Processing (Iterative </a:t>
              </a:r>
              <a:r>
                <a:rPr lang="en-US" dirty="0" err="1" smtClean="0">
                  <a:solidFill>
                    <a:schemeClr val="tx1"/>
                  </a:solidFill>
                </a:rPr>
                <a:t>MapReduce</a:t>
              </a:r>
              <a:r>
                <a:rPr lang="en-US" dirty="0" smtClean="0">
                  <a:solidFill>
                    <a:schemeClr val="tx1"/>
                  </a:solidFill>
                </a:rPr>
                <a:t>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44193" y="2019391"/>
              <a:ext cx="7634595" cy="40505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Batch Processing (Iterative </a:t>
              </a:r>
              <a:r>
                <a:rPr lang="en-US" dirty="0" err="1" smtClean="0">
                  <a:solidFill>
                    <a:schemeClr val="tx1"/>
                  </a:solidFill>
                </a:rPr>
                <a:t>MapReduce</a:t>
              </a:r>
              <a:r>
                <a:rPr lang="en-US" dirty="0" smtClean="0">
                  <a:solidFill>
                    <a:schemeClr val="tx1"/>
                  </a:solidFill>
                </a:rPr>
                <a:t>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Curved Right Arrow 68"/>
            <p:cNvSpPr/>
            <p:nvPr/>
          </p:nvSpPr>
          <p:spPr>
            <a:xfrm flipV="1">
              <a:off x="76307" y="1618593"/>
              <a:ext cx="506725" cy="2427890"/>
            </a:xfrm>
            <a:prstGeom prst="curved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Curved Right Arrow 69"/>
            <p:cNvSpPr/>
            <p:nvPr/>
          </p:nvSpPr>
          <p:spPr>
            <a:xfrm flipH="1" flipV="1">
              <a:off x="8539947" y="1583615"/>
              <a:ext cx="469657" cy="2462868"/>
            </a:xfrm>
            <a:prstGeom prst="curved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446413" y="2359450"/>
              <a:ext cx="8230155" cy="994101"/>
              <a:chOff x="456923" y="2317409"/>
              <a:chExt cx="8230155" cy="994101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456923" y="2628751"/>
                <a:ext cx="8230155" cy="399380"/>
                <a:chOff x="456923" y="2628751"/>
                <a:chExt cx="8230155" cy="399380"/>
              </a:xfrm>
            </p:grpSpPr>
            <p:sp>
              <p:nvSpPr>
                <p:cNvPr id="2" name="Oval 1"/>
                <p:cNvSpPr/>
                <p:nvPr/>
              </p:nvSpPr>
              <p:spPr>
                <a:xfrm>
                  <a:off x="456923" y="2628789"/>
                  <a:ext cx="1021563" cy="3993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b="1" dirty="0">
                      <a:solidFill>
                        <a:schemeClr val="tx1"/>
                      </a:solidFill>
                      <a:latin typeface="Arial" pitchFamily="34" charset="0"/>
                    </a:rPr>
                    <a:t>Raw Data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2816419" y="2632705"/>
                  <a:ext cx="1450427" cy="391473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b="1" dirty="0">
                      <a:solidFill>
                        <a:schemeClr val="tx1"/>
                      </a:solidFill>
                      <a:latin typeface="Arial" pitchFamily="34" charset="0"/>
                      <a:sym typeface="Wingdings" pitchFamily="2" charset="2"/>
                    </a:rPr>
                    <a:t>Information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6076699" y="2628751"/>
                  <a:ext cx="1123920" cy="39938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b="1" dirty="0" smtClean="0">
                      <a:solidFill>
                        <a:schemeClr val="tx1"/>
                      </a:solidFill>
                      <a:latin typeface="Arial" pitchFamily="34" charset="0"/>
                    </a:rPr>
                    <a:t>Wisdom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4511457" y="2643241"/>
                  <a:ext cx="1320631" cy="3704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b="1" dirty="0">
                      <a:solidFill>
                        <a:schemeClr val="tx1"/>
                      </a:solidFill>
                      <a:latin typeface="Arial" pitchFamily="34" charset="0"/>
                    </a:rPr>
                    <a:t>Knowledge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1723097" y="2670877"/>
                  <a:ext cx="848711" cy="315129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b="1" dirty="0" smtClean="0">
                      <a:solidFill>
                        <a:schemeClr val="tx1"/>
                      </a:solidFill>
                      <a:latin typeface="Arial" pitchFamily="34" charset="0"/>
                    </a:rPr>
                    <a:t>Data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7445230" y="2628752"/>
                  <a:ext cx="1241848" cy="399379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100" b="1" dirty="0">
                      <a:solidFill>
                        <a:schemeClr val="tx1"/>
                      </a:solidFill>
                      <a:latin typeface="Arial" pitchFamily="34" charset="0"/>
                    </a:rPr>
                    <a:t>Decisions</a:t>
                  </a:r>
                </a:p>
              </p:txBody>
            </p:sp>
          </p:grpSp>
          <p:sp>
            <p:nvSpPr>
              <p:cNvPr id="68" name="Rectangle 67"/>
              <p:cNvSpPr/>
              <p:nvPr/>
            </p:nvSpPr>
            <p:spPr>
              <a:xfrm>
                <a:off x="3871885" y="2317409"/>
                <a:ext cx="115095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000" b="1" cap="none" spc="0" dirty="0" smtClean="0">
                    <a:ln w="9525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</a:rPr>
                  <a:t>Analytics</a:t>
                </a:r>
                <a:endParaRPr lang="en-US" b="1" cap="none" spc="0" dirty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3890954" y="2911400"/>
                <a:ext cx="115095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000" b="1" cap="none" spc="0" dirty="0" smtClean="0">
                    <a:ln w="9525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</a:rPr>
                  <a:t>Analytics</a:t>
                </a:r>
                <a:endParaRPr lang="en-US" b="1" cap="none" spc="0" dirty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034" y="4367461"/>
              <a:ext cx="8533914" cy="369332"/>
              <a:chOff x="39023" y="1188160"/>
              <a:chExt cx="8533914" cy="369332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728134" y="1249844"/>
                <a:ext cx="7844803" cy="211273"/>
                <a:chOff x="728134" y="2626940"/>
                <a:chExt cx="7844803" cy="211273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728134" y="2626940"/>
                  <a:ext cx="210208" cy="21127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1177228" y="2626940"/>
                  <a:ext cx="210208" cy="21127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1626322" y="2626940"/>
                  <a:ext cx="210208" cy="21127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2075416" y="2626940"/>
                  <a:ext cx="210208" cy="21127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2524510" y="2626940"/>
                  <a:ext cx="210208" cy="21127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2973604" y="2626940"/>
                  <a:ext cx="210208" cy="21127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3422698" y="2626940"/>
                  <a:ext cx="210208" cy="21127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871792" y="2626940"/>
                  <a:ext cx="210208" cy="21127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4320886" y="2626940"/>
                  <a:ext cx="210208" cy="21127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4769980" y="2626940"/>
                  <a:ext cx="210208" cy="21127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5219074" y="2626940"/>
                  <a:ext cx="210208" cy="21127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5668168" y="2626940"/>
                  <a:ext cx="210208" cy="21127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6117262" y="2626940"/>
                  <a:ext cx="210208" cy="21127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6566356" y="2626940"/>
                  <a:ext cx="210208" cy="21127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7015450" y="2626940"/>
                  <a:ext cx="210208" cy="21127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7464544" y="2626940"/>
                  <a:ext cx="210208" cy="21127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7913638" y="2626940"/>
                  <a:ext cx="210208" cy="21127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8362729" y="2626940"/>
                  <a:ext cx="210208" cy="21127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TextBox 74"/>
              <p:cNvSpPr txBox="1"/>
              <p:nvPr/>
            </p:nvSpPr>
            <p:spPr>
              <a:xfrm>
                <a:off x="39023" y="1188160"/>
                <a:ext cx="96693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Pub-Sub</a:t>
                </a:r>
                <a:endParaRPr lang="en-US" dirty="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2334855" y="1010300"/>
              <a:ext cx="44532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System Orchestration / Dataflow / Workflow</a:t>
              </a:r>
              <a:endParaRPr lang="en-US" b="1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34" y="290266"/>
            <a:ext cx="9137966" cy="82882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Cloud DIKW based on HPC-ABDS to integrate streaming and batch </a:t>
            </a:r>
            <a:r>
              <a:rPr lang="en-US" b="1" smtClean="0">
                <a:latin typeface="Calibri" panose="020F0502020204030204" pitchFamily="34" charset="0"/>
              </a:rPr>
              <a:t>Big Data 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D173-77E2-4AFE-A4EC-F6AD9BD55D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99" y="32272"/>
            <a:ext cx="6899564" cy="7331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 Classes of Streaming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6216"/>
            <a:ext cx="9144000" cy="620178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Set </a:t>
            </a:r>
            <a:r>
              <a:rPr lang="en-US" dirty="0"/>
              <a:t>of independent </a:t>
            </a:r>
            <a:r>
              <a:rPr lang="en-US" dirty="0" smtClean="0"/>
              <a:t>small events </a:t>
            </a:r>
            <a:r>
              <a:rPr lang="en-US" dirty="0"/>
              <a:t>where precise time sequencing unimportant. </a:t>
            </a:r>
            <a:endParaRPr lang="en-US" dirty="0" smtClean="0"/>
          </a:p>
          <a:p>
            <a:pPr lvl="1"/>
            <a:r>
              <a:rPr lang="en-US" b="1" dirty="0" smtClean="0"/>
              <a:t>e.g. </a:t>
            </a:r>
            <a:r>
              <a:rPr lang="en-US" dirty="0"/>
              <a:t>I</a:t>
            </a:r>
            <a:r>
              <a:rPr lang="en-US" dirty="0" smtClean="0"/>
              <a:t>ndependent </a:t>
            </a:r>
            <a:r>
              <a:rPr lang="en-US" dirty="0"/>
              <a:t>search requests or tweets from users</a:t>
            </a:r>
          </a:p>
          <a:p>
            <a:r>
              <a:rPr lang="en-US" dirty="0" smtClean="0"/>
              <a:t>Time </a:t>
            </a:r>
            <a:r>
              <a:rPr lang="en-US" dirty="0"/>
              <a:t>series of connected small events where time ordering important. </a:t>
            </a:r>
            <a:endParaRPr lang="en-US" dirty="0" smtClean="0"/>
          </a:p>
          <a:p>
            <a:pPr lvl="1"/>
            <a:r>
              <a:rPr lang="en-US" b="1" dirty="0"/>
              <a:t>e.g. </a:t>
            </a:r>
            <a:r>
              <a:rPr lang="en-US" dirty="0" smtClean="0"/>
              <a:t>Streaming </a:t>
            </a:r>
            <a:r>
              <a:rPr lang="en-US" dirty="0"/>
              <a:t>audio or video; robot monitoring</a:t>
            </a:r>
          </a:p>
          <a:p>
            <a:r>
              <a:rPr lang="en-US" dirty="0" smtClean="0"/>
              <a:t>Set </a:t>
            </a:r>
            <a:r>
              <a:rPr lang="en-US" dirty="0"/>
              <a:t>of independent large events where each event needs parallel processing with time sequencing not critical </a:t>
            </a:r>
            <a:endParaRPr lang="en-US" b="1" dirty="0"/>
          </a:p>
          <a:p>
            <a:pPr lvl="1"/>
            <a:r>
              <a:rPr lang="en-US" b="1" dirty="0"/>
              <a:t>e.g. </a:t>
            </a:r>
            <a:r>
              <a:rPr lang="en-US" dirty="0"/>
              <a:t>P</a:t>
            </a:r>
            <a:r>
              <a:rPr lang="en-US" dirty="0" smtClean="0"/>
              <a:t>rocessing </a:t>
            </a:r>
            <a:r>
              <a:rPr lang="en-US" dirty="0"/>
              <a:t>images from telescopes or light sources with material or biological sciences.</a:t>
            </a:r>
          </a:p>
          <a:p>
            <a:r>
              <a:rPr lang="en-US" dirty="0" smtClean="0"/>
              <a:t>Set </a:t>
            </a:r>
            <a:r>
              <a:rPr lang="en-US" dirty="0"/>
              <a:t>of connected large events where each event needs parallel processing with time sequencing critical. </a:t>
            </a:r>
          </a:p>
          <a:p>
            <a:pPr lvl="1"/>
            <a:r>
              <a:rPr lang="en-US" b="1" dirty="0"/>
              <a:t>e.g. </a:t>
            </a:r>
            <a:r>
              <a:rPr lang="en-US" dirty="0" smtClean="0"/>
              <a:t>Processing </a:t>
            </a:r>
            <a:r>
              <a:rPr lang="en-US" dirty="0"/>
              <a:t>high resolution monitoring (including video) information from robots (self-driving cars) with real time response needed</a:t>
            </a:r>
          </a:p>
          <a:p>
            <a:r>
              <a:rPr lang="en-US" dirty="0" smtClean="0"/>
              <a:t>Stream </a:t>
            </a:r>
            <a:r>
              <a:rPr lang="en-US" dirty="0"/>
              <a:t>of connected small or large events that need to be integrated in a complex way. </a:t>
            </a:r>
            <a:endParaRPr lang="en-US" dirty="0" smtClean="0"/>
          </a:p>
          <a:p>
            <a:pPr lvl="1"/>
            <a:r>
              <a:rPr lang="en-US" b="1" dirty="0"/>
              <a:t>e.g. </a:t>
            </a:r>
            <a:r>
              <a:rPr lang="en-US" dirty="0" smtClean="0"/>
              <a:t>Tweets </a:t>
            </a:r>
            <a:r>
              <a:rPr lang="en-US" dirty="0"/>
              <a:t>or other online data where we are using them to update old and find new clusters rather just classifying tweets based on previous </a:t>
            </a:r>
            <a:r>
              <a:rPr lang="en-US" dirty="0" smtClean="0"/>
              <a:t>clusters </a:t>
            </a:r>
            <a:r>
              <a:rPr lang="en-US" dirty="0"/>
              <a:t>i.e. where we update model as well as using it to classify event.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1F6F-A6E1-4AFE-B438-54DF472B9F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9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8611"/>
            <a:ext cx="6553200" cy="90543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NBD-PWG (NIST Big Data Public Working Group) Subgroups &amp; Co-Chairs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1122259"/>
            <a:ext cx="8913166" cy="563171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There were 5 Subgroups</a:t>
            </a:r>
          </a:p>
          <a:p>
            <a:pPr lvl="1"/>
            <a:r>
              <a:rPr lang="en-US" dirty="0" smtClean="0"/>
              <a:t>Note mainly industry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Requirements and Use Cases Sub Group</a:t>
            </a:r>
          </a:p>
          <a:p>
            <a:pPr lvl="1"/>
            <a:r>
              <a:rPr lang="en-US" i="1" dirty="0"/>
              <a:t>Geoffrey Fox, </a:t>
            </a:r>
            <a:r>
              <a:rPr lang="en-US" i="1" dirty="0" smtClean="0"/>
              <a:t>Indiana U.; Joe </a:t>
            </a:r>
            <a:r>
              <a:rPr lang="en-US" i="1" dirty="0"/>
              <a:t>Paiva, </a:t>
            </a:r>
            <a:r>
              <a:rPr lang="en-US" i="1" dirty="0" smtClean="0"/>
              <a:t>VA; Tsegereda </a:t>
            </a:r>
            <a:r>
              <a:rPr lang="en-US" i="1" dirty="0"/>
              <a:t>Beyene, Cisco </a:t>
            </a:r>
            <a:endParaRPr lang="en-US" i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Definitions and Taxonomies SG</a:t>
            </a:r>
          </a:p>
          <a:p>
            <a:pPr lvl="1"/>
            <a:r>
              <a:rPr lang="en-US" i="1" dirty="0" smtClean="0"/>
              <a:t>Nancy </a:t>
            </a:r>
            <a:r>
              <a:rPr lang="en-US" i="1" dirty="0"/>
              <a:t>Grady, SAIC; Natasha </a:t>
            </a:r>
            <a:r>
              <a:rPr lang="en-US" i="1" dirty="0" err="1"/>
              <a:t>Balac</a:t>
            </a:r>
            <a:r>
              <a:rPr lang="en-US" i="1" dirty="0"/>
              <a:t>, SDSC; Eugene Luster, </a:t>
            </a:r>
            <a:r>
              <a:rPr lang="en-US" i="1" dirty="0" smtClean="0"/>
              <a:t>R2AD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Reference Architecture Sub Group</a:t>
            </a:r>
          </a:p>
          <a:p>
            <a:pPr lvl="1"/>
            <a:r>
              <a:rPr lang="en-US" i="1" dirty="0"/>
              <a:t>Orit Levin, </a:t>
            </a:r>
            <a:r>
              <a:rPr lang="en-US" i="1" dirty="0" smtClean="0"/>
              <a:t>Microsoft; James </a:t>
            </a:r>
            <a:r>
              <a:rPr lang="en-US" i="1" dirty="0" err="1"/>
              <a:t>Ketner</a:t>
            </a:r>
            <a:r>
              <a:rPr lang="en-US" i="1" dirty="0"/>
              <a:t>, </a:t>
            </a:r>
            <a:r>
              <a:rPr lang="en-US" i="1" dirty="0" smtClean="0"/>
              <a:t>AT&amp;T; Don </a:t>
            </a:r>
            <a:r>
              <a:rPr lang="en-US" i="1" dirty="0" err="1"/>
              <a:t>Krapohl</a:t>
            </a:r>
            <a:r>
              <a:rPr lang="en-US" i="1" dirty="0"/>
              <a:t>, Augmented </a:t>
            </a:r>
            <a:r>
              <a:rPr lang="en-US" i="1" dirty="0" smtClean="0"/>
              <a:t>Intelligence 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Security and Privacy Sub Group</a:t>
            </a:r>
          </a:p>
          <a:p>
            <a:pPr lvl="1"/>
            <a:r>
              <a:rPr lang="en-US" i="1" dirty="0"/>
              <a:t>Arnab Roy, CSA/Fujitsu Nancy </a:t>
            </a:r>
            <a:r>
              <a:rPr lang="en-US" i="1" dirty="0" err="1"/>
              <a:t>Landreville</a:t>
            </a:r>
            <a:r>
              <a:rPr lang="en-US" i="1" dirty="0"/>
              <a:t>, U. MD Akhil </a:t>
            </a:r>
            <a:r>
              <a:rPr lang="en-US" i="1" dirty="0" err="1"/>
              <a:t>Manchanda</a:t>
            </a:r>
            <a:r>
              <a:rPr lang="en-US" i="1" dirty="0"/>
              <a:t>, GE</a:t>
            </a:r>
            <a:endParaRPr lang="en-US" i="1" dirty="0" smtClean="0"/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Technology Roadmap Sub Group</a:t>
            </a:r>
          </a:p>
          <a:p>
            <a:pPr lvl="1"/>
            <a:r>
              <a:rPr lang="en-US" i="1" dirty="0"/>
              <a:t>Carl Buffington, </a:t>
            </a:r>
            <a:r>
              <a:rPr lang="en-US" i="1" dirty="0" err="1" smtClean="0"/>
              <a:t>Vistronix</a:t>
            </a:r>
            <a:r>
              <a:rPr lang="en-US" i="1" dirty="0" smtClean="0"/>
              <a:t>; Dan </a:t>
            </a:r>
            <a:r>
              <a:rPr lang="en-US" i="1" dirty="0" err="1"/>
              <a:t>McClary</a:t>
            </a:r>
            <a:r>
              <a:rPr lang="en-US" i="1" dirty="0"/>
              <a:t>, </a:t>
            </a:r>
            <a:r>
              <a:rPr lang="en-US" i="1" dirty="0" smtClean="0"/>
              <a:t>Oracle; David </a:t>
            </a:r>
            <a:r>
              <a:rPr lang="en-US" i="1" dirty="0"/>
              <a:t>Boyd, Data </a:t>
            </a:r>
            <a:r>
              <a:rPr lang="en-US" i="1" dirty="0" smtClean="0"/>
              <a:t>Tactics</a:t>
            </a:r>
          </a:p>
          <a:p>
            <a:r>
              <a:rPr lang="en-US" dirty="0" smtClean="0"/>
              <a:t> </a:t>
            </a:r>
            <a:r>
              <a:rPr lang="en-US" dirty="0"/>
              <a:t>See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bigdatawg.nist.gov/usecases.php</a:t>
            </a:r>
            <a:endParaRPr lang="en-US" dirty="0" smtClean="0"/>
          </a:p>
          <a:p>
            <a:r>
              <a:rPr lang="en-US" dirty="0"/>
              <a:t>And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bigdatawg.nist.gov/V1_output_docs.php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ED45-7E73-4D0C-A7CF-A22CBD9E7058}" type="datetime1">
              <a:rPr lang="en-US" smtClean="0"/>
              <a:t>7/18/2015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737" y="183624"/>
            <a:ext cx="6899564" cy="753654"/>
          </a:xfrm>
        </p:spPr>
        <p:txBody>
          <a:bodyPr/>
          <a:lstStyle/>
          <a:p>
            <a:r>
              <a:rPr lang="en-US" dirty="0" smtClean="0"/>
              <a:t>Science Streaming Examples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921684"/>
              </p:ext>
            </p:extLst>
          </p:nvPr>
        </p:nvGraphicFramePr>
        <p:xfrm>
          <a:off x="0" y="1532189"/>
          <a:ext cx="9022814" cy="5137479"/>
        </p:xfrm>
        <a:graphic>
          <a:graphicData uri="http://schemas.openxmlformats.org/drawingml/2006/table">
            <a:tbl>
              <a:tblPr/>
              <a:tblGrid>
                <a:gridCol w="361491"/>
                <a:gridCol w="3383555"/>
                <a:gridCol w="5277768"/>
              </a:tblGrid>
              <a:tr h="319971"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Streaming Application</a:t>
                      </a:r>
                      <a:endParaRPr lang="en-US" sz="1800" dirty="0">
                        <a:effectLst/>
                      </a:endParaRPr>
                    </a:p>
                  </a:txBody>
                  <a:tcPr marL="40911" marR="40911" marT="40911" marB="409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Details</a:t>
                      </a:r>
                      <a:endParaRPr lang="en-US" sz="1800">
                        <a:effectLst/>
                      </a:endParaRPr>
                    </a:p>
                  </a:txBody>
                  <a:tcPr marL="40911" marR="40911" marT="40911" marB="409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8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Data Assimilation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Integrate data into simulations to enhance quality. Distributed Data sources</a:t>
                      </a:r>
                      <a:endParaRPr lang="en-US" sz="180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8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Analysis of Simulation Results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Climate, Fusion, Molecular Dynamics, Materials. Typically local or in-situ data</a:t>
                      </a:r>
                      <a:endParaRPr lang="en-US" sz="180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6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en-US" sz="18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Steering Experiments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Control of simulation or Experiment. Data could be local or distributed</a:t>
                      </a:r>
                      <a:endParaRPr lang="en-US" sz="180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30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en-US" sz="18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Astronomy, Light Sources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Outlier event detection; classification; build model, accumulate data. Distributed Data sources</a:t>
                      </a:r>
                      <a:endParaRPr lang="en-US" sz="180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2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Environmental Sensors, Smart Grid, Transportation systems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Environmental sensor data or Internet of Things; many small events. Distributed Data sources. </a:t>
                      </a:r>
                      <a:endParaRPr lang="en-US" sz="180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96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en-US" sz="18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Robotics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Cloud control of Robots including cars. Need processing near robot when decision time &lt; ~1 second</a:t>
                      </a:r>
                      <a:endParaRPr lang="en-US" sz="180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27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Network Science: Online Classification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Build model and classify with online (streaming) algorithms</a:t>
                      </a:r>
                      <a:endParaRPr lang="en-US" sz="180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4143404" y="1367135"/>
            <a:ext cx="2262288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05D8-2E40-4B49-84E2-1C7F6A4CEB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5462" y="1616332"/>
            <a:ext cx="7772400" cy="175223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err="1" smtClean="0"/>
              <a:t>IoT</a:t>
            </a:r>
            <a:r>
              <a:rPr lang="en-US" b="1" dirty="0" smtClean="0"/>
              <a:t> Activities at Indiana University</a:t>
            </a:r>
            <a:endParaRPr lang="en-US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3895344"/>
            <a:ext cx="91440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Parallel Clustering for Tweets: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Judy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Qiu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Emilio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Ferrara,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Xiaoming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Gao</a:t>
            </a: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Parallel Cloud Control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Robots: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Supun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Kamburugamuve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Hengjing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He, David Crandall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C66A-CCA6-4B32-A351-F87C4FEBF2A7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0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1248" y="32657"/>
            <a:ext cx="4282751" cy="28878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IoTCloud uses Zookeeper, Storm, </a:t>
            </a:r>
            <a:r>
              <a:rPr lang="en-US" sz="2400" dirty="0" err="1" smtClean="0"/>
              <a:t>Hbase</a:t>
            </a:r>
            <a:r>
              <a:rPr lang="en-US" sz="2400" dirty="0" smtClean="0"/>
              <a:t>, </a:t>
            </a:r>
            <a:r>
              <a:rPr lang="en-US" sz="2400" dirty="0" err="1" smtClean="0"/>
              <a:t>RabbitMQ</a:t>
            </a:r>
            <a:r>
              <a:rPr lang="en-US" sz="2400" dirty="0" smtClean="0"/>
              <a:t> for robot cloud control</a:t>
            </a:r>
          </a:p>
          <a:p>
            <a:r>
              <a:rPr lang="en-US" sz="2400" dirty="0" smtClean="0"/>
              <a:t>Focus on high performance (parallel) control functions</a:t>
            </a:r>
          </a:p>
          <a:p>
            <a:r>
              <a:rPr lang="en-US" sz="2400" dirty="0" smtClean="0"/>
              <a:t>Guaranteed real time response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7E56-FB23-4401-B057-39312D1B2B5C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62</a:t>
            </a:fld>
            <a:endParaRPr lang="en-US"/>
          </a:p>
        </p:txBody>
      </p:sp>
      <p:pic>
        <p:nvPicPr>
          <p:cNvPr id="6" name="Picture 5" descr="stre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861249" cy="688349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505" y="2837236"/>
            <a:ext cx="2407494" cy="40207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/>
          <p:cNvSpPr/>
          <p:nvPr/>
        </p:nvSpPr>
        <p:spPr>
          <a:xfrm>
            <a:off x="4861248" y="3105835"/>
            <a:ext cx="1996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252525"/>
                </a:solidFill>
                <a:latin typeface="Arial" panose="020B0604020202020204" pitchFamily="34" charset="0"/>
              </a:rPr>
              <a:t>Parallel</a:t>
            </a:r>
          </a:p>
          <a:p>
            <a:r>
              <a:rPr lang="en-US" sz="2000" dirty="0" smtClean="0">
                <a:solidFill>
                  <a:srgbClr val="252525"/>
                </a:solidFill>
                <a:latin typeface="Arial" panose="020B0604020202020204" pitchFamily="34" charset="0"/>
              </a:rPr>
              <a:t>simultaneous </a:t>
            </a:r>
            <a:r>
              <a:rPr lang="en-US" sz="2000" dirty="0">
                <a:solidFill>
                  <a:srgbClr val="252525"/>
                </a:solidFill>
                <a:latin typeface="Arial" panose="020B0604020202020204" pitchFamily="34" charset="0"/>
              </a:rPr>
              <a:t>localization and mapping </a:t>
            </a:r>
            <a:endParaRPr lang="en-US" sz="2000" dirty="0" smtClean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252525"/>
                </a:solidFill>
                <a:latin typeface="Arial" panose="020B0604020202020204" pitchFamily="34" charset="0"/>
              </a:rPr>
              <a:t>(</a:t>
            </a:r>
            <a:r>
              <a:rPr lang="en-US" sz="2000" dirty="0">
                <a:solidFill>
                  <a:srgbClr val="252525"/>
                </a:solidFill>
                <a:latin typeface="Arial" panose="020B0604020202020204" pitchFamily="34" charset="0"/>
              </a:rPr>
              <a:t>SLAM) </a:t>
            </a:r>
            <a:r>
              <a:rPr lang="en-US" sz="2000" dirty="0" smtClean="0">
                <a:solidFill>
                  <a:srgbClr val="252525"/>
                </a:solidFill>
                <a:latin typeface="Arial" panose="020B0604020202020204" pitchFamily="34" charset="0"/>
              </a:rPr>
              <a:t>in the cloud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483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afka_latenc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6819"/>
            <a:ext cx="5817493" cy="3716448"/>
          </a:xfrm>
          <a:prstGeom prst="rect">
            <a:avLst/>
          </a:prstGeom>
        </p:spPr>
      </p:pic>
      <p:pic>
        <p:nvPicPr>
          <p:cNvPr id="4" name="Picture 3" descr="rabbitmq_latenc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287224" cy="356945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287224" y="917074"/>
            <a:ext cx="379038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Latency with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RabbitMQ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Message sizes in bytes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9665" y="3968452"/>
            <a:ext cx="3424335" cy="11430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Latency with Kafka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Note change in scales for latency and message size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46D6-33F6-47A0-A9BB-C5AEEDD2A364}" type="datetime1">
              <a:rPr lang="en-US" smtClean="0"/>
              <a:t>7/18/2015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7F7B-AF3B-4744-8178-C836E7A20423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9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6511"/>
          </a:xfrm>
        </p:spPr>
        <p:txBody>
          <a:bodyPr/>
          <a:lstStyle/>
          <a:p>
            <a:r>
              <a:rPr lang="en-US" b="1" dirty="0" smtClean="0"/>
              <a:t>Robot Latency Kafka &amp; </a:t>
            </a:r>
            <a:r>
              <a:rPr lang="en-US" b="1" dirty="0" err="1" smtClean="0"/>
              <a:t>RabbitMQ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0934" y="4635725"/>
            <a:ext cx="1411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Kinect with</a:t>
            </a:r>
          </a:p>
          <a:p>
            <a:r>
              <a:rPr lang="en-US" dirty="0" err="1" smtClean="0"/>
              <a:t>Turtlebot</a:t>
            </a:r>
            <a:r>
              <a:rPr lang="en-US" dirty="0" smtClean="0"/>
              <a:t> and </a:t>
            </a:r>
            <a:r>
              <a:rPr lang="en-US" dirty="0" err="1" smtClean="0"/>
              <a:t>RabbitMQ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0934" y="1590577"/>
            <a:ext cx="1186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RabbitMQ</a:t>
            </a:r>
            <a:r>
              <a:rPr lang="en-US" dirty="0" smtClean="0"/>
              <a:t> versus Kafka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AA15-18A0-4E19-9E36-E0C8B4B25A82}" type="datetime1">
              <a:rPr lang="en-US" smtClean="0"/>
              <a:t>7/18/2015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97880"/>
            <a:ext cx="2133600" cy="365125"/>
          </a:xfrm>
        </p:spPr>
        <p:txBody>
          <a:bodyPr/>
          <a:lstStyle/>
          <a:p>
            <a:fld id="{07E37F7B-AF3B-4744-8178-C836E7A20423}" type="slidenum">
              <a:rPr lang="en-US" smtClean="0"/>
              <a:t>64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927" y="952419"/>
            <a:ext cx="5636289" cy="26090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101" y="3934087"/>
            <a:ext cx="5635326" cy="272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9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0"/>
            <a:ext cx="6553200" cy="1215614"/>
          </a:xfrm>
        </p:spPr>
        <p:txBody>
          <a:bodyPr>
            <a:noAutofit/>
          </a:bodyPr>
          <a:lstStyle/>
          <a:p>
            <a:r>
              <a:rPr lang="en-US" sz="2800" b="1" dirty="0"/>
              <a:t>Parallel SLAM Simultaneous Localization and </a:t>
            </a:r>
            <a:r>
              <a:rPr lang="en-US" sz="2800" b="1" dirty="0" smtClean="0"/>
              <a:t>Mapping by Particle Filtering</a:t>
            </a:r>
            <a:endParaRPr lang="en-US" sz="28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F2F-43B2-4DD2-9692-812FD61E7C76}" type="datetime1">
              <a:rPr lang="en-US" smtClean="0"/>
              <a:t>7/18/2015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97880"/>
            <a:ext cx="2133600" cy="365125"/>
          </a:xfrm>
        </p:spPr>
        <p:txBody>
          <a:bodyPr/>
          <a:lstStyle/>
          <a:p>
            <a:fld id="{07E37F7B-AF3B-4744-8178-C836E7A20423}" type="slidenum">
              <a:rPr lang="en-US" smtClean="0"/>
              <a:t>65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365" y="1215614"/>
            <a:ext cx="5477435" cy="29051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16" y="96899"/>
            <a:ext cx="2570549" cy="40052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862" y="4016539"/>
            <a:ext cx="7035500" cy="270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7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80" y="40544"/>
            <a:ext cx="9149379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Parallel </a:t>
            </a:r>
            <a:r>
              <a:rPr lang="en-US" sz="3200" b="1" dirty="0" smtClean="0"/>
              <a:t>Overheads SLAM </a:t>
            </a:r>
            <a:r>
              <a:rPr lang="en-US" sz="3200" b="1" dirty="0"/>
              <a:t>Simultaneous Localization and </a:t>
            </a:r>
            <a:r>
              <a:rPr lang="en-US" sz="3200" b="1" dirty="0" smtClean="0"/>
              <a:t>Mapping: I/O and Garbage Collection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8F88-880E-439E-B425-DCD31CDD10C8}" type="datetime1">
              <a:rPr lang="en-US" smtClean="0"/>
              <a:t>7/18/2015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66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893"/>
            <a:ext cx="6809591" cy="574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0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80" y="40544"/>
            <a:ext cx="9149379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Parallel </a:t>
            </a:r>
            <a:r>
              <a:rPr lang="en-US" b="1" dirty="0" smtClean="0"/>
              <a:t>Overheads SLAM </a:t>
            </a:r>
            <a:r>
              <a:rPr lang="en-US" b="1" dirty="0"/>
              <a:t>Simultaneous Localization and </a:t>
            </a:r>
            <a:r>
              <a:rPr lang="en-US" b="1" dirty="0" smtClean="0"/>
              <a:t>Mapping: Load Imbalance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F8D3-A1DD-4386-B6F5-A9732B4F370D}" type="datetime1">
              <a:rPr lang="en-US" smtClean="0"/>
              <a:t>7/18/2015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67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19636" y="1183544"/>
            <a:ext cx="8885521" cy="5622401"/>
            <a:chOff x="219636" y="1183544"/>
            <a:chExt cx="8885521" cy="5622401"/>
          </a:xfrm>
        </p:grpSpPr>
        <p:pic>
          <p:nvPicPr>
            <p:cNvPr id="7" name="Content Placeholder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636" y="1183544"/>
              <a:ext cx="6553200" cy="562240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237512" y="1772546"/>
              <a:ext cx="286764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Load </a:t>
              </a:r>
              <a:r>
                <a:rPr lang="en-US" sz="2000" dirty="0" smtClean="0"/>
                <a:t>Imbalance overhead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4837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21"/>
            <a:ext cx="8229600" cy="67268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Parallel Tweet Clustering with Storm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661562"/>
            <a:ext cx="9143071" cy="4525963"/>
          </a:xfrm>
        </p:spPr>
        <p:txBody>
          <a:bodyPr>
            <a:normAutofit/>
          </a:bodyPr>
          <a:lstStyle/>
          <a:p>
            <a:r>
              <a:rPr lang="en-US" sz="2400" dirty="0"/>
              <a:t>Judy </a:t>
            </a:r>
            <a:r>
              <a:rPr lang="en-US" sz="2400" dirty="0" err="1" smtClean="0"/>
              <a:t>Qiu</a:t>
            </a:r>
            <a:r>
              <a:rPr lang="en-US" sz="2400" dirty="0"/>
              <a:t>, Emilio Ferrara and </a:t>
            </a:r>
            <a:r>
              <a:rPr lang="en-US" sz="2400" dirty="0" err="1"/>
              <a:t>Xiaoming</a:t>
            </a:r>
            <a:r>
              <a:rPr lang="en-US" sz="2400" dirty="0"/>
              <a:t> Gao</a:t>
            </a:r>
          </a:p>
          <a:p>
            <a:r>
              <a:rPr lang="en-US" sz="2400" dirty="0"/>
              <a:t>Storm Bolts coordinated by </a:t>
            </a:r>
            <a:r>
              <a:rPr lang="en-US" sz="2400" dirty="0" err="1"/>
              <a:t>ActiveMQ</a:t>
            </a:r>
            <a:r>
              <a:rPr lang="en-US" sz="2400" dirty="0"/>
              <a:t> to synchronize parallel cluster center updates – add loops to </a:t>
            </a:r>
            <a:r>
              <a:rPr lang="en-US" sz="2400" dirty="0" smtClean="0"/>
              <a:t>Storm</a:t>
            </a:r>
          </a:p>
          <a:p>
            <a:r>
              <a:rPr lang="en-US" sz="2400" dirty="0" smtClean="0"/>
              <a:t>2 million streaming tweets processed in 40 minutes; 35,000 clusters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" y="4223404"/>
            <a:ext cx="6053959" cy="2474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4" y="2365296"/>
            <a:ext cx="6053959" cy="12687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982140" y="2612235"/>
            <a:ext cx="127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Sequential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2164" y="4901084"/>
            <a:ext cx="1810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Parallel – eventually 10,000 bolts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669A-8DA8-4CD8-B667-8E15AE48F3C1}" type="datetime1">
              <a:rPr lang="en-US" smtClean="0"/>
              <a:t>7/18/2015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7F7B-AF3B-4744-8178-C836E7A20423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4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772" y="0"/>
            <a:ext cx="8229600" cy="84197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Parallel Tweet Clustering with Storm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11491"/>
            <a:ext cx="9080626" cy="2131297"/>
          </a:xfrm>
        </p:spPr>
        <p:txBody>
          <a:bodyPr>
            <a:noAutofit/>
          </a:bodyPr>
          <a:lstStyle/>
          <a:p>
            <a:r>
              <a:rPr lang="en-US" sz="2400" dirty="0"/>
              <a:t>Speedup on up to 96 bolts on two clusters Moe and Madrid</a:t>
            </a:r>
          </a:p>
          <a:p>
            <a:r>
              <a:rPr lang="en-US" sz="2400" dirty="0"/>
              <a:t>Red curve is old algorithm; </a:t>
            </a:r>
          </a:p>
          <a:p>
            <a:r>
              <a:rPr lang="en-US" sz="2400" dirty="0"/>
              <a:t>green and blue new algorithm</a:t>
            </a:r>
          </a:p>
          <a:p>
            <a:r>
              <a:rPr lang="en-US" sz="2400" dirty="0"/>
              <a:t>Full Twitter – 1000 way parallelism</a:t>
            </a:r>
          </a:p>
          <a:p>
            <a:r>
              <a:rPr lang="en-US" sz="2400" dirty="0"/>
              <a:t>Full Everything – 10,000 way parallelism</a:t>
            </a:r>
          </a:p>
          <a:p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1" y="2933323"/>
            <a:ext cx="8202440" cy="39337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684E-02C1-43E7-8527-5BDE584A1E12}" type="datetime1">
              <a:rPr lang="en-US" smtClean="0"/>
              <a:t>7/18/2015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7F7B-AF3B-4744-8178-C836E7A20423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4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27974"/>
            <a:chOff x="0" y="0"/>
            <a:chExt cx="9144000" cy="6827974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27974"/>
              <a:chOff x="0" y="0"/>
              <a:chExt cx="9144000" cy="682797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/>
              <a:srcRect l="11055" t="18222" r="12632" b="5009"/>
              <a:stretch/>
            </p:blipFill>
            <p:spPr>
              <a:xfrm>
                <a:off x="0" y="0"/>
                <a:ext cx="9144000" cy="6827974"/>
              </a:xfrm>
              <a:prstGeom prst="rect">
                <a:avLst/>
              </a:prstGeom>
            </p:spPr>
          </p:pic>
          <p:sp>
            <p:nvSpPr>
              <p:cNvPr id="2" name="Rectangle 1"/>
              <p:cNvSpPr/>
              <p:nvPr/>
            </p:nvSpPr>
            <p:spPr>
              <a:xfrm>
                <a:off x="5153178" y="4502979"/>
                <a:ext cx="30653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Comment period ends May 21</a:t>
                </a:r>
                <a:endParaRPr lang="en-US" b="1" dirty="0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3048000" y="6224955"/>
              <a:ext cx="6096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hlinkClick r:id="rId3"/>
                </a:rPr>
                <a:t>http://bigdatawg.nist.gov/V1_output_docs.php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B191-8685-4460-969C-98C94BC071CF}" type="datetime1">
              <a:rPr lang="en-US" smtClean="0"/>
              <a:t>7/18/2015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Data Science Curriculum</a:t>
            </a:r>
            <a:endParaRPr lang="en-US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B543-F421-4EBF-A940-07514FF9EB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6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808038"/>
          </a:xfrm>
        </p:spPr>
        <p:txBody>
          <a:bodyPr/>
          <a:lstStyle/>
          <a:p>
            <a:pPr algn="ctr"/>
            <a:r>
              <a:rPr lang="en-US" altLang="en-US" sz="4400" smtClean="0"/>
              <a:t>SOIC Data Science Program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808038"/>
            <a:ext cx="9067800" cy="1406525"/>
          </a:xfrm>
        </p:spPr>
        <p:txBody>
          <a:bodyPr/>
          <a:lstStyle/>
          <a:p>
            <a:r>
              <a:rPr lang="en-US" altLang="en-US" b="1" dirty="0" smtClean="0"/>
              <a:t>Cross Disciplinary Faculty </a:t>
            </a:r>
            <a:r>
              <a:rPr lang="en-US" altLang="en-US" dirty="0" smtClean="0"/>
              <a:t>– 31 in School of Informatics and Computing, a few in statistics and expanding across campus</a:t>
            </a:r>
          </a:p>
          <a:p>
            <a:r>
              <a:rPr lang="en-US" altLang="en-US" dirty="0" smtClean="0"/>
              <a:t>Affordable online and traditional residential curricula or mix thereof</a:t>
            </a:r>
          </a:p>
          <a:p>
            <a:r>
              <a:rPr lang="en-US" altLang="en-US" dirty="0" smtClean="0"/>
              <a:t>Masters, Certificate, PhD Minor in place; Full PhD being studied</a:t>
            </a:r>
          </a:p>
          <a:p>
            <a:r>
              <a:rPr lang="en-US" altLang="en-US" dirty="0" smtClean="0"/>
              <a:t>http://www.soic.indiana.edu/graduate/degrees/data-science/index.html</a:t>
            </a:r>
          </a:p>
        </p:txBody>
      </p:sp>
      <p:pic>
        <p:nvPicPr>
          <p:cNvPr id="6148" name="Picture 5" descr="Visualization from Yong-Yeol A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2590800"/>
            <a:ext cx="680085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5AAF79-BDCF-47ED-A3B8-E8AA4B3C3F9D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C01DC48-B255-4CF9-B944-7D131F8BD1C1}" type="datetime1">
              <a:rPr lang="en-US" smtClean="0"/>
              <a:t>7/18/2015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4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0" y="111125"/>
            <a:ext cx="7886700" cy="7905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IU Data Science Program</a:t>
            </a:r>
            <a:endParaRPr lang="en-US" dirty="0">
              <a:latin typeface="+mn-lt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0" y="768495"/>
            <a:ext cx="9086850" cy="5251305"/>
          </a:xfrm>
        </p:spPr>
        <p:txBody>
          <a:bodyPr/>
          <a:lstStyle/>
          <a:p>
            <a:r>
              <a:rPr lang="en-US" altLang="en-US" sz="2300" dirty="0" smtClean="0"/>
              <a:t>Program managed by cross disciplinary Faculty in Data Science. Currently Statistics and Informatics and Computing School but will expand scope to full campus </a:t>
            </a:r>
          </a:p>
          <a:p>
            <a:r>
              <a:rPr lang="en-US" altLang="en-US" sz="2300" dirty="0" smtClean="0"/>
              <a:t>A </a:t>
            </a:r>
            <a:r>
              <a:rPr lang="en-US" altLang="en-US" sz="2300" b="1" dirty="0" smtClean="0"/>
              <a:t>purely online </a:t>
            </a:r>
            <a:r>
              <a:rPr lang="en-US" altLang="en-US" sz="2300" dirty="0" smtClean="0"/>
              <a:t>4-course </a:t>
            </a:r>
            <a:r>
              <a:rPr lang="en-US" altLang="en-US" sz="2300" b="1" dirty="0" smtClean="0"/>
              <a:t>Certificate in Data Science </a:t>
            </a:r>
            <a:r>
              <a:rPr lang="en-US" altLang="en-US" sz="2300" dirty="0" smtClean="0"/>
              <a:t>has been running since January 2014</a:t>
            </a:r>
          </a:p>
          <a:p>
            <a:pPr lvl="1"/>
            <a:r>
              <a:rPr lang="en-US" altLang="en-US" sz="2300" dirty="0" smtClean="0"/>
              <a:t>Fall 2015 expect ~100 students enrolled taking 1-2 classes per semester/year</a:t>
            </a:r>
          </a:p>
          <a:p>
            <a:pPr lvl="1"/>
            <a:r>
              <a:rPr lang="en-US" altLang="en-US" sz="2300" dirty="0" smtClean="0"/>
              <a:t>Most students are professionals taking courses in “free time”</a:t>
            </a:r>
          </a:p>
          <a:p>
            <a:r>
              <a:rPr lang="en-US" altLang="en-US" sz="2300" dirty="0" smtClean="0"/>
              <a:t>A campus wide </a:t>
            </a:r>
            <a:r>
              <a:rPr lang="en-US" altLang="en-US" sz="2300" b="1" dirty="0" smtClean="0"/>
              <a:t>Ph.D. Minor </a:t>
            </a:r>
            <a:r>
              <a:rPr lang="en-US" altLang="en-US" sz="2300" dirty="0" smtClean="0"/>
              <a:t>in Data Science has been approved.</a:t>
            </a:r>
          </a:p>
          <a:p>
            <a:r>
              <a:rPr lang="en-US" altLang="en-US" sz="2300" dirty="0" smtClean="0"/>
              <a:t>Exploring PhD in Data Science</a:t>
            </a:r>
          </a:p>
          <a:p>
            <a:r>
              <a:rPr lang="en-US" altLang="en-US" sz="2300" dirty="0" smtClean="0"/>
              <a:t>Courses labelled as “</a:t>
            </a:r>
            <a:r>
              <a:rPr lang="en-US" altLang="en-US" sz="2300" b="1" dirty="0" smtClean="0"/>
              <a:t>Decision-maker</a:t>
            </a:r>
            <a:r>
              <a:rPr lang="en-US" altLang="en-US" sz="2300" dirty="0" smtClean="0"/>
              <a:t>” and “</a:t>
            </a:r>
            <a:r>
              <a:rPr lang="en-US" altLang="en-US" sz="2300" b="1" dirty="0" smtClean="0"/>
              <a:t>Technical</a:t>
            </a:r>
            <a:r>
              <a:rPr lang="en-US" altLang="en-US" sz="2300" dirty="0" smtClean="0"/>
              <a:t>” paths where McKinsey says an order of magnitude more (1.5 million by 2018) unmet job openings in Decision-maker track</a:t>
            </a:r>
          </a:p>
          <a:p>
            <a:endParaRPr lang="en-US" altLang="en-US" sz="23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5AAF79-BDCF-47ED-A3B8-E8AA4B3C3F9D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A116F6-7A13-4801-B6BC-DCC888D43451}" type="datetime1">
              <a:rPr lang="en-US" smtClean="0"/>
              <a:t>7/18/2015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23813"/>
            <a:ext cx="9144000" cy="609600"/>
          </a:xfrm>
        </p:spPr>
        <p:txBody>
          <a:bodyPr/>
          <a:lstStyle/>
          <a:p>
            <a:r>
              <a:rPr lang="en-US" altLang="en-US" smtClean="0"/>
              <a:t>McKinsey Institute on Big Data Jobs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3810000"/>
            <a:ext cx="9144000" cy="23288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200" dirty="0"/>
              <a:t>There will be a shortage of talent necessary for organizations to take advantage of big data. By 2018, the United States alone could face a shortage of 140,000 to 190,000 people with deep analytical skills as well as 1.5 million managers and analysts with the know-how to use the analysis of big data to make effective decisions</a:t>
            </a:r>
            <a:r>
              <a:rPr lang="en-US" sz="2200" dirty="0" smtClean="0"/>
              <a:t>.</a:t>
            </a:r>
          </a:p>
          <a:p>
            <a:pPr>
              <a:defRPr/>
            </a:pPr>
            <a:r>
              <a:rPr lang="en-US" sz="2200" dirty="0" smtClean="0"/>
              <a:t>IU Data Science </a:t>
            </a:r>
            <a:r>
              <a:rPr lang="en-US" sz="2200" dirty="0" smtClean="0">
                <a:solidFill>
                  <a:srgbClr val="B30838"/>
                </a:solidFill>
              </a:rPr>
              <a:t>Decision Maker Path </a:t>
            </a:r>
            <a:r>
              <a:rPr lang="en-US" sz="2200" dirty="0" smtClean="0"/>
              <a:t>aimed at 1.5 million jobs. </a:t>
            </a:r>
            <a:r>
              <a:rPr lang="en-US" sz="2200" dirty="0" smtClean="0">
                <a:solidFill>
                  <a:srgbClr val="B30838"/>
                </a:solidFill>
              </a:rPr>
              <a:t>Technical Path </a:t>
            </a:r>
            <a:r>
              <a:rPr lang="en-US" sz="2200" dirty="0" smtClean="0"/>
              <a:t>covers the 140,000 to 190,000</a:t>
            </a:r>
            <a:endParaRPr lang="en-US" sz="2200" dirty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0"/>
          <a:stretch>
            <a:fillRect/>
          </a:stretch>
        </p:blipFill>
        <p:spPr bwMode="auto">
          <a:xfrm>
            <a:off x="228600" y="669925"/>
            <a:ext cx="62484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2514600" y="3440113"/>
            <a:ext cx="647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http://www.mckinsey.com/mgi/publications/big_data/index.asp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5AAF79-BDCF-47ED-A3B8-E8AA4B3C3F9D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4CA9305-A28C-4618-A850-BDD00D3A65D5}" type="datetime1">
              <a:rPr lang="en-US" smtClean="0"/>
              <a:t>7/18/2015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0" y="111125"/>
            <a:ext cx="7886700" cy="7905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IU Data Science Program: Masters</a:t>
            </a:r>
            <a:endParaRPr lang="en-US" dirty="0">
              <a:latin typeface="+mn-lt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600991"/>
            <a:ext cx="9086850" cy="6084887"/>
          </a:xfrm>
        </p:spPr>
        <p:txBody>
          <a:bodyPr/>
          <a:lstStyle/>
          <a:p>
            <a:r>
              <a:rPr lang="en-US" altLang="en-US" sz="2400" dirty="0" smtClean="0"/>
              <a:t>Masters Fully approved by University and State October 14 2014 and started January 2015</a:t>
            </a:r>
          </a:p>
          <a:p>
            <a:r>
              <a:rPr lang="en-US" altLang="en-US" sz="2400" dirty="0" smtClean="0"/>
              <a:t>Blended </a:t>
            </a:r>
            <a:r>
              <a:rPr lang="en-US" altLang="en-US" sz="2400" b="1" dirty="0" smtClean="0"/>
              <a:t>online</a:t>
            </a:r>
            <a:r>
              <a:rPr lang="en-US" altLang="en-US" sz="2400" dirty="0" smtClean="0"/>
              <a:t> and </a:t>
            </a:r>
            <a:r>
              <a:rPr lang="en-US" altLang="en-US" sz="2400" b="1" dirty="0" smtClean="0"/>
              <a:t>residential</a:t>
            </a:r>
            <a:r>
              <a:rPr lang="en-US" altLang="en-US" sz="2400" dirty="0" smtClean="0"/>
              <a:t> (any combination)</a:t>
            </a:r>
          </a:p>
          <a:p>
            <a:pPr lvl="1"/>
            <a:r>
              <a:rPr lang="en-US" altLang="en-US" sz="2400" b="1" dirty="0" smtClean="0"/>
              <a:t>Online</a:t>
            </a:r>
            <a:r>
              <a:rPr lang="en-US" altLang="en-US" sz="2400" dirty="0" smtClean="0"/>
              <a:t> offered at in-state rates (~$1100 per course)</a:t>
            </a:r>
          </a:p>
          <a:p>
            <a:r>
              <a:rPr lang="en-US" altLang="en-US" sz="2400" b="1" dirty="0" smtClean="0"/>
              <a:t>Informatics</a:t>
            </a:r>
            <a:r>
              <a:rPr lang="en-US" altLang="en-US" sz="2400" dirty="0" smtClean="0"/>
              <a:t>, </a:t>
            </a:r>
            <a:r>
              <a:rPr lang="en-US" altLang="en-US" sz="2400" b="1" dirty="0" smtClean="0"/>
              <a:t>Computer Science, Information and Library Science</a:t>
            </a:r>
            <a:r>
              <a:rPr lang="en-US" altLang="en-US" sz="2400" dirty="0" smtClean="0"/>
              <a:t> in </a:t>
            </a:r>
            <a:r>
              <a:rPr lang="en-US" altLang="en-US" sz="2400" b="1" dirty="0" smtClean="0"/>
              <a:t>School of Informatics and Computing</a:t>
            </a:r>
            <a:r>
              <a:rPr lang="en-US" altLang="en-US" sz="2400" dirty="0" smtClean="0"/>
              <a:t> and the Department of </a:t>
            </a:r>
            <a:r>
              <a:rPr lang="en-US" altLang="en-US" sz="2400" b="1" dirty="0" smtClean="0"/>
              <a:t>Statistics</a:t>
            </a:r>
            <a:r>
              <a:rPr lang="en-US" altLang="en-US" sz="2400" dirty="0" smtClean="0"/>
              <a:t>, </a:t>
            </a:r>
            <a:r>
              <a:rPr lang="en-US" altLang="en-US" sz="2400" b="1" dirty="0" smtClean="0"/>
              <a:t>College of Arts and Science</a:t>
            </a:r>
            <a:r>
              <a:rPr lang="en-US" altLang="en-US" sz="2400" dirty="0" smtClean="0"/>
              <a:t>, IUB</a:t>
            </a:r>
          </a:p>
          <a:p>
            <a:r>
              <a:rPr lang="en-US" altLang="en-US" sz="2400" dirty="0" smtClean="0"/>
              <a:t>30 credits (10 conventional courses)</a:t>
            </a:r>
          </a:p>
          <a:p>
            <a:r>
              <a:rPr lang="en-US" altLang="en-US" sz="2400" dirty="0" smtClean="0"/>
              <a:t>Basic (general) Masters degree plus tracks</a:t>
            </a:r>
          </a:p>
          <a:p>
            <a:pPr lvl="1"/>
            <a:r>
              <a:rPr lang="en-US" altLang="en-US" sz="2400" dirty="0" smtClean="0"/>
              <a:t>Currently only track is “Computational and Analytic Data Science ”</a:t>
            </a:r>
          </a:p>
          <a:p>
            <a:pPr lvl="1"/>
            <a:r>
              <a:rPr lang="en-US" altLang="en-US" sz="2400" dirty="0" smtClean="0"/>
              <a:t>Other tracks expected such as Biomedical Data Science</a:t>
            </a:r>
          </a:p>
          <a:p>
            <a:r>
              <a:rPr lang="en-US" altLang="en-US" sz="2400" dirty="0" smtClean="0"/>
              <a:t>Fall 2015, </a:t>
            </a:r>
            <a:r>
              <a:rPr lang="en-US" altLang="en-US" sz="2400" b="1" dirty="0" smtClean="0"/>
              <a:t>over 200 applicants to program; </a:t>
            </a:r>
            <a:r>
              <a:rPr lang="en-US" altLang="en-US" sz="2400" dirty="0" smtClean="0"/>
              <a:t>cap</a:t>
            </a:r>
            <a:r>
              <a:rPr lang="en-US" altLang="en-US" sz="2400" b="1" dirty="0" smtClean="0"/>
              <a:t> </a:t>
            </a:r>
            <a:r>
              <a:rPr lang="en-US" altLang="en-US" sz="2400" dirty="0" smtClean="0"/>
              <a:t>enrollment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5AAF79-BDCF-47ED-A3B8-E8AA4B3C3F9D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E650C05-F195-42F5-8928-F74482A983E6}" type="datetime1">
              <a:rPr lang="en-US" smtClean="0"/>
              <a:t>7/18/2015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0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645"/>
            <a:ext cx="8229600" cy="877077"/>
          </a:xfrm>
        </p:spPr>
        <p:txBody>
          <a:bodyPr/>
          <a:lstStyle/>
          <a:p>
            <a:r>
              <a:rPr lang="en-US" b="1" dirty="0" smtClean="0"/>
              <a:t>Some Online Data Science Classes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339"/>
            <a:ext cx="9144000" cy="541642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Big Data Applications &amp; Analytics</a:t>
            </a:r>
          </a:p>
          <a:p>
            <a:pPr lvl="1"/>
            <a:r>
              <a:rPr lang="en-US" sz="2400" dirty="0" smtClean="0"/>
              <a:t>~40 hours of video mainly discussing applications (The X in X-Informatics or X-Analytics) in context of big data </a:t>
            </a:r>
            <a:r>
              <a:rPr lang="en-US" sz="2400" dirty="0"/>
              <a:t>and clouds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bigdatacourse.appspot.com/course</a:t>
            </a:r>
            <a:endParaRPr lang="en-US" sz="2400" dirty="0" smtClean="0"/>
          </a:p>
          <a:p>
            <a:r>
              <a:rPr lang="en-US" sz="2400" b="1" dirty="0" smtClean="0"/>
              <a:t>Big </a:t>
            </a:r>
            <a:r>
              <a:rPr lang="en-US" sz="2400" b="1" dirty="0"/>
              <a:t>Data Open Source Software </a:t>
            </a:r>
            <a:r>
              <a:rPr lang="en-US" sz="2400" b="1" dirty="0" smtClean="0"/>
              <a:t>and </a:t>
            </a:r>
            <a:r>
              <a:rPr lang="en-US" sz="2400" b="1" dirty="0"/>
              <a:t>Projects </a:t>
            </a: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://bigdataopensourceprojects.soic.indiana.edu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 smtClean="0"/>
          </a:p>
          <a:p>
            <a:pPr lvl="1"/>
            <a:r>
              <a:rPr lang="en-US" sz="2400" dirty="0" smtClean="0"/>
              <a:t>~27 Hours of video discussing HPC-ABDS and use on </a:t>
            </a:r>
            <a:r>
              <a:rPr lang="en-US" sz="2400" dirty="0" err="1" smtClean="0"/>
              <a:t>FutureSystems</a:t>
            </a:r>
            <a:r>
              <a:rPr lang="en-US" sz="2400" dirty="0" smtClean="0"/>
              <a:t> for Big Data software 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ivided into sections (coherent topics), units (~lectures) and lessons (5-20 minutes) where student is meant to stay awake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5AAF79-BDCF-47ED-A3B8-E8AA4B3C3F9D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CA3CC08-6E69-444D-A4FB-BB75C2105BBC}" type="datetime1">
              <a:rPr lang="en-US" smtClean="0"/>
              <a:t>7/18/2015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5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9796"/>
            <a:ext cx="9144000" cy="6159415"/>
          </a:xfrm>
        </p:spPr>
        <p:txBody>
          <a:bodyPr>
            <a:normAutofit/>
          </a:bodyPr>
          <a:lstStyle/>
          <a:p>
            <a:r>
              <a:rPr lang="en-US" sz="1200" dirty="0"/>
              <a:t>1 Unit: Organizational Introduction </a:t>
            </a:r>
            <a:endParaRPr lang="en-US" sz="1200" dirty="0" smtClean="0"/>
          </a:p>
          <a:p>
            <a:r>
              <a:rPr lang="en-US" sz="1200" dirty="0" smtClean="0"/>
              <a:t>1 </a:t>
            </a:r>
            <a:r>
              <a:rPr lang="en-US" sz="1200" dirty="0"/>
              <a:t>Unit: Motivation: Big Data and the Cloud; Centerpieces of the Future Economy </a:t>
            </a:r>
          </a:p>
          <a:p>
            <a:r>
              <a:rPr lang="en-US" sz="1200" dirty="0"/>
              <a:t>3 Units: Pedagogical Introduction: What is Big Data, Data Analytics and X-Informatics</a:t>
            </a:r>
          </a:p>
          <a:p>
            <a:r>
              <a:rPr lang="en-US" sz="1200" dirty="0" err="1">
                <a:solidFill>
                  <a:srgbClr val="FF0000"/>
                </a:solidFill>
              </a:rPr>
              <a:t>SideMOOC</a:t>
            </a:r>
            <a:r>
              <a:rPr lang="en-US" sz="1200" dirty="0">
                <a:solidFill>
                  <a:srgbClr val="FF0000"/>
                </a:solidFill>
              </a:rPr>
              <a:t>:  Python for Big Data Applications and Analytics: </a:t>
            </a:r>
            <a:r>
              <a:rPr lang="en-US" sz="1200" dirty="0" err="1">
                <a:solidFill>
                  <a:srgbClr val="FF0000"/>
                </a:solidFill>
              </a:rPr>
              <a:t>NumPy</a:t>
            </a:r>
            <a:r>
              <a:rPr lang="en-US" sz="1200" dirty="0">
                <a:solidFill>
                  <a:srgbClr val="FF0000"/>
                </a:solidFill>
              </a:rPr>
              <a:t>, </a:t>
            </a:r>
            <a:r>
              <a:rPr lang="en-US" sz="1200" dirty="0" err="1">
                <a:solidFill>
                  <a:srgbClr val="FF0000"/>
                </a:solidFill>
              </a:rPr>
              <a:t>SciPy</a:t>
            </a:r>
            <a:r>
              <a:rPr lang="en-US" sz="1200" dirty="0">
                <a:solidFill>
                  <a:srgbClr val="FF0000"/>
                </a:solidFill>
              </a:rPr>
              <a:t>, </a:t>
            </a:r>
            <a:r>
              <a:rPr lang="en-US" sz="1200" dirty="0" err="1">
                <a:solidFill>
                  <a:srgbClr val="FF0000"/>
                </a:solidFill>
              </a:rPr>
              <a:t>MatPlotlib</a:t>
            </a:r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 err="1">
                <a:solidFill>
                  <a:srgbClr val="FF0000"/>
                </a:solidFill>
              </a:rPr>
              <a:t>SideMOOC</a:t>
            </a:r>
            <a:r>
              <a:rPr lang="en-US" sz="1200" dirty="0">
                <a:solidFill>
                  <a:srgbClr val="FF0000"/>
                </a:solidFill>
              </a:rPr>
              <a:t>: Using </a:t>
            </a:r>
            <a:r>
              <a:rPr lang="en-US" sz="1200" dirty="0" err="1">
                <a:solidFill>
                  <a:srgbClr val="FF0000"/>
                </a:solidFill>
              </a:rPr>
              <a:t>FutureSystems</a:t>
            </a:r>
            <a:r>
              <a:rPr lang="en-US" sz="1200" dirty="0">
                <a:solidFill>
                  <a:srgbClr val="FF0000"/>
                </a:solidFill>
              </a:rPr>
              <a:t> for Java and Python</a:t>
            </a:r>
          </a:p>
          <a:p>
            <a:r>
              <a:rPr lang="en-US" sz="1200" dirty="0"/>
              <a:t>4 Units: X-Informatics with X= LHC Analysis and Discovery of Higgs particle</a:t>
            </a:r>
          </a:p>
          <a:p>
            <a:pPr lvl="1"/>
            <a:r>
              <a:rPr lang="en-US" sz="1200" dirty="0">
                <a:solidFill>
                  <a:srgbClr val="FF0000"/>
                </a:solidFill>
              </a:rPr>
              <a:t>Integrated Technology</a:t>
            </a:r>
            <a:r>
              <a:rPr lang="en-US" sz="1200" dirty="0"/>
              <a:t>: </a:t>
            </a:r>
            <a:r>
              <a:rPr lang="en-US" sz="1200" dirty="0">
                <a:solidFill>
                  <a:srgbClr val="FF0000"/>
                </a:solidFill>
              </a:rPr>
              <a:t>Explore Events; histograms and models; basic statistics (Python and some in Java)</a:t>
            </a:r>
          </a:p>
          <a:p>
            <a:r>
              <a:rPr lang="en-US" sz="1200" dirty="0"/>
              <a:t>3 Units on a Big Data Use Cases Survey</a:t>
            </a:r>
          </a:p>
          <a:p>
            <a:r>
              <a:rPr lang="en-US" sz="1200" dirty="0" err="1">
                <a:solidFill>
                  <a:srgbClr val="FF0000"/>
                </a:solidFill>
              </a:rPr>
              <a:t>SideMOOC</a:t>
            </a:r>
            <a:r>
              <a:rPr lang="en-US" sz="1200" dirty="0">
                <a:solidFill>
                  <a:srgbClr val="FF0000"/>
                </a:solidFill>
              </a:rPr>
              <a:t>:  Using </a:t>
            </a:r>
            <a:r>
              <a:rPr lang="en-US" sz="1200" dirty="0" err="1">
                <a:solidFill>
                  <a:srgbClr val="FF0000"/>
                </a:solidFill>
              </a:rPr>
              <a:t>Plotviz</a:t>
            </a:r>
            <a:r>
              <a:rPr lang="en-US" sz="1200" dirty="0">
                <a:solidFill>
                  <a:srgbClr val="FF0000"/>
                </a:solidFill>
              </a:rPr>
              <a:t> Software for Displaying Point Distributions in 3D</a:t>
            </a:r>
          </a:p>
          <a:p>
            <a:r>
              <a:rPr lang="en-US" sz="1200" dirty="0"/>
              <a:t>3 Units: X-Informatics with X= e-Commerce and Lifestyle</a:t>
            </a:r>
          </a:p>
          <a:p>
            <a:r>
              <a:rPr lang="en-US" sz="1200" dirty="0">
                <a:solidFill>
                  <a:srgbClr val="FF0000"/>
                </a:solidFill>
              </a:rPr>
              <a:t>Technology (Python or Java)</a:t>
            </a:r>
            <a:r>
              <a:rPr lang="en-US" sz="1200" dirty="0"/>
              <a:t>: Recommender Systems - K-Nearest Neighbors</a:t>
            </a:r>
          </a:p>
          <a:p>
            <a:r>
              <a:rPr lang="en-US" sz="1200" dirty="0">
                <a:solidFill>
                  <a:srgbClr val="FF0000"/>
                </a:solidFill>
              </a:rPr>
              <a:t>Technology</a:t>
            </a:r>
            <a:r>
              <a:rPr lang="en-US" sz="1200" dirty="0"/>
              <a:t>: </a:t>
            </a:r>
            <a:r>
              <a:rPr lang="en-US" sz="1200" dirty="0">
                <a:solidFill>
                  <a:srgbClr val="FF0000"/>
                </a:solidFill>
              </a:rPr>
              <a:t>Clustering </a:t>
            </a:r>
            <a:r>
              <a:rPr lang="en-US" sz="1200" dirty="0"/>
              <a:t>and heuristic methods</a:t>
            </a:r>
          </a:p>
          <a:p>
            <a:r>
              <a:rPr lang="en-US" sz="1200" dirty="0"/>
              <a:t>1 Unit: Parallel Computing Overview and familiar examples</a:t>
            </a:r>
          </a:p>
          <a:p>
            <a:r>
              <a:rPr lang="en-US" sz="1200" dirty="0"/>
              <a:t>4 Units: Cloud Computing Technology for Big Data Applications &amp; Analytics </a:t>
            </a:r>
          </a:p>
          <a:p>
            <a:r>
              <a:rPr lang="en-US" sz="1200" dirty="0"/>
              <a:t>2 Units: X-Informatics with X = Web Search and Text Mining and their technologies</a:t>
            </a:r>
          </a:p>
          <a:p>
            <a:r>
              <a:rPr lang="en-US" sz="1200" dirty="0">
                <a:solidFill>
                  <a:srgbClr val="FF0000"/>
                </a:solidFill>
              </a:rPr>
              <a:t>Technology for Big Data Applications &amp; Analytics : Kmeans (Python/Java)</a:t>
            </a:r>
          </a:p>
          <a:p>
            <a:r>
              <a:rPr lang="en-US" sz="1200" dirty="0"/>
              <a:t>Technology for Big Data Applications &amp; Analytics: MapReduce</a:t>
            </a:r>
          </a:p>
          <a:p>
            <a:r>
              <a:rPr lang="en-US" sz="1200" dirty="0">
                <a:solidFill>
                  <a:srgbClr val="FF0000"/>
                </a:solidFill>
              </a:rPr>
              <a:t>Technology for Big Data Applications &amp; Analytics : Kmeans and MapReduce Parallelism (Python/Java)</a:t>
            </a:r>
          </a:p>
          <a:p>
            <a:r>
              <a:rPr lang="en-US" sz="1200" dirty="0">
                <a:solidFill>
                  <a:srgbClr val="FF0000"/>
                </a:solidFill>
              </a:rPr>
              <a:t>Technology for Big Data Applications &amp; Analytics : PageRank (Python/Java)</a:t>
            </a:r>
          </a:p>
          <a:p>
            <a:r>
              <a:rPr lang="en-US" sz="1200" dirty="0"/>
              <a:t>3 Units: X-Informatics with X = Sports</a:t>
            </a:r>
          </a:p>
          <a:p>
            <a:r>
              <a:rPr lang="en-US" sz="1200" dirty="0"/>
              <a:t>1 Unit: X-Informatics with X = Health</a:t>
            </a:r>
          </a:p>
          <a:p>
            <a:r>
              <a:rPr lang="en-US" sz="1200" dirty="0"/>
              <a:t>1 Unit: X-Informatics with X =  Internet of Things &amp; Sensors</a:t>
            </a:r>
          </a:p>
          <a:p>
            <a:r>
              <a:rPr lang="en-US" sz="1200" dirty="0"/>
              <a:t>1 Unit: X-Informatics with X = Radar for Remote Sensing</a:t>
            </a:r>
          </a:p>
          <a:p>
            <a:pPr marL="342900" lvl="1" indent="0">
              <a:buNone/>
            </a:pP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11"/>
            <a:ext cx="8229600" cy="67708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Big </a:t>
            </a:r>
            <a:r>
              <a:rPr lang="en-US" sz="3600" b="1" dirty="0"/>
              <a:t>Data Applications &amp; Analytics </a:t>
            </a:r>
            <a:r>
              <a:rPr lang="en-US" sz="3600" b="1" dirty="0" smtClean="0"/>
              <a:t>Topics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13707" y="5465019"/>
            <a:ext cx="1859549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 = Software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5AAF79-BDCF-47ED-A3B8-E8AA4B3C3F9D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CE0DF31-BD63-434A-A9E0-D48363B85018}" type="datetime1">
              <a:rPr lang="en-US" smtClean="0"/>
              <a:t>7/18/2015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4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9991" r="5179"/>
          <a:stretch>
            <a:fillRect/>
          </a:stretch>
        </p:blipFill>
        <p:spPr bwMode="auto">
          <a:xfrm>
            <a:off x="-11113" y="19050"/>
            <a:ext cx="72866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265852" y="6386965"/>
            <a:ext cx="5562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30838"/>
                </a:solidFill>
                <a:hlinkClick r:id="rId4"/>
              </a:rPr>
              <a:t>http://x-informatics.appspot.com/course</a:t>
            </a:r>
            <a:endParaRPr lang="en-US" altLang="en-US" sz="2400">
              <a:solidFill>
                <a:srgbClr val="B30838"/>
              </a:solidFill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275513" y="-47625"/>
            <a:ext cx="19050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prstClr val="black"/>
                </a:solidFill>
              </a:rPr>
              <a:t>Example</a:t>
            </a:r>
            <a:br>
              <a:rPr lang="en-US" altLang="en-US" b="1">
                <a:solidFill>
                  <a:prstClr val="black"/>
                </a:solidFill>
              </a:rPr>
            </a:br>
            <a:r>
              <a:rPr lang="en-US" altLang="en-US" b="1">
                <a:solidFill>
                  <a:prstClr val="black"/>
                </a:solidFill>
              </a:rPr>
              <a:t>Google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prstClr val="black"/>
                </a:solidFill>
              </a:rPr>
              <a:t>Course Builder MOOC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prstClr val="black"/>
                </a:solidFill>
              </a:rPr>
              <a:t>4 levels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B30838"/>
                </a:solidFill>
              </a:rPr>
              <a:t>Course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B30838"/>
                </a:solidFill>
              </a:rPr>
              <a:t>Section</a:t>
            </a:r>
            <a:r>
              <a:rPr lang="en-US" altLang="en-US">
                <a:solidFill>
                  <a:prstClr val="black"/>
                </a:solidFill>
              </a:rPr>
              <a:t> (12)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B30838"/>
                </a:solidFill>
              </a:rPr>
              <a:t>Units</a:t>
            </a:r>
            <a:r>
              <a:rPr lang="en-US" altLang="en-US">
                <a:solidFill>
                  <a:prstClr val="black"/>
                </a:solidFill>
              </a:rPr>
              <a:t>(29)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B30838"/>
                </a:solidFill>
              </a:rPr>
              <a:t>Lessons</a:t>
            </a:r>
            <a:r>
              <a:rPr lang="en-US" altLang="en-US">
                <a:solidFill>
                  <a:prstClr val="black"/>
                </a:solidFill>
              </a:rPr>
              <a:t>(~150)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B30838"/>
                </a:solidFill>
              </a:rPr>
              <a:t>Units </a:t>
            </a:r>
            <a:r>
              <a:rPr lang="en-US" altLang="en-US">
                <a:solidFill>
                  <a:prstClr val="black"/>
                </a:solidFill>
              </a:rPr>
              <a:t>are roughly traditional lecture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B30838"/>
                </a:solidFill>
              </a:rPr>
              <a:t>Lessons</a:t>
            </a:r>
            <a:r>
              <a:rPr lang="en-US" altLang="en-US">
                <a:solidFill>
                  <a:prstClr val="black"/>
                </a:solidFill>
              </a:rPr>
              <a:t> are ~10 minute segments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D6B8-43D8-44D3-B0A9-7F361D9AD2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9277" r="6586"/>
          <a:stretch>
            <a:fillRect/>
          </a:stretch>
        </p:blipFill>
        <p:spPr bwMode="auto">
          <a:xfrm>
            <a:off x="0" y="0"/>
            <a:ext cx="7121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286000" y="6326188"/>
            <a:ext cx="56388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prstClr val="black"/>
                </a:solidFill>
                <a:hlinkClick r:id="rId4"/>
              </a:rPr>
              <a:t>http://x-informatics.appspot.com/course</a:t>
            </a:r>
            <a:endParaRPr lang="en-US" altLang="en-US" sz="2400">
              <a:solidFill>
                <a:prstClr val="black"/>
              </a:solidFill>
            </a:endParaRPr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7181850" y="17463"/>
            <a:ext cx="196215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prstClr val="black"/>
                </a:solidFill>
              </a:rPr>
              <a:t>Example</a:t>
            </a:r>
            <a:br>
              <a:rPr lang="en-US" altLang="en-US" b="1">
                <a:solidFill>
                  <a:prstClr val="black"/>
                </a:solidFill>
              </a:rPr>
            </a:br>
            <a:r>
              <a:rPr lang="en-US" altLang="en-US" b="1">
                <a:solidFill>
                  <a:prstClr val="black"/>
                </a:solidFill>
              </a:rPr>
              <a:t>Google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prstClr val="black"/>
                </a:solidFill>
              </a:rPr>
              <a:t>Course Builder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prstClr val="black"/>
                </a:solidFill>
              </a:rPr>
              <a:t>MOOC</a:t>
            </a:r>
            <a:endParaRPr lang="en-US" altLang="en-US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prstClr val="black"/>
                </a:solidFill>
              </a:rPr>
              <a:t>The Physics Section expands to 4 units and 2 Homeworks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prstClr val="black"/>
                </a:solidFill>
              </a:rPr>
              <a:t>Unit 9 expands to 5 lessons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prstClr val="black"/>
                </a:solidFill>
              </a:rPr>
              <a:t>Lessons played on YouTube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prstClr val="black"/>
                </a:solidFill>
              </a:rPr>
              <a:t>“talking head video + PowerPoint</a:t>
            </a:r>
            <a:r>
              <a:rPr lang="en-US" altLang="en-US" sz="2400">
                <a:solidFill>
                  <a:prstClr val="black"/>
                </a:solidFill>
              </a:rPr>
              <a:t>”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C34F6-C9C1-404D-9616-EF237927B5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4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63525"/>
            <a:ext cx="90487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i="1" dirty="0" smtClean="0"/>
              <a:t>The </a:t>
            </a:r>
            <a:r>
              <a:rPr lang="en-US" i="1" dirty="0"/>
              <a:t>community group for one of classes and one forum (“No more malls</a:t>
            </a:r>
            <a:r>
              <a:rPr lang="en-US" i="1" dirty="0" smtClean="0"/>
              <a:t>”)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20990" r="4529"/>
          <a:stretch>
            <a:fillRect/>
          </a:stretch>
        </p:blipFill>
        <p:spPr bwMode="auto">
          <a:xfrm>
            <a:off x="1143000" y="1101725"/>
            <a:ext cx="7724775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361C-641A-4F70-BAEB-F10167C924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0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639" t="12913" r="11218" b="1787"/>
          <a:stretch/>
        </p:blipFill>
        <p:spPr>
          <a:xfrm>
            <a:off x="0" y="0"/>
            <a:ext cx="5006186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06186" y="242659"/>
            <a:ext cx="4137814" cy="84749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Use Case Template</a:t>
            </a:r>
            <a:endParaRPr lang="en-US" sz="4000" b="1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06186" y="1090158"/>
            <a:ext cx="3898328" cy="561544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26 fields completed for 51 areas</a:t>
            </a:r>
          </a:p>
          <a:p>
            <a:r>
              <a:rPr lang="en-US" b="1" dirty="0"/>
              <a:t>Government Operation</a:t>
            </a:r>
            <a:r>
              <a:rPr lang="en-US" b="1" dirty="0" smtClean="0"/>
              <a:t>: 4</a:t>
            </a:r>
            <a:endParaRPr lang="en-US" dirty="0"/>
          </a:p>
          <a:p>
            <a:r>
              <a:rPr lang="en-US" b="1" dirty="0"/>
              <a:t>Commercial: </a:t>
            </a:r>
            <a:r>
              <a:rPr lang="en-US" b="1" dirty="0" smtClean="0"/>
              <a:t>8</a:t>
            </a:r>
          </a:p>
          <a:p>
            <a:r>
              <a:rPr lang="en-US" b="1" dirty="0" smtClean="0"/>
              <a:t>Defense: 3</a:t>
            </a:r>
            <a:endParaRPr lang="en-US" dirty="0"/>
          </a:p>
          <a:p>
            <a:r>
              <a:rPr lang="en-US" b="1" dirty="0"/>
              <a:t>Healthcare and Life Sciences: </a:t>
            </a:r>
            <a:r>
              <a:rPr lang="en-US" b="1" dirty="0" smtClean="0"/>
              <a:t>10</a:t>
            </a:r>
          </a:p>
          <a:p>
            <a:r>
              <a:rPr lang="en-US" b="1" dirty="0" smtClean="0"/>
              <a:t>Deep </a:t>
            </a:r>
            <a:r>
              <a:rPr lang="en-US" b="1" dirty="0"/>
              <a:t>Learning and Social Media</a:t>
            </a:r>
            <a:r>
              <a:rPr lang="en-US" b="1" dirty="0" smtClean="0"/>
              <a:t>: 6</a:t>
            </a:r>
            <a:endParaRPr lang="en-US" dirty="0"/>
          </a:p>
          <a:p>
            <a:r>
              <a:rPr lang="en-US" b="1" dirty="0"/>
              <a:t>The Ecosystem for Research: </a:t>
            </a:r>
            <a:r>
              <a:rPr lang="en-US" b="1" dirty="0" smtClean="0"/>
              <a:t>4</a:t>
            </a:r>
          </a:p>
          <a:p>
            <a:r>
              <a:rPr lang="en-US" b="1" dirty="0" smtClean="0"/>
              <a:t>Astronomy </a:t>
            </a:r>
            <a:r>
              <a:rPr lang="en-US" b="1" dirty="0"/>
              <a:t>and Physics: </a:t>
            </a:r>
            <a:r>
              <a:rPr lang="en-US" b="1" dirty="0" smtClean="0"/>
              <a:t>5</a:t>
            </a:r>
          </a:p>
          <a:p>
            <a:r>
              <a:rPr lang="en-US" b="1" dirty="0" smtClean="0"/>
              <a:t>Earth</a:t>
            </a:r>
            <a:r>
              <a:rPr lang="en-US" b="1" dirty="0"/>
              <a:t>, Environmental and Polar Science: </a:t>
            </a:r>
            <a:r>
              <a:rPr lang="en-US" b="1" dirty="0" smtClean="0"/>
              <a:t>10</a:t>
            </a:r>
          </a:p>
          <a:p>
            <a:r>
              <a:rPr lang="en-US" b="1" dirty="0" smtClean="0"/>
              <a:t>Energy: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8C94-5D82-4DC3-A47E-9C10A0230729}" type="datetime1">
              <a:rPr lang="en-US" smtClean="0"/>
              <a:t>7/18/2015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1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34834"/>
            <a:ext cx="9144000" cy="627017"/>
          </a:xfrm>
        </p:spPr>
        <p:txBody>
          <a:bodyPr>
            <a:noAutofit/>
          </a:bodyPr>
          <a:lstStyle/>
          <a:p>
            <a:r>
              <a:rPr lang="en-US" sz="2800" b="1" dirty="0"/>
              <a:t>Big Data &amp; Open Source </a:t>
            </a:r>
            <a:r>
              <a:rPr lang="en-US" sz="2800" b="1" dirty="0" smtClean="0"/>
              <a:t>Software </a:t>
            </a:r>
            <a:r>
              <a:rPr lang="en-US" sz="2800" b="1" dirty="0"/>
              <a:t>Projects </a:t>
            </a:r>
            <a:r>
              <a:rPr lang="en-US" sz="2800" b="1" dirty="0" smtClean="0"/>
              <a:t>Overview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787" y="661851"/>
            <a:ext cx="9070428" cy="6305207"/>
          </a:xfrm>
        </p:spPr>
        <p:txBody>
          <a:bodyPr>
            <a:normAutofit/>
          </a:bodyPr>
          <a:lstStyle/>
          <a:p>
            <a:r>
              <a:rPr lang="en-US" dirty="0" smtClean="0"/>
              <a:t>This </a:t>
            </a:r>
            <a:r>
              <a:rPr lang="en-US" dirty="0"/>
              <a:t>course studies</a:t>
            </a:r>
            <a:r>
              <a:rPr lang="en-US" b="1" dirty="0"/>
              <a:t> </a:t>
            </a:r>
            <a:r>
              <a:rPr lang="en-US" b="1" dirty="0" smtClean="0"/>
              <a:t>DevOps </a:t>
            </a:r>
            <a:r>
              <a:rPr lang="en-US" dirty="0" smtClean="0"/>
              <a:t>and </a:t>
            </a:r>
            <a:r>
              <a:rPr lang="en-US" b="1" dirty="0" smtClean="0"/>
              <a:t>software</a:t>
            </a:r>
            <a:r>
              <a:rPr lang="en-US" dirty="0" smtClean="0"/>
              <a:t> </a:t>
            </a:r>
            <a:r>
              <a:rPr lang="en-US" dirty="0"/>
              <a:t>used in many commercial activities to study Big Data. </a:t>
            </a:r>
            <a:endParaRPr lang="en-US" dirty="0" smtClean="0"/>
          </a:p>
          <a:p>
            <a:r>
              <a:rPr lang="en-US" dirty="0"/>
              <a:t>The course of this talk</a:t>
            </a:r>
            <a:r>
              <a:rPr lang="en-US" dirty="0" smtClean="0"/>
              <a:t>!!</a:t>
            </a:r>
          </a:p>
          <a:p>
            <a:r>
              <a:rPr lang="en-US" dirty="0" smtClean="0"/>
              <a:t>The </a:t>
            </a:r>
            <a:r>
              <a:rPr lang="en-US" dirty="0"/>
              <a:t>backdrop for course is the </a:t>
            </a:r>
            <a:r>
              <a:rPr lang="en-US" dirty="0" smtClean="0"/>
              <a:t>~300</a:t>
            </a:r>
            <a:r>
              <a:rPr lang="en-US" dirty="0"/>
              <a:t> software subsystems </a:t>
            </a:r>
            <a:r>
              <a:rPr lang="en-US" b="1" dirty="0" smtClean="0"/>
              <a:t>HPC-ABDS</a:t>
            </a:r>
            <a:r>
              <a:rPr lang="en-US" i="1" dirty="0" smtClean="0"/>
              <a:t> </a:t>
            </a:r>
            <a:r>
              <a:rPr lang="en-US" i="1" dirty="0"/>
              <a:t>(</a:t>
            </a:r>
            <a:r>
              <a:rPr lang="en-US" dirty="0"/>
              <a:t>High Performance </a:t>
            </a:r>
            <a:r>
              <a:rPr lang="en-US" dirty="0" smtClean="0"/>
              <a:t>Computing enhanced - Apache </a:t>
            </a:r>
            <a:r>
              <a:rPr lang="en-US" dirty="0"/>
              <a:t>Big Data Stack) illustrated at </a:t>
            </a:r>
            <a:r>
              <a:rPr lang="en-US" dirty="0">
                <a:hlinkClick r:id="rId4"/>
              </a:rPr>
              <a:t>http://hpc-abds.org/kaleidoscope/</a:t>
            </a:r>
            <a:endParaRPr lang="en-US" dirty="0"/>
          </a:p>
          <a:p>
            <a:r>
              <a:rPr lang="en-US" dirty="0"/>
              <a:t>The cloud computing architecture underlying ABDS and contrast of this with HPC.</a:t>
            </a:r>
          </a:p>
          <a:p>
            <a:r>
              <a:rPr lang="en-US" dirty="0" smtClean="0"/>
              <a:t>The main activity of the course is building a significant project using multiple HPC-ABDS subsystems combined with user code and data.</a:t>
            </a:r>
          </a:p>
          <a:p>
            <a:r>
              <a:rPr lang="en-US" dirty="0" smtClean="0"/>
              <a:t>Projects will be suggested or students can chose their own</a:t>
            </a:r>
          </a:p>
          <a:p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cloudmesh.github.io/introduction_to_cloud_computing/class/lesson/projects.html</a:t>
            </a:r>
            <a:r>
              <a:rPr lang="en-US" sz="1600" dirty="0" smtClean="0"/>
              <a:t> </a:t>
            </a:r>
          </a:p>
          <a:p>
            <a:r>
              <a:rPr lang="en-US" dirty="0" smtClean="0"/>
              <a:t>For more information, see: </a:t>
            </a:r>
            <a:r>
              <a:rPr lang="en-US" dirty="0" smtClean="0">
                <a:hlinkClick r:id="rId6"/>
              </a:rPr>
              <a:t>http://bigdataopensourceprojects.soic.indiana.edu/</a:t>
            </a:r>
            <a:r>
              <a:rPr lang="en-US" dirty="0" smtClean="0"/>
              <a:t> and</a:t>
            </a:r>
          </a:p>
          <a:p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cloudmesh.github.io/introduction_to_cloud_computing/class/bdossp_sp15/week_plan.html</a:t>
            </a:r>
            <a:r>
              <a:rPr lang="en-US" sz="1400" dirty="0" smtClean="0"/>
              <a:t> 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EA4FB0B-66D6-466F-BBC0-213FB3BBB56F}" type="datetime1">
              <a:rPr lang="en-US" smtClean="0"/>
              <a:t>7/18/2015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5AAF79-BDCF-47ED-A3B8-E8AA4B3C3F9D}" type="slidenum">
              <a:rPr lang="en-US" smtClean="0"/>
              <a:pPr/>
              <a:t>80</a:t>
            </a:fld>
            <a:endParaRPr lang="en-US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76071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D20C-933C-4EE2-BAED-A9D53B1F30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6707" t="10776" r="27751"/>
          <a:stretch/>
        </p:blipFill>
        <p:spPr>
          <a:xfrm>
            <a:off x="30412" y="0"/>
            <a:ext cx="7589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D20C-933C-4EE2-BAED-A9D53B1F30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6707" t="10776" r="27751"/>
          <a:stretch/>
        </p:blipFill>
        <p:spPr>
          <a:xfrm>
            <a:off x="30412" y="0"/>
            <a:ext cx="7589588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9033" t="17700" r="35686" b="39404"/>
          <a:stretch/>
        </p:blipFill>
        <p:spPr>
          <a:xfrm>
            <a:off x="1789843" y="2494402"/>
            <a:ext cx="7388223" cy="436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0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D20C-933C-4EE2-BAED-A9D53B1F30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6707" t="10776" r="27751"/>
          <a:stretch/>
        </p:blipFill>
        <p:spPr>
          <a:xfrm>
            <a:off x="30412" y="0"/>
            <a:ext cx="7589588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9033" t="17700" r="35686" b="39404"/>
          <a:stretch/>
        </p:blipFill>
        <p:spPr>
          <a:xfrm>
            <a:off x="1789843" y="2494402"/>
            <a:ext cx="7388223" cy="43635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19763" t="12607" r="11674" b="11332"/>
          <a:stretch/>
        </p:blipFill>
        <p:spPr>
          <a:xfrm>
            <a:off x="30412" y="-10026"/>
            <a:ext cx="9144000" cy="622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7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30163"/>
            <a:ext cx="9144000" cy="787400"/>
          </a:xfrm>
        </p:spPr>
        <p:txBody>
          <a:bodyPr/>
          <a:lstStyle/>
          <a:p>
            <a:r>
              <a:rPr lang="en-US" altLang="en-US" smtClean="0"/>
              <a:t>Potpourri of Online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8513"/>
            <a:ext cx="9144000" cy="55578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/>
              <a:t>Canvas (Indiana University Default): </a:t>
            </a:r>
            <a:r>
              <a:rPr lang="en-US" dirty="0"/>
              <a:t>Best for interface with IU grading and records</a:t>
            </a:r>
          </a:p>
          <a:p>
            <a:pPr>
              <a:defRPr/>
            </a:pPr>
            <a:r>
              <a:rPr lang="en-US" b="1" dirty="0" smtClean="0"/>
              <a:t>Google Course Builder: </a:t>
            </a:r>
            <a:r>
              <a:rPr lang="en-US" dirty="0"/>
              <a:t>Best for management and integration of components</a:t>
            </a:r>
          </a:p>
          <a:p>
            <a:pPr>
              <a:defRPr/>
            </a:pPr>
            <a:r>
              <a:rPr lang="en-US" b="1" dirty="0"/>
              <a:t>Ad hoc web pages: </a:t>
            </a:r>
            <a:r>
              <a:rPr lang="en-US" dirty="0"/>
              <a:t>alternative easy to build integration</a:t>
            </a:r>
          </a:p>
          <a:p>
            <a:pPr>
              <a:defRPr/>
            </a:pPr>
            <a:r>
              <a:rPr lang="en-US" b="1" dirty="0" smtClean="0"/>
              <a:t>Microsoft Mix</a:t>
            </a:r>
            <a:r>
              <a:rPr lang="en-US" b="1" dirty="0"/>
              <a:t>: </a:t>
            </a:r>
            <a:r>
              <a:rPr lang="en-US" dirty="0" smtClean="0"/>
              <a:t>Simplest </a:t>
            </a:r>
            <a:r>
              <a:rPr lang="en-US" dirty="0"/>
              <a:t>faculty preparation interface</a:t>
            </a:r>
          </a:p>
          <a:p>
            <a:pPr>
              <a:defRPr/>
            </a:pPr>
            <a:r>
              <a:rPr lang="en-US" b="1" dirty="0"/>
              <a:t>Adobe Presenter/Camtasia: </a:t>
            </a:r>
            <a:r>
              <a:rPr lang="en-US" dirty="0" smtClean="0"/>
              <a:t>More </a:t>
            </a:r>
            <a:r>
              <a:rPr lang="en-US" dirty="0"/>
              <a:t>powerful video preparation that support subtitles but not clearly needed</a:t>
            </a:r>
          </a:p>
          <a:p>
            <a:pPr>
              <a:defRPr/>
            </a:pPr>
            <a:r>
              <a:rPr lang="en-US" b="1" dirty="0"/>
              <a:t>Google Community: </a:t>
            </a:r>
            <a:r>
              <a:rPr lang="en-US" dirty="0"/>
              <a:t>Good social interaction support</a:t>
            </a:r>
          </a:p>
          <a:p>
            <a:pPr>
              <a:defRPr/>
            </a:pPr>
            <a:r>
              <a:rPr lang="en-US" b="1" dirty="0"/>
              <a:t>YouTube: </a:t>
            </a:r>
            <a:r>
              <a:rPr lang="en-US" dirty="0"/>
              <a:t>Best user interface for videos</a:t>
            </a:r>
          </a:p>
          <a:p>
            <a:pPr>
              <a:defRPr/>
            </a:pPr>
            <a:r>
              <a:rPr lang="en-US" b="1" dirty="0"/>
              <a:t>Hangout: </a:t>
            </a:r>
            <a:r>
              <a:rPr lang="en-US" dirty="0"/>
              <a:t>Best for instructor-students online interactions (one instructor to </a:t>
            </a:r>
            <a:r>
              <a:rPr lang="en-US" dirty="0" smtClean="0"/>
              <a:t>9 </a:t>
            </a:r>
            <a:r>
              <a:rPr lang="en-US" dirty="0"/>
              <a:t>students with live feed</a:t>
            </a:r>
            <a:r>
              <a:rPr lang="en-US" dirty="0" smtClean="0"/>
              <a:t>). Hangout on air mixes live and streaming (30 second delay from archived YouTube) and more participants</a:t>
            </a:r>
          </a:p>
          <a:p>
            <a:pPr>
              <a:defRPr/>
            </a:pPr>
            <a:r>
              <a:rPr lang="en-US" b="1" dirty="0" err="1" smtClean="0"/>
              <a:t>OpenEdX</a:t>
            </a:r>
            <a:r>
              <a:rPr lang="en-US" dirty="0" smtClean="0"/>
              <a:t> possible future of Google Course Builder and getting easier to use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5AAF79-BDCF-47ED-A3B8-E8AA4B3C3F9D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CEBD6C3-7C16-4DBA-9710-14F244F807ED}" type="datetime1">
              <a:rPr lang="en-US" smtClean="0"/>
              <a:t>7/18/2015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4062"/>
          </a:xfrm>
        </p:spPr>
        <p:txBody>
          <a:bodyPr/>
          <a:lstStyle/>
          <a:p>
            <a:r>
              <a:rPr lang="en-US" b="1" dirty="0" smtClean="0"/>
              <a:t>Lessons / Insights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66" y="718184"/>
            <a:ext cx="9144000" cy="61398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Proposed</a:t>
            </a:r>
            <a:r>
              <a:rPr lang="en-US" b="1" dirty="0" smtClean="0"/>
              <a:t> classification of Big Data applications </a:t>
            </a:r>
            <a:r>
              <a:rPr lang="en-US" dirty="0" smtClean="0"/>
              <a:t>with features generalized as facets and kernels for analytics</a:t>
            </a:r>
          </a:p>
          <a:p>
            <a:r>
              <a:rPr lang="en-US" b="1" dirty="0" smtClean="0"/>
              <a:t>Integrate </a:t>
            </a:r>
            <a:r>
              <a:rPr lang="en-US" dirty="0" smtClean="0"/>
              <a:t>(don’t compete) </a:t>
            </a:r>
            <a:r>
              <a:rPr lang="en-US" b="1" dirty="0" smtClean="0"/>
              <a:t>HPC with “Commodity Big data” </a:t>
            </a:r>
            <a:r>
              <a:rPr lang="en-US" dirty="0" smtClean="0"/>
              <a:t>(Google to Amazon to Enterprise/Startup Data Analytics) </a:t>
            </a:r>
          </a:p>
          <a:p>
            <a:pPr lvl="1"/>
            <a:r>
              <a:rPr lang="en-US" dirty="0" smtClean="0"/>
              <a:t>i.e. </a:t>
            </a:r>
            <a:r>
              <a:rPr lang="en-US" b="1" dirty="0" smtClean="0"/>
              <a:t>improve Mahout</a:t>
            </a:r>
            <a:r>
              <a:rPr lang="en-US" dirty="0" smtClean="0"/>
              <a:t>; don’t compete with it</a:t>
            </a:r>
          </a:p>
          <a:p>
            <a:pPr lvl="1"/>
            <a:r>
              <a:rPr lang="en-US" dirty="0" smtClean="0"/>
              <a:t>Use </a:t>
            </a:r>
            <a:r>
              <a:rPr lang="en-US" b="1" dirty="0" smtClean="0"/>
              <a:t>Hadoop plug-ins </a:t>
            </a:r>
            <a:r>
              <a:rPr lang="en-US" dirty="0" smtClean="0"/>
              <a:t>rather than replacing Hadoop</a:t>
            </a:r>
          </a:p>
          <a:p>
            <a:r>
              <a:rPr lang="en-US" dirty="0" smtClean="0"/>
              <a:t>Enhanced Apache Big Data Stack </a:t>
            </a:r>
            <a:r>
              <a:rPr lang="en-US" b="1" dirty="0" smtClean="0"/>
              <a:t>HPC-ABDS has over 300 members </a:t>
            </a:r>
            <a:r>
              <a:rPr lang="en-US" dirty="0" smtClean="0"/>
              <a:t>with HPC opportunities at Resource management, Storage/Data, Streaming, Programming, monitoring, workflow layers.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6470-8E25-475D-8C7A-DB02799EFCFB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661"/>
            <a:ext cx="9144000" cy="7180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latin typeface="+mn-lt"/>
              </a:rPr>
              <a:t>51 Detailed Use Cases: </a:t>
            </a:r>
            <a:r>
              <a:rPr lang="en-US" sz="3100" b="1" dirty="0" smtClean="0">
                <a:latin typeface="+mn-lt"/>
              </a:rPr>
              <a:t>Contributed July-September 2013</a:t>
            </a:r>
            <a:br>
              <a:rPr lang="en-US" sz="3100" b="1" dirty="0" smtClean="0">
                <a:latin typeface="+mn-lt"/>
              </a:rPr>
            </a:br>
            <a:r>
              <a:rPr lang="en-US" sz="3100" b="1" dirty="0" smtClean="0">
                <a:latin typeface="+mn-lt"/>
              </a:rPr>
              <a:t>Covers goals, data features such as 3 V’s, software, hardware</a:t>
            </a:r>
            <a:endParaRPr lang="en-US" sz="31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8233"/>
            <a:ext cx="9144000" cy="5898036"/>
          </a:xfrm>
        </p:spPr>
        <p:txBody>
          <a:bodyPr>
            <a:noAutofit/>
          </a:bodyPr>
          <a:lstStyle/>
          <a:p>
            <a:pPr lvl="0"/>
            <a:r>
              <a:rPr lang="en-US" sz="1800" u="sng" dirty="0">
                <a:solidFill>
                  <a:srgbClr val="0070C0"/>
                </a:solidFill>
                <a:hlinkClick r:id="rId3"/>
              </a:rPr>
              <a:t>http://bigdatawg.nist.gov/usecases.php</a:t>
            </a:r>
            <a:endParaRPr lang="en-US" sz="1800" u="sng" dirty="0">
              <a:solidFill>
                <a:srgbClr val="0070C0"/>
              </a:solidFill>
            </a:endParaRPr>
          </a:p>
          <a:p>
            <a:r>
              <a:rPr lang="en-US" sz="1800" dirty="0">
                <a:hlinkClick r:id="rId4"/>
              </a:rPr>
              <a:t>https://</a:t>
            </a:r>
            <a:r>
              <a:rPr lang="en-US" sz="1800" dirty="0" smtClean="0">
                <a:hlinkClick r:id="rId4"/>
              </a:rPr>
              <a:t>bigdatacoursespring2014.appspot.com/course</a:t>
            </a:r>
            <a:r>
              <a:rPr lang="en-US" sz="1800" dirty="0" smtClean="0"/>
              <a:t> (Section 5)</a:t>
            </a:r>
          </a:p>
          <a:p>
            <a:r>
              <a:rPr lang="en-US" sz="1800" b="1" dirty="0" smtClean="0"/>
              <a:t>Government Operation(4): </a:t>
            </a:r>
            <a:r>
              <a:rPr lang="en-US" sz="1800" dirty="0"/>
              <a:t>National Archives and Records </a:t>
            </a:r>
            <a:r>
              <a:rPr lang="en-US" sz="1800" dirty="0" smtClean="0"/>
              <a:t>Administration, Census Bureau</a:t>
            </a:r>
          </a:p>
          <a:p>
            <a:r>
              <a:rPr lang="en-US" sz="1800" b="1" dirty="0" smtClean="0"/>
              <a:t>Commercial(8): </a:t>
            </a:r>
            <a:r>
              <a:rPr lang="en-US" sz="1800" dirty="0" smtClean="0"/>
              <a:t>Finance in Cloud, Cloud Backup, </a:t>
            </a:r>
            <a:r>
              <a:rPr lang="en-US" sz="1800" dirty="0" err="1" smtClean="0"/>
              <a:t>Mendeley</a:t>
            </a:r>
            <a:r>
              <a:rPr lang="en-US" sz="1800" dirty="0" smtClean="0"/>
              <a:t> (Citations), Netflix, Web Search, Digital Materials, Cargo shipping (as in UPS)</a:t>
            </a:r>
          </a:p>
          <a:p>
            <a:r>
              <a:rPr lang="en-US" sz="1800" b="1" dirty="0" smtClean="0"/>
              <a:t>Defense(3): </a:t>
            </a:r>
            <a:r>
              <a:rPr lang="en-US" sz="1800" dirty="0" smtClean="0"/>
              <a:t>Sensors, Image surveillance, Situation Assessment</a:t>
            </a:r>
          </a:p>
          <a:p>
            <a:r>
              <a:rPr lang="en-US" sz="1800" b="1" dirty="0" smtClean="0"/>
              <a:t>Healthcare and Life Sciences(10): </a:t>
            </a:r>
            <a:r>
              <a:rPr lang="en-US" sz="1800" dirty="0" smtClean="0"/>
              <a:t>Medical records, Graph and Probabilistic analysis, Pathology, </a:t>
            </a:r>
            <a:r>
              <a:rPr lang="en-US" sz="1800" dirty="0" err="1" smtClean="0"/>
              <a:t>Bioimaging</a:t>
            </a:r>
            <a:r>
              <a:rPr lang="en-US" sz="1800" dirty="0" smtClean="0"/>
              <a:t>, Genomics, Epidemiology, People Activity models, Biodiversity</a:t>
            </a:r>
          </a:p>
          <a:p>
            <a:r>
              <a:rPr lang="en-US" sz="1800" b="1" dirty="0"/>
              <a:t>Deep Learning and Social </a:t>
            </a:r>
            <a:r>
              <a:rPr lang="en-US" sz="1800" b="1" dirty="0" smtClean="0"/>
              <a:t>Media(6): </a:t>
            </a:r>
            <a:r>
              <a:rPr lang="en-US" sz="1800" dirty="0" smtClean="0"/>
              <a:t>Driving Car, </a:t>
            </a:r>
            <a:r>
              <a:rPr lang="en-US" sz="1800" dirty="0" err="1" smtClean="0"/>
              <a:t>Geolocate</a:t>
            </a:r>
            <a:r>
              <a:rPr lang="en-US" sz="1800" dirty="0" smtClean="0"/>
              <a:t> images/cameras, Twitter, Crowd Sourcing, Network Science, NIST benchmark datasets</a:t>
            </a:r>
          </a:p>
          <a:p>
            <a:r>
              <a:rPr lang="en-US" sz="1800" b="1" dirty="0"/>
              <a:t>The Ecosystem for </a:t>
            </a:r>
            <a:r>
              <a:rPr lang="en-US" sz="1800" b="1" dirty="0" smtClean="0"/>
              <a:t>Research(4): </a:t>
            </a:r>
            <a:r>
              <a:rPr lang="en-US" sz="1800" dirty="0" smtClean="0"/>
              <a:t>Metadata, Collaboration, Language Translation, Light source experiments</a:t>
            </a:r>
          </a:p>
          <a:p>
            <a:r>
              <a:rPr lang="en-US" sz="1800" b="1" dirty="0"/>
              <a:t>Astronomy and </a:t>
            </a:r>
            <a:r>
              <a:rPr lang="en-US" sz="1800" b="1" dirty="0" smtClean="0"/>
              <a:t>Physics(5): </a:t>
            </a:r>
            <a:r>
              <a:rPr lang="en-US" sz="1800" dirty="0" smtClean="0"/>
              <a:t>Sky Surveys including comparison to simulation, Large Hadron Collider at CERN, Belle Accelerator II in Japan</a:t>
            </a:r>
          </a:p>
          <a:p>
            <a:r>
              <a:rPr lang="en-US" sz="1800" b="1" dirty="0" smtClean="0"/>
              <a:t>Earth</a:t>
            </a:r>
            <a:r>
              <a:rPr lang="en-US" sz="1800" b="1" dirty="0"/>
              <a:t>, Environmental and Polar </a:t>
            </a:r>
            <a:r>
              <a:rPr lang="en-US" sz="1800" b="1" dirty="0" smtClean="0"/>
              <a:t>Science(10): </a:t>
            </a:r>
            <a:r>
              <a:rPr lang="en-US" sz="1800" dirty="0" smtClean="0"/>
              <a:t>Radar Scattering in Atmosphere, Earthquake, Ocean, Earth Observation, Ice sheet Radar scattering, Earth radar mapping, Climate simulation datasets, Atmospheric </a:t>
            </a:r>
            <a:r>
              <a:rPr lang="en-US" sz="1800" dirty="0"/>
              <a:t>turbulence identification, Subsurface </a:t>
            </a:r>
            <a:r>
              <a:rPr lang="en-US" sz="1800" dirty="0" smtClean="0"/>
              <a:t>Biogeochemistry (microbes </a:t>
            </a:r>
            <a:r>
              <a:rPr lang="en-US" sz="1800" dirty="0"/>
              <a:t>to watersheds), AmeriFlux and FLUXNET </a:t>
            </a:r>
            <a:r>
              <a:rPr lang="en-US" sz="1800" dirty="0" smtClean="0"/>
              <a:t>gas sensors</a:t>
            </a:r>
          </a:p>
          <a:p>
            <a:r>
              <a:rPr lang="en-US" sz="1800" b="1" dirty="0" smtClean="0"/>
              <a:t>Energy(1): </a:t>
            </a:r>
            <a:r>
              <a:rPr lang="en-US" sz="1800" dirty="0" smtClean="0"/>
              <a:t>Smart grid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34079" y="829865"/>
            <a:ext cx="4048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26 Features for each use case</a:t>
            </a:r>
          </a:p>
          <a:p>
            <a:r>
              <a:rPr lang="en-US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                       Biased to science</a:t>
            </a:r>
            <a:endParaRPr lang="en-US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D60D-1CB9-4622-8E74-D5135FD7AC8A}" type="datetime1">
              <a:rPr lang="en-US" smtClean="0"/>
              <a:t>7/18/2015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9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54283&quot;&gt;&lt;property id=&quot;20148&quot; value=&quot;5&quot;/&gt;&lt;property id=&quot;20300&quot; value=&quot;Slide 5 - &amp;quot;   NIST Big Data Initiative&amp;quot;&quot;/&gt;&lt;property id=&quot;20307&quot; value=&quot;298&quot;/&gt;&lt;/object&gt;&lt;object type=&quot;3&quot; unique_id=&quot;154284&quot;&gt;&lt;property id=&quot;20148&quot; value=&quot;5&quot;/&gt;&lt;property id=&quot;20300&quot; value=&quot;Slide 9 - &amp;quot;51 Detailed Use Cases: Contributed July-September 2013 Covers goals, data features such as 3 V’s, software, hardwar&quot;/&gt;&lt;property id=&quot;20307&quot; value=&quot;297&quot;/&gt;&lt;/object&gt;&lt;object type=&quot;3&quot; unique_id=&quot;154833&quot;&gt;&lt;property id=&quot;20148&quot; value=&quot;5&quot;/&gt;&lt;property id=&quot;20300&quot; value=&quot;Slide 8 - &amp;quot;Use Case Template&amp;quot;&quot;/&gt;&lt;property id=&quot;20307&quot; value=&quot;314&quot;/&gt;&lt;/object&gt;&lt;object type=&quot;3&quot; unique_id=&quot;154834&quot;&gt;&lt;property id=&quot;20148&quot; value=&quot;5&quot;/&gt;&lt;property id=&quot;20300&quot; value=&quot;Slide 10&quot;/&gt;&lt;property id=&quot;20307&quot; value=&quot;316&quot;/&gt;&lt;/object&gt;&lt;object type=&quot;3&quot; unique_id=&quot;172593&quot;&gt;&lt;property id=&quot;20148&quot; value=&quot;5&quot;/&gt;&lt;property id=&quot;20300&quot; value=&quot;Slide 12 - &amp;quot;51 Use Cases: What is Parallelism Over?&amp;quot;&quot;/&gt;&lt;property id=&quot;20307&quot; value=&quot;399&quot;/&gt;&lt;/object&gt;&lt;object type=&quot;3&quot; unique_id=&quot;181172&quot;&gt;&lt;property id=&quot;20148&quot; value=&quot;5&quot;/&gt;&lt;property id=&quot;20300&quot; value=&quot;Slide 85 - &amp;quot;Lessons / Insights&amp;quot;&quot;/&gt;&lt;property id=&quot;20307&quot; value=&quot;462&quot;/&gt;&lt;/object&gt;&lt;object type=&quot;3&quot; unique_id=&quot;186564&quot;&gt;&lt;property id=&quot;20148&quot; value=&quot;5&quot;/&gt;&lt;property id=&quot;20300&quot; value=&quot;Slide 13 - &amp;quot;Features of 51 Use Cases I&amp;quot;&quot;/&gt;&lt;property id=&quot;20307&quot; value=&quot;482&quot;/&gt;&lt;/object&gt;&lt;object type=&quot;3&quot; unique_id=&quot;186565&quot;&gt;&lt;property id=&quot;20148&quot; value=&quot;5&quot;/&gt;&lt;property id=&quot;20300&quot; value=&quot;Slide 14 - &amp;quot;Features of 51 Use Cases II&amp;quot;&quot;/&gt;&lt;property id=&quot;20307&quot; value=&quot;483&quot;/&gt;&lt;/object&gt;&lt;object type=&quot;3&quot; unique_id=&quot;386639&quot;&gt;&lt;property id=&quot;20148&quot; value=&quot;5&quot;/&gt;&lt;property id=&quot;20300&quot; value=&quot;Slide 6 - &amp;quot;NBD-PWG (NIST Big Data Public Working Group) Subgroups &amp;amp; Co-Chairs&amp;quot;&quot;/&gt;&lt;property id=&quot;20307&quot; value=&quot;626&quot;/&gt;&lt;/object&gt;&lt;object type=&quot;3&quot; unique_id=&quot;386641&quot;&gt;&lt;property id=&quot;20148&quot; value=&quot;5&quot;/&gt;&lt;property id=&quot;20300&quot; value=&quot;Slide 15 - &amp;quot;Internet of Things and Streaming Apps&amp;quot;&quot;/&gt;&lt;property id=&quot;20307&quot; value=&quot;628&quot;/&gt;&lt;/object&gt;&lt;object type=&quot;3&quot; unique_id=&quot;489746&quot;&gt;&lt;property id=&quot;20148&quot; value=&quot;5&quot;/&gt;&lt;property id=&quot;20300&quot; value=&quot;Slide 1 - &amp;quot;HPC-ABDS High Performance Computing Enhanced  Apache Big Data Stack  (with a bias to Streaming)&amp;quot;&quot;/&gt;&lt;property id=&quot;20307&quot; value=&quot;629&quot;/&gt;&lt;/object&gt;&lt;object type=&quot;3&quot; unique_id=&quot;492353&quot;&gt;&lt;property id=&quot;20148&quot; value=&quot;5&quot;/&gt;&lt;property id=&quot;20300&quot; value=&quot;Slide 11 - &amp;quot;Features and Examples with a streaming tinge …… &amp;quot;&quot;/&gt;&lt;property id=&quot;20307&quot; value=&quot;630&quot;/&gt;&lt;/object&gt;&lt;object type=&quot;3&quot; unique_id=&quot;492356&quot;&gt;&lt;property id=&quot;20148&quot; value=&quot;5&quot;/&gt;&lt;property id=&quot;20300&quot; value=&quot;Slide 18 - &amp;quot;7 Computational Giants of  NRC Massive Data Analysis Report &amp;quot;&quot;/&gt;&lt;property id=&quot;20307&quot; value=&quot;633&quot;/&gt;&lt;/object&gt;&lt;object type=&quot;3&quot; unique_id=&quot;492358&quot;&gt;&lt;property id=&quot;20148&quot; value=&quot;5&quot;/&gt;&lt;property id=&quot;20300&quot; value=&quot;Slide 19 - &amp;quot;HPC Benchmark Classics&amp;quot;&quot;/&gt;&lt;property id=&quot;20307&quot; value=&quot;635&quot;/&gt;&lt;/object&gt;&lt;object type=&quot;3&quot; unique_id=&quot;492359&quot;&gt;&lt;property id=&quot;20148&quot; value=&quot;5&quot;/&gt;&lt;property id=&quot;20300&quot; value=&quot;Slide 20 - &amp;quot;13 Berkeley Dwarfs&amp;quot;&quot;/&gt;&lt;property id=&quot;20307&quot; value=&quot;636&quot;/&gt;&lt;/object&gt;&lt;object type=&quot;3&quot; unique_id=&quot;492360&quot;&gt;&lt;property id=&quot;20148&quot; value=&quot;5&quot;/&gt;&lt;property id=&quot;20300&quot; value=&quot;Slide 21 - &amp;quot;What’s after Giants and Dwarfs? Ogres ……..  Facets of the Ogres&amp;quot;&quot;/&gt;&lt;property id=&quot;20307&quot; value=&quot;637&quot;/&gt;&lt;/object&gt;&lt;object type=&quot;3&quot; unique_id=&quot;492361&quot;&gt;&lt;property id=&quot;20148&quot; value=&quot;5&quot;/&gt;&lt;property id=&quot;20300&quot; value=&quot;Slide 22 - &amp;quot;Introducing Big Data Ogres and their Facets I&amp;quot;&quot;/&gt;&lt;property id=&quot;20307&quot; value=&quot;638&quot;/&gt;&lt;/object&gt;&lt;object type=&quot;3&quot; unique_id=&quot;492362&quot;&gt;&lt;property id=&quot;20148&quot; value=&quot;5&quot;/&gt;&lt;property id=&quot;20300&quot; value=&quot;Slide 23 - &amp;quot;Introducing Big Data Ogres and their Facets II&amp;quot;&quot;/&gt;&lt;property id=&quot;20307&quot; value=&quot;639&quot;/&gt;&lt;/object&gt;&lt;object type=&quot;3&quot; unique_id=&quot;492364&quot;&gt;&lt;property id=&quot;20148&quot; value=&quot;5&quot;/&gt;&lt;property id=&quot;20300&quot; value=&quot;Slide 25 - &amp;quot;Facets of the Ogres Meta or Macro Aspects: Problem Architecture&amp;quot;&quot;/&gt;&lt;property id=&quot;20307&quot; value=&quot;641&quot;/&gt;&lt;/object&gt;&lt;object type=&quot;3&quot; unique_id=&quot;492366&quot;&gt;&lt;property id=&quot;20148&quot; value=&quot;5&quot;/&gt;&lt;property id=&quot;20300&quot; value=&quot;Slide 26 - &amp;quot;Problem Architecture View of Ogres (Meta or MacroPatterns)&amp;quot;&quot;/&gt;&lt;property id=&quot;20307&quot; value=&quot;643&quot;/&gt;&lt;/object&gt;&lt;object type=&quot;3&quot; unique_id=&quot;492367&quot;&gt;&lt;property id=&quot;20148&quot; value=&quot;5&quot;/&gt;&lt;property id=&quot;20300&quot; value=&quot;Slide 30 - &amp;quot;Facets in the Execution Features Views&amp;quot;&quot;/&gt;&lt;property id=&quot;20307&quot; value=&quot;644&quot;/&gt;&lt;/object&gt;&lt;object type=&quot;3&quot; unique_id=&quot;492369&quot;&gt;&lt;property id=&quot;20148&quot; value=&quot;5&quot;/&gt;&lt;property id=&quot;20300&quot; value=&quot;Slide 31 - &amp;quot;One View of Ogres has Facets that are micropatterns or Execution Features&amp;quot;&quot;/&gt;&lt;property id=&quot;20307&quot; value=&quot;646&quot;/&gt;&lt;/object&gt;&lt;object type=&quot;3&quot; unique_id=&quot;492370&quot;&gt;&lt;property id=&quot;20148&quot; value=&quot;5&quot;/&gt;&lt;property id=&quot;20300&quot; value=&quot;Slide 32 - &amp;quot;Facets of the Ogres Data Source and Style Aspects&amp;quot;&quot;/&gt;&lt;property id=&quot;20307&quot; value=&quot;647&quot;/&gt;&lt;/object&gt;&lt;object type=&quot;3&quot; unique_id=&quot;492372&quot;&gt;&lt;property id=&quot;20148&quot; value=&quot;5&quot;/&gt;&lt;property id=&quot;20300&quot; value=&quot;Slide 33 - &amp;quot;Data Source and Style View of Ogres I &amp;quot;&quot;/&gt;&lt;property id=&quot;20307&quot; value=&quot;649&quot;/&gt;&lt;/object&gt;&lt;object type=&quot;3&quot; unique_id=&quot;492373&quot;&gt;&lt;property id=&quot;20148&quot; value=&quot;5&quot;/&gt;&lt;property id=&quot;20300&quot; value=&quot;Slide 34 - &amp;quot;Data Source and Style View of Ogres II &amp;quot;&quot;/&gt;&lt;property id=&quot;20307&quot; value=&quot;650&quot;/&gt;&lt;/object&gt;&lt;object type=&quot;3&quot; unique_id=&quot;492374&quot;&gt;&lt;property id=&quot;20148&quot; value=&quot;5&quot;/&gt;&lt;property id=&quot;20300&quot; value=&quot;Slide 38 - &amp;quot;Facets of the Ogres Processing View&amp;quot;&quot;/&gt;&lt;property id=&quot;20307&quot; value=&quot;651&quot;/&gt;&lt;/object&gt;&lt;object type=&quot;3&quot; unique_id=&quot;492376&quot;&gt;&lt;property id=&quot;20148&quot; value=&quot;5&quot;/&gt;&lt;property id=&quot;20300&quot; value=&quot;Slide 39 - &amp;quot;Facets in Processing (run time) View of Ogres I &amp;quot;&quot;/&gt;&lt;property id=&quot;20307&quot; value=&quot;653&quot;/&gt;&lt;/object&gt;&lt;object type=&quot;3&quot; unique_id=&quot;492377&quot;&gt;&lt;property id=&quot;20148&quot; value=&quot;5&quot;/&gt;&lt;property id=&quot;20300&quot; value=&quot;Slide 40 - &amp;quot;Facets in Processing (run time) View of Ogres II&amp;quot;&quot;/&gt;&lt;property id=&quot;20307&quot; value=&quot;654&quot;/&gt;&lt;/object&gt;&lt;object type=&quot;3&quot; unique_id=&quot;492378&quot;&gt;&lt;property id=&quot;20148&quot; value=&quot;5&quot;/&gt;&lt;property id=&quot;20300&quot; value=&quot;Slide 44 - &amp;quot;HPC-ABDS Runtime&amp;quot;&quot;/&gt;&lt;property id=&quot;20307&quot; value=&quot;655&quot;/&gt;&lt;/object&gt;&lt;object type=&quot;3&quot; unique_id=&quot;495769&quot;&gt;&lt;property id=&quot;20148&quot; value=&quot;5&quot;/&gt;&lt;property id=&quot;20300&quot; value=&quot;Slide 41&quot;/&gt;&lt;property id=&quot;20307&quot; value=&quot;683&quot;/&gt;&lt;/object&gt;&lt;object type=&quot;3&quot; unique_id=&quot;502898&quot;&gt;&lt;property id=&quot;20148&quot; value=&quot;5&quot;/&gt;&lt;property id=&quot;20300&quot; value=&quot;Slide 3&quot;/&gt;&lt;property id=&quot;20307&quot; value=&quot;686&quot;/&gt;&lt;/object&gt;&lt;object type=&quot;3&quot; unique_id=&quot;502900&quot;&gt;&lt;property id=&quot;20148&quot; value=&quot;5&quot;/&gt;&lt;property id=&quot;20300&quot; value=&quot;Slide 35 - &amp;quot;2. Perform real time analytics on data source streams and notify users when specified events occur&amp;quot;&quot;/&gt;&lt;property id=&quot;20307&quot; value=&quot;688&quot;/&gt;&lt;/object&gt;&lt;object type=&quot;3&quot; unique_id=&quot;502901&quot;&gt;&lt;property id=&quot;20148&quot; value=&quot;5&quot;/&gt;&lt;property id=&quot;20300&quot; value=&quot;Slide 36 - &amp;quot;5. Perform interactive analytics on data in analytics-optimized database&amp;quot;&quot;/&gt;&lt;property id=&quot;20307&quot; value=&quot;689&quot;/&gt;&lt;/object&gt;&lt;object type=&quot;3&quot; unique_id=&quot;502902&quot;&gt;&lt;property id=&quot;20148&quot; value=&quot;5&quot;/&gt;&lt;property id=&quot;20300&quot; value=&quot;Slide 37 - &amp;quot;5A. Perform interactive analytics on observational scientific data&amp;quot;&quot;/&gt;&lt;property id=&quot;20307&quot; value=&quot;690&quot;/&gt;&lt;/object&gt;&lt;object type=&quot;3&quot; unique_id=&quot;505328&quot;&gt;&lt;property id=&quot;20148&quot; value=&quot;5&quot;/&gt;&lt;property id=&quot;20300&quot; value=&quot;Slide 27 - &amp;quot;Hardware, Software, Applications&amp;quot;&quot;/&gt;&lt;property id=&quot;20307&quot; value=&quot;691&quot;/&gt;&lt;/object&gt;&lt;object type=&quot;3&quot; unique_id=&quot;505329&quot;&gt;&lt;property id=&quot;20148&quot; value=&quot;5&quot;/&gt;&lt;property id=&quot;20300&quot; value=&quot;Slide 29 - &amp;quot;6 Forms of MapReduce&amp;quot;&quot;/&gt;&lt;property id=&quot;20307&quot; value=&quot;692&quot;/&gt;&lt;/object&gt;&lt;object type=&quot;3&quot; unique_id=&quot;505330&quot;&gt;&lt;property id=&quot;20148&quot; value=&quot;5&quot;/&gt;&lt;property id=&quot;20300&quot; value=&quot;Slide 28 - &amp;quot;8 Data Analysis Problem Architectures&amp;quot;&quot;/&gt;&lt;property id=&quot;20307&quot; value=&quot;693&quot;/&gt;&lt;/object&gt;&lt;object type=&quot;3&quot; unique_id=&quot;506011&quot;&gt;&lt;property id=&quot;20148&quot; value=&quot;5&quot;/&gt;&lt;property id=&quot;20300&quot; value=&quot;Slide 17 - &amp;quot;Big Data Patterns –  the Big Data present  and parallel computing past&amp;quot;&quot;/&gt;&lt;property id=&quot;20307&quot; value=&quot;712&quot;/&gt;&lt;/object&gt;&lt;object type=&quot;3&quot; unique_id=&quot;506012&quot;&gt;&lt;property id=&quot;20148&quot; value=&quot;5&quot;/&gt;&lt;property id=&quot;20300&quot; value=&quot;Slide 43 - &amp;quot;Benchmarks/Mini-apps spanning Facets&amp;quot;&quot;/&gt;&lt;property id=&quot;20307&quot; value=&quot;713&quot;/&gt;&lt;/object&gt;&lt;object type=&quot;3&quot; unique_id=&quot;508687&quot;&gt;&lt;property id=&quot;20148&quot; value=&quot;5&quot;/&gt;&lt;property id=&quot;20300&quot; value=&quot;Slide 2 - &amp;quot;HPC-ABDS&amp;quot;&quot;/&gt;&lt;property id=&quot;20307&quot; value=&quot;728&quot;/&gt;&lt;/object&gt;&lt;object type=&quot;3&quot; unique_id=&quot;511223&quot;&gt;&lt;property id=&quot;20148&quot; value=&quot;5&quot;/&gt;&lt;property id=&quot;20300&quot; value=&quot;Slide 45&quot;/&gt;&lt;property id=&quot;20307&quot; value=&quot;735&quot;/&gt;&lt;/object&gt;&lt;object type=&quot;3&quot; unique_id=&quot;511225&quot;&gt;&lt;property id=&quot;20148&quot; value=&quot;5&quot;/&gt;&lt;property id=&quot;20300&quot; value=&quot;Slide 51 - &amp;quot;ABDS v. HPC Architecture&amp;quot;&quot;/&gt;&lt;property id=&quot;20307&quot; value=&quot;737&quot;/&gt;&lt;/object&gt;&lt;object type=&quot;3&quot; unique_id=&quot;511226&quot;&gt;&lt;property id=&quot;20148&quot; value=&quot;5&quot;/&gt;&lt;property id=&quot;20300&quot; value=&quot;Slide 50 - &amp;quot;Exemplar Software for a Big Data Initiative&amp;quot;&quot;/&gt;&lt;property id=&quot;20307&quot; value=&quot;738&quot;/&gt;&lt;/object&gt;&lt;object type=&quot;3&quot; unique_id=&quot;522397&quot;&gt;&lt;property id=&quot;20148&quot; value=&quot;5&quot;/&gt;&lt;property id=&quot;20300&quot; value=&quot;Slide 7&quot;/&gt;&lt;property id=&quot;20307&quot; value=&quot;742&quot;/&gt;&lt;/object&gt;&lt;object type=&quot;3&quot; unique_id=&quot;522398&quot;&gt;&lt;property id=&quot;20148&quot; value=&quot;5&quot;/&gt;&lt;property id=&quot;20300&quot; value=&quot;Slide 52 - &amp;quot;HPC-ABDS Stack Summarized I &amp;quot;&quot;/&gt;&lt;property id=&quot;20307&quot; value=&quot;739&quot;/&gt;&lt;/object&gt;&lt;object type=&quot;3&quot; unique_id=&quot;522399&quot;&gt;&lt;property id=&quot;20148&quot; value=&quot;5&quot;/&gt;&lt;property id=&quot;20300&quot; value=&quot;Slide 53 - &amp;quot;HPC-ABDS Stack Summarized II &amp;quot;&quot;/&gt;&lt;property id=&quot;20307&quot; value=&quot;740&quot;/&gt;&lt;/object&gt;&lt;object type=&quot;3&quot; unique_id=&quot;522400&quot;&gt;&lt;property id=&quot;20148&quot; value=&quot;5&quot;/&gt;&lt;property id=&quot;20300&quot; value=&quot;Slide 54 - &amp;quot;HPC-ABDS Stack Summarized III &amp;quot;&quot;/&gt;&lt;property id=&quot;20307&quot; value=&quot;741&quot;/&gt;&lt;/object&gt;&lt;object type=&quot;3&quot; unique_id=&quot;522401&quot;&gt;&lt;property id=&quot;20148&quot; value=&quot;5&quot;/&gt;&lt;property id=&quot;20300&quot; value=&quot;Slide 57 - &amp;quot;Analytics and the DIKW Pipeline&amp;quot;&quot;/&gt;&lt;property id=&quot;20307&quot; value=&quot;743&quot;/&gt;&lt;/object&gt;&lt;object type=&quot;3&quot; unique_id=&quot;522402&quot;&gt;&lt;property id=&quot;20148&quot; value=&quot;5&quot;/&gt;&lt;property id=&quot;20300&quot; value=&quot;Slide 70 - &amp;quot;Data Science Curriculum&amp;quot;&quot;/&gt;&lt;property id=&quot;20307&quot; value=&quot;744&quot;/&gt;&lt;/object&gt;&lt;object type=&quot;3&quot; unique_id=&quot;522403&quot;&gt;&lt;property id=&quot;20148&quot; value=&quot;5&quot;/&gt;&lt;property id=&quot;20300&quot; value=&quot;Slide 71 - &amp;quot;SOIC Data Science Program&amp;quot;&quot;/&gt;&lt;property id=&quot;20307&quot; value=&quot;745&quot;/&gt;&lt;/object&gt;&lt;object type=&quot;3&quot; unique_id=&quot;522404&quot;&gt;&lt;property id=&quot;20148&quot; value=&quot;5&quot;/&gt;&lt;property id=&quot;20300&quot; value=&quot;Slide 72 - &amp;quot;IU Data Science Program&amp;quot;&quot;/&gt;&lt;property id=&quot;20307&quot; value=&quot;746&quot;/&gt;&lt;/object&gt;&lt;object type=&quot;3&quot; unique_id=&quot;522405&quot;&gt;&lt;property id=&quot;20148&quot; value=&quot;5&quot;/&gt;&lt;property id=&quot;20300&quot; value=&quot;Slide 73 - &amp;quot;McKinsey Institute on Big Data Jobs&amp;quot;&quot;/&gt;&lt;property id=&quot;20307&quot; value=&quot;747&quot;/&gt;&lt;/object&gt;&lt;object type=&quot;3&quot; unique_id=&quot;522406&quot;&gt;&lt;property id=&quot;20148&quot; value=&quot;5&quot;/&gt;&lt;property id=&quot;20300&quot; value=&quot;Slide 74 - &amp;quot;IU Data Science Program: Masters&amp;quot;&quot;/&gt;&lt;property id=&quot;20307&quot; value=&quot;748&quot;/&gt;&lt;/object&gt;&lt;object type=&quot;3&quot; unique_id=&quot;522409&quot;&gt;&lt;property id=&quot;20148&quot; value=&quot;5&quot;/&gt;&lt;property id=&quot;20300&quot; value=&quot;Slide 77&quot;/&gt;&lt;property id=&quot;20307&quot; value=&quot;751&quot;/&gt;&lt;/object&gt;&lt;object type=&quot;3&quot; unique_id=&quot;522410&quot;&gt;&lt;property id=&quot;20148&quot; value=&quot;5&quot;/&gt;&lt;property id=&quot;20300&quot; value=&quot;Slide 78&quot;/&gt;&lt;property id=&quot;20307&quot; value=&quot;752&quot;/&gt;&lt;/object&gt;&lt;object type=&quot;3&quot; unique_id=&quot;522411&quot;&gt;&lt;property id=&quot;20148&quot; value=&quot;5&quot;/&gt;&lt;property id=&quot;20300&quot; value=&quot;Slide 79 - &amp;quot;The community group for one of classes and one forum (“No more malls”) &amp;quot;&quot;/&gt;&lt;property id=&quot;20307&quot; value=&quot;753&quot;/&gt;&lt;/object&gt;&lt;object type=&quot;3&quot; unique_id=&quot;522413&quot;&gt;&lt;property id=&quot;20148&quot; value=&quot;5&quot;/&gt;&lt;property id=&quot;20300&quot; value=&quot;Slide 81&quot;/&gt;&lt;property id=&quot;20307&quot; value=&quot;755&quot;/&gt;&lt;/object&gt;&lt;object type=&quot;3&quot; unique_id=&quot;522414&quot;&gt;&lt;property id=&quot;20148&quot; value=&quot;5&quot;/&gt;&lt;property id=&quot;20300&quot; value=&quot;Slide 84 - &amp;quot;Potpourri of Online Technologies&amp;quot;&quot;/&gt;&lt;property id=&quot;20307&quot; value=&quot;756&quot;/&gt;&lt;/object&gt;&lt;object type=&quot;3&quot; unique_id=&quot;523153&quot;&gt;&lt;property id=&quot;20148&quot; value=&quot;5&quot;/&gt;&lt;property id=&quot;20300&quot; value=&quot;Slide 61 - &amp;quot;   IoT Activities at Indiana University&amp;quot;&quot;/&gt;&lt;property id=&quot;20307&quot; value=&quot;757&quot;/&gt;&lt;/object&gt;&lt;object type=&quot;3&quot; unique_id=&quot;523154&quot;&gt;&lt;property id=&quot;20148&quot; value=&quot;5&quot;/&gt;&lt;property id=&quot;20300&quot; value=&quot;Slide 62&quot;/&gt;&lt;property id=&quot;20307&quot; value=&quot;758&quot;/&gt;&lt;/object&gt;&lt;object type=&quot;3&quot; unique_id=&quot;523155&quot;&gt;&lt;property id=&quot;20148&quot; value=&quot;5&quot;/&gt;&lt;property id=&quot;20300&quot; value=&quot;Slide 63 - &amp;quot;Latency with Kafka Note change in scales for latency and message size&amp;quot;&quot;/&gt;&lt;property id=&quot;20307&quot; value=&quot;759&quot;/&gt;&lt;/object&gt;&lt;object type=&quot;3&quot; unique_id=&quot;523156&quot;&gt;&lt;property id=&quot;20148&quot; value=&quot;5&quot;/&gt;&lt;property id=&quot;20300&quot; value=&quot;Slide 64 - &amp;quot;Robot Latency Kafka &amp;amp; RabbitMQ&amp;quot;&quot;/&gt;&lt;property id=&quot;20307&quot; value=&quot;760&quot;/&gt;&lt;/object&gt;&lt;object type=&quot;3&quot; unique_id=&quot;523157&quot;&gt;&lt;property id=&quot;20148&quot; value=&quot;5&quot;/&gt;&lt;property id=&quot;20300&quot; value=&quot;Slide 65 - &amp;quot;Parallel SLAM Simultaneous Localization and Mapping by Particle Filtering&amp;quot;&quot;/&gt;&lt;property id=&quot;20307&quot; value=&quot;761&quot;/&gt;&lt;/object&gt;&lt;object type=&quot;3&quot; unique_id=&quot;523158&quot;&gt;&lt;property id=&quot;20148&quot; value=&quot;5&quot;/&gt;&lt;property id=&quot;20300&quot; value=&quot;Slide 68 - &amp;quot;Parallel Tweet Clustering with Storm&amp;quot;&quot;/&gt;&lt;property id=&quot;20307&quot; value=&quot;762&quot;/&gt;&lt;/object&gt;&lt;object type=&quot;3&quot; unique_id=&quot;523159&quot;&gt;&lt;property id=&quot;20148&quot; value=&quot;5&quot;/&gt;&lt;property id=&quot;20300&quot; value=&quot;Slide 69 - &amp;quot;Parallel Tweet Clustering with Storm&amp;quot;&quot;/&gt;&lt;property id=&quot;20307&quot; value=&quot;763&quot;/&gt;&lt;/object&gt;&lt;object type=&quot;3&quot; unique_id=&quot;524609&quot;&gt;&lt;property id=&quot;20148&quot; value=&quot;5&quot;/&gt;&lt;property id=&quot;20300&quot; value=&quot;Slide 16 - &amp;quot;Growth of Internet of Things December 2014&amp;quot;&quot;/&gt;&lt;property id=&quot;20307&quot; value=&quot;765&quot;/&gt;&lt;/object&gt;&lt;object type=&quot;3&quot; unique_id=&quot;524610&quot;&gt;&lt;property id=&quot;20148&quot; value=&quot;5&quot;/&gt;&lt;property id=&quot;20300&quot; value=&quot;Slide 42 - &amp;quot;Benchmarks based on Ogres Analytics&amp;quot;&quot;/&gt;&lt;property id=&quot;20307&quot; value=&quot;764&quot;/&gt;&lt;/object&gt;&lt;object type=&quot;3&quot; unique_id=&quot;525151&quot;&gt;&lt;property id=&quot;20148&quot; value=&quot;5&quot;/&gt;&lt;property id=&quot;20300&quot; value=&quot;Slide 47 - &amp;quot;6 Forms of MapReduce&amp;quot;&quot;/&gt;&lt;property id=&quot;20307&quot; value=&quot;768&quot;/&gt;&lt;/object&gt;&lt;object type=&quot;3&quot; unique_id=&quot;525152&quot;&gt;&lt;property id=&quot;20148&quot; value=&quot;5&quot;/&gt;&lt;property id=&quot;20300&quot; value=&quot;Slide 48 - &amp;quot;8 Data Analysis Problem Architectures&amp;quot;&quot;/&gt;&lt;property id=&quot;20307&quot; value=&quot;769&quot;/&gt;&lt;/object&gt;&lt;object type=&quot;3&quot; unique_id=&quot;525153&quot;&gt;&lt;property id=&quot;20148&quot; value=&quot;5&quot;/&gt;&lt;property id=&quot;20300&quot; value=&quot;Slide 66 - &amp;quot;Parallel Overheads SLAM Simultaneous Localization and Mapping: I/O and Garbage Collection&amp;quot;&quot;/&gt;&lt;property id=&quot;20307&quot; value=&quot;766&quot;/&gt;&lt;/object&gt;&lt;object type=&quot;3&quot; unique_id=&quot;525154&quot;&gt;&lt;property id=&quot;20148&quot; value=&quot;5&quot;/&gt;&lt;property id=&quot;20300&quot; value=&quot;Slide 67 - &amp;quot;Parallel Overheads SLAM Simultaneous Localization and Mapping: Load Imbalance&amp;quot;&quot;/&gt;&lt;property id=&quot;20307&quot; value=&quot;767&quot;/&gt;&lt;/object&gt;&lt;object type=&quot;3&quot; unique_id=&quot;525335&quot;&gt;&lt;property id=&quot;20148&quot; value=&quot;5&quot;/&gt;&lt;property id=&quot;20300&quot; value=&quot;Slide 58 - &amp;quot;Cloud DIKW based on HPC-ABDS to integrate streaming and batch Big Data &amp;quot;&quot;/&gt;&lt;property id=&quot;20307&quot; value=&quot;770&quot;/&gt;&lt;/object&gt;&lt;object type=&quot;3&quot; unique_id=&quot;525652&quot;&gt;&lt;property id=&quot;20148&quot; value=&quot;5&quot;/&gt;&lt;property id=&quot;20300&quot; value=&quot;Slide 59 - &amp;quot;5 Classes of Streaming Applications&amp;quot;&quot;/&gt;&lt;property id=&quot;20307&quot; value=&quot;771&quot;/&gt;&lt;/object&gt;&lt;object type=&quot;3&quot; unique_id=&quot;525893&quot;&gt;&lt;property id=&quot;20148&quot; value=&quot;5&quot;/&gt;&lt;property id=&quot;20300&quot; value=&quot;Slide 60 - &amp;quot;Science Streaming Examples&amp;quot;&quot;/&gt;&lt;property id=&quot;20307&quot; value=&quot;772&quot;/&gt;&lt;/object&gt;&lt;object type=&quot;3&quot; unique_id=&quot;526696&quot;&gt;&lt;property id=&quot;20148&quot; value=&quot;5&quot;/&gt;&lt;property id=&quot;20300&quot; value=&quot;Slide 49 - &amp;quot;Functionality of 21 HPC-ABDS Layers&amp;quot;&quot;/&gt;&lt;property id=&quot;20307&quot; value=&quot;773&quot;/&gt;&lt;/object&gt;&lt;object type=&quot;3&quot; unique_id=&quot;526697&quot;&gt;&lt;property id=&quot;20148&quot; value=&quot;5&quot;/&gt;&lt;property id=&quot;20300&quot; value=&quot;Slide 55 - &amp;quot;HPC-ABDS Stack Summarized IV&amp;quot;&quot;/&gt;&lt;property id=&quot;20307&quot; value=&quot;774&quot;/&gt;&lt;/object&gt;&lt;object type=&quot;3&quot; unique_id=&quot;526698&quot;&gt;&lt;property id=&quot;20148&quot; value=&quot;5&quot;/&gt;&lt;property id=&quot;20300&quot; value=&quot;Slide 56 - &amp;quot;DevOps, Platforms and Orchestration&amp;quot;&quot;/&gt;&lt;property id=&quot;20307&quot; value=&quot;775&quot;/&gt;&lt;/object&gt;&lt;object type=&quot;3&quot; unique_id=&quot;527642&quot;&gt;&lt;property id=&quot;20148&quot; value=&quot;5&quot;/&gt;&lt;property id=&quot;20300&quot; value=&quot;Slide 75 - &amp;quot;Some Online Data Science Classes&amp;quot;&quot;/&gt;&lt;property id=&quot;20307&quot; value=&quot;776&quot;/&gt;&lt;/object&gt;&lt;object type=&quot;3&quot; unique_id=&quot;527643&quot;&gt;&lt;property id=&quot;20148&quot; value=&quot;5&quot;/&gt;&lt;property id=&quot;20300&quot; value=&quot;Slide 76 - &amp;quot;Big Data Applications &amp;amp; Analytics Topics&amp;quot;&quot;/&gt;&lt;property id=&quot;20307&quot; value=&quot;778&quot;/&gt;&lt;/object&gt;&lt;object type=&quot;3&quot; unique_id=&quot;527644&quot;&gt;&lt;property id=&quot;20148&quot; value=&quot;5&quot;/&gt;&lt;property id=&quot;20300&quot; value=&quot;Slide 80 - &amp;quot;Big Data &amp;amp; Open Source Software Projects Overview&amp;quot;&quot;/&gt;&lt;property id=&quot;20307&quot; value=&quot;777&quot;/&gt;&lt;/object&gt;&lt;object type=&quot;3&quot; unique_id=&quot;528227&quot;&gt;&lt;property id=&quot;20148&quot; value=&quot;5&quot;/&gt;&lt;property id=&quot;20300&quot; value=&quot;Slide 4&quot;/&gt;&lt;property id=&quot;20307&quot; value=&quot;782&quot;/&gt;&lt;/object&gt;&lt;object type=&quot;3&quot; unique_id=&quot;528228&quot;&gt;&lt;property id=&quot;20148&quot; value=&quot;5&quot;/&gt;&lt;property id=&quot;20300&quot; value=&quot;Slide 46&quot;/&gt;&lt;property id=&quot;20307&quot; value=&quot;779&quot;/&gt;&lt;/object&gt;&lt;object type=&quot;3&quot; unique_id=&quot;528229&quot;&gt;&lt;property id=&quot;20148&quot; value=&quot;5&quot;/&gt;&lt;property id=&quot;20300&quot; value=&quot;Slide 82&quot;/&gt;&lt;property id=&quot;20307&quot; value=&quot;780&quot;/&gt;&lt;/object&gt;&lt;object type=&quot;3&quot; unique_id=&quot;528230&quot;&gt;&lt;property id=&quot;20148&quot; value=&quot;5&quot;/&gt;&lt;property id=&quot;20300&quot; value=&quot;Slide 83&quot;/&gt;&lt;property id=&quot;20307&quot; value=&quot;781&quot;/&gt;&lt;/object&gt;&lt;object type=&quot;3&quot; unique_id=&quot;528493&quot;&gt;&lt;property id=&quot;20148&quot; value=&quot;5&quot;/&gt;&lt;property id=&quot;20300&quot; value=&quot;Slide 24&quot;/&gt;&lt;property id=&quot;20307&quot; value=&quot;783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11.xml><?xml version="1.0" encoding="utf-8"?>
<a:theme xmlns:a="http://schemas.openxmlformats.org/drawingml/2006/main" name="Blank Presentation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12-0623-Sample-1img-full_V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athena xmlns="http://schemas.microsoft.com/edu/athena" version="0.1.1819.0"/>
</file>

<file path=customXml/item2.xml><?xml version="1.0" encoding="utf-8"?>
<athena xmlns="http://schemas.microsoft.com/edu/athena" version="0.1.1819.0"/>
</file>

<file path=customXml/item3.xml><?xml version="1.0" encoding="utf-8"?>
<athena xmlns="http://schemas.microsoft.com/edu/athena" version="0.1.1819.0"/>
</file>

<file path=customXml/item4.xml><?xml version="1.0" encoding="utf-8"?>
<athena xmlns="http://schemas.microsoft.com/edu/athena" version="0.1.1819.0"/>
</file>

<file path=customXml/item5.xml><?xml version="1.0" encoding="utf-8"?>
<athena xmlns="http://schemas.microsoft.com/edu/athena" version="0.1.1819.0"/>
</file>

<file path=customXml/itemProps1.xml><?xml version="1.0" encoding="utf-8"?>
<ds:datastoreItem xmlns:ds="http://schemas.openxmlformats.org/officeDocument/2006/customXml" ds:itemID="{6ED799BC-8176-4448-B4C2-B6D8D2FD89CB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83489A5D-7D4F-45E9-B9CE-A5881C1ADCA1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C85416F4-52BF-4112-B3A5-F0ED97AD92EE}">
  <ds:schemaRefs>
    <ds:schemaRef ds:uri="http://schemas.microsoft.com/edu/athena"/>
  </ds:schemaRefs>
</ds:datastoreItem>
</file>

<file path=customXml/itemProps4.xml><?xml version="1.0" encoding="utf-8"?>
<ds:datastoreItem xmlns:ds="http://schemas.openxmlformats.org/officeDocument/2006/customXml" ds:itemID="{8EB78B8A-8892-4EDF-8FBF-57B4F544245A}">
  <ds:schemaRefs>
    <ds:schemaRef ds:uri="http://schemas.microsoft.com/edu/athena"/>
  </ds:schemaRefs>
</ds:datastoreItem>
</file>

<file path=customXml/itemProps5.xml><?xml version="1.0" encoding="utf-8"?>
<ds:datastoreItem xmlns:ds="http://schemas.openxmlformats.org/officeDocument/2006/customXml" ds:itemID="{AD9B9BAE-1432-40D4-8494-CB7A16B28237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29164</TotalTime>
  <Words>6298</Words>
  <Application>Microsoft Office PowerPoint</Application>
  <PresentationFormat>On-screen Show (4:3)</PresentationFormat>
  <Paragraphs>987</Paragraphs>
  <Slides>85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85</vt:i4>
      </vt:variant>
    </vt:vector>
  </HeadingPairs>
  <TitlesOfParts>
    <vt:vector size="107" baseType="lpstr">
      <vt:lpstr>ＭＳ Ｐゴシック</vt:lpstr>
      <vt:lpstr>Arial</vt:lpstr>
      <vt:lpstr>Calibri</vt:lpstr>
      <vt:lpstr>Calibri Light</vt:lpstr>
      <vt:lpstr>Cambria Math</vt:lpstr>
      <vt:lpstr>Franklin Gothic Book</vt:lpstr>
      <vt:lpstr>Franklin Gothic Demi</vt:lpstr>
      <vt:lpstr>Franklin Gothic Medium</vt:lpstr>
      <vt:lpstr>Symbol</vt:lpstr>
      <vt:lpstr>Times New Roman</vt:lpstr>
      <vt:lpstr>Wingdings</vt:lpstr>
      <vt:lpstr>Office Theme</vt:lpstr>
      <vt:lpstr>12-0623-Sample-1img-full_V5</vt:lpstr>
      <vt:lpstr>1_12-0623-Sample-1img-full_V5</vt:lpstr>
      <vt:lpstr>2_12-0623-Sample-1img-full_V5</vt:lpstr>
      <vt:lpstr>3_12-0623-Sample-1img-full_V5</vt:lpstr>
      <vt:lpstr>4_12-0623-Sample-1img-full_V5</vt:lpstr>
      <vt:lpstr>5_12-0623-Sample-1img-full_V5</vt:lpstr>
      <vt:lpstr>6_12-0623-Sample-1img-full_V5</vt:lpstr>
      <vt:lpstr>1_Office Theme</vt:lpstr>
      <vt:lpstr>2_Office Theme</vt:lpstr>
      <vt:lpstr>Blank Presentation</vt:lpstr>
      <vt:lpstr>HPC-ABDS High Performance Computing Enhanced  Apache Big Data Stack  (with a bias to Streaming)</vt:lpstr>
      <vt:lpstr>HPC-ABDS</vt:lpstr>
      <vt:lpstr>PowerPoint Presentation</vt:lpstr>
      <vt:lpstr>PowerPoint Presentation</vt:lpstr>
      <vt:lpstr>   NIST Big Data Initiative</vt:lpstr>
      <vt:lpstr>NBD-PWG (NIST Big Data Public Working Group) Subgroups &amp; Co-Chairs</vt:lpstr>
      <vt:lpstr>PowerPoint Presentation</vt:lpstr>
      <vt:lpstr>Use Case Template</vt:lpstr>
      <vt:lpstr>51 Detailed Use Cases: Contributed July-September 2013 Covers goals, data features such as 3 V’s, software, hardware</vt:lpstr>
      <vt:lpstr>PowerPoint Presentation</vt:lpstr>
      <vt:lpstr>Features and Examples with a streaming tinge …… </vt:lpstr>
      <vt:lpstr>51 Use Cases: What is Parallelism Over?</vt:lpstr>
      <vt:lpstr>Features of 51 Use Cases I</vt:lpstr>
      <vt:lpstr>Features of 51 Use Cases II</vt:lpstr>
      <vt:lpstr>Internet of Things and Streaming Apps</vt:lpstr>
      <vt:lpstr>Growth of Internet of Things December 2014</vt:lpstr>
      <vt:lpstr>Big Data Patterns –  the Big Data present  and parallel computing past</vt:lpstr>
      <vt:lpstr>7 Computational Giants of  NRC Massive Data Analysis Report </vt:lpstr>
      <vt:lpstr>HPC Benchmark Classics</vt:lpstr>
      <vt:lpstr>13 Berkeley Dwarfs</vt:lpstr>
      <vt:lpstr>What’s after Giants and Dwarfs? Ogres ……..  Facets of the Ogres</vt:lpstr>
      <vt:lpstr>Introducing Big Data Ogres and their Facets I</vt:lpstr>
      <vt:lpstr>Introducing Big Data Ogres and their Facets II</vt:lpstr>
      <vt:lpstr>PowerPoint Presentation</vt:lpstr>
      <vt:lpstr>Facets of the Ogres Meta or Macro Aspects: Problem Architecture</vt:lpstr>
      <vt:lpstr>Problem Architecture View of Ogres (Meta or MacroPatterns)</vt:lpstr>
      <vt:lpstr>Hardware, Software, Applications</vt:lpstr>
      <vt:lpstr>8 Data Analysis Problem Architectures</vt:lpstr>
      <vt:lpstr>6 Forms of MapReduce</vt:lpstr>
      <vt:lpstr>Facets in the Execution Features Views</vt:lpstr>
      <vt:lpstr>One View of Ogres has Facets that are micropatterns or Execution Features</vt:lpstr>
      <vt:lpstr>Facets of the Ogres Data Source and Style Aspects</vt:lpstr>
      <vt:lpstr>Data Source and Style View of Ogres I </vt:lpstr>
      <vt:lpstr>Data Source and Style View of Ogres II </vt:lpstr>
      <vt:lpstr>2. Perform real time analytics on data source streams and notify users when specified events occur</vt:lpstr>
      <vt:lpstr>5. Perform interactive analytics on data in analytics-optimized database</vt:lpstr>
      <vt:lpstr>5A. Perform interactive analytics on observational scientific data</vt:lpstr>
      <vt:lpstr>Facets of the Ogres Processing View</vt:lpstr>
      <vt:lpstr>Facets in Processing (run time) View of Ogres I </vt:lpstr>
      <vt:lpstr>Facets in Processing (run time) View of Ogres II</vt:lpstr>
      <vt:lpstr>PowerPoint Presentation</vt:lpstr>
      <vt:lpstr>Benchmarks based on Ogres Analytics</vt:lpstr>
      <vt:lpstr>Benchmarks/Mini-apps spanning Facets</vt:lpstr>
      <vt:lpstr>HPC-ABDS Runtime</vt:lpstr>
      <vt:lpstr>PowerPoint Presentation</vt:lpstr>
      <vt:lpstr>PowerPoint Presentation</vt:lpstr>
      <vt:lpstr>6 Forms of MapReduce</vt:lpstr>
      <vt:lpstr>8 Data Analysis Problem Architectures</vt:lpstr>
      <vt:lpstr>Functionality of 21 HPC-ABDS Layers</vt:lpstr>
      <vt:lpstr>Exemplar Software for a Big Data Initiative</vt:lpstr>
      <vt:lpstr>ABDS v. HPC Architecture</vt:lpstr>
      <vt:lpstr>HPC-ABDS Stack Summarized I </vt:lpstr>
      <vt:lpstr>HPC-ABDS Stack Summarized II </vt:lpstr>
      <vt:lpstr>HPC-ABDS Stack Summarized III </vt:lpstr>
      <vt:lpstr>HPC-ABDS Stack Summarized IV</vt:lpstr>
      <vt:lpstr>DevOps, Platforms and Orchestration</vt:lpstr>
      <vt:lpstr>Analytics and the DIKW Pipeline</vt:lpstr>
      <vt:lpstr>Cloud DIKW based on HPC-ABDS to integrate streaming and batch Big Data </vt:lpstr>
      <vt:lpstr>5 Classes of Streaming Applications</vt:lpstr>
      <vt:lpstr>Science Streaming Examples</vt:lpstr>
      <vt:lpstr>   IoT Activities at Indiana University</vt:lpstr>
      <vt:lpstr>PowerPoint Presentation</vt:lpstr>
      <vt:lpstr>Latency with Kafka Note change in scales for latency and message size</vt:lpstr>
      <vt:lpstr>Robot Latency Kafka &amp; RabbitMQ</vt:lpstr>
      <vt:lpstr>Parallel SLAM Simultaneous Localization and Mapping by Particle Filtering</vt:lpstr>
      <vt:lpstr>Parallel Overheads SLAM Simultaneous Localization and Mapping: I/O and Garbage Collection</vt:lpstr>
      <vt:lpstr>Parallel Overheads SLAM Simultaneous Localization and Mapping: Load Imbalance</vt:lpstr>
      <vt:lpstr>Parallel Tweet Clustering with Storm</vt:lpstr>
      <vt:lpstr>Parallel Tweet Clustering with Storm</vt:lpstr>
      <vt:lpstr>Data Science Curriculum</vt:lpstr>
      <vt:lpstr>SOIC Data Science Program</vt:lpstr>
      <vt:lpstr>IU Data Science Program</vt:lpstr>
      <vt:lpstr>McKinsey Institute on Big Data Jobs</vt:lpstr>
      <vt:lpstr>IU Data Science Program: Masters</vt:lpstr>
      <vt:lpstr>Some Online Data Science Classes</vt:lpstr>
      <vt:lpstr>Big Data Applications &amp; Analytics Topics</vt:lpstr>
      <vt:lpstr>PowerPoint Presentation</vt:lpstr>
      <vt:lpstr>PowerPoint Presentation</vt:lpstr>
      <vt:lpstr>The community group for one of classes and one forum (“No more malls”) </vt:lpstr>
      <vt:lpstr>Big Data &amp; Open Source Software Projects Overview</vt:lpstr>
      <vt:lpstr>PowerPoint Presentation</vt:lpstr>
      <vt:lpstr>PowerPoint Presentation</vt:lpstr>
      <vt:lpstr>PowerPoint Presentation</vt:lpstr>
      <vt:lpstr>Potpourri of Online Technologies</vt:lpstr>
      <vt:lpstr>Lessons / Insights</vt:lpstr>
    </vt:vector>
  </TitlesOfParts>
  <Company>CCT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Shantenu Jha</dc:creator>
  <cp:lastModifiedBy>Geoffrey Fox</cp:lastModifiedBy>
  <cp:revision>617</cp:revision>
  <dcterms:created xsi:type="dcterms:W3CDTF">2014-02-25T01:32:12Z</dcterms:created>
  <dcterms:modified xsi:type="dcterms:W3CDTF">2015-07-18T19:37:38Z</dcterms:modified>
</cp:coreProperties>
</file>