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tiff" ContentType="image/tif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5" r:id="rId6"/>
    <p:sldId id="262" r:id="rId7"/>
    <p:sldId id="269" r:id="rId8"/>
    <p:sldId id="263" r:id="rId9"/>
    <p:sldId id="264" r:id="rId10"/>
    <p:sldId id="270" r:id="rId11"/>
    <p:sldId id="271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D073-9F43-42A4-8A12-EAE2E700D2FB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07DB-98C6-42AD-AC66-D689FDB42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407DB-98C6-42AD-AC66-D689FDB428DA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407DB-98C6-42AD-AC66-D689FDB428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D1AD-4636-4EF6-A5DB-A1A7A183D293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919D-AB1A-4BD5-AEDB-2488470E365F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09D5-12E8-4484-A112-BA7CC0CD6B39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9E15-C874-49E7-ABC3-C63617ED5982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419D-2B07-409D-8B5D-99FFA30C778F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EF0-2BAD-40D0-A848-5FB7F7721C9A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DF74-8D27-459F-A0BD-4FF756C152A3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B076-FDFF-477E-991F-7DFFBE1CB731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CFF0-E8E9-4EEB-9AA4-1F7B0B90AEC1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496-6DD4-4827-9EE2-1C749775EA92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CF3-3296-4187-88B2-1D15B682D1F0}" type="datetime1">
              <a:rPr lang="en-US" smtClean="0"/>
              <a:pPr/>
              <a:t>11/11/2008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38BD-7274-4B11-A053-AE95063D4464}" type="datetime1">
              <a:rPr lang="en-US" smtClean="0"/>
              <a:pPr/>
              <a:t>11/11/2008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83556-F9EC-41D9-B1AE-DF6BDCC54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3.xml"/><Relationship Id="rId21" Type="http://schemas.openxmlformats.org/officeDocument/2006/relationships/image" Target="../media/image20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10" Type="http://schemas.openxmlformats.org/officeDocument/2006/relationships/tags" Target="../tags/tag10.xml"/><Relationship Id="rId19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png"/><Relationship Id="rId2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7.png"/><Relationship Id="rId2" Type="http://schemas.openxmlformats.org/officeDocument/2006/relationships/tags" Target="../tags/tag1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15.png"/><Relationship Id="rId10" Type="http://schemas.openxmlformats.org/officeDocument/2006/relationships/tags" Target="../tags/tag21.xml"/><Relationship Id="rId19" Type="http://schemas.openxmlformats.org/officeDocument/2006/relationships/image" Target="../media/image19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1470025"/>
          </a:xfrm>
        </p:spPr>
        <p:txBody>
          <a:bodyPr/>
          <a:lstStyle/>
          <a:p>
            <a:r>
              <a:rPr lang="en-US" dirty="0"/>
              <a:t>Collective Collaborative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Tagging </a:t>
            </a:r>
            <a:r>
              <a:rPr lang="en-US" dirty="0"/>
              <a:t>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41574"/>
            <a:ext cx="7010400" cy="2511426"/>
          </a:xfrm>
        </p:spPr>
        <p:txBody>
          <a:bodyPr>
            <a:normAutofit/>
          </a:bodyPr>
          <a:lstStyle/>
          <a:p>
            <a:r>
              <a:rPr lang="en-US" sz="2800" dirty="0" err="1"/>
              <a:t>Jong</a:t>
            </a:r>
            <a:r>
              <a:rPr lang="en-US" sz="2800" dirty="0"/>
              <a:t> </a:t>
            </a:r>
            <a:r>
              <a:rPr lang="en-US" sz="2800" dirty="0" smtClean="0"/>
              <a:t>Y. </a:t>
            </a:r>
            <a:r>
              <a:rPr lang="en-US" sz="2800" dirty="0" err="1"/>
              <a:t>Choi</a:t>
            </a:r>
            <a:r>
              <a:rPr lang="en-US" sz="2800" dirty="0"/>
              <a:t>, Joshua Rosen,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Siddharth</a:t>
            </a:r>
            <a:r>
              <a:rPr lang="en-US" sz="2800" dirty="0" smtClean="0"/>
              <a:t> </a:t>
            </a:r>
            <a:r>
              <a:rPr lang="en-US" sz="2800" dirty="0" err="1"/>
              <a:t>Maini</a:t>
            </a:r>
            <a:r>
              <a:rPr lang="en-US" sz="2800" dirty="0"/>
              <a:t>, Marlon E. Pierce,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Geoffrey C. </a:t>
            </a:r>
            <a:r>
              <a:rPr lang="en-US" sz="2800" dirty="0" smtClean="0"/>
              <a:t>Fox</a:t>
            </a:r>
          </a:p>
          <a:p>
            <a:r>
              <a:rPr lang="en-US" sz="2800" dirty="0"/>
              <a:t>Community Grids </a:t>
            </a:r>
            <a:r>
              <a:rPr lang="en-US" sz="2800" dirty="0" smtClean="0"/>
              <a:t>Laboratory</a:t>
            </a:r>
          </a:p>
          <a:p>
            <a:r>
              <a:rPr lang="en-US" sz="2800" dirty="0"/>
              <a:t>Indiana University</a:t>
            </a:r>
          </a:p>
        </p:txBody>
      </p:sp>
      <p:pic>
        <p:nvPicPr>
          <p:cNvPr id="1026" name="Picture 2" descr="http://communitygrids.iu.edu/PTLPack/images/PTL_logo_symbol_on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5410200"/>
            <a:ext cx="571500" cy="685800"/>
          </a:xfrm>
          <a:prstGeom prst="rect">
            <a:avLst/>
          </a:prstGeom>
          <a:noFill/>
        </p:spPr>
      </p:pic>
      <p:pic>
        <p:nvPicPr>
          <p:cNvPr id="1028" name="Picture 4" descr="http://communitygrids.iu.edu/PTLPack/images/banner_pt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6248400"/>
            <a:ext cx="3590925" cy="571501"/>
          </a:xfrm>
          <a:prstGeom prst="rect">
            <a:avLst/>
          </a:prstGeom>
          <a:noFill/>
        </p:spPr>
      </p:pic>
      <p:pic>
        <p:nvPicPr>
          <p:cNvPr id="7" name="Picture 6" descr="iuwm06_RGB_color_640X480_vert.tif"/>
          <p:cNvPicPr>
            <a:picLocks noChangeAspect="1"/>
          </p:cNvPicPr>
          <p:nvPr/>
        </p:nvPicPr>
        <p:blipFill>
          <a:blip r:embed="rId5"/>
          <a:srcRect l="10625" t="32500" r="10625" b="31250"/>
          <a:stretch>
            <a:fillRect/>
          </a:stretch>
        </p:blipFill>
        <p:spPr>
          <a:xfrm>
            <a:off x="4800600" y="5334000"/>
            <a:ext cx="3810000" cy="1315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Pairwise</a:t>
            </a:r>
            <a:r>
              <a:rPr lang="en-US" dirty="0" smtClean="0"/>
              <a:t> Dissimilarity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Pairwise</a:t>
            </a:r>
            <a:r>
              <a:rPr lang="en-US" dirty="0" smtClean="0"/>
              <a:t> clustering</a:t>
            </a:r>
          </a:p>
          <a:p>
            <a:pPr lvl="1"/>
            <a:r>
              <a:rPr lang="en-US" dirty="0" smtClean="0"/>
              <a:t>Input from vector-based model vs. graph model</a:t>
            </a:r>
          </a:p>
          <a:p>
            <a:pPr lvl="1"/>
            <a:r>
              <a:rPr lang="en-US" dirty="0" smtClean="0"/>
              <a:t>How to avoid local minima/maxima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124200"/>
            <a:ext cx="4324249" cy="299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9566"/>
            <a:ext cx="4331616" cy="29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33625" y="619864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618625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Vector-based model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Deterministic </a:t>
            </a:r>
            <a:r>
              <a:rPr lang="en-US" dirty="0" smtClean="0"/>
              <a:t>Annealing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r="20955"/>
          <a:stretch>
            <a:fillRect/>
          </a:stretch>
        </p:blipFill>
        <p:spPr bwMode="auto">
          <a:xfrm>
            <a:off x="685800" y="3124200"/>
            <a:ext cx="78486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Deterministically avoid local minima </a:t>
            </a:r>
            <a:endParaRPr lang="en-US" dirty="0" smtClean="0"/>
          </a:p>
          <a:p>
            <a:pPr lvl="1"/>
            <a:r>
              <a:rPr lang="en-US" dirty="0" smtClean="0"/>
              <a:t>Tracing global </a:t>
            </a:r>
            <a:r>
              <a:rPr lang="en-US" dirty="0" smtClean="0"/>
              <a:t>solution by changing level of </a:t>
            </a:r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Analogy to physical annealing </a:t>
            </a:r>
            <a:r>
              <a:rPr lang="en-US" dirty="0" smtClean="0"/>
              <a:t>process (High </a:t>
            </a:r>
            <a:r>
              <a:rPr lang="en-US" dirty="0" smtClean="0">
                <a:sym typeface="Wingdings" pitchFamily="2" charset="2"/>
              </a:rPr>
              <a:t> Low)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Machine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To response more quickly to user’s requests</a:t>
            </a:r>
          </a:p>
          <a:p>
            <a:pPr lvl="1"/>
            <a:r>
              <a:rPr lang="en-US" dirty="0" smtClean="0"/>
              <a:t>Training data based on user’s input and answering questions based on the training results</a:t>
            </a:r>
          </a:p>
          <a:p>
            <a:pPr lvl="1"/>
            <a:r>
              <a:rPr lang="en-US" dirty="0" smtClean="0"/>
              <a:t>Artificial Neural Network, Support Vector </a:t>
            </a:r>
            <a:r>
              <a:rPr lang="en-US" dirty="0" smtClean="0"/>
              <a:t>Machine,…</a:t>
            </a:r>
          </a:p>
          <a:p>
            <a:r>
              <a:rPr lang="en-US" dirty="0" smtClean="0"/>
              <a:t>Trend Detection</a:t>
            </a:r>
          </a:p>
          <a:p>
            <a:pPr lvl="1"/>
            <a:r>
              <a:rPr lang="en-US" dirty="0" smtClean="0"/>
              <a:t>Time-series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57276"/>
            <a:ext cx="7156609" cy="541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Development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 l="562" t="41738" r="33553" b="6083"/>
          <a:stretch>
            <a:fillRect/>
          </a:stretch>
        </p:blipFill>
        <p:spPr bwMode="auto">
          <a:xfrm>
            <a:off x="4267200" y="3705885"/>
            <a:ext cx="4747449" cy="284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http://upload.wikimedia.org/wikipedia/en/f/f0/IGoogl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9025" y="3172485"/>
            <a:ext cx="1552575" cy="495301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600200" y="1752600"/>
            <a:ext cx="2438400" cy="457200"/>
          </a:xfrm>
          <a:prstGeom prst="wedgeRoundRectCallout">
            <a:avLst>
              <a:gd name="adj1" fmla="val -69062"/>
              <a:gd name="adj2" fmla="val -1472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Data Sources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819400" y="2743200"/>
            <a:ext cx="2438400" cy="457200"/>
          </a:xfrm>
          <a:prstGeom prst="wedgeRoundRectCallout">
            <a:avLst>
              <a:gd name="adj1" fmla="val -76488"/>
              <a:gd name="adj2" fmla="val -878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Various IR algorithms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352800" y="3276600"/>
            <a:ext cx="2438400" cy="457200"/>
          </a:xfrm>
          <a:prstGeom prst="wedgeRoundRectCallout">
            <a:avLst>
              <a:gd name="adj1" fmla="val -84285"/>
              <a:gd name="adj2" fmla="val 1497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Flexible Options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362200" y="3810000"/>
            <a:ext cx="2438400" cy="457200"/>
          </a:xfrm>
          <a:prstGeom prst="wedgeRoundRectCallout">
            <a:avLst>
              <a:gd name="adj1" fmla="val -69434"/>
              <a:gd name="adj2" fmla="val 1299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 Comparison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3" descr="C:\Users\jychoi\AppData\Local\Microsoft\Windows\Temporary Internet Files\Content.IE5\GEBZ9VUV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25222" y="2049840"/>
            <a:ext cx="33851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Thank you!!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Questions?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4381500"/>
            <a:ext cx="426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jychoi@cs.indiana.edu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055" name="Picture 7" descr="C:\Users\jychoi\AppData\Local\Microsoft\Windows\Temporary Internet Files\Content.IE5\VIBTDAHU\MCj043524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229100"/>
            <a:ext cx="2528137" cy="108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People-Powered Knowledge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Social web contents are increasing</a:t>
            </a:r>
          </a:p>
          <a:p>
            <a:pPr lvl="1"/>
            <a:r>
              <a:rPr lang="en-US" dirty="0" smtClean="0"/>
              <a:t>Blogs, wikis, ratings, reviews, social tags, …</a:t>
            </a:r>
          </a:p>
          <a:p>
            <a:pPr lvl="1"/>
            <a:r>
              <a:rPr lang="en-US" dirty="0" smtClean="0"/>
              <a:t>Help to utilize power of people’s knowledge</a:t>
            </a:r>
          </a:p>
          <a:p>
            <a:r>
              <a:rPr lang="en-US" dirty="0" smtClean="0"/>
              <a:t>Collaborative Tagging</a:t>
            </a:r>
          </a:p>
          <a:p>
            <a:pPr lvl="1"/>
            <a:r>
              <a:rPr lang="en-US" dirty="0" smtClean="0"/>
              <a:t>Social bookmarks with metadata annotated</a:t>
            </a:r>
          </a:p>
          <a:p>
            <a:pPr lvl="1"/>
            <a:r>
              <a:rPr lang="en-US" dirty="0" err="1" smtClean="0"/>
              <a:t>Connotea</a:t>
            </a:r>
            <a:r>
              <a:rPr lang="en-US" dirty="0" smtClean="0"/>
              <a:t>, Delicious, </a:t>
            </a:r>
            <a:r>
              <a:rPr lang="en-US" dirty="0" err="1" smtClean="0"/>
              <a:t>Flickr</a:t>
            </a:r>
            <a:r>
              <a:rPr lang="en-US" dirty="0" smtClean="0"/>
              <a:t>, MSI-CIEC</a:t>
            </a:r>
          </a:p>
          <a:p>
            <a:r>
              <a:rPr lang="en-US" dirty="0" smtClean="0"/>
              <a:t>Pros and cons</a:t>
            </a:r>
          </a:p>
          <a:p>
            <a:pPr lvl="1"/>
            <a:r>
              <a:rPr lang="en-US" dirty="0" smtClean="0"/>
              <a:t>High-quality classifier </a:t>
            </a:r>
            <a:br>
              <a:rPr lang="en-US" dirty="0" smtClean="0"/>
            </a:br>
            <a:r>
              <a:rPr lang="en-US" dirty="0" smtClean="0"/>
              <a:t>by using human annotation</a:t>
            </a:r>
          </a:p>
          <a:p>
            <a:pPr lvl="1"/>
            <a:r>
              <a:rPr lang="en-US" dirty="0" smtClean="0"/>
              <a:t>But lack of control </a:t>
            </a:r>
            <a:br>
              <a:rPr lang="en-US" dirty="0" smtClean="0"/>
            </a:br>
            <a:r>
              <a:rPr lang="en-US" dirty="0" smtClean="0"/>
              <a:t>or authority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990600"/>
            <a:ext cx="178117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r="13472"/>
          <a:stretch>
            <a:fillRect/>
          </a:stretch>
        </p:blipFill>
        <p:spPr bwMode="auto">
          <a:xfrm>
            <a:off x="5029200" y="4780719"/>
            <a:ext cx="3989034" cy="1848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 b="25919"/>
          <a:stretch>
            <a:fillRect/>
          </a:stretch>
        </p:blipFill>
        <p:spPr bwMode="auto">
          <a:xfrm>
            <a:off x="7162799" y="2209800"/>
            <a:ext cx="177512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and fragmented knowledge</a:t>
            </a:r>
            <a:br>
              <a:rPr lang="en-US" dirty="0" smtClean="0"/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 Need an unified data set </a:t>
            </a:r>
            <a:br>
              <a:rPr lang="en-US" dirty="0" smtClean="0">
                <a:solidFill>
                  <a:schemeClr val="accent2"/>
                </a:solidFill>
                <a:sym typeface="Wingdings" pitchFamily="2" charset="2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 More accurate and richer information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No flexibility in choosing different IR algorithms</a:t>
            </a:r>
            <a:br>
              <a:rPr lang="en-US" dirty="0" smtClean="0"/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 Need a playground to do experiment with various IR techniques</a:t>
            </a:r>
            <a:br>
              <a:rPr lang="en-US" dirty="0" smtClean="0">
                <a:solidFill>
                  <a:schemeClr val="accent2"/>
                </a:solidFill>
                <a:sym typeface="Wingdings" pitchFamily="2" charset="2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Help to discover hidden knowledge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User-friendly Web2.0 style web application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loud"/>
          <p:cNvSpPr>
            <a:spLocks noChangeAspect="1" noEditPoints="1" noChangeArrowheads="1"/>
          </p:cNvSpPr>
          <p:nvPr/>
        </p:nvSpPr>
        <p:spPr bwMode="auto">
          <a:xfrm>
            <a:off x="5181600" y="1905000"/>
            <a:ext cx="2294793" cy="2209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System</a:t>
            </a:r>
            <a:endParaRPr lang="en-US" dirty="0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4095197" y="6030182"/>
            <a:ext cx="1468777" cy="75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Search Result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1369591" y="2002554"/>
            <a:ext cx="2584346" cy="441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3013876" y="4927341"/>
            <a:ext cx="940061" cy="43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Repository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17" name="Picture 69" descr="MCj04326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355354"/>
            <a:ext cx="863781" cy="864042"/>
          </a:xfrm>
          <a:prstGeom prst="rect">
            <a:avLst/>
          </a:prstGeom>
          <a:noFill/>
        </p:spPr>
      </p:pic>
      <p:pic>
        <p:nvPicPr>
          <p:cNvPr id="2116" name="Picture 68" descr="MCj043261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660154"/>
            <a:ext cx="816599" cy="816846"/>
          </a:xfrm>
          <a:prstGeom prst="rect">
            <a:avLst/>
          </a:prstGeom>
          <a:noFill/>
        </p:spPr>
      </p:pic>
      <p:pic>
        <p:nvPicPr>
          <p:cNvPr id="2115" name="Picture 67" descr="MCj043261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583954"/>
            <a:ext cx="863781" cy="864042"/>
          </a:xfrm>
          <a:prstGeom prst="rect">
            <a:avLst/>
          </a:prstGeom>
          <a:noFill/>
        </p:spPr>
      </p:pic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4105922" y="5257800"/>
            <a:ext cx="1782496" cy="70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Query with various options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12" name="Picture 6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469" y="2386103"/>
            <a:ext cx="702029" cy="858052"/>
          </a:xfrm>
          <a:prstGeom prst="rect">
            <a:avLst/>
          </a:prstGeom>
          <a:noFill/>
        </p:spPr>
      </p:pic>
      <p:pic>
        <p:nvPicPr>
          <p:cNvPr id="2111" name="Picture 63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4757" y="2679070"/>
            <a:ext cx="702029" cy="856955"/>
          </a:xfrm>
          <a:prstGeom prst="rect">
            <a:avLst/>
          </a:prstGeom>
          <a:noFill/>
        </p:spPr>
      </p:pic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4191000" y="3030444"/>
            <a:ext cx="841338" cy="13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RDF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RSS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Atom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HTML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AutoShape 60"/>
          <p:cNvSpPr>
            <a:spLocks noChangeShapeType="1"/>
          </p:cNvSpPr>
          <p:nvPr/>
        </p:nvSpPr>
        <p:spPr bwMode="auto">
          <a:xfrm flipH="1" flipV="1">
            <a:off x="6292330" y="4008940"/>
            <a:ext cx="1097" cy="130792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6328528" y="4282156"/>
            <a:ext cx="1391993" cy="9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Populate </a:t>
            </a:r>
            <a:b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</a:b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tags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4988792" y="3395576"/>
            <a:ext cx="2555008" cy="6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Distributed Collaborative Tagging Sites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5" name="AutoShape 57"/>
          <p:cNvSpPr>
            <a:spLocks noChangeShapeType="1"/>
          </p:cNvSpPr>
          <p:nvPr/>
        </p:nvSpPr>
        <p:spPr bwMode="auto">
          <a:xfrm flipH="1">
            <a:off x="2321512" y="2993154"/>
            <a:ext cx="1097" cy="465235"/>
          </a:xfrm>
          <a:prstGeom prst="straightConnector1">
            <a:avLst/>
          </a:prstGeom>
          <a:ln>
            <a:headEnd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01" name="Group 53"/>
          <p:cNvGrpSpPr>
            <a:grpSpLocks/>
          </p:cNvGrpSpPr>
          <p:nvPr/>
        </p:nvGrpSpPr>
        <p:grpSpPr bwMode="auto">
          <a:xfrm>
            <a:off x="1980576" y="4379812"/>
            <a:ext cx="1415028" cy="890969"/>
            <a:chOff x="5439" y="3844"/>
            <a:chExt cx="1290" cy="812"/>
          </a:xfrm>
        </p:grpSpPr>
        <p:sp>
          <p:nvSpPr>
            <p:cNvPr id="2104" name="AutoShape 56"/>
            <p:cNvSpPr>
              <a:spLocks noChangeArrowheads="1"/>
            </p:cNvSpPr>
            <p:nvPr/>
          </p:nvSpPr>
          <p:spPr bwMode="auto">
            <a:xfrm>
              <a:off x="5439" y="3845"/>
              <a:ext cx="585" cy="562"/>
            </a:xfrm>
            <a:prstGeom prst="flowChartMagneticDisk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43F60"/>
                </a:gs>
              </a:gsLst>
              <a:lin ang="2700000" scaled="1"/>
            </a:gradFill>
            <a:ln w="12700">
              <a:solidFill>
                <a:srgbClr val="F2F2F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AutoShape 55"/>
            <p:cNvSpPr>
              <a:spLocks noChangeArrowheads="1"/>
            </p:cNvSpPr>
            <p:nvPr/>
          </p:nvSpPr>
          <p:spPr bwMode="auto">
            <a:xfrm>
              <a:off x="6144" y="3844"/>
              <a:ext cx="585" cy="563"/>
            </a:xfrm>
            <a:prstGeom prst="flowChartMagneticDisk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43F60"/>
                </a:gs>
              </a:gsLst>
              <a:lin ang="2700000" scaled="1"/>
            </a:gradFill>
            <a:ln w="12700">
              <a:solidFill>
                <a:srgbClr val="F2F2F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AutoShape 54"/>
            <p:cNvSpPr>
              <a:spLocks noChangeArrowheads="1"/>
            </p:cNvSpPr>
            <p:nvPr/>
          </p:nvSpPr>
          <p:spPr bwMode="auto">
            <a:xfrm>
              <a:off x="5796" y="4093"/>
              <a:ext cx="585" cy="563"/>
            </a:xfrm>
            <a:prstGeom prst="flowChartMagneticDisk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43F60"/>
                </a:gs>
              </a:gsLst>
              <a:lin ang="2700000" scaled="1"/>
            </a:gradFill>
            <a:ln w="12700">
              <a:solidFill>
                <a:srgbClr val="F2F2F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1524000" y="1773954"/>
            <a:ext cx="231826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 smtClean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CCT System</a:t>
            </a:r>
          </a:p>
        </p:txBody>
      </p:sp>
      <p:sp>
        <p:nvSpPr>
          <p:cNvPr id="2099" name="AutoShape 51"/>
          <p:cNvSpPr>
            <a:spLocks noChangeShapeType="1"/>
          </p:cNvSpPr>
          <p:nvPr/>
        </p:nvSpPr>
        <p:spPr bwMode="auto">
          <a:xfrm>
            <a:off x="2689187" y="3972731"/>
            <a:ext cx="1097" cy="465235"/>
          </a:xfrm>
          <a:prstGeom prst="straightConnector1">
            <a:avLst/>
          </a:prstGeom>
          <a:ln>
            <a:headEnd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8" name="AutoShape 50"/>
          <p:cNvSpPr>
            <a:spLocks noChangeShapeType="1"/>
          </p:cNvSpPr>
          <p:nvPr/>
        </p:nvSpPr>
        <p:spPr bwMode="auto">
          <a:xfrm>
            <a:off x="2676024" y="5270781"/>
            <a:ext cx="1097" cy="465235"/>
          </a:xfrm>
          <a:prstGeom prst="straightConnector1">
            <a:avLst/>
          </a:prstGeom>
          <a:ln>
            <a:headEnd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6" name="AutoShape 48"/>
          <p:cNvSpPr>
            <a:spLocks noChangeArrowheads="1"/>
          </p:cNvSpPr>
          <p:nvPr/>
        </p:nvSpPr>
        <p:spPr bwMode="auto">
          <a:xfrm>
            <a:off x="1721703" y="3505301"/>
            <a:ext cx="1930581" cy="46743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mtClean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Data Coordinator</a:t>
            </a:r>
          </a:p>
        </p:txBody>
      </p:sp>
      <p:sp>
        <p:nvSpPr>
          <p:cNvPr id="2095" name="AutoShape 47"/>
          <p:cNvSpPr>
            <a:spLocks noChangeArrowheads="1"/>
          </p:cNvSpPr>
          <p:nvPr/>
        </p:nvSpPr>
        <p:spPr bwMode="auto">
          <a:xfrm>
            <a:off x="1723897" y="5736016"/>
            <a:ext cx="1928387" cy="46743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solidFill>
                  <a:schemeClr val="lt1"/>
                </a:solidFill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User Service</a:t>
            </a:r>
          </a:p>
        </p:txBody>
      </p:sp>
      <p:sp>
        <p:nvSpPr>
          <p:cNvPr id="2094" name="AutoShape 46"/>
          <p:cNvSpPr>
            <a:spLocks noChangeShapeType="1"/>
          </p:cNvSpPr>
          <p:nvPr/>
        </p:nvSpPr>
        <p:spPr bwMode="auto">
          <a:xfrm flipH="1">
            <a:off x="2694672" y="2994589"/>
            <a:ext cx="1097" cy="465235"/>
          </a:xfrm>
          <a:prstGeom prst="straightConnector1">
            <a:avLst/>
          </a:prstGeom>
          <a:ln>
            <a:headEnd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/>
          <p:cNvSpPr>
            <a:spLocks noChangeShapeType="1"/>
          </p:cNvSpPr>
          <p:nvPr/>
        </p:nvSpPr>
        <p:spPr bwMode="auto">
          <a:xfrm flipH="1">
            <a:off x="3083512" y="2993154"/>
            <a:ext cx="1097" cy="465235"/>
          </a:xfrm>
          <a:prstGeom prst="straightConnector1">
            <a:avLst/>
          </a:prstGeom>
          <a:ln>
            <a:headEnd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7" name="AutoShape 49"/>
          <p:cNvSpPr>
            <a:spLocks noChangeArrowheads="1"/>
          </p:cNvSpPr>
          <p:nvPr/>
        </p:nvSpPr>
        <p:spPr bwMode="auto">
          <a:xfrm>
            <a:off x="1723897" y="2572636"/>
            <a:ext cx="1928387" cy="46743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lt1"/>
                </a:solidFill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Data Importer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0800000">
            <a:off x="3733800" y="2764554"/>
            <a:ext cx="1905000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3810000" y="5888754"/>
            <a:ext cx="1905000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3733800" y="6041154"/>
            <a:ext cx="1905000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3733800" y="2612154"/>
            <a:ext cx="1905000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3733800" y="2916954"/>
            <a:ext cx="1905000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219200" y="1066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Collective Collaborative Tagging (CCT) System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Types and Algorithms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18288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Searching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971800" y="1981200"/>
            <a:ext cx="41910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Given input tags, returning the most relevant X (X = URLs, tags, or users)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239000" y="1981200"/>
            <a:ext cx="1752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LSI, </a:t>
            </a:r>
            <a:r>
              <a:rPr lang="en-US" sz="2000" dirty="0" err="1" smtClean="0"/>
              <a:t>FolkRank</a:t>
            </a:r>
            <a:r>
              <a:rPr lang="en-US" sz="2000" dirty="0" smtClean="0"/>
              <a:t>, Tag Graph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981200"/>
            <a:ext cx="8382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Georgia" pitchFamily="18" charset="0"/>
              </a:rPr>
              <a:t>I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048000"/>
            <a:ext cx="18288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Recommendation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971800" y="3048000"/>
            <a:ext cx="41910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With/without input tags, returning undiscovered X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9000" y="3048000"/>
            <a:ext cx="1752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LSI, </a:t>
            </a:r>
            <a:r>
              <a:rPr lang="en-US" sz="2000" dirty="0" err="1" smtClean="0"/>
              <a:t>FolkRank</a:t>
            </a:r>
            <a:r>
              <a:rPr lang="en-US" sz="2000" dirty="0" smtClean="0"/>
              <a:t>, Tag Graph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3048000"/>
            <a:ext cx="8382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Georgia" pitchFamily="18" charset="0"/>
              </a:rPr>
              <a:t>II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4114800"/>
            <a:ext cx="18288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Clustering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971800" y="4114800"/>
            <a:ext cx="41910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Community discovering. Finding a group or a community with similar interests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0" y="4114800"/>
            <a:ext cx="1752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K-Means, DA clustering,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DA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4114800"/>
            <a:ext cx="8382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Georgia" pitchFamily="18" charset="0"/>
              </a:rPr>
              <a:t>III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5181600"/>
            <a:ext cx="18288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Trend detection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971800" y="5181600"/>
            <a:ext cx="41910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Analysis the tagging activities in time-series manner and detect abnormality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5181600"/>
            <a:ext cx="1752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Time Series </a:t>
            </a:r>
            <a:r>
              <a:rPr lang="en-US" sz="2000" dirty="0" err="1" smtClean="0"/>
              <a:t>Analsysis</a:t>
            </a:r>
            <a:endParaRPr lang="en-US" sz="2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52400" y="5181600"/>
            <a:ext cx="8382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Georgia" pitchFamily="18" charset="0"/>
              </a:rPr>
              <a:t>IV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1447800"/>
            <a:ext cx="18288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Service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2971800" y="1447800"/>
            <a:ext cx="41910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Description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239000" y="1447800"/>
            <a:ext cx="17526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Algorithm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1447800"/>
            <a:ext cx="838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/>
              <a:t>Type</a:t>
            </a:r>
            <a:endParaRPr lang="en-US" sz="28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/>
          <a:srcRect l="711" r="18404" b="30115"/>
          <a:stretch>
            <a:fillRect/>
          </a:stretch>
        </p:blipFill>
        <p:spPr bwMode="auto">
          <a:xfrm>
            <a:off x="4724400" y="3398193"/>
            <a:ext cx="4343400" cy="315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572000" cy="5181600"/>
          </a:xfrm>
        </p:spPr>
        <p:txBody>
          <a:bodyPr/>
          <a:lstStyle/>
          <a:p>
            <a:r>
              <a:rPr lang="en-US" dirty="0" smtClean="0"/>
              <a:t>Vector-space model </a:t>
            </a:r>
            <a:br>
              <a:rPr lang="en-US" dirty="0" smtClean="0"/>
            </a:br>
            <a:r>
              <a:rPr lang="en-US" dirty="0" smtClean="0"/>
              <a:t>or bag-of-words model</a:t>
            </a:r>
          </a:p>
          <a:p>
            <a:pPr lvl="1"/>
            <a:r>
              <a:rPr lang="en-US" dirty="0" smtClean="0"/>
              <a:t>q-dimension vector</a:t>
            </a:r>
            <a:br>
              <a:rPr lang="en-US" dirty="0" smtClean="0"/>
            </a:br>
            <a:r>
              <a:rPr lang="en-US" b="1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smtClean="0"/>
              <a:t> = (t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… 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Easy and convenient</a:t>
            </a:r>
          </a:p>
          <a:p>
            <a:r>
              <a:rPr lang="en-US" dirty="0" smtClean="0"/>
              <a:t>Graph model </a:t>
            </a:r>
          </a:p>
          <a:p>
            <a:pPr lvl="1"/>
            <a:r>
              <a:rPr lang="en-US" dirty="0" smtClean="0"/>
              <a:t>Building a tag graph</a:t>
            </a:r>
          </a:p>
          <a:p>
            <a:pPr lvl="1"/>
            <a:r>
              <a:rPr lang="en-US" dirty="0" smtClean="0"/>
              <a:t>Emphasis on relationship</a:t>
            </a:r>
          </a:p>
          <a:p>
            <a:pPr lvl="1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6629400" y="1329618"/>
            <a:ext cx="2407721" cy="1623302"/>
            <a:chOff x="3886200" y="3733800"/>
            <a:chExt cx="2260434" cy="1524000"/>
          </a:xfrm>
        </p:grpSpPr>
        <p:cxnSp>
          <p:nvCxnSpPr>
            <p:cNvPr id="18" name="Straight Connector 17"/>
            <p:cNvCxnSpPr>
              <a:stCxn id="21" idx="3"/>
              <a:endCxn id="22" idx="0"/>
            </p:cNvCxnSpPr>
            <p:nvPr/>
          </p:nvCxnSpPr>
          <p:spPr>
            <a:xfrm rot="5400000">
              <a:off x="4362450" y="4611454"/>
              <a:ext cx="360596" cy="474896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1" idx="0"/>
              <a:endCxn id="24" idx="2"/>
            </p:cNvCxnSpPr>
            <p:nvPr/>
          </p:nvCxnSpPr>
          <p:spPr>
            <a:xfrm rot="5400000" flipH="1" flipV="1">
              <a:off x="4724400" y="4152900"/>
              <a:ext cx="381000" cy="158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1" idx="5"/>
              <a:endCxn id="23" idx="0"/>
            </p:cNvCxnSpPr>
            <p:nvPr/>
          </p:nvCxnSpPr>
          <p:spPr>
            <a:xfrm rot="16200000" flipH="1">
              <a:off x="5106754" y="4611454"/>
              <a:ext cx="360596" cy="474896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724400" y="4343400"/>
              <a:ext cx="381000" cy="381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91000" y="5029200"/>
              <a:ext cx="228600" cy="228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0200" y="5029200"/>
              <a:ext cx="228600" cy="228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00600" y="3733800"/>
              <a:ext cx="228600" cy="228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5715000" y="4114800"/>
              <a:ext cx="228600" cy="228600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6" name="Straight Connector 25"/>
            <p:cNvCxnSpPr>
              <a:stCxn id="24" idx="3"/>
              <a:endCxn id="25" idx="1"/>
            </p:cNvCxnSpPr>
            <p:nvPr/>
          </p:nvCxnSpPr>
          <p:spPr>
            <a:xfrm>
              <a:off x="5029200" y="3848100"/>
              <a:ext cx="742950" cy="38100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3" idx="0"/>
              <a:endCxn id="25" idx="3"/>
            </p:cNvCxnSpPr>
            <p:nvPr/>
          </p:nvCxnSpPr>
          <p:spPr>
            <a:xfrm rot="5400000" flipH="1" flipV="1">
              <a:off x="5334000" y="4533900"/>
              <a:ext cx="685800" cy="30480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>
              <a:off x="3886200" y="4114800"/>
              <a:ext cx="228600" cy="228600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3"/>
              <a:endCxn id="22" idx="0"/>
            </p:cNvCxnSpPr>
            <p:nvPr/>
          </p:nvCxnSpPr>
          <p:spPr>
            <a:xfrm rot="16200000" flipH="1">
              <a:off x="3810000" y="4533900"/>
              <a:ext cx="685800" cy="30480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4" idx="1"/>
              <a:endCxn id="28" idx="5"/>
            </p:cNvCxnSpPr>
            <p:nvPr/>
          </p:nvCxnSpPr>
          <p:spPr>
            <a:xfrm rot="10800000" flipV="1">
              <a:off x="4057650" y="3848100"/>
              <a:ext cx="742950" cy="38100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Picture 30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41174" y="3768106"/>
              <a:ext cx="136071" cy="172357"/>
            </a:xfrm>
            <a:prstGeom prst="rect">
              <a:avLst/>
            </a:prstGeom>
            <a:noFill/>
          </p:spPr>
        </p:pic>
        <p:pic>
          <p:nvPicPr>
            <p:cNvPr id="32" name="Picture 31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61660" y="5062847"/>
              <a:ext cx="154214" cy="190500"/>
            </a:xfrm>
            <a:prstGeom prst="rect">
              <a:avLst/>
            </a:prstGeom>
            <a:noFill/>
          </p:spPr>
        </p:pic>
        <p:pic>
          <p:nvPicPr>
            <p:cNvPr id="33" name="Picture 32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29595" y="5056578"/>
              <a:ext cx="154214" cy="172357"/>
            </a:xfrm>
            <a:prstGeom prst="rect">
              <a:avLst/>
            </a:prstGeom>
            <a:noFill/>
          </p:spPr>
        </p:pic>
        <p:pic>
          <p:nvPicPr>
            <p:cNvPr id="34" name="Picture 33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29299" y="4452256"/>
              <a:ext cx="241300" cy="152400"/>
            </a:xfrm>
            <a:prstGeom prst="rect">
              <a:avLst/>
            </a:prstGeom>
            <a:noFill/>
          </p:spPr>
        </p:pic>
        <p:pic>
          <p:nvPicPr>
            <p:cNvPr id="35" name="Picture 34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5894" y="4220688"/>
              <a:ext cx="215900" cy="127000"/>
            </a:xfrm>
            <a:prstGeom prst="rect">
              <a:avLst/>
            </a:prstGeom>
            <a:noFill/>
          </p:spPr>
        </p:pic>
        <p:pic>
          <p:nvPicPr>
            <p:cNvPr id="36" name="Picture 35" descr="tmp.bmp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30734" y="4215411"/>
              <a:ext cx="215900" cy="152400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4648200" y="1253418"/>
            <a:ext cx="2025688" cy="1794582"/>
            <a:chOff x="1756475" y="3803542"/>
            <a:chExt cx="1828800" cy="1620157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1338169" y="4526648"/>
              <a:ext cx="1295400" cy="1588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985075" y="5175142"/>
              <a:ext cx="1600200" cy="1588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981200" y="4419600"/>
              <a:ext cx="1162373" cy="759417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988950" y="4039891"/>
              <a:ext cx="759417" cy="387459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V="1">
              <a:off x="2380282" y="4423475"/>
              <a:ext cx="1131376" cy="37970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051875" y="5098942"/>
              <a:ext cx="152400" cy="152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08875" y="4336942"/>
              <a:ext cx="152400" cy="152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70875" y="3955942"/>
              <a:ext cx="152400" cy="152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mp.bmp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1275" y="4108342"/>
              <a:ext cx="139700" cy="190500"/>
            </a:xfrm>
            <a:prstGeom prst="rect">
              <a:avLst/>
            </a:prstGeom>
            <a:noFill/>
          </p:spPr>
        </p:pic>
        <p:pic>
          <p:nvPicPr>
            <p:cNvPr id="13" name="Picture 12" descr="tmp.bmp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3275" y="3803542"/>
              <a:ext cx="228600" cy="152400"/>
            </a:xfrm>
            <a:prstGeom prst="rect">
              <a:avLst/>
            </a:prstGeom>
            <a:noFill/>
          </p:spPr>
        </p:pic>
        <p:pic>
          <p:nvPicPr>
            <p:cNvPr id="14" name="Picture 13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8075" y="4870342"/>
              <a:ext cx="190500" cy="152400"/>
            </a:xfrm>
            <a:prstGeom prst="rect">
              <a:avLst/>
            </a:prstGeom>
            <a:noFill/>
          </p:spPr>
        </p:pic>
        <p:pic>
          <p:nvPicPr>
            <p:cNvPr id="15" name="Picture 14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6675" y="5251342"/>
              <a:ext cx="136071" cy="172357"/>
            </a:xfrm>
            <a:prstGeom prst="rect">
              <a:avLst/>
            </a:prstGeom>
            <a:noFill/>
          </p:spPr>
        </p:pic>
        <p:pic>
          <p:nvPicPr>
            <p:cNvPr id="16" name="Picture 15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6475" y="3879742"/>
              <a:ext cx="154214" cy="190500"/>
            </a:xfrm>
            <a:prstGeom prst="rect">
              <a:avLst/>
            </a:prstGeom>
            <a:noFill/>
          </p:spPr>
        </p:pic>
      </p:grp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772400" y="3505200"/>
            <a:ext cx="127433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Vector-space Vs.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72200" y="1119898"/>
            <a:ext cx="2407721" cy="1699502"/>
            <a:chOff x="3886200" y="3733800"/>
            <a:chExt cx="2260434" cy="1524000"/>
          </a:xfrm>
        </p:grpSpPr>
        <p:cxnSp>
          <p:nvCxnSpPr>
            <p:cNvPr id="6" name="Straight Connector 5"/>
            <p:cNvCxnSpPr>
              <a:stCxn id="9" idx="3"/>
              <a:endCxn id="10" idx="0"/>
            </p:cNvCxnSpPr>
            <p:nvPr/>
          </p:nvCxnSpPr>
          <p:spPr>
            <a:xfrm rot="5400000">
              <a:off x="4362450" y="4611454"/>
              <a:ext cx="360596" cy="474896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9" idx="0"/>
              <a:endCxn id="12" idx="2"/>
            </p:cNvCxnSpPr>
            <p:nvPr/>
          </p:nvCxnSpPr>
          <p:spPr>
            <a:xfrm rot="5400000" flipH="1" flipV="1">
              <a:off x="4724400" y="4152900"/>
              <a:ext cx="381000" cy="158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5"/>
              <a:endCxn id="11" idx="0"/>
            </p:cNvCxnSpPr>
            <p:nvPr/>
          </p:nvCxnSpPr>
          <p:spPr>
            <a:xfrm rot="16200000" flipH="1">
              <a:off x="5106754" y="4611454"/>
              <a:ext cx="360596" cy="474896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724400" y="4343400"/>
              <a:ext cx="381000" cy="381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91000" y="5029200"/>
              <a:ext cx="228600" cy="228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0200" y="5029200"/>
              <a:ext cx="228600" cy="228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3733800"/>
              <a:ext cx="228600" cy="228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715000" y="4114800"/>
              <a:ext cx="228600" cy="228600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2" idx="3"/>
              <a:endCxn id="13" idx="1"/>
            </p:cNvCxnSpPr>
            <p:nvPr/>
          </p:nvCxnSpPr>
          <p:spPr>
            <a:xfrm>
              <a:off x="5029200" y="3848100"/>
              <a:ext cx="742950" cy="38100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13" idx="3"/>
            </p:cNvCxnSpPr>
            <p:nvPr/>
          </p:nvCxnSpPr>
          <p:spPr>
            <a:xfrm rot="5400000" flipH="1" flipV="1">
              <a:off x="5334000" y="4533900"/>
              <a:ext cx="685800" cy="30480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Isosceles Triangle 15"/>
            <p:cNvSpPr/>
            <p:nvPr/>
          </p:nvSpPr>
          <p:spPr>
            <a:xfrm>
              <a:off x="3886200" y="4114800"/>
              <a:ext cx="228600" cy="228600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17" name="Straight Connector 16"/>
            <p:cNvCxnSpPr>
              <a:stCxn id="16" idx="3"/>
              <a:endCxn id="10" idx="0"/>
            </p:cNvCxnSpPr>
            <p:nvPr/>
          </p:nvCxnSpPr>
          <p:spPr>
            <a:xfrm rot="16200000" flipH="1">
              <a:off x="3810000" y="4533900"/>
              <a:ext cx="685800" cy="30480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1"/>
              <a:endCxn id="16" idx="5"/>
            </p:cNvCxnSpPr>
            <p:nvPr/>
          </p:nvCxnSpPr>
          <p:spPr>
            <a:xfrm rot="10800000" flipV="1">
              <a:off x="4057650" y="3848100"/>
              <a:ext cx="742950" cy="38100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41174" y="3768106"/>
              <a:ext cx="136071" cy="172357"/>
            </a:xfrm>
            <a:prstGeom prst="rect">
              <a:avLst/>
            </a:prstGeom>
            <a:noFill/>
          </p:spPr>
        </p:pic>
        <p:pic>
          <p:nvPicPr>
            <p:cNvPr id="20" name="Picture 19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61660" y="5062847"/>
              <a:ext cx="154214" cy="190500"/>
            </a:xfrm>
            <a:prstGeom prst="rect">
              <a:avLst/>
            </a:prstGeom>
            <a:noFill/>
          </p:spPr>
        </p:pic>
        <p:pic>
          <p:nvPicPr>
            <p:cNvPr id="21" name="Picture 20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29595" y="5056578"/>
              <a:ext cx="154214" cy="172357"/>
            </a:xfrm>
            <a:prstGeom prst="rect">
              <a:avLst/>
            </a:prstGeom>
            <a:noFill/>
          </p:spPr>
        </p:pic>
        <p:pic>
          <p:nvPicPr>
            <p:cNvPr id="22" name="Picture 21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29299" y="4452256"/>
              <a:ext cx="241300" cy="152400"/>
            </a:xfrm>
            <a:prstGeom prst="rect">
              <a:avLst/>
            </a:prstGeom>
            <a:noFill/>
          </p:spPr>
        </p:pic>
        <p:pic>
          <p:nvPicPr>
            <p:cNvPr id="23" name="Picture 22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5894" y="4220688"/>
              <a:ext cx="215900" cy="127000"/>
            </a:xfrm>
            <a:prstGeom prst="rect">
              <a:avLst/>
            </a:prstGeom>
            <a:noFill/>
          </p:spPr>
        </p:pic>
        <p:pic>
          <p:nvPicPr>
            <p:cNvPr id="24" name="Picture 23" descr="tmp.bmp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30734" y="4215411"/>
              <a:ext cx="215900" cy="152400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2590800" y="1143000"/>
            <a:ext cx="2025688" cy="1794582"/>
            <a:chOff x="1756475" y="3803542"/>
            <a:chExt cx="1828800" cy="1620157"/>
          </a:xfrm>
        </p:grpSpPr>
        <p:cxnSp>
          <p:nvCxnSpPr>
            <p:cNvPr id="26" name="Straight Connector 25"/>
            <p:cNvCxnSpPr/>
            <p:nvPr/>
          </p:nvCxnSpPr>
          <p:spPr>
            <a:xfrm rot="5400000" flipH="1" flipV="1">
              <a:off x="1338169" y="4526648"/>
              <a:ext cx="1295400" cy="1588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985075" y="5175142"/>
              <a:ext cx="1600200" cy="1588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81200" y="4419600"/>
              <a:ext cx="1162373" cy="759417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88950" y="4039891"/>
              <a:ext cx="759417" cy="387459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V="1">
              <a:off x="2380282" y="4423475"/>
              <a:ext cx="1131376" cy="37970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051875" y="5098942"/>
              <a:ext cx="152400" cy="152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908875" y="4336942"/>
              <a:ext cx="152400" cy="152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670875" y="3955942"/>
              <a:ext cx="152400" cy="152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tmp.bmp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1275" y="4108342"/>
              <a:ext cx="139700" cy="190500"/>
            </a:xfrm>
            <a:prstGeom prst="rect">
              <a:avLst/>
            </a:prstGeom>
            <a:noFill/>
          </p:spPr>
        </p:pic>
        <p:pic>
          <p:nvPicPr>
            <p:cNvPr id="35" name="Picture 34" descr="tmp.bmp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3275" y="3803542"/>
              <a:ext cx="228600" cy="152400"/>
            </a:xfrm>
            <a:prstGeom prst="rect">
              <a:avLst/>
            </a:prstGeom>
            <a:noFill/>
          </p:spPr>
        </p:pic>
        <p:pic>
          <p:nvPicPr>
            <p:cNvPr id="36" name="Picture 35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8075" y="4870342"/>
              <a:ext cx="190500" cy="152400"/>
            </a:xfrm>
            <a:prstGeom prst="rect">
              <a:avLst/>
            </a:prstGeom>
            <a:noFill/>
          </p:spPr>
        </p:pic>
        <p:pic>
          <p:nvPicPr>
            <p:cNvPr id="37" name="Picture 36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6675" y="5251342"/>
              <a:ext cx="136071" cy="172357"/>
            </a:xfrm>
            <a:prstGeom prst="rect">
              <a:avLst/>
            </a:prstGeom>
            <a:noFill/>
          </p:spPr>
        </p:pic>
        <p:pic>
          <p:nvPicPr>
            <p:cNvPr id="38" name="Picture 37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6475" y="3879742"/>
              <a:ext cx="154214" cy="190500"/>
            </a:xfrm>
            <a:prstGeom prst="rect">
              <a:avLst/>
            </a:prstGeom>
            <a:noFill/>
          </p:spPr>
        </p:pic>
      </p:grpSp>
      <p:sp>
        <p:nvSpPr>
          <p:cNvPr id="40" name="Rectangle 39"/>
          <p:cNvSpPr/>
          <p:nvPr/>
        </p:nvSpPr>
        <p:spPr>
          <a:xfrm>
            <a:off x="1828800" y="4419600"/>
            <a:ext cx="35052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-. Distances, cosine, …</a:t>
            </a:r>
          </a:p>
          <a:p>
            <a:r>
              <a:rPr lang="en-US" sz="2000" dirty="0" smtClean="0"/>
              <a:t>-.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complexity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228600" y="4419600"/>
            <a:ext cx="15240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err="1" smtClean="0">
                <a:latin typeface="Georgia" pitchFamily="18" charset="0"/>
              </a:rPr>
              <a:t>Dis</a:t>
            </a:r>
            <a:r>
              <a:rPr lang="en-US" sz="2000" b="1" dirty="0" smtClean="0">
                <a:latin typeface="Georgia" pitchFamily="18" charset="0"/>
              </a:rPr>
              <a:t>-similarity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28800" y="3048000"/>
            <a:ext cx="3505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Vector-space Model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>
            <a:off x="5410200" y="4419600"/>
            <a:ext cx="35052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-. Paths, hops, connectivity, …</a:t>
            </a:r>
          </a:p>
          <a:p>
            <a:r>
              <a:rPr lang="en-US" sz="2000" dirty="0" smtClean="0"/>
              <a:t>-. O(N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complexity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10200" y="3048000"/>
            <a:ext cx="3505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Graph Model</a:t>
            </a:r>
            <a:endParaRPr lang="en-US" sz="2800" dirty="0"/>
          </a:p>
        </p:txBody>
      </p:sp>
      <p:sp>
        <p:nvSpPr>
          <p:cNvPr id="49" name="Rectangle 48"/>
          <p:cNvSpPr/>
          <p:nvPr/>
        </p:nvSpPr>
        <p:spPr>
          <a:xfrm>
            <a:off x="1828800" y="5257800"/>
            <a:ext cx="35052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-. Latent Semantic Indexing</a:t>
            </a:r>
          </a:p>
          <a:p>
            <a:r>
              <a:rPr lang="en-US" sz="2000" dirty="0" smtClean="0"/>
              <a:t>-. Dimension reduction schemes</a:t>
            </a:r>
          </a:p>
          <a:p>
            <a:r>
              <a:rPr lang="en-US" sz="2000" dirty="0" smtClean="0"/>
              <a:t>-. PCA</a:t>
            </a:r>
            <a:endParaRPr lang="en-US" sz="2000" dirty="0"/>
          </a:p>
        </p:txBody>
      </p:sp>
      <p:sp>
        <p:nvSpPr>
          <p:cNvPr id="50" name="Rectangle 49"/>
          <p:cNvSpPr/>
          <p:nvPr/>
        </p:nvSpPr>
        <p:spPr>
          <a:xfrm>
            <a:off x="228600" y="5257800"/>
            <a:ext cx="15240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Georgia" pitchFamily="18" charset="0"/>
              </a:rPr>
              <a:t>Algorithm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10200" y="5257800"/>
            <a:ext cx="35052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-. </a:t>
            </a:r>
            <a:r>
              <a:rPr lang="en-US" sz="2000" dirty="0" err="1" smtClean="0"/>
              <a:t>PageRank</a:t>
            </a:r>
            <a:r>
              <a:rPr lang="en-US" sz="2000" dirty="0" smtClean="0"/>
              <a:t>, </a:t>
            </a:r>
            <a:r>
              <a:rPr lang="en-US" sz="2000" dirty="0" err="1" smtClean="0"/>
              <a:t>FolkRank</a:t>
            </a:r>
            <a:r>
              <a:rPr lang="en-US" sz="2000" dirty="0" smtClean="0"/>
              <a:t>, …</a:t>
            </a:r>
          </a:p>
          <a:p>
            <a:r>
              <a:rPr lang="en-US" sz="2000" dirty="0" smtClean="0"/>
              <a:t>-.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clustering</a:t>
            </a:r>
          </a:p>
          <a:p>
            <a:r>
              <a:rPr lang="en-US" sz="2000" dirty="0" smtClean="0"/>
              <a:t>-. MDS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828800" y="3581400"/>
            <a:ext cx="35052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-. q-dimensional vector</a:t>
            </a:r>
          </a:p>
          <a:p>
            <a:r>
              <a:rPr lang="en-US" sz="2000" dirty="0" smtClean="0"/>
              <a:t>-. q-by-n matrix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228600" y="3581400"/>
            <a:ext cx="15240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err="1" smtClean="0">
                <a:latin typeface="Georgia" pitchFamily="18" charset="0"/>
              </a:rPr>
              <a:t>Represen-tation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410200" y="3581400"/>
            <a:ext cx="35052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-. G(V, E) </a:t>
            </a:r>
          </a:p>
          <a:p>
            <a:r>
              <a:rPr lang="en-US" sz="2000" dirty="0" smtClean="0"/>
              <a:t>-. V = {URL, tags, users}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Semantic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 reduction from high q to low d(q </a:t>
            </a:r>
            <a:r>
              <a:rPr lang="en-US" dirty="0" smtClean="0">
                <a:latin typeface="cmsy10"/>
                <a:sym typeface="Wingdings" pitchFamily="2" charset="2"/>
              </a:rPr>
              <a:t>À</a:t>
            </a:r>
            <a:r>
              <a:rPr lang="en-US" dirty="0" smtClean="0"/>
              <a:t> d)</a:t>
            </a:r>
          </a:p>
          <a:p>
            <a:pPr lvl="1"/>
            <a:r>
              <a:rPr lang="en-US" dirty="0" smtClean="0"/>
              <a:t>Removing noisy terms </a:t>
            </a:r>
          </a:p>
          <a:p>
            <a:pPr lvl="1"/>
            <a:r>
              <a:rPr lang="en-US" dirty="0" smtClean="0"/>
              <a:t>Extracting latent concepts</a:t>
            </a:r>
          </a:p>
          <a:p>
            <a:pPr lvl="1"/>
            <a:r>
              <a:rPr lang="en-US" dirty="0" smtClean="0"/>
              <a:t>Using SVD to get optimized d-dim. matrix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1701" r="48976" b="4889"/>
          <a:stretch>
            <a:fillRect/>
          </a:stretch>
        </p:blipFill>
        <p:spPr bwMode="auto">
          <a:xfrm>
            <a:off x="1676400" y="35052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Precision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920234" y="47302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Recall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Pairwise</a:t>
            </a:r>
            <a:r>
              <a:rPr lang="en-US" dirty="0" smtClean="0"/>
              <a:t> Dissimilarity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Pairwise</a:t>
            </a:r>
            <a:r>
              <a:rPr lang="en-US" dirty="0" smtClean="0"/>
              <a:t> distance (or dissimilarity) matrix </a:t>
            </a:r>
          </a:p>
          <a:p>
            <a:pPr lvl="1"/>
            <a:r>
              <a:rPr lang="en-US" dirty="0" smtClean="0"/>
              <a:t>N-by-N matrix and each element represents a degree of distance or dissimilarity  </a:t>
            </a:r>
          </a:p>
          <a:p>
            <a:r>
              <a:rPr lang="en-US" dirty="0" smtClean="0"/>
              <a:t>Used as an input</a:t>
            </a:r>
          </a:p>
          <a:p>
            <a:pPr lvl="1"/>
            <a:r>
              <a:rPr lang="en-US" dirty="0" smtClean="0"/>
              <a:t>Multi-Dimensional Scaling (MDS) : to recover dimension information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3556-F9EC-41D9-B1AE-DF6BDCC54E2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b="-674"/>
          <a:stretch>
            <a:fillRect/>
          </a:stretch>
        </p:blipFill>
        <p:spPr bwMode="auto">
          <a:xfrm>
            <a:off x="609600" y="4247060"/>
            <a:ext cx="3733801" cy="261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244991"/>
            <a:ext cx="3733801" cy="261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58"/>
  <p:tag name="SOURCE" val="\documentclass{slides}&#10;\pagestyle{empty}&#10;\usepackage{color}&#10;\begin{document}&#10;$$d_l$$&#10;\end{document} &#10;"/>
  <p:tag name="TRANSPAR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58"/>
  <p:tag name="SOURCE" val="\documentclass{article}\usepackage{amsmath,amssymb,color,jcommon}\pagestyle{empty}&#10;\begin{document}\begin{eqnarray*}&#10;u_x&#10;\end{eqnarray*}\end{document} &#10;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66"/>
  <p:tag name="SOURCE" val="\documentclass{article}\usepackage{amsmath,amssymb,color,jcommon}\pagestyle{empty}&#10;\begin{document}\begin{eqnarray*}&#10;u_y&#10;\end{eqnarray*}\end{document} &#10;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58"/>
  <p:tag name="SOURCE" val="\documentclass{slides}&#10;\pagestyle{empty}&#10;\usepackage{color}&#10;\begin{document}&#10;$$d_l$$&#10;\end{document} &#10;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41"/>
  <p:tag name="SOURCE" val="\documentclass{slides}&#10;\pagestyle{empty}&#10;\usepackage{color}&#10;\begin{document}&#10;$$d_m$$&#10;\end{document} &#10;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41"/>
  <p:tag name="SOURCE" val="\documentclass{slides}&#10;\pagestyle{empty}&#10;\usepackage{color}&#10;\begin{document}&#10;$$d_n$$&#10;\end{document} &#10;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75"/>
  <p:tag name="SOURCE" val="\documentclass{article}\usepackage{amsmath,amssymb,color,jcommon}\pagestyle{empty}&#10;\begin{document}\begin{eqnarray*}&#10;t_i&#10;\end{eqnarray*}\end{document} &#10;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83"/>
  <p:tag name="SOURCE" val="\documentclass{article}\usepackage{amsmath,amssymb,color,jcommon}\pagestyle{empty}&#10;\begin{document}\begin{eqnarray*}&#10;t_j&#10;\end{eqnarray*}\end{document} &#10;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75"/>
  <p:tag name="SOURCE" val="\documentclass{article}\usepackage{amsmath,amssymb,color,jcommon}\pagestyle{empty}&#10;\begin{document}\begin{eqnarray*}&#10;t_i&#10;\end{eqnarray*}\end{document} &#10;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83"/>
  <p:tag name="SOURCE" val="\documentclass{article}\usepackage{amsmath,amssymb,color,jcommon}\pagestyle{empty}&#10;\begin{document}\begin{eqnarray*}&#10;t_j&#10;\end{eqnarray*}\end{document} &#10;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75"/>
  <p:tag name="SOURCE" val="\documentclass{article}\usepackage{amsmath,amssymb,color,jcommon}\pagestyle{empty}&#10;\begin{document}\begin{eqnarray*}&#10;t_k&#10;\end{eqnarray*}\end{document} &#10;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41"/>
  <p:tag name="SOURCE" val="\documentclass{slides}&#10;\pagestyle{empty}&#10;\usepackage{color}&#10;\begin{document}&#10;$$d_m$$&#10;\end{document} &#10;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41"/>
  <p:tag name="SOURCE" val="\documentclass{slides}&#10;\pagestyle{empty}&#10;\usepackage{color}&#10;\begin{document}&#10;$$d_m$$&#10;\end{document} &#10;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58"/>
  <p:tag name="SOURCE" val="\documentclass{article}\usepackage{amsmath,amssymb,color,jcommon}\pagestyle{empty}&#10;\begin{document}\begin{eqnarray*}&#10;u_x&#10;\end{eqnarray*}\end{document} &#10;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66"/>
  <p:tag name="SOURCE" val="\documentclass{article}\usepackage{amsmath,amssymb,color,jcommon}\pagestyle{empty}&#10;\begin{document}\begin{eqnarray*}&#10;u_y&#10;\end{eqnarray*}\end{document} &#10;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41"/>
  <p:tag name="SOURCE" val="\documentclass{slides}&#10;\pagestyle{empty}&#10;\usepackage{color}&#10;\begin{document}&#10;$$d_n$$&#10;\end{document} &#10;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75"/>
  <p:tag name="SOURCE" val="\documentclass{article}\usepackage{amsmath,amssymb,color,jcommon}\pagestyle{empty}&#10;\begin{document}\begin{eqnarray*}&#10;t_i&#10;\end{eqnarray*}\end{document} &#10;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83"/>
  <p:tag name="SOURCE" val="\documentclass{article}\usepackage{amsmath,amssymb,color,jcommon}\pagestyle{empty}&#10;\begin{document}\begin{eqnarray*}&#10;t_j&#10;\end{eqnarray*}\end{document} &#10;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75"/>
  <p:tag name="SOURCE" val="\documentclass{article}\usepackage{amsmath,amssymb,color,jcommon}\pagestyle{empty}&#10;\begin{document}\begin{eqnarray*}&#10;t_i&#10;\end{eqnarray*}\end{document} &#10;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83"/>
  <p:tag name="SOURCE" val="\documentclass{article}\usepackage{amsmath,amssymb,color,jcommon}\pagestyle{empty}&#10;\begin{document}\begin{eqnarray*}&#10;t_j&#10;\end{eqnarray*}\end{document} &#10;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75"/>
  <p:tag name="SOURCE" val="\documentclass{article}\usepackage{amsmath,amssymb,color,jcommon}\pagestyle{empty}&#10;\begin{document}\begin{eqnarray*}&#10;t_k&#10;\end{eqnarray*}\end{document} &#10;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41"/>
  <p:tag name="SOURCE" val="\documentclass{slides}&#10;\pagestyle{empty}&#10;\usepackage{color}&#10;\begin{document}&#10;$$d_m$$&#10;\end{document} &#10;"/>
  <p:tag name="TRANSPARENT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442</Words>
  <Application>Microsoft Office PowerPoint</Application>
  <PresentationFormat>On-screen Show (4:3)</PresentationFormat>
  <Paragraphs>133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Collective Collaborative  Tagging System</vt:lpstr>
      <vt:lpstr>People-Powered Knowledge</vt:lpstr>
      <vt:lpstr>Motivations</vt:lpstr>
      <vt:lpstr>Proposed System</vt:lpstr>
      <vt:lpstr>Service Types and Algorithms</vt:lpstr>
      <vt:lpstr>Two Models</vt:lpstr>
      <vt:lpstr>Vector-space Vs. Graph</vt:lpstr>
      <vt:lpstr>Latent Semantic Indexing</vt:lpstr>
      <vt:lpstr>Pairwise Dissimilarity</vt:lpstr>
      <vt:lpstr>Pairwise Dissimilarity</vt:lpstr>
      <vt:lpstr>Deterministic Annealing Clustering</vt:lpstr>
      <vt:lpstr>More Machine Learning Algorithms</vt:lpstr>
      <vt:lpstr>Ongoing Development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Collaborative Tagging System</dc:title>
  <dc:creator>jychoi</dc:creator>
  <cp:lastModifiedBy>jychoi</cp:lastModifiedBy>
  <cp:revision>108</cp:revision>
  <dcterms:created xsi:type="dcterms:W3CDTF">2008-11-03T21:22:54Z</dcterms:created>
  <dcterms:modified xsi:type="dcterms:W3CDTF">2008-11-11T19:55:24Z</dcterms:modified>
</cp:coreProperties>
</file>