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24" r:id="rId2"/>
  </p:sldMasterIdLst>
  <p:notesMasterIdLst>
    <p:notesMasterId r:id="rId42"/>
  </p:notesMasterIdLst>
  <p:sldIdLst>
    <p:sldId id="297" r:id="rId3"/>
    <p:sldId id="418" r:id="rId4"/>
    <p:sldId id="411" r:id="rId5"/>
    <p:sldId id="415" r:id="rId6"/>
    <p:sldId id="449" r:id="rId7"/>
    <p:sldId id="438" r:id="rId8"/>
    <p:sldId id="439" r:id="rId9"/>
    <p:sldId id="422" r:id="rId10"/>
    <p:sldId id="473" r:id="rId11"/>
    <p:sldId id="474" r:id="rId12"/>
    <p:sldId id="476" r:id="rId13"/>
    <p:sldId id="301" r:id="rId14"/>
    <p:sldId id="385" r:id="rId15"/>
    <p:sldId id="302" r:id="rId16"/>
    <p:sldId id="451" r:id="rId17"/>
    <p:sldId id="485" r:id="rId18"/>
    <p:sldId id="486" r:id="rId19"/>
    <p:sldId id="487" r:id="rId20"/>
    <p:sldId id="489" r:id="rId21"/>
    <p:sldId id="488" r:id="rId22"/>
    <p:sldId id="452" r:id="rId23"/>
    <p:sldId id="453" r:id="rId24"/>
    <p:sldId id="457" r:id="rId25"/>
    <p:sldId id="490" r:id="rId26"/>
    <p:sldId id="454" r:id="rId27"/>
    <p:sldId id="455" r:id="rId28"/>
    <p:sldId id="456" r:id="rId29"/>
    <p:sldId id="470" r:id="rId30"/>
    <p:sldId id="471" r:id="rId31"/>
    <p:sldId id="472" r:id="rId32"/>
    <p:sldId id="421" r:id="rId33"/>
    <p:sldId id="479" r:id="rId34"/>
    <p:sldId id="480" r:id="rId35"/>
    <p:sldId id="481" r:id="rId36"/>
    <p:sldId id="482" r:id="rId37"/>
    <p:sldId id="483" r:id="rId38"/>
    <p:sldId id="484" r:id="rId39"/>
    <p:sldId id="478" r:id="rId40"/>
    <p:sldId id="43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FC9F1"/>
    <a:srgbClr val="FF9797"/>
    <a:srgbClr val="C2E59B"/>
    <a:srgbClr val="B0DD7F"/>
    <a:srgbClr val="2E6480"/>
    <a:srgbClr val="A6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0" autoAdjust="0"/>
    <p:restoredTop sz="80686" autoAdjust="0"/>
  </p:normalViewPr>
  <p:slideViewPr>
    <p:cSldViewPr>
      <p:cViewPr varScale="1">
        <p:scale>
          <a:sx n="84" d="100"/>
          <a:sy n="84" d="100"/>
        </p:scale>
        <p:origin x="-660" y="-78"/>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9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thilina\Dropbox\papers\ucc_journal\twister4azure_7_3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hilina\Dropbox\papers\ucc_journal\twister4azure_7_3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perspective val="20"/>
    </c:view3D>
    <c:floor>
      <c:thickness val="0"/>
    </c:floor>
    <c:sideWall>
      <c:thickness val="0"/>
    </c:sideWall>
    <c:backWall>
      <c:thickness val="0"/>
    </c:backWall>
    <c:plotArea>
      <c:layout>
        <c:manualLayout>
          <c:layoutTarget val="inner"/>
          <c:xMode val="edge"/>
          <c:yMode val="edge"/>
          <c:x val="1.6666666666666666E-2"/>
          <c:y val="0.05"/>
          <c:w val="0.95416666666666672"/>
          <c:h val="0.93125000000000002"/>
        </c:manualLayout>
      </c:layout>
      <c:pie3DChart>
        <c:varyColors val="1"/>
        <c:ser>
          <c:idx val="0"/>
          <c:order val="0"/>
          <c:tx>
            <c:strRef>
              <c:f>Hoja1!$B$1</c:f>
              <c:strCache>
                <c:ptCount val="1"/>
                <c:pt idx="0">
                  <c:v>Columna1</c:v>
                </c:pt>
              </c:strCache>
            </c:strRef>
          </c:tx>
          <c:cat>
            <c:numRef>
              <c:f>Hoja1!$A$2:$A$12</c:f>
              <c:numCache>
                <c:formatCode>General</c:formatCode>
                <c:ptCount val="11"/>
              </c:numCache>
            </c:numRef>
          </c:cat>
          <c:val>
            <c:numRef>
              <c:f>Hoja1!$B$2:$B$12</c:f>
              <c:numCache>
                <c:formatCode>General</c:formatCode>
                <c:ptCount val="11"/>
                <c:pt idx="0">
                  <c:v>3</c:v>
                </c:pt>
                <c:pt idx="1">
                  <c:v>4</c:v>
                </c:pt>
                <c:pt idx="2">
                  <c:v>1</c:v>
                </c:pt>
                <c:pt idx="3">
                  <c:v>2</c:v>
                </c:pt>
                <c:pt idx="4">
                  <c:v>1</c:v>
                </c:pt>
                <c:pt idx="5">
                  <c:v>2</c:v>
                </c:pt>
                <c:pt idx="6">
                  <c:v>3</c:v>
                </c:pt>
                <c:pt idx="7">
                  <c:v>7</c:v>
                </c:pt>
                <c:pt idx="8">
                  <c:v>1</c:v>
                </c:pt>
                <c:pt idx="9">
                  <c:v>2</c:v>
                </c:pt>
                <c:pt idx="10">
                  <c:v>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01868148834337"/>
          <c:y val="5.1400554097404488E-2"/>
          <c:w val="0.81252200092635463"/>
          <c:h val="0.76364081514141036"/>
        </c:manualLayout>
      </c:layout>
      <c:scatterChart>
        <c:scatterStyle val="smoothMarker"/>
        <c:varyColors val="0"/>
        <c:ser>
          <c:idx val="0"/>
          <c:order val="0"/>
          <c:tx>
            <c:strRef>
              <c:f>new_KMeans_with_tcp_tree!$E$18</c:f>
              <c:strCache>
                <c:ptCount val="1"/>
                <c:pt idx="0">
                  <c:v>Twister4Azure</c:v>
                </c:pt>
              </c:strCache>
            </c:strRef>
          </c:tx>
          <c:xVal>
            <c:numRef>
              <c:f>new_KMeans_with_tcp_tree!$H$19:$H$22</c:f>
              <c:numCache>
                <c:formatCode>General</c:formatCode>
                <c:ptCount val="4"/>
                <c:pt idx="0">
                  <c:v>32</c:v>
                </c:pt>
                <c:pt idx="1">
                  <c:v>64</c:v>
                </c:pt>
                <c:pt idx="2">
                  <c:v>128</c:v>
                </c:pt>
                <c:pt idx="3">
                  <c:v>256</c:v>
                </c:pt>
              </c:numCache>
            </c:numRef>
          </c:xVal>
          <c:yVal>
            <c:numRef>
              <c:f>new_KMeans_with_tcp_tree!$I$19:$I$22</c:f>
              <c:numCache>
                <c:formatCode>General</c:formatCode>
                <c:ptCount val="4"/>
                <c:pt idx="0">
                  <c:v>1</c:v>
                </c:pt>
                <c:pt idx="1">
                  <c:v>0.9552211632992148</c:v>
                </c:pt>
                <c:pt idx="2">
                  <c:v>0.93180849472818361</c:v>
                </c:pt>
                <c:pt idx="3">
                  <c:v>0.82267882312940888</c:v>
                </c:pt>
              </c:numCache>
            </c:numRef>
          </c:yVal>
          <c:smooth val="1"/>
        </c:ser>
        <c:ser>
          <c:idx val="1"/>
          <c:order val="1"/>
          <c:tx>
            <c:strRef>
              <c:f>new_KMeans_with_tcp_tree!$F$18</c:f>
              <c:strCache>
                <c:ptCount val="1"/>
                <c:pt idx="0">
                  <c:v>Twister</c:v>
                </c:pt>
              </c:strCache>
            </c:strRef>
          </c:tx>
          <c:xVal>
            <c:numRef>
              <c:f>new_KMeans_with_tcp_tree!$H$19:$H$22</c:f>
              <c:numCache>
                <c:formatCode>General</c:formatCode>
                <c:ptCount val="4"/>
                <c:pt idx="0">
                  <c:v>32</c:v>
                </c:pt>
                <c:pt idx="1">
                  <c:v>64</c:v>
                </c:pt>
                <c:pt idx="2">
                  <c:v>128</c:v>
                </c:pt>
                <c:pt idx="3">
                  <c:v>256</c:v>
                </c:pt>
              </c:numCache>
            </c:numRef>
          </c:xVal>
          <c:yVal>
            <c:numRef>
              <c:f>new_KMeans_with_tcp_tree!$J$19:$J$22</c:f>
              <c:numCache>
                <c:formatCode>General</c:formatCode>
                <c:ptCount val="4"/>
                <c:pt idx="0">
                  <c:v>1</c:v>
                </c:pt>
                <c:pt idx="1">
                  <c:v>1.0532544093335314</c:v>
                </c:pt>
                <c:pt idx="2">
                  <c:v>0.91935459428513699</c:v>
                </c:pt>
                <c:pt idx="3">
                  <c:v>0.84736120853948482</c:v>
                </c:pt>
              </c:numCache>
            </c:numRef>
          </c:yVal>
          <c:smooth val="1"/>
        </c:ser>
        <c:ser>
          <c:idx val="2"/>
          <c:order val="2"/>
          <c:tx>
            <c:strRef>
              <c:f>new_KMeans_with_tcp_tree!$G$18</c:f>
              <c:strCache>
                <c:ptCount val="1"/>
                <c:pt idx="0">
                  <c:v>Hadoop</c:v>
                </c:pt>
              </c:strCache>
            </c:strRef>
          </c:tx>
          <c:xVal>
            <c:numRef>
              <c:f>new_KMeans_with_tcp_tree!$C$19:$C$22</c:f>
              <c:numCache>
                <c:formatCode>General</c:formatCode>
                <c:ptCount val="4"/>
                <c:pt idx="0">
                  <c:v>32</c:v>
                </c:pt>
                <c:pt idx="1">
                  <c:v>64</c:v>
                </c:pt>
                <c:pt idx="2">
                  <c:v>128</c:v>
                </c:pt>
                <c:pt idx="3">
                  <c:v>256</c:v>
                </c:pt>
              </c:numCache>
            </c:numRef>
          </c:xVal>
          <c:yVal>
            <c:numRef>
              <c:f>new_KMeans_with_tcp_tree!$K$19:$K$22</c:f>
              <c:numCache>
                <c:formatCode>General</c:formatCode>
                <c:ptCount val="4"/>
                <c:pt idx="0">
                  <c:v>1</c:v>
                </c:pt>
                <c:pt idx="1">
                  <c:v>0.85962458309032164</c:v>
                </c:pt>
                <c:pt idx="2">
                  <c:v>0.72332830339329612</c:v>
                </c:pt>
                <c:pt idx="3">
                  <c:v>0.5377581259303913</c:v>
                </c:pt>
              </c:numCache>
            </c:numRef>
          </c:yVal>
          <c:smooth val="1"/>
        </c:ser>
        <c:dLbls>
          <c:showLegendKey val="0"/>
          <c:showVal val="0"/>
          <c:showCatName val="0"/>
          <c:showSerName val="0"/>
          <c:showPercent val="0"/>
          <c:showBubbleSize val="0"/>
        </c:dLbls>
        <c:axId val="162577024"/>
        <c:axId val="162631040"/>
      </c:scatterChart>
      <c:valAx>
        <c:axId val="162577024"/>
        <c:scaling>
          <c:orientation val="minMax"/>
          <c:max val="256"/>
          <c:min val="32"/>
        </c:scaling>
        <c:delete val="0"/>
        <c:axPos val="b"/>
        <c:title>
          <c:tx>
            <c:rich>
              <a:bodyPr/>
              <a:lstStyle/>
              <a:p>
                <a:pPr>
                  <a:defRPr/>
                </a:pPr>
                <a:r>
                  <a:rPr lang="en-US" dirty="0"/>
                  <a:t>Number of </a:t>
                </a:r>
                <a:r>
                  <a:rPr lang="en-US" dirty="0" smtClean="0"/>
                  <a:t>Instances/Cores</a:t>
                </a:r>
                <a:endParaRPr lang="en-US" dirty="0"/>
              </a:p>
            </c:rich>
          </c:tx>
          <c:overlay val="0"/>
        </c:title>
        <c:numFmt formatCode="General" sourceLinked="1"/>
        <c:majorTickMark val="out"/>
        <c:minorTickMark val="none"/>
        <c:tickLblPos val="nextTo"/>
        <c:crossAx val="162631040"/>
        <c:crosses val="autoZero"/>
        <c:crossBetween val="midCat"/>
        <c:majorUnit val="32"/>
      </c:valAx>
      <c:valAx>
        <c:axId val="162631040"/>
        <c:scaling>
          <c:orientation val="minMax"/>
        </c:scaling>
        <c:delete val="0"/>
        <c:axPos val="l"/>
        <c:majorGridlines/>
        <c:title>
          <c:tx>
            <c:rich>
              <a:bodyPr rot="-5400000" vert="horz"/>
              <a:lstStyle/>
              <a:p>
                <a:pPr>
                  <a:defRPr/>
                </a:pPr>
                <a:r>
                  <a:rPr lang="en-US" dirty="0" smtClean="0"/>
                  <a:t>Relative Parallel </a:t>
                </a:r>
                <a:r>
                  <a:rPr lang="en-US" dirty="0"/>
                  <a:t>Efficiency</a:t>
                </a:r>
              </a:p>
            </c:rich>
          </c:tx>
          <c:overlay val="0"/>
        </c:title>
        <c:numFmt formatCode="General" sourceLinked="1"/>
        <c:majorTickMark val="out"/>
        <c:minorTickMark val="none"/>
        <c:tickLblPos val="nextTo"/>
        <c:crossAx val="162577024"/>
        <c:crosses val="autoZero"/>
        <c:crossBetween val="midCat"/>
      </c:valAx>
    </c:plotArea>
    <c:legend>
      <c:legendPos val="r"/>
      <c:layout>
        <c:manualLayout>
          <c:xMode val="edge"/>
          <c:yMode val="edge"/>
          <c:x val="0.13749575420719468"/>
          <c:y val="0.68711642352215518"/>
          <c:w val="0.78723277237404143"/>
          <c:h val="0.11248487224609262"/>
        </c:manualLayout>
      </c:layout>
      <c:overlay val="0"/>
    </c:legend>
    <c:plotVisOnly val="1"/>
    <c:dispBlanksAs val="gap"/>
    <c:showDLblsOverMax val="0"/>
  </c:chart>
  <c:spPr>
    <a:ln>
      <a:noFill/>
    </a:ln>
  </c:spPr>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86385729561584"/>
          <c:y val="5.1400554097404488E-2"/>
          <c:w val="0.72600320793234174"/>
          <c:h val="0.72738390851626089"/>
        </c:manualLayout>
      </c:layout>
      <c:lineChart>
        <c:grouping val="standard"/>
        <c:varyColors val="0"/>
        <c:ser>
          <c:idx val="1"/>
          <c:order val="0"/>
          <c:tx>
            <c:strRef>
              <c:f>new_KMeans_with_tcp_tree!$G$7</c:f>
              <c:strCache>
                <c:ptCount val="1"/>
                <c:pt idx="0">
                  <c:v>Twister</c:v>
                </c:pt>
              </c:strCache>
            </c:strRef>
          </c:tx>
          <c:cat>
            <c:strRef>
              <c:f>new_KMeans_with_tcp_tree!$I$9:$I$14</c:f>
              <c:strCache>
                <c:ptCount val="6"/>
                <c:pt idx="0">
                  <c:v>32 x 32 M</c:v>
                </c:pt>
                <c:pt idx="1">
                  <c:v>64 x 64 M</c:v>
                </c:pt>
                <c:pt idx="2">
                  <c:v>96 x 96 M</c:v>
                </c:pt>
                <c:pt idx="3">
                  <c:v>128 x 128 M</c:v>
                </c:pt>
                <c:pt idx="4">
                  <c:v>192 x 192 M</c:v>
                </c:pt>
                <c:pt idx="5">
                  <c:v>256 x 256 M</c:v>
                </c:pt>
              </c:strCache>
            </c:strRef>
          </c:cat>
          <c:val>
            <c:numRef>
              <c:f>new_KMeans_with_tcp_tree!$K$9:$K$14</c:f>
              <c:numCache>
                <c:formatCode>General</c:formatCode>
                <c:ptCount val="6"/>
                <c:pt idx="0">
                  <c:v>250.62700000000001</c:v>
                </c:pt>
                <c:pt idx="1">
                  <c:v>265.63799999999998</c:v>
                </c:pt>
                <c:pt idx="2">
                  <c:v>278.976</c:v>
                </c:pt>
                <c:pt idx="3">
                  <c:v>296.94499999999999</c:v>
                </c:pt>
                <c:pt idx="4">
                  <c:v>294.02199999999999</c:v>
                </c:pt>
                <c:pt idx="5">
                  <c:v>303.565</c:v>
                </c:pt>
              </c:numCache>
            </c:numRef>
          </c:val>
          <c:smooth val="0"/>
        </c:ser>
        <c:ser>
          <c:idx val="2"/>
          <c:order val="1"/>
          <c:tx>
            <c:strRef>
              <c:f>new_KMeans_with_tcp_tree!$H$7</c:f>
              <c:strCache>
                <c:ptCount val="1"/>
                <c:pt idx="0">
                  <c:v>Hadoop</c:v>
                </c:pt>
              </c:strCache>
            </c:strRef>
          </c:tx>
          <c:val>
            <c:numRef>
              <c:f>new_KMeans_with_tcp_tree!$L$9:$L$14</c:f>
              <c:numCache>
                <c:formatCode>General</c:formatCode>
                <c:ptCount val="6"/>
                <c:pt idx="0">
                  <c:v>812.09699999999998</c:v>
                </c:pt>
                <c:pt idx="1">
                  <c:v>838.404</c:v>
                </c:pt>
                <c:pt idx="2">
                  <c:v>860.13</c:v>
                </c:pt>
                <c:pt idx="3">
                  <c:v>883.875</c:v>
                </c:pt>
                <c:pt idx="4">
                  <c:v>933.74900000000002</c:v>
                </c:pt>
                <c:pt idx="5">
                  <c:v>956.96900000000005</c:v>
                </c:pt>
              </c:numCache>
            </c:numRef>
          </c:val>
          <c:smooth val="0"/>
        </c:ser>
        <c:ser>
          <c:idx val="3"/>
          <c:order val="2"/>
          <c:tx>
            <c:v>Twister4Azure Adjusted</c:v>
          </c:tx>
          <c:spPr>
            <a:ln>
              <a:solidFill>
                <a:srgbClr val="0070C0"/>
              </a:solidFill>
            </a:ln>
          </c:spPr>
          <c:marker>
            <c:symbol val="circle"/>
            <c:size val="7"/>
            <c:spPr>
              <a:solidFill>
                <a:schemeClr val="tx2">
                  <a:lumMod val="60000"/>
                  <a:lumOff val="40000"/>
                </a:schemeClr>
              </a:solidFill>
              <a:ln>
                <a:solidFill>
                  <a:srgbClr val="0070C0"/>
                </a:solidFill>
              </a:ln>
            </c:spPr>
          </c:marker>
          <c:val>
            <c:numRef>
              <c:f>new_KMeans_with_tcp_tree!$M$9:$M$14</c:f>
              <c:numCache>
                <c:formatCode>General</c:formatCode>
                <c:ptCount val="6"/>
                <c:pt idx="0">
                  <c:v>219.8911623817441</c:v>
                </c:pt>
                <c:pt idx="1">
                  <c:v>224.18231195179362</c:v>
                </c:pt>
                <c:pt idx="2">
                  <c:v>232.02547820794624</c:v>
                </c:pt>
                <c:pt idx="3">
                  <c:v>232.84862325125761</c:v>
                </c:pt>
                <c:pt idx="4">
                  <c:v>243.55821473755594</c:v>
                </c:pt>
                <c:pt idx="5">
                  <c:v>246.71846487739765</c:v>
                </c:pt>
              </c:numCache>
            </c:numRef>
          </c:val>
          <c:smooth val="0"/>
        </c:ser>
        <c:dLbls>
          <c:showLegendKey val="0"/>
          <c:showVal val="0"/>
          <c:showCatName val="0"/>
          <c:showSerName val="0"/>
          <c:showPercent val="0"/>
          <c:showBubbleSize val="0"/>
        </c:dLbls>
        <c:marker val="1"/>
        <c:smooth val="0"/>
        <c:axId val="176841088"/>
        <c:axId val="176843392"/>
      </c:lineChart>
      <c:catAx>
        <c:axId val="176841088"/>
        <c:scaling>
          <c:orientation val="minMax"/>
        </c:scaling>
        <c:delete val="0"/>
        <c:axPos val="b"/>
        <c:title>
          <c:tx>
            <c:rich>
              <a:bodyPr/>
              <a:lstStyle/>
              <a:p>
                <a:pPr>
                  <a:defRPr/>
                </a:pPr>
                <a:r>
                  <a:rPr lang="en-US"/>
                  <a:t>Num Nodes x Num Data Points</a:t>
                </a:r>
              </a:p>
            </c:rich>
          </c:tx>
          <c:overlay val="0"/>
        </c:title>
        <c:majorTickMark val="out"/>
        <c:minorTickMark val="none"/>
        <c:tickLblPos val="nextTo"/>
        <c:txPr>
          <a:bodyPr rot="2100000"/>
          <a:lstStyle/>
          <a:p>
            <a:pPr>
              <a:defRPr sz="1000"/>
            </a:pPr>
            <a:endParaRPr lang="en-US"/>
          </a:p>
        </c:txPr>
        <c:crossAx val="176843392"/>
        <c:crosses val="autoZero"/>
        <c:auto val="1"/>
        <c:lblAlgn val="ctr"/>
        <c:lblOffset val="100"/>
        <c:noMultiLvlLbl val="0"/>
      </c:catAx>
      <c:valAx>
        <c:axId val="176843392"/>
        <c:scaling>
          <c:orientation val="minMax"/>
          <c:max val="1000"/>
        </c:scaling>
        <c:delete val="0"/>
        <c:axPos val="l"/>
        <c:majorGridlines/>
        <c:title>
          <c:tx>
            <c:rich>
              <a:bodyPr rot="-5400000" vert="horz"/>
              <a:lstStyle/>
              <a:p>
                <a:pPr>
                  <a:defRPr/>
                </a:pPr>
                <a:r>
                  <a:rPr lang="en-US"/>
                  <a:t>Time (ms)</a:t>
                </a:r>
              </a:p>
            </c:rich>
          </c:tx>
          <c:overlay val="0"/>
        </c:title>
        <c:numFmt formatCode="#,##0" sourceLinked="0"/>
        <c:majorTickMark val="out"/>
        <c:minorTickMark val="none"/>
        <c:tickLblPos val="nextTo"/>
        <c:crossAx val="176841088"/>
        <c:crosses val="autoZero"/>
        <c:crossBetween val="midCat"/>
      </c:valAx>
    </c:plotArea>
    <c:plotVisOnly val="1"/>
    <c:dispBlanksAs val="gap"/>
    <c:showDLblsOverMax val="0"/>
  </c:chart>
  <c:spPr>
    <a:ln>
      <a:noFill/>
    </a:ln>
  </c:spPr>
  <c:txPr>
    <a:bodyPr/>
    <a:lstStyle/>
    <a:p>
      <a:pPr>
        <a:defRPr sz="11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740FA-A557-4E02-A15C-CF6E2E1ED376}" type="datetimeFigureOut">
              <a:rPr lang="en-US" smtClean="0"/>
              <a:pPr/>
              <a:t>8/6/2012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EC38D-76F9-4D02-B218-3C9CB0039E20}" type="slidenum">
              <a:rPr lang="en-US" smtClean="0"/>
              <a:pPr/>
              <a:t>‹#›</a:t>
            </a:fld>
            <a:endParaRPr lang="en-US"/>
          </a:p>
        </p:txBody>
      </p:sp>
    </p:spTree>
    <p:extLst>
      <p:ext uri="{BB962C8B-B14F-4D97-AF65-F5344CB8AC3E}">
        <p14:creationId xmlns:p14="http://schemas.microsoft.com/office/powerpoint/2010/main" val="15622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29</a:t>
            </a:fld>
            <a:endParaRPr lang="en-US"/>
          </a:p>
        </p:txBody>
      </p:sp>
    </p:spTree>
    <p:extLst>
      <p:ext uri="{BB962C8B-B14F-4D97-AF65-F5344CB8AC3E}">
        <p14:creationId xmlns:p14="http://schemas.microsoft.com/office/powerpoint/2010/main" val="20261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30</a:t>
            </a:fld>
            <a:endParaRPr lang="en-US"/>
          </a:p>
        </p:txBody>
      </p:sp>
    </p:spTree>
    <p:extLst>
      <p:ext uri="{BB962C8B-B14F-4D97-AF65-F5344CB8AC3E}">
        <p14:creationId xmlns:p14="http://schemas.microsoft.com/office/powerpoint/2010/main" val="202619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36</a:t>
            </a:fld>
            <a:endParaRPr lang="en-US"/>
          </a:p>
        </p:txBody>
      </p:sp>
    </p:spTree>
    <p:extLst>
      <p:ext uri="{BB962C8B-B14F-4D97-AF65-F5344CB8AC3E}">
        <p14:creationId xmlns:p14="http://schemas.microsoft.com/office/powerpoint/2010/main" val="2620226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algn="r" rtl="0" fontAlgn="base">
              <a:spcBef>
                <a:spcPct val="0"/>
              </a:spcBef>
              <a:spcAft>
                <a:spcPct val="0"/>
              </a:spcAft>
            </a:pPr>
            <a:fld id="{7353CC8D-5389-4B02-B9D8-2B0D253C4F54}" type="slidenum">
              <a:rPr lang="en-US" sz="1200" b="1" kern="1200">
                <a:solidFill>
                  <a:prstClr val="black"/>
                </a:solidFill>
                <a:latin typeface="Times New Roman" pitchFamily="18" charset="0"/>
                <a:ea typeface="+mn-ea"/>
                <a:cs typeface="+mn-cs"/>
              </a:rPr>
              <a:pPr algn="r" rtl="0" fontAlgn="base">
                <a:spcBef>
                  <a:spcPct val="0"/>
                </a:spcBef>
                <a:spcAft>
                  <a:spcPct val="0"/>
                </a:spcAft>
              </a:pPr>
              <a:t>5</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11</a:t>
            </a:fld>
            <a:endParaRPr lang="en-US"/>
          </a:p>
        </p:txBody>
      </p:sp>
    </p:spTree>
    <p:extLst>
      <p:ext uri="{BB962C8B-B14F-4D97-AF65-F5344CB8AC3E}">
        <p14:creationId xmlns:p14="http://schemas.microsoft.com/office/powerpoint/2010/main" val="87216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A0D83CE-30FB-428A-9F72-0E578CC68C21}" type="slidenum">
              <a:rPr lang="es-ES" smtClean="0">
                <a:solidFill>
                  <a:prstClr val="black"/>
                </a:solidFill>
              </a:rPr>
              <a:pPr/>
              <a:t>13</a:t>
            </a:fld>
            <a:endParaRPr lang="es-ES">
              <a:solidFill>
                <a:prstClr val="black"/>
              </a:solidFill>
            </a:endParaRPr>
          </a:p>
        </p:txBody>
      </p:sp>
    </p:spTree>
    <p:extLst>
      <p:ext uri="{BB962C8B-B14F-4D97-AF65-F5344CB8AC3E}">
        <p14:creationId xmlns:p14="http://schemas.microsoft.com/office/powerpoint/2010/main" val="4017735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18</a:t>
            </a:fld>
            <a:endParaRPr lang="en-US"/>
          </a:p>
        </p:txBody>
      </p:sp>
    </p:spTree>
    <p:extLst>
      <p:ext uri="{BB962C8B-B14F-4D97-AF65-F5344CB8AC3E}">
        <p14:creationId xmlns:p14="http://schemas.microsoft.com/office/powerpoint/2010/main" val="163210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653291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22</a:t>
            </a:fld>
            <a:endParaRPr lang="en-US"/>
          </a:p>
        </p:txBody>
      </p:sp>
    </p:spTree>
    <p:extLst>
      <p:ext uri="{BB962C8B-B14F-4D97-AF65-F5344CB8AC3E}">
        <p14:creationId xmlns:p14="http://schemas.microsoft.com/office/powerpoint/2010/main" val="2620226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12395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8/6/2012</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42414877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64531524"/>
      </p:ext>
    </p:extLst>
  </p:cSld>
  <p:clrMapOvr>
    <a:masterClrMapping/>
  </p:clrMapOvr>
  <p:transition>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smtClean="0"/>
              <a:t>Haga clic para modificar el estilo de título del patrón</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5"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6"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637200562"/>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s-ES" smtClean="0"/>
              <a:t>Haga clic para modificar el estilo de título del patrón</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7"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8"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181542984"/>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smtClean="0"/>
              <a:t>Haga clic para modificar el estilo de título del patrón</a:t>
            </a:r>
            <a:endParaRPr lang="it-IT"/>
          </a:p>
        </p:txBody>
      </p:sp>
      <p:sp>
        <p:nvSpPr>
          <p:cNvPr id="3"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4"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073697680"/>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3"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26857841"/>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1153583"/>
            <a:ext cx="3008313" cy="1162050"/>
          </a:xfrm>
        </p:spPr>
        <p:txBody>
          <a:bodyPr anchor="b"/>
          <a:lstStyle>
            <a:lvl1pPr algn="l">
              <a:defRPr sz="2000" b="1"/>
            </a:lvl1pPr>
          </a:lstStyle>
          <a:p>
            <a:r>
              <a:rPr lang="es-ES" smtClean="0"/>
              <a:t>Haga clic para modificar el estilo de título del patrón</a:t>
            </a:r>
            <a:endParaRPr lang="it-IT" dirty="0"/>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testo 3"/>
          <p:cNvSpPr>
            <a:spLocks noGrp="1"/>
          </p:cNvSpPr>
          <p:nvPr>
            <p:ph type="body" sz="half" idx="2"/>
          </p:nvPr>
        </p:nvSpPr>
        <p:spPr>
          <a:xfrm>
            <a:off x="457200" y="2315633"/>
            <a:ext cx="3008313" cy="38105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6"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2753183917"/>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969928"/>
            <a:ext cx="5486400" cy="566738"/>
          </a:xfrm>
        </p:spPr>
        <p:txBody>
          <a:bodyPr anchor="b"/>
          <a:lstStyle>
            <a:lvl1pPr algn="l">
              <a:defRPr sz="2000" b="1"/>
            </a:lvl1pPr>
          </a:lstStyle>
          <a:p>
            <a:r>
              <a:rPr lang="es-ES" smtClean="0"/>
              <a:t>Haga clic para modificar el estilo de título del patrón</a:t>
            </a:r>
            <a:endParaRPr lang="it-IT"/>
          </a:p>
        </p:txBody>
      </p:sp>
      <p:sp>
        <p:nvSpPr>
          <p:cNvPr id="3" name="Segnaposto immagine 2"/>
          <p:cNvSpPr>
            <a:spLocks noGrp="1"/>
          </p:cNvSpPr>
          <p:nvPr>
            <p:ph type="pic" idx="1"/>
          </p:nvPr>
        </p:nvSpPr>
        <p:spPr>
          <a:xfrm>
            <a:off x="1792288" y="1132417"/>
            <a:ext cx="5486400" cy="376448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it-IT" noProof="0" smtClean="0"/>
          </a:p>
        </p:txBody>
      </p:sp>
      <p:sp>
        <p:nvSpPr>
          <p:cNvPr id="4" name="Segnaposto testo 3"/>
          <p:cNvSpPr>
            <a:spLocks noGrp="1"/>
          </p:cNvSpPr>
          <p:nvPr>
            <p:ph type="body" sz="half" idx="2"/>
          </p:nvPr>
        </p:nvSpPr>
        <p:spPr>
          <a:xfrm>
            <a:off x="1792288" y="553666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6"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857496878"/>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smtClean="0"/>
              <a:t>Haga clic para modificar el estilo de título del patrón</a:t>
            </a:r>
            <a:endParaRPr lang="it-IT"/>
          </a:p>
        </p:txBody>
      </p:sp>
      <p:sp>
        <p:nvSpPr>
          <p:cNvPr id="3" name="Segnaposto testo verticale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688913045"/>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it-IT"/>
          </a:p>
        </p:txBody>
      </p:sp>
      <p:sp>
        <p:nvSpPr>
          <p:cNvPr id="3" name="Segnaposto testo verticale 2"/>
          <p:cNvSpPr>
            <a:spLocks noGrp="1"/>
          </p:cNvSpPr>
          <p:nvPr>
            <p:ph type="body" orient="vert" idx="1"/>
          </p:nvPr>
        </p:nvSpPr>
        <p:spPr>
          <a:xfrm>
            <a:off x="457200" y="1174750"/>
            <a:ext cx="6019800" cy="49514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271952260"/>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8/6/2012</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1767828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8/6/2012</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2187797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8/6/2012</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79650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8/6/2012</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3785088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8/6/2012</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4136579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8/6/2012</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26374991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it-IT" dirty="0"/>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683339465"/>
      </p:ext>
    </p:extLst>
  </p:cSld>
  <p:clrMapOvr>
    <a:masterClrMapping/>
  </p:clrMapOvr>
  <p:transition>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smtClean="0"/>
              <a:t>Fare clic per modificare stile</a:t>
            </a:r>
            <a:endParaRPr lang="it-IT" dirty="0"/>
          </a:p>
        </p:txBody>
      </p:sp>
      <p:sp>
        <p:nvSpPr>
          <p:cNvPr id="3" name="Segnaposto contenut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dirty="0"/>
          </a:p>
        </p:txBody>
      </p:sp>
      <p:sp>
        <p:nvSpPr>
          <p:cNvPr id="4" name="Segnaposto numero diapositiva 5"/>
          <p:cNvSpPr>
            <a:spLocks noGrp="1"/>
          </p:cNvSpPr>
          <p:nvPr>
            <p:ph type="sldNum" sz="quarter" idx="10"/>
          </p:nvPr>
        </p:nvSpPr>
        <p:spPr/>
        <p:txBody>
          <a:bodyPr/>
          <a:lstStyle>
            <a:lvl1pPr>
              <a:defRPr/>
            </a:lvl1pPr>
          </a:lstStyle>
          <a:p>
            <a:fld id="{5CAD0137-A6C9-432D-8888-8878A5138444}" type="slidenum">
              <a:rPr lang="es-ES" smtClean="0">
                <a:solidFill>
                  <a:prstClr val="white"/>
                </a:solidFill>
              </a:rPr>
              <a:pPr/>
              <a:t>‹#›</a:t>
            </a:fld>
            <a:endParaRPr lang="es-ES">
              <a:solidFill>
                <a:prstClr val="white"/>
              </a:solidFill>
            </a:endParaRPr>
          </a:p>
        </p:txBody>
      </p:sp>
      <p:sp>
        <p:nvSpPr>
          <p:cNvPr id="5" name="Segnaposto piè di pagina 4"/>
          <p:cNvSpPr>
            <a:spLocks noGrp="1"/>
          </p:cNvSpPr>
          <p:nvPr>
            <p:ph type="ftr" sz="quarter" idx="11"/>
          </p:nvPr>
        </p:nvSpPr>
        <p:spPr/>
        <p:txBody>
          <a:bodyPr/>
          <a:lstStyle>
            <a:lvl1pPr>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317916846"/>
      </p:ext>
    </p:extLst>
  </p:cSld>
  <p:clrMapOvr>
    <a:masterClrMapping/>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8/6/2012</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30224476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2846388" y="0"/>
            <a:ext cx="5840412" cy="1417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p:cNvSpPr>
            <a:spLocks noGrp="1"/>
          </p:cNvSpPr>
          <p:nvPr>
            <p:ph type="sldNum" sz="quarter" idx="4"/>
          </p:nvPr>
        </p:nvSpPr>
        <p:spPr>
          <a:xfrm>
            <a:off x="0" y="6492875"/>
            <a:ext cx="6350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cs typeface="+mn-cs"/>
              </a:defRPr>
            </a:lvl1pPr>
          </a:lstStyle>
          <a:p>
            <a:fld id="{5CAD0137-A6C9-432D-8888-8878A5138444}" type="slidenum">
              <a:rPr lang="es-ES" smtClean="0">
                <a:solidFill>
                  <a:prstClr val="white"/>
                </a:solidFill>
              </a:rPr>
              <a:pPr/>
              <a:t>‹#›</a:t>
            </a:fld>
            <a:endParaRPr lang="es-ES">
              <a:solidFill>
                <a:prstClr val="white"/>
              </a:solidFill>
            </a:endParaRPr>
          </a:p>
        </p:txBody>
      </p:sp>
      <p:sp>
        <p:nvSpPr>
          <p:cNvPr id="7" name="Segnaposto piè di pagina 4"/>
          <p:cNvSpPr>
            <a:spLocks noGrp="1"/>
          </p:cNvSpPr>
          <p:nvPr>
            <p:ph type="ftr" sz="quarter" idx="3"/>
          </p:nvPr>
        </p:nvSpPr>
        <p:spPr>
          <a:xfrm>
            <a:off x="1371600" y="6483350"/>
            <a:ext cx="7772400" cy="365125"/>
          </a:xfrm>
          <a:prstGeom prst="rect">
            <a:avLst/>
          </a:prstGeom>
        </p:spPr>
        <p:txBody>
          <a:bodyPr/>
          <a:lstStyle>
            <a:lvl1pPr algn="ctr" fontAlgn="auto">
              <a:spcBef>
                <a:spcPts val="0"/>
              </a:spcBef>
              <a:spcAft>
                <a:spcPts val="0"/>
              </a:spcAft>
              <a:defRPr sz="1200">
                <a:solidFill>
                  <a:schemeClr val="bg1"/>
                </a:solidFill>
                <a:latin typeface="+mn-lt"/>
                <a:ea typeface="+mn-ea"/>
                <a:cs typeface="+mn-cs"/>
              </a:defRPr>
            </a:lvl1p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89525977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p:wipe/>
  </p:transition>
  <p:timing>
    <p:tnLst>
      <p:par>
        <p:cTn id="1" dur="indefinite" restart="never" nodeType="tmRoot"/>
      </p:par>
    </p:tnLst>
  </p:timing>
  <p:hf hdr="0" dt="0"/>
  <p:txStyles>
    <p:titleStyle>
      <a:lvl1pPr algn="ctr" defTabSz="457200" rtl="0" eaLnBrk="1" fontAlgn="base" hangingPunct="1">
        <a:spcBef>
          <a:spcPct val="0"/>
        </a:spcBef>
        <a:spcAft>
          <a:spcPct val="0"/>
        </a:spcAft>
        <a:defRPr sz="3600" kern="1200">
          <a:solidFill>
            <a:srgbClr val="766190"/>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3600">
          <a:solidFill>
            <a:srgbClr val="766190"/>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3600">
          <a:solidFill>
            <a:srgbClr val="0D71B4"/>
          </a:solidFill>
          <a:latin typeface="Calibri"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chart" Target="../charts/chart3.xml"/><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chart" Target="../charts/chart2.xml"/><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hyperlink" Target="http://www.mediafire.com/file/zzqna34282frr2f/koomeydatacenterelectuse2011finalversion.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79" y="533400"/>
            <a:ext cx="9144000" cy="1219200"/>
          </a:xfrm>
        </p:spPr>
        <p:txBody>
          <a:bodyPr>
            <a:noAutofit/>
          </a:bodyPr>
          <a:lstStyle/>
          <a:p>
            <a:r>
              <a:rPr lang="en-US" sz="4800" dirty="0" smtClean="0"/>
              <a:t>Science Clouds and CFD</a:t>
            </a:r>
            <a:endParaRPr lang="en-US" sz="4800" b="1" dirty="0"/>
          </a:p>
        </p:txBody>
      </p:sp>
      <p:sp>
        <p:nvSpPr>
          <p:cNvPr id="3" name="Subtitle 2"/>
          <p:cNvSpPr>
            <a:spLocks noGrp="1"/>
          </p:cNvSpPr>
          <p:nvPr>
            <p:ph type="subTitle" idx="1"/>
          </p:nvPr>
        </p:nvSpPr>
        <p:spPr>
          <a:xfrm>
            <a:off x="0" y="2133600"/>
            <a:ext cx="9144000" cy="1752600"/>
          </a:xfrm>
        </p:spPr>
        <p:txBody>
          <a:bodyPr>
            <a:noAutofit/>
          </a:bodyPr>
          <a:lstStyle/>
          <a:p>
            <a:r>
              <a:rPr lang="en-US" sz="2400" b="1" dirty="0"/>
              <a:t>NIA CFD </a:t>
            </a:r>
            <a:r>
              <a:rPr lang="en-US" sz="2400" b="1" dirty="0" smtClean="0"/>
              <a:t>Conference: </a:t>
            </a:r>
            <a:r>
              <a:rPr lang="en-US" sz="2400" b="1" i="1" dirty="0" smtClean="0"/>
              <a:t>Future </a:t>
            </a:r>
            <a:r>
              <a:rPr lang="en-US" sz="2400" b="1" i="1" dirty="0"/>
              <a:t>Directions in CFD Research, A Modeling and Simulation Conference </a:t>
            </a:r>
            <a:r>
              <a:rPr lang="en-US" sz="2400" dirty="0"/>
              <a:t> </a:t>
            </a:r>
            <a:r>
              <a:rPr lang="en-US" sz="2400" b="1" dirty="0" smtClean="0"/>
              <a:t>August </a:t>
            </a:r>
            <a:r>
              <a:rPr lang="en-US" sz="2400" b="1" dirty="0"/>
              <a:t>6-8, 2012</a:t>
            </a:r>
            <a:endParaRPr lang="en-US" sz="2400" dirty="0"/>
          </a:p>
          <a:p>
            <a:r>
              <a:rPr lang="en-US" sz="2400" b="1" dirty="0"/>
              <a:t>Embassy Suites Hampton Roads - </a:t>
            </a:r>
            <a:endParaRPr lang="en-US" sz="2400" dirty="0"/>
          </a:p>
          <a:p>
            <a:r>
              <a:rPr lang="en-US" sz="2400" b="1" dirty="0" smtClean="0">
                <a:solidFill>
                  <a:srgbClr val="7030A0"/>
                </a:solidFill>
              </a:rPr>
              <a:t>August 6  2012</a:t>
            </a:r>
            <a:endParaRPr lang="it-IT" sz="2400" b="1" dirty="0">
              <a:solidFill>
                <a:srgbClr val="7030A0"/>
              </a:solidFill>
            </a:endParaRPr>
          </a:p>
        </p:txBody>
      </p:sp>
      <p:sp>
        <p:nvSpPr>
          <p:cNvPr id="5" name="Subtitle 2"/>
          <p:cNvSpPr txBox="1">
            <a:spLocks/>
          </p:cNvSpPr>
          <p:nvPr/>
        </p:nvSpPr>
        <p:spPr>
          <a:xfrm>
            <a:off x="0" y="4419600"/>
            <a:ext cx="9144000" cy="1600200"/>
          </a:xfrm>
          <a:prstGeom prst="rect">
            <a:avLst/>
          </a:prstGeom>
        </p:spPr>
        <p:txBody>
          <a:bodyPr vert="horz" lIns="91440" tIns="45720" rIns="91440" bIns="45720" rtlCol="0">
            <a:noAutofit/>
          </a:bodyPr>
          <a:lstStyle/>
          <a:p>
            <a:pPr algn="ctr">
              <a:spcBef>
                <a:spcPct val="20000"/>
              </a:spcBef>
              <a:buFont typeface="Arial" pitchFamily="34" charset="0"/>
              <a:buNone/>
              <a:defRPr/>
            </a:pPr>
            <a:r>
              <a:rPr lang="en-US" sz="2000" b="1" dirty="0">
                <a:solidFill>
                  <a:prstClr val="black"/>
                </a:solidFill>
                <a:ea typeface="ＭＳ Ｐゴシック" charset="0"/>
                <a:cs typeface="ＭＳ Ｐゴシック"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2000" dirty="0" smtClean="0">
                <a:solidFill>
                  <a:prstClr val="black"/>
                </a:solidFill>
                <a:cs typeface="Times New Roman" pitchFamily="18" charset="0"/>
              </a:rPr>
              <a:t>Informatics, Computing and Physics</a:t>
            </a:r>
          </a:p>
          <a:p>
            <a:pPr algn="ctr">
              <a:spcBef>
                <a:spcPct val="20000"/>
              </a:spcBef>
              <a:defRPr/>
            </a:pPr>
            <a:r>
              <a:rPr lang="en-US" sz="2000" dirty="0" smtClean="0">
                <a:solidFill>
                  <a:prstClr val="black"/>
                </a:solidFill>
                <a:cs typeface="Times New Roman" pitchFamily="18" charset="0"/>
              </a:rPr>
              <a:t>Pervasive Technology Institute</a:t>
            </a:r>
          </a:p>
          <a:p>
            <a:pPr algn="ctr">
              <a:spcBef>
                <a:spcPct val="20000"/>
              </a:spcBef>
              <a:defRPr/>
            </a:pPr>
            <a:r>
              <a:rPr lang="en-US" sz="2000" dirty="0" smtClean="0">
                <a:solidFill>
                  <a:prstClr val="black"/>
                </a:solidFill>
                <a:cs typeface="Times New Roman" pitchFamily="18" charset="0"/>
              </a:rPr>
              <a:t>Indiana </a:t>
            </a:r>
            <a:r>
              <a:rPr lang="en-US" sz="2000" dirty="0">
                <a:solidFill>
                  <a:prstClr val="black"/>
                </a:solidFill>
                <a:cs typeface="Times New Roman" pitchFamily="18" charset="0"/>
              </a:rPr>
              <a:t>University </a:t>
            </a:r>
            <a:r>
              <a:rPr lang="en-US" sz="2000" dirty="0" smtClean="0">
                <a:solidFill>
                  <a:prstClr val="black"/>
                </a:solidFill>
                <a:cs typeface="Times New Roman" pitchFamily="18" charset="0"/>
              </a:rPr>
              <a:t>Bloomington</a:t>
            </a:r>
          </a:p>
        </p:txBody>
      </p:sp>
    </p:spTree>
    <p:extLst>
      <p:ext uri="{BB962C8B-B14F-4D97-AF65-F5344CB8AC3E}">
        <p14:creationId xmlns:p14="http://schemas.microsoft.com/office/powerpoint/2010/main" val="135377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Science Computing Environments</a:t>
            </a:r>
            <a:endParaRPr lang="en-US" dirty="0"/>
          </a:p>
        </p:txBody>
      </p:sp>
      <p:sp>
        <p:nvSpPr>
          <p:cNvPr id="3" name="Content Placeholder 2"/>
          <p:cNvSpPr>
            <a:spLocks noGrp="1"/>
          </p:cNvSpPr>
          <p:nvPr>
            <p:ph idx="1"/>
          </p:nvPr>
        </p:nvSpPr>
        <p:spPr>
          <a:xfrm>
            <a:off x="-7856" y="762000"/>
            <a:ext cx="9151856" cy="4525963"/>
          </a:xfrm>
        </p:spPr>
        <p:txBody>
          <a:bodyPr/>
          <a:lstStyle/>
          <a:p>
            <a:r>
              <a:rPr lang="en-US" sz="2400" b="1" dirty="0" smtClean="0"/>
              <a:t>Large Scale Supercomputers </a:t>
            </a:r>
            <a:r>
              <a:rPr lang="en-US" sz="2400" dirty="0" smtClean="0"/>
              <a:t>– Multicore nodes linked by high performance low latency network</a:t>
            </a:r>
          </a:p>
          <a:p>
            <a:pPr lvl="1"/>
            <a:r>
              <a:rPr lang="en-US" sz="2400" dirty="0" smtClean="0"/>
              <a:t>Increasingly with GPU enhancement</a:t>
            </a:r>
          </a:p>
          <a:p>
            <a:pPr lvl="1"/>
            <a:r>
              <a:rPr lang="en-US" sz="2400" dirty="0" smtClean="0"/>
              <a:t>Suitable for highly parallel simulations</a:t>
            </a:r>
          </a:p>
          <a:p>
            <a:r>
              <a:rPr lang="en-US" sz="2400" b="1" dirty="0" smtClean="0"/>
              <a:t>High Throughput Systems </a:t>
            </a:r>
            <a:r>
              <a:rPr lang="en-US" sz="2400" dirty="0" smtClean="0"/>
              <a:t>such as European Grid Initiative EGI or Open Science Grid OSG typically aimed at pleasingly parallel jobs</a:t>
            </a:r>
          </a:p>
          <a:p>
            <a:pPr lvl="1"/>
            <a:r>
              <a:rPr lang="en-US" sz="2400" dirty="0" smtClean="0"/>
              <a:t>Can use “cycle stealing”</a:t>
            </a:r>
          </a:p>
          <a:p>
            <a:pPr lvl="1"/>
            <a:r>
              <a:rPr lang="en-US" sz="2400" dirty="0" smtClean="0"/>
              <a:t>Classic example is </a:t>
            </a:r>
            <a:r>
              <a:rPr lang="en-US" sz="2400" b="1" dirty="0" smtClean="0"/>
              <a:t>LHC data analysis </a:t>
            </a:r>
          </a:p>
          <a:p>
            <a:r>
              <a:rPr lang="en-US" sz="2400" b="1" dirty="0" smtClean="0"/>
              <a:t>Grids</a:t>
            </a:r>
            <a:r>
              <a:rPr lang="en-US" sz="2400" dirty="0" smtClean="0"/>
              <a:t> federate resources as in EGI/OSG or enable convenient access to multiple backend systems including supercomputers</a:t>
            </a:r>
          </a:p>
          <a:p>
            <a:pPr lvl="1"/>
            <a:r>
              <a:rPr lang="en-US" sz="2400" b="1" dirty="0" smtClean="0"/>
              <a:t>Portals</a:t>
            </a:r>
            <a:r>
              <a:rPr lang="en-US" sz="2400" dirty="0" smtClean="0"/>
              <a:t> make access convenient and </a:t>
            </a:r>
          </a:p>
          <a:p>
            <a:pPr lvl="1"/>
            <a:r>
              <a:rPr lang="en-US" sz="2400" b="1" dirty="0" smtClean="0"/>
              <a:t>Workflow</a:t>
            </a:r>
            <a:r>
              <a:rPr lang="en-US" sz="2400" dirty="0" smtClean="0"/>
              <a:t> integrates multiple processes into a single job</a:t>
            </a:r>
          </a:p>
          <a:p>
            <a:r>
              <a:rPr lang="en-US" sz="2400" dirty="0" smtClean="0"/>
              <a:t>Specialized </a:t>
            </a:r>
            <a:r>
              <a:rPr lang="en-US" sz="2400" b="1" dirty="0" smtClean="0"/>
              <a:t>visualization</a:t>
            </a:r>
            <a:r>
              <a:rPr lang="en-US" sz="2400" dirty="0" smtClean="0"/>
              <a:t>, </a:t>
            </a:r>
            <a:r>
              <a:rPr lang="en-US" sz="2400" b="1" dirty="0" smtClean="0"/>
              <a:t>shared memory parallelization </a:t>
            </a:r>
            <a:r>
              <a:rPr lang="en-US" sz="2400" dirty="0" smtClean="0"/>
              <a:t>etc. </a:t>
            </a:r>
            <a:r>
              <a:rPr lang="en-US" sz="2400" dirty="0"/>
              <a:t>machines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10</a:t>
            </a:fld>
            <a:endParaRPr lang="en-US" dirty="0"/>
          </a:p>
        </p:txBody>
      </p:sp>
    </p:spTree>
    <p:extLst>
      <p:ext uri="{BB962C8B-B14F-4D97-AF65-F5344CB8AC3E}">
        <p14:creationId xmlns:p14="http://schemas.microsoft.com/office/powerpoint/2010/main" val="323647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Clouds HPC and Grids</a:t>
            </a:r>
            <a:endParaRPr lang="en-US" b="1" dirty="0"/>
          </a:p>
        </p:txBody>
      </p:sp>
      <p:sp>
        <p:nvSpPr>
          <p:cNvPr id="3" name="Content Placeholder 2"/>
          <p:cNvSpPr>
            <a:spLocks noGrp="1"/>
          </p:cNvSpPr>
          <p:nvPr>
            <p:ph idx="1"/>
          </p:nvPr>
        </p:nvSpPr>
        <p:spPr>
          <a:xfrm>
            <a:off x="152400" y="838200"/>
            <a:ext cx="8991600" cy="5715000"/>
          </a:xfrm>
        </p:spPr>
        <p:txBody>
          <a:bodyPr>
            <a:noAutofit/>
          </a:bodyPr>
          <a:lstStyle/>
          <a:p>
            <a:pPr>
              <a:spcBef>
                <a:spcPts val="300"/>
              </a:spcBef>
            </a:pPr>
            <a:r>
              <a:rPr lang="en-US" sz="2400" dirty="0" smtClean="0"/>
              <a:t>Synchronization/communication Performance</a:t>
            </a:r>
            <a:br>
              <a:rPr lang="en-US" sz="2400" dirty="0" smtClean="0"/>
            </a:br>
            <a:r>
              <a:rPr lang="en-US" sz="2400" b="1" dirty="0" smtClean="0"/>
              <a:t>Grids &gt; Clouds &gt; Classic HPC Systems</a:t>
            </a:r>
          </a:p>
          <a:p>
            <a:pPr>
              <a:spcBef>
                <a:spcPts val="300"/>
              </a:spcBef>
            </a:pPr>
            <a:r>
              <a:rPr lang="en-US" sz="2400" b="1" dirty="0" smtClean="0"/>
              <a:t>Clouds </a:t>
            </a:r>
            <a:r>
              <a:rPr lang="en-US" sz="2400" dirty="0" smtClean="0"/>
              <a:t>naturally execute effectively </a:t>
            </a:r>
            <a:r>
              <a:rPr lang="en-US" sz="2400" b="1" dirty="0" smtClean="0"/>
              <a:t>Grid </a:t>
            </a:r>
            <a:r>
              <a:rPr lang="en-US" sz="2400" dirty="0" smtClean="0"/>
              <a:t>workloads but are not good for closely coupled HPC applications on large clusters</a:t>
            </a:r>
          </a:p>
          <a:p>
            <a:pPr marL="800100" lvl="3" indent="-342900">
              <a:spcBef>
                <a:spcPts val="300"/>
              </a:spcBef>
            </a:pPr>
            <a:r>
              <a:rPr lang="en-US" b="1" dirty="0"/>
              <a:t>GPU’s</a:t>
            </a:r>
            <a:r>
              <a:rPr lang="en-US" dirty="0"/>
              <a:t> being added efficiently to </a:t>
            </a:r>
            <a:r>
              <a:rPr lang="en-US" b="1" dirty="0"/>
              <a:t>Cloud</a:t>
            </a:r>
            <a:r>
              <a:rPr lang="en-US" dirty="0"/>
              <a:t> Infrastructure (OpenStack, Amazon</a:t>
            </a:r>
            <a:r>
              <a:rPr lang="en-US" dirty="0" smtClean="0"/>
              <a:t>)</a:t>
            </a:r>
          </a:p>
          <a:p>
            <a:pPr>
              <a:spcBef>
                <a:spcPts val="300"/>
              </a:spcBef>
            </a:pPr>
            <a:r>
              <a:rPr lang="en-US" sz="2400" dirty="0" smtClean="0"/>
              <a:t>Note nodes are easy virtualization unit and so </a:t>
            </a:r>
            <a:r>
              <a:rPr lang="en-US" sz="2400" b="1" dirty="0" smtClean="0"/>
              <a:t>node sized </a:t>
            </a:r>
            <a:r>
              <a:rPr lang="en-US" sz="2400" dirty="0" smtClean="0"/>
              <a:t>(moving to modest # nodes) </a:t>
            </a:r>
            <a:r>
              <a:rPr lang="en-US" sz="2400" b="1" dirty="0" smtClean="0"/>
              <a:t>problems natural for clouds</a:t>
            </a:r>
          </a:p>
          <a:p>
            <a:pPr>
              <a:spcBef>
                <a:spcPts val="300"/>
              </a:spcBef>
            </a:pPr>
            <a:r>
              <a:rPr lang="en-US" sz="2400" b="1" dirty="0" smtClean="0"/>
              <a:t>Classic </a:t>
            </a:r>
            <a:r>
              <a:rPr lang="en-US" sz="2400" b="1" dirty="0"/>
              <a:t>HPC machines </a:t>
            </a:r>
            <a:r>
              <a:rPr lang="en-US" sz="2400" dirty="0"/>
              <a:t>as MPI engines offer highest possible performance on closely coupled </a:t>
            </a:r>
            <a:r>
              <a:rPr lang="en-US" sz="2400" dirty="0" smtClean="0"/>
              <a:t>problems</a:t>
            </a:r>
          </a:p>
          <a:p>
            <a:pPr>
              <a:spcBef>
                <a:spcPts val="300"/>
              </a:spcBef>
            </a:pPr>
            <a:r>
              <a:rPr lang="en-US" sz="2400" dirty="0" smtClean="0"/>
              <a:t>May be for immediate future, science supported by a mixture of</a:t>
            </a:r>
          </a:p>
          <a:p>
            <a:pPr lvl="1">
              <a:spcBef>
                <a:spcPts val="300"/>
              </a:spcBef>
            </a:pPr>
            <a:r>
              <a:rPr lang="en-US" sz="2000" b="1" dirty="0" smtClean="0"/>
              <a:t>Clouds</a:t>
            </a:r>
            <a:r>
              <a:rPr lang="en-US" sz="2000" dirty="0" smtClean="0"/>
              <a:t> – some practical differences between private and public clouds – size and software</a:t>
            </a:r>
          </a:p>
          <a:p>
            <a:pPr lvl="1">
              <a:spcBef>
                <a:spcPts val="300"/>
              </a:spcBef>
            </a:pPr>
            <a:r>
              <a:rPr lang="en-US" sz="2000" b="1" dirty="0" smtClean="0"/>
              <a:t>High Throughput Systems </a:t>
            </a:r>
            <a:r>
              <a:rPr lang="en-US" sz="2000" dirty="0" smtClean="0"/>
              <a:t>(moving to clouds  as convenient)</a:t>
            </a:r>
          </a:p>
          <a:p>
            <a:pPr lvl="1">
              <a:spcBef>
                <a:spcPts val="300"/>
              </a:spcBef>
            </a:pPr>
            <a:r>
              <a:rPr lang="en-US" sz="2000" b="1" dirty="0" smtClean="0"/>
              <a:t>Grids</a:t>
            </a:r>
            <a:r>
              <a:rPr lang="en-US" sz="2000" dirty="0" smtClean="0"/>
              <a:t> for distributed data and access</a:t>
            </a:r>
          </a:p>
          <a:p>
            <a:pPr lvl="1">
              <a:spcBef>
                <a:spcPts val="300"/>
              </a:spcBef>
            </a:pPr>
            <a:r>
              <a:rPr lang="en-US" sz="2000" b="1" dirty="0" smtClean="0"/>
              <a:t>Supercomputers</a:t>
            </a:r>
            <a:r>
              <a:rPr lang="en-US" sz="2000" dirty="0" smtClean="0"/>
              <a:t> (“MPI Engines”) going to exascale</a:t>
            </a:r>
            <a:endParaRPr lang="en-US" sz="2000" dirty="0"/>
          </a:p>
        </p:txBody>
      </p:sp>
    </p:spTree>
    <p:extLst>
      <p:ext uri="{BB962C8B-B14F-4D97-AF65-F5344CB8AC3E}">
        <p14:creationId xmlns:p14="http://schemas.microsoft.com/office/powerpoint/2010/main" val="2268428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What Applications work in Clouds</a:t>
            </a:r>
            <a:endParaRPr lang="en-US" dirty="0"/>
          </a:p>
        </p:txBody>
      </p:sp>
      <p:sp>
        <p:nvSpPr>
          <p:cNvPr id="3" name="Content Placeholder 2"/>
          <p:cNvSpPr>
            <a:spLocks noGrp="1"/>
          </p:cNvSpPr>
          <p:nvPr>
            <p:ph idx="1"/>
          </p:nvPr>
        </p:nvSpPr>
        <p:spPr>
          <a:xfrm>
            <a:off x="0" y="762000"/>
            <a:ext cx="9042991" cy="5715000"/>
          </a:xfrm>
        </p:spPr>
        <p:txBody>
          <a:bodyPr/>
          <a:lstStyle/>
          <a:p>
            <a:pPr>
              <a:spcBef>
                <a:spcPts val="200"/>
              </a:spcBef>
            </a:pPr>
            <a:r>
              <a:rPr lang="en-US" sz="2400" b="1" dirty="0" smtClean="0"/>
              <a:t>Pleasingly  (moving to modestly) parallel </a:t>
            </a:r>
            <a:r>
              <a:rPr lang="en-US" sz="2400" dirty="0" smtClean="0"/>
              <a:t>applications of all sorts with roughly independent data or spawning independent simulations</a:t>
            </a:r>
          </a:p>
          <a:p>
            <a:pPr lvl="1">
              <a:spcBef>
                <a:spcPts val="200"/>
              </a:spcBef>
            </a:pPr>
            <a:r>
              <a:rPr lang="en-US" sz="2400" b="1" dirty="0" smtClean="0"/>
              <a:t>Long tail </a:t>
            </a:r>
            <a:r>
              <a:rPr lang="en-US" sz="2400" dirty="0" smtClean="0"/>
              <a:t>of science and integration of distributed sensors</a:t>
            </a:r>
          </a:p>
          <a:p>
            <a:pPr>
              <a:spcBef>
                <a:spcPts val="200"/>
              </a:spcBef>
            </a:pPr>
            <a:r>
              <a:rPr lang="en-US" sz="2400" b="1" dirty="0" smtClean="0"/>
              <a:t>Commercial and Science Data analytics </a:t>
            </a:r>
            <a:r>
              <a:rPr lang="en-US" sz="2400" dirty="0" smtClean="0"/>
              <a:t>that can use MapReduce </a:t>
            </a:r>
            <a:r>
              <a:rPr lang="en-US" sz="2400" b="1" dirty="0" smtClean="0"/>
              <a:t>(</a:t>
            </a:r>
            <a:r>
              <a:rPr lang="en-US" sz="2400" dirty="0" smtClean="0"/>
              <a:t>some of such apps) or its</a:t>
            </a:r>
            <a:r>
              <a:rPr lang="en-US" sz="2400" b="1" dirty="0" smtClean="0"/>
              <a:t> iterative </a:t>
            </a:r>
            <a:r>
              <a:rPr lang="en-US" sz="2400" dirty="0" smtClean="0"/>
              <a:t>variants (most</a:t>
            </a:r>
            <a:r>
              <a:rPr lang="en-US" sz="2400" dirty="0"/>
              <a:t> </a:t>
            </a:r>
            <a:r>
              <a:rPr lang="en-US" sz="2400" dirty="0" smtClean="0"/>
              <a:t>other data analytics apps)</a:t>
            </a:r>
          </a:p>
          <a:p>
            <a:pPr>
              <a:spcBef>
                <a:spcPts val="200"/>
              </a:spcBef>
            </a:pPr>
            <a:r>
              <a:rPr lang="en-US" sz="2400" b="1" dirty="0" smtClean="0"/>
              <a:t>Which science applications are using clouds</a:t>
            </a:r>
            <a:r>
              <a:rPr lang="en-US" sz="2400" dirty="0" smtClean="0"/>
              <a:t>? </a:t>
            </a:r>
          </a:p>
          <a:p>
            <a:pPr lvl="1">
              <a:spcBef>
                <a:spcPts val="200"/>
              </a:spcBef>
            </a:pPr>
            <a:r>
              <a:rPr lang="en-US" sz="2300" b="1" dirty="0" smtClean="0"/>
              <a:t>Venus-C </a:t>
            </a:r>
            <a:r>
              <a:rPr lang="en-US" sz="2300" dirty="0" smtClean="0"/>
              <a:t>(Azure in Europe): 27 applications </a:t>
            </a:r>
            <a:r>
              <a:rPr lang="en-US" sz="2300" b="1" dirty="0" smtClean="0"/>
              <a:t>not using </a:t>
            </a:r>
            <a:r>
              <a:rPr lang="en-US" sz="2300" dirty="0" smtClean="0"/>
              <a:t>Scheduler, Workflow or MapReduce (except roll your own)</a:t>
            </a:r>
          </a:p>
          <a:p>
            <a:pPr lvl="1">
              <a:spcBef>
                <a:spcPts val="200"/>
              </a:spcBef>
            </a:pPr>
            <a:r>
              <a:rPr lang="en-US" sz="2300" dirty="0" smtClean="0"/>
              <a:t>50% of applications on</a:t>
            </a:r>
            <a:r>
              <a:rPr lang="en-US" sz="2300" b="1" dirty="0" smtClean="0"/>
              <a:t> FutureGrid </a:t>
            </a:r>
            <a:r>
              <a:rPr lang="en-US" sz="2300" dirty="0" smtClean="0"/>
              <a:t>are from Life Science </a:t>
            </a:r>
          </a:p>
          <a:p>
            <a:pPr lvl="1">
              <a:spcBef>
                <a:spcPts val="200"/>
              </a:spcBef>
            </a:pPr>
            <a:r>
              <a:rPr lang="en-US" sz="2300" dirty="0" smtClean="0"/>
              <a:t>Locally </a:t>
            </a:r>
            <a:r>
              <a:rPr lang="en-US" sz="2300" b="1" dirty="0" smtClean="0"/>
              <a:t>Lilly</a:t>
            </a:r>
            <a:r>
              <a:rPr lang="en-US" sz="2300" dirty="0" smtClean="0"/>
              <a:t> corporation is commercial cloud user (for drug discovery)</a:t>
            </a:r>
          </a:p>
          <a:p>
            <a:pPr lvl="1">
              <a:spcBef>
                <a:spcPts val="200"/>
              </a:spcBef>
            </a:pPr>
            <a:r>
              <a:rPr lang="en-US" sz="2300" dirty="0" smtClean="0"/>
              <a:t>Nimbus applications in bioinformatics</a:t>
            </a:r>
            <a:r>
              <a:rPr lang="en-US" sz="2300" dirty="0"/>
              <a:t>, high energy physics, nuclear physics, astronomy and ocean sciences</a:t>
            </a:r>
            <a:endParaRPr lang="en-US" sz="2300" dirty="0" smtClean="0"/>
          </a:p>
        </p:txBody>
      </p:sp>
      <p:sp>
        <p:nvSpPr>
          <p:cNvPr id="4" name="Slide Number Placeholder 3"/>
          <p:cNvSpPr>
            <a:spLocks noGrp="1"/>
          </p:cNvSpPr>
          <p:nvPr>
            <p:ph type="sldNum" sz="quarter" idx="12"/>
          </p:nvPr>
        </p:nvSpPr>
        <p:spPr/>
        <p:txBody>
          <a:bodyPr/>
          <a:lstStyle/>
          <a:p>
            <a:fld id="{94CC141A-9CC6-41A7-A7D0-011D836CC6E2}" type="slidenum">
              <a:rPr lang="en-US" smtClean="0"/>
              <a:pPr/>
              <a:t>12</a:t>
            </a:fld>
            <a:endParaRPr lang="en-US"/>
          </a:p>
        </p:txBody>
      </p:sp>
    </p:spTree>
    <p:extLst>
      <p:ext uri="{BB962C8B-B14F-4D97-AF65-F5344CB8AC3E}">
        <p14:creationId xmlns:p14="http://schemas.microsoft.com/office/powerpoint/2010/main" val="2143469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1944" y="76200"/>
            <a:ext cx="6944239" cy="1143000"/>
          </a:xfrm>
        </p:spPr>
        <p:txBody>
          <a:bodyPr>
            <a:noAutofit/>
          </a:bodyPr>
          <a:lstStyle/>
          <a:p>
            <a:r>
              <a:rPr lang="en-GB" b="1" dirty="0" smtClean="0"/>
              <a:t>27 Venus-C Azure Applications</a:t>
            </a:r>
            <a:br>
              <a:rPr lang="en-GB" b="1" dirty="0" smtClean="0"/>
            </a:br>
            <a:r>
              <a:rPr lang="en-GB" sz="2400" b="1" dirty="0" smtClean="0">
                <a:solidFill>
                  <a:srgbClr val="FF0000"/>
                </a:solidFill>
              </a:rPr>
              <a:t>Red related to CFD</a:t>
            </a:r>
            <a:endParaRPr lang="en-GB" sz="2400" b="1" dirty="0">
              <a:solidFill>
                <a:srgbClr val="FF0000"/>
              </a:solidFill>
            </a:endParaRPr>
          </a:p>
        </p:txBody>
      </p:sp>
      <p:sp>
        <p:nvSpPr>
          <p:cNvPr id="4" name="3 Marcador de número de diapositiva"/>
          <p:cNvSpPr>
            <a:spLocks noGrp="1"/>
          </p:cNvSpPr>
          <p:nvPr>
            <p:ph type="sldNum" sz="quarter" idx="4294967295"/>
          </p:nvPr>
        </p:nvSpPr>
        <p:spPr>
          <a:xfrm>
            <a:off x="0" y="6492875"/>
            <a:ext cx="635000" cy="365125"/>
          </a:xfrm>
          <a:prstGeom prst="rect">
            <a:avLst/>
          </a:prstGeom>
        </p:spPr>
        <p:txBody>
          <a:bodyPr/>
          <a:lstStyle/>
          <a:p>
            <a:fld id="{5CAD0137-A6C9-432D-8888-8878A5138444}" type="slidenum">
              <a:rPr lang="en-GB" smtClean="0">
                <a:solidFill>
                  <a:prstClr val="white"/>
                </a:solidFill>
              </a:rPr>
              <a:pPr/>
              <a:t>13</a:t>
            </a:fld>
            <a:endParaRPr lang="en-GB">
              <a:solidFill>
                <a:prstClr val="white"/>
              </a:solidFill>
            </a:endParaRPr>
          </a:p>
        </p:txBody>
      </p:sp>
      <p:graphicFrame>
        <p:nvGraphicFramePr>
          <p:cNvPr id="21" name="20 Gráfico"/>
          <p:cNvGraphicFramePr/>
          <p:nvPr>
            <p:extLst>
              <p:ext uri="{D42A27DB-BD31-4B8C-83A1-F6EECF244321}">
                <p14:modId xmlns:p14="http://schemas.microsoft.com/office/powerpoint/2010/main" val="2596176004"/>
              </p:ext>
            </p:extLst>
          </p:nvPr>
        </p:nvGraphicFramePr>
        <p:xfrm>
          <a:off x="1691680" y="2051448"/>
          <a:ext cx="5619969" cy="3727571"/>
        </p:xfrm>
        <a:graphic>
          <a:graphicData uri="http://schemas.openxmlformats.org/drawingml/2006/chart">
            <c:chart xmlns:c="http://schemas.openxmlformats.org/drawingml/2006/chart" xmlns:r="http://schemas.openxmlformats.org/officeDocument/2006/relationships" r:id="rId3"/>
          </a:graphicData>
        </a:graphic>
      </p:graphicFrame>
      <p:sp>
        <p:nvSpPr>
          <p:cNvPr id="22" name="1 Llamada con línea 1 (barra de énfasis)"/>
          <p:cNvSpPr/>
          <p:nvPr/>
        </p:nvSpPr>
        <p:spPr>
          <a:xfrm>
            <a:off x="5868144" y="1462788"/>
            <a:ext cx="1643761" cy="851564"/>
          </a:xfrm>
          <a:prstGeom prst="accentCallout1">
            <a:avLst>
              <a:gd name="adj1" fmla="val 17018"/>
              <a:gd name="adj2" fmla="val -2264"/>
              <a:gd name="adj3" fmla="val 147912"/>
              <a:gd name="adj4" fmla="val -4075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215968"/>
                </a:solidFill>
              </a:rPr>
              <a:t>Chemistry (3)</a:t>
            </a:r>
            <a:endParaRPr lang="en-GB" b="1" dirty="0" smtClean="0">
              <a:solidFill>
                <a:srgbClr val="215968"/>
              </a:solidFill>
            </a:endParaRPr>
          </a:p>
          <a:p>
            <a:pPr marL="176213" indent="-176213"/>
            <a:r>
              <a:rPr lang="en-GB" dirty="0" smtClean="0">
                <a:solidFill>
                  <a:srgbClr val="215968"/>
                </a:solidFill>
              </a:rPr>
              <a:t>•	Lead Optimization in Drug Discovery</a:t>
            </a:r>
          </a:p>
          <a:p>
            <a:pPr marL="176213" indent="-176213"/>
            <a:r>
              <a:rPr lang="en-GB" dirty="0" smtClean="0">
                <a:solidFill>
                  <a:srgbClr val="215968"/>
                </a:solidFill>
              </a:rPr>
              <a:t>•	Molecular Docking</a:t>
            </a:r>
          </a:p>
          <a:p>
            <a:endParaRPr lang="en-GB" dirty="0">
              <a:solidFill>
                <a:srgbClr val="215968"/>
              </a:solidFill>
            </a:endParaRPr>
          </a:p>
        </p:txBody>
      </p:sp>
      <p:sp>
        <p:nvSpPr>
          <p:cNvPr id="23" name="1 Llamada con línea 1 (barra de énfasis)"/>
          <p:cNvSpPr/>
          <p:nvPr/>
        </p:nvSpPr>
        <p:spPr>
          <a:xfrm>
            <a:off x="6956284" y="2394536"/>
            <a:ext cx="2225558" cy="1080120"/>
          </a:xfrm>
          <a:prstGeom prst="accentCallout1">
            <a:avLst>
              <a:gd name="adj1" fmla="val 46059"/>
              <a:gd name="adj2" fmla="val -2264"/>
              <a:gd name="adj3" fmla="val 77000"/>
              <a:gd name="adj4" fmla="val -2695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FF0000"/>
                </a:solidFill>
              </a:rPr>
              <a:t>Civil</a:t>
            </a:r>
            <a:r>
              <a:rPr lang="en-GB" dirty="0" smtClean="0">
                <a:solidFill>
                  <a:srgbClr val="FF0000"/>
                </a:solidFill>
              </a:rPr>
              <a:t> </a:t>
            </a:r>
            <a:r>
              <a:rPr lang="en-GB" sz="1400" b="1" dirty="0" smtClean="0">
                <a:solidFill>
                  <a:srgbClr val="FF0000"/>
                </a:solidFill>
              </a:rPr>
              <a:t>Eng. and Arch. (4)</a:t>
            </a:r>
          </a:p>
          <a:p>
            <a:pPr marL="176213" indent="-176213"/>
            <a:r>
              <a:rPr lang="en-GB" dirty="0" smtClean="0">
                <a:solidFill>
                  <a:srgbClr val="FF0000"/>
                </a:solidFill>
              </a:rPr>
              <a:t>•	Structural Analysis</a:t>
            </a:r>
          </a:p>
          <a:p>
            <a:pPr marL="176213" indent="-176213"/>
            <a:r>
              <a:rPr lang="en-GB" dirty="0" smtClean="0">
                <a:solidFill>
                  <a:srgbClr val="FF0000"/>
                </a:solidFill>
              </a:rPr>
              <a:t>•	Building information Management</a:t>
            </a:r>
          </a:p>
          <a:p>
            <a:pPr marL="176213" indent="-176213"/>
            <a:r>
              <a:rPr lang="en-GB" dirty="0" smtClean="0">
                <a:solidFill>
                  <a:srgbClr val="FF0000"/>
                </a:solidFill>
              </a:rPr>
              <a:t>•	Energy Efficiency in Buildings</a:t>
            </a:r>
          </a:p>
          <a:p>
            <a:pPr marL="176213" indent="-176213"/>
            <a:r>
              <a:rPr lang="en-GB" dirty="0" smtClean="0">
                <a:solidFill>
                  <a:srgbClr val="FF0000"/>
                </a:solidFill>
              </a:rPr>
              <a:t>•	Soil structure simulation</a:t>
            </a:r>
          </a:p>
          <a:p>
            <a:endParaRPr lang="en-GB" dirty="0" smtClean="0">
              <a:solidFill>
                <a:srgbClr val="215968"/>
              </a:solidFill>
            </a:endParaRPr>
          </a:p>
          <a:p>
            <a:endParaRPr lang="en-GB" dirty="0">
              <a:solidFill>
                <a:srgbClr val="215968"/>
              </a:solidFill>
            </a:endParaRPr>
          </a:p>
        </p:txBody>
      </p:sp>
      <p:sp>
        <p:nvSpPr>
          <p:cNvPr id="24" name="1 Llamada con línea 1 (barra de énfasis)"/>
          <p:cNvSpPr/>
          <p:nvPr/>
        </p:nvSpPr>
        <p:spPr>
          <a:xfrm>
            <a:off x="7392972" y="3548156"/>
            <a:ext cx="1683212" cy="540060"/>
          </a:xfrm>
          <a:prstGeom prst="accentCallout1">
            <a:avLst>
              <a:gd name="adj1" fmla="val 18750"/>
              <a:gd name="adj2" fmla="val -8333"/>
              <a:gd name="adj3" fmla="val 67540"/>
              <a:gd name="adj4" fmla="val -46469"/>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Earth Sciences (1)</a:t>
            </a:r>
          </a:p>
          <a:p>
            <a:pPr marL="176213" indent="-176213"/>
            <a:r>
              <a:rPr lang="en-GB" dirty="0" smtClean="0">
                <a:solidFill>
                  <a:srgbClr val="4BACC6">
                    <a:lumMod val="50000"/>
                  </a:srgbClr>
                </a:solidFill>
              </a:rPr>
              <a:t>•	Seismic propagation</a:t>
            </a:r>
          </a:p>
          <a:p>
            <a:pPr marL="176213" indent="-176213"/>
            <a:endParaRPr lang="en-GB" dirty="0">
              <a:solidFill>
                <a:srgbClr val="4BACC6">
                  <a:lumMod val="50000"/>
                </a:srgbClr>
              </a:solidFill>
            </a:endParaRPr>
          </a:p>
        </p:txBody>
      </p:sp>
      <p:sp>
        <p:nvSpPr>
          <p:cNvPr id="25" name="1 Llamada con línea 1 (barra de énfasis)"/>
          <p:cNvSpPr/>
          <p:nvPr/>
        </p:nvSpPr>
        <p:spPr>
          <a:xfrm>
            <a:off x="7377350" y="4164712"/>
            <a:ext cx="1583344" cy="1080120"/>
          </a:xfrm>
          <a:prstGeom prst="accentCallout1">
            <a:avLst>
              <a:gd name="adj1" fmla="val 18750"/>
              <a:gd name="adj2" fmla="val -8333"/>
              <a:gd name="adj3" fmla="val 23065"/>
              <a:gd name="adj4" fmla="val -612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4BACC6">
                    <a:lumMod val="50000"/>
                  </a:srgbClr>
                </a:solidFill>
              </a:rPr>
              <a:t>ICT</a:t>
            </a:r>
            <a:r>
              <a:rPr lang="en-GB" sz="1400" b="1" dirty="0" smtClean="0">
                <a:solidFill>
                  <a:srgbClr val="4BACC6">
                    <a:lumMod val="50000"/>
                  </a:srgbClr>
                </a:solidFill>
              </a:rPr>
              <a:t> (2)</a:t>
            </a:r>
          </a:p>
          <a:p>
            <a:pPr marL="176213" indent="-176213"/>
            <a:r>
              <a:rPr lang="en-GB" dirty="0" smtClean="0">
                <a:solidFill>
                  <a:srgbClr val="4BACC6">
                    <a:lumMod val="50000"/>
                  </a:srgbClr>
                </a:solidFill>
              </a:rPr>
              <a:t> •	Logistics and vehicle routing</a:t>
            </a:r>
          </a:p>
          <a:p>
            <a:pPr marL="176213" indent="-176213"/>
            <a:r>
              <a:rPr lang="en-GB" dirty="0" smtClean="0">
                <a:solidFill>
                  <a:srgbClr val="4BACC6">
                    <a:lumMod val="50000"/>
                  </a:srgbClr>
                </a:solidFill>
              </a:rPr>
              <a:t>•	Social networks analysis</a:t>
            </a:r>
          </a:p>
          <a:p>
            <a:endParaRPr lang="en-GB" dirty="0">
              <a:solidFill>
                <a:srgbClr val="4BACC6">
                  <a:lumMod val="50000"/>
                </a:srgbClr>
              </a:solidFill>
            </a:endParaRPr>
          </a:p>
        </p:txBody>
      </p:sp>
      <p:sp>
        <p:nvSpPr>
          <p:cNvPr id="26" name="1 Llamada con línea 1 (barra de énfasis)"/>
          <p:cNvSpPr/>
          <p:nvPr/>
        </p:nvSpPr>
        <p:spPr>
          <a:xfrm>
            <a:off x="6804248" y="5244832"/>
            <a:ext cx="1944216" cy="540060"/>
          </a:xfrm>
          <a:prstGeom prst="accentCallout1">
            <a:avLst>
              <a:gd name="adj1" fmla="val 18750"/>
              <a:gd name="adj2" fmla="val -8333"/>
              <a:gd name="adj3" fmla="val -96862"/>
              <a:gd name="adj4" fmla="val -54826"/>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4BACC6">
                    <a:lumMod val="50000"/>
                  </a:srgbClr>
                </a:solidFill>
              </a:rPr>
              <a:t>Mathematics (1)</a:t>
            </a:r>
          </a:p>
          <a:p>
            <a:pPr marL="176213" indent="-176213"/>
            <a:r>
              <a:rPr lang="en-GB" dirty="0" smtClean="0">
                <a:solidFill>
                  <a:srgbClr val="4BACC6">
                    <a:lumMod val="50000"/>
                  </a:srgbClr>
                </a:solidFill>
              </a:rPr>
              <a:t>•	Computational Algebra</a:t>
            </a:r>
            <a:endParaRPr lang="en-GB" dirty="0">
              <a:solidFill>
                <a:srgbClr val="4BACC6">
                  <a:lumMod val="50000"/>
                </a:srgbClr>
              </a:solidFill>
            </a:endParaRPr>
          </a:p>
        </p:txBody>
      </p:sp>
      <p:sp>
        <p:nvSpPr>
          <p:cNvPr id="27" name="1 Llamada con línea 1 (barra de énfasis)"/>
          <p:cNvSpPr/>
          <p:nvPr/>
        </p:nvSpPr>
        <p:spPr>
          <a:xfrm>
            <a:off x="1105459" y="5220242"/>
            <a:ext cx="2137718" cy="1104358"/>
          </a:xfrm>
          <a:prstGeom prst="accentCallout1">
            <a:avLst>
              <a:gd name="adj1" fmla="val 17385"/>
              <a:gd name="adj2" fmla="val 97868"/>
              <a:gd name="adj3" fmla="val -39255"/>
              <a:gd name="adj4" fmla="val 15859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9388" indent="-177800"/>
            <a:r>
              <a:rPr lang="en-GB" sz="1400" b="1" dirty="0" smtClean="0">
                <a:solidFill>
                  <a:srgbClr val="215968"/>
                </a:solidFill>
              </a:rPr>
              <a:t>Medicine (3) </a:t>
            </a:r>
            <a:endParaRPr lang="en-GB" sz="1400" b="1" dirty="0">
              <a:solidFill>
                <a:srgbClr val="215968"/>
              </a:solidFill>
            </a:endParaRPr>
          </a:p>
          <a:p>
            <a:pPr marL="179388" indent="-177800"/>
            <a:r>
              <a:rPr lang="en-GB" sz="1400" b="1" dirty="0" smtClean="0">
                <a:solidFill>
                  <a:srgbClr val="215968"/>
                </a:solidFill>
              </a:rPr>
              <a:t>  </a:t>
            </a:r>
            <a:r>
              <a:rPr lang="en-GB" dirty="0" smtClean="0">
                <a:solidFill>
                  <a:srgbClr val="215968"/>
                </a:solidFill>
              </a:rPr>
              <a:t>• Intensive Care Units decision support.</a:t>
            </a:r>
          </a:p>
          <a:p>
            <a:pPr marL="265113" indent="-177800"/>
            <a:r>
              <a:rPr lang="en-GB" dirty="0" smtClean="0">
                <a:solidFill>
                  <a:srgbClr val="215968"/>
                </a:solidFill>
              </a:rPr>
              <a:t>•	IM Radiotherapy planning.</a:t>
            </a:r>
          </a:p>
          <a:p>
            <a:pPr marL="265113" indent="-177800"/>
            <a:r>
              <a:rPr lang="en-GB" dirty="0" smtClean="0">
                <a:solidFill>
                  <a:srgbClr val="215968"/>
                </a:solidFill>
              </a:rPr>
              <a:t>•	Brain Imaging</a:t>
            </a:r>
          </a:p>
          <a:p>
            <a:pPr marL="265113" indent="-177800"/>
            <a:endParaRPr lang="en-GB" dirty="0">
              <a:solidFill>
                <a:srgbClr val="215968"/>
              </a:solidFill>
            </a:endParaRPr>
          </a:p>
        </p:txBody>
      </p:sp>
      <p:sp>
        <p:nvSpPr>
          <p:cNvPr id="28" name="1 Llamada con línea 1 (barra de énfasis)"/>
          <p:cNvSpPr/>
          <p:nvPr/>
        </p:nvSpPr>
        <p:spPr>
          <a:xfrm>
            <a:off x="48979" y="3820443"/>
            <a:ext cx="2182761" cy="1080120"/>
          </a:xfrm>
          <a:prstGeom prst="accentCallout1">
            <a:avLst>
              <a:gd name="adj1" fmla="val 50156"/>
              <a:gd name="adj2" fmla="val 97868"/>
              <a:gd name="adj3" fmla="val 31939"/>
              <a:gd name="adj4" fmla="val 126075"/>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215968"/>
                </a:solidFill>
              </a:rPr>
              <a:t>Mol</a:t>
            </a:r>
            <a:r>
              <a:rPr lang="en-GB" sz="1400" b="1" dirty="0" smtClean="0">
                <a:solidFill>
                  <a:srgbClr val="215968"/>
                </a:solidFill>
              </a:rPr>
              <a:t>, Cell. &amp; Gen. Bio. (7)</a:t>
            </a:r>
          </a:p>
          <a:p>
            <a:pPr marL="265113" indent="-177800"/>
            <a:r>
              <a:rPr lang="en-GB" dirty="0" smtClean="0">
                <a:solidFill>
                  <a:srgbClr val="4BACC6">
                    <a:lumMod val="50000"/>
                  </a:srgbClr>
                </a:solidFill>
              </a:rPr>
              <a:t>•	Genomic sequence analysis</a:t>
            </a:r>
          </a:p>
          <a:p>
            <a:pPr marL="265113" indent="-177800"/>
            <a:r>
              <a:rPr lang="en-GB" dirty="0" smtClean="0">
                <a:solidFill>
                  <a:srgbClr val="4BACC6">
                    <a:lumMod val="50000"/>
                  </a:srgbClr>
                </a:solidFill>
              </a:rPr>
              <a:t>•	RNA prediction and analysis</a:t>
            </a:r>
          </a:p>
          <a:p>
            <a:pPr marL="265113" indent="-177800"/>
            <a:r>
              <a:rPr lang="en-GB" dirty="0" smtClean="0">
                <a:solidFill>
                  <a:srgbClr val="4BACC6">
                    <a:lumMod val="50000"/>
                  </a:srgbClr>
                </a:solidFill>
              </a:rPr>
              <a:t>•	System Biology</a:t>
            </a:r>
          </a:p>
          <a:p>
            <a:pPr marL="265113" indent="-177800"/>
            <a:r>
              <a:rPr lang="en-GB" dirty="0" smtClean="0">
                <a:solidFill>
                  <a:srgbClr val="4BACC6">
                    <a:lumMod val="50000"/>
                  </a:srgbClr>
                </a:solidFill>
              </a:rPr>
              <a:t>•	Loci Mapping</a:t>
            </a:r>
          </a:p>
          <a:p>
            <a:pPr marL="265113" indent="-177800"/>
            <a:r>
              <a:rPr lang="en-GB" dirty="0" smtClean="0">
                <a:solidFill>
                  <a:srgbClr val="4BACC6">
                    <a:lumMod val="50000"/>
                  </a:srgbClr>
                </a:solidFill>
              </a:rPr>
              <a:t>•	Micro-arrays quality.</a:t>
            </a:r>
          </a:p>
          <a:p>
            <a:pPr marL="265113" indent="-177800"/>
            <a:endParaRPr lang="en-GB" dirty="0">
              <a:solidFill>
                <a:srgbClr val="4BACC6">
                  <a:lumMod val="50000"/>
                </a:srgbClr>
              </a:solidFill>
            </a:endParaRPr>
          </a:p>
        </p:txBody>
      </p:sp>
      <p:sp>
        <p:nvSpPr>
          <p:cNvPr id="29" name="1 Llamada con línea 1 (barra de énfasis)"/>
          <p:cNvSpPr/>
          <p:nvPr/>
        </p:nvSpPr>
        <p:spPr>
          <a:xfrm>
            <a:off x="57820" y="2934596"/>
            <a:ext cx="1944216" cy="691574"/>
          </a:xfrm>
          <a:prstGeom prst="accentCallout1">
            <a:avLst>
              <a:gd name="adj1" fmla="val 33954"/>
              <a:gd name="adj2" fmla="val 97109"/>
              <a:gd name="adj3" fmla="val -6871"/>
              <a:gd name="adj4" fmla="val 163823"/>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Physics (1)</a:t>
            </a:r>
          </a:p>
          <a:p>
            <a:pPr marL="265113" indent="-177800"/>
            <a:r>
              <a:rPr lang="en-GB" dirty="0" smtClean="0">
                <a:solidFill>
                  <a:srgbClr val="4BACC6">
                    <a:lumMod val="50000"/>
                  </a:srgbClr>
                </a:solidFill>
              </a:rPr>
              <a:t>•	Simulation of Galaxies configuration</a:t>
            </a:r>
            <a:endParaRPr lang="en-GB" dirty="0">
              <a:solidFill>
                <a:srgbClr val="4BACC6">
                  <a:lumMod val="50000"/>
                </a:srgbClr>
              </a:solidFill>
            </a:endParaRPr>
          </a:p>
        </p:txBody>
      </p:sp>
      <p:sp>
        <p:nvSpPr>
          <p:cNvPr id="30" name="1 Llamada con línea 1 (barra de énfasis)"/>
          <p:cNvSpPr/>
          <p:nvPr/>
        </p:nvSpPr>
        <p:spPr>
          <a:xfrm>
            <a:off x="395536" y="1897202"/>
            <a:ext cx="1944216" cy="701282"/>
          </a:xfrm>
          <a:prstGeom prst="accentCallout1">
            <a:avLst>
              <a:gd name="adj1" fmla="val 46839"/>
              <a:gd name="adj2" fmla="val 86489"/>
              <a:gd name="adj3" fmla="val 97368"/>
              <a:gd name="adj4" fmla="val 1646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smtClean="0">
                <a:solidFill>
                  <a:srgbClr val="4BACC6">
                    <a:lumMod val="50000"/>
                  </a:srgbClr>
                </a:solidFill>
              </a:rPr>
              <a:t>Biodiversity &amp; </a:t>
            </a:r>
          </a:p>
          <a:p>
            <a:r>
              <a:rPr lang="en-GB" sz="1400" b="1" smtClean="0">
                <a:solidFill>
                  <a:srgbClr val="4BACC6">
                    <a:lumMod val="50000"/>
                  </a:srgbClr>
                </a:solidFill>
              </a:rPr>
              <a:t>Biology (2)</a:t>
            </a:r>
          </a:p>
          <a:p>
            <a:pPr marL="265113" indent="-177800"/>
            <a:r>
              <a:rPr lang="en-GB" smtClean="0">
                <a:solidFill>
                  <a:srgbClr val="4BACC6">
                    <a:lumMod val="50000"/>
                  </a:srgbClr>
                </a:solidFill>
              </a:rPr>
              <a:t>•	Biodiversity maps in marine species</a:t>
            </a:r>
          </a:p>
          <a:p>
            <a:pPr marL="265113" indent="-177800"/>
            <a:r>
              <a:rPr lang="en-GB" smtClean="0">
                <a:solidFill>
                  <a:srgbClr val="4BACC6">
                    <a:lumMod val="50000"/>
                  </a:srgbClr>
                </a:solidFill>
              </a:rPr>
              <a:t>•	Gait simulation</a:t>
            </a:r>
            <a:endParaRPr lang="en-GB">
              <a:solidFill>
                <a:srgbClr val="4BACC6">
                  <a:lumMod val="50000"/>
                </a:srgbClr>
              </a:solidFill>
            </a:endParaRPr>
          </a:p>
        </p:txBody>
      </p:sp>
      <p:sp>
        <p:nvSpPr>
          <p:cNvPr id="31" name="1 Llamada con línea 1 (barra de énfasis)"/>
          <p:cNvSpPr/>
          <p:nvPr/>
        </p:nvSpPr>
        <p:spPr>
          <a:xfrm>
            <a:off x="2339752" y="1611594"/>
            <a:ext cx="1944216" cy="665278"/>
          </a:xfrm>
          <a:prstGeom prst="accentCallout1">
            <a:avLst>
              <a:gd name="adj1" fmla="val 63810"/>
              <a:gd name="adj2" fmla="val 97868"/>
              <a:gd name="adj3" fmla="val 162314"/>
              <a:gd name="adj4" fmla="val 10323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smtClean="0">
                <a:solidFill>
                  <a:srgbClr val="215968"/>
                </a:solidFill>
              </a:rPr>
              <a:t>Civil Protection (1)</a:t>
            </a:r>
          </a:p>
          <a:p>
            <a:pPr marL="265113" indent="-177800"/>
            <a:r>
              <a:rPr lang="en-GB" smtClean="0">
                <a:solidFill>
                  <a:srgbClr val="4BACC6">
                    <a:lumMod val="50000"/>
                  </a:srgbClr>
                </a:solidFill>
              </a:rPr>
              <a:t>•	Fire Risk estimation and fire propagation</a:t>
            </a:r>
            <a:endParaRPr lang="en-GB">
              <a:solidFill>
                <a:srgbClr val="4BACC6">
                  <a:lumMod val="50000"/>
                </a:srgbClr>
              </a:solidFill>
            </a:endParaRPr>
          </a:p>
        </p:txBody>
      </p:sp>
      <p:sp>
        <p:nvSpPr>
          <p:cNvPr id="32" name="1 Llamada con línea 1 (barra de énfasis)"/>
          <p:cNvSpPr/>
          <p:nvPr/>
        </p:nvSpPr>
        <p:spPr>
          <a:xfrm>
            <a:off x="3995936" y="5784892"/>
            <a:ext cx="2520280" cy="757354"/>
          </a:xfrm>
          <a:prstGeom prst="accentCallout1">
            <a:avLst>
              <a:gd name="adj1" fmla="val 13719"/>
              <a:gd name="adj2" fmla="val 97782"/>
              <a:gd name="adj3" fmla="val -121118"/>
              <a:gd name="adj4" fmla="val 5873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300"/>
              </a:spcBef>
            </a:pPr>
            <a:r>
              <a:rPr lang="en-GB" sz="1400" b="1" dirty="0" err="1" smtClean="0">
                <a:solidFill>
                  <a:srgbClr val="4BACC6">
                    <a:lumMod val="50000"/>
                  </a:srgbClr>
                </a:solidFill>
              </a:rPr>
              <a:t>Mech</a:t>
            </a:r>
            <a:r>
              <a:rPr lang="en-GB" sz="1400" b="1" dirty="0" smtClean="0">
                <a:solidFill>
                  <a:srgbClr val="4BACC6">
                    <a:lumMod val="50000"/>
                  </a:srgbClr>
                </a:solidFill>
              </a:rPr>
              <a:t>, Naval &amp; Aero. Eng. (2)</a:t>
            </a:r>
          </a:p>
          <a:p>
            <a:pPr marL="176213" indent="-176213"/>
            <a:r>
              <a:rPr lang="en-GB" dirty="0" smtClean="0">
                <a:solidFill>
                  <a:srgbClr val="4BACC6">
                    <a:lumMod val="50000"/>
                  </a:srgbClr>
                </a:solidFill>
              </a:rPr>
              <a:t>•	Vessels monitoring</a:t>
            </a:r>
          </a:p>
          <a:p>
            <a:pPr marL="176213" indent="-176213"/>
            <a:r>
              <a:rPr lang="en-GB" dirty="0" smtClean="0">
                <a:solidFill>
                  <a:srgbClr val="4BACC6">
                    <a:lumMod val="50000"/>
                  </a:srgbClr>
                </a:solidFill>
              </a:rPr>
              <a:t>•	</a:t>
            </a:r>
            <a:r>
              <a:rPr lang="en-GB" dirty="0" smtClean="0">
                <a:solidFill>
                  <a:srgbClr val="FF0000"/>
                </a:solidFill>
              </a:rPr>
              <a:t>Bevel gear manufacturing simulation</a:t>
            </a:r>
          </a:p>
          <a:p>
            <a:pPr marL="176213" indent="-176213"/>
            <a:r>
              <a:rPr lang="en-GB" dirty="0" smtClean="0">
                <a:solidFill>
                  <a:srgbClr val="4BACC6">
                    <a:lumMod val="50000"/>
                  </a:srgbClr>
                </a:solidFill>
              </a:rPr>
              <a:t> </a:t>
            </a:r>
            <a:endParaRPr lang="en-GB" dirty="0">
              <a:solidFill>
                <a:srgbClr val="4BACC6">
                  <a:lumMod val="50000"/>
                </a:srgbClr>
              </a:solidFill>
            </a:endParaRPr>
          </a:p>
        </p:txBody>
      </p:sp>
      <p:sp>
        <p:nvSpPr>
          <p:cNvPr id="6" name="5 Marcador de pie de página"/>
          <p:cNvSpPr>
            <a:spLocks noGrp="1"/>
          </p:cNvSpPr>
          <p:nvPr>
            <p:ph type="ftr" sz="quarter" idx="11"/>
          </p:nvPr>
        </p:nvSpPr>
        <p:spPr>
          <a:xfrm>
            <a:off x="1371600" y="6597352"/>
            <a:ext cx="7772400" cy="189715"/>
          </a:xfrm>
        </p:spPr>
        <p:txBody>
          <a:body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1501978445"/>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852"/>
            <a:ext cx="8229600" cy="884548"/>
          </a:xfrm>
        </p:spPr>
        <p:txBody>
          <a:bodyPr/>
          <a:lstStyle/>
          <a:p>
            <a:r>
              <a:rPr lang="en-US" dirty="0" smtClean="0"/>
              <a:t>Parallelism over Users and Usages</a:t>
            </a:r>
            <a:endParaRPr lang="en-US" dirty="0"/>
          </a:p>
        </p:txBody>
      </p:sp>
      <p:sp>
        <p:nvSpPr>
          <p:cNvPr id="3" name="Content Placeholder 2"/>
          <p:cNvSpPr>
            <a:spLocks noGrp="1"/>
          </p:cNvSpPr>
          <p:nvPr>
            <p:ph idx="1"/>
          </p:nvPr>
        </p:nvSpPr>
        <p:spPr>
          <a:xfrm>
            <a:off x="27494" y="762000"/>
            <a:ext cx="9116505" cy="4525963"/>
          </a:xfrm>
        </p:spPr>
        <p:txBody>
          <a:bodyPr/>
          <a:lstStyle/>
          <a:p>
            <a:r>
              <a:rPr lang="en-US" sz="2400" dirty="0" smtClean="0"/>
              <a:t>“</a:t>
            </a:r>
            <a:r>
              <a:rPr lang="en-US" sz="2400" b="1" dirty="0" smtClean="0"/>
              <a:t>Long </a:t>
            </a:r>
            <a:r>
              <a:rPr lang="en-US" sz="2400" b="1" dirty="0"/>
              <a:t>tail of science</a:t>
            </a:r>
            <a:r>
              <a:rPr lang="en-US" sz="2400" dirty="0"/>
              <a:t>” </a:t>
            </a:r>
            <a:r>
              <a:rPr lang="en-US" sz="2400" dirty="0" smtClean="0"/>
              <a:t>can be an important </a:t>
            </a:r>
            <a:r>
              <a:rPr lang="en-US" sz="2400" dirty="0"/>
              <a:t>usage mode of clouds. </a:t>
            </a:r>
            <a:endParaRPr lang="en-US" sz="2400" dirty="0" smtClean="0"/>
          </a:p>
          <a:p>
            <a:r>
              <a:rPr lang="en-US" sz="2400" dirty="0" smtClean="0"/>
              <a:t>In </a:t>
            </a:r>
            <a:r>
              <a:rPr lang="en-US" sz="2400" dirty="0"/>
              <a:t>some areas like particle physics and astronomy, i.e. “</a:t>
            </a:r>
            <a:r>
              <a:rPr lang="en-US" sz="2400" b="1" dirty="0"/>
              <a:t>big science</a:t>
            </a:r>
            <a:r>
              <a:rPr lang="en-US" sz="2400" dirty="0"/>
              <a:t>”, there are just a few major instruments generating now petascale data driving discovery in a coordinated fashion. </a:t>
            </a:r>
            <a:endParaRPr lang="en-US" sz="2400" dirty="0" smtClean="0"/>
          </a:p>
          <a:p>
            <a:r>
              <a:rPr lang="en-US" sz="2400" dirty="0" smtClean="0"/>
              <a:t>In </a:t>
            </a:r>
            <a:r>
              <a:rPr lang="en-US" sz="2400" dirty="0"/>
              <a:t>other areas such as genomics and environmental science, there are many </a:t>
            </a:r>
            <a:r>
              <a:rPr lang="en-US" sz="2400" b="1" dirty="0"/>
              <a:t>“individual” researchers </a:t>
            </a:r>
            <a:r>
              <a:rPr lang="en-US" sz="2400" dirty="0"/>
              <a:t>with distributed collection and analysis of data whose total data and processing needs can match the size of big science. </a:t>
            </a:r>
            <a:endParaRPr lang="en-US" sz="2400" dirty="0" smtClean="0"/>
          </a:p>
          <a:p>
            <a:r>
              <a:rPr lang="en-US" sz="2400" dirty="0" smtClean="0"/>
              <a:t>Similarly </a:t>
            </a:r>
            <a:r>
              <a:rPr lang="en-US" sz="2400" b="1" dirty="0" smtClean="0"/>
              <a:t>“parameter searches” </a:t>
            </a:r>
            <a:r>
              <a:rPr lang="en-US" sz="2400" dirty="0" smtClean="0"/>
              <a:t>with myriad of jobs exploring parameter space</a:t>
            </a:r>
          </a:p>
          <a:p>
            <a:r>
              <a:rPr lang="en-US" sz="2400" dirty="0" smtClean="0"/>
              <a:t>Can be </a:t>
            </a:r>
            <a:r>
              <a:rPr lang="en-US" sz="2400" b="1" dirty="0" smtClean="0"/>
              <a:t>map only </a:t>
            </a:r>
            <a:r>
              <a:rPr lang="en-US" sz="2400" dirty="0" smtClean="0"/>
              <a:t>use of MapReduce if different usages naturally linked e.g. exploring docking of multiple chemicals or alignment of multiple DNA sequences</a:t>
            </a:r>
          </a:p>
          <a:p>
            <a:pPr lvl="1"/>
            <a:r>
              <a:rPr lang="en-US" sz="2000" dirty="0" smtClean="0"/>
              <a:t>Collecting together or summarizing multiple “maps” is a </a:t>
            </a:r>
            <a:r>
              <a:rPr lang="en-US" sz="2000" b="1" dirty="0" smtClean="0"/>
              <a:t>simple Reduction</a:t>
            </a:r>
            <a:endParaRPr lang="en-US" sz="2000" b="1"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14</a:t>
            </a:fld>
            <a:endParaRPr lang="en-US"/>
          </a:p>
        </p:txBody>
      </p:sp>
    </p:spTree>
    <p:extLst>
      <p:ext uri="{BB962C8B-B14F-4D97-AF65-F5344CB8AC3E}">
        <p14:creationId xmlns:p14="http://schemas.microsoft.com/office/powerpoint/2010/main" val="582233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Internet of Things and the Cloud </a:t>
            </a:r>
            <a:endParaRPr lang="en-US" dirty="0"/>
          </a:p>
        </p:txBody>
      </p:sp>
      <p:sp>
        <p:nvSpPr>
          <p:cNvPr id="3" name="Content Placeholder 2"/>
          <p:cNvSpPr>
            <a:spLocks noGrp="1"/>
          </p:cNvSpPr>
          <p:nvPr>
            <p:ph idx="1"/>
          </p:nvPr>
        </p:nvSpPr>
        <p:spPr>
          <a:xfrm>
            <a:off x="58132" y="838200"/>
            <a:ext cx="9110221" cy="5105400"/>
          </a:xfrm>
        </p:spPr>
        <p:txBody>
          <a:bodyPr/>
          <a:lstStyle/>
          <a:p>
            <a:r>
              <a:rPr lang="en-US" sz="2400" dirty="0" smtClean="0"/>
              <a:t>It </a:t>
            </a:r>
            <a:r>
              <a:rPr lang="en-US" sz="2400" dirty="0"/>
              <a:t>is projected that there will </a:t>
            </a:r>
            <a:r>
              <a:rPr lang="en-US" sz="2400" dirty="0" smtClean="0"/>
              <a:t>be </a:t>
            </a:r>
            <a:r>
              <a:rPr lang="en-US" sz="2400" b="1" dirty="0" smtClean="0">
                <a:solidFill>
                  <a:srgbClr val="FF0000"/>
                </a:solidFill>
              </a:rPr>
              <a:t>24 </a:t>
            </a:r>
            <a:r>
              <a:rPr lang="en-US" sz="2400" b="1" dirty="0">
                <a:solidFill>
                  <a:srgbClr val="FF0000"/>
                </a:solidFill>
              </a:rPr>
              <a:t>billion devices </a:t>
            </a:r>
            <a:r>
              <a:rPr lang="en-US" sz="2400" dirty="0"/>
              <a:t>on the </a:t>
            </a:r>
            <a:r>
              <a:rPr lang="en-US" sz="2400" dirty="0" smtClean="0"/>
              <a:t>Internet by 2020.  </a:t>
            </a:r>
            <a:r>
              <a:rPr lang="en-US" sz="2400" dirty="0"/>
              <a:t>Most will be small sensors that send streams of information into the cloud where it will be processed and integrated with other streams and turned into knowledge that will help our lives in a </a:t>
            </a:r>
            <a:r>
              <a:rPr lang="en-US" sz="2400" dirty="0" smtClean="0"/>
              <a:t>multitude of </a:t>
            </a:r>
            <a:r>
              <a:rPr lang="en-US" sz="2400" dirty="0"/>
              <a:t>small and big ways.  </a:t>
            </a:r>
            <a:endParaRPr lang="en-US" sz="2400" dirty="0" smtClean="0"/>
          </a:p>
          <a:p>
            <a:r>
              <a:rPr lang="en-US" sz="2400" dirty="0" smtClean="0"/>
              <a:t>The</a:t>
            </a:r>
            <a:r>
              <a:rPr lang="en-US" sz="2400" b="1" dirty="0" smtClean="0"/>
              <a:t> </a:t>
            </a:r>
            <a:r>
              <a:rPr lang="en-US" sz="2400" b="1" dirty="0"/>
              <a:t>cloud </a:t>
            </a:r>
            <a:r>
              <a:rPr lang="en-US" sz="2400" dirty="0"/>
              <a:t>will become increasing important as a controller of and </a:t>
            </a:r>
            <a:r>
              <a:rPr lang="en-US" sz="2400" b="1" dirty="0"/>
              <a:t>resource provider for the Internet of Things. </a:t>
            </a:r>
            <a:endParaRPr lang="en-US" sz="2400" b="1" dirty="0" smtClean="0"/>
          </a:p>
          <a:p>
            <a:r>
              <a:rPr lang="en-US" sz="2400" dirty="0" smtClean="0"/>
              <a:t>As </a:t>
            </a:r>
            <a:r>
              <a:rPr lang="en-US" sz="2400" dirty="0"/>
              <a:t>well as today’s use for smart phone and gaming console support, “smart homes” and “ubiquitous cities” build on this vision and we could expect a growth in cloud supported/controlled</a:t>
            </a:r>
            <a:r>
              <a:rPr lang="en-US" sz="2400" b="1" dirty="0"/>
              <a:t> robotics</a:t>
            </a:r>
            <a:r>
              <a:rPr lang="en-US" sz="2400" dirty="0" smtClean="0"/>
              <a:t>.</a:t>
            </a:r>
          </a:p>
          <a:p>
            <a:r>
              <a:rPr lang="en-US" sz="2400" dirty="0" smtClean="0"/>
              <a:t>Some of these “things” will be supporting science e.g. instruments monitoring and recording aircraft performance</a:t>
            </a:r>
          </a:p>
          <a:p>
            <a:r>
              <a:rPr lang="en-US" sz="2400" dirty="0" smtClean="0"/>
              <a:t>Natural parallelism over “things”</a:t>
            </a:r>
          </a:p>
          <a:p>
            <a:r>
              <a:rPr lang="en-US" sz="2400" dirty="0" smtClean="0"/>
              <a:t>“Things” are distributed and so form a Grid</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15</a:t>
            </a:fld>
            <a:endParaRPr lang="en-US"/>
          </a:p>
        </p:txBody>
      </p:sp>
    </p:spTree>
    <p:extLst>
      <p:ext uri="{BB962C8B-B14F-4D97-AF65-F5344CB8AC3E}">
        <p14:creationId xmlns:p14="http://schemas.microsoft.com/office/powerpoint/2010/main" val="3152843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Parallel Computing </a:t>
            </a:r>
            <a:br>
              <a:rPr lang="en-US" dirty="0" smtClean="0"/>
            </a:br>
            <a:r>
              <a:rPr lang="en-US" dirty="0" smtClean="0"/>
              <a:t>on Clouds and HPC</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16</a:t>
            </a:fld>
            <a:endParaRPr lang="en-US"/>
          </a:p>
        </p:txBody>
      </p:sp>
    </p:spTree>
    <p:extLst>
      <p:ext uri="{BB962C8B-B14F-4D97-AF65-F5344CB8AC3E}">
        <p14:creationId xmlns:p14="http://schemas.microsoft.com/office/powerpoint/2010/main" val="2820528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Classic Parallel Computing</a:t>
            </a:r>
            <a:endParaRPr lang="en-US" dirty="0"/>
          </a:p>
        </p:txBody>
      </p:sp>
      <p:sp>
        <p:nvSpPr>
          <p:cNvPr id="3" name="Content Placeholder 2"/>
          <p:cNvSpPr>
            <a:spLocks noGrp="1"/>
          </p:cNvSpPr>
          <p:nvPr>
            <p:ph idx="1"/>
          </p:nvPr>
        </p:nvSpPr>
        <p:spPr>
          <a:xfrm>
            <a:off x="0" y="762000"/>
            <a:ext cx="9144000" cy="6096000"/>
          </a:xfrm>
          <a:solidFill>
            <a:schemeClr val="bg1"/>
          </a:solidFill>
        </p:spPr>
        <p:txBody>
          <a:bodyPr/>
          <a:lstStyle/>
          <a:p>
            <a:r>
              <a:rPr lang="en-US" sz="2400" b="1" dirty="0" smtClean="0">
                <a:solidFill>
                  <a:srgbClr val="FF0000"/>
                </a:solidFill>
              </a:rPr>
              <a:t>HPC: </a:t>
            </a:r>
            <a:r>
              <a:rPr lang="en-US" sz="2400" dirty="0" smtClean="0"/>
              <a:t>Typically SPMD (Single Program Multiple Data) “maps” typically processing particles or mesh points interspersed with multitude of low latency messages supported by specialized networks such as Infiniband and technologies like </a:t>
            </a:r>
            <a:r>
              <a:rPr lang="en-US" sz="2400" dirty="0" smtClean="0">
                <a:solidFill>
                  <a:srgbClr val="FF0000"/>
                </a:solidFill>
              </a:rPr>
              <a:t>MPI</a:t>
            </a:r>
          </a:p>
          <a:p>
            <a:pPr lvl="1"/>
            <a:r>
              <a:rPr lang="en-US" sz="2000" dirty="0" smtClean="0"/>
              <a:t>Often run large capability jobs with 100K (going to 1.5M) cores on same job</a:t>
            </a:r>
          </a:p>
          <a:p>
            <a:pPr lvl="1"/>
            <a:r>
              <a:rPr lang="en-US" sz="2000" dirty="0" smtClean="0"/>
              <a:t>National DoE/NSF/NASA facilities run 100% utilization</a:t>
            </a:r>
          </a:p>
          <a:p>
            <a:pPr lvl="1"/>
            <a:r>
              <a:rPr lang="en-US" sz="2000" dirty="0" smtClean="0"/>
              <a:t>Fault fragile and cannot tolerate “outlier maps” taking longer than others</a:t>
            </a:r>
          </a:p>
          <a:p>
            <a:r>
              <a:rPr lang="en-US" sz="2400" b="1" dirty="0" smtClean="0">
                <a:solidFill>
                  <a:srgbClr val="FF0000"/>
                </a:solidFill>
              </a:rPr>
              <a:t>Clouds: </a:t>
            </a:r>
            <a:r>
              <a:rPr lang="en-US" sz="2400" dirty="0" smtClean="0">
                <a:solidFill>
                  <a:srgbClr val="FF0000"/>
                </a:solidFill>
              </a:rPr>
              <a:t>MapReduce</a:t>
            </a:r>
            <a:r>
              <a:rPr lang="en-US" sz="2400" dirty="0" smtClean="0"/>
              <a:t> is </a:t>
            </a:r>
            <a:r>
              <a:rPr lang="en-US" sz="2400" dirty="0" smtClean="0">
                <a:solidFill>
                  <a:srgbClr val="FF0000"/>
                </a:solidFill>
              </a:rPr>
              <a:t>dominant commercial messaging system</a:t>
            </a:r>
            <a:r>
              <a:rPr lang="en-US" sz="2400" dirty="0"/>
              <a:t> </a:t>
            </a:r>
            <a:r>
              <a:rPr lang="en-US" sz="2400" dirty="0" smtClean="0"/>
              <a:t>with as </a:t>
            </a:r>
            <a:r>
              <a:rPr lang="en-US" sz="2400" dirty="0" smtClean="0">
                <a:solidFill>
                  <a:srgbClr val="FF0000"/>
                </a:solidFill>
              </a:rPr>
              <a:t>dynamic asynchronous </a:t>
            </a:r>
            <a:r>
              <a:rPr lang="en-US" sz="2400" dirty="0" smtClean="0"/>
              <a:t>maps (computations). Final reduce phase integrates results from different maps</a:t>
            </a:r>
          </a:p>
          <a:p>
            <a:pPr lvl="1"/>
            <a:r>
              <a:rPr lang="en-US" sz="2000" dirty="0" smtClean="0">
                <a:solidFill>
                  <a:srgbClr val="FF0000"/>
                </a:solidFill>
              </a:rPr>
              <a:t>Fault tolerant </a:t>
            </a:r>
            <a:r>
              <a:rPr lang="en-US" sz="2000" dirty="0" smtClean="0"/>
              <a:t>and does not require map synchronization</a:t>
            </a:r>
          </a:p>
          <a:p>
            <a:pPr lvl="1"/>
            <a:r>
              <a:rPr lang="en-US" sz="2000" b="1" dirty="0" smtClean="0"/>
              <a:t>Map only </a:t>
            </a:r>
            <a:r>
              <a:rPr lang="en-US" sz="2000" dirty="0" smtClean="0"/>
              <a:t>useful special case</a:t>
            </a:r>
          </a:p>
          <a:p>
            <a:r>
              <a:rPr lang="en-US" sz="2400" b="1" dirty="0" smtClean="0">
                <a:solidFill>
                  <a:srgbClr val="FF0000"/>
                </a:solidFill>
              </a:rPr>
              <a:t>HPC + Clouds</a:t>
            </a:r>
            <a:r>
              <a:rPr lang="en-US" sz="2400" b="1" dirty="0" smtClean="0"/>
              <a:t>: </a:t>
            </a:r>
            <a:r>
              <a:rPr lang="en-US" sz="2400" dirty="0" smtClean="0">
                <a:solidFill>
                  <a:srgbClr val="FF0000"/>
                </a:solidFill>
              </a:rPr>
              <a:t>Iterative MapReduce </a:t>
            </a:r>
            <a:r>
              <a:rPr lang="en-US" sz="2400" dirty="0" smtClean="0"/>
              <a:t>caches results between “MapReduce” steps and supports SPMD </a:t>
            </a:r>
            <a:r>
              <a:rPr lang="en-US" sz="2400" b="1" dirty="0" smtClean="0"/>
              <a:t>parallel computing with large messages </a:t>
            </a:r>
            <a:r>
              <a:rPr lang="en-US" sz="2400" dirty="0" smtClean="0"/>
              <a:t>as seen in parallel kernels (linear algebra) in clustering and other data mining</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17</a:t>
            </a:fld>
            <a:endParaRPr lang="en-US"/>
          </a:p>
        </p:txBody>
      </p:sp>
    </p:spTree>
    <p:extLst>
      <p:ext uri="{BB962C8B-B14F-4D97-AF65-F5344CB8AC3E}">
        <p14:creationId xmlns:p14="http://schemas.microsoft.com/office/powerpoint/2010/main" val="340856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00" y="0"/>
            <a:ext cx="8229600" cy="1143000"/>
          </a:xfrm>
        </p:spPr>
        <p:txBody>
          <a:bodyPr/>
          <a:lstStyle/>
          <a:p>
            <a:r>
              <a:rPr lang="en-US" dirty="0" smtClean="0"/>
              <a:t>4 Forms of MapReduce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18</a:t>
            </a:fld>
            <a:endParaRPr lang="en-US"/>
          </a:p>
        </p:txBody>
      </p:sp>
      <p:grpSp>
        <p:nvGrpSpPr>
          <p:cNvPr id="5" name="Canvas 17"/>
          <p:cNvGrpSpPr/>
          <p:nvPr/>
        </p:nvGrpSpPr>
        <p:grpSpPr>
          <a:xfrm>
            <a:off x="10493" y="1001387"/>
            <a:ext cx="9159814" cy="5111302"/>
            <a:chOff x="0" y="0"/>
            <a:chExt cx="6191250" cy="2875107"/>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Loosely Synchronous</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(c) Iterative MapReduce</a:t>
              </a:r>
              <a:endParaRPr lang="en-US" sz="28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Parametric sweep</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600" b="1" dirty="0">
                  <a:solidFill>
                    <a:srgbClr val="000000"/>
                  </a:solidFill>
                  <a:effectLst/>
                  <a:latin typeface="Arial"/>
                  <a:ea typeface="Times New Roman"/>
                </a:rPr>
                <a:t>Domain of MapReduce and Iterative </a:t>
              </a:r>
              <a:r>
                <a:rPr lang="en-US" sz="1600" b="1" dirty="0" smtClean="0">
                  <a:solidFill>
                    <a:srgbClr val="000000"/>
                  </a:solidFill>
                  <a:effectLst/>
                  <a:latin typeface="Arial"/>
                  <a:ea typeface="Times New Roman"/>
                </a:rPr>
                <a:t>Extensions</a:t>
              </a:r>
            </a:p>
            <a:p>
              <a:pPr marL="0" marR="0" algn="ctr">
                <a:lnSpc>
                  <a:spcPct val="150000"/>
                </a:lnSpc>
                <a:spcBef>
                  <a:spcPts val="0"/>
                </a:spcBef>
                <a:spcAft>
                  <a:spcPts val="0"/>
                </a:spcAft>
              </a:pPr>
              <a:r>
                <a:rPr lang="en-US" sz="1600" b="1" dirty="0" smtClean="0">
                  <a:solidFill>
                    <a:srgbClr val="000000"/>
                  </a:solidFill>
                  <a:latin typeface="Arial"/>
                  <a:ea typeface="Times New Roman"/>
                </a:rPr>
                <a:t>Science Clouds</a:t>
              </a:r>
              <a:endParaRPr lang="en-US" b="1" dirty="0">
                <a:effectLst/>
                <a:latin typeface="Times New Roman"/>
                <a:ea typeface="Times New Roman"/>
              </a:endParaRPr>
            </a:p>
          </p:txBody>
        </p:sp>
        <p:sp>
          <p:nvSpPr>
            <p:cNvPr id="32" name="Rectangle 31"/>
            <p:cNvSpPr/>
            <p:nvPr/>
          </p:nvSpPr>
          <p:spPr>
            <a:xfrm>
              <a:off x="4607863" y="2510150"/>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dirty="0" smtClean="0">
                  <a:solidFill>
                    <a:srgbClr val="000000"/>
                  </a:solidFill>
                  <a:effectLst/>
                  <a:latin typeface="Arial"/>
                  <a:ea typeface="Times New Roman"/>
                </a:rPr>
                <a:t>MPI</a:t>
              </a:r>
            </a:p>
            <a:p>
              <a:pPr marL="0" marR="0" algn="ctr">
                <a:lnSpc>
                  <a:spcPct val="150000"/>
                </a:lnSpc>
                <a:spcBef>
                  <a:spcPts val="0"/>
                </a:spcBef>
                <a:spcAft>
                  <a:spcPts val="0"/>
                </a:spcAft>
              </a:pPr>
              <a:r>
                <a:rPr lang="en-US" sz="1400" b="1" dirty="0" smtClean="0">
                  <a:solidFill>
                    <a:srgbClr val="000000"/>
                  </a:solidFill>
                  <a:latin typeface="Arial"/>
                  <a:ea typeface="Times New Roman"/>
                </a:rPr>
                <a:t>HPC Clusters</a:t>
              </a:r>
              <a:endParaRPr lang="en-US" sz="1400" b="1" dirty="0" smtClean="0">
                <a:solidFill>
                  <a:srgbClr val="000000"/>
                </a:solidFill>
                <a:effectLst/>
                <a:latin typeface="Arial"/>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err="1">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 </a:t>
              </a:r>
              <a:r>
                <a:rPr lang="en-US" sz="1400" dirty="0">
                  <a:solidFill>
                    <a:srgbClr val="000000"/>
                  </a:solidFill>
                  <a:effectLst/>
                  <a:latin typeface="Arial" pitchFamily="34" charset="0"/>
                  <a:ea typeface="Times New Roman"/>
                  <a:cs typeface="Arial" pitchFamily="34" charset="0"/>
                </a:rPr>
                <a:t>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Tree>
    <p:extLst>
      <p:ext uri="{BB962C8B-B14F-4D97-AF65-F5344CB8AC3E}">
        <p14:creationId xmlns:p14="http://schemas.microsoft.com/office/powerpoint/2010/main" val="839805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680156"/>
          </a:xfrm>
        </p:spPr>
        <p:txBody>
          <a:bodyPr/>
          <a:lstStyle/>
          <a:p>
            <a:r>
              <a:rPr lang="en-US" dirty="0" smtClean="0"/>
              <a:t>Clouds and Exascale</a:t>
            </a:r>
            <a:endParaRPr lang="en-US" dirty="0"/>
          </a:p>
        </p:txBody>
      </p:sp>
      <p:sp>
        <p:nvSpPr>
          <p:cNvPr id="5" name="Content Placeholder 4"/>
          <p:cNvSpPr>
            <a:spLocks noGrp="1"/>
          </p:cNvSpPr>
          <p:nvPr>
            <p:ph idx="1"/>
          </p:nvPr>
        </p:nvSpPr>
        <p:spPr>
          <a:xfrm>
            <a:off x="0" y="776111"/>
            <a:ext cx="9067800" cy="6096000"/>
          </a:xfrm>
          <a:solidFill>
            <a:schemeClr val="bg1"/>
          </a:solidFill>
        </p:spPr>
        <p:txBody>
          <a:bodyPr/>
          <a:lstStyle/>
          <a:p>
            <a:r>
              <a:rPr lang="en-US" sz="2400" b="1" dirty="0" smtClean="0"/>
              <a:t>Clouds</a:t>
            </a:r>
            <a:r>
              <a:rPr lang="en-US" sz="2400" dirty="0" smtClean="0"/>
              <a:t> are application </a:t>
            </a:r>
            <a:r>
              <a:rPr lang="en-US" sz="2400" b="1" dirty="0" smtClean="0"/>
              <a:t>driving multicore </a:t>
            </a:r>
            <a:r>
              <a:rPr lang="en-US" sz="2400" dirty="0" smtClean="0"/>
              <a:t>as natural parallelism exploiting cores</a:t>
            </a:r>
          </a:p>
          <a:p>
            <a:pPr lvl="1"/>
            <a:r>
              <a:rPr lang="en-US" sz="2000" dirty="0" smtClean="0"/>
              <a:t>Clients becoming smaller; can’t exploit cores</a:t>
            </a:r>
          </a:p>
          <a:p>
            <a:r>
              <a:rPr lang="en-US" sz="2400" b="1" dirty="0" smtClean="0"/>
              <a:t>Commodity Server </a:t>
            </a:r>
            <a:r>
              <a:rPr lang="en-US" sz="2400" dirty="0" smtClean="0"/>
              <a:t>node technology aimed at clouds</a:t>
            </a:r>
          </a:p>
          <a:p>
            <a:pPr lvl="1"/>
            <a:r>
              <a:rPr lang="en-US" sz="2000" b="1" dirty="0" smtClean="0"/>
              <a:t>Blue Gene </a:t>
            </a:r>
            <a:r>
              <a:rPr lang="en-US" sz="2000" dirty="0" smtClean="0"/>
              <a:t>good example of HPC node but GPU + Commodity is common between Exascale and clouds</a:t>
            </a:r>
          </a:p>
          <a:p>
            <a:r>
              <a:rPr lang="en-US" sz="2400" b="1" dirty="0" smtClean="0"/>
              <a:t>Clouds pioneering fault tolerance </a:t>
            </a:r>
            <a:r>
              <a:rPr lang="en-US" sz="2400" dirty="0" smtClean="0"/>
              <a:t>in large scale systems</a:t>
            </a:r>
          </a:p>
          <a:p>
            <a:pPr lvl="1"/>
            <a:r>
              <a:rPr lang="en-US" sz="2000" b="1" dirty="0" smtClean="0"/>
              <a:t>Exascale</a:t>
            </a:r>
            <a:r>
              <a:rPr lang="en-US" sz="2000" dirty="0" smtClean="0"/>
              <a:t> harder as applications are </a:t>
            </a:r>
            <a:r>
              <a:rPr lang="en-US" sz="2000" b="1" dirty="0" smtClean="0"/>
              <a:t>more closely coupled</a:t>
            </a:r>
          </a:p>
          <a:p>
            <a:pPr lvl="1"/>
            <a:r>
              <a:rPr lang="en-US" sz="2000" b="1" dirty="0" smtClean="0"/>
              <a:t>MapReduce</a:t>
            </a:r>
            <a:r>
              <a:rPr lang="en-US" sz="2000" dirty="0" smtClean="0"/>
              <a:t> has fault tolerance and load balancing irregular loads</a:t>
            </a:r>
          </a:p>
          <a:p>
            <a:r>
              <a:rPr lang="en-US" sz="2400" dirty="0" smtClean="0"/>
              <a:t>Clouds point to </a:t>
            </a:r>
            <a:r>
              <a:rPr lang="en-US" sz="2400" b="1" dirty="0" smtClean="0"/>
              <a:t>Green IT </a:t>
            </a:r>
            <a:r>
              <a:rPr lang="en-US" sz="2400" dirty="0" smtClean="0"/>
              <a:t>and data center approaches</a:t>
            </a:r>
          </a:p>
          <a:p>
            <a:r>
              <a:rPr lang="en-US" sz="2400" dirty="0" smtClean="0"/>
              <a:t>Clouds have </a:t>
            </a:r>
            <a:r>
              <a:rPr lang="en-US" sz="2400" b="1" dirty="0" smtClean="0"/>
              <a:t>more I/O </a:t>
            </a:r>
            <a:r>
              <a:rPr lang="en-US" sz="2400" dirty="0" smtClean="0"/>
              <a:t>than traditional HPC systems</a:t>
            </a:r>
          </a:p>
          <a:p>
            <a:r>
              <a:rPr lang="en-US" sz="2400" b="1" dirty="0"/>
              <a:t>Node programming model </a:t>
            </a:r>
            <a:r>
              <a:rPr lang="en-US" sz="2400" dirty="0"/>
              <a:t>comes from commodity </a:t>
            </a:r>
            <a:r>
              <a:rPr lang="en-US" sz="2400" dirty="0" smtClean="0"/>
              <a:t>applications</a:t>
            </a:r>
          </a:p>
          <a:p>
            <a:pPr lvl="1"/>
            <a:r>
              <a:rPr lang="en-US" sz="2000" dirty="0" smtClean="0"/>
              <a:t> </a:t>
            </a:r>
            <a:r>
              <a:rPr lang="en-US" sz="2000" dirty="0"/>
              <a:t>note data parallel “analytics” (Pig) more successful than “simulations” (HPF)</a:t>
            </a:r>
          </a:p>
          <a:p>
            <a:r>
              <a:rPr lang="en-US" sz="2400" b="1" dirty="0" smtClean="0"/>
              <a:t>Commercial Exascale </a:t>
            </a:r>
            <a:r>
              <a:rPr lang="en-US" sz="2400" dirty="0" smtClean="0"/>
              <a:t>will </a:t>
            </a:r>
            <a:r>
              <a:rPr lang="en-US" sz="2400" b="1" dirty="0" smtClean="0"/>
              <a:t>build</a:t>
            </a:r>
            <a:r>
              <a:rPr lang="en-US" sz="2400" dirty="0" smtClean="0"/>
              <a:t> on </a:t>
            </a:r>
            <a:r>
              <a:rPr lang="en-US" sz="2400" b="1" dirty="0" smtClean="0"/>
              <a:t>cloud technology</a:t>
            </a:r>
          </a:p>
          <a:p>
            <a:r>
              <a:rPr lang="en-US" sz="2400" dirty="0" smtClean="0"/>
              <a:t>Exascale </a:t>
            </a:r>
            <a:r>
              <a:rPr lang="en-US" sz="2400" b="1" dirty="0" smtClean="0"/>
              <a:t>Network technology </a:t>
            </a:r>
            <a:r>
              <a:rPr lang="en-US" sz="2400" dirty="0" smtClean="0"/>
              <a:t>likely to be special</a:t>
            </a:r>
            <a:endParaRPr lang="en-US" sz="24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19</a:t>
            </a:fld>
            <a:endParaRPr lang="en-US"/>
          </a:p>
        </p:txBody>
      </p:sp>
    </p:spTree>
    <p:extLst>
      <p:ext uri="{BB962C8B-B14F-4D97-AF65-F5344CB8AC3E}">
        <p14:creationId xmlns:p14="http://schemas.microsoft.com/office/powerpoint/2010/main" val="2168833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Broad Overview: </a:t>
            </a:r>
            <a:r>
              <a:rPr lang="en-US" dirty="0" smtClean="0"/>
              <a:t>Clouds</a:t>
            </a:r>
            <a:endParaRPr lang="en-US" dirty="0"/>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2</a:t>
            </a:fld>
            <a:endParaRPr lang="en-US" dirty="0"/>
          </a:p>
        </p:txBody>
      </p:sp>
    </p:spTree>
    <p:extLst>
      <p:ext uri="{BB962C8B-B14F-4D97-AF65-F5344CB8AC3E}">
        <p14:creationId xmlns:p14="http://schemas.microsoft.com/office/powerpoint/2010/main" val="3565557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3"/>
          <p:cNvGraphicFramePr>
            <a:graphicFrameLocks noGrp="1"/>
          </p:cNvGraphicFramePr>
          <p:nvPr>
            <p:ph idx="1"/>
            <p:extLst>
              <p:ext uri="{D42A27DB-BD31-4B8C-83A1-F6EECF244321}">
                <p14:modId xmlns:p14="http://schemas.microsoft.com/office/powerpoint/2010/main" val="1994338419"/>
              </p:ext>
            </p:extLst>
          </p:nvPr>
        </p:nvGraphicFramePr>
        <p:xfrm>
          <a:off x="228600" y="3518615"/>
          <a:ext cx="4093038" cy="260534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457200" y="-152400"/>
            <a:ext cx="8229600" cy="1143000"/>
          </a:xfrm>
        </p:spPr>
        <p:txBody>
          <a:bodyPr>
            <a:noAutofit/>
            <a:scene3d>
              <a:camera prst="orthographicFront"/>
              <a:lightRig rig="flat" dir="tl">
                <a:rot lat="0" lon="0" rev="6600000"/>
              </a:lightRig>
            </a:scene3d>
            <a:sp3d extrusionH="25400" contourW="8890">
              <a:contourClr>
                <a:schemeClr val="accent2">
                  <a:shade val="75000"/>
                </a:schemeClr>
              </a:contourClr>
            </a:sp3d>
          </a:bodyPr>
          <a:lstStyle/>
          <a:p>
            <a: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Performance – </a:t>
            </a:r>
            <a:r>
              <a:rPr lang="en-US" sz="36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Kmeans</a:t>
            </a:r>
            <a: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 Clustering</a:t>
            </a:r>
          </a:p>
        </p:txBody>
      </p:sp>
      <p:grpSp>
        <p:nvGrpSpPr>
          <p:cNvPr id="3" name="Group 2"/>
          <p:cNvGrpSpPr/>
          <p:nvPr/>
        </p:nvGrpSpPr>
        <p:grpSpPr>
          <a:xfrm>
            <a:off x="7572094" y="7696200"/>
            <a:ext cx="6096000" cy="2625485"/>
            <a:chOff x="2895600" y="1219200"/>
            <a:chExt cx="6096000" cy="2625485"/>
          </a:xfrm>
        </p:grpSpPr>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95600" y="1268361"/>
              <a:ext cx="2906057" cy="19320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19800" y="1219200"/>
              <a:ext cx="2971800" cy="1905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Rectangle 9"/>
            <p:cNvSpPr/>
            <p:nvPr/>
          </p:nvSpPr>
          <p:spPr>
            <a:xfrm>
              <a:off x="3379295" y="3259910"/>
              <a:ext cx="2473754" cy="584775"/>
            </a:xfrm>
            <a:prstGeom prst="rect">
              <a:avLst/>
            </a:prstGeom>
          </p:spPr>
          <p:txBody>
            <a:bodyPr wrap="none">
              <a:spAutoFit/>
            </a:bodyPr>
            <a:lstStyle/>
            <a:p>
              <a:r>
                <a:rPr lang="en-US" sz="1600" b="1" dirty="0">
                  <a:solidFill>
                    <a:prstClr val="black"/>
                  </a:solidFill>
                  <a:cs typeface="Arial" pitchFamily="34" charset="0"/>
                </a:rPr>
                <a:t>Performance with/without</a:t>
              </a:r>
            </a:p>
            <a:p>
              <a:pPr algn="ctr"/>
              <a:r>
                <a:rPr lang="en-US" sz="1600" b="1" dirty="0">
                  <a:solidFill>
                    <a:prstClr val="black"/>
                  </a:solidFill>
                  <a:cs typeface="Arial" pitchFamily="34" charset="0"/>
                </a:rPr>
                <a:t> data caching </a:t>
              </a:r>
              <a:endParaRPr lang="en-US" sz="1600" b="1" dirty="0">
                <a:solidFill>
                  <a:prstClr val="black"/>
                </a:solidFill>
              </a:endParaRPr>
            </a:p>
          </p:txBody>
        </p:sp>
        <p:sp>
          <p:nvSpPr>
            <p:cNvPr id="11" name="Rectangle 10"/>
            <p:cNvSpPr/>
            <p:nvPr/>
          </p:nvSpPr>
          <p:spPr>
            <a:xfrm>
              <a:off x="5853049" y="3259910"/>
              <a:ext cx="3000501" cy="338554"/>
            </a:xfrm>
            <a:prstGeom prst="rect">
              <a:avLst/>
            </a:prstGeom>
          </p:spPr>
          <p:txBody>
            <a:bodyPr wrap="none">
              <a:spAutoFit/>
            </a:bodyPr>
            <a:lstStyle/>
            <a:p>
              <a:r>
                <a:rPr lang="en-US" sz="1600" b="1" dirty="0">
                  <a:solidFill>
                    <a:prstClr val="black"/>
                  </a:solidFill>
                  <a:cs typeface="Arial" pitchFamily="34" charset="0"/>
                </a:rPr>
                <a:t>Speedup gained using data cache</a:t>
              </a:r>
              <a:endParaRPr lang="en-US" sz="1600" b="1" dirty="0">
                <a:solidFill>
                  <a:prstClr val="black"/>
                </a:solidFill>
              </a:endParaRPr>
            </a:p>
          </p:txBody>
        </p:sp>
      </p:grpSp>
      <p:grpSp>
        <p:nvGrpSpPr>
          <p:cNvPr id="7" name="Group 6"/>
          <p:cNvGrpSpPr/>
          <p:nvPr/>
        </p:nvGrpSpPr>
        <p:grpSpPr>
          <a:xfrm>
            <a:off x="4980127" y="10341820"/>
            <a:ext cx="6708960" cy="2510413"/>
            <a:chOff x="303633" y="3864818"/>
            <a:chExt cx="6708960" cy="2510413"/>
          </a:xfrm>
        </p:grpSpPr>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95377" y="3864818"/>
              <a:ext cx="3017216" cy="19811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3633" y="3864818"/>
              <a:ext cx="3429000" cy="2057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1241926" y="6019800"/>
              <a:ext cx="1552413" cy="338554"/>
            </a:xfrm>
            <a:prstGeom prst="rect">
              <a:avLst/>
            </a:prstGeom>
          </p:spPr>
          <p:txBody>
            <a:bodyPr wrap="none">
              <a:spAutoFit/>
            </a:bodyPr>
            <a:lstStyle/>
            <a:p>
              <a:r>
                <a:rPr lang="en-US" sz="1600" b="1" dirty="0">
                  <a:solidFill>
                    <a:prstClr val="black"/>
                  </a:solidFill>
                  <a:cs typeface="Arial" pitchFamily="34" charset="0"/>
                </a:rPr>
                <a:t>Scaling speedup</a:t>
              </a:r>
              <a:endParaRPr lang="en-US" sz="1600" b="1" dirty="0">
                <a:solidFill>
                  <a:prstClr val="black"/>
                </a:solidFill>
              </a:endParaRPr>
            </a:p>
          </p:txBody>
        </p:sp>
        <p:sp>
          <p:nvSpPr>
            <p:cNvPr id="13" name="Rectangle 12"/>
            <p:cNvSpPr/>
            <p:nvPr/>
          </p:nvSpPr>
          <p:spPr>
            <a:xfrm>
              <a:off x="4077152" y="6036677"/>
              <a:ext cx="2853666" cy="338554"/>
            </a:xfrm>
            <a:prstGeom prst="rect">
              <a:avLst/>
            </a:prstGeom>
          </p:spPr>
          <p:txBody>
            <a:bodyPr wrap="none">
              <a:spAutoFit/>
            </a:bodyPr>
            <a:lstStyle/>
            <a:p>
              <a:r>
                <a:rPr lang="en-US" sz="1600" b="1" dirty="0">
                  <a:solidFill>
                    <a:prstClr val="black"/>
                  </a:solidFill>
                  <a:cs typeface="Arial" pitchFamily="34" charset="0"/>
                </a:rPr>
                <a:t>Increasing number of iterations</a:t>
              </a:r>
              <a:endParaRPr lang="en-US" sz="1600" b="1" dirty="0">
                <a:solidFill>
                  <a:prstClr val="black"/>
                </a:solidFill>
              </a:endParaRPr>
            </a:p>
          </p:txBody>
        </p:sp>
      </p:grpSp>
      <p:pic>
        <p:nvPicPr>
          <p:cNvPr id="14" name="Picture 13" descr="k-means.png"/>
          <p:cNvPicPr>
            <a:picLocks noChangeAspect="1"/>
          </p:cNvPicPr>
          <p:nvPr/>
        </p:nvPicPr>
        <p:blipFill>
          <a:blip r:embed="rId9" cstate="print"/>
          <a:stretch>
            <a:fillRect/>
          </a:stretch>
        </p:blipFill>
        <p:spPr>
          <a:xfrm>
            <a:off x="4980129" y="7891610"/>
            <a:ext cx="2405563" cy="20145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Rectangle 18"/>
          <p:cNvSpPr/>
          <p:nvPr/>
        </p:nvSpPr>
        <p:spPr>
          <a:xfrm>
            <a:off x="5257800" y="3138929"/>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Number of Executing Map Task Histogram</a:t>
            </a:r>
            <a:endParaRPr lang="en-US" sz="1400" b="1" dirty="0">
              <a:solidFill>
                <a:prstClr val="black"/>
              </a:solidFill>
            </a:endParaRPr>
          </a:p>
        </p:txBody>
      </p:sp>
      <p:sp>
        <p:nvSpPr>
          <p:cNvPr id="20" name="Rectangle 19"/>
          <p:cNvSpPr/>
          <p:nvPr/>
        </p:nvSpPr>
        <p:spPr>
          <a:xfrm>
            <a:off x="603183" y="6027630"/>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Strong Scaling with 128M Data Points</a:t>
            </a:r>
            <a:endParaRPr lang="en-US" sz="1400" b="1" dirty="0">
              <a:solidFill>
                <a:prstClr val="black"/>
              </a:solidFill>
            </a:endParaRPr>
          </a:p>
        </p:txBody>
      </p:sp>
      <p:sp>
        <p:nvSpPr>
          <p:cNvPr id="21" name="Rectangle 20"/>
          <p:cNvSpPr/>
          <p:nvPr/>
        </p:nvSpPr>
        <p:spPr>
          <a:xfrm>
            <a:off x="5143500" y="6199917"/>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Weak Scaling</a:t>
            </a:r>
            <a:endParaRPr lang="en-US" sz="1400" b="1" dirty="0">
              <a:solidFill>
                <a:prstClr val="black"/>
              </a:solidFill>
            </a:endParaRPr>
          </a:p>
        </p:txBody>
      </p:sp>
      <p:sp>
        <p:nvSpPr>
          <p:cNvPr id="22" name="Rectangle 21"/>
          <p:cNvSpPr/>
          <p:nvPr/>
        </p:nvSpPr>
        <p:spPr>
          <a:xfrm>
            <a:off x="990600" y="3130871"/>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Task Execution Time Histogram</a:t>
            </a:r>
            <a:endParaRPr lang="en-US" sz="1400" b="1" dirty="0">
              <a:solidFill>
                <a:prstClr val="black"/>
              </a:solidFill>
            </a:endParaRPr>
          </a:p>
        </p:txBody>
      </p:sp>
      <p:pic>
        <p:nvPicPr>
          <p:cNvPr id="9"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09600" y="1134669"/>
            <a:ext cx="8229600" cy="202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ular Callout 15"/>
          <p:cNvSpPr/>
          <p:nvPr/>
        </p:nvSpPr>
        <p:spPr>
          <a:xfrm>
            <a:off x="373084" y="914974"/>
            <a:ext cx="2895600" cy="439387"/>
          </a:xfrm>
          <a:prstGeom prst="wedgeRoundRectCallout">
            <a:avLst>
              <a:gd name="adj1" fmla="val -21252"/>
              <a:gd name="adj2" fmla="val 119256"/>
              <a:gd name="adj3" fmla="val 16667"/>
            </a:avLst>
          </a:prstGeom>
          <a:solidFill>
            <a:srgbClr val="FFFFCC"/>
          </a:solidFill>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a:solidFill>
                  <a:prstClr val="black"/>
                </a:solidFill>
              </a:rPr>
              <a:t>First iteration performs the initial data fetch</a:t>
            </a:r>
          </a:p>
        </p:txBody>
      </p:sp>
      <p:sp>
        <p:nvSpPr>
          <p:cNvPr id="23" name="Rounded Rectangular Callout 22"/>
          <p:cNvSpPr/>
          <p:nvPr/>
        </p:nvSpPr>
        <p:spPr>
          <a:xfrm>
            <a:off x="5246826" y="695283"/>
            <a:ext cx="2895600" cy="439387"/>
          </a:xfrm>
          <a:prstGeom prst="wedgeRoundRectCallout">
            <a:avLst>
              <a:gd name="adj1" fmla="val -22482"/>
              <a:gd name="adj2" fmla="val 97635"/>
              <a:gd name="adj3" fmla="val 16667"/>
            </a:avLst>
          </a:prstGeom>
          <a:solidFill>
            <a:srgbClr val="FFFFCC"/>
          </a:solidFill>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a:solidFill>
                  <a:prstClr val="black"/>
                </a:solidFill>
              </a:rPr>
              <a:t>Overhead between iterations</a:t>
            </a:r>
          </a:p>
        </p:txBody>
      </p:sp>
      <p:sp>
        <p:nvSpPr>
          <p:cNvPr id="24" name="Rounded Rectangular Callout 23"/>
          <p:cNvSpPr/>
          <p:nvPr/>
        </p:nvSpPr>
        <p:spPr>
          <a:xfrm>
            <a:off x="990600" y="4909482"/>
            <a:ext cx="3352800" cy="439387"/>
          </a:xfrm>
          <a:prstGeom prst="wedgeRoundRectCallout">
            <a:avLst>
              <a:gd name="adj1" fmla="val -22583"/>
              <a:gd name="adj2" fmla="val -169258"/>
              <a:gd name="adj3" fmla="val 16667"/>
            </a:avLst>
          </a:prstGeom>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smtClean="0">
                <a:solidFill>
                  <a:prstClr val="black"/>
                </a:solidFill>
              </a:rPr>
              <a:t>Hadoop </a:t>
            </a:r>
            <a:r>
              <a:rPr lang="en-US" sz="1600" b="1" dirty="0">
                <a:solidFill>
                  <a:prstClr val="black"/>
                </a:solidFill>
              </a:rPr>
              <a:t>on bare metal </a:t>
            </a:r>
            <a:r>
              <a:rPr lang="en-US" sz="1600" b="1" dirty="0" smtClean="0">
                <a:solidFill>
                  <a:prstClr val="black"/>
                </a:solidFill>
              </a:rPr>
              <a:t> scales worst</a:t>
            </a:r>
            <a:endParaRPr lang="en-US" sz="1600" b="1" dirty="0">
              <a:solidFill>
                <a:prstClr val="black"/>
              </a:solidFill>
            </a:endParaRPr>
          </a:p>
        </p:txBody>
      </p:sp>
      <p:graphicFrame>
        <p:nvGraphicFramePr>
          <p:cNvPr id="26" name="Chart 25"/>
          <p:cNvGraphicFramePr>
            <a:graphicFrameLocks/>
          </p:cNvGraphicFramePr>
          <p:nvPr>
            <p:extLst>
              <p:ext uri="{D42A27DB-BD31-4B8C-83A1-F6EECF244321}">
                <p14:modId xmlns:p14="http://schemas.microsoft.com/office/powerpoint/2010/main" val="3841975321"/>
              </p:ext>
            </p:extLst>
          </p:nvPr>
        </p:nvGraphicFramePr>
        <p:xfrm>
          <a:off x="4343400" y="3534712"/>
          <a:ext cx="4903671" cy="2743111"/>
        </p:xfrm>
        <a:graphic>
          <a:graphicData uri="http://schemas.openxmlformats.org/drawingml/2006/chart">
            <c:chart xmlns:c="http://schemas.openxmlformats.org/drawingml/2006/chart" xmlns:r="http://schemas.openxmlformats.org/officeDocument/2006/relationships" r:id="rId11"/>
          </a:graphicData>
        </a:graphic>
      </p:graphicFrame>
      <p:sp>
        <p:nvSpPr>
          <p:cNvPr id="15" name="TextBox 14"/>
          <p:cNvSpPr txBox="1"/>
          <p:nvPr/>
        </p:nvSpPr>
        <p:spPr>
          <a:xfrm>
            <a:off x="7924800" y="3930134"/>
            <a:ext cx="938077" cy="369332"/>
          </a:xfrm>
          <a:prstGeom prst="rect">
            <a:avLst/>
          </a:prstGeom>
          <a:solidFill>
            <a:srgbClr val="C2E59B"/>
          </a:solidFill>
        </p:spPr>
        <p:txBody>
          <a:bodyPr wrap="none" rtlCol="0">
            <a:spAutoFit/>
          </a:bodyPr>
          <a:lstStyle/>
          <a:p>
            <a:r>
              <a:rPr lang="en-US" b="1" dirty="0" smtClean="0"/>
              <a:t>Hadoop</a:t>
            </a:r>
            <a:endParaRPr lang="en-US" b="1" dirty="0"/>
          </a:p>
        </p:txBody>
      </p:sp>
      <p:sp>
        <p:nvSpPr>
          <p:cNvPr id="27" name="TextBox 26"/>
          <p:cNvSpPr txBox="1"/>
          <p:nvPr/>
        </p:nvSpPr>
        <p:spPr>
          <a:xfrm>
            <a:off x="7870968" y="4579825"/>
            <a:ext cx="882678" cy="369332"/>
          </a:xfrm>
          <a:prstGeom prst="rect">
            <a:avLst/>
          </a:prstGeom>
          <a:solidFill>
            <a:srgbClr val="FF9797"/>
          </a:solidFill>
        </p:spPr>
        <p:txBody>
          <a:bodyPr wrap="none" rtlCol="0">
            <a:spAutoFit/>
          </a:bodyPr>
          <a:lstStyle/>
          <a:p>
            <a:r>
              <a:rPr lang="en-US" b="1" dirty="0" smtClean="0"/>
              <a:t>Twister</a:t>
            </a:r>
            <a:endParaRPr lang="en-US" b="1" dirty="0"/>
          </a:p>
        </p:txBody>
      </p:sp>
      <p:sp>
        <p:nvSpPr>
          <p:cNvPr id="28" name="TextBox 27"/>
          <p:cNvSpPr txBox="1"/>
          <p:nvPr/>
        </p:nvSpPr>
        <p:spPr>
          <a:xfrm>
            <a:off x="5508196" y="5288973"/>
            <a:ext cx="3635804" cy="369332"/>
          </a:xfrm>
          <a:prstGeom prst="rect">
            <a:avLst/>
          </a:prstGeom>
          <a:solidFill>
            <a:srgbClr val="6FC9F1"/>
          </a:solidFill>
        </p:spPr>
        <p:txBody>
          <a:bodyPr wrap="none" rtlCol="0">
            <a:spAutoFit/>
          </a:bodyPr>
          <a:lstStyle/>
          <a:p>
            <a:r>
              <a:rPr lang="en-US" b="1" dirty="0" smtClean="0"/>
              <a:t>Twister4Azure</a:t>
            </a:r>
            <a:r>
              <a:rPr lang="en-US" b="1" dirty="0"/>
              <a:t>(adjusted for C#/Java</a:t>
            </a:r>
            <a:r>
              <a:rPr lang="en-US" b="1" dirty="0" smtClean="0"/>
              <a:t>)</a:t>
            </a:r>
            <a:endParaRPr lang="en-US" b="1" dirty="0"/>
          </a:p>
        </p:txBody>
      </p:sp>
      <p:sp>
        <p:nvSpPr>
          <p:cNvPr id="29" name="TextBox 28"/>
          <p:cNvSpPr txBox="1"/>
          <p:nvPr/>
        </p:nvSpPr>
        <p:spPr>
          <a:xfrm>
            <a:off x="3645894" y="1539027"/>
            <a:ext cx="1547411" cy="369332"/>
          </a:xfrm>
          <a:prstGeom prst="rect">
            <a:avLst/>
          </a:prstGeom>
          <a:solidFill>
            <a:srgbClr val="FFFFCC"/>
          </a:solidFill>
          <a:ln w="38100">
            <a:solidFill>
              <a:schemeClr val="tx1"/>
            </a:solidFill>
          </a:ln>
        </p:spPr>
        <p:txBody>
          <a:bodyPr wrap="none" rtlCol="0">
            <a:spAutoFit/>
          </a:bodyPr>
          <a:lstStyle/>
          <a:p>
            <a:r>
              <a:rPr lang="en-US" b="1" dirty="0" smtClean="0"/>
              <a:t>Twister4Azure</a:t>
            </a:r>
            <a:endParaRPr lang="en-US" b="1" dirty="0"/>
          </a:p>
        </p:txBody>
      </p:sp>
      <p:sp>
        <p:nvSpPr>
          <p:cNvPr id="18" name="TextBox 17"/>
          <p:cNvSpPr txBox="1"/>
          <p:nvPr/>
        </p:nvSpPr>
        <p:spPr>
          <a:xfrm>
            <a:off x="290437" y="6387890"/>
            <a:ext cx="1798441" cy="369332"/>
          </a:xfrm>
          <a:prstGeom prst="rect">
            <a:avLst/>
          </a:prstGeom>
          <a:noFill/>
          <a:ln>
            <a:solidFill>
              <a:schemeClr val="tx1"/>
            </a:solidFill>
          </a:ln>
        </p:spPr>
        <p:txBody>
          <a:bodyPr wrap="none" rtlCol="0">
            <a:spAutoFit/>
          </a:bodyPr>
          <a:lstStyle/>
          <a:p>
            <a:r>
              <a:rPr lang="en-US" dirty="0"/>
              <a:t>Qiu, </a:t>
            </a:r>
            <a:r>
              <a:rPr lang="en-US" dirty="0" err="1"/>
              <a:t>Gunarathne</a:t>
            </a:r>
            <a:r>
              <a:rPr lang="en-US" dirty="0"/>
              <a:t> </a:t>
            </a:r>
          </a:p>
        </p:txBody>
      </p:sp>
    </p:spTree>
    <p:custDataLst>
      <p:tags r:id="rId1"/>
    </p:custDataLst>
    <p:extLst>
      <p:ext uri="{BB962C8B-B14F-4D97-AF65-F5344CB8AC3E}">
        <p14:creationId xmlns:p14="http://schemas.microsoft.com/office/powerpoint/2010/main" val="731596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831975"/>
          </a:xfrm>
        </p:spPr>
        <p:txBody>
          <a:bodyPr/>
          <a:lstStyle/>
          <a:p>
            <a:r>
              <a:rPr lang="en-US" sz="5400" dirty="0" smtClean="0"/>
              <a:t>Infrastructure </a:t>
            </a:r>
            <a:r>
              <a:rPr lang="en-US" sz="5400" dirty="0"/>
              <a:t>as a </a:t>
            </a:r>
            <a:r>
              <a:rPr lang="en-US" sz="5400" dirty="0" smtClean="0"/>
              <a:t>Service</a:t>
            </a:r>
            <a:br>
              <a:rPr lang="en-US" sz="5400" dirty="0" smtClean="0"/>
            </a:br>
            <a:r>
              <a:rPr lang="en-US" sz="5400" dirty="0" smtClean="0"/>
              <a:t>Platforms as </a:t>
            </a:r>
            <a:r>
              <a:rPr lang="en-US" sz="5400" dirty="0"/>
              <a:t>a Service</a:t>
            </a:r>
            <a:br>
              <a:rPr lang="en-US" sz="5400" dirty="0"/>
            </a:br>
            <a:r>
              <a:rPr lang="en-US" sz="5400" dirty="0" smtClean="0"/>
              <a:t>Software </a:t>
            </a:r>
            <a:r>
              <a:rPr lang="en-US" sz="5400" dirty="0"/>
              <a:t>as a Service</a:t>
            </a:r>
          </a:p>
        </p:txBody>
      </p:sp>
      <p:sp>
        <p:nvSpPr>
          <p:cNvPr id="3" name="Slide Number Placeholder 2"/>
          <p:cNvSpPr>
            <a:spLocks noGrp="1"/>
          </p:cNvSpPr>
          <p:nvPr>
            <p:ph type="sldNum" sz="quarter" idx="12"/>
          </p:nvPr>
        </p:nvSpPr>
        <p:spPr/>
        <p:txBody>
          <a:bodyPr/>
          <a:lstStyle/>
          <a:p>
            <a:fld id="{D8CFE096-9650-498C-990C-20F2420C253B}" type="slidenum">
              <a:rPr lang="en-US" smtClean="0"/>
              <a:pPr/>
              <a:t>21</a:t>
            </a:fld>
            <a:endParaRPr lang="en-US"/>
          </a:p>
        </p:txBody>
      </p:sp>
    </p:spTree>
    <p:extLst>
      <p:ext uri="{BB962C8B-B14F-4D97-AF65-F5344CB8AC3E}">
        <p14:creationId xmlns:p14="http://schemas.microsoft.com/office/powerpoint/2010/main" val="537825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sz="3600" dirty="0"/>
              <a:t>Infrastructure, Platforms, Software as a </a:t>
            </a:r>
            <a:r>
              <a:rPr lang="en-US" sz="3600" dirty="0" smtClean="0"/>
              <a:t>Service</a:t>
            </a:r>
            <a:endParaRPr lang="en-US" sz="3600" dirty="0"/>
          </a:p>
        </p:txBody>
      </p:sp>
      <p:sp>
        <p:nvSpPr>
          <p:cNvPr id="4" name="Content Placeholder 3"/>
          <p:cNvSpPr>
            <a:spLocks noGrp="1"/>
          </p:cNvSpPr>
          <p:nvPr>
            <p:ph idx="1"/>
          </p:nvPr>
        </p:nvSpPr>
        <p:spPr>
          <a:xfrm>
            <a:off x="6248400" y="684998"/>
            <a:ext cx="2743200" cy="4525963"/>
          </a:xfrm>
        </p:spPr>
        <p:txBody>
          <a:bodyPr/>
          <a:lstStyle/>
          <a:p>
            <a:r>
              <a:rPr lang="en-US" sz="2400" dirty="0" smtClean="0"/>
              <a:t>Software Services are building blocks of applications</a:t>
            </a:r>
            <a:br>
              <a:rPr lang="en-US" sz="2400" dirty="0" smtClean="0"/>
            </a:br>
            <a:endParaRPr lang="en-US" sz="2400" dirty="0" smtClean="0"/>
          </a:p>
          <a:p>
            <a:r>
              <a:rPr lang="en-US" sz="2400" dirty="0" smtClean="0"/>
              <a:t>The middleware or computing environment</a:t>
            </a:r>
            <a:br>
              <a:rPr lang="en-US" sz="2400" dirty="0" smtClean="0"/>
            </a:br>
            <a:r>
              <a:rPr lang="en-US" sz="2400" dirty="0" smtClean="0"/>
              <a:t/>
            </a:r>
            <a:br>
              <a:rPr lang="en-US" sz="2400" dirty="0" smtClean="0"/>
            </a:br>
            <a:r>
              <a:rPr lang="en-US" sz="2400" dirty="0" smtClean="0"/>
              <a:t>Includes </a:t>
            </a:r>
            <a:br>
              <a:rPr lang="en-US" sz="2400" dirty="0" smtClean="0"/>
            </a:br>
            <a:r>
              <a:rPr lang="en-US" sz="2400" dirty="0" smtClean="0"/>
              <a:t>virtual clusters, virtual networks, management systems Nimbus, Eucalyptus, OpenStack</a:t>
            </a:r>
            <a:endParaRPr lang="en-US" sz="24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22</a:t>
            </a:fld>
            <a:endParaRPr 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3" y="838200"/>
            <a:ext cx="6449292" cy="508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998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err="1" smtClean="0"/>
              <a:t>aaS</a:t>
            </a:r>
            <a:r>
              <a:rPr lang="en-US" dirty="0" smtClean="0"/>
              <a:t> and Roles/Appliances I</a:t>
            </a:r>
            <a:endParaRPr lang="en-US" dirty="0"/>
          </a:p>
        </p:txBody>
      </p:sp>
      <p:sp>
        <p:nvSpPr>
          <p:cNvPr id="3" name="Content Placeholder 2"/>
          <p:cNvSpPr>
            <a:spLocks noGrp="1"/>
          </p:cNvSpPr>
          <p:nvPr>
            <p:ph idx="1"/>
          </p:nvPr>
        </p:nvSpPr>
        <p:spPr>
          <a:xfrm>
            <a:off x="0" y="762000"/>
            <a:ext cx="9067800" cy="5638800"/>
          </a:xfrm>
        </p:spPr>
        <p:txBody>
          <a:bodyPr/>
          <a:lstStyle/>
          <a:p>
            <a:r>
              <a:rPr lang="en-US" sz="2800" dirty="0" smtClean="0"/>
              <a:t>Putting capabilities into Images (software for capability plus O/S) is key idea in clouds</a:t>
            </a:r>
          </a:p>
          <a:p>
            <a:pPr lvl="1"/>
            <a:r>
              <a:rPr lang="en-US" sz="2400" dirty="0" smtClean="0"/>
              <a:t>Can do in two different ways: </a:t>
            </a:r>
            <a:r>
              <a:rPr lang="en-US" sz="2400" b="1" dirty="0" err="1" smtClean="0"/>
              <a:t>aaS</a:t>
            </a:r>
            <a:r>
              <a:rPr lang="en-US" sz="2400" dirty="0" smtClean="0"/>
              <a:t> and </a:t>
            </a:r>
            <a:r>
              <a:rPr lang="en-US" sz="2400" b="1" dirty="0" smtClean="0"/>
              <a:t>Appliances </a:t>
            </a:r>
          </a:p>
          <a:p>
            <a:r>
              <a:rPr lang="en-US" sz="2800" dirty="0" smtClean="0"/>
              <a:t>If you package a capability X as a service </a:t>
            </a:r>
            <a:r>
              <a:rPr lang="en-US" sz="2800" b="1" dirty="0" err="1" smtClean="0"/>
              <a:t>XaaS</a:t>
            </a:r>
            <a:r>
              <a:rPr lang="en-US" sz="2800" dirty="0" smtClean="0"/>
              <a:t>, it runs on a separate VM and you interact with messages</a:t>
            </a:r>
          </a:p>
          <a:p>
            <a:pPr lvl="1"/>
            <a:r>
              <a:rPr lang="en-US" sz="2400" b="1" dirty="0" err="1"/>
              <a:t>SQLaaS</a:t>
            </a:r>
            <a:r>
              <a:rPr lang="en-US" sz="2400" dirty="0"/>
              <a:t> offers databases via messages similar to old JDBC </a:t>
            </a:r>
            <a:r>
              <a:rPr lang="en-US" sz="2400" dirty="0" smtClean="0"/>
              <a:t>model</a:t>
            </a:r>
          </a:p>
          <a:p>
            <a:r>
              <a:rPr lang="en-US" sz="2800" dirty="0" smtClean="0"/>
              <a:t>If you build a </a:t>
            </a:r>
            <a:r>
              <a:rPr lang="en-US" sz="2800" b="1" dirty="0" smtClean="0"/>
              <a:t>role</a:t>
            </a:r>
            <a:r>
              <a:rPr lang="en-US" sz="2800" dirty="0" smtClean="0"/>
              <a:t> or </a:t>
            </a:r>
            <a:r>
              <a:rPr lang="en-US" sz="2800" b="1" dirty="0" smtClean="0"/>
              <a:t>appliance</a:t>
            </a:r>
            <a:r>
              <a:rPr lang="en-US" sz="2800" dirty="0" smtClean="0"/>
              <a:t> with X, then X built into VM and you just need to add your own code and run</a:t>
            </a:r>
          </a:p>
          <a:p>
            <a:pPr lvl="1"/>
            <a:r>
              <a:rPr lang="en-US" sz="2400" b="1" dirty="0" smtClean="0"/>
              <a:t>i.e. base images can be customized</a:t>
            </a:r>
          </a:p>
          <a:p>
            <a:pPr lvl="1"/>
            <a:r>
              <a:rPr lang="en-US" sz="2400" b="1" dirty="0" smtClean="0"/>
              <a:t>Generic worker role in Venus-C (Azure) </a:t>
            </a:r>
            <a:r>
              <a:rPr lang="en-US" sz="2400" dirty="0" smtClean="0"/>
              <a:t>builds in I/O and scheduling</a:t>
            </a:r>
          </a:p>
          <a:p>
            <a:pPr lvl="1"/>
            <a:r>
              <a:rPr lang="en-US" sz="2400" dirty="0" smtClean="0"/>
              <a:t>What do we need for a CFD Appliance or a set of MDO appliances?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23</a:t>
            </a:fld>
            <a:endParaRPr lang="en-US"/>
          </a:p>
        </p:txBody>
      </p:sp>
    </p:spTree>
    <p:extLst>
      <p:ext uri="{BB962C8B-B14F-4D97-AF65-F5344CB8AC3E}">
        <p14:creationId xmlns:p14="http://schemas.microsoft.com/office/powerpoint/2010/main" val="2675666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err="1" smtClean="0"/>
              <a:t>aaS</a:t>
            </a:r>
            <a:r>
              <a:rPr lang="en-US" dirty="0" smtClean="0"/>
              <a:t> and Roles/Appliances II</a:t>
            </a:r>
            <a:endParaRPr lang="en-US" dirty="0"/>
          </a:p>
        </p:txBody>
      </p:sp>
      <p:sp>
        <p:nvSpPr>
          <p:cNvPr id="3" name="Content Placeholder 2"/>
          <p:cNvSpPr>
            <a:spLocks noGrp="1"/>
          </p:cNvSpPr>
          <p:nvPr>
            <p:ph idx="1"/>
          </p:nvPr>
        </p:nvSpPr>
        <p:spPr>
          <a:xfrm>
            <a:off x="0" y="914400"/>
            <a:ext cx="9067800" cy="5486400"/>
          </a:xfrm>
        </p:spPr>
        <p:txBody>
          <a:bodyPr/>
          <a:lstStyle/>
          <a:p>
            <a:r>
              <a:rPr lang="en-US" sz="2800" dirty="0" smtClean="0"/>
              <a:t>I expect a growing number of </a:t>
            </a:r>
            <a:r>
              <a:rPr lang="en-US" sz="2800" b="1" dirty="0" smtClean="0"/>
              <a:t>carefully designed images </a:t>
            </a:r>
            <a:r>
              <a:rPr lang="en-US" sz="2800" dirty="0" smtClean="0"/>
              <a:t>and services</a:t>
            </a:r>
          </a:p>
          <a:p>
            <a:pPr lvl="1"/>
            <a:r>
              <a:rPr lang="en-US" sz="2400" dirty="0" smtClean="0"/>
              <a:t>Supports </a:t>
            </a:r>
            <a:r>
              <a:rPr lang="en-US" sz="2400" b="1" dirty="0" smtClean="0"/>
              <a:t>ease of use </a:t>
            </a:r>
            <a:r>
              <a:rPr lang="en-US" sz="2400" dirty="0" smtClean="0"/>
              <a:t>of both existing code and developing new codes with appliances that have useful features loaded </a:t>
            </a:r>
          </a:p>
          <a:p>
            <a:pPr lvl="1"/>
            <a:r>
              <a:rPr lang="en-US" sz="2400" dirty="0" smtClean="0"/>
              <a:t>Supports </a:t>
            </a:r>
            <a:r>
              <a:rPr lang="en-US" sz="2400" b="1" dirty="0" smtClean="0"/>
              <a:t>reproducible</a:t>
            </a:r>
            <a:r>
              <a:rPr lang="en-US" sz="2400" dirty="0" smtClean="0"/>
              <a:t> </a:t>
            </a:r>
            <a:r>
              <a:rPr lang="en-US" sz="2400" dirty="0" err="1" smtClean="0"/>
              <a:t>science&amp;</a:t>
            </a:r>
            <a:r>
              <a:rPr lang="en-US" sz="2400" b="1" dirty="0" err="1" smtClean="0"/>
              <a:t>engineering</a:t>
            </a:r>
            <a:r>
              <a:rPr lang="en-US" sz="2400" dirty="0" smtClean="0"/>
              <a:t> as appliances + virtual clusters can be specified and rerun on demand</a:t>
            </a:r>
          </a:p>
          <a:p>
            <a:r>
              <a:rPr lang="en-US" sz="2800" b="1" dirty="0" smtClean="0"/>
              <a:t>Multidisciplinary Optimization </a:t>
            </a:r>
            <a:r>
              <a:rPr lang="en-US" sz="2800" dirty="0" smtClean="0"/>
              <a:t>well supported by </a:t>
            </a:r>
            <a:r>
              <a:rPr lang="en-US" sz="2800" dirty="0" err="1" smtClean="0"/>
              <a:t>SaaS</a:t>
            </a:r>
            <a:r>
              <a:rPr lang="en-US" sz="2800" dirty="0" smtClean="0"/>
              <a:t> and Appliances as needs several interacting services that we can ready to go on cloud</a:t>
            </a:r>
          </a:p>
          <a:p>
            <a:r>
              <a:rPr lang="en-US" sz="2800" dirty="0" smtClean="0"/>
              <a:t>Can specify </a:t>
            </a:r>
            <a:r>
              <a:rPr lang="en-US" sz="2800" b="1" dirty="0" smtClean="0"/>
              <a:t>appliances abstractly </a:t>
            </a:r>
            <a:r>
              <a:rPr lang="en-US" sz="2800" dirty="0" smtClean="0"/>
              <a:t>so can instantiate on </a:t>
            </a:r>
            <a:r>
              <a:rPr lang="en-US" sz="2800" b="1" dirty="0" smtClean="0"/>
              <a:t>Amazon, Azure, Eucalyptus, Nimbus, OpenNebula, OpenStack </a:t>
            </a:r>
            <a:r>
              <a:rPr lang="en-US" sz="2800" dirty="0" smtClean="0"/>
              <a:t>or directly on a bare metal </a:t>
            </a:r>
            <a:r>
              <a:rPr lang="en-US" sz="2800" b="1" dirty="0" smtClean="0"/>
              <a:t>HPC </a:t>
            </a:r>
            <a:r>
              <a:rPr lang="en-US" sz="2800" dirty="0" smtClean="0"/>
              <a:t>node</a:t>
            </a:r>
          </a:p>
          <a:p>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24</a:t>
            </a:fld>
            <a:endParaRPr lang="en-US"/>
          </a:p>
        </p:txBody>
      </p:sp>
    </p:spTree>
    <p:extLst>
      <p:ext uri="{BB962C8B-B14F-4D97-AF65-F5344CB8AC3E}">
        <p14:creationId xmlns:p14="http://schemas.microsoft.com/office/powerpoint/2010/main" val="209945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23"/>
            <a:ext cx="8229600" cy="806777"/>
          </a:xfrm>
        </p:spPr>
        <p:txBody>
          <a:bodyPr/>
          <a:lstStyle/>
          <a:p>
            <a:r>
              <a:rPr lang="en-US" dirty="0" smtClean="0"/>
              <a:t>What to use in Clouds: Cloud </a:t>
            </a:r>
            <a:r>
              <a:rPr lang="en-US" dirty="0" err="1" smtClean="0"/>
              <a:t>PaaS</a:t>
            </a:r>
            <a:endParaRPr lang="en-US" dirty="0"/>
          </a:p>
        </p:txBody>
      </p:sp>
      <p:sp>
        <p:nvSpPr>
          <p:cNvPr id="3" name="Content Placeholder 2"/>
          <p:cNvSpPr>
            <a:spLocks noGrp="1"/>
          </p:cNvSpPr>
          <p:nvPr>
            <p:ph idx="1"/>
          </p:nvPr>
        </p:nvSpPr>
        <p:spPr>
          <a:xfrm>
            <a:off x="0" y="914400"/>
            <a:ext cx="9144000" cy="5638800"/>
          </a:xfrm>
        </p:spPr>
        <p:txBody>
          <a:bodyPr>
            <a:normAutofit fontScale="85000" lnSpcReduction="20000"/>
          </a:bodyPr>
          <a:lstStyle/>
          <a:p>
            <a:r>
              <a:rPr lang="en-US" sz="2800" dirty="0" smtClean="0"/>
              <a:t>Job Management </a:t>
            </a:r>
          </a:p>
          <a:p>
            <a:pPr lvl="1"/>
            <a:r>
              <a:rPr lang="en-US" sz="2400" b="1" dirty="0"/>
              <a:t>Queues</a:t>
            </a:r>
            <a:r>
              <a:rPr lang="en-US" sz="2400" dirty="0"/>
              <a:t> to manage multiple tasks</a:t>
            </a:r>
          </a:p>
          <a:p>
            <a:pPr lvl="1"/>
            <a:r>
              <a:rPr lang="en-US" sz="2400" b="1" dirty="0"/>
              <a:t>Tables</a:t>
            </a:r>
            <a:r>
              <a:rPr lang="en-US" sz="2400" dirty="0"/>
              <a:t> to track job </a:t>
            </a:r>
            <a:r>
              <a:rPr lang="en-US" sz="2400" dirty="0" smtClean="0"/>
              <a:t>information</a:t>
            </a:r>
          </a:p>
          <a:p>
            <a:pPr lvl="1"/>
            <a:r>
              <a:rPr lang="en-US" sz="2400" b="1" dirty="0"/>
              <a:t>Workflow </a:t>
            </a:r>
            <a:r>
              <a:rPr lang="en-US" sz="2400" dirty="0"/>
              <a:t>to link multiple services (functions</a:t>
            </a:r>
            <a:r>
              <a:rPr lang="en-US" sz="2400" dirty="0" smtClean="0"/>
              <a:t>)</a:t>
            </a:r>
          </a:p>
          <a:p>
            <a:r>
              <a:rPr lang="en-US" sz="2800" dirty="0" smtClean="0"/>
              <a:t>Programming Model</a:t>
            </a:r>
          </a:p>
          <a:p>
            <a:pPr lvl="1"/>
            <a:r>
              <a:rPr lang="en-US" sz="2400" b="1" dirty="0" err="1"/>
              <a:t>MapReduce</a:t>
            </a:r>
            <a:r>
              <a:rPr lang="en-US" sz="2400" dirty="0"/>
              <a:t> and </a:t>
            </a:r>
            <a:r>
              <a:rPr lang="en-US" sz="2400" b="1" dirty="0"/>
              <a:t>Iterative </a:t>
            </a:r>
            <a:r>
              <a:rPr lang="en-US" sz="2400" b="1" dirty="0" err="1"/>
              <a:t>MapReduce</a:t>
            </a:r>
            <a:r>
              <a:rPr lang="en-US" sz="2400" b="1" dirty="0"/>
              <a:t> </a:t>
            </a:r>
            <a:r>
              <a:rPr lang="en-US" sz="2400" dirty="0"/>
              <a:t>to support </a:t>
            </a:r>
            <a:r>
              <a:rPr lang="en-US" sz="2400" dirty="0" smtClean="0"/>
              <a:t>parallelism</a:t>
            </a:r>
            <a:endParaRPr lang="en-US" sz="2400" dirty="0"/>
          </a:p>
          <a:p>
            <a:r>
              <a:rPr lang="en-US" sz="2800" dirty="0" smtClean="0"/>
              <a:t>Data Management</a:t>
            </a:r>
          </a:p>
          <a:p>
            <a:pPr lvl="1"/>
            <a:r>
              <a:rPr lang="en-US" sz="2400" dirty="0"/>
              <a:t>HDFS style </a:t>
            </a:r>
            <a:r>
              <a:rPr lang="en-US" sz="2400" b="1" dirty="0"/>
              <a:t>file system </a:t>
            </a:r>
            <a:r>
              <a:rPr lang="en-US" sz="2400" dirty="0"/>
              <a:t>to collocate data and </a:t>
            </a:r>
            <a:r>
              <a:rPr lang="en-US" sz="2400" dirty="0" smtClean="0"/>
              <a:t>computing</a:t>
            </a:r>
          </a:p>
          <a:p>
            <a:pPr lvl="1"/>
            <a:r>
              <a:rPr lang="en-US" sz="2600" b="1" dirty="0"/>
              <a:t>Data Parallel Languages </a:t>
            </a:r>
            <a:r>
              <a:rPr lang="en-US" sz="2600" dirty="0"/>
              <a:t>like Pig; more successful than HPF</a:t>
            </a:r>
            <a:r>
              <a:rPr lang="en-US" sz="2600" dirty="0" smtClean="0"/>
              <a:t>?</a:t>
            </a:r>
          </a:p>
          <a:p>
            <a:r>
              <a:rPr lang="en-US" sz="2800" dirty="0" smtClean="0"/>
              <a:t>Interaction Management</a:t>
            </a:r>
          </a:p>
          <a:p>
            <a:pPr lvl="1"/>
            <a:r>
              <a:rPr lang="en-US" sz="2400" b="1" dirty="0"/>
              <a:t>Services </a:t>
            </a:r>
            <a:r>
              <a:rPr lang="en-US" sz="2400" dirty="0"/>
              <a:t>for everything</a:t>
            </a:r>
          </a:p>
          <a:p>
            <a:pPr lvl="1"/>
            <a:r>
              <a:rPr lang="en-US" sz="2400" b="1" dirty="0"/>
              <a:t>Portals</a:t>
            </a:r>
            <a:r>
              <a:rPr lang="en-US" sz="2400" dirty="0"/>
              <a:t> as User </a:t>
            </a:r>
            <a:r>
              <a:rPr lang="en-US" sz="2400" dirty="0" smtClean="0"/>
              <a:t>Interface</a:t>
            </a:r>
          </a:p>
          <a:p>
            <a:pPr lvl="1"/>
            <a:r>
              <a:rPr lang="en-US" sz="2400" b="1" dirty="0" smtClean="0"/>
              <a:t>Scripting</a:t>
            </a:r>
            <a:r>
              <a:rPr lang="en-US" sz="2400" dirty="0" smtClean="0"/>
              <a:t> for fast prototyping</a:t>
            </a:r>
          </a:p>
          <a:p>
            <a:pPr lvl="1"/>
            <a:r>
              <a:rPr lang="en-US" sz="2400" b="1" dirty="0"/>
              <a:t>Appliances</a:t>
            </a:r>
            <a:r>
              <a:rPr lang="en-US" sz="2400" dirty="0"/>
              <a:t> and </a:t>
            </a:r>
            <a:r>
              <a:rPr lang="en-US" sz="2400" b="1" dirty="0"/>
              <a:t>Roles</a:t>
            </a:r>
            <a:r>
              <a:rPr lang="en-US" sz="2400" dirty="0"/>
              <a:t> as customized </a:t>
            </a:r>
            <a:r>
              <a:rPr lang="en-US" sz="2400" dirty="0" smtClean="0"/>
              <a:t>images</a:t>
            </a:r>
          </a:p>
          <a:p>
            <a:r>
              <a:rPr lang="en-US" sz="2800" dirty="0" smtClean="0"/>
              <a:t>New Generation Software tools </a:t>
            </a:r>
          </a:p>
          <a:p>
            <a:pPr lvl="1"/>
            <a:r>
              <a:rPr lang="en-US" sz="2400" dirty="0" smtClean="0"/>
              <a:t>like </a:t>
            </a:r>
            <a:r>
              <a:rPr lang="en-US" sz="2400" b="1" dirty="0" smtClean="0"/>
              <a:t>Google App Engine, </a:t>
            </a:r>
            <a:r>
              <a:rPr lang="en-US" sz="2400" b="1" dirty="0" err="1" smtClean="0"/>
              <a:t>memcached</a:t>
            </a:r>
            <a:endParaRPr lang="en-US" sz="2400" b="1" dirty="0" smtClean="0"/>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25</a:t>
            </a:fld>
            <a:endParaRPr lang="en-US"/>
          </a:p>
        </p:txBody>
      </p:sp>
    </p:spTree>
    <p:extLst>
      <p:ext uri="{BB962C8B-B14F-4D97-AF65-F5344CB8AC3E}">
        <p14:creationId xmlns:p14="http://schemas.microsoft.com/office/powerpoint/2010/main" val="2401352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 y="304800"/>
            <a:ext cx="8991600" cy="914400"/>
          </a:xfrm>
        </p:spPr>
        <p:txBody>
          <a:bodyPr/>
          <a:lstStyle/>
          <a:p>
            <a:r>
              <a:rPr lang="en-US" sz="3600" dirty="0" smtClean="0"/>
              <a:t>What to use in Grids and Supercomputers?</a:t>
            </a:r>
            <a:br>
              <a:rPr lang="en-US" sz="3600" dirty="0" smtClean="0"/>
            </a:br>
            <a:r>
              <a:rPr lang="en-US" sz="3600" dirty="0" smtClean="0"/>
              <a:t>HPC (including Grid) </a:t>
            </a:r>
            <a:r>
              <a:rPr lang="en-US" sz="3600" dirty="0" err="1" smtClean="0"/>
              <a:t>PaaS</a:t>
            </a:r>
            <a:endParaRPr lang="en-US" sz="3600" dirty="0"/>
          </a:p>
        </p:txBody>
      </p:sp>
      <p:sp>
        <p:nvSpPr>
          <p:cNvPr id="3" name="Content Placeholder 2"/>
          <p:cNvSpPr>
            <a:spLocks noGrp="1"/>
          </p:cNvSpPr>
          <p:nvPr>
            <p:ph idx="1"/>
          </p:nvPr>
        </p:nvSpPr>
        <p:spPr>
          <a:xfrm>
            <a:off x="0" y="1219200"/>
            <a:ext cx="9144000" cy="5029200"/>
          </a:xfrm>
        </p:spPr>
        <p:txBody>
          <a:bodyPr>
            <a:normAutofit fontScale="85000" lnSpcReduction="10000"/>
          </a:bodyPr>
          <a:lstStyle/>
          <a:p>
            <a:r>
              <a:rPr lang="en-US" sz="2800" b="1" dirty="0" smtClean="0"/>
              <a:t>Job Management</a:t>
            </a:r>
          </a:p>
          <a:p>
            <a:pPr lvl="1"/>
            <a:r>
              <a:rPr lang="en-US" sz="2400" b="1" dirty="0" smtClean="0"/>
              <a:t>Queues, Services Portals</a:t>
            </a:r>
            <a:r>
              <a:rPr lang="en-US" sz="2400" dirty="0" smtClean="0"/>
              <a:t> and </a:t>
            </a:r>
            <a:r>
              <a:rPr lang="en-US" sz="2400" b="1" dirty="0" smtClean="0"/>
              <a:t>Workflow</a:t>
            </a:r>
            <a:r>
              <a:rPr lang="en-US" sz="2400" dirty="0" smtClean="0"/>
              <a:t> as in clouds</a:t>
            </a:r>
          </a:p>
          <a:p>
            <a:r>
              <a:rPr lang="en-US" sz="2800" b="1" dirty="0" smtClean="0"/>
              <a:t>Programming Model</a:t>
            </a:r>
          </a:p>
          <a:p>
            <a:pPr lvl="1"/>
            <a:r>
              <a:rPr lang="en-US" sz="2400" b="1" dirty="0" smtClean="0"/>
              <a:t>MPI </a:t>
            </a:r>
            <a:r>
              <a:rPr lang="en-US" sz="2400" dirty="0" smtClean="0"/>
              <a:t>and </a:t>
            </a:r>
            <a:r>
              <a:rPr lang="en-US" sz="2400" b="1" dirty="0" smtClean="0"/>
              <a:t>GPU/multicore threaded</a:t>
            </a:r>
            <a:r>
              <a:rPr lang="en-US" sz="2400" dirty="0" smtClean="0"/>
              <a:t> parallelism</a:t>
            </a:r>
          </a:p>
          <a:p>
            <a:pPr lvl="1"/>
            <a:r>
              <a:rPr lang="en-US" sz="2400" b="1" dirty="0"/>
              <a:t>Wonderful libraries </a:t>
            </a:r>
            <a:r>
              <a:rPr lang="en-US" sz="2400" dirty="0"/>
              <a:t>supporting parallel linear algebra, particle evolution, partial differential equation </a:t>
            </a:r>
            <a:r>
              <a:rPr lang="en-US" sz="2400" dirty="0" smtClean="0"/>
              <a:t>solution</a:t>
            </a:r>
            <a:endParaRPr lang="en-US" sz="2800" b="1" dirty="0" smtClean="0"/>
          </a:p>
          <a:p>
            <a:r>
              <a:rPr lang="en-US" sz="2800" b="1" dirty="0" smtClean="0"/>
              <a:t>Data Management</a:t>
            </a:r>
          </a:p>
          <a:p>
            <a:pPr lvl="1"/>
            <a:r>
              <a:rPr lang="en-US" sz="2400" b="1" dirty="0" err="1" smtClean="0"/>
              <a:t>GridFTP</a:t>
            </a:r>
            <a:r>
              <a:rPr lang="en-US" sz="2400" b="1" dirty="0" smtClean="0"/>
              <a:t> </a:t>
            </a:r>
            <a:r>
              <a:rPr lang="en-US" sz="2400" dirty="0" smtClean="0"/>
              <a:t>and high speed networking</a:t>
            </a:r>
          </a:p>
          <a:p>
            <a:pPr lvl="1"/>
            <a:r>
              <a:rPr lang="en-US" sz="2400" b="1" dirty="0"/>
              <a:t>Parallel I/O </a:t>
            </a:r>
            <a:r>
              <a:rPr lang="en-US" sz="2400" dirty="0"/>
              <a:t>for high performance in an </a:t>
            </a:r>
            <a:r>
              <a:rPr lang="en-US" sz="2400" dirty="0" smtClean="0"/>
              <a:t>application</a:t>
            </a:r>
          </a:p>
          <a:p>
            <a:pPr lvl="1"/>
            <a:r>
              <a:rPr lang="en-US" sz="2400" b="1" dirty="0"/>
              <a:t>Wide area File System </a:t>
            </a:r>
            <a:r>
              <a:rPr lang="en-US" sz="2400" dirty="0"/>
              <a:t>(e.g. </a:t>
            </a:r>
            <a:r>
              <a:rPr lang="en-US" sz="2400" dirty="0" err="1"/>
              <a:t>Lustre</a:t>
            </a:r>
            <a:r>
              <a:rPr lang="en-US" sz="2400" dirty="0"/>
              <a:t>) supporting file </a:t>
            </a:r>
            <a:r>
              <a:rPr lang="en-US" sz="2400" dirty="0" smtClean="0"/>
              <a:t>sharing</a:t>
            </a:r>
          </a:p>
          <a:p>
            <a:r>
              <a:rPr lang="en-US" sz="2800" b="1" dirty="0" smtClean="0"/>
              <a:t>Interaction Management and Tools</a:t>
            </a:r>
          </a:p>
          <a:p>
            <a:pPr lvl="1"/>
            <a:r>
              <a:rPr lang="en-US" sz="2400" b="1" dirty="0" smtClean="0"/>
              <a:t>Globus, Condor, SAGA, Unicore, Genesis </a:t>
            </a:r>
            <a:r>
              <a:rPr lang="en-US" sz="2400" dirty="0" smtClean="0"/>
              <a:t>for Grids</a:t>
            </a:r>
          </a:p>
          <a:p>
            <a:pPr lvl="1"/>
            <a:r>
              <a:rPr lang="en-US" sz="2400" dirty="0" smtClean="0"/>
              <a:t>Scientific </a:t>
            </a:r>
            <a:r>
              <a:rPr lang="en-US" sz="2400" b="1" dirty="0" smtClean="0"/>
              <a:t>Visualization</a:t>
            </a:r>
          </a:p>
          <a:p>
            <a:r>
              <a:rPr lang="en-US" sz="2800" b="1" dirty="0" smtClean="0">
                <a:solidFill>
                  <a:srgbClr val="FF0000"/>
                </a:solidFill>
              </a:rPr>
              <a:t>Let’s unify Cloud and HPC </a:t>
            </a:r>
            <a:r>
              <a:rPr lang="en-US" sz="2800" b="1" dirty="0" err="1" smtClean="0">
                <a:solidFill>
                  <a:srgbClr val="FF0000"/>
                </a:solidFill>
              </a:rPr>
              <a:t>PaaS</a:t>
            </a:r>
            <a:r>
              <a:rPr lang="en-US" sz="2800" b="1" dirty="0" smtClean="0">
                <a:solidFill>
                  <a:srgbClr val="FF0000"/>
                </a:solidFill>
              </a:rPr>
              <a:t> and add Computer Science </a:t>
            </a:r>
            <a:r>
              <a:rPr lang="en-US" sz="2800" b="1" dirty="0" err="1" smtClean="0">
                <a:solidFill>
                  <a:srgbClr val="FF0000"/>
                </a:solidFill>
              </a:rPr>
              <a:t>PaaS</a:t>
            </a:r>
            <a:r>
              <a:rPr lang="en-US" sz="2800" dirty="0" smtClean="0">
                <a:solidFill>
                  <a:srgbClr val="FF0000"/>
                </a:solidFill>
              </a:rPr>
              <a:t>?</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26</a:t>
            </a:fld>
            <a:endParaRPr lang="en-US"/>
          </a:p>
        </p:txBody>
      </p:sp>
    </p:spTree>
    <p:extLst>
      <p:ext uri="{BB962C8B-B14F-4D97-AF65-F5344CB8AC3E}">
        <p14:creationId xmlns:p14="http://schemas.microsoft.com/office/powerpoint/2010/main" val="3159142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578"/>
            <a:ext cx="8229600" cy="891822"/>
          </a:xfrm>
        </p:spPr>
        <p:txBody>
          <a:bodyPr/>
          <a:lstStyle/>
          <a:p>
            <a:r>
              <a:rPr lang="en-US" dirty="0" smtClean="0"/>
              <a:t>Computer Science </a:t>
            </a:r>
            <a:r>
              <a:rPr lang="en-US" dirty="0" err="1" smtClean="0"/>
              <a:t>PaaS</a:t>
            </a:r>
            <a:endParaRPr lang="en-US" dirty="0"/>
          </a:p>
        </p:txBody>
      </p:sp>
      <p:sp>
        <p:nvSpPr>
          <p:cNvPr id="3" name="Content Placeholder 2"/>
          <p:cNvSpPr>
            <a:spLocks noGrp="1"/>
          </p:cNvSpPr>
          <p:nvPr>
            <p:ph idx="1"/>
          </p:nvPr>
        </p:nvSpPr>
        <p:spPr>
          <a:xfrm>
            <a:off x="152400" y="762000"/>
            <a:ext cx="8839200" cy="5257800"/>
          </a:xfrm>
        </p:spPr>
        <p:txBody>
          <a:bodyPr/>
          <a:lstStyle/>
          <a:p>
            <a:r>
              <a:rPr lang="en-US" dirty="0" smtClean="0"/>
              <a:t>Tools to support Compiler Development</a:t>
            </a:r>
          </a:p>
          <a:p>
            <a:r>
              <a:rPr lang="en-US" dirty="0" smtClean="0"/>
              <a:t>Performance tools at several levels</a:t>
            </a:r>
          </a:p>
          <a:p>
            <a:r>
              <a:rPr lang="en-US" dirty="0" smtClean="0"/>
              <a:t>Components of Software Stacks</a:t>
            </a:r>
          </a:p>
          <a:p>
            <a:r>
              <a:rPr lang="en-US" dirty="0" smtClean="0"/>
              <a:t>Experimental language Support</a:t>
            </a:r>
          </a:p>
          <a:p>
            <a:r>
              <a:rPr lang="en-US" dirty="0" smtClean="0"/>
              <a:t>Messaging Middleware (Pub-Sub)</a:t>
            </a:r>
          </a:p>
          <a:p>
            <a:r>
              <a:rPr lang="en-US" dirty="0" smtClean="0"/>
              <a:t>Semantic Web and Database tools</a:t>
            </a:r>
          </a:p>
          <a:p>
            <a:r>
              <a:rPr lang="en-US" dirty="0" smtClean="0"/>
              <a:t>Simulators</a:t>
            </a:r>
          </a:p>
          <a:p>
            <a:r>
              <a:rPr lang="en-US" dirty="0" smtClean="0"/>
              <a:t>System Development Environments</a:t>
            </a:r>
          </a:p>
          <a:p>
            <a:r>
              <a:rPr lang="en-US" dirty="0" smtClean="0"/>
              <a:t>Open Source Software from Linux to Apache</a:t>
            </a:r>
          </a:p>
          <a:p>
            <a:pPr marL="0" indent="0">
              <a:buNone/>
            </a:pP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27</a:t>
            </a:fld>
            <a:endParaRPr lang="en-US"/>
          </a:p>
        </p:txBody>
      </p:sp>
    </p:spTree>
    <p:extLst>
      <p:ext uri="{BB962C8B-B14F-4D97-AF65-F5344CB8AC3E}">
        <p14:creationId xmlns:p14="http://schemas.microsoft.com/office/powerpoint/2010/main" val="23223360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752600"/>
            <a:ext cx="8252644" cy="584775"/>
          </a:xfrm>
          <a:prstGeom prst="rect">
            <a:avLst/>
          </a:prstGeom>
          <a:solidFill>
            <a:schemeClr val="tx1"/>
          </a:solidFill>
        </p:spPr>
        <p:txBody>
          <a:bodyPr wrap="none" rtlCol="0">
            <a:spAutoFit/>
          </a:bodyPr>
          <a:lstStyle/>
          <a:p>
            <a:r>
              <a:rPr lang="en-US" sz="3200" b="1" dirty="0" smtClean="0">
                <a:ln w="1905"/>
                <a:solidFill>
                  <a:prstClr val="white"/>
                </a:solidFill>
                <a:effectLst>
                  <a:innerShdw blurRad="69850" dist="43180" dir="5400000">
                    <a:srgbClr val="000000">
                      <a:alpha val="65000"/>
                    </a:srgbClr>
                  </a:innerShdw>
                </a:effectLst>
              </a:rPr>
              <a:t>Components of a Scientific Computing Platform</a:t>
            </a:r>
            <a:endParaRPr lang="en-US" sz="3200" b="1" dirty="0">
              <a:ln w="1905"/>
              <a:solidFill>
                <a:prstClr val="white"/>
              </a:solidFill>
              <a:effectLst>
                <a:innerShdw blurRad="69850" dist="43180" dir="5400000">
                  <a:srgbClr val="000000">
                    <a:alpha val="65000"/>
                  </a:srgbClr>
                </a:inn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693304905"/>
              </p:ext>
            </p:extLst>
          </p:nvPr>
        </p:nvGraphicFramePr>
        <p:xfrm>
          <a:off x="0" y="174847"/>
          <a:ext cx="9144000" cy="6417147"/>
        </p:xfrm>
        <a:graphic>
          <a:graphicData uri="http://schemas.openxmlformats.org/drawingml/2006/table">
            <a:tbl>
              <a:tblPr/>
              <a:tblGrid>
                <a:gridCol w="9144000"/>
              </a:tblGrid>
              <a:tr h="380999">
                <a:tc>
                  <a:txBody>
                    <a:bodyPr/>
                    <a:lstStyle/>
                    <a:p>
                      <a:pPr marL="0" marR="0" algn="just">
                        <a:lnSpc>
                          <a:spcPct val="115000"/>
                        </a:lnSpc>
                        <a:spcBef>
                          <a:spcPts val="0"/>
                        </a:spcBef>
                        <a:spcAft>
                          <a:spcPts val="0"/>
                        </a:spcAft>
                      </a:pPr>
                      <a:r>
                        <a:rPr lang="en-US" sz="1800" b="1" dirty="0">
                          <a:solidFill>
                            <a:srgbClr val="FF0000"/>
                          </a:solidFill>
                          <a:latin typeface="Calibri"/>
                          <a:ea typeface="Calibri"/>
                          <a:cs typeface="Times New Roman"/>
                        </a:rPr>
                        <a:t>Authentication and Authorization:</a:t>
                      </a:r>
                      <a:r>
                        <a:rPr lang="en-US" sz="1800" dirty="0">
                          <a:solidFill>
                            <a:srgbClr val="FF0000"/>
                          </a:solidFill>
                          <a:latin typeface="Calibri"/>
                          <a:ea typeface="Calibri"/>
                          <a:cs typeface="Times New Roman"/>
                        </a:rPr>
                        <a:t> </a:t>
                      </a:r>
                      <a:r>
                        <a:rPr lang="en-US" sz="1800" dirty="0">
                          <a:latin typeface="Calibri"/>
                          <a:ea typeface="Calibri"/>
                          <a:cs typeface="Times New Roman"/>
                        </a:rPr>
                        <a:t>Provide single sign in </a:t>
                      </a:r>
                      <a:r>
                        <a:rPr lang="en-US" sz="1800" dirty="0" smtClean="0">
                          <a:latin typeface="Calibri"/>
                          <a:ea typeface="Calibri"/>
                          <a:cs typeface="Times New Roman"/>
                        </a:rPr>
                        <a:t>to</a:t>
                      </a:r>
                      <a:r>
                        <a:rPr lang="en-US" sz="1800" baseline="0" dirty="0" smtClean="0">
                          <a:latin typeface="Calibri"/>
                          <a:ea typeface="Calibri"/>
                          <a:cs typeface="Times New Roman"/>
                        </a:rPr>
                        <a:t> All system architectures</a:t>
                      </a:r>
                      <a:endParaRPr lang="en-US" sz="18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4800">
                <a:tc>
                  <a:txBody>
                    <a:bodyPr/>
                    <a:lstStyle/>
                    <a:p>
                      <a:pPr marL="0" marR="0">
                        <a:lnSpc>
                          <a:spcPct val="115000"/>
                        </a:lnSpc>
                        <a:spcBef>
                          <a:spcPts val="0"/>
                        </a:spcBef>
                        <a:spcAft>
                          <a:spcPts val="0"/>
                        </a:spcAft>
                      </a:pPr>
                      <a:r>
                        <a:rPr lang="en-US" sz="1800" b="1" dirty="0" smtClean="0">
                          <a:solidFill>
                            <a:srgbClr val="FF0000"/>
                          </a:solidFill>
                          <a:latin typeface="Calibri"/>
                          <a:ea typeface="Calibri"/>
                          <a:cs typeface="Times New Roman"/>
                        </a:rPr>
                        <a:t>Workflow:</a:t>
                      </a:r>
                      <a:r>
                        <a:rPr lang="en-US" sz="1800" dirty="0" smtClean="0">
                          <a:solidFill>
                            <a:srgbClr val="FF0000"/>
                          </a:solidFill>
                          <a:latin typeface="Calibri"/>
                          <a:ea typeface="Calibri"/>
                          <a:cs typeface="Times New Roman"/>
                        </a:rPr>
                        <a:t> </a:t>
                      </a:r>
                      <a:r>
                        <a:rPr lang="en-US" sz="1800" dirty="0" smtClean="0">
                          <a:latin typeface="Calibri"/>
                          <a:ea typeface="Calibri"/>
                          <a:cs typeface="Times New Roman"/>
                        </a:rPr>
                        <a:t>Support workflows that link job components between Grids and Clouds.</a:t>
                      </a:r>
                      <a:endParaRPr lang="en-US" sz="18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59664">
                <a:tc>
                  <a:txBody>
                    <a:bodyPr/>
                    <a:lstStyle/>
                    <a:p>
                      <a:pPr marL="0" marR="0">
                        <a:lnSpc>
                          <a:spcPct val="115000"/>
                        </a:lnSpc>
                        <a:spcBef>
                          <a:spcPts val="0"/>
                        </a:spcBef>
                        <a:spcAft>
                          <a:spcPts val="0"/>
                        </a:spcAft>
                      </a:pPr>
                      <a:r>
                        <a:rPr lang="en-US" sz="1800" b="1" dirty="0" smtClean="0">
                          <a:solidFill>
                            <a:srgbClr val="FF0000"/>
                          </a:solidFill>
                          <a:latin typeface="Calibri"/>
                          <a:ea typeface="Calibri"/>
                          <a:cs typeface="Times New Roman"/>
                        </a:rPr>
                        <a:t>Provenance: </a:t>
                      </a:r>
                      <a:r>
                        <a:rPr lang="en-US" sz="1800" dirty="0" smtClean="0">
                          <a:latin typeface="Calibri"/>
                          <a:ea typeface="Calibri"/>
                          <a:cs typeface="Times New Roman"/>
                        </a:rPr>
                        <a:t>Continues</a:t>
                      </a:r>
                      <a:r>
                        <a:rPr lang="en-US" sz="1800" baseline="0" dirty="0" smtClean="0">
                          <a:latin typeface="Calibri"/>
                          <a:ea typeface="Calibri"/>
                          <a:cs typeface="Times New Roman"/>
                        </a:rPr>
                        <a:t> to be critical to record all processing and data sources</a:t>
                      </a:r>
                      <a:endParaRPr lang="en-US" sz="18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Data Transport:</a:t>
                      </a:r>
                      <a:r>
                        <a:rPr lang="en-US" sz="1800" dirty="0">
                          <a:solidFill>
                            <a:srgbClr val="FF0000"/>
                          </a:solidFill>
                          <a:latin typeface="Calibri"/>
                          <a:ea typeface="Calibri"/>
                          <a:cs typeface="Times New Roman"/>
                        </a:rPr>
                        <a:t> </a:t>
                      </a:r>
                      <a:r>
                        <a:rPr lang="en-US" sz="1800" dirty="0">
                          <a:latin typeface="Calibri"/>
                          <a:ea typeface="Calibri"/>
                          <a:cs typeface="Times New Roman"/>
                        </a:rPr>
                        <a:t>Transport data between job components </a:t>
                      </a:r>
                      <a:r>
                        <a:rPr lang="en-US" sz="1800" dirty="0" smtClean="0">
                          <a:latin typeface="Calibri"/>
                          <a:ea typeface="Calibri"/>
                          <a:cs typeface="Times New Roman"/>
                        </a:rPr>
                        <a:t>on</a:t>
                      </a:r>
                      <a:r>
                        <a:rPr lang="en-US" sz="1800" baseline="0" dirty="0" smtClean="0">
                          <a:latin typeface="Calibri"/>
                          <a:ea typeface="Calibri"/>
                          <a:cs typeface="Times New Roman"/>
                        </a:rPr>
                        <a:t> </a:t>
                      </a:r>
                      <a:r>
                        <a:rPr lang="en-US" sz="1800" dirty="0" smtClean="0">
                          <a:latin typeface="Calibri"/>
                          <a:ea typeface="Calibri"/>
                          <a:cs typeface="Times New Roman"/>
                        </a:rPr>
                        <a:t>Grids </a:t>
                      </a:r>
                      <a:r>
                        <a:rPr lang="en-US" sz="1800" dirty="0">
                          <a:latin typeface="Calibri"/>
                          <a:ea typeface="Calibri"/>
                          <a:cs typeface="Times New Roman"/>
                        </a:rPr>
                        <a:t>and Commercial Clouds respecting custom storage </a:t>
                      </a:r>
                      <a:r>
                        <a:rPr lang="en-US" sz="1800" dirty="0" smtClean="0">
                          <a:latin typeface="Calibri"/>
                          <a:ea typeface="Calibri"/>
                          <a:cs typeface="Times New Roman"/>
                        </a:rPr>
                        <a:t>patterns like Lustre v HDFS</a:t>
                      </a:r>
                      <a:endParaRPr lang="en-US" sz="18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Program Library: </a:t>
                      </a:r>
                      <a:r>
                        <a:rPr lang="en-US" sz="1800" dirty="0">
                          <a:latin typeface="Calibri"/>
                          <a:ea typeface="Calibri"/>
                          <a:cs typeface="Times New Roman"/>
                        </a:rPr>
                        <a:t>Store Images and other Program </a:t>
                      </a:r>
                      <a:r>
                        <a:rPr lang="en-US" sz="1800" dirty="0" smtClean="0">
                          <a:latin typeface="Calibri"/>
                          <a:ea typeface="Calibri"/>
                          <a:cs typeface="Times New Roman"/>
                        </a:rPr>
                        <a:t>material</a:t>
                      </a:r>
                      <a:endParaRPr lang="en-US" sz="18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728">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Blob: </a:t>
                      </a:r>
                      <a:r>
                        <a:rPr lang="en-US" sz="1800" dirty="0">
                          <a:latin typeface="Calibri"/>
                          <a:ea typeface="Calibri"/>
                          <a:cs typeface="Times New Roman"/>
                        </a:rPr>
                        <a:t>Basic storage concept similar to Azure Blob or Amazon S3</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DPFS Data Parallel File System: </a:t>
                      </a:r>
                      <a:r>
                        <a:rPr lang="en-US" sz="1800" dirty="0">
                          <a:latin typeface="Calibri"/>
                          <a:ea typeface="Calibri"/>
                          <a:cs typeface="Times New Roman"/>
                        </a:rPr>
                        <a:t>Support of file systems like Google (MapReduce), HDFS (Hadoop) or Cosmos (dryad) with compute-data affinity optimized for data processing</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Table: </a:t>
                      </a:r>
                      <a:r>
                        <a:rPr lang="en-US" sz="1800" dirty="0">
                          <a:latin typeface="Calibri"/>
                          <a:ea typeface="Calibri"/>
                          <a:cs typeface="Times New Roman"/>
                        </a:rPr>
                        <a:t>Support of Table Data structures modeled on  Apache </a:t>
                      </a:r>
                      <a:r>
                        <a:rPr lang="en-US" sz="1800" dirty="0" err="1" smtClean="0">
                          <a:latin typeface="Calibri"/>
                          <a:ea typeface="Calibri"/>
                          <a:cs typeface="Times New Roman"/>
                        </a:rPr>
                        <a:t>Hbase</a:t>
                      </a:r>
                      <a:r>
                        <a:rPr lang="en-US" sz="1800" dirty="0" smtClean="0">
                          <a:latin typeface="Calibri"/>
                          <a:ea typeface="Calibri"/>
                          <a:cs typeface="Times New Roman"/>
                        </a:rPr>
                        <a:t>/</a:t>
                      </a:r>
                      <a:r>
                        <a:rPr lang="en-US" sz="1800" dirty="0" err="1" smtClean="0">
                          <a:latin typeface="Calibri"/>
                          <a:ea typeface="Calibri"/>
                          <a:cs typeface="Times New Roman"/>
                        </a:rPr>
                        <a:t>CouchDB</a:t>
                      </a:r>
                      <a:r>
                        <a:rPr lang="en-US" sz="1800" dirty="0" smtClean="0">
                          <a:latin typeface="Calibri"/>
                          <a:ea typeface="Calibri"/>
                          <a:cs typeface="Times New Roman"/>
                        </a:rPr>
                        <a:t> </a:t>
                      </a:r>
                      <a:r>
                        <a:rPr lang="en-US" sz="1800" dirty="0">
                          <a:latin typeface="Calibri"/>
                          <a:ea typeface="Calibri"/>
                          <a:cs typeface="Times New Roman"/>
                        </a:rPr>
                        <a:t>or Amazon SimpleDB/Azure </a:t>
                      </a:r>
                      <a:r>
                        <a:rPr lang="en-US" sz="1800" dirty="0" smtClean="0">
                          <a:latin typeface="Calibri"/>
                          <a:ea typeface="Calibri"/>
                          <a:cs typeface="Times New Roman"/>
                        </a:rPr>
                        <a:t>Table. There is “Big” and “Little” tables – generally NOSQL</a:t>
                      </a:r>
                      <a:endParaRPr lang="en-US" sz="18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11728">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SQL: </a:t>
                      </a:r>
                      <a:r>
                        <a:rPr lang="en-US" sz="1800" dirty="0">
                          <a:latin typeface="Calibri"/>
                          <a:ea typeface="Calibri"/>
                          <a:cs typeface="Times New Roman"/>
                        </a:rPr>
                        <a:t>Relational Database</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11728">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Queues: </a:t>
                      </a:r>
                      <a:r>
                        <a:rPr lang="en-US" sz="1800" dirty="0">
                          <a:latin typeface="Calibri"/>
                          <a:ea typeface="Calibri"/>
                          <a:cs typeface="Times New Roman"/>
                        </a:rPr>
                        <a:t>Publish Subscribe based queuing system</a:t>
                      </a: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Worker Role: </a:t>
                      </a:r>
                      <a:r>
                        <a:rPr lang="en-US" sz="1800" dirty="0">
                          <a:latin typeface="Calibri"/>
                          <a:ea typeface="Calibri"/>
                          <a:cs typeface="Times New Roman"/>
                        </a:rPr>
                        <a:t>This concept is implicitly used in both Amazon and TeraGrid but was </a:t>
                      </a:r>
                      <a:r>
                        <a:rPr lang="en-US" sz="1800" dirty="0" smtClean="0">
                          <a:latin typeface="Calibri"/>
                          <a:ea typeface="Calibri"/>
                          <a:cs typeface="Times New Roman"/>
                        </a:rPr>
                        <a:t>(first) </a:t>
                      </a:r>
                      <a:r>
                        <a:rPr lang="en-US" sz="1800" dirty="0">
                          <a:latin typeface="Calibri"/>
                          <a:ea typeface="Calibri"/>
                          <a:cs typeface="Times New Roman"/>
                        </a:rPr>
                        <a:t>introduced as a high level construct by </a:t>
                      </a:r>
                      <a:r>
                        <a:rPr lang="en-US" sz="1800" dirty="0" smtClean="0">
                          <a:latin typeface="Calibri"/>
                          <a:ea typeface="Calibri"/>
                          <a:cs typeface="Times New Roman"/>
                        </a:rPr>
                        <a:t>Azure. Naturally support </a:t>
                      </a:r>
                      <a:r>
                        <a:rPr lang="en-US" sz="1800" b="1" dirty="0" smtClean="0">
                          <a:solidFill>
                            <a:srgbClr val="FF0000"/>
                          </a:solidFill>
                          <a:latin typeface="Calibri"/>
                          <a:ea typeface="Calibri"/>
                          <a:cs typeface="Times New Roman"/>
                        </a:rPr>
                        <a:t>Elastic Utility Computing</a:t>
                      </a:r>
                      <a:endParaRPr lang="en-US" sz="1800" b="1" dirty="0">
                        <a:solidFill>
                          <a:srgbClr val="FF0000"/>
                        </a:solidFill>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MapReduce: </a:t>
                      </a:r>
                      <a:r>
                        <a:rPr lang="en-US" sz="1800" dirty="0">
                          <a:latin typeface="Calibri"/>
                          <a:ea typeface="Calibri"/>
                          <a:cs typeface="Times New Roman"/>
                        </a:rPr>
                        <a:t>Support MapReduce Programming model including Hadoop on Linux, Dryad on Windows HPCS and Twister on Windows and </a:t>
                      </a:r>
                      <a:r>
                        <a:rPr lang="en-US" sz="1800" dirty="0" smtClean="0">
                          <a:latin typeface="Calibri"/>
                          <a:ea typeface="Calibri"/>
                          <a:cs typeface="Times New Roman"/>
                        </a:rPr>
                        <a:t>Linux. Need</a:t>
                      </a:r>
                      <a:r>
                        <a:rPr lang="en-US" sz="1800" baseline="0" dirty="0" smtClean="0">
                          <a:latin typeface="Calibri"/>
                          <a:ea typeface="Calibri"/>
                          <a:cs typeface="Times New Roman"/>
                        </a:rPr>
                        <a:t> Iteration for Datamining</a:t>
                      </a:r>
                      <a:endParaRPr lang="en-US" sz="18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84048">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Software as a Service: </a:t>
                      </a:r>
                      <a:r>
                        <a:rPr lang="en-US" sz="1800" dirty="0">
                          <a:latin typeface="Calibri"/>
                          <a:ea typeface="Calibri"/>
                          <a:cs typeface="Times New Roman"/>
                        </a:rPr>
                        <a:t>This concept is shared between Clouds and </a:t>
                      </a:r>
                      <a:r>
                        <a:rPr lang="en-US" sz="1800" dirty="0" smtClean="0">
                          <a:latin typeface="Calibri"/>
                          <a:ea typeface="Calibri"/>
                          <a:cs typeface="Times New Roman"/>
                        </a:rPr>
                        <a:t>Grids</a:t>
                      </a:r>
                      <a:endParaRPr lang="en-US" sz="18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23454">
                <a:tc>
                  <a:txBody>
                    <a:bodyPr/>
                    <a:lstStyle/>
                    <a:p>
                      <a:pPr marL="0" marR="0">
                        <a:lnSpc>
                          <a:spcPct val="115000"/>
                        </a:lnSpc>
                        <a:spcBef>
                          <a:spcPts val="0"/>
                        </a:spcBef>
                        <a:spcAft>
                          <a:spcPts val="0"/>
                        </a:spcAft>
                      </a:pPr>
                      <a:r>
                        <a:rPr lang="en-US" sz="1800" b="1" dirty="0">
                          <a:solidFill>
                            <a:srgbClr val="FF0000"/>
                          </a:solidFill>
                          <a:latin typeface="Calibri"/>
                          <a:ea typeface="Calibri"/>
                          <a:cs typeface="Times New Roman"/>
                        </a:rPr>
                        <a:t>Web Role: </a:t>
                      </a:r>
                      <a:r>
                        <a:rPr lang="en-US" sz="1800" dirty="0">
                          <a:latin typeface="Calibri"/>
                          <a:ea typeface="Calibri"/>
                          <a:cs typeface="Times New Roman"/>
                        </a:rPr>
                        <a:t>This is used in Azure to describe </a:t>
                      </a:r>
                      <a:r>
                        <a:rPr lang="en-US" sz="1800" dirty="0" smtClean="0">
                          <a:latin typeface="Calibri"/>
                          <a:ea typeface="Calibri"/>
                          <a:cs typeface="Times New Roman"/>
                        </a:rPr>
                        <a:t>user interface and </a:t>
                      </a:r>
                      <a:r>
                        <a:rPr lang="en-US" sz="1800" dirty="0">
                          <a:latin typeface="Calibri"/>
                          <a:ea typeface="Calibri"/>
                          <a:cs typeface="Times New Roman"/>
                        </a:rPr>
                        <a:t>can be supported </a:t>
                      </a:r>
                      <a:r>
                        <a:rPr lang="en-US" sz="1800" dirty="0" smtClean="0">
                          <a:latin typeface="Calibri"/>
                          <a:ea typeface="Calibri"/>
                          <a:cs typeface="Times New Roman"/>
                        </a:rPr>
                        <a:t>by</a:t>
                      </a:r>
                      <a:r>
                        <a:rPr lang="en-US" sz="1800" baseline="0" dirty="0" smtClean="0">
                          <a:latin typeface="Calibri"/>
                          <a:ea typeface="Calibri"/>
                          <a:cs typeface="Times New Roman"/>
                        </a:rPr>
                        <a:t> portals in Grid or HPC systems</a:t>
                      </a:r>
                      <a:endParaRPr lang="en-US" sz="1800" dirty="0">
                        <a:latin typeface="Calibri"/>
                        <a:ea typeface="Calibri"/>
                        <a:cs typeface="Times New Roman"/>
                      </a:endParaRPr>
                    </a:p>
                  </a:txBody>
                  <a:tcPr marL="65713" marR="65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15448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762000"/>
          </a:xfrm>
        </p:spPr>
        <p:txBody>
          <a:bodyPr>
            <a:normAutofit/>
          </a:bodyPr>
          <a:lstStyle/>
          <a:p>
            <a:r>
              <a:rPr lang="en-US" b="1" dirty="0" smtClean="0"/>
              <a:t>Traditional File System?</a:t>
            </a:r>
            <a:endParaRPr lang="en-US" b="1" dirty="0"/>
          </a:p>
        </p:txBody>
      </p:sp>
      <p:sp>
        <p:nvSpPr>
          <p:cNvPr id="23" name="Content Placeholder 22"/>
          <p:cNvSpPr>
            <a:spLocks noGrp="1"/>
          </p:cNvSpPr>
          <p:nvPr>
            <p:ph idx="1"/>
          </p:nvPr>
        </p:nvSpPr>
        <p:spPr>
          <a:xfrm>
            <a:off x="278956" y="4680860"/>
            <a:ext cx="8229600" cy="1719940"/>
          </a:xfrm>
        </p:spPr>
        <p:txBody>
          <a:bodyPr>
            <a:normAutofit fontScale="70000" lnSpcReduction="20000"/>
          </a:bodyPr>
          <a:lstStyle/>
          <a:p>
            <a:r>
              <a:rPr lang="en-US" dirty="0" smtClean="0"/>
              <a:t>Typically a shared file system (Lustre, NFS …) used to support high performance computing</a:t>
            </a:r>
          </a:p>
          <a:p>
            <a:r>
              <a:rPr lang="en-US" dirty="0" smtClean="0"/>
              <a:t>Big advantages in flexible computing on shared data but doesn’t “</a:t>
            </a:r>
            <a:r>
              <a:rPr lang="en-US" b="1" dirty="0" smtClean="0"/>
              <a:t>bring computing to data</a:t>
            </a:r>
            <a:r>
              <a:rPr lang="en-US" dirty="0" smtClean="0"/>
              <a:t>”</a:t>
            </a:r>
          </a:p>
          <a:p>
            <a:r>
              <a:rPr lang="en-US" dirty="0" smtClean="0"/>
              <a:t>Object stores similar structure (separate data and compute) to this</a:t>
            </a:r>
            <a:endParaRPr lang="en-US" dirty="0"/>
          </a:p>
        </p:txBody>
      </p:sp>
      <p:grpSp>
        <p:nvGrpSpPr>
          <p:cNvPr id="22" name="Group 21"/>
          <p:cNvGrpSpPr/>
          <p:nvPr/>
        </p:nvGrpSpPr>
        <p:grpSpPr>
          <a:xfrm>
            <a:off x="289274" y="1041118"/>
            <a:ext cx="7772400" cy="3639742"/>
            <a:chOff x="228600" y="1894341"/>
            <a:chExt cx="7772400" cy="3639742"/>
          </a:xfrm>
        </p:grpSpPr>
        <p:grpSp>
          <p:nvGrpSpPr>
            <p:cNvPr id="206" name="Group 205"/>
            <p:cNvGrpSpPr/>
            <p:nvPr/>
          </p:nvGrpSpPr>
          <p:grpSpPr>
            <a:xfrm>
              <a:off x="2833514" y="1894341"/>
              <a:ext cx="1447800" cy="3124200"/>
              <a:chOff x="1562100" y="2286000"/>
              <a:chExt cx="1447800" cy="3124200"/>
            </a:xfrm>
          </p:grpSpPr>
          <p:grpSp>
            <p:nvGrpSpPr>
              <p:cNvPr id="207" name="Group 206"/>
              <p:cNvGrpSpPr/>
              <p:nvPr/>
            </p:nvGrpSpPr>
            <p:grpSpPr>
              <a:xfrm>
                <a:off x="1562100" y="2286000"/>
                <a:ext cx="1447800" cy="838200"/>
                <a:chOff x="1562100" y="2103137"/>
                <a:chExt cx="1447800" cy="838200"/>
              </a:xfrm>
            </p:grpSpPr>
            <p:grpSp>
              <p:nvGrpSpPr>
                <p:cNvPr id="283" name="Group 282"/>
                <p:cNvGrpSpPr/>
                <p:nvPr/>
              </p:nvGrpSpPr>
              <p:grpSpPr>
                <a:xfrm>
                  <a:off x="1562100" y="2103137"/>
                  <a:ext cx="1447800" cy="609600"/>
                  <a:chOff x="1562100" y="2103137"/>
                  <a:chExt cx="1447800" cy="609600"/>
                </a:xfrm>
              </p:grpSpPr>
              <p:grpSp>
                <p:nvGrpSpPr>
                  <p:cNvPr id="285" name="Group 284"/>
                  <p:cNvGrpSpPr/>
                  <p:nvPr/>
                </p:nvGrpSpPr>
                <p:grpSpPr>
                  <a:xfrm>
                    <a:off x="1562100" y="2103137"/>
                    <a:ext cx="1447800" cy="609600"/>
                    <a:chOff x="838200" y="2130534"/>
                    <a:chExt cx="1447800" cy="609600"/>
                  </a:xfrm>
                </p:grpSpPr>
                <p:sp>
                  <p:nvSpPr>
                    <p:cNvPr id="287" name="Oval 286"/>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88" name="Group 9"/>
                    <p:cNvGrpSpPr>
                      <a:grpSpLocks/>
                    </p:cNvGrpSpPr>
                    <p:nvPr/>
                  </p:nvGrpSpPr>
                  <p:grpSpPr bwMode="auto">
                    <a:xfrm>
                      <a:off x="838200" y="2130534"/>
                      <a:ext cx="742513" cy="609600"/>
                      <a:chOff x="506" y="717"/>
                      <a:chExt cx="790" cy="445"/>
                    </a:xfrm>
                  </p:grpSpPr>
                  <p:sp>
                    <p:nvSpPr>
                      <p:cNvPr id="29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9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9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9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9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9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9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9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0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0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0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89" name="Straight Connector 28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6" name="Rectangle 28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2" name="Straight Connector 28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1562100" y="3962400"/>
                <a:ext cx="1447800" cy="838200"/>
                <a:chOff x="1562100" y="2103137"/>
                <a:chExt cx="1447800" cy="838200"/>
              </a:xfrm>
            </p:grpSpPr>
            <p:grpSp>
              <p:nvGrpSpPr>
                <p:cNvPr id="259" name="Group 258"/>
                <p:cNvGrpSpPr/>
                <p:nvPr/>
              </p:nvGrpSpPr>
              <p:grpSpPr>
                <a:xfrm>
                  <a:off x="1562100" y="2103137"/>
                  <a:ext cx="1447800" cy="609600"/>
                  <a:chOff x="1562100" y="2103137"/>
                  <a:chExt cx="1447800" cy="609600"/>
                </a:xfrm>
              </p:grpSpPr>
              <p:grpSp>
                <p:nvGrpSpPr>
                  <p:cNvPr id="261" name="Group 260"/>
                  <p:cNvGrpSpPr/>
                  <p:nvPr/>
                </p:nvGrpSpPr>
                <p:grpSpPr>
                  <a:xfrm>
                    <a:off x="1562100" y="2103137"/>
                    <a:ext cx="1447800" cy="609600"/>
                    <a:chOff x="838200" y="2130534"/>
                    <a:chExt cx="1447800" cy="609600"/>
                  </a:xfrm>
                </p:grpSpPr>
                <p:sp>
                  <p:nvSpPr>
                    <p:cNvPr id="263" name="Oval 262"/>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64" name="Group 9"/>
                    <p:cNvGrpSpPr>
                      <a:grpSpLocks/>
                    </p:cNvGrpSpPr>
                    <p:nvPr/>
                  </p:nvGrpSpPr>
                  <p:grpSpPr bwMode="auto">
                    <a:xfrm>
                      <a:off x="838200" y="2130534"/>
                      <a:ext cx="742513" cy="609600"/>
                      <a:chOff x="506" y="717"/>
                      <a:chExt cx="790" cy="445"/>
                    </a:xfrm>
                  </p:grpSpPr>
                  <p:sp>
                    <p:nvSpPr>
                      <p:cNvPr id="26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6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6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6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7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7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7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7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7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7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7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8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65" name="Straight Connector 26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2" name="Rectangle 26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8" name="Straight Connector 257"/>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1562100" y="3124200"/>
                <a:ext cx="1447800" cy="838200"/>
                <a:chOff x="1562100" y="2103137"/>
                <a:chExt cx="1447800" cy="838200"/>
              </a:xfrm>
            </p:grpSpPr>
            <p:grpSp>
              <p:nvGrpSpPr>
                <p:cNvPr id="235" name="Group 234"/>
                <p:cNvGrpSpPr/>
                <p:nvPr/>
              </p:nvGrpSpPr>
              <p:grpSpPr>
                <a:xfrm>
                  <a:off x="1562100" y="2103137"/>
                  <a:ext cx="1447800" cy="609600"/>
                  <a:chOff x="1562100" y="2103137"/>
                  <a:chExt cx="1447800" cy="609600"/>
                </a:xfrm>
              </p:grpSpPr>
              <p:grpSp>
                <p:nvGrpSpPr>
                  <p:cNvPr id="237" name="Group 236"/>
                  <p:cNvGrpSpPr/>
                  <p:nvPr/>
                </p:nvGrpSpPr>
                <p:grpSpPr>
                  <a:xfrm>
                    <a:off x="1562100" y="2103137"/>
                    <a:ext cx="1447800" cy="609600"/>
                    <a:chOff x="838200" y="2130534"/>
                    <a:chExt cx="1447800" cy="609600"/>
                  </a:xfrm>
                </p:grpSpPr>
                <p:sp>
                  <p:nvSpPr>
                    <p:cNvPr id="239" name="Oval 238"/>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40" name="Group 9"/>
                    <p:cNvGrpSpPr>
                      <a:grpSpLocks/>
                    </p:cNvGrpSpPr>
                    <p:nvPr/>
                  </p:nvGrpSpPr>
                  <p:grpSpPr bwMode="auto">
                    <a:xfrm>
                      <a:off x="838200" y="2130534"/>
                      <a:ext cx="742513" cy="609600"/>
                      <a:chOff x="506" y="717"/>
                      <a:chExt cx="790" cy="445"/>
                    </a:xfrm>
                  </p:grpSpPr>
                  <p:sp>
                    <p:nvSpPr>
                      <p:cNvPr id="242"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43"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44"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5"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6"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47"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48"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49"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50"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51"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52"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3"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4"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55"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56"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41" name="Straight Connector 240"/>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8" name="Rectangle 237"/>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4" name="Straight Connector 233"/>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1562100" y="4800600"/>
                <a:ext cx="1447800" cy="609600"/>
                <a:chOff x="1562100" y="2103137"/>
                <a:chExt cx="1447800" cy="609600"/>
              </a:xfrm>
            </p:grpSpPr>
            <p:grpSp>
              <p:nvGrpSpPr>
                <p:cNvPr id="213" name="Group 212"/>
                <p:cNvGrpSpPr/>
                <p:nvPr/>
              </p:nvGrpSpPr>
              <p:grpSpPr>
                <a:xfrm>
                  <a:off x="1562100" y="2103137"/>
                  <a:ext cx="1447800" cy="609600"/>
                  <a:chOff x="838200" y="2130534"/>
                  <a:chExt cx="1447800" cy="609600"/>
                </a:xfrm>
              </p:grpSpPr>
              <p:sp>
                <p:nvSpPr>
                  <p:cNvPr id="215" name="Oval 214"/>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16" name="Group 9"/>
                  <p:cNvGrpSpPr>
                    <a:grpSpLocks/>
                  </p:cNvGrpSpPr>
                  <p:nvPr/>
                </p:nvGrpSpPr>
                <p:grpSpPr bwMode="auto">
                  <a:xfrm>
                    <a:off x="838200" y="2130534"/>
                    <a:ext cx="742513" cy="609600"/>
                    <a:chOff x="506" y="717"/>
                    <a:chExt cx="790" cy="445"/>
                  </a:xfrm>
                </p:grpSpPr>
                <p:sp>
                  <p:nvSpPr>
                    <p:cNvPr id="21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1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2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2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2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2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2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2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3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3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3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17" name="Straight Connector 21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4" name="Rectangle 21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5" name="TextBox 504"/>
            <p:cNvSpPr txBox="1"/>
            <p:nvPr/>
          </p:nvSpPr>
          <p:spPr>
            <a:xfrm>
              <a:off x="5769772" y="4980085"/>
              <a:ext cx="1774653" cy="369332"/>
            </a:xfrm>
            <a:prstGeom prst="rect">
              <a:avLst/>
            </a:prstGeom>
            <a:noFill/>
          </p:spPr>
          <p:txBody>
            <a:bodyPr wrap="none" rtlCol="0">
              <a:spAutoFit/>
            </a:bodyPr>
            <a:lstStyle/>
            <a:p>
              <a:r>
                <a:rPr lang="en-US" b="1" dirty="0" smtClean="0"/>
                <a:t>Compute Cluster</a:t>
              </a:r>
              <a:endParaRPr lang="en-US" b="1" dirty="0"/>
            </a:p>
          </p:txBody>
        </p:sp>
        <p:grpSp>
          <p:nvGrpSpPr>
            <p:cNvPr id="16" name="Group 15"/>
            <p:cNvGrpSpPr/>
            <p:nvPr/>
          </p:nvGrpSpPr>
          <p:grpSpPr>
            <a:xfrm>
              <a:off x="5232378" y="2174089"/>
              <a:ext cx="2768622" cy="2564704"/>
              <a:chOff x="3713724" y="2020475"/>
              <a:chExt cx="2768622" cy="2564704"/>
            </a:xfrm>
          </p:grpSpPr>
          <p:grpSp>
            <p:nvGrpSpPr>
              <p:cNvPr id="15" name="Group 14"/>
              <p:cNvGrpSpPr/>
              <p:nvPr/>
            </p:nvGrpSpPr>
            <p:grpSpPr>
              <a:xfrm>
                <a:off x="3713724" y="2046572"/>
                <a:ext cx="762000" cy="2538607"/>
                <a:chOff x="3713724" y="2046572"/>
                <a:chExt cx="762000" cy="2538607"/>
              </a:xfrm>
            </p:grpSpPr>
            <p:grpSp>
              <p:nvGrpSpPr>
                <p:cNvPr id="13" name="Group 12"/>
                <p:cNvGrpSpPr/>
                <p:nvPr/>
              </p:nvGrpSpPr>
              <p:grpSpPr>
                <a:xfrm>
                  <a:off x="3713724" y="2046572"/>
                  <a:ext cx="762000" cy="696108"/>
                  <a:chOff x="3733800" y="2046572"/>
                  <a:chExt cx="762000" cy="696108"/>
                </a:xfrm>
              </p:grpSpPr>
              <p:sp>
                <p:nvSpPr>
                  <p:cNvPr id="458" name="Oval 457"/>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16" name="Straight Connector 515"/>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8" name="Group 517"/>
                <p:cNvGrpSpPr/>
                <p:nvPr/>
              </p:nvGrpSpPr>
              <p:grpSpPr>
                <a:xfrm>
                  <a:off x="3713724" y="2724508"/>
                  <a:ext cx="762000" cy="696108"/>
                  <a:chOff x="3733800" y="2046572"/>
                  <a:chExt cx="762000" cy="696108"/>
                </a:xfrm>
              </p:grpSpPr>
              <p:sp>
                <p:nvSpPr>
                  <p:cNvPr id="519" name="Oval 51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0" name="Straight Connector 519"/>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2" name="Group 521"/>
                <p:cNvGrpSpPr/>
                <p:nvPr/>
              </p:nvGrpSpPr>
              <p:grpSpPr>
                <a:xfrm>
                  <a:off x="3713724" y="3420996"/>
                  <a:ext cx="762000" cy="696108"/>
                  <a:chOff x="3733800" y="2046572"/>
                  <a:chExt cx="762000" cy="696108"/>
                </a:xfrm>
              </p:grpSpPr>
              <p:sp>
                <p:nvSpPr>
                  <p:cNvPr id="523" name="Oval 52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4" name="Straight Connector 52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6" name="Group 525"/>
                <p:cNvGrpSpPr/>
                <p:nvPr/>
              </p:nvGrpSpPr>
              <p:grpSpPr>
                <a:xfrm>
                  <a:off x="3713724" y="4127979"/>
                  <a:ext cx="762000" cy="457200"/>
                  <a:chOff x="3733800" y="2046572"/>
                  <a:chExt cx="762000" cy="457200"/>
                </a:xfrm>
              </p:grpSpPr>
              <p:sp>
                <p:nvSpPr>
                  <p:cNvPr id="527" name="Oval 526"/>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8" name="Straight Connector 527"/>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30" name="Group 529"/>
              <p:cNvGrpSpPr/>
              <p:nvPr/>
            </p:nvGrpSpPr>
            <p:grpSpPr>
              <a:xfrm>
                <a:off x="4501146" y="2037012"/>
                <a:ext cx="762000" cy="2538607"/>
                <a:chOff x="3713724" y="2046572"/>
                <a:chExt cx="762000" cy="2538607"/>
              </a:xfrm>
            </p:grpSpPr>
            <p:grpSp>
              <p:nvGrpSpPr>
                <p:cNvPr id="531" name="Group 530"/>
                <p:cNvGrpSpPr/>
                <p:nvPr/>
              </p:nvGrpSpPr>
              <p:grpSpPr>
                <a:xfrm>
                  <a:off x="3713724" y="2046572"/>
                  <a:ext cx="762000" cy="696108"/>
                  <a:chOff x="3733800" y="2046572"/>
                  <a:chExt cx="762000" cy="696108"/>
                </a:xfrm>
              </p:grpSpPr>
              <p:sp>
                <p:nvSpPr>
                  <p:cNvPr id="543" name="Oval 54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44" name="Straight Connector 54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2" name="Group 531"/>
                <p:cNvGrpSpPr/>
                <p:nvPr/>
              </p:nvGrpSpPr>
              <p:grpSpPr>
                <a:xfrm>
                  <a:off x="3713724" y="2724508"/>
                  <a:ext cx="762000" cy="696108"/>
                  <a:chOff x="3733800" y="2046572"/>
                  <a:chExt cx="762000" cy="696108"/>
                </a:xfrm>
              </p:grpSpPr>
              <p:sp>
                <p:nvSpPr>
                  <p:cNvPr id="540" name="Oval 539"/>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41" name="Straight Connector 540"/>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3" name="Group 532"/>
                <p:cNvGrpSpPr/>
                <p:nvPr/>
              </p:nvGrpSpPr>
              <p:grpSpPr>
                <a:xfrm>
                  <a:off x="3713724" y="3420996"/>
                  <a:ext cx="762000" cy="696108"/>
                  <a:chOff x="3733800" y="2046572"/>
                  <a:chExt cx="762000" cy="696108"/>
                </a:xfrm>
              </p:grpSpPr>
              <p:sp>
                <p:nvSpPr>
                  <p:cNvPr id="537" name="Oval 536"/>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38" name="Straight Connector 537"/>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4" name="Group 533"/>
                <p:cNvGrpSpPr/>
                <p:nvPr/>
              </p:nvGrpSpPr>
              <p:grpSpPr>
                <a:xfrm>
                  <a:off x="3713724" y="4127979"/>
                  <a:ext cx="762000" cy="457200"/>
                  <a:chOff x="3733800" y="2046572"/>
                  <a:chExt cx="762000" cy="457200"/>
                </a:xfrm>
              </p:grpSpPr>
              <p:sp>
                <p:nvSpPr>
                  <p:cNvPr id="535" name="Oval 534"/>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36" name="Straight Connector 535"/>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6" name="Group 545"/>
              <p:cNvGrpSpPr/>
              <p:nvPr/>
            </p:nvGrpSpPr>
            <p:grpSpPr>
              <a:xfrm>
                <a:off x="5263146" y="2020475"/>
                <a:ext cx="762000" cy="2538607"/>
                <a:chOff x="3713724" y="2046572"/>
                <a:chExt cx="762000" cy="2538607"/>
              </a:xfrm>
            </p:grpSpPr>
            <p:grpSp>
              <p:nvGrpSpPr>
                <p:cNvPr id="547" name="Group 546"/>
                <p:cNvGrpSpPr/>
                <p:nvPr/>
              </p:nvGrpSpPr>
              <p:grpSpPr>
                <a:xfrm>
                  <a:off x="3713724" y="2046572"/>
                  <a:ext cx="762000" cy="696108"/>
                  <a:chOff x="3733800" y="2046572"/>
                  <a:chExt cx="762000" cy="696108"/>
                </a:xfrm>
              </p:grpSpPr>
              <p:sp>
                <p:nvSpPr>
                  <p:cNvPr id="559" name="Oval 55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60" name="Straight Connector 559"/>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8" name="Group 547"/>
                <p:cNvGrpSpPr/>
                <p:nvPr/>
              </p:nvGrpSpPr>
              <p:grpSpPr>
                <a:xfrm>
                  <a:off x="3713724" y="2724508"/>
                  <a:ext cx="762000" cy="696108"/>
                  <a:chOff x="3733800" y="2046572"/>
                  <a:chExt cx="762000" cy="696108"/>
                </a:xfrm>
              </p:grpSpPr>
              <p:sp>
                <p:nvSpPr>
                  <p:cNvPr id="556" name="Oval 555"/>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7" name="Straight Connector 556"/>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9" name="Group 548"/>
                <p:cNvGrpSpPr/>
                <p:nvPr/>
              </p:nvGrpSpPr>
              <p:grpSpPr>
                <a:xfrm>
                  <a:off x="3713724" y="3420996"/>
                  <a:ext cx="762000" cy="696108"/>
                  <a:chOff x="3733800" y="2046572"/>
                  <a:chExt cx="762000" cy="696108"/>
                </a:xfrm>
              </p:grpSpPr>
              <p:sp>
                <p:nvSpPr>
                  <p:cNvPr id="553" name="Oval 55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4" name="Straight Connector 55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0" name="Group 549"/>
                <p:cNvGrpSpPr/>
                <p:nvPr/>
              </p:nvGrpSpPr>
              <p:grpSpPr>
                <a:xfrm>
                  <a:off x="3713724" y="4127979"/>
                  <a:ext cx="762000" cy="457200"/>
                  <a:chOff x="3733800" y="2046572"/>
                  <a:chExt cx="762000" cy="457200"/>
                </a:xfrm>
              </p:grpSpPr>
              <p:sp>
                <p:nvSpPr>
                  <p:cNvPr id="551" name="Oval 550"/>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2" name="Straight Connector 551"/>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62" name="Group 561"/>
              <p:cNvGrpSpPr/>
              <p:nvPr/>
            </p:nvGrpSpPr>
            <p:grpSpPr>
              <a:xfrm>
                <a:off x="6025146" y="2037012"/>
                <a:ext cx="457200" cy="2538607"/>
                <a:chOff x="3713724" y="2046572"/>
                <a:chExt cx="457200" cy="2538607"/>
              </a:xfrm>
            </p:grpSpPr>
            <p:grpSp>
              <p:nvGrpSpPr>
                <p:cNvPr id="563" name="Group 562"/>
                <p:cNvGrpSpPr/>
                <p:nvPr/>
              </p:nvGrpSpPr>
              <p:grpSpPr>
                <a:xfrm>
                  <a:off x="3713724" y="2046572"/>
                  <a:ext cx="457200" cy="696108"/>
                  <a:chOff x="3733800" y="2046572"/>
                  <a:chExt cx="457200" cy="696108"/>
                </a:xfrm>
              </p:grpSpPr>
              <p:sp>
                <p:nvSpPr>
                  <p:cNvPr id="575" name="Oval 574"/>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7" name="Straight Connector 576"/>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4" name="Group 563"/>
                <p:cNvGrpSpPr/>
                <p:nvPr/>
              </p:nvGrpSpPr>
              <p:grpSpPr>
                <a:xfrm>
                  <a:off x="3713724" y="2724508"/>
                  <a:ext cx="457200" cy="696108"/>
                  <a:chOff x="3733800" y="2046572"/>
                  <a:chExt cx="457200" cy="696108"/>
                </a:xfrm>
              </p:grpSpPr>
              <p:sp>
                <p:nvSpPr>
                  <p:cNvPr id="572" name="Oval 571"/>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4" name="Straight Connector 573"/>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5" name="Group 564"/>
                <p:cNvGrpSpPr/>
                <p:nvPr/>
              </p:nvGrpSpPr>
              <p:grpSpPr>
                <a:xfrm>
                  <a:off x="3713724" y="3420996"/>
                  <a:ext cx="457200" cy="696108"/>
                  <a:chOff x="3733800" y="2046572"/>
                  <a:chExt cx="457200" cy="696108"/>
                </a:xfrm>
              </p:grpSpPr>
              <p:sp>
                <p:nvSpPr>
                  <p:cNvPr id="569" name="Oval 56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1" name="Straight Connector 57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7" name="Oval 566"/>
                <p:cNvSpPr/>
                <p:nvPr/>
              </p:nvSpPr>
              <p:spPr>
                <a:xfrm>
                  <a:off x="3713724" y="4127979"/>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grpSp>
        <p:sp>
          <p:nvSpPr>
            <p:cNvPr id="18" name="Left-Right Arrow 17"/>
            <p:cNvSpPr/>
            <p:nvPr/>
          </p:nvSpPr>
          <p:spPr>
            <a:xfrm>
              <a:off x="4281314" y="3308307"/>
              <a:ext cx="1040682" cy="29626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Left-Right Arrow 578"/>
            <p:cNvSpPr/>
            <p:nvPr/>
          </p:nvSpPr>
          <p:spPr>
            <a:xfrm>
              <a:off x="1772779" y="3308307"/>
              <a:ext cx="1040682" cy="29626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28600" y="2971800"/>
              <a:ext cx="1466924"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t>Archive</a:t>
              </a:r>
              <a:endParaRPr lang="en-US" b="1" dirty="0"/>
            </a:p>
          </p:txBody>
        </p:sp>
        <p:sp>
          <p:nvSpPr>
            <p:cNvPr id="580" name="TextBox 579"/>
            <p:cNvSpPr txBox="1"/>
            <p:nvPr/>
          </p:nvSpPr>
          <p:spPr>
            <a:xfrm>
              <a:off x="2774282" y="5164751"/>
              <a:ext cx="1566263" cy="369332"/>
            </a:xfrm>
            <a:prstGeom prst="rect">
              <a:avLst/>
            </a:prstGeom>
            <a:noFill/>
          </p:spPr>
          <p:txBody>
            <a:bodyPr wrap="none" rtlCol="0">
              <a:spAutoFit/>
            </a:bodyPr>
            <a:lstStyle/>
            <a:p>
              <a:r>
                <a:rPr lang="en-US" b="1" dirty="0" smtClean="0"/>
                <a:t>Storage Nodes</a:t>
              </a:r>
              <a:endParaRPr lang="en-US" b="1" dirty="0"/>
            </a:p>
          </p:txBody>
        </p:sp>
      </p:grpSp>
    </p:spTree>
    <p:extLst>
      <p:ext uri="{BB962C8B-B14F-4D97-AF65-F5344CB8AC3E}">
        <p14:creationId xmlns:p14="http://schemas.microsoft.com/office/powerpoint/2010/main" val="1597685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84" y="152400"/>
            <a:ext cx="9144000" cy="1143000"/>
          </a:xfrm>
        </p:spPr>
        <p:txBody>
          <a:bodyPr/>
          <a:lstStyle/>
          <a:p>
            <a:r>
              <a:rPr lang="en-US" dirty="0" smtClean="0"/>
              <a:t>Clouds Offer </a:t>
            </a:r>
            <a:r>
              <a:rPr lang="en-US" sz="3600" b="0" dirty="0"/>
              <a:t>From different points of view</a:t>
            </a:r>
            <a:br>
              <a:rPr lang="en-US" sz="3600" b="0" dirty="0"/>
            </a:br>
            <a:endParaRPr lang="en-US" b="0" dirty="0"/>
          </a:p>
        </p:txBody>
      </p:sp>
      <p:sp>
        <p:nvSpPr>
          <p:cNvPr id="4" name="Content Placeholder 3"/>
          <p:cNvSpPr>
            <a:spLocks noGrp="1"/>
          </p:cNvSpPr>
          <p:nvPr>
            <p:ph idx="1"/>
          </p:nvPr>
        </p:nvSpPr>
        <p:spPr>
          <a:xfrm>
            <a:off x="27214" y="685800"/>
            <a:ext cx="9116786" cy="4572000"/>
          </a:xfrm>
        </p:spPr>
        <p:txBody>
          <a:bodyPr/>
          <a:lstStyle/>
          <a:p>
            <a:r>
              <a:rPr lang="en-US" sz="2400" b="1" dirty="0" smtClean="0"/>
              <a:t>Features from NIST</a:t>
            </a:r>
            <a:r>
              <a:rPr lang="en-US" sz="2400" b="1" dirty="0"/>
              <a:t>: </a:t>
            </a:r>
            <a:endParaRPr lang="en-US" sz="2400" b="1" dirty="0" smtClean="0"/>
          </a:p>
          <a:p>
            <a:pPr lvl="1">
              <a:lnSpc>
                <a:spcPts val="2500"/>
              </a:lnSpc>
            </a:pPr>
            <a:r>
              <a:rPr lang="en-US" sz="2400" dirty="0" smtClean="0"/>
              <a:t>On-demand </a:t>
            </a:r>
            <a:r>
              <a:rPr lang="en-US" sz="2400" dirty="0"/>
              <a:t>service (elastic); </a:t>
            </a:r>
            <a:endParaRPr lang="en-US" sz="2400" dirty="0" smtClean="0"/>
          </a:p>
          <a:p>
            <a:pPr lvl="1">
              <a:lnSpc>
                <a:spcPts val="2500"/>
              </a:lnSpc>
            </a:pPr>
            <a:r>
              <a:rPr lang="en-US" sz="2400" dirty="0" smtClean="0"/>
              <a:t>Broad </a:t>
            </a:r>
            <a:r>
              <a:rPr lang="en-US" sz="2400" dirty="0"/>
              <a:t>network access; </a:t>
            </a:r>
            <a:endParaRPr lang="en-US" sz="2400" dirty="0" smtClean="0"/>
          </a:p>
          <a:p>
            <a:pPr lvl="1">
              <a:lnSpc>
                <a:spcPts val="2500"/>
              </a:lnSpc>
            </a:pPr>
            <a:r>
              <a:rPr lang="en-US" sz="2400" dirty="0" smtClean="0"/>
              <a:t>Resource pooling (sharing); </a:t>
            </a:r>
          </a:p>
          <a:p>
            <a:pPr lvl="1">
              <a:lnSpc>
                <a:spcPts val="2500"/>
              </a:lnSpc>
            </a:pPr>
            <a:r>
              <a:rPr lang="en-US" sz="2400" dirty="0" smtClean="0"/>
              <a:t>Flexible </a:t>
            </a:r>
            <a:r>
              <a:rPr lang="en-US" sz="2400" dirty="0"/>
              <a:t>resource allocation; </a:t>
            </a:r>
            <a:endParaRPr lang="en-US" sz="2400" dirty="0" smtClean="0"/>
          </a:p>
          <a:p>
            <a:pPr lvl="1">
              <a:lnSpc>
                <a:spcPts val="2500"/>
              </a:lnSpc>
            </a:pPr>
            <a:r>
              <a:rPr lang="en-US" sz="2400" dirty="0" smtClean="0"/>
              <a:t>Measured </a:t>
            </a:r>
            <a:r>
              <a:rPr lang="en-US" sz="2400" dirty="0"/>
              <a:t>service</a:t>
            </a:r>
          </a:p>
          <a:p>
            <a:r>
              <a:rPr lang="en-US" sz="2400" b="1" dirty="0"/>
              <a:t>Economies of </a:t>
            </a:r>
            <a:r>
              <a:rPr lang="en-US" sz="2400" b="1" dirty="0" smtClean="0"/>
              <a:t>scale </a:t>
            </a:r>
            <a:r>
              <a:rPr lang="en-US" sz="2400" dirty="0" smtClean="0"/>
              <a:t>in performance and electrical power </a:t>
            </a:r>
            <a:r>
              <a:rPr lang="en-US" sz="2400" b="1" dirty="0" smtClean="0"/>
              <a:t>(Green IT)</a:t>
            </a:r>
          </a:p>
          <a:p>
            <a:r>
              <a:rPr lang="en-US" sz="2400" b="1" dirty="0" smtClean="0"/>
              <a:t>Ease of Use </a:t>
            </a:r>
            <a:r>
              <a:rPr lang="en-US" sz="2400" dirty="0" smtClean="0"/>
              <a:t>can be better for clouds  </a:t>
            </a:r>
          </a:p>
          <a:p>
            <a:r>
              <a:rPr lang="en-US" sz="2400" b="1" dirty="0" smtClean="0"/>
              <a:t>Clouds </a:t>
            </a:r>
            <a:r>
              <a:rPr lang="en-US" sz="2400" dirty="0" smtClean="0"/>
              <a:t>have lots of </a:t>
            </a:r>
            <a:r>
              <a:rPr lang="en-US" sz="2400" b="1" dirty="0" smtClean="0"/>
              <a:t>Jobs </a:t>
            </a:r>
            <a:r>
              <a:rPr lang="en-US" sz="2400" dirty="0" smtClean="0"/>
              <a:t>and capture attention of </a:t>
            </a:r>
            <a:r>
              <a:rPr lang="en-US" sz="2400" b="1" dirty="0" smtClean="0"/>
              <a:t>students</a:t>
            </a:r>
            <a:endParaRPr lang="en-US" sz="2400" b="1" dirty="0"/>
          </a:p>
          <a:p>
            <a:r>
              <a:rPr lang="en-US" sz="2400" dirty="0"/>
              <a:t>Powerful new </a:t>
            </a:r>
            <a:r>
              <a:rPr lang="en-US" sz="2400" b="1" dirty="0"/>
              <a:t>software </a:t>
            </a:r>
            <a:r>
              <a:rPr lang="en-US" sz="2400" b="1" dirty="0" smtClean="0"/>
              <a:t>models </a:t>
            </a:r>
          </a:p>
          <a:p>
            <a:pPr lvl="1"/>
            <a:r>
              <a:rPr lang="en-US" sz="2400" b="1" dirty="0" smtClean="0"/>
              <a:t>Platform as a Service </a:t>
            </a:r>
            <a:r>
              <a:rPr lang="en-US" sz="2400" dirty="0" smtClean="0"/>
              <a:t>is not an alternative to </a:t>
            </a:r>
            <a:r>
              <a:rPr lang="en-US" sz="2400" b="1" dirty="0" smtClean="0"/>
              <a:t>Infrastructure as a Service – </a:t>
            </a:r>
            <a:r>
              <a:rPr lang="en-US" sz="2400" dirty="0" smtClean="0"/>
              <a:t>it is instead an incredible valued added</a:t>
            </a:r>
          </a:p>
          <a:p>
            <a:r>
              <a:rPr lang="en-US" sz="2400" b="1" dirty="0" smtClean="0"/>
              <a:t>Clouds</a:t>
            </a:r>
            <a:r>
              <a:rPr lang="en-US" sz="2400" dirty="0" smtClean="0"/>
              <a:t> are likely to </a:t>
            </a:r>
            <a:r>
              <a:rPr lang="en-US" sz="2400" b="1" dirty="0" smtClean="0"/>
              <a:t>drive commercial</a:t>
            </a:r>
            <a:r>
              <a:rPr lang="en-US" sz="2400" dirty="0" smtClean="0"/>
              <a:t> </a:t>
            </a:r>
            <a:r>
              <a:rPr lang="en-US" sz="2400" b="1" dirty="0" smtClean="0"/>
              <a:t>node </a:t>
            </a:r>
            <a:r>
              <a:rPr lang="en-US" sz="2400" dirty="0" smtClean="0"/>
              <a:t>architecture, power, storage, programming </a:t>
            </a:r>
            <a:r>
              <a:rPr lang="en-US" sz="2400" b="1" dirty="0" smtClean="0"/>
              <a:t>technologies</a:t>
            </a:r>
            <a:r>
              <a:rPr lang="en-US" sz="2400" dirty="0" smtClean="0"/>
              <a:t> and </a:t>
            </a:r>
            <a:r>
              <a:rPr lang="en-US" sz="2400" dirty="0"/>
              <a:t>so be </a:t>
            </a:r>
            <a:r>
              <a:rPr lang="en-US" sz="2400" b="1" dirty="0"/>
              <a:t>enabler of Exascale</a:t>
            </a:r>
          </a:p>
        </p:txBody>
      </p:sp>
      <p:sp>
        <p:nvSpPr>
          <p:cNvPr id="2" name="Slide Number Placeholder 1"/>
          <p:cNvSpPr>
            <a:spLocks noGrp="1"/>
          </p:cNvSpPr>
          <p:nvPr>
            <p:ph type="sldNum" sz="quarter" idx="12"/>
          </p:nvPr>
        </p:nvSpPr>
        <p:spPr/>
        <p:txBody>
          <a:bodyPr/>
          <a:lstStyle/>
          <a:p>
            <a:fld id="{37046A98-E713-4B22-96A8-FD47EC0F5D67}" type="slidenum">
              <a:rPr lang="en-US" smtClean="0"/>
              <a:pPr/>
              <a:t>3</a:t>
            </a:fld>
            <a:endParaRPr lang="en-US" dirty="0"/>
          </a:p>
        </p:txBody>
      </p:sp>
    </p:spTree>
    <p:extLst>
      <p:ext uri="{BB962C8B-B14F-4D97-AF65-F5344CB8AC3E}">
        <p14:creationId xmlns:p14="http://schemas.microsoft.com/office/powerpoint/2010/main" val="804637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36154"/>
          </a:xfrm>
        </p:spPr>
        <p:txBody>
          <a:bodyPr>
            <a:noAutofit/>
          </a:bodyPr>
          <a:lstStyle/>
          <a:p>
            <a:r>
              <a:rPr lang="en-US" b="1" dirty="0" smtClean="0"/>
              <a:t>Data Parallel File System?</a:t>
            </a:r>
            <a:endParaRPr lang="en-US" b="1" dirty="0"/>
          </a:p>
        </p:txBody>
      </p:sp>
      <p:sp>
        <p:nvSpPr>
          <p:cNvPr id="25" name="Content Placeholder 24"/>
          <p:cNvSpPr>
            <a:spLocks noGrp="1"/>
          </p:cNvSpPr>
          <p:nvPr>
            <p:ph idx="1"/>
          </p:nvPr>
        </p:nvSpPr>
        <p:spPr>
          <a:xfrm>
            <a:off x="414585" y="6248400"/>
            <a:ext cx="8229600" cy="514668"/>
          </a:xfrm>
          <a:solidFill>
            <a:schemeClr val="bg1"/>
          </a:solidFill>
        </p:spPr>
        <p:txBody>
          <a:bodyPr>
            <a:normAutofit/>
          </a:bodyPr>
          <a:lstStyle/>
          <a:p>
            <a:r>
              <a:rPr lang="en-US" sz="2400" dirty="0" smtClean="0"/>
              <a:t>No archival storage and computing brought to data</a:t>
            </a:r>
            <a:endParaRPr lang="en-US" sz="2400" dirty="0"/>
          </a:p>
        </p:txBody>
      </p:sp>
      <p:grpSp>
        <p:nvGrpSpPr>
          <p:cNvPr id="24" name="Group 23"/>
          <p:cNvGrpSpPr/>
          <p:nvPr/>
        </p:nvGrpSpPr>
        <p:grpSpPr>
          <a:xfrm>
            <a:off x="152400" y="756223"/>
            <a:ext cx="8305800" cy="5568377"/>
            <a:chOff x="152400" y="926440"/>
            <a:chExt cx="8305800" cy="5568377"/>
          </a:xfrm>
        </p:grpSpPr>
        <p:grpSp>
          <p:nvGrpSpPr>
            <p:cNvPr id="503" name="Group 502"/>
            <p:cNvGrpSpPr/>
            <p:nvPr/>
          </p:nvGrpSpPr>
          <p:grpSpPr>
            <a:xfrm>
              <a:off x="1778572" y="2200602"/>
              <a:ext cx="6679628" cy="3124200"/>
              <a:chOff x="1245172" y="2286000"/>
              <a:chExt cx="6679628" cy="3124200"/>
            </a:xfrm>
          </p:grpSpPr>
          <p:grpSp>
            <p:nvGrpSpPr>
              <p:cNvPr id="205" name="Group 204"/>
              <p:cNvGrpSpPr/>
              <p:nvPr/>
            </p:nvGrpSpPr>
            <p:grpSpPr>
              <a:xfrm>
                <a:off x="4724400" y="2286000"/>
                <a:ext cx="1752600" cy="3124200"/>
                <a:chOff x="1562100" y="2286000"/>
                <a:chExt cx="1752600" cy="3124200"/>
              </a:xfrm>
            </p:grpSpPr>
            <p:grpSp>
              <p:nvGrpSpPr>
                <p:cNvPr id="128" name="Group 127"/>
                <p:cNvGrpSpPr/>
                <p:nvPr/>
              </p:nvGrpSpPr>
              <p:grpSpPr>
                <a:xfrm>
                  <a:off x="1562100" y="2286000"/>
                  <a:ext cx="1752600" cy="838200"/>
                  <a:chOff x="1562100" y="2103137"/>
                  <a:chExt cx="1752600" cy="838200"/>
                </a:xfrm>
              </p:grpSpPr>
              <p:grpSp>
                <p:nvGrpSpPr>
                  <p:cNvPr id="125" name="Group 124"/>
                  <p:cNvGrpSpPr/>
                  <p:nvPr/>
                </p:nvGrpSpPr>
                <p:grpSpPr>
                  <a:xfrm>
                    <a:off x="1562100" y="2103137"/>
                    <a:ext cx="1752600" cy="609600"/>
                    <a:chOff x="1562100" y="2103137"/>
                    <a:chExt cx="1752600" cy="609600"/>
                  </a:xfrm>
                </p:grpSpPr>
                <p:grpSp>
                  <p:nvGrpSpPr>
                    <p:cNvPr id="60" name="Group 59"/>
                    <p:cNvGrpSpPr/>
                    <p:nvPr/>
                  </p:nvGrpSpPr>
                  <p:grpSpPr>
                    <a:xfrm>
                      <a:off x="1562100" y="2103137"/>
                      <a:ext cx="1447800" cy="609600"/>
                      <a:chOff x="1562100" y="2103137"/>
                      <a:chExt cx="1447800" cy="609600"/>
                    </a:xfrm>
                  </p:grpSpPr>
                  <p:grpSp>
                    <p:nvGrpSpPr>
                      <p:cNvPr id="58" name="Group 57"/>
                      <p:cNvGrpSpPr/>
                      <p:nvPr/>
                    </p:nvGrpSpPr>
                    <p:grpSpPr>
                      <a:xfrm>
                        <a:off x="1562100" y="2103137"/>
                        <a:ext cx="1447800" cy="609600"/>
                        <a:chOff x="838200" y="2130534"/>
                        <a:chExt cx="1447800" cy="609600"/>
                      </a:xfrm>
                    </p:grpSpPr>
                    <p:sp>
                      <p:nvSpPr>
                        <p:cNvPr id="11" name="Oval 1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9" name="Group 9"/>
                        <p:cNvGrpSpPr>
                          <a:grpSpLocks/>
                        </p:cNvGrpSpPr>
                        <p:nvPr/>
                      </p:nvGrpSpPr>
                      <p:grpSpPr bwMode="auto">
                        <a:xfrm>
                          <a:off x="838200" y="2130534"/>
                          <a:ext cx="742513" cy="609600"/>
                          <a:chOff x="506" y="717"/>
                          <a:chExt cx="790" cy="445"/>
                        </a:xfrm>
                      </p:grpSpPr>
                      <p:sp>
                        <p:nvSpPr>
                          <p:cNvPr id="4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5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5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5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56" name="Straight Connector 55"/>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Rectangle 58"/>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4" name="Straight Connector 123"/>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1562100" y="3962400"/>
                  <a:ext cx="1752600" cy="838200"/>
                  <a:chOff x="1562100" y="2103137"/>
                  <a:chExt cx="1752600" cy="838200"/>
                </a:xfrm>
              </p:grpSpPr>
              <p:grpSp>
                <p:nvGrpSpPr>
                  <p:cNvPr id="130" name="Group 129"/>
                  <p:cNvGrpSpPr/>
                  <p:nvPr/>
                </p:nvGrpSpPr>
                <p:grpSpPr>
                  <a:xfrm>
                    <a:off x="1562100" y="2103137"/>
                    <a:ext cx="1752600" cy="609600"/>
                    <a:chOff x="1562100" y="2103137"/>
                    <a:chExt cx="1752600" cy="609600"/>
                  </a:xfrm>
                </p:grpSpPr>
                <p:grpSp>
                  <p:nvGrpSpPr>
                    <p:cNvPr id="132" name="Group 131"/>
                    <p:cNvGrpSpPr/>
                    <p:nvPr/>
                  </p:nvGrpSpPr>
                  <p:grpSpPr>
                    <a:xfrm>
                      <a:off x="1562100" y="2103137"/>
                      <a:ext cx="1447800" cy="609600"/>
                      <a:chOff x="1562100" y="2103137"/>
                      <a:chExt cx="1447800" cy="609600"/>
                    </a:xfrm>
                  </p:grpSpPr>
                  <p:grpSp>
                    <p:nvGrpSpPr>
                      <p:cNvPr id="134" name="Group 133"/>
                      <p:cNvGrpSpPr/>
                      <p:nvPr/>
                    </p:nvGrpSpPr>
                    <p:grpSpPr>
                      <a:xfrm>
                        <a:off x="1562100" y="2103137"/>
                        <a:ext cx="1447800" cy="609600"/>
                        <a:chOff x="838200" y="2130534"/>
                        <a:chExt cx="1447800" cy="609600"/>
                      </a:xfrm>
                    </p:grpSpPr>
                    <p:sp>
                      <p:nvSpPr>
                        <p:cNvPr id="136" name="Oval 13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37" name="Group 9"/>
                        <p:cNvGrpSpPr>
                          <a:grpSpLocks/>
                        </p:cNvGrpSpPr>
                        <p:nvPr/>
                      </p:nvGrpSpPr>
                      <p:grpSpPr bwMode="auto">
                        <a:xfrm>
                          <a:off x="838200" y="2130534"/>
                          <a:ext cx="742513" cy="609600"/>
                          <a:chOff x="506" y="717"/>
                          <a:chExt cx="790" cy="445"/>
                        </a:xfrm>
                      </p:grpSpPr>
                      <p:sp>
                        <p:nvSpPr>
                          <p:cNvPr id="13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4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4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4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4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4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4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4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4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4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4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5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5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5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5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38" name="Straight Connector 13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5" name="Rectangle 13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3" name="Straight Connector 132"/>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1" name="Straight Connector 130"/>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1562100" y="3124200"/>
                  <a:ext cx="1752600" cy="838200"/>
                  <a:chOff x="1562100" y="2103137"/>
                  <a:chExt cx="1752600" cy="838200"/>
                </a:xfrm>
              </p:grpSpPr>
              <p:grpSp>
                <p:nvGrpSpPr>
                  <p:cNvPr id="155" name="Group 154"/>
                  <p:cNvGrpSpPr/>
                  <p:nvPr/>
                </p:nvGrpSpPr>
                <p:grpSpPr>
                  <a:xfrm>
                    <a:off x="1562100" y="2103137"/>
                    <a:ext cx="1752600" cy="609600"/>
                    <a:chOff x="1562100" y="2103137"/>
                    <a:chExt cx="1752600" cy="609600"/>
                  </a:xfrm>
                </p:grpSpPr>
                <p:grpSp>
                  <p:nvGrpSpPr>
                    <p:cNvPr id="157" name="Group 156"/>
                    <p:cNvGrpSpPr/>
                    <p:nvPr/>
                  </p:nvGrpSpPr>
                  <p:grpSpPr>
                    <a:xfrm>
                      <a:off x="1562100" y="2103137"/>
                      <a:ext cx="1447800" cy="609600"/>
                      <a:chOff x="1562100" y="2103137"/>
                      <a:chExt cx="1447800" cy="609600"/>
                    </a:xfrm>
                  </p:grpSpPr>
                  <p:grpSp>
                    <p:nvGrpSpPr>
                      <p:cNvPr id="159" name="Group 158"/>
                      <p:cNvGrpSpPr/>
                      <p:nvPr/>
                    </p:nvGrpSpPr>
                    <p:grpSpPr>
                      <a:xfrm>
                        <a:off x="1562100" y="2103137"/>
                        <a:ext cx="1447800" cy="609600"/>
                        <a:chOff x="838200" y="2130534"/>
                        <a:chExt cx="1447800" cy="609600"/>
                      </a:xfrm>
                    </p:grpSpPr>
                    <p:sp>
                      <p:nvSpPr>
                        <p:cNvPr id="161" name="Oval 16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62" name="Group 9"/>
                        <p:cNvGrpSpPr>
                          <a:grpSpLocks/>
                        </p:cNvGrpSpPr>
                        <p:nvPr/>
                      </p:nvGrpSpPr>
                      <p:grpSpPr bwMode="auto">
                        <a:xfrm>
                          <a:off x="838200" y="2130534"/>
                          <a:ext cx="742513" cy="609600"/>
                          <a:chOff x="506" y="717"/>
                          <a:chExt cx="790" cy="445"/>
                        </a:xfrm>
                      </p:grpSpPr>
                      <p:sp>
                        <p:nvSpPr>
                          <p:cNvPr id="164"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65"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66"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67"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68"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69"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0"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71"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72"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73"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74"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5"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6"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77"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78"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63" name="Straight Connector 162"/>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0" name="Rectangle 159"/>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8" name="Straight Connector 157"/>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6" name="Straight Connector 15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1562100" y="4800600"/>
                  <a:ext cx="1752600" cy="609600"/>
                  <a:chOff x="1486335" y="4953000"/>
                  <a:chExt cx="1752600" cy="609600"/>
                </a:xfrm>
              </p:grpSpPr>
              <p:grpSp>
                <p:nvGrpSpPr>
                  <p:cNvPr id="182" name="Group 181"/>
                  <p:cNvGrpSpPr/>
                  <p:nvPr/>
                </p:nvGrpSpPr>
                <p:grpSpPr>
                  <a:xfrm>
                    <a:off x="1486335" y="4953000"/>
                    <a:ext cx="1447800" cy="609600"/>
                    <a:chOff x="1562100" y="2103137"/>
                    <a:chExt cx="1447800" cy="609600"/>
                  </a:xfrm>
                </p:grpSpPr>
                <p:grpSp>
                  <p:nvGrpSpPr>
                    <p:cNvPr id="184" name="Group 183"/>
                    <p:cNvGrpSpPr/>
                    <p:nvPr/>
                  </p:nvGrpSpPr>
                  <p:grpSpPr>
                    <a:xfrm>
                      <a:off x="1562100" y="2103137"/>
                      <a:ext cx="1447800" cy="609600"/>
                      <a:chOff x="838200" y="2130534"/>
                      <a:chExt cx="1447800" cy="609600"/>
                    </a:xfrm>
                  </p:grpSpPr>
                  <p:sp>
                    <p:nvSpPr>
                      <p:cNvPr id="186" name="Oval 18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87" name="Group 9"/>
                      <p:cNvGrpSpPr>
                        <a:grpSpLocks/>
                      </p:cNvGrpSpPr>
                      <p:nvPr/>
                    </p:nvGrpSpPr>
                    <p:grpSpPr bwMode="auto">
                      <a:xfrm>
                        <a:off x="838200" y="2130534"/>
                        <a:ext cx="742513" cy="609600"/>
                        <a:chOff x="506" y="717"/>
                        <a:chExt cx="790" cy="445"/>
                      </a:xfrm>
                    </p:grpSpPr>
                    <p:sp>
                      <p:nvSpPr>
                        <p:cNvPr id="18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9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9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9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9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9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9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9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9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9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9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0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0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0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0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88" name="Straight Connector 18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5" name="Rectangle 18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3" name="Straight Connector 182"/>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6" name="Group 205"/>
              <p:cNvGrpSpPr/>
              <p:nvPr/>
            </p:nvGrpSpPr>
            <p:grpSpPr>
              <a:xfrm>
                <a:off x="1245172" y="2286000"/>
                <a:ext cx="1752600" cy="3124200"/>
                <a:chOff x="1562100" y="2286000"/>
                <a:chExt cx="1752600" cy="3124200"/>
              </a:xfrm>
            </p:grpSpPr>
            <p:grpSp>
              <p:nvGrpSpPr>
                <p:cNvPr id="207" name="Group 206"/>
                <p:cNvGrpSpPr/>
                <p:nvPr/>
              </p:nvGrpSpPr>
              <p:grpSpPr>
                <a:xfrm>
                  <a:off x="1562100" y="2286000"/>
                  <a:ext cx="1752600" cy="838200"/>
                  <a:chOff x="1562100" y="2103137"/>
                  <a:chExt cx="1752600" cy="838200"/>
                </a:xfrm>
              </p:grpSpPr>
              <p:grpSp>
                <p:nvGrpSpPr>
                  <p:cNvPr id="281" name="Group 280"/>
                  <p:cNvGrpSpPr/>
                  <p:nvPr/>
                </p:nvGrpSpPr>
                <p:grpSpPr>
                  <a:xfrm>
                    <a:off x="1562100" y="2103137"/>
                    <a:ext cx="1752600" cy="609600"/>
                    <a:chOff x="1562100" y="2103137"/>
                    <a:chExt cx="1752600" cy="609600"/>
                  </a:xfrm>
                </p:grpSpPr>
                <p:grpSp>
                  <p:nvGrpSpPr>
                    <p:cNvPr id="283" name="Group 282"/>
                    <p:cNvGrpSpPr/>
                    <p:nvPr/>
                  </p:nvGrpSpPr>
                  <p:grpSpPr>
                    <a:xfrm>
                      <a:off x="1562100" y="2103137"/>
                      <a:ext cx="1447800" cy="609600"/>
                      <a:chOff x="1562100" y="2103137"/>
                      <a:chExt cx="1447800" cy="609600"/>
                    </a:xfrm>
                  </p:grpSpPr>
                  <p:grpSp>
                    <p:nvGrpSpPr>
                      <p:cNvPr id="285" name="Group 284"/>
                      <p:cNvGrpSpPr/>
                      <p:nvPr/>
                    </p:nvGrpSpPr>
                    <p:grpSpPr>
                      <a:xfrm>
                        <a:off x="1562100" y="2103137"/>
                        <a:ext cx="1447800" cy="609600"/>
                        <a:chOff x="838200" y="2130534"/>
                        <a:chExt cx="1447800" cy="609600"/>
                      </a:xfrm>
                    </p:grpSpPr>
                    <p:sp>
                      <p:nvSpPr>
                        <p:cNvPr id="287" name="Oval 286"/>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88" name="Group 9"/>
                        <p:cNvGrpSpPr>
                          <a:grpSpLocks/>
                        </p:cNvGrpSpPr>
                        <p:nvPr/>
                      </p:nvGrpSpPr>
                      <p:grpSpPr bwMode="auto">
                        <a:xfrm>
                          <a:off x="838200" y="2130534"/>
                          <a:ext cx="742513" cy="609600"/>
                          <a:chOff x="506" y="717"/>
                          <a:chExt cx="790" cy="445"/>
                        </a:xfrm>
                      </p:grpSpPr>
                      <p:sp>
                        <p:nvSpPr>
                          <p:cNvPr id="29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9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9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9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9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9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9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9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0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0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0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89" name="Straight Connector 28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6" name="Rectangle 28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4" name="Straight Connector 283"/>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2" name="Straight Connector 28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1562100" y="3962400"/>
                  <a:ext cx="1752600" cy="838200"/>
                  <a:chOff x="1562100" y="2103137"/>
                  <a:chExt cx="1752600" cy="838200"/>
                </a:xfrm>
              </p:grpSpPr>
              <p:grpSp>
                <p:nvGrpSpPr>
                  <p:cNvPr id="257" name="Group 256"/>
                  <p:cNvGrpSpPr/>
                  <p:nvPr/>
                </p:nvGrpSpPr>
                <p:grpSpPr>
                  <a:xfrm>
                    <a:off x="1562100" y="2103137"/>
                    <a:ext cx="1752600" cy="609600"/>
                    <a:chOff x="1562100" y="2103137"/>
                    <a:chExt cx="1752600" cy="609600"/>
                  </a:xfrm>
                </p:grpSpPr>
                <p:grpSp>
                  <p:nvGrpSpPr>
                    <p:cNvPr id="259" name="Group 258"/>
                    <p:cNvGrpSpPr/>
                    <p:nvPr/>
                  </p:nvGrpSpPr>
                  <p:grpSpPr>
                    <a:xfrm>
                      <a:off x="1562100" y="2103137"/>
                      <a:ext cx="1447800" cy="609600"/>
                      <a:chOff x="1562100" y="2103137"/>
                      <a:chExt cx="1447800" cy="609600"/>
                    </a:xfrm>
                  </p:grpSpPr>
                  <p:grpSp>
                    <p:nvGrpSpPr>
                      <p:cNvPr id="261" name="Group 260"/>
                      <p:cNvGrpSpPr/>
                      <p:nvPr/>
                    </p:nvGrpSpPr>
                    <p:grpSpPr>
                      <a:xfrm>
                        <a:off x="1562100" y="2103137"/>
                        <a:ext cx="1447800" cy="609600"/>
                        <a:chOff x="838200" y="2130534"/>
                        <a:chExt cx="1447800" cy="609600"/>
                      </a:xfrm>
                    </p:grpSpPr>
                    <p:sp>
                      <p:nvSpPr>
                        <p:cNvPr id="263" name="Oval 262"/>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64" name="Group 9"/>
                        <p:cNvGrpSpPr>
                          <a:grpSpLocks/>
                        </p:cNvGrpSpPr>
                        <p:nvPr/>
                      </p:nvGrpSpPr>
                      <p:grpSpPr bwMode="auto">
                        <a:xfrm>
                          <a:off x="838200" y="2130534"/>
                          <a:ext cx="742513" cy="609600"/>
                          <a:chOff x="506" y="717"/>
                          <a:chExt cx="790" cy="445"/>
                        </a:xfrm>
                      </p:grpSpPr>
                      <p:sp>
                        <p:nvSpPr>
                          <p:cNvPr id="26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6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6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6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7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7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7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7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7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7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7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8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65" name="Straight Connector 26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2" name="Rectangle 26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0" name="Straight Connector 259"/>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8" name="Straight Connector 257"/>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1562100" y="3124200"/>
                  <a:ext cx="1752600" cy="838200"/>
                  <a:chOff x="1562100" y="2103137"/>
                  <a:chExt cx="1752600" cy="838200"/>
                </a:xfrm>
              </p:grpSpPr>
              <p:grpSp>
                <p:nvGrpSpPr>
                  <p:cNvPr id="233" name="Group 232"/>
                  <p:cNvGrpSpPr/>
                  <p:nvPr/>
                </p:nvGrpSpPr>
                <p:grpSpPr>
                  <a:xfrm>
                    <a:off x="1562100" y="2103137"/>
                    <a:ext cx="1752600" cy="609600"/>
                    <a:chOff x="1562100" y="2103137"/>
                    <a:chExt cx="1752600" cy="609600"/>
                  </a:xfrm>
                </p:grpSpPr>
                <p:grpSp>
                  <p:nvGrpSpPr>
                    <p:cNvPr id="235" name="Group 234"/>
                    <p:cNvGrpSpPr/>
                    <p:nvPr/>
                  </p:nvGrpSpPr>
                  <p:grpSpPr>
                    <a:xfrm>
                      <a:off x="1562100" y="2103137"/>
                      <a:ext cx="1447800" cy="609600"/>
                      <a:chOff x="1562100" y="2103137"/>
                      <a:chExt cx="1447800" cy="609600"/>
                    </a:xfrm>
                  </p:grpSpPr>
                  <p:grpSp>
                    <p:nvGrpSpPr>
                      <p:cNvPr id="237" name="Group 236"/>
                      <p:cNvGrpSpPr/>
                      <p:nvPr/>
                    </p:nvGrpSpPr>
                    <p:grpSpPr>
                      <a:xfrm>
                        <a:off x="1562100" y="2103137"/>
                        <a:ext cx="1447800" cy="609600"/>
                        <a:chOff x="838200" y="2130534"/>
                        <a:chExt cx="1447800" cy="609600"/>
                      </a:xfrm>
                    </p:grpSpPr>
                    <p:sp>
                      <p:nvSpPr>
                        <p:cNvPr id="239" name="Oval 238"/>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40" name="Group 9"/>
                        <p:cNvGrpSpPr>
                          <a:grpSpLocks/>
                        </p:cNvGrpSpPr>
                        <p:nvPr/>
                      </p:nvGrpSpPr>
                      <p:grpSpPr bwMode="auto">
                        <a:xfrm>
                          <a:off x="838200" y="2130534"/>
                          <a:ext cx="742513" cy="609600"/>
                          <a:chOff x="506" y="717"/>
                          <a:chExt cx="790" cy="445"/>
                        </a:xfrm>
                      </p:grpSpPr>
                      <p:sp>
                        <p:nvSpPr>
                          <p:cNvPr id="242"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43"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44"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5"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6"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47"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48"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49"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50"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51"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52"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3"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4"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55"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56"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41" name="Straight Connector 240"/>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8" name="Rectangle 237"/>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6" name="Straight Connector 235"/>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4" name="Straight Connector 233"/>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1562100" y="4800600"/>
                  <a:ext cx="1752600" cy="609600"/>
                  <a:chOff x="1486335" y="4953000"/>
                  <a:chExt cx="1752600" cy="609600"/>
                </a:xfrm>
              </p:grpSpPr>
              <p:grpSp>
                <p:nvGrpSpPr>
                  <p:cNvPr id="211" name="Group 210"/>
                  <p:cNvGrpSpPr/>
                  <p:nvPr/>
                </p:nvGrpSpPr>
                <p:grpSpPr>
                  <a:xfrm>
                    <a:off x="1486335" y="4953000"/>
                    <a:ext cx="1447800" cy="609600"/>
                    <a:chOff x="1562100" y="2103137"/>
                    <a:chExt cx="1447800" cy="609600"/>
                  </a:xfrm>
                </p:grpSpPr>
                <p:grpSp>
                  <p:nvGrpSpPr>
                    <p:cNvPr id="213" name="Group 212"/>
                    <p:cNvGrpSpPr/>
                    <p:nvPr/>
                  </p:nvGrpSpPr>
                  <p:grpSpPr>
                    <a:xfrm>
                      <a:off x="1562100" y="2103137"/>
                      <a:ext cx="1447800" cy="609600"/>
                      <a:chOff x="838200" y="2130534"/>
                      <a:chExt cx="1447800" cy="609600"/>
                    </a:xfrm>
                  </p:grpSpPr>
                  <p:sp>
                    <p:nvSpPr>
                      <p:cNvPr id="215" name="Oval 214"/>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16" name="Group 9"/>
                      <p:cNvGrpSpPr>
                        <a:grpSpLocks/>
                      </p:cNvGrpSpPr>
                      <p:nvPr/>
                    </p:nvGrpSpPr>
                    <p:grpSpPr bwMode="auto">
                      <a:xfrm>
                        <a:off x="838200" y="2130534"/>
                        <a:ext cx="742513" cy="609600"/>
                        <a:chOff x="506" y="717"/>
                        <a:chExt cx="790" cy="445"/>
                      </a:xfrm>
                    </p:grpSpPr>
                    <p:sp>
                      <p:nvSpPr>
                        <p:cNvPr id="21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1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2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2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2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2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2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2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3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3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3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17" name="Straight Connector 21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4" name="Rectangle 21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2" name="Straight Connector 211"/>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05" name="Group 304"/>
              <p:cNvGrpSpPr/>
              <p:nvPr/>
            </p:nvGrpSpPr>
            <p:grpSpPr>
              <a:xfrm>
                <a:off x="2971800" y="2286000"/>
                <a:ext cx="1752600" cy="3124200"/>
                <a:chOff x="1562100" y="2286000"/>
                <a:chExt cx="1752600" cy="3124200"/>
              </a:xfrm>
            </p:grpSpPr>
            <p:grpSp>
              <p:nvGrpSpPr>
                <p:cNvPr id="306" name="Group 305"/>
                <p:cNvGrpSpPr/>
                <p:nvPr/>
              </p:nvGrpSpPr>
              <p:grpSpPr>
                <a:xfrm>
                  <a:off x="1562100" y="2286000"/>
                  <a:ext cx="1752600" cy="838200"/>
                  <a:chOff x="1562100" y="2103137"/>
                  <a:chExt cx="1752600" cy="838200"/>
                </a:xfrm>
              </p:grpSpPr>
              <p:grpSp>
                <p:nvGrpSpPr>
                  <p:cNvPr id="380" name="Group 379"/>
                  <p:cNvGrpSpPr/>
                  <p:nvPr/>
                </p:nvGrpSpPr>
                <p:grpSpPr>
                  <a:xfrm>
                    <a:off x="1562100" y="2103137"/>
                    <a:ext cx="1752600" cy="609600"/>
                    <a:chOff x="1562100" y="2103137"/>
                    <a:chExt cx="1752600" cy="609600"/>
                  </a:xfrm>
                </p:grpSpPr>
                <p:grpSp>
                  <p:nvGrpSpPr>
                    <p:cNvPr id="382" name="Group 381"/>
                    <p:cNvGrpSpPr/>
                    <p:nvPr/>
                  </p:nvGrpSpPr>
                  <p:grpSpPr>
                    <a:xfrm>
                      <a:off x="1562100" y="2103137"/>
                      <a:ext cx="1447800" cy="609600"/>
                      <a:chOff x="1562100" y="2103137"/>
                      <a:chExt cx="1447800" cy="609600"/>
                    </a:xfrm>
                  </p:grpSpPr>
                  <p:grpSp>
                    <p:nvGrpSpPr>
                      <p:cNvPr id="384" name="Group 383"/>
                      <p:cNvGrpSpPr/>
                      <p:nvPr/>
                    </p:nvGrpSpPr>
                    <p:grpSpPr>
                      <a:xfrm>
                        <a:off x="1562100" y="2103137"/>
                        <a:ext cx="1447800" cy="609600"/>
                        <a:chOff x="838200" y="2130534"/>
                        <a:chExt cx="1447800" cy="609600"/>
                      </a:xfrm>
                    </p:grpSpPr>
                    <p:sp>
                      <p:nvSpPr>
                        <p:cNvPr id="386" name="Oval 38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87" name="Group 9"/>
                        <p:cNvGrpSpPr>
                          <a:grpSpLocks/>
                        </p:cNvGrpSpPr>
                        <p:nvPr/>
                      </p:nvGrpSpPr>
                      <p:grpSpPr bwMode="auto">
                        <a:xfrm>
                          <a:off x="838200" y="2130534"/>
                          <a:ext cx="742513" cy="609600"/>
                          <a:chOff x="506" y="717"/>
                          <a:chExt cx="790" cy="445"/>
                        </a:xfrm>
                      </p:grpSpPr>
                      <p:sp>
                        <p:nvSpPr>
                          <p:cNvPr id="38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9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9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9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9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9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9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9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9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9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9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0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0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0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0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88" name="Straight Connector 38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5" name="Rectangle 38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3" name="Straight Connector 382"/>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1" name="Straight Connector 380"/>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7" name="Group 306"/>
                <p:cNvGrpSpPr/>
                <p:nvPr/>
              </p:nvGrpSpPr>
              <p:grpSpPr>
                <a:xfrm>
                  <a:off x="1562100" y="3962400"/>
                  <a:ext cx="1752600" cy="838200"/>
                  <a:chOff x="1562100" y="2103137"/>
                  <a:chExt cx="1752600" cy="838200"/>
                </a:xfrm>
              </p:grpSpPr>
              <p:grpSp>
                <p:nvGrpSpPr>
                  <p:cNvPr id="356" name="Group 355"/>
                  <p:cNvGrpSpPr/>
                  <p:nvPr/>
                </p:nvGrpSpPr>
                <p:grpSpPr>
                  <a:xfrm>
                    <a:off x="1562100" y="2103137"/>
                    <a:ext cx="1752600" cy="609600"/>
                    <a:chOff x="1562100" y="2103137"/>
                    <a:chExt cx="1752600" cy="609600"/>
                  </a:xfrm>
                </p:grpSpPr>
                <p:grpSp>
                  <p:nvGrpSpPr>
                    <p:cNvPr id="358" name="Group 357"/>
                    <p:cNvGrpSpPr/>
                    <p:nvPr/>
                  </p:nvGrpSpPr>
                  <p:grpSpPr>
                    <a:xfrm>
                      <a:off x="1562100" y="2103137"/>
                      <a:ext cx="1447800" cy="609600"/>
                      <a:chOff x="1562100" y="2103137"/>
                      <a:chExt cx="1447800" cy="609600"/>
                    </a:xfrm>
                  </p:grpSpPr>
                  <p:grpSp>
                    <p:nvGrpSpPr>
                      <p:cNvPr id="360" name="Group 359"/>
                      <p:cNvGrpSpPr/>
                      <p:nvPr/>
                    </p:nvGrpSpPr>
                    <p:grpSpPr>
                      <a:xfrm>
                        <a:off x="1562100" y="2103137"/>
                        <a:ext cx="1447800" cy="609600"/>
                        <a:chOff x="838200" y="2130534"/>
                        <a:chExt cx="1447800" cy="609600"/>
                      </a:xfrm>
                    </p:grpSpPr>
                    <p:sp>
                      <p:nvSpPr>
                        <p:cNvPr id="362" name="Oval 361"/>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63" name="Group 9"/>
                        <p:cNvGrpSpPr>
                          <a:grpSpLocks/>
                        </p:cNvGrpSpPr>
                        <p:nvPr/>
                      </p:nvGrpSpPr>
                      <p:grpSpPr bwMode="auto">
                        <a:xfrm>
                          <a:off x="838200" y="2130534"/>
                          <a:ext cx="742513" cy="609600"/>
                          <a:chOff x="506" y="717"/>
                          <a:chExt cx="790" cy="445"/>
                        </a:xfrm>
                      </p:grpSpPr>
                      <p:sp>
                        <p:nvSpPr>
                          <p:cNvPr id="365"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66"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67"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68"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69"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70"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1"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72"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73"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74"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75"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6"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7"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78"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79"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64" name="Straight Connector 363"/>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1" name="Rectangle 360"/>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9" name="Straight Connector 358"/>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7" name="Straight Connector 356"/>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8" name="Group 307"/>
                <p:cNvGrpSpPr/>
                <p:nvPr/>
              </p:nvGrpSpPr>
              <p:grpSpPr>
                <a:xfrm>
                  <a:off x="1562100" y="3124200"/>
                  <a:ext cx="1752600" cy="838200"/>
                  <a:chOff x="1562100" y="2103137"/>
                  <a:chExt cx="1752600" cy="838200"/>
                </a:xfrm>
              </p:grpSpPr>
              <p:grpSp>
                <p:nvGrpSpPr>
                  <p:cNvPr id="332" name="Group 331"/>
                  <p:cNvGrpSpPr/>
                  <p:nvPr/>
                </p:nvGrpSpPr>
                <p:grpSpPr>
                  <a:xfrm>
                    <a:off x="1562100" y="2103137"/>
                    <a:ext cx="1752600" cy="609600"/>
                    <a:chOff x="1562100" y="2103137"/>
                    <a:chExt cx="1752600" cy="609600"/>
                  </a:xfrm>
                </p:grpSpPr>
                <p:grpSp>
                  <p:nvGrpSpPr>
                    <p:cNvPr id="334" name="Group 333"/>
                    <p:cNvGrpSpPr/>
                    <p:nvPr/>
                  </p:nvGrpSpPr>
                  <p:grpSpPr>
                    <a:xfrm>
                      <a:off x="1562100" y="2103137"/>
                      <a:ext cx="1447800" cy="609600"/>
                      <a:chOff x="1562100" y="2103137"/>
                      <a:chExt cx="1447800" cy="609600"/>
                    </a:xfrm>
                  </p:grpSpPr>
                  <p:grpSp>
                    <p:nvGrpSpPr>
                      <p:cNvPr id="336" name="Group 335"/>
                      <p:cNvGrpSpPr/>
                      <p:nvPr/>
                    </p:nvGrpSpPr>
                    <p:grpSpPr>
                      <a:xfrm>
                        <a:off x="1562100" y="2103137"/>
                        <a:ext cx="1447800" cy="609600"/>
                        <a:chOff x="838200" y="2130534"/>
                        <a:chExt cx="1447800" cy="609600"/>
                      </a:xfrm>
                    </p:grpSpPr>
                    <p:sp>
                      <p:nvSpPr>
                        <p:cNvPr id="338" name="Oval 337"/>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39" name="Group 9"/>
                        <p:cNvGrpSpPr>
                          <a:grpSpLocks/>
                        </p:cNvGrpSpPr>
                        <p:nvPr/>
                      </p:nvGrpSpPr>
                      <p:grpSpPr bwMode="auto">
                        <a:xfrm>
                          <a:off x="838200" y="2130534"/>
                          <a:ext cx="742513" cy="609600"/>
                          <a:chOff x="506" y="717"/>
                          <a:chExt cx="790" cy="445"/>
                        </a:xfrm>
                      </p:grpSpPr>
                      <p:sp>
                        <p:nvSpPr>
                          <p:cNvPr id="341"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42"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43"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44"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45"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46"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47"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48"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49"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50"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51"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52"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53"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54"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55"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40" name="Straight Connector 339"/>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7" name="Rectangle 336"/>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5" name="Straight Connector 334"/>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3" name="Straight Connector 332"/>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9" name="Group 308"/>
                <p:cNvGrpSpPr/>
                <p:nvPr/>
              </p:nvGrpSpPr>
              <p:grpSpPr>
                <a:xfrm>
                  <a:off x="1562100" y="4800600"/>
                  <a:ext cx="1752600" cy="609600"/>
                  <a:chOff x="1486335" y="4953000"/>
                  <a:chExt cx="1752600" cy="609600"/>
                </a:xfrm>
              </p:grpSpPr>
              <p:grpSp>
                <p:nvGrpSpPr>
                  <p:cNvPr id="310" name="Group 309"/>
                  <p:cNvGrpSpPr/>
                  <p:nvPr/>
                </p:nvGrpSpPr>
                <p:grpSpPr>
                  <a:xfrm>
                    <a:off x="1486335" y="4953000"/>
                    <a:ext cx="1447800" cy="609600"/>
                    <a:chOff x="1562100" y="2103137"/>
                    <a:chExt cx="1447800" cy="609600"/>
                  </a:xfrm>
                </p:grpSpPr>
                <p:grpSp>
                  <p:nvGrpSpPr>
                    <p:cNvPr id="312" name="Group 311"/>
                    <p:cNvGrpSpPr/>
                    <p:nvPr/>
                  </p:nvGrpSpPr>
                  <p:grpSpPr>
                    <a:xfrm>
                      <a:off x="1562100" y="2103137"/>
                      <a:ext cx="1447800" cy="609600"/>
                      <a:chOff x="838200" y="2130534"/>
                      <a:chExt cx="1447800" cy="609600"/>
                    </a:xfrm>
                  </p:grpSpPr>
                  <p:sp>
                    <p:nvSpPr>
                      <p:cNvPr id="314" name="Oval 313"/>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15" name="Group 9"/>
                      <p:cNvGrpSpPr>
                        <a:grpSpLocks/>
                      </p:cNvGrpSpPr>
                      <p:nvPr/>
                    </p:nvGrpSpPr>
                    <p:grpSpPr bwMode="auto">
                      <a:xfrm>
                        <a:off x="838200" y="2130534"/>
                        <a:ext cx="742513" cy="609600"/>
                        <a:chOff x="506" y="717"/>
                        <a:chExt cx="790" cy="445"/>
                      </a:xfrm>
                    </p:grpSpPr>
                    <p:sp>
                      <p:nvSpPr>
                        <p:cNvPr id="317"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18"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19"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20"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21"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22"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3"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24"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25"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26"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27"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8"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9"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30"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31"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16" name="Straight Connector 315"/>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3" name="Rectangle 312"/>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1" name="Straight Connector 310"/>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04" name="Group 403"/>
              <p:cNvGrpSpPr/>
              <p:nvPr/>
            </p:nvGrpSpPr>
            <p:grpSpPr>
              <a:xfrm>
                <a:off x="6477000" y="2286000"/>
                <a:ext cx="1447800" cy="3124200"/>
                <a:chOff x="1562100" y="2286000"/>
                <a:chExt cx="1447800" cy="3124200"/>
              </a:xfrm>
            </p:grpSpPr>
            <p:grpSp>
              <p:nvGrpSpPr>
                <p:cNvPr id="405" name="Group 404"/>
                <p:cNvGrpSpPr/>
                <p:nvPr/>
              </p:nvGrpSpPr>
              <p:grpSpPr>
                <a:xfrm>
                  <a:off x="1562100" y="2286000"/>
                  <a:ext cx="1447800" cy="838200"/>
                  <a:chOff x="1562100" y="2103137"/>
                  <a:chExt cx="1447800" cy="838200"/>
                </a:xfrm>
              </p:grpSpPr>
              <p:grpSp>
                <p:nvGrpSpPr>
                  <p:cNvPr id="481" name="Group 480"/>
                  <p:cNvGrpSpPr/>
                  <p:nvPr/>
                </p:nvGrpSpPr>
                <p:grpSpPr>
                  <a:xfrm>
                    <a:off x="1562100" y="2103137"/>
                    <a:ext cx="1447800" cy="609600"/>
                    <a:chOff x="1562100" y="2103137"/>
                    <a:chExt cx="1447800" cy="609600"/>
                  </a:xfrm>
                </p:grpSpPr>
                <p:grpSp>
                  <p:nvGrpSpPr>
                    <p:cNvPr id="483" name="Group 482"/>
                    <p:cNvGrpSpPr/>
                    <p:nvPr/>
                  </p:nvGrpSpPr>
                  <p:grpSpPr>
                    <a:xfrm>
                      <a:off x="1562100" y="2103137"/>
                      <a:ext cx="1447800" cy="609600"/>
                      <a:chOff x="838200" y="2130534"/>
                      <a:chExt cx="1447800" cy="609600"/>
                    </a:xfrm>
                  </p:grpSpPr>
                  <p:sp>
                    <p:nvSpPr>
                      <p:cNvPr id="485" name="Oval 484"/>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86" name="Group 9"/>
                      <p:cNvGrpSpPr>
                        <a:grpSpLocks/>
                      </p:cNvGrpSpPr>
                      <p:nvPr/>
                    </p:nvGrpSpPr>
                    <p:grpSpPr bwMode="auto">
                      <a:xfrm>
                        <a:off x="838200" y="2130534"/>
                        <a:ext cx="742513" cy="609600"/>
                        <a:chOff x="506" y="717"/>
                        <a:chExt cx="790" cy="445"/>
                      </a:xfrm>
                    </p:grpSpPr>
                    <p:sp>
                      <p:nvSpPr>
                        <p:cNvPr id="48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8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9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9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9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9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9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9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9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9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9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9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0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50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50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87" name="Straight Connector 48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4" name="Rectangle 48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0" name="Straight Connector 479"/>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6" name="Group 405"/>
                <p:cNvGrpSpPr/>
                <p:nvPr/>
              </p:nvGrpSpPr>
              <p:grpSpPr>
                <a:xfrm>
                  <a:off x="1562100" y="3962400"/>
                  <a:ext cx="1447800" cy="838200"/>
                  <a:chOff x="1562100" y="2103137"/>
                  <a:chExt cx="1447800" cy="838200"/>
                </a:xfrm>
              </p:grpSpPr>
              <p:grpSp>
                <p:nvGrpSpPr>
                  <p:cNvPr id="457" name="Group 456"/>
                  <p:cNvGrpSpPr/>
                  <p:nvPr/>
                </p:nvGrpSpPr>
                <p:grpSpPr>
                  <a:xfrm>
                    <a:off x="1562100" y="2103137"/>
                    <a:ext cx="1447800" cy="609600"/>
                    <a:chOff x="1562100" y="2103137"/>
                    <a:chExt cx="1447800" cy="609600"/>
                  </a:xfrm>
                </p:grpSpPr>
                <p:grpSp>
                  <p:nvGrpSpPr>
                    <p:cNvPr id="459" name="Group 458"/>
                    <p:cNvGrpSpPr/>
                    <p:nvPr/>
                  </p:nvGrpSpPr>
                  <p:grpSpPr>
                    <a:xfrm>
                      <a:off x="1562100" y="2103137"/>
                      <a:ext cx="1447800" cy="609600"/>
                      <a:chOff x="838200" y="2130534"/>
                      <a:chExt cx="1447800" cy="609600"/>
                    </a:xfrm>
                  </p:grpSpPr>
                  <p:sp>
                    <p:nvSpPr>
                      <p:cNvPr id="461" name="Oval 46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62" name="Group 9"/>
                      <p:cNvGrpSpPr>
                        <a:grpSpLocks/>
                      </p:cNvGrpSpPr>
                      <p:nvPr/>
                    </p:nvGrpSpPr>
                    <p:grpSpPr bwMode="auto">
                      <a:xfrm>
                        <a:off x="838200" y="2130534"/>
                        <a:ext cx="742513" cy="609600"/>
                        <a:chOff x="506" y="717"/>
                        <a:chExt cx="790" cy="445"/>
                      </a:xfrm>
                    </p:grpSpPr>
                    <p:sp>
                      <p:nvSpPr>
                        <p:cNvPr id="464"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65"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66"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67"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68"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69"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0"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71"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72"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73"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74"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5"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6"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77"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78"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63" name="Straight Connector 462"/>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0" name="Rectangle 459"/>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6" name="Straight Connector 45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7" name="Group 406"/>
                <p:cNvGrpSpPr/>
                <p:nvPr/>
              </p:nvGrpSpPr>
              <p:grpSpPr>
                <a:xfrm>
                  <a:off x="1562100" y="3124200"/>
                  <a:ext cx="1447800" cy="838200"/>
                  <a:chOff x="1562100" y="2103137"/>
                  <a:chExt cx="1447800" cy="838200"/>
                </a:xfrm>
              </p:grpSpPr>
              <p:grpSp>
                <p:nvGrpSpPr>
                  <p:cNvPr id="433" name="Group 432"/>
                  <p:cNvGrpSpPr/>
                  <p:nvPr/>
                </p:nvGrpSpPr>
                <p:grpSpPr>
                  <a:xfrm>
                    <a:off x="1562100" y="2103137"/>
                    <a:ext cx="1447800" cy="609600"/>
                    <a:chOff x="1562100" y="2103137"/>
                    <a:chExt cx="1447800" cy="609600"/>
                  </a:xfrm>
                </p:grpSpPr>
                <p:grpSp>
                  <p:nvGrpSpPr>
                    <p:cNvPr id="435" name="Group 434"/>
                    <p:cNvGrpSpPr/>
                    <p:nvPr/>
                  </p:nvGrpSpPr>
                  <p:grpSpPr>
                    <a:xfrm>
                      <a:off x="1562100" y="2103137"/>
                      <a:ext cx="1447800" cy="609600"/>
                      <a:chOff x="838200" y="2130534"/>
                      <a:chExt cx="1447800" cy="609600"/>
                    </a:xfrm>
                  </p:grpSpPr>
                  <p:sp>
                    <p:nvSpPr>
                      <p:cNvPr id="437" name="Oval 436"/>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38" name="Group 9"/>
                      <p:cNvGrpSpPr>
                        <a:grpSpLocks/>
                      </p:cNvGrpSpPr>
                      <p:nvPr/>
                    </p:nvGrpSpPr>
                    <p:grpSpPr bwMode="auto">
                      <a:xfrm>
                        <a:off x="838200" y="2130534"/>
                        <a:ext cx="742513" cy="609600"/>
                        <a:chOff x="506" y="717"/>
                        <a:chExt cx="790" cy="445"/>
                      </a:xfrm>
                    </p:grpSpPr>
                    <p:sp>
                      <p:nvSpPr>
                        <p:cNvPr id="44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4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4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4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4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4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4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4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5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5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5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5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5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39" name="Straight Connector 43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6" name="Rectangle 43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2" name="Straight Connector 43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9" name="Group 408"/>
                <p:cNvGrpSpPr/>
                <p:nvPr/>
              </p:nvGrpSpPr>
              <p:grpSpPr>
                <a:xfrm>
                  <a:off x="1562100" y="4800600"/>
                  <a:ext cx="1447800" cy="609600"/>
                  <a:chOff x="1562100" y="2103137"/>
                  <a:chExt cx="1447800" cy="609600"/>
                </a:xfrm>
              </p:grpSpPr>
              <p:grpSp>
                <p:nvGrpSpPr>
                  <p:cNvPr id="411" name="Group 410"/>
                  <p:cNvGrpSpPr/>
                  <p:nvPr/>
                </p:nvGrpSpPr>
                <p:grpSpPr>
                  <a:xfrm>
                    <a:off x="1562100" y="2103137"/>
                    <a:ext cx="1447800" cy="609600"/>
                    <a:chOff x="838200" y="2130534"/>
                    <a:chExt cx="1447800" cy="609600"/>
                  </a:xfrm>
                </p:grpSpPr>
                <p:sp>
                  <p:nvSpPr>
                    <p:cNvPr id="413" name="Oval 412"/>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14" name="Group 9"/>
                    <p:cNvGrpSpPr>
                      <a:grpSpLocks/>
                    </p:cNvGrpSpPr>
                    <p:nvPr/>
                  </p:nvGrpSpPr>
                  <p:grpSpPr bwMode="auto">
                    <a:xfrm>
                      <a:off x="838200" y="2130534"/>
                      <a:ext cx="742513" cy="609600"/>
                      <a:chOff x="506" y="717"/>
                      <a:chExt cx="790" cy="445"/>
                    </a:xfrm>
                  </p:grpSpPr>
                  <p:sp>
                    <p:nvSpPr>
                      <p:cNvPr id="41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1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1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1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2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2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2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2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2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2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2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3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15" name="Straight Connector 41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2" name="Rectangle 41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19"/>
            <p:cNvGrpSpPr/>
            <p:nvPr/>
          </p:nvGrpSpPr>
          <p:grpSpPr>
            <a:xfrm>
              <a:off x="1262755" y="5334000"/>
              <a:ext cx="6197382" cy="1160817"/>
              <a:chOff x="964674" y="5334000"/>
              <a:chExt cx="6197382" cy="1160817"/>
            </a:xfrm>
          </p:grpSpPr>
          <p:grpSp>
            <p:nvGrpSpPr>
              <p:cNvPr id="12" name="Group 11"/>
              <p:cNvGrpSpPr/>
              <p:nvPr/>
            </p:nvGrpSpPr>
            <p:grpSpPr>
              <a:xfrm>
                <a:off x="964674" y="5422240"/>
                <a:ext cx="2156983" cy="1072577"/>
                <a:chOff x="1224819" y="5588445"/>
                <a:chExt cx="2156983" cy="1072577"/>
              </a:xfrm>
            </p:grpSpPr>
            <p:sp>
              <p:nvSpPr>
                <p:cNvPr id="3" name="Parallelogram 2"/>
                <p:cNvSpPr/>
                <p:nvPr/>
              </p:nvSpPr>
              <p:spPr>
                <a:xfrm>
                  <a:off x="1224819" y="5934233"/>
                  <a:ext cx="756381" cy="381000"/>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File1</a:t>
                  </a:r>
                  <a:endParaRPr lang="en-US" sz="1400" b="1" dirty="0">
                    <a:solidFill>
                      <a:schemeClr val="tx1"/>
                    </a:solidFill>
                  </a:endParaRPr>
                </a:p>
              </p:txBody>
            </p:sp>
            <p:grpSp>
              <p:nvGrpSpPr>
                <p:cNvPr id="7" name="Group 6"/>
                <p:cNvGrpSpPr/>
                <p:nvPr/>
              </p:nvGrpSpPr>
              <p:grpSpPr>
                <a:xfrm>
                  <a:off x="2766361" y="5588445"/>
                  <a:ext cx="615441" cy="1072577"/>
                  <a:chOff x="2766361" y="5588445"/>
                  <a:chExt cx="615441" cy="1072577"/>
                </a:xfrm>
              </p:grpSpPr>
              <p:sp>
                <p:nvSpPr>
                  <p:cNvPr id="5" name="Parallelogram 4"/>
                  <p:cNvSpPr/>
                  <p:nvPr/>
                </p:nvSpPr>
                <p:spPr>
                  <a:xfrm>
                    <a:off x="2809955" y="55884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Block1</a:t>
                    </a:r>
                    <a:endParaRPr lang="en-US" sz="1100" b="1" dirty="0">
                      <a:solidFill>
                        <a:schemeClr val="tx1"/>
                      </a:solidFill>
                    </a:endParaRPr>
                  </a:p>
                </p:txBody>
              </p:sp>
              <p:sp>
                <p:nvSpPr>
                  <p:cNvPr id="408" name="Parallelogram 407"/>
                  <p:cNvSpPr/>
                  <p:nvPr/>
                </p:nvSpPr>
                <p:spPr>
                  <a:xfrm>
                    <a:off x="2809955" y="58932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Block2</a:t>
                    </a:r>
                    <a:endParaRPr lang="en-US" sz="1100" b="1" dirty="0">
                      <a:solidFill>
                        <a:schemeClr val="tx1"/>
                      </a:solidFill>
                    </a:endParaRPr>
                  </a:p>
                </p:txBody>
              </p:sp>
              <p:sp>
                <p:nvSpPr>
                  <p:cNvPr id="410" name="Parallelogram 409"/>
                  <p:cNvSpPr/>
                  <p:nvPr/>
                </p:nvSpPr>
                <p:spPr>
                  <a:xfrm>
                    <a:off x="2809955" y="6409729"/>
                    <a:ext cx="571847" cy="251293"/>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err="1" smtClean="0">
                        <a:solidFill>
                          <a:schemeClr val="tx1"/>
                        </a:solidFill>
                      </a:rPr>
                      <a:t>BlockN</a:t>
                    </a:r>
                    <a:endParaRPr lang="en-US" sz="1100" b="1" dirty="0">
                      <a:solidFill>
                        <a:schemeClr val="tx1"/>
                      </a:solidFill>
                    </a:endParaRPr>
                  </a:p>
                </p:txBody>
              </p:sp>
              <p:sp>
                <p:nvSpPr>
                  <p:cNvPr id="6" name="TextBox 5"/>
                  <p:cNvSpPr txBox="1"/>
                  <p:nvPr/>
                </p:nvSpPr>
                <p:spPr>
                  <a:xfrm>
                    <a:off x="2766361" y="5979467"/>
                    <a:ext cx="611065" cy="461665"/>
                  </a:xfrm>
                  <a:prstGeom prst="rect">
                    <a:avLst/>
                  </a:prstGeom>
                  <a:noFill/>
                </p:spPr>
                <p:txBody>
                  <a:bodyPr wrap="none" rtlCol="0">
                    <a:spAutoFit/>
                  </a:bodyPr>
                  <a:lstStyle/>
                  <a:p>
                    <a:r>
                      <a:rPr lang="en-US" sz="2400" dirty="0" smtClean="0"/>
                      <a:t>……</a:t>
                    </a:r>
                    <a:endParaRPr lang="en-US" sz="2400" dirty="0"/>
                  </a:p>
                </p:txBody>
              </p:sp>
            </p:grpSp>
            <p:cxnSp>
              <p:nvCxnSpPr>
                <p:cNvPr id="9" name="Straight Arrow Connector 8"/>
                <p:cNvCxnSpPr/>
                <p:nvPr/>
              </p:nvCxnSpPr>
              <p:spPr>
                <a:xfrm>
                  <a:off x="2133600" y="6124733"/>
                  <a:ext cx="632761" cy="1"/>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3207119" y="5853594"/>
                <a:ext cx="39549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00200" y="6058858"/>
                <a:ext cx="957763" cy="369332"/>
              </a:xfrm>
              <a:prstGeom prst="rect">
                <a:avLst/>
              </a:prstGeom>
              <a:noFill/>
            </p:spPr>
            <p:txBody>
              <a:bodyPr wrap="none" rtlCol="0">
                <a:spAutoFit/>
              </a:bodyPr>
              <a:lstStyle/>
              <a:p>
                <a:r>
                  <a:rPr lang="en-US" dirty="0" smtClean="0"/>
                  <a:t>Breakup</a:t>
                </a:r>
                <a:endParaRPr lang="en-US" dirty="0"/>
              </a:p>
            </p:txBody>
          </p:sp>
          <p:sp>
            <p:nvSpPr>
              <p:cNvPr id="431" name="TextBox 430"/>
              <p:cNvSpPr txBox="1"/>
              <p:nvPr/>
            </p:nvSpPr>
            <p:spPr>
              <a:xfrm>
                <a:off x="3699621" y="5957434"/>
                <a:ext cx="2092881" cy="369332"/>
              </a:xfrm>
              <a:prstGeom prst="rect">
                <a:avLst/>
              </a:prstGeom>
              <a:noFill/>
            </p:spPr>
            <p:txBody>
              <a:bodyPr wrap="none" rtlCol="0">
                <a:spAutoFit/>
              </a:bodyPr>
              <a:lstStyle/>
              <a:p>
                <a:r>
                  <a:rPr lang="en-US" dirty="0" smtClean="0"/>
                  <a:t>Replicate each block</a:t>
                </a:r>
                <a:endParaRPr lang="en-US" dirty="0"/>
              </a:p>
            </p:txBody>
          </p:sp>
          <p:cxnSp>
            <p:nvCxnSpPr>
              <p:cNvPr id="19" name="Straight Connector 18"/>
              <p:cNvCxnSpPr/>
              <p:nvPr/>
            </p:nvCxnSpPr>
            <p:spPr>
              <a:xfrm flipV="1">
                <a:off x="3571796" y="5343108"/>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flipV="1">
                <a:off x="5335080" y="5334000"/>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flipV="1">
                <a:off x="7155477" y="5356515"/>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9" name="Group 478"/>
            <p:cNvGrpSpPr/>
            <p:nvPr/>
          </p:nvGrpSpPr>
          <p:grpSpPr>
            <a:xfrm>
              <a:off x="152400" y="926440"/>
              <a:ext cx="2156983" cy="1072577"/>
              <a:chOff x="1224819" y="5588445"/>
              <a:chExt cx="2156983" cy="1072577"/>
            </a:xfrm>
          </p:grpSpPr>
          <p:sp>
            <p:nvSpPr>
              <p:cNvPr id="509" name="Parallelogram 508"/>
              <p:cNvSpPr/>
              <p:nvPr/>
            </p:nvSpPr>
            <p:spPr>
              <a:xfrm>
                <a:off x="1224819" y="5934233"/>
                <a:ext cx="756381" cy="381000"/>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File1</a:t>
                </a:r>
                <a:endParaRPr lang="en-US" sz="1400" b="1" dirty="0">
                  <a:solidFill>
                    <a:schemeClr val="tx1"/>
                  </a:solidFill>
                </a:endParaRPr>
              </a:p>
            </p:txBody>
          </p:sp>
          <p:grpSp>
            <p:nvGrpSpPr>
              <p:cNvPr id="510" name="Group 509"/>
              <p:cNvGrpSpPr/>
              <p:nvPr/>
            </p:nvGrpSpPr>
            <p:grpSpPr>
              <a:xfrm>
                <a:off x="2766361" y="5588445"/>
                <a:ext cx="615441" cy="1072577"/>
                <a:chOff x="2766361" y="5588445"/>
                <a:chExt cx="615441" cy="1072577"/>
              </a:xfrm>
            </p:grpSpPr>
            <p:sp>
              <p:nvSpPr>
                <p:cNvPr id="512" name="Parallelogram 511"/>
                <p:cNvSpPr/>
                <p:nvPr/>
              </p:nvSpPr>
              <p:spPr>
                <a:xfrm>
                  <a:off x="2809955" y="55884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Block1</a:t>
                  </a:r>
                  <a:endParaRPr lang="en-US" sz="1100" b="1" dirty="0">
                    <a:solidFill>
                      <a:schemeClr val="tx1"/>
                    </a:solidFill>
                  </a:endParaRPr>
                </a:p>
              </p:txBody>
            </p:sp>
            <p:sp>
              <p:nvSpPr>
                <p:cNvPr id="513" name="Parallelogram 512"/>
                <p:cNvSpPr/>
                <p:nvPr/>
              </p:nvSpPr>
              <p:spPr>
                <a:xfrm>
                  <a:off x="2809955" y="58932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Block2</a:t>
                  </a:r>
                  <a:endParaRPr lang="en-US" sz="1100" b="1" dirty="0">
                    <a:solidFill>
                      <a:schemeClr val="tx1"/>
                    </a:solidFill>
                  </a:endParaRPr>
                </a:p>
              </p:txBody>
            </p:sp>
            <p:sp>
              <p:nvSpPr>
                <p:cNvPr id="514" name="Parallelogram 513"/>
                <p:cNvSpPr/>
                <p:nvPr/>
              </p:nvSpPr>
              <p:spPr>
                <a:xfrm>
                  <a:off x="2809955" y="6409729"/>
                  <a:ext cx="571847" cy="251293"/>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err="1" smtClean="0">
                      <a:solidFill>
                        <a:schemeClr val="tx1"/>
                      </a:solidFill>
                    </a:rPr>
                    <a:t>BlockN</a:t>
                  </a:r>
                  <a:endParaRPr lang="en-US" sz="1100" b="1" dirty="0">
                    <a:solidFill>
                      <a:schemeClr val="tx1"/>
                    </a:solidFill>
                  </a:endParaRPr>
                </a:p>
              </p:txBody>
            </p:sp>
            <p:sp>
              <p:nvSpPr>
                <p:cNvPr id="515" name="TextBox 514"/>
                <p:cNvSpPr txBox="1"/>
                <p:nvPr/>
              </p:nvSpPr>
              <p:spPr>
                <a:xfrm>
                  <a:off x="2766361" y="5979467"/>
                  <a:ext cx="611065" cy="461665"/>
                </a:xfrm>
                <a:prstGeom prst="rect">
                  <a:avLst/>
                </a:prstGeom>
                <a:noFill/>
              </p:spPr>
              <p:txBody>
                <a:bodyPr wrap="none" rtlCol="0">
                  <a:spAutoFit/>
                </a:bodyPr>
                <a:lstStyle/>
                <a:p>
                  <a:r>
                    <a:rPr lang="en-US" sz="2400" dirty="0" smtClean="0"/>
                    <a:t>……</a:t>
                  </a:r>
                  <a:endParaRPr lang="en-US" sz="2400" dirty="0"/>
                </a:p>
              </p:txBody>
            </p:sp>
          </p:grpSp>
          <p:cxnSp>
            <p:nvCxnSpPr>
              <p:cNvPr id="511" name="Straight Arrow Connector 510"/>
              <p:cNvCxnSpPr/>
              <p:nvPr/>
            </p:nvCxnSpPr>
            <p:spPr>
              <a:xfrm>
                <a:off x="2133600" y="6124733"/>
                <a:ext cx="632761" cy="1"/>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482" name="Straight Connector 481"/>
            <p:cNvCxnSpPr/>
            <p:nvPr/>
          </p:nvCxnSpPr>
          <p:spPr>
            <a:xfrm>
              <a:off x="2394845" y="1357794"/>
              <a:ext cx="39549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4" name="TextBox 503"/>
            <p:cNvSpPr txBox="1"/>
            <p:nvPr/>
          </p:nvSpPr>
          <p:spPr>
            <a:xfrm>
              <a:off x="787926" y="1563058"/>
              <a:ext cx="957763" cy="369332"/>
            </a:xfrm>
            <a:prstGeom prst="rect">
              <a:avLst/>
            </a:prstGeom>
            <a:noFill/>
          </p:spPr>
          <p:txBody>
            <a:bodyPr wrap="none" rtlCol="0">
              <a:spAutoFit/>
            </a:bodyPr>
            <a:lstStyle/>
            <a:p>
              <a:r>
                <a:rPr lang="en-US" dirty="0" smtClean="0"/>
                <a:t>Breakup</a:t>
              </a:r>
              <a:endParaRPr lang="en-US" dirty="0"/>
            </a:p>
          </p:txBody>
        </p:sp>
        <p:sp>
          <p:nvSpPr>
            <p:cNvPr id="505" name="TextBox 504"/>
            <p:cNvSpPr txBox="1"/>
            <p:nvPr/>
          </p:nvSpPr>
          <p:spPr>
            <a:xfrm>
              <a:off x="3275577" y="948130"/>
              <a:ext cx="2092881" cy="369332"/>
            </a:xfrm>
            <a:prstGeom prst="rect">
              <a:avLst/>
            </a:prstGeom>
            <a:noFill/>
          </p:spPr>
          <p:txBody>
            <a:bodyPr wrap="none" rtlCol="0">
              <a:spAutoFit/>
            </a:bodyPr>
            <a:lstStyle/>
            <a:p>
              <a:r>
                <a:rPr lang="en-US" dirty="0" smtClean="0"/>
                <a:t>Replicate each block</a:t>
              </a:r>
              <a:endParaRPr lang="en-US" dirty="0"/>
            </a:p>
          </p:txBody>
        </p:sp>
        <p:cxnSp>
          <p:nvCxnSpPr>
            <p:cNvPr id="506" name="Straight Connector 505"/>
            <p:cNvCxnSpPr/>
            <p:nvPr/>
          </p:nvCxnSpPr>
          <p:spPr>
            <a:xfrm flipV="1">
              <a:off x="2185544" y="1389817"/>
              <a:ext cx="580557" cy="8107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p:nvPr/>
          </p:nvCxnSpPr>
          <p:spPr>
            <a:xfrm flipV="1">
              <a:off x="3954937" y="1380709"/>
              <a:ext cx="574448" cy="1823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p:cNvCxnSpPr>
              <a:stCxn id="500" idx="4"/>
            </p:cNvCxnSpPr>
            <p:nvPr/>
          </p:nvCxnSpPr>
          <p:spPr>
            <a:xfrm flipH="1" flipV="1">
              <a:off x="6349782" y="1403224"/>
              <a:ext cx="1025295" cy="10466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3551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FutureGrid</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31</a:t>
            </a:fld>
            <a:endParaRPr lang="en-US"/>
          </a:p>
        </p:txBody>
      </p:sp>
    </p:spTree>
    <p:extLst>
      <p:ext uri="{BB962C8B-B14F-4D97-AF65-F5344CB8AC3E}">
        <p14:creationId xmlns:p14="http://schemas.microsoft.com/office/powerpoint/2010/main" val="16355383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867400" cy="914400"/>
          </a:xfrm>
        </p:spPr>
        <p:txBody>
          <a:bodyPr>
            <a:normAutofit fontScale="90000"/>
          </a:bodyPr>
          <a:lstStyle/>
          <a:p>
            <a:r>
              <a:rPr lang="en-US" b="1" dirty="0" smtClean="0"/>
              <a:t>FutureGrid key Concepts I</a:t>
            </a:r>
            <a:endParaRPr lang="en-US" b="1" dirty="0"/>
          </a:p>
        </p:txBody>
      </p:sp>
      <p:sp>
        <p:nvSpPr>
          <p:cNvPr id="3" name="Content Placeholder 2"/>
          <p:cNvSpPr>
            <a:spLocks noGrp="1"/>
          </p:cNvSpPr>
          <p:nvPr>
            <p:ph idx="1"/>
          </p:nvPr>
        </p:nvSpPr>
        <p:spPr>
          <a:xfrm>
            <a:off x="0" y="609600"/>
            <a:ext cx="9144000" cy="4525963"/>
          </a:xfrm>
        </p:spPr>
        <p:txBody>
          <a:bodyPr>
            <a:noAutofit/>
          </a:bodyPr>
          <a:lstStyle/>
          <a:p>
            <a:r>
              <a:rPr lang="en-US" sz="2400" dirty="0" smtClean="0">
                <a:cs typeface="Times New Roman" pitchFamily="18" charset="0"/>
              </a:rPr>
              <a:t>FutureGrid is an </a:t>
            </a:r>
            <a:r>
              <a:rPr lang="en-US" sz="2400" dirty="0" smtClean="0">
                <a:solidFill>
                  <a:srgbClr val="FF0000"/>
                </a:solidFill>
                <a:cs typeface="Times New Roman" pitchFamily="18" charset="0"/>
              </a:rPr>
              <a:t>international testbed </a:t>
            </a:r>
            <a:r>
              <a:rPr lang="en-US" sz="2400" dirty="0" smtClean="0">
                <a:cs typeface="Times New Roman" pitchFamily="18" charset="0"/>
              </a:rPr>
              <a:t>modeled on Grid5000</a:t>
            </a:r>
          </a:p>
          <a:p>
            <a:pPr lvl="1"/>
            <a:r>
              <a:rPr lang="en-US" sz="2400" dirty="0" smtClean="0">
                <a:cs typeface="Times New Roman" pitchFamily="18" charset="0"/>
              </a:rPr>
              <a:t>July 15 2012: </a:t>
            </a:r>
            <a:r>
              <a:rPr lang="en-US" sz="2400" b="1" dirty="0" smtClean="0">
                <a:cs typeface="Times New Roman" pitchFamily="18" charset="0"/>
              </a:rPr>
              <a:t>223 Projects, ~968 users</a:t>
            </a:r>
          </a:p>
          <a:p>
            <a:r>
              <a:rPr lang="en-US" sz="2400" dirty="0" smtClean="0"/>
              <a:t>Supporting international </a:t>
            </a:r>
            <a:r>
              <a:rPr lang="en-US" sz="2400" dirty="0" smtClean="0">
                <a:solidFill>
                  <a:srgbClr val="FF0000"/>
                </a:solidFill>
              </a:rPr>
              <a:t>Computer Science </a:t>
            </a:r>
            <a:r>
              <a:rPr lang="en-US" sz="2400" dirty="0" smtClean="0"/>
              <a:t>and </a:t>
            </a:r>
            <a:r>
              <a:rPr lang="en-US" sz="2400" dirty="0" smtClean="0">
                <a:solidFill>
                  <a:srgbClr val="FF0000"/>
                </a:solidFill>
              </a:rPr>
              <a:t>Computational Science </a:t>
            </a:r>
            <a:r>
              <a:rPr lang="en-US" sz="2400" dirty="0" smtClean="0"/>
              <a:t>research in cloud, grid and parallel computing (HPC)</a:t>
            </a:r>
            <a:endParaRPr lang="en-US" sz="2400" dirty="0" smtClean="0">
              <a:solidFill>
                <a:srgbClr val="FF0000"/>
              </a:solidFill>
            </a:endParaRPr>
          </a:p>
          <a:p>
            <a:r>
              <a:rPr lang="en-US" sz="2400" dirty="0" smtClean="0">
                <a:cs typeface="Times New Roman" pitchFamily="18" charset="0"/>
              </a:rPr>
              <a:t>The FutureGrid testbed provides to its users:</a:t>
            </a:r>
          </a:p>
          <a:p>
            <a:pPr lvl="1"/>
            <a:r>
              <a:rPr lang="en-US" sz="2400" dirty="0" smtClean="0">
                <a:cs typeface="Times New Roman" pitchFamily="18" charset="0"/>
              </a:rPr>
              <a:t>A flexible development and testing platform for middleware and application users looking at </a:t>
            </a:r>
            <a:r>
              <a:rPr lang="en-US" sz="2400" dirty="0" smtClean="0">
                <a:solidFill>
                  <a:srgbClr val="FF0000"/>
                </a:solidFill>
                <a:cs typeface="Times New Roman" pitchFamily="18" charset="0"/>
              </a:rPr>
              <a:t>interoperability</a:t>
            </a:r>
            <a:r>
              <a:rPr lang="en-US" sz="2400" dirty="0" smtClean="0">
                <a:cs typeface="Times New Roman" pitchFamily="18" charset="0"/>
              </a:rPr>
              <a:t>, </a:t>
            </a:r>
            <a:r>
              <a:rPr lang="en-US" sz="2400" dirty="0" smtClean="0">
                <a:solidFill>
                  <a:srgbClr val="FF0000"/>
                </a:solidFill>
                <a:cs typeface="Times New Roman" pitchFamily="18" charset="0"/>
              </a:rPr>
              <a:t>functionality</a:t>
            </a:r>
            <a:r>
              <a:rPr lang="en-US" sz="2400" dirty="0" smtClean="0">
                <a:cs typeface="Times New Roman" pitchFamily="18" charset="0"/>
              </a:rPr>
              <a:t>, </a:t>
            </a:r>
            <a:r>
              <a:rPr lang="en-US" sz="2400" dirty="0" smtClean="0">
                <a:solidFill>
                  <a:srgbClr val="FF0000"/>
                </a:solidFill>
                <a:cs typeface="Times New Roman" pitchFamily="18" charset="0"/>
              </a:rPr>
              <a:t>performance</a:t>
            </a:r>
            <a:r>
              <a:rPr lang="en-US" sz="2400" dirty="0" smtClean="0">
                <a:cs typeface="Times New Roman" pitchFamily="18" charset="0"/>
              </a:rPr>
              <a:t> or </a:t>
            </a:r>
            <a:r>
              <a:rPr lang="en-US" sz="2400" dirty="0" smtClean="0">
                <a:solidFill>
                  <a:srgbClr val="FF0000"/>
                </a:solidFill>
                <a:cs typeface="Times New Roman" pitchFamily="18" charset="0"/>
              </a:rPr>
              <a:t>evaluation</a:t>
            </a:r>
          </a:p>
          <a:p>
            <a:pPr lvl="1"/>
            <a:r>
              <a:rPr lang="en-US" sz="2400" dirty="0">
                <a:cs typeface="Times New Roman" pitchFamily="18" charset="0"/>
              </a:rPr>
              <a:t>FutureGrid is </a:t>
            </a:r>
            <a:r>
              <a:rPr lang="en-US" sz="2400" dirty="0">
                <a:solidFill>
                  <a:srgbClr val="FF0000"/>
                </a:solidFill>
                <a:cs typeface="Times New Roman" pitchFamily="18" charset="0"/>
              </a:rPr>
              <a:t>user-customizable</a:t>
            </a:r>
            <a:r>
              <a:rPr lang="en-US" sz="2400" dirty="0">
                <a:cs typeface="Times New Roman" pitchFamily="18" charset="0"/>
              </a:rPr>
              <a:t>, </a:t>
            </a:r>
            <a:r>
              <a:rPr lang="en-US" sz="2400" dirty="0">
                <a:solidFill>
                  <a:srgbClr val="FF0000"/>
                </a:solidFill>
                <a:cs typeface="Times New Roman" pitchFamily="18" charset="0"/>
              </a:rPr>
              <a:t>accessed interactively </a:t>
            </a:r>
            <a:r>
              <a:rPr lang="en-US" sz="2400" dirty="0">
                <a:cs typeface="Times New Roman" pitchFamily="18" charset="0"/>
              </a:rPr>
              <a:t>and supports </a:t>
            </a:r>
            <a:r>
              <a:rPr lang="en-US" sz="2400" dirty="0">
                <a:solidFill>
                  <a:srgbClr val="FF0000"/>
                </a:solidFill>
                <a:cs typeface="Times New Roman" pitchFamily="18" charset="0"/>
              </a:rPr>
              <a:t>Grid</a:t>
            </a:r>
            <a:r>
              <a:rPr lang="en-US" sz="2400" dirty="0">
                <a:cs typeface="Times New Roman" pitchFamily="18" charset="0"/>
              </a:rPr>
              <a:t>, </a:t>
            </a:r>
            <a:r>
              <a:rPr lang="en-US" sz="2400" dirty="0">
                <a:solidFill>
                  <a:srgbClr val="FF0000"/>
                </a:solidFill>
                <a:cs typeface="Times New Roman" pitchFamily="18" charset="0"/>
              </a:rPr>
              <a:t>Cloud</a:t>
            </a:r>
            <a:r>
              <a:rPr lang="en-US" sz="2400" dirty="0">
                <a:cs typeface="Times New Roman" pitchFamily="18" charset="0"/>
              </a:rPr>
              <a:t> and </a:t>
            </a:r>
            <a:r>
              <a:rPr lang="en-US" sz="2400" dirty="0">
                <a:solidFill>
                  <a:srgbClr val="FF0000"/>
                </a:solidFill>
                <a:cs typeface="Times New Roman" pitchFamily="18" charset="0"/>
              </a:rPr>
              <a:t>HPC </a:t>
            </a:r>
            <a:r>
              <a:rPr lang="en-US" sz="2400" dirty="0">
                <a:cs typeface="Times New Roman" pitchFamily="18" charset="0"/>
              </a:rPr>
              <a:t>software with and </a:t>
            </a:r>
            <a:r>
              <a:rPr lang="en-US" sz="2400" dirty="0" smtClean="0">
                <a:cs typeface="Times New Roman" pitchFamily="18" charset="0"/>
              </a:rPr>
              <a:t>without VM’s</a:t>
            </a:r>
            <a:endParaRPr lang="en-US" sz="2400" dirty="0">
              <a:cs typeface="Times New Roman" pitchFamily="18" charset="0"/>
            </a:endParaRPr>
          </a:p>
          <a:p>
            <a:pPr lvl="1"/>
            <a:r>
              <a:rPr lang="en-US" sz="2400" dirty="0" smtClean="0">
                <a:cs typeface="Times New Roman" pitchFamily="18" charset="0"/>
              </a:rPr>
              <a:t>A rich </a:t>
            </a:r>
            <a:r>
              <a:rPr lang="en-US" sz="2400" dirty="0" smtClean="0">
                <a:solidFill>
                  <a:srgbClr val="FF0000"/>
                </a:solidFill>
                <a:cs typeface="Times New Roman" pitchFamily="18" charset="0"/>
              </a:rPr>
              <a:t>education and teaching </a:t>
            </a:r>
            <a:r>
              <a:rPr lang="en-US" sz="2400" dirty="0" smtClean="0">
                <a:cs typeface="Times New Roman" pitchFamily="18" charset="0"/>
              </a:rPr>
              <a:t>platform for classes</a:t>
            </a:r>
          </a:p>
          <a:p>
            <a:r>
              <a:rPr lang="en-US" sz="2400" dirty="0" smtClean="0"/>
              <a:t>See G. Fox, </a:t>
            </a:r>
            <a:r>
              <a:rPr lang="en-US" sz="2400" dirty="0"/>
              <a:t>G. von Laszewski, J. Diaz, K. </a:t>
            </a:r>
            <a:r>
              <a:rPr lang="en-US" sz="2400" dirty="0" err="1"/>
              <a:t>Keahey</a:t>
            </a:r>
            <a:r>
              <a:rPr lang="en-US" sz="2400" dirty="0"/>
              <a:t>, J. Fortes, R. </a:t>
            </a:r>
            <a:r>
              <a:rPr lang="en-US" sz="2400" dirty="0" err="1"/>
              <a:t>Figueiredo</a:t>
            </a:r>
            <a:r>
              <a:rPr lang="en-US" sz="2400" dirty="0"/>
              <a:t>, S. </a:t>
            </a:r>
            <a:r>
              <a:rPr lang="en-US" sz="2400" dirty="0" err="1"/>
              <a:t>Smallen</a:t>
            </a:r>
            <a:r>
              <a:rPr lang="en-US" sz="2400" dirty="0"/>
              <a:t>, W. Smith, A. </a:t>
            </a:r>
            <a:r>
              <a:rPr lang="en-US" sz="2400" dirty="0" err="1"/>
              <a:t>Grimshaw</a:t>
            </a:r>
            <a:r>
              <a:rPr lang="en-US" sz="2400" dirty="0"/>
              <a:t>, </a:t>
            </a:r>
            <a:r>
              <a:rPr lang="en-US" sz="2400" b="1" dirty="0">
                <a:solidFill>
                  <a:srgbClr val="FF0000"/>
                </a:solidFill>
              </a:rPr>
              <a:t>FutureGrid - a reconfigurable testbed for Cloud, HPC and Grid Computing</a:t>
            </a:r>
            <a:r>
              <a:rPr lang="en-US" sz="2400" dirty="0"/>
              <a:t>, </a:t>
            </a:r>
            <a:r>
              <a:rPr lang="en-US" sz="2400" dirty="0" err="1"/>
              <a:t>Bookchapter</a:t>
            </a:r>
            <a:r>
              <a:rPr lang="en-US" sz="2400" dirty="0"/>
              <a:t> – draft</a:t>
            </a:r>
            <a:endParaRPr lang="en-US" sz="2400" dirty="0" smtClean="0">
              <a:cs typeface="Times New Roman" pitchFamily="18" charset="0"/>
            </a:endParaRPr>
          </a:p>
          <a:p>
            <a:pPr lvl="1"/>
            <a:endParaRPr lang="en-US" sz="2400" dirty="0" smtClean="0"/>
          </a:p>
          <a:p>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633505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FutureGrid key Concepts II</a:t>
            </a:r>
            <a:endParaRPr lang="en-US" b="1" dirty="0"/>
          </a:p>
        </p:txBody>
      </p:sp>
      <p:sp>
        <p:nvSpPr>
          <p:cNvPr id="3" name="Content Placeholder 2"/>
          <p:cNvSpPr>
            <a:spLocks noGrp="1"/>
          </p:cNvSpPr>
          <p:nvPr>
            <p:ph idx="1"/>
          </p:nvPr>
        </p:nvSpPr>
        <p:spPr>
          <a:xfrm>
            <a:off x="-34751" y="762000"/>
            <a:ext cx="9144000" cy="5943600"/>
          </a:xfrm>
        </p:spPr>
        <p:txBody>
          <a:bodyPr>
            <a:noAutofit/>
          </a:bodyPr>
          <a:lstStyle/>
          <a:p>
            <a:r>
              <a:rPr lang="en-US" sz="2400" dirty="0" smtClean="0">
                <a:latin typeface="Arial" pitchFamily="34" charset="0"/>
                <a:cs typeface="Arial" pitchFamily="34" charset="0"/>
              </a:rPr>
              <a:t>Rather than loading images onto VM’s, FutureGrid supports </a:t>
            </a:r>
            <a:r>
              <a:rPr lang="en-US" sz="2400" dirty="0" smtClean="0">
                <a:solidFill>
                  <a:srgbClr val="FF0000"/>
                </a:solidFill>
                <a:latin typeface="Arial" pitchFamily="34" charset="0"/>
                <a:cs typeface="Arial" pitchFamily="34" charset="0"/>
              </a:rPr>
              <a:t>Cloud, Grid and Parallel computing </a:t>
            </a:r>
            <a:r>
              <a:rPr lang="en-US" sz="2400" dirty="0" smtClean="0">
                <a:latin typeface="Arial" pitchFamily="34" charset="0"/>
                <a:cs typeface="Arial" pitchFamily="34" charset="0"/>
              </a:rPr>
              <a:t>environments by </a:t>
            </a:r>
            <a:r>
              <a:rPr lang="en-US" sz="2400" dirty="0" smtClean="0">
                <a:solidFill>
                  <a:srgbClr val="FF0000"/>
                </a:solidFill>
                <a:latin typeface="Arial" pitchFamily="34" charset="0"/>
                <a:cs typeface="Arial" pitchFamily="34" charset="0"/>
              </a:rPr>
              <a:t>provisioning </a:t>
            </a:r>
            <a:r>
              <a:rPr lang="en-US" sz="2400" dirty="0" smtClean="0">
                <a:latin typeface="Arial" pitchFamily="34" charset="0"/>
                <a:cs typeface="Arial" pitchFamily="34" charset="0"/>
              </a:rPr>
              <a:t>software as needed onto “bare-metal” using Moab/xCAT (need to generalize)</a:t>
            </a:r>
          </a:p>
          <a:p>
            <a:pPr lvl="1"/>
            <a:r>
              <a:rPr lang="en-US" sz="2000" dirty="0" smtClean="0">
                <a:solidFill>
                  <a:srgbClr val="FF0000"/>
                </a:solidFill>
                <a:latin typeface="Arial" pitchFamily="34" charset="0"/>
                <a:cs typeface="Arial" pitchFamily="34" charset="0"/>
              </a:rPr>
              <a:t>Image library </a:t>
            </a:r>
            <a:r>
              <a:rPr lang="en-US" sz="2000" dirty="0" smtClean="0">
                <a:latin typeface="Arial" pitchFamily="34" charset="0"/>
                <a:cs typeface="Arial" pitchFamily="34" charset="0"/>
              </a:rPr>
              <a:t>for MPI, </a:t>
            </a:r>
            <a:r>
              <a:rPr lang="en-US" sz="2000" dirty="0" err="1" smtClean="0">
                <a:latin typeface="Arial" pitchFamily="34" charset="0"/>
                <a:cs typeface="Arial" pitchFamily="34" charset="0"/>
              </a:rPr>
              <a:t>OpenMP</a:t>
            </a:r>
            <a:r>
              <a:rPr lang="en-US" sz="2000" dirty="0" smtClean="0">
                <a:latin typeface="Arial" pitchFamily="34" charset="0"/>
                <a:cs typeface="Arial" pitchFamily="34" charset="0"/>
              </a:rPr>
              <a:t>, MapReduce (Hadoop, (Dryad), Twister), </a:t>
            </a:r>
            <a:r>
              <a:rPr lang="en-US" sz="2000" dirty="0" err="1" smtClean="0">
                <a:latin typeface="Arial" pitchFamily="34" charset="0"/>
                <a:cs typeface="Arial" pitchFamily="34" charset="0"/>
              </a:rPr>
              <a:t>gLite</a:t>
            </a:r>
            <a:r>
              <a:rPr lang="en-US" sz="2000" dirty="0" smtClean="0">
                <a:latin typeface="Arial" pitchFamily="34" charset="0"/>
                <a:cs typeface="Arial" pitchFamily="34" charset="0"/>
              </a:rPr>
              <a:t>, Unicore, Globus, Xen, </a:t>
            </a:r>
            <a:r>
              <a:rPr lang="en-US" sz="2000" dirty="0" err="1" smtClean="0">
                <a:latin typeface="Arial" pitchFamily="34" charset="0"/>
                <a:cs typeface="Arial" pitchFamily="34" charset="0"/>
              </a:rPr>
              <a:t>ScaleMP</a:t>
            </a:r>
            <a:r>
              <a:rPr lang="en-US" sz="2000" dirty="0" smtClean="0">
                <a:latin typeface="Arial" pitchFamily="34" charset="0"/>
                <a:cs typeface="Arial" pitchFamily="34" charset="0"/>
              </a:rPr>
              <a:t> (distributed Shared Memory), Nimbus, Eucalyptus, OpenNebula, KVM, Windows …..</a:t>
            </a:r>
          </a:p>
          <a:p>
            <a:pPr lvl="1"/>
            <a:r>
              <a:rPr lang="en-US" sz="2000" dirty="0" smtClean="0">
                <a:latin typeface="Arial" pitchFamily="34" charset="0"/>
                <a:cs typeface="Arial" pitchFamily="34" charset="0"/>
              </a:rPr>
              <a:t>Either statically or dynamically</a:t>
            </a:r>
          </a:p>
          <a:p>
            <a:r>
              <a:rPr lang="en-US" sz="2400" dirty="0" smtClean="0">
                <a:latin typeface="Arial" pitchFamily="34" charset="0"/>
                <a:cs typeface="Arial" pitchFamily="34" charset="0"/>
              </a:rPr>
              <a:t>Growth comes from users depositing novel images in library</a:t>
            </a:r>
          </a:p>
          <a:p>
            <a:r>
              <a:rPr lang="en-US" sz="2400" dirty="0" smtClean="0">
                <a:latin typeface="Arial" pitchFamily="34" charset="0"/>
                <a:cs typeface="Arial" pitchFamily="34" charset="0"/>
              </a:rPr>
              <a:t>FutureGrid has ~4400 distributed cores with a </a:t>
            </a:r>
            <a:r>
              <a:rPr lang="en-US" sz="2400" b="1" dirty="0" smtClean="0">
                <a:latin typeface="Arial" pitchFamily="34" charset="0"/>
                <a:cs typeface="Arial" pitchFamily="34" charset="0"/>
              </a:rPr>
              <a:t>dedicated network</a:t>
            </a:r>
            <a:r>
              <a:rPr lang="en-US" sz="2400" dirty="0" smtClean="0">
                <a:latin typeface="Arial" pitchFamily="34" charset="0"/>
                <a:cs typeface="Arial" pitchFamily="34" charset="0"/>
              </a:rPr>
              <a:t> and a Spirent XGEM network fault and delay generator</a:t>
            </a:r>
          </a:p>
          <a:p>
            <a:pPr>
              <a:buNone/>
            </a:pPr>
            <a:endParaRPr lang="en-US" sz="2600" dirty="0"/>
          </a:p>
        </p:txBody>
      </p:sp>
      <p:grpSp>
        <p:nvGrpSpPr>
          <p:cNvPr id="17" name="Group 16"/>
          <p:cNvGrpSpPr/>
          <p:nvPr/>
        </p:nvGrpSpPr>
        <p:grpSpPr>
          <a:xfrm>
            <a:off x="1066800" y="5181600"/>
            <a:ext cx="7716157" cy="1415034"/>
            <a:chOff x="457200" y="5334000"/>
            <a:chExt cx="7716157" cy="1415034"/>
          </a:xfrm>
        </p:grpSpPr>
        <p:grpSp>
          <p:nvGrpSpPr>
            <p:cNvPr id="8" name="Group 7"/>
            <p:cNvGrpSpPr/>
            <p:nvPr/>
          </p:nvGrpSpPr>
          <p:grpSpPr>
            <a:xfrm>
              <a:off x="838200" y="5334000"/>
              <a:ext cx="4648200" cy="519351"/>
              <a:chOff x="1143000" y="5419457"/>
              <a:chExt cx="4648200" cy="519351"/>
            </a:xfrm>
          </p:grpSpPr>
          <p:sp>
            <p:nvSpPr>
              <p:cNvPr id="4" name="Oval 3"/>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Image1</a:t>
                </a:r>
                <a:endParaRPr lang="en-US" dirty="0">
                  <a:solidFill>
                    <a:schemeClr val="tx1"/>
                  </a:solidFill>
                </a:endParaRPr>
              </a:p>
            </p:txBody>
          </p:sp>
          <p:sp>
            <p:nvSpPr>
              <p:cNvPr id="5" name="Oval 4"/>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Image2</a:t>
                </a:r>
                <a:endParaRPr lang="en-US" dirty="0">
                  <a:solidFill>
                    <a:schemeClr val="tx1"/>
                  </a:solidFill>
                </a:endParaRPr>
              </a:p>
            </p:txBody>
          </p:sp>
          <p:sp>
            <p:nvSpPr>
              <p:cNvPr id="6" name="Oval 5"/>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schemeClr val="tx1"/>
                    </a:solidFill>
                  </a:rPr>
                  <a:t>ImageN</a:t>
                </a:r>
                <a:endParaRPr lang="en-US" dirty="0">
                  <a:solidFill>
                    <a:schemeClr val="tx1"/>
                  </a:solidFill>
                </a:endParaRPr>
              </a:p>
            </p:txBody>
          </p:sp>
          <p:sp>
            <p:nvSpPr>
              <p:cNvPr id="7" name="TextBox 6"/>
              <p:cNvSpPr txBox="1"/>
              <p:nvPr/>
            </p:nvSpPr>
            <p:spPr>
              <a:xfrm>
                <a:off x="3976556" y="5448300"/>
                <a:ext cx="397866" cy="461665"/>
              </a:xfrm>
              <a:prstGeom prst="rect">
                <a:avLst/>
              </a:prstGeom>
              <a:noFill/>
            </p:spPr>
            <p:txBody>
              <a:bodyPr wrap="none" rtlCol="0">
                <a:spAutoFit/>
              </a:bodyPr>
              <a:lstStyle/>
              <a:p>
                <a:r>
                  <a:rPr lang="en-US" sz="2400" dirty="0" smtClean="0"/>
                  <a:t>…</a:t>
                </a:r>
                <a:endParaRPr lang="en-US" sz="2400" dirty="0"/>
              </a:p>
            </p:txBody>
          </p:sp>
        </p:grpSp>
        <p:cxnSp>
          <p:nvCxnSpPr>
            <p:cNvPr id="10" name="Straight Arrow Connector 9"/>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5400" y="6286500"/>
              <a:ext cx="636713" cy="369332"/>
            </a:xfrm>
            <a:prstGeom prst="rect">
              <a:avLst/>
            </a:prstGeom>
            <a:noFill/>
          </p:spPr>
          <p:txBody>
            <a:bodyPr wrap="none" rtlCol="0">
              <a:spAutoFit/>
            </a:bodyPr>
            <a:lstStyle/>
            <a:p>
              <a:r>
                <a:rPr lang="en-US" dirty="0" smtClean="0"/>
                <a:t>Load</a:t>
              </a:r>
              <a:endParaRPr lang="en-US" dirty="0"/>
            </a:p>
          </p:txBody>
        </p:sp>
        <p:sp>
          <p:nvSpPr>
            <p:cNvPr id="15" name="TextBox 14"/>
            <p:cNvSpPr txBox="1"/>
            <p:nvPr/>
          </p:nvSpPr>
          <p:spPr>
            <a:xfrm>
              <a:off x="457200" y="6286500"/>
              <a:ext cx="878767" cy="369332"/>
            </a:xfrm>
            <a:prstGeom prst="rect">
              <a:avLst/>
            </a:prstGeom>
            <a:noFill/>
          </p:spPr>
          <p:txBody>
            <a:bodyPr wrap="none" rtlCol="0">
              <a:spAutoFit/>
            </a:bodyPr>
            <a:lstStyle/>
            <a:p>
              <a:r>
                <a:rPr lang="en-US" dirty="0" smtClean="0"/>
                <a:t>Choose</a:t>
              </a:r>
              <a:endParaRPr lang="en-US" dirty="0"/>
            </a:p>
          </p:txBody>
        </p:sp>
        <p:cxnSp>
          <p:nvCxnSpPr>
            <p:cNvPr id="16" name="Straight Arrow Connector 15"/>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00" y="6286500"/>
              <a:ext cx="553357" cy="369332"/>
            </a:xfrm>
            <a:prstGeom prst="rect">
              <a:avLst/>
            </a:prstGeom>
            <a:noFill/>
          </p:spPr>
          <p:txBody>
            <a:bodyPr wrap="none" rtlCol="0">
              <a:spAutoFit/>
            </a:bodyPr>
            <a:lstStyle/>
            <a:p>
              <a:r>
                <a:rPr lang="en-US" dirty="0" smtClean="0"/>
                <a:t>Run</a:t>
              </a:r>
              <a:endParaRPr lang="en-US" dirty="0"/>
            </a:p>
          </p:txBody>
        </p:sp>
        <p:pic>
          <p:nvPicPr>
            <p:cNvPr id="63490" name="Picture 2" descr="http://www.clusterconnection.com/wp-content/uploads/2009/05/cluster-300x302.jpg"/>
            <p:cNvPicPr>
              <a:picLocks noChangeAspect="1" noChangeArrowheads="1"/>
            </p:cNvPicPr>
            <p:nvPr/>
          </p:nvPicPr>
          <p:blipFill>
            <a:blip r:embed="rId3" cstate="print"/>
            <a:srcRect/>
            <a:stretch>
              <a:fillRect/>
            </a:stretch>
          </p:blipFill>
          <p:spPr bwMode="auto">
            <a:xfrm>
              <a:off x="5791200" y="5943600"/>
              <a:ext cx="800100" cy="805434"/>
            </a:xfrm>
            <a:prstGeom prst="rect">
              <a:avLst/>
            </a:prstGeom>
            <a:noFill/>
          </p:spPr>
        </p:pic>
      </p:grpSp>
    </p:spTree>
    <p:extLst>
      <p:ext uri="{BB962C8B-B14F-4D97-AF65-F5344CB8AC3E}">
        <p14:creationId xmlns:p14="http://schemas.microsoft.com/office/powerpoint/2010/main" val="3442113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53"/>
            <a:ext cx="9144000" cy="944847"/>
          </a:xfrm>
        </p:spPr>
        <p:txBody>
          <a:bodyPr/>
          <a:lstStyle/>
          <a:p>
            <a:r>
              <a:rPr lang="en-US" b="1" dirty="0" smtClean="0"/>
              <a:t>FutureGrid: </a:t>
            </a:r>
            <a:br>
              <a:rPr lang="en-US" b="1" dirty="0" smtClean="0"/>
            </a:br>
            <a:r>
              <a:rPr lang="en-US" b="1" dirty="0" smtClean="0"/>
              <a:t>a Grid/Cloud/HPC Testbed</a:t>
            </a:r>
            <a:endParaRPr lang="en-US" b="1" dirty="0"/>
          </a:p>
        </p:txBody>
      </p:sp>
      <p:grpSp>
        <p:nvGrpSpPr>
          <p:cNvPr id="3" name="Group 2"/>
          <p:cNvGrpSpPr/>
          <p:nvPr/>
        </p:nvGrpSpPr>
        <p:grpSpPr>
          <a:xfrm>
            <a:off x="21636" y="1334935"/>
            <a:ext cx="9100728" cy="4684865"/>
            <a:chOff x="21636" y="1334935"/>
            <a:chExt cx="9100728" cy="4684865"/>
          </a:xfrm>
        </p:grpSpPr>
        <p:grpSp>
          <p:nvGrpSpPr>
            <p:cNvPr id="30" name="Group 29"/>
            <p:cNvGrpSpPr/>
            <p:nvPr/>
          </p:nvGrpSpPr>
          <p:grpSpPr>
            <a:xfrm>
              <a:off x="227427" y="5029200"/>
              <a:ext cx="8518273" cy="990600"/>
              <a:chOff x="227427" y="4495800"/>
              <a:chExt cx="8518273" cy="990600"/>
            </a:xfrm>
          </p:grpSpPr>
          <p:grpSp>
            <p:nvGrpSpPr>
              <p:cNvPr id="32" name="Group 11"/>
              <p:cNvGrpSpPr/>
              <p:nvPr/>
            </p:nvGrpSpPr>
            <p:grpSpPr>
              <a:xfrm>
                <a:off x="227427" y="4860341"/>
                <a:ext cx="2820573" cy="626059"/>
                <a:chOff x="152400" y="6172200"/>
                <a:chExt cx="2820573" cy="646331"/>
              </a:xfrm>
            </p:grpSpPr>
            <p:sp>
              <p:nvSpPr>
                <p:cNvPr id="34" name="TextBox 33"/>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35" name="Straight Connector 34"/>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33" name="TextBox 32"/>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grpSp>
          <p:nvGrpSpPr>
            <p:cNvPr id="11" name="Group 10"/>
            <p:cNvGrpSpPr/>
            <p:nvPr/>
          </p:nvGrpSpPr>
          <p:grpSpPr>
            <a:xfrm>
              <a:off x="21636" y="1334935"/>
              <a:ext cx="9100728" cy="4564174"/>
              <a:chOff x="21636" y="1146913"/>
              <a:chExt cx="9100728" cy="4564174"/>
            </a:xfrm>
          </p:grpSpPr>
          <p:pic>
            <p:nvPicPr>
              <p:cNvPr id="12" name="Picture 11" descr="gtb network v15.png"/>
              <p:cNvPicPr>
                <a:picLocks noChangeAspect="1"/>
              </p:cNvPicPr>
              <p:nvPr/>
            </p:nvPicPr>
            <p:blipFill>
              <a:blip r:embed="rId3" cstate="print"/>
              <a:stretch>
                <a:fillRect/>
              </a:stretch>
            </p:blipFill>
            <p:spPr>
              <a:xfrm>
                <a:off x="21636" y="1146913"/>
                <a:ext cx="9100728" cy="4564174"/>
              </a:xfrm>
              <a:prstGeom prst="rect">
                <a:avLst/>
              </a:prstGeom>
            </p:spPr>
          </p:pic>
          <p:sp>
            <p:nvSpPr>
              <p:cNvPr id="13" name="TextBox 12"/>
              <p:cNvSpPr txBox="1"/>
              <p:nvPr/>
            </p:nvSpPr>
            <p:spPr>
              <a:xfrm>
                <a:off x="6955407" y="3733799"/>
                <a:ext cx="2142638" cy="276999"/>
              </a:xfrm>
              <a:prstGeom prst="rect">
                <a:avLst/>
              </a:prstGeom>
              <a:solidFill>
                <a:schemeClr val="bg1"/>
              </a:solidFill>
            </p:spPr>
            <p:txBody>
              <a:bodyPr wrap="none" rtlCol="0">
                <a:spAutoFit/>
              </a:bodyPr>
              <a:lstStyle/>
              <a:p>
                <a:r>
                  <a:rPr lang="en-US" sz="1200" b="1" dirty="0" smtClean="0"/>
                  <a:t>12TF Disk rich + GPU 512 cores</a:t>
                </a:r>
                <a:endParaRPr lang="en-US" sz="1200" b="1" dirty="0"/>
              </a:p>
            </p:txBody>
          </p:sp>
        </p:grpSp>
      </p:grpSp>
    </p:spTree>
    <p:extLst>
      <p:ext uri="{BB962C8B-B14F-4D97-AF65-F5344CB8AC3E}">
        <p14:creationId xmlns:p14="http://schemas.microsoft.com/office/powerpoint/2010/main" val="7948164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4 Use Types for FutureGrid </a:t>
            </a:r>
            <a:r>
              <a:rPr lang="en-US" dirty="0" err="1" smtClean="0"/>
              <a:t>TestbedaaS</a:t>
            </a:r>
            <a:endParaRPr lang="en-US" dirty="0"/>
          </a:p>
        </p:txBody>
      </p:sp>
      <p:sp>
        <p:nvSpPr>
          <p:cNvPr id="3" name="Content Placeholder 2"/>
          <p:cNvSpPr>
            <a:spLocks noGrp="1"/>
          </p:cNvSpPr>
          <p:nvPr>
            <p:ph idx="1"/>
          </p:nvPr>
        </p:nvSpPr>
        <p:spPr>
          <a:xfrm>
            <a:off x="16747" y="762000"/>
            <a:ext cx="9144000" cy="5715000"/>
          </a:xfrm>
          <a:noFill/>
        </p:spPr>
        <p:txBody>
          <a:bodyPr/>
          <a:lstStyle/>
          <a:p>
            <a:pPr>
              <a:spcBef>
                <a:spcPts val="0"/>
              </a:spcBef>
            </a:pPr>
            <a:r>
              <a:rPr lang="en-US" sz="2800" b="1" dirty="0" smtClean="0"/>
              <a:t>223 </a:t>
            </a:r>
            <a:r>
              <a:rPr lang="en-US" sz="2800" dirty="0" smtClean="0"/>
              <a:t>approved projects (968 users) July 14 2012</a:t>
            </a:r>
          </a:p>
          <a:p>
            <a:pPr lvl="1">
              <a:spcBef>
                <a:spcPts val="0"/>
              </a:spcBef>
            </a:pPr>
            <a:r>
              <a:rPr lang="en-US" sz="2400" dirty="0" smtClean="0"/>
              <a:t>USA, China, India, Pakistan, lots of European countries</a:t>
            </a:r>
          </a:p>
          <a:p>
            <a:pPr lvl="1">
              <a:spcBef>
                <a:spcPts val="0"/>
              </a:spcBef>
            </a:pPr>
            <a:r>
              <a:rPr lang="en-US" sz="2400" dirty="0" smtClean="0"/>
              <a:t>Industry, Government, Academia</a:t>
            </a:r>
            <a:endParaRPr lang="en-US" sz="2000" dirty="0" smtClean="0"/>
          </a:p>
          <a:p>
            <a:pPr>
              <a:spcBef>
                <a:spcPts val="0"/>
              </a:spcBef>
            </a:pPr>
            <a:r>
              <a:rPr lang="en-US" sz="2800" b="1" dirty="0" smtClean="0"/>
              <a:t>Training Education and Outreach (</a:t>
            </a:r>
            <a:r>
              <a:rPr lang="en-US" sz="2800" b="1" dirty="0" smtClean="0">
                <a:solidFill>
                  <a:srgbClr val="FF0000"/>
                </a:solidFill>
              </a:rPr>
              <a:t>10%</a:t>
            </a:r>
            <a:r>
              <a:rPr lang="en-US" sz="2800" b="1" dirty="0" smtClean="0"/>
              <a:t>)</a:t>
            </a:r>
          </a:p>
          <a:p>
            <a:pPr lvl="1">
              <a:spcBef>
                <a:spcPts val="0"/>
              </a:spcBef>
            </a:pPr>
            <a:r>
              <a:rPr lang="en-US" sz="2400" dirty="0" smtClean="0"/>
              <a:t>Semester and short events; interesting outreach to small universities</a:t>
            </a:r>
          </a:p>
          <a:p>
            <a:pPr>
              <a:spcBef>
                <a:spcPts val="0"/>
              </a:spcBef>
            </a:pPr>
            <a:r>
              <a:rPr lang="en-US" sz="2800" b="1" dirty="0" smtClean="0"/>
              <a:t>Computer science and Middleware (</a:t>
            </a:r>
            <a:r>
              <a:rPr lang="en-US" sz="2800" b="1" dirty="0" smtClean="0">
                <a:solidFill>
                  <a:srgbClr val="FF0000"/>
                </a:solidFill>
              </a:rPr>
              <a:t>59%</a:t>
            </a:r>
            <a:r>
              <a:rPr lang="en-US" sz="2800" b="1" dirty="0" smtClean="0"/>
              <a:t>)</a:t>
            </a:r>
          </a:p>
          <a:p>
            <a:pPr lvl="1">
              <a:spcBef>
                <a:spcPts val="0"/>
              </a:spcBef>
            </a:pPr>
            <a:r>
              <a:rPr lang="en-US" sz="2400" dirty="0" smtClean="0"/>
              <a:t>Core CS </a:t>
            </a:r>
            <a:r>
              <a:rPr lang="en-US" sz="2400" dirty="0"/>
              <a:t>and Cyberinfrastructure; </a:t>
            </a:r>
            <a:r>
              <a:rPr lang="en-US" sz="2400" dirty="0" smtClean="0"/>
              <a:t>Interoperability (</a:t>
            </a:r>
            <a:r>
              <a:rPr lang="en-US" sz="2400" dirty="0"/>
              <a:t>2</a:t>
            </a:r>
            <a:r>
              <a:rPr lang="en-US" sz="2400" dirty="0" smtClean="0"/>
              <a:t>%) for Grids </a:t>
            </a:r>
            <a:r>
              <a:rPr lang="en-US" sz="2400" dirty="0"/>
              <a:t>and Clouds; Open Grid Forum OGF </a:t>
            </a:r>
            <a:r>
              <a:rPr lang="en-US" sz="2400" dirty="0" smtClean="0"/>
              <a:t>Standards</a:t>
            </a:r>
          </a:p>
          <a:p>
            <a:pPr>
              <a:spcBef>
                <a:spcPts val="0"/>
              </a:spcBef>
            </a:pPr>
            <a:r>
              <a:rPr lang="en-US" sz="2800" b="1" dirty="0" smtClean="0"/>
              <a:t>Computer Systems Evaluation (</a:t>
            </a:r>
            <a:r>
              <a:rPr lang="en-US" sz="2800" b="1" dirty="0" smtClean="0">
                <a:solidFill>
                  <a:srgbClr val="FF0000"/>
                </a:solidFill>
              </a:rPr>
              <a:t>29%</a:t>
            </a:r>
            <a:r>
              <a:rPr lang="en-US" sz="2800" b="1" dirty="0" smtClean="0"/>
              <a:t>)</a:t>
            </a:r>
          </a:p>
          <a:p>
            <a:pPr lvl="1">
              <a:spcBef>
                <a:spcPts val="0"/>
              </a:spcBef>
            </a:pPr>
            <a:r>
              <a:rPr lang="en-US" sz="2400" dirty="0" smtClean="0"/>
              <a:t>XSEDE (TIS, TAS), OSG, EGI; Campuses</a:t>
            </a:r>
          </a:p>
          <a:p>
            <a:pPr>
              <a:spcBef>
                <a:spcPts val="0"/>
              </a:spcBef>
            </a:pPr>
            <a:r>
              <a:rPr lang="en-US" sz="2800" b="1" dirty="0" smtClean="0"/>
              <a:t>New Domain Science applications (</a:t>
            </a:r>
            <a:r>
              <a:rPr lang="en-US" sz="2800" b="1" dirty="0" smtClean="0">
                <a:solidFill>
                  <a:srgbClr val="FF0000"/>
                </a:solidFill>
              </a:rPr>
              <a:t>26%)</a:t>
            </a:r>
          </a:p>
          <a:p>
            <a:pPr lvl="1">
              <a:spcBef>
                <a:spcPts val="0"/>
              </a:spcBef>
            </a:pPr>
            <a:r>
              <a:rPr lang="en-US" sz="2400" dirty="0" smtClean="0"/>
              <a:t>Life </a:t>
            </a:r>
            <a:r>
              <a:rPr lang="en-US" sz="2400" dirty="0"/>
              <a:t>science highlighted (</a:t>
            </a:r>
            <a:r>
              <a:rPr lang="en-US" sz="2400" dirty="0">
                <a:solidFill>
                  <a:srgbClr val="FF0000"/>
                </a:solidFill>
              </a:rPr>
              <a:t>14%</a:t>
            </a:r>
            <a:r>
              <a:rPr lang="en-US" sz="2400" dirty="0"/>
              <a:t>), Non Life Science (</a:t>
            </a:r>
            <a:r>
              <a:rPr lang="en-US" sz="2400" dirty="0">
                <a:solidFill>
                  <a:srgbClr val="FF0000"/>
                </a:solidFill>
              </a:rPr>
              <a:t>12</a:t>
            </a:r>
            <a:r>
              <a:rPr lang="en-US" sz="2400" dirty="0" smtClean="0">
                <a:solidFill>
                  <a:srgbClr val="FF0000"/>
                </a:solidFill>
              </a:rPr>
              <a:t>%</a:t>
            </a:r>
            <a:r>
              <a:rPr lang="en-US" sz="2400" dirty="0" smtClean="0"/>
              <a:t>)</a:t>
            </a:r>
          </a:p>
          <a:p>
            <a:pPr lvl="1">
              <a:spcBef>
                <a:spcPts val="0"/>
              </a:spcBef>
            </a:pPr>
            <a:r>
              <a:rPr lang="en-US" sz="2400" dirty="0" smtClean="0"/>
              <a:t>Generalize to building </a:t>
            </a:r>
            <a:r>
              <a:rPr lang="en-US" sz="2400" b="1" dirty="0" smtClean="0"/>
              <a:t>Research Computing-</a:t>
            </a:r>
            <a:r>
              <a:rPr lang="en-US" sz="2400" b="1" dirty="0" err="1" smtClean="0"/>
              <a:t>aaS</a:t>
            </a:r>
            <a:endParaRPr lang="en-US" sz="24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35</a:t>
            </a:fld>
            <a:endParaRPr lang="en-US"/>
          </a:p>
        </p:txBody>
      </p:sp>
      <p:sp>
        <p:nvSpPr>
          <p:cNvPr id="5" name="TextBox 4"/>
          <p:cNvSpPr txBox="1"/>
          <p:nvPr/>
        </p:nvSpPr>
        <p:spPr>
          <a:xfrm>
            <a:off x="6781800" y="4038600"/>
            <a:ext cx="2221730" cy="1200329"/>
          </a:xfrm>
          <a:prstGeom prst="rect">
            <a:avLst/>
          </a:prstGeom>
          <a:noFill/>
          <a:ln w="38100">
            <a:solidFill>
              <a:schemeClr val="tx1"/>
            </a:solidFill>
          </a:ln>
        </p:spPr>
        <p:txBody>
          <a:bodyPr wrap="square" rtlCol="0">
            <a:spAutoFit/>
          </a:bodyPr>
          <a:lstStyle/>
          <a:p>
            <a:r>
              <a:rPr lang="en-US" sz="2400" dirty="0"/>
              <a:t>Fractions are as of July 15 </a:t>
            </a:r>
            <a:r>
              <a:rPr lang="en-US" sz="2400" dirty="0" smtClean="0"/>
              <a:t>2012 add to </a:t>
            </a:r>
            <a:r>
              <a:rPr lang="en-US" sz="2400" dirty="0"/>
              <a:t>&gt; 100</a:t>
            </a:r>
            <a:r>
              <a:rPr lang="en-US" sz="2400" dirty="0" smtClean="0"/>
              <a:t>%</a:t>
            </a:r>
            <a:endParaRPr lang="en-US" sz="2400" dirty="0"/>
          </a:p>
        </p:txBody>
      </p:sp>
    </p:spTree>
    <p:extLst>
      <p:ext uri="{BB962C8B-B14F-4D97-AF65-F5344CB8AC3E}">
        <p14:creationId xmlns:p14="http://schemas.microsoft.com/office/powerpoint/2010/main" val="19362245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36</a:t>
            </a:fld>
            <a:endParaRPr lang="en-US"/>
          </a:p>
        </p:txBody>
      </p:sp>
      <p:sp>
        <p:nvSpPr>
          <p:cNvPr id="29" name="Content Placeholder 29"/>
          <p:cNvSpPr>
            <a:spLocks noGrp="1"/>
          </p:cNvSpPr>
          <p:nvPr>
            <p:ph idx="1"/>
          </p:nvPr>
        </p:nvSpPr>
        <p:spPr>
          <a:xfrm>
            <a:off x="5905500" y="2853312"/>
            <a:ext cx="3276600" cy="3613093"/>
          </a:xfrm>
        </p:spPr>
        <p:txBody>
          <a:bodyPr/>
          <a:lstStyle/>
          <a:p>
            <a:pPr marL="0" indent="0" algn="ctr">
              <a:buNone/>
            </a:pPr>
            <a:r>
              <a:rPr lang="en-US" sz="2400" b="1" dirty="0" smtClean="0"/>
              <a:t>FutureGrid Usages</a:t>
            </a:r>
          </a:p>
          <a:p>
            <a:r>
              <a:rPr lang="en-US" sz="2400" b="1" dirty="0" smtClean="0"/>
              <a:t>Computer Science</a:t>
            </a:r>
          </a:p>
          <a:p>
            <a:r>
              <a:rPr lang="en-US" sz="2400" b="1" dirty="0" smtClean="0"/>
              <a:t>Applications</a:t>
            </a:r>
            <a:r>
              <a:rPr lang="en-US" sz="2400" dirty="0" smtClean="0"/>
              <a:t> and understanding </a:t>
            </a:r>
            <a:r>
              <a:rPr lang="en-US" sz="2400" b="1" dirty="0" smtClean="0"/>
              <a:t>Science Clouds</a:t>
            </a:r>
          </a:p>
          <a:p>
            <a:r>
              <a:rPr lang="en-US" sz="2400" b="1" dirty="0" smtClean="0"/>
              <a:t>Technology Evaluation </a:t>
            </a:r>
            <a:r>
              <a:rPr lang="en-US" sz="2400" dirty="0" smtClean="0"/>
              <a:t>including XSEDE testing</a:t>
            </a:r>
          </a:p>
          <a:p>
            <a:r>
              <a:rPr lang="en-US" sz="2400" b="1" dirty="0" smtClean="0"/>
              <a:t>Education and Training</a:t>
            </a:r>
            <a:endParaRPr lang="en-US" sz="2400" b="1" dirty="0"/>
          </a:p>
        </p:txBody>
      </p:sp>
      <p:grpSp>
        <p:nvGrpSpPr>
          <p:cNvPr id="13" name="Group 12"/>
          <p:cNvGrpSpPr/>
          <p:nvPr/>
        </p:nvGrpSpPr>
        <p:grpSpPr>
          <a:xfrm>
            <a:off x="822678" y="4967178"/>
            <a:ext cx="4450644" cy="1200329"/>
            <a:chOff x="2133600" y="4876800"/>
            <a:chExt cx="4114800" cy="1200329"/>
          </a:xfrm>
        </p:grpSpPr>
        <p:sp>
          <p:nvSpPr>
            <p:cNvPr id="4" name="Rounded Rectangle 3"/>
            <p:cNvSpPr/>
            <p:nvPr/>
          </p:nvSpPr>
          <p:spPr>
            <a:xfrm>
              <a:off x="2133600" y="4876800"/>
              <a:ext cx="411480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133600" y="5125134"/>
              <a:ext cx="1447800" cy="707886"/>
            </a:xfrm>
            <a:prstGeom prst="rect">
              <a:avLst/>
            </a:prstGeom>
            <a:noFill/>
          </p:spPr>
          <p:txBody>
            <a:bodyPr wrap="square" rtlCol="0">
              <a:spAutoFit/>
            </a:bodyPr>
            <a:lstStyle/>
            <a:p>
              <a:r>
                <a:rPr lang="en-US" sz="4000" dirty="0" smtClean="0">
                  <a:latin typeface="Cooper Std Black" pitchFamily="18" charset="0"/>
                  <a:ea typeface="Adobe Gothic Std B" pitchFamily="34" charset="-128"/>
                </a:rPr>
                <a:t>IaaS</a:t>
              </a:r>
              <a:endParaRPr lang="en-US" sz="4000" dirty="0">
                <a:latin typeface="Cooper Std Black" pitchFamily="18" charset="0"/>
                <a:ea typeface="Adobe Gothic Std B" pitchFamily="34" charset="-128"/>
              </a:endParaRPr>
            </a:p>
          </p:txBody>
        </p:sp>
        <p:sp>
          <p:nvSpPr>
            <p:cNvPr id="6" name="TextBox 5"/>
            <p:cNvSpPr txBox="1"/>
            <p:nvPr/>
          </p:nvSpPr>
          <p:spPr>
            <a:xfrm>
              <a:off x="3441671" y="4876800"/>
              <a:ext cx="2806729" cy="1200329"/>
            </a:xfrm>
            <a:prstGeom prst="rect">
              <a:avLst/>
            </a:prstGeom>
            <a:noFill/>
          </p:spPr>
          <p:txBody>
            <a:bodyPr wrap="square" rtlCol="0">
              <a:spAutoFit/>
            </a:bodyPr>
            <a:lstStyle/>
            <a:p>
              <a:pPr marL="285750" indent="-285750">
                <a:buFont typeface="Wingdings" pitchFamily="2" charset="2"/>
                <a:buChar char="Ø"/>
              </a:pPr>
              <a:r>
                <a:rPr lang="en-US" b="1" dirty="0" smtClean="0"/>
                <a:t>Hypervisor</a:t>
              </a:r>
            </a:p>
            <a:p>
              <a:pPr marL="285750" indent="-285750">
                <a:buFont typeface="Wingdings" pitchFamily="2" charset="2"/>
                <a:buChar char="Ø"/>
              </a:pPr>
              <a:r>
                <a:rPr lang="en-US" b="1" dirty="0" smtClean="0"/>
                <a:t>Bare Metal</a:t>
              </a:r>
            </a:p>
            <a:p>
              <a:pPr marL="285750" indent="-285750">
                <a:buFont typeface="Wingdings" pitchFamily="2" charset="2"/>
                <a:buChar char="Ø"/>
              </a:pPr>
              <a:r>
                <a:rPr lang="en-US" b="1" dirty="0" smtClean="0"/>
                <a:t>Operating System</a:t>
              </a:r>
            </a:p>
            <a:p>
              <a:pPr marL="285750" indent="-285750">
                <a:buFont typeface="Wingdings" pitchFamily="2" charset="2"/>
                <a:buChar char="Ø"/>
              </a:pPr>
              <a:r>
                <a:rPr lang="en-US" b="1" dirty="0" smtClean="0"/>
                <a:t>Virtual Clusters, Networks</a:t>
              </a:r>
              <a:endParaRPr lang="en-US" b="1" dirty="0"/>
            </a:p>
          </p:txBody>
        </p:sp>
      </p:grpSp>
      <p:grpSp>
        <p:nvGrpSpPr>
          <p:cNvPr id="14" name="Group 13"/>
          <p:cNvGrpSpPr/>
          <p:nvPr/>
        </p:nvGrpSpPr>
        <p:grpSpPr>
          <a:xfrm>
            <a:off x="975078" y="3805721"/>
            <a:ext cx="4145844" cy="1233219"/>
            <a:chOff x="2133600" y="2133600"/>
            <a:chExt cx="4145844" cy="1233219"/>
          </a:xfrm>
          <a:solidFill>
            <a:schemeClr val="accent6">
              <a:lumMod val="40000"/>
              <a:lumOff val="60000"/>
            </a:schemeClr>
          </a:solidFill>
        </p:grpSpPr>
        <p:sp>
          <p:nvSpPr>
            <p:cNvPr id="10" name="Rounded Rectangle 9"/>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133600" y="2381934"/>
              <a:ext cx="1600200" cy="707886"/>
            </a:xfrm>
            <a:prstGeom prst="rect">
              <a:avLst/>
            </a:prstGeom>
            <a:grpFill/>
          </p:spPr>
          <p:txBody>
            <a:bodyPr wrap="square" rtlCol="0">
              <a:spAutoFit/>
            </a:bodyPr>
            <a:lstStyle/>
            <a:p>
              <a:r>
                <a:rPr lang="en-US" sz="4000" dirty="0" err="1" smtClean="0">
                  <a:latin typeface="Cooper Std Black" pitchFamily="18" charset="0"/>
                  <a:ea typeface="Adobe Gothic Std B" pitchFamily="34" charset="-128"/>
                </a:rPr>
                <a:t>PaaS</a:t>
              </a:r>
              <a:endParaRPr lang="en-US" sz="4000" dirty="0">
                <a:latin typeface="Cooper Std Black" pitchFamily="18" charset="0"/>
                <a:ea typeface="Adobe Gothic Std B" pitchFamily="34" charset="-128"/>
              </a:endParaRPr>
            </a:p>
          </p:txBody>
        </p:sp>
        <p:sp>
          <p:nvSpPr>
            <p:cNvPr id="12" name="TextBox 11"/>
            <p:cNvSpPr txBox="1"/>
            <p:nvPr/>
          </p:nvSpPr>
          <p:spPr>
            <a:xfrm>
              <a:off x="3612444" y="2166490"/>
              <a:ext cx="2667000" cy="1200329"/>
            </a:xfrm>
            <a:prstGeom prst="rect">
              <a:avLst/>
            </a:prstGeom>
            <a:noFill/>
          </p:spPr>
          <p:txBody>
            <a:bodyPr wrap="square" rtlCol="0">
              <a:spAutoFit/>
            </a:bodyPr>
            <a:lstStyle/>
            <a:p>
              <a:pPr marL="285750" indent="-285750">
                <a:buFont typeface="Wingdings" pitchFamily="2" charset="2"/>
                <a:buChar char="Ø"/>
              </a:pPr>
              <a:r>
                <a:rPr lang="en-US" b="1" dirty="0" smtClean="0"/>
                <a:t>Cloud e.g. MapReduce</a:t>
              </a:r>
            </a:p>
            <a:p>
              <a:pPr marL="285750" indent="-285750">
                <a:buFont typeface="Wingdings" pitchFamily="2" charset="2"/>
                <a:buChar char="Ø"/>
              </a:pPr>
              <a:r>
                <a:rPr lang="en-US" b="1" dirty="0" smtClean="0"/>
                <a:t>HPC e.g. </a:t>
              </a:r>
              <a:r>
                <a:rPr lang="en-US" b="1" dirty="0" err="1" smtClean="0"/>
                <a:t>PETSc</a:t>
              </a:r>
              <a:r>
                <a:rPr lang="en-US" b="1" dirty="0" smtClean="0"/>
                <a:t>, SAGA</a:t>
              </a:r>
            </a:p>
            <a:p>
              <a:pPr marL="285750" indent="-285750">
                <a:buFont typeface="Wingdings" pitchFamily="2" charset="2"/>
                <a:buChar char="Ø"/>
              </a:pPr>
              <a:r>
                <a:rPr lang="en-US" b="1" dirty="0" smtClean="0"/>
                <a:t>Computer Science e.g. Languages, Sensor nets</a:t>
              </a:r>
              <a:endParaRPr lang="en-US" b="1" dirty="0"/>
            </a:p>
          </p:txBody>
        </p:sp>
      </p:grpSp>
      <p:grpSp>
        <p:nvGrpSpPr>
          <p:cNvPr id="8" name="Group 7"/>
          <p:cNvGrpSpPr/>
          <p:nvPr/>
        </p:nvGrpSpPr>
        <p:grpSpPr>
          <a:xfrm>
            <a:off x="990600" y="1112294"/>
            <a:ext cx="4114800" cy="1603730"/>
            <a:chOff x="2996494" y="609600"/>
            <a:chExt cx="4114800" cy="1603730"/>
          </a:xfrm>
        </p:grpSpPr>
        <p:sp>
          <p:nvSpPr>
            <p:cNvPr id="16" name="Rounded Rectangle 15"/>
            <p:cNvSpPr/>
            <p:nvPr/>
          </p:nvSpPr>
          <p:spPr>
            <a:xfrm>
              <a:off x="2996494" y="652384"/>
              <a:ext cx="4114800" cy="1406236"/>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009193" y="710441"/>
              <a:ext cx="2041877" cy="1446550"/>
            </a:xfrm>
            <a:prstGeom prst="rect">
              <a:avLst/>
            </a:prstGeom>
            <a:noFill/>
          </p:spPr>
          <p:txBody>
            <a:bodyPr wrap="square" rtlCol="0">
              <a:spAutoFit/>
            </a:bodyPr>
            <a:lstStyle/>
            <a:p>
              <a:pPr algn="ctr"/>
              <a:r>
                <a:rPr lang="en-US" sz="2400" dirty="0" smtClean="0">
                  <a:latin typeface="Cooper Std Black" pitchFamily="18" charset="0"/>
                  <a:ea typeface="Adobe Gothic Std B" pitchFamily="34" charset="-128"/>
                </a:rPr>
                <a:t>Research</a:t>
              </a:r>
            </a:p>
            <a:p>
              <a:pPr algn="ctr"/>
              <a:r>
                <a:rPr lang="en-US" sz="2400" dirty="0" smtClean="0">
                  <a:latin typeface="Cooper Std Black" pitchFamily="18" charset="0"/>
                  <a:ea typeface="Adobe Gothic Std B" pitchFamily="34" charset="-128"/>
                </a:rPr>
                <a:t>Computing</a:t>
              </a:r>
            </a:p>
            <a:p>
              <a:pPr algn="ctr"/>
              <a:r>
                <a:rPr lang="en-US" sz="4000" dirty="0" err="1" smtClean="0">
                  <a:latin typeface="Cooper Std Black" pitchFamily="18" charset="0"/>
                  <a:ea typeface="Adobe Gothic Std B" pitchFamily="34" charset="-128"/>
                </a:rPr>
                <a:t>aaS</a:t>
              </a:r>
              <a:endParaRPr lang="en-US" sz="4000" dirty="0">
                <a:latin typeface="Cooper Std Black" pitchFamily="18" charset="0"/>
                <a:ea typeface="Adobe Gothic Std B" pitchFamily="34" charset="-128"/>
              </a:endParaRPr>
            </a:p>
          </p:txBody>
        </p:sp>
        <p:sp>
          <p:nvSpPr>
            <p:cNvPr id="18" name="TextBox 17"/>
            <p:cNvSpPr txBox="1"/>
            <p:nvPr/>
          </p:nvSpPr>
          <p:spPr>
            <a:xfrm>
              <a:off x="5051070" y="609600"/>
              <a:ext cx="2057401" cy="1603730"/>
            </a:xfrm>
            <a:prstGeom prst="rect">
              <a:avLst/>
            </a:prstGeom>
            <a:noFill/>
          </p:spPr>
          <p:txBody>
            <a:bodyPr wrap="square" rtlCol="0">
              <a:spAutoFit/>
            </a:bodyPr>
            <a:lstStyle/>
            <a:p>
              <a:pPr marL="285750" indent="-285750">
                <a:buFont typeface="Wingdings" pitchFamily="2" charset="2"/>
                <a:buChar char="Ø"/>
              </a:pPr>
              <a:r>
                <a:rPr lang="en-US" b="1" dirty="0" smtClean="0"/>
                <a:t>Custom Images</a:t>
              </a:r>
            </a:p>
            <a:p>
              <a:pPr marL="285750" indent="-285750">
                <a:buFont typeface="Wingdings" pitchFamily="2" charset="2"/>
                <a:buChar char="Ø"/>
              </a:pPr>
              <a:r>
                <a:rPr lang="en-US" b="1" dirty="0" smtClean="0"/>
                <a:t>Courses</a:t>
              </a:r>
            </a:p>
            <a:p>
              <a:pPr marL="285750" indent="-285750">
                <a:buFont typeface="Wingdings" pitchFamily="2" charset="2"/>
                <a:buChar char="Ø"/>
              </a:pPr>
              <a:r>
                <a:rPr lang="en-US" b="1" dirty="0" smtClean="0"/>
                <a:t>Consulting</a:t>
              </a:r>
            </a:p>
            <a:p>
              <a:pPr marL="285750" indent="-285750">
                <a:buFont typeface="Wingdings" pitchFamily="2" charset="2"/>
                <a:buChar char="Ø"/>
              </a:pPr>
              <a:r>
                <a:rPr lang="en-US" b="1" dirty="0" smtClean="0"/>
                <a:t>Portals</a:t>
              </a:r>
            </a:p>
            <a:p>
              <a:pPr marL="285750" indent="-285750">
                <a:buFont typeface="Wingdings" pitchFamily="2" charset="2"/>
                <a:buChar char="Ø"/>
              </a:pPr>
              <a:r>
                <a:rPr lang="en-US" b="1" dirty="0" smtClean="0"/>
                <a:t>Archival Storage</a:t>
              </a:r>
            </a:p>
          </p:txBody>
        </p:sp>
      </p:grpSp>
      <p:grpSp>
        <p:nvGrpSpPr>
          <p:cNvPr id="19" name="Group 18"/>
          <p:cNvGrpSpPr/>
          <p:nvPr/>
        </p:nvGrpSpPr>
        <p:grpSpPr>
          <a:xfrm>
            <a:off x="975078" y="2561314"/>
            <a:ext cx="4145844" cy="1200329"/>
            <a:chOff x="2133600" y="2089936"/>
            <a:chExt cx="4145844" cy="1200329"/>
          </a:xfrm>
          <a:solidFill>
            <a:schemeClr val="accent6">
              <a:lumMod val="40000"/>
              <a:lumOff val="60000"/>
            </a:schemeClr>
          </a:solidFill>
        </p:grpSpPr>
        <p:sp>
          <p:nvSpPr>
            <p:cNvPr id="20" name="Rounded Rectangle 19"/>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133600" y="2381934"/>
              <a:ext cx="1600200" cy="707886"/>
            </a:xfrm>
            <a:prstGeom prst="rect">
              <a:avLst/>
            </a:prstGeom>
            <a:noFill/>
          </p:spPr>
          <p:txBody>
            <a:bodyPr wrap="square" rtlCol="0">
              <a:spAutoFit/>
            </a:bodyPr>
            <a:lstStyle/>
            <a:p>
              <a:r>
                <a:rPr lang="en-US" sz="4000" dirty="0" err="1" smtClean="0">
                  <a:latin typeface="Cooper Std Black" pitchFamily="18" charset="0"/>
                  <a:ea typeface="Adobe Gothic Std B" pitchFamily="34" charset="-128"/>
                </a:rPr>
                <a:t>SaaS</a:t>
              </a:r>
              <a:endParaRPr lang="en-US" sz="4000" dirty="0">
                <a:latin typeface="Cooper Std Black" pitchFamily="18" charset="0"/>
                <a:ea typeface="Adobe Gothic Std B" pitchFamily="34" charset="-128"/>
              </a:endParaRPr>
            </a:p>
          </p:txBody>
        </p:sp>
        <p:sp>
          <p:nvSpPr>
            <p:cNvPr id="22" name="TextBox 21"/>
            <p:cNvSpPr txBox="1"/>
            <p:nvPr/>
          </p:nvSpPr>
          <p:spPr>
            <a:xfrm>
              <a:off x="3612444" y="2089936"/>
              <a:ext cx="2667000" cy="1200329"/>
            </a:xfrm>
            <a:prstGeom prst="rect">
              <a:avLst/>
            </a:prstGeom>
            <a:noFill/>
          </p:spPr>
          <p:txBody>
            <a:bodyPr wrap="square" rtlCol="0">
              <a:spAutoFit/>
            </a:bodyPr>
            <a:lstStyle/>
            <a:p>
              <a:pPr marL="285750" indent="-285750">
                <a:buFont typeface="Wingdings" pitchFamily="2" charset="2"/>
                <a:buChar char="Ø"/>
              </a:pPr>
              <a:r>
                <a:rPr lang="en-US" b="1" dirty="0" smtClean="0"/>
                <a:t>System e.g. SQL, </a:t>
              </a:r>
              <a:r>
                <a:rPr lang="en-US" b="1" dirty="0" err="1" smtClean="0"/>
                <a:t>GlobusOnline</a:t>
              </a:r>
              <a:endParaRPr lang="en-US" b="1" dirty="0" smtClean="0"/>
            </a:p>
            <a:p>
              <a:pPr marL="285750" indent="-285750">
                <a:buFont typeface="Wingdings" pitchFamily="2" charset="2"/>
                <a:buChar char="Ø"/>
              </a:pPr>
              <a:r>
                <a:rPr lang="en-US" b="1" dirty="0" smtClean="0"/>
                <a:t>Applications e.g. Nastran, Fluent</a:t>
              </a:r>
            </a:p>
          </p:txBody>
        </p:sp>
      </p:grpSp>
      <p:grpSp>
        <p:nvGrpSpPr>
          <p:cNvPr id="2" name="Group 1"/>
          <p:cNvGrpSpPr/>
          <p:nvPr/>
        </p:nvGrpSpPr>
        <p:grpSpPr>
          <a:xfrm>
            <a:off x="136878" y="188893"/>
            <a:ext cx="5791200" cy="5983307"/>
            <a:chOff x="136878" y="188893"/>
            <a:chExt cx="5791200" cy="5983307"/>
          </a:xfrm>
        </p:grpSpPr>
        <p:sp>
          <p:nvSpPr>
            <p:cNvPr id="26" name="Trapezoid 25"/>
            <p:cNvSpPr/>
            <p:nvPr/>
          </p:nvSpPr>
          <p:spPr>
            <a:xfrm>
              <a:off x="136878" y="1106987"/>
              <a:ext cx="5791200" cy="5065213"/>
            </a:xfrm>
            <a:prstGeom prst="trapezoid">
              <a:avLst>
                <a:gd name="adj" fmla="val 11343"/>
              </a:avLst>
            </a:prstGeom>
            <a:solidFill>
              <a:schemeClr val="bg1">
                <a:lumMod val="6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611219" y="188893"/>
              <a:ext cx="4875181" cy="954107"/>
            </a:xfrm>
            <a:prstGeom prst="rect">
              <a:avLst/>
            </a:prstGeom>
            <a:noFill/>
          </p:spPr>
          <p:txBody>
            <a:bodyPr wrap="none" rtlCol="0">
              <a:spAutoFit/>
            </a:bodyPr>
            <a:lstStyle/>
            <a:p>
              <a:pPr algn="ctr"/>
              <a:r>
                <a:rPr lang="en-US" sz="2800" b="1" dirty="0" smtClean="0"/>
                <a:t>FutureGrid offers</a:t>
              </a:r>
            </a:p>
            <a:p>
              <a:pPr algn="ctr"/>
              <a:r>
                <a:rPr lang="en-US" sz="2800" b="1" dirty="0" smtClean="0"/>
                <a:t>Computing Testbed as a Service</a:t>
              </a:r>
              <a:endParaRPr lang="en-US" sz="2800" b="1" dirty="0"/>
            </a:p>
          </p:txBody>
        </p:sp>
      </p:grpSp>
      <p:cxnSp>
        <p:nvCxnSpPr>
          <p:cNvPr id="32" name="Straight Arrow Connector 31"/>
          <p:cNvCxnSpPr/>
          <p:nvPr/>
        </p:nvCxnSpPr>
        <p:spPr>
          <a:xfrm>
            <a:off x="5715000" y="1025209"/>
            <a:ext cx="0" cy="5065213"/>
          </a:xfrm>
          <a:prstGeom prst="straightConnector1">
            <a:avLst/>
          </a:prstGeom>
          <a:ln w="381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5791200" y="200971"/>
            <a:ext cx="3352800" cy="2458714"/>
          </a:xfrm>
          <a:prstGeom prst="roundRect">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ooper Std Black" pitchFamily="18" charset="0"/>
                <a:cs typeface="Aharoni" pitchFamily="2" charset="-79"/>
              </a:rPr>
              <a:t>FutureGrid Uses</a:t>
            </a:r>
          </a:p>
          <a:p>
            <a:pPr algn="ctr"/>
            <a:r>
              <a:rPr lang="en-US" dirty="0" smtClean="0">
                <a:solidFill>
                  <a:schemeClr val="tx1"/>
                </a:solidFill>
                <a:latin typeface="Cooper Std Black" pitchFamily="18" charset="0"/>
                <a:cs typeface="Aharoni" pitchFamily="2" charset="-79"/>
              </a:rPr>
              <a:t>Testbed-</a:t>
            </a:r>
            <a:r>
              <a:rPr lang="en-US" dirty="0" err="1" smtClean="0">
                <a:solidFill>
                  <a:schemeClr val="tx1"/>
                </a:solidFill>
                <a:latin typeface="Cooper Std Black" pitchFamily="18" charset="0"/>
                <a:cs typeface="Aharoni" pitchFamily="2" charset="-79"/>
              </a:rPr>
              <a:t>aaS</a:t>
            </a:r>
            <a:r>
              <a:rPr lang="en-US" dirty="0" smtClean="0">
                <a:solidFill>
                  <a:schemeClr val="tx1"/>
                </a:solidFill>
                <a:latin typeface="Cooper Std Black" pitchFamily="18" charset="0"/>
                <a:cs typeface="Aharoni" pitchFamily="2" charset="-79"/>
              </a:rPr>
              <a:t> Tools</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Provisioning</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Image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IaaS Interoperability</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IaaS tools</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Expt</a:t>
            </a:r>
            <a:r>
              <a:rPr lang="en-US" dirty="0" smtClean="0">
                <a:solidFill>
                  <a:schemeClr val="tx1"/>
                </a:solidFill>
                <a:latin typeface="Cooper Std Black" pitchFamily="18" charset="0"/>
                <a:cs typeface="Aharoni" pitchFamily="2" charset="-79"/>
              </a:rPr>
              <a:t>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Dynamic Network </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Devops</a:t>
            </a:r>
            <a:r>
              <a:rPr lang="en-US" dirty="0" smtClean="0">
                <a:solidFill>
                  <a:schemeClr val="tx1"/>
                </a:solidFill>
                <a:latin typeface="Cooper Std Black" pitchFamily="18" charset="0"/>
                <a:cs typeface="Aharoni" pitchFamily="2" charset="-79"/>
              </a:rPr>
              <a:t> </a:t>
            </a:r>
            <a:endParaRPr lang="en-US" dirty="0">
              <a:solidFill>
                <a:schemeClr val="tx1"/>
              </a:solidFill>
              <a:latin typeface="Cooper Std Black" pitchFamily="18" charset="0"/>
              <a:cs typeface="Aharoni" pitchFamily="2" charset="-79"/>
            </a:endParaRPr>
          </a:p>
        </p:txBody>
      </p:sp>
    </p:spTree>
    <p:extLst>
      <p:ext uri="{BB962C8B-B14F-4D97-AF65-F5344CB8AC3E}">
        <p14:creationId xmlns:p14="http://schemas.microsoft.com/office/powerpoint/2010/main" val="33033248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990600"/>
          </a:xfrm>
        </p:spPr>
        <p:txBody>
          <a:bodyPr/>
          <a:lstStyle/>
          <a:p>
            <a:r>
              <a:rPr lang="en-US" dirty="0" smtClean="0"/>
              <a:t>Research Computing as a Service</a:t>
            </a:r>
            <a:endParaRPr lang="en-US" dirty="0"/>
          </a:p>
        </p:txBody>
      </p:sp>
      <p:sp>
        <p:nvSpPr>
          <p:cNvPr id="3" name="Content Placeholder 2"/>
          <p:cNvSpPr>
            <a:spLocks noGrp="1"/>
          </p:cNvSpPr>
          <p:nvPr>
            <p:ph idx="1"/>
          </p:nvPr>
        </p:nvSpPr>
        <p:spPr>
          <a:xfrm>
            <a:off x="-28903" y="762000"/>
            <a:ext cx="9122979" cy="5638800"/>
          </a:xfrm>
        </p:spPr>
        <p:txBody>
          <a:bodyPr/>
          <a:lstStyle/>
          <a:p>
            <a:pPr>
              <a:spcBef>
                <a:spcPts val="0"/>
              </a:spcBef>
            </a:pPr>
            <a:r>
              <a:rPr lang="en-US" sz="2000" dirty="0" smtClean="0"/>
              <a:t>Traditional Computer Center has a variety of capabilities supporting (scientific computing/scholarly research) users.</a:t>
            </a:r>
          </a:p>
          <a:p>
            <a:pPr lvl="1">
              <a:spcBef>
                <a:spcPts val="0"/>
              </a:spcBef>
            </a:pPr>
            <a:r>
              <a:rPr lang="en-US" sz="2000" dirty="0" smtClean="0"/>
              <a:t>Could also call </a:t>
            </a:r>
            <a:r>
              <a:rPr lang="en-US" sz="2000" dirty="0"/>
              <a:t>this </a:t>
            </a:r>
            <a:r>
              <a:rPr lang="en-US" sz="2000" b="1" dirty="0">
                <a:solidFill>
                  <a:srgbClr val="FF0000"/>
                </a:solidFill>
              </a:rPr>
              <a:t>Computational Science as a </a:t>
            </a:r>
            <a:r>
              <a:rPr lang="en-US" sz="2000" b="1" dirty="0" smtClean="0">
                <a:solidFill>
                  <a:srgbClr val="FF0000"/>
                </a:solidFill>
              </a:rPr>
              <a:t>Service</a:t>
            </a:r>
          </a:p>
          <a:p>
            <a:pPr>
              <a:spcBef>
                <a:spcPts val="0"/>
              </a:spcBef>
            </a:pPr>
            <a:r>
              <a:rPr lang="en-US" sz="2000" b="1" dirty="0" smtClean="0">
                <a:solidFill>
                  <a:srgbClr val="FF0000"/>
                </a:solidFill>
              </a:rPr>
              <a:t>IaaS, </a:t>
            </a:r>
            <a:r>
              <a:rPr lang="en-US" sz="2000" b="1" dirty="0" err="1" smtClean="0">
                <a:solidFill>
                  <a:srgbClr val="FF0000"/>
                </a:solidFill>
              </a:rPr>
              <a:t>PaaS</a:t>
            </a:r>
            <a:r>
              <a:rPr lang="en-US" sz="2000" b="1" dirty="0" smtClean="0">
                <a:solidFill>
                  <a:srgbClr val="FF0000"/>
                </a:solidFill>
              </a:rPr>
              <a:t> </a:t>
            </a:r>
            <a:r>
              <a:rPr lang="en-US" sz="2000" dirty="0" smtClean="0"/>
              <a:t>and</a:t>
            </a:r>
            <a:r>
              <a:rPr lang="en-US" sz="2000" dirty="0" smtClean="0">
                <a:solidFill>
                  <a:srgbClr val="FF0000"/>
                </a:solidFill>
              </a:rPr>
              <a:t> </a:t>
            </a:r>
            <a:r>
              <a:rPr lang="en-US" sz="2000" b="1" dirty="0" err="1" smtClean="0">
                <a:solidFill>
                  <a:srgbClr val="FF0000"/>
                </a:solidFill>
              </a:rPr>
              <a:t>SaaS</a:t>
            </a:r>
            <a:r>
              <a:rPr lang="en-US" sz="2000" b="1" dirty="0" smtClean="0">
                <a:solidFill>
                  <a:srgbClr val="FF0000"/>
                </a:solidFill>
              </a:rPr>
              <a:t> </a:t>
            </a:r>
            <a:r>
              <a:rPr lang="en-US" sz="2000" dirty="0" smtClean="0"/>
              <a:t>are lower level parts of these capabilities but commercial clouds do not include </a:t>
            </a:r>
          </a:p>
          <a:p>
            <a:pPr marL="914400" lvl="1" indent="-457200">
              <a:spcBef>
                <a:spcPts val="0"/>
              </a:spcBef>
              <a:buFont typeface="+mj-lt"/>
              <a:buAutoNum type="arabicParenR"/>
            </a:pPr>
            <a:r>
              <a:rPr lang="en-US" sz="2000" b="1" dirty="0" smtClean="0">
                <a:solidFill>
                  <a:srgbClr val="FF0000"/>
                </a:solidFill>
              </a:rPr>
              <a:t>Developing roles/appliances for particular users</a:t>
            </a:r>
          </a:p>
          <a:p>
            <a:pPr marL="914400" lvl="1" indent="-457200">
              <a:spcBef>
                <a:spcPts val="0"/>
              </a:spcBef>
              <a:buFont typeface="+mj-lt"/>
              <a:buAutoNum type="arabicParenR"/>
            </a:pPr>
            <a:r>
              <a:rPr lang="en-US" sz="2000" dirty="0" smtClean="0"/>
              <a:t>Supplying </a:t>
            </a:r>
            <a:r>
              <a:rPr lang="en-US" sz="2000" b="1" dirty="0" smtClean="0">
                <a:solidFill>
                  <a:srgbClr val="FF0000"/>
                </a:solidFill>
              </a:rPr>
              <a:t>custom </a:t>
            </a:r>
            <a:r>
              <a:rPr lang="en-US" sz="2000" b="1" dirty="0" err="1" smtClean="0">
                <a:solidFill>
                  <a:srgbClr val="FF0000"/>
                </a:solidFill>
              </a:rPr>
              <a:t>SaaS</a:t>
            </a:r>
            <a:r>
              <a:rPr lang="en-US" sz="2000" b="1" dirty="0" smtClean="0">
                <a:solidFill>
                  <a:srgbClr val="FF0000"/>
                </a:solidFill>
              </a:rPr>
              <a:t> </a:t>
            </a:r>
            <a:r>
              <a:rPr lang="en-US" sz="2000" dirty="0" smtClean="0"/>
              <a:t>aimed at user communities</a:t>
            </a:r>
          </a:p>
          <a:p>
            <a:pPr marL="914400" lvl="1" indent="-457200">
              <a:spcBef>
                <a:spcPts val="0"/>
              </a:spcBef>
              <a:buFont typeface="+mj-lt"/>
              <a:buAutoNum type="arabicParenR"/>
            </a:pPr>
            <a:r>
              <a:rPr lang="en-US" sz="2000" b="1" dirty="0" smtClean="0">
                <a:solidFill>
                  <a:srgbClr val="FF0000"/>
                </a:solidFill>
              </a:rPr>
              <a:t>Community Portals</a:t>
            </a:r>
          </a:p>
          <a:p>
            <a:pPr marL="914400" lvl="1" indent="-457200">
              <a:spcBef>
                <a:spcPts val="0"/>
              </a:spcBef>
              <a:buFont typeface="+mj-lt"/>
              <a:buAutoNum type="arabicParenR"/>
            </a:pPr>
            <a:r>
              <a:rPr lang="en-US" sz="2000" dirty="0" smtClean="0"/>
              <a:t>Integration across disparate resources for data and compute (i.e. </a:t>
            </a:r>
            <a:r>
              <a:rPr lang="en-US" sz="2000" b="1" dirty="0" smtClean="0">
                <a:solidFill>
                  <a:srgbClr val="FF0000"/>
                </a:solidFill>
              </a:rPr>
              <a:t>grids</a:t>
            </a:r>
            <a:r>
              <a:rPr lang="en-US" sz="2000" dirty="0" smtClean="0"/>
              <a:t>)</a:t>
            </a:r>
          </a:p>
          <a:p>
            <a:pPr marL="914400" lvl="1" indent="-457200">
              <a:spcBef>
                <a:spcPts val="0"/>
              </a:spcBef>
              <a:buFont typeface="+mj-lt"/>
              <a:buAutoNum type="arabicParenR"/>
            </a:pPr>
            <a:r>
              <a:rPr lang="en-US" sz="2000" b="1" dirty="0" smtClean="0">
                <a:solidFill>
                  <a:srgbClr val="FF0000"/>
                </a:solidFill>
              </a:rPr>
              <a:t>Data transfer </a:t>
            </a:r>
            <a:r>
              <a:rPr lang="en-US" sz="2000" dirty="0" smtClean="0"/>
              <a:t>and network link services  </a:t>
            </a:r>
          </a:p>
          <a:p>
            <a:pPr marL="914400" lvl="1" indent="-457200">
              <a:spcBef>
                <a:spcPts val="0"/>
              </a:spcBef>
              <a:buFont typeface="+mj-lt"/>
              <a:buAutoNum type="arabicParenR"/>
            </a:pPr>
            <a:r>
              <a:rPr lang="en-US" sz="2000" b="1" dirty="0" smtClean="0">
                <a:solidFill>
                  <a:srgbClr val="FF0000"/>
                </a:solidFill>
              </a:rPr>
              <a:t>Archival storage, preservation, visualization</a:t>
            </a:r>
          </a:p>
          <a:p>
            <a:pPr marL="914400" lvl="1" indent="-457200">
              <a:spcBef>
                <a:spcPts val="0"/>
              </a:spcBef>
              <a:buFont typeface="+mj-lt"/>
              <a:buAutoNum type="arabicParenR"/>
            </a:pPr>
            <a:r>
              <a:rPr lang="en-US" sz="2000" dirty="0"/>
              <a:t>Consulting on use of particular appliances and </a:t>
            </a:r>
            <a:r>
              <a:rPr lang="en-US" sz="2000" dirty="0" err="1"/>
              <a:t>SaaS</a:t>
            </a:r>
            <a:r>
              <a:rPr lang="en-US" sz="2000" dirty="0"/>
              <a:t> i.e. on particular software components</a:t>
            </a:r>
          </a:p>
          <a:p>
            <a:pPr marL="914400" lvl="1" indent="-457200">
              <a:spcBef>
                <a:spcPts val="0"/>
              </a:spcBef>
              <a:buFont typeface="+mj-lt"/>
              <a:buAutoNum type="arabicParenR"/>
            </a:pPr>
            <a:r>
              <a:rPr lang="en-US" sz="2000" dirty="0"/>
              <a:t>Debugging and other problem solving</a:t>
            </a:r>
          </a:p>
          <a:p>
            <a:pPr marL="914400" lvl="1" indent="-457200">
              <a:spcBef>
                <a:spcPts val="0"/>
              </a:spcBef>
              <a:buFont typeface="+mj-lt"/>
              <a:buAutoNum type="arabicParenR"/>
            </a:pPr>
            <a:r>
              <a:rPr lang="en-US" sz="2000" dirty="0" smtClean="0"/>
              <a:t>Administrative issues such as (local) accounting</a:t>
            </a:r>
          </a:p>
          <a:p>
            <a:pPr>
              <a:spcBef>
                <a:spcPts val="0"/>
              </a:spcBef>
            </a:pPr>
            <a:r>
              <a:rPr lang="en-US" sz="2000" dirty="0" smtClean="0"/>
              <a:t>This allows us to develop a new model of a computer center where </a:t>
            </a:r>
            <a:r>
              <a:rPr lang="en-US" sz="2000" b="1" dirty="0" smtClean="0"/>
              <a:t>commercial companies operate base hardware/software</a:t>
            </a:r>
          </a:p>
          <a:p>
            <a:pPr>
              <a:spcBef>
                <a:spcPts val="0"/>
              </a:spcBef>
            </a:pPr>
            <a:r>
              <a:rPr lang="en-US" sz="2000" dirty="0" smtClean="0"/>
              <a:t>A  combination of XSEDE, Internet2 and computer center supply 1) to 9)?</a:t>
            </a: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37</a:t>
            </a:fld>
            <a:endParaRPr lang="en-US" dirty="0"/>
          </a:p>
        </p:txBody>
      </p:sp>
    </p:spTree>
    <p:extLst>
      <p:ext uri="{BB962C8B-B14F-4D97-AF65-F5344CB8AC3E}">
        <p14:creationId xmlns:p14="http://schemas.microsoft.com/office/powerpoint/2010/main" val="3527182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Summary</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38</a:t>
            </a:fld>
            <a:endParaRPr lang="en-US"/>
          </a:p>
        </p:txBody>
      </p:sp>
    </p:spTree>
    <p:extLst>
      <p:ext uri="{BB962C8B-B14F-4D97-AF65-F5344CB8AC3E}">
        <p14:creationId xmlns:p14="http://schemas.microsoft.com/office/powerpoint/2010/main" val="10685665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3400" y="28353"/>
            <a:ext cx="8229600" cy="809847"/>
          </a:xfrm>
        </p:spPr>
        <p:txBody>
          <a:bodyPr/>
          <a:lstStyle/>
          <a:p>
            <a:r>
              <a:rPr lang="en-US" dirty="0" smtClean="0"/>
              <a:t>Using Science Clouds in a Nutshell</a:t>
            </a:r>
            <a:endParaRPr lang="en-US" dirty="0"/>
          </a:p>
        </p:txBody>
      </p:sp>
      <p:sp>
        <p:nvSpPr>
          <p:cNvPr id="14" name="Content Placeholder 13"/>
          <p:cNvSpPr>
            <a:spLocks noGrp="1"/>
          </p:cNvSpPr>
          <p:nvPr>
            <p:ph idx="1"/>
          </p:nvPr>
        </p:nvSpPr>
        <p:spPr>
          <a:xfrm>
            <a:off x="0" y="609600"/>
            <a:ext cx="9144000" cy="4525963"/>
          </a:xfrm>
        </p:spPr>
        <p:txBody>
          <a:bodyPr/>
          <a:lstStyle/>
          <a:p>
            <a:r>
              <a:rPr lang="en-US" sz="2400" b="1" dirty="0" smtClean="0"/>
              <a:t>High Throughput Computing</a:t>
            </a:r>
            <a:r>
              <a:rPr lang="en-US" sz="2400" dirty="0" smtClean="0"/>
              <a:t>; pleasingly parallel; grid applications</a:t>
            </a:r>
          </a:p>
          <a:p>
            <a:pPr lvl="1"/>
            <a:r>
              <a:rPr lang="en-US" sz="2400" dirty="0" smtClean="0"/>
              <a:t>Includes CFD Parameter Exploration</a:t>
            </a:r>
          </a:p>
          <a:p>
            <a:r>
              <a:rPr lang="en-US" sz="2400" b="1" dirty="0" smtClean="0"/>
              <a:t>Multiple users </a:t>
            </a:r>
            <a:r>
              <a:rPr lang="en-US" sz="2400" dirty="0" smtClean="0"/>
              <a:t>(long tail of science) and </a:t>
            </a:r>
            <a:r>
              <a:rPr lang="en-US" sz="2400" b="1" dirty="0" smtClean="0"/>
              <a:t>usages</a:t>
            </a:r>
            <a:r>
              <a:rPr lang="en-US" sz="2400" dirty="0" smtClean="0"/>
              <a:t> (parameter searches)</a:t>
            </a:r>
          </a:p>
          <a:p>
            <a:r>
              <a:rPr lang="en-US" sz="2400" b="1" dirty="0" smtClean="0"/>
              <a:t>Internet of Things </a:t>
            </a:r>
            <a:r>
              <a:rPr lang="en-US" sz="2400" dirty="0" smtClean="0"/>
              <a:t>(Sensor nets) as in cloud support of smart phones</a:t>
            </a:r>
          </a:p>
          <a:p>
            <a:r>
              <a:rPr lang="en-US" sz="2400" dirty="0" smtClean="0"/>
              <a:t>(</a:t>
            </a:r>
            <a:r>
              <a:rPr lang="en-US" sz="2400" b="1" dirty="0" smtClean="0"/>
              <a:t>Iterative</a:t>
            </a:r>
            <a:r>
              <a:rPr lang="en-US" sz="2400" dirty="0" smtClean="0"/>
              <a:t>) </a:t>
            </a:r>
            <a:r>
              <a:rPr lang="en-US" sz="2400" b="1" dirty="0" smtClean="0"/>
              <a:t>MapReduce</a:t>
            </a:r>
            <a:r>
              <a:rPr lang="en-US" sz="2400" dirty="0" smtClean="0"/>
              <a:t> supports HPC and Clouds</a:t>
            </a:r>
          </a:p>
          <a:p>
            <a:r>
              <a:rPr lang="en-US" sz="2400" dirty="0" smtClean="0"/>
              <a:t>Exploiting </a:t>
            </a:r>
            <a:r>
              <a:rPr lang="en-US" sz="2400" b="1" dirty="0" smtClean="0"/>
              <a:t>elasticity</a:t>
            </a:r>
            <a:r>
              <a:rPr lang="en-US" sz="2400" dirty="0" smtClean="0"/>
              <a:t> and </a:t>
            </a:r>
            <a:r>
              <a:rPr lang="en-US" sz="2400" b="1" dirty="0" smtClean="0"/>
              <a:t>platforms </a:t>
            </a:r>
            <a:r>
              <a:rPr lang="en-US" sz="2400" dirty="0" smtClean="0"/>
              <a:t>(HDFS, Object Stores, Queues ..)</a:t>
            </a:r>
          </a:p>
          <a:p>
            <a:pPr lvl="1"/>
            <a:r>
              <a:rPr lang="en-US" sz="2400" dirty="0" smtClean="0"/>
              <a:t>Combine HPC and Clouds in storage and programming</a:t>
            </a:r>
          </a:p>
          <a:p>
            <a:r>
              <a:rPr lang="en-US" sz="2400" b="1" dirty="0" smtClean="0"/>
              <a:t>Exascale</a:t>
            </a:r>
            <a:r>
              <a:rPr lang="en-US" sz="2400" dirty="0" smtClean="0"/>
              <a:t>  likely to </a:t>
            </a:r>
            <a:r>
              <a:rPr lang="en-US" sz="2400" b="1" dirty="0" smtClean="0"/>
              <a:t>leverage</a:t>
            </a:r>
            <a:r>
              <a:rPr lang="en-US" sz="2400" dirty="0" smtClean="0"/>
              <a:t> many </a:t>
            </a:r>
            <a:r>
              <a:rPr lang="en-US" sz="2400" b="1" dirty="0" smtClean="0"/>
              <a:t>Cloud</a:t>
            </a:r>
            <a:r>
              <a:rPr lang="en-US" sz="2400" dirty="0" smtClean="0"/>
              <a:t> technologies </a:t>
            </a:r>
          </a:p>
          <a:p>
            <a:r>
              <a:rPr lang="en-US" sz="2400" dirty="0" smtClean="0"/>
              <a:t>Use </a:t>
            </a:r>
            <a:r>
              <a:rPr lang="en-US" sz="2400" b="1" dirty="0" smtClean="0"/>
              <a:t>worker roles</a:t>
            </a:r>
            <a:r>
              <a:rPr lang="en-US" sz="2400" dirty="0" smtClean="0"/>
              <a:t>, </a:t>
            </a:r>
            <a:r>
              <a:rPr lang="en-US" sz="2400" b="1" dirty="0" smtClean="0"/>
              <a:t>services</a:t>
            </a:r>
            <a:r>
              <a:rPr lang="en-US" sz="2400" dirty="0" smtClean="0"/>
              <a:t>, </a:t>
            </a:r>
            <a:r>
              <a:rPr lang="en-US" sz="2400" b="1" dirty="0" smtClean="0"/>
              <a:t>portals</a:t>
            </a:r>
            <a:r>
              <a:rPr lang="en-US" sz="2400" dirty="0" smtClean="0"/>
              <a:t> (gateways) and </a:t>
            </a:r>
            <a:r>
              <a:rPr lang="en-US" sz="2400" b="1" dirty="0" smtClean="0"/>
              <a:t>workflow</a:t>
            </a:r>
          </a:p>
          <a:p>
            <a:pPr lvl="1"/>
            <a:r>
              <a:rPr lang="en-US" sz="2400" b="1" dirty="0" smtClean="0"/>
              <a:t>Design new CFD Appliances</a:t>
            </a:r>
          </a:p>
          <a:p>
            <a:pPr lvl="1"/>
            <a:r>
              <a:rPr lang="en-US" sz="2400" b="1" dirty="0" smtClean="0"/>
              <a:t>Reproducible science with appliances and virtual clusters</a:t>
            </a:r>
          </a:p>
          <a:p>
            <a:r>
              <a:rPr lang="en-US" sz="2400" dirty="0"/>
              <a:t>Can do </a:t>
            </a:r>
            <a:r>
              <a:rPr lang="en-US" sz="2400" b="1" dirty="0"/>
              <a:t>experiments</a:t>
            </a:r>
            <a:r>
              <a:rPr lang="en-US" sz="2400" dirty="0"/>
              <a:t> on </a:t>
            </a:r>
            <a:r>
              <a:rPr lang="en-US" sz="2400" b="1" dirty="0" smtClean="0"/>
              <a:t>FutureGrid</a:t>
            </a:r>
          </a:p>
          <a:p>
            <a:r>
              <a:rPr lang="en-US" sz="2400" dirty="0" smtClean="0"/>
              <a:t>Commercial clouds could </a:t>
            </a:r>
            <a:r>
              <a:rPr lang="en-US" sz="2400" b="1" dirty="0" smtClean="0"/>
              <a:t>change role </a:t>
            </a:r>
            <a:r>
              <a:rPr lang="en-US" sz="2400" dirty="0" smtClean="0"/>
              <a:t>of </a:t>
            </a:r>
            <a:r>
              <a:rPr lang="en-US" sz="2400" b="1" dirty="0" smtClean="0"/>
              <a:t>computer support organizations</a:t>
            </a:r>
            <a:endParaRPr lang="en-US" sz="24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39</a:t>
            </a:fld>
            <a:endParaRPr lang="en-US"/>
          </a:p>
        </p:txBody>
      </p:sp>
    </p:spTree>
    <p:extLst>
      <p:ext uri="{BB962C8B-B14F-4D97-AF65-F5344CB8AC3E}">
        <p14:creationId xmlns:p14="http://schemas.microsoft.com/office/powerpoint/2010/main" val="2721878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59" y="76200"/>
            <a:ext cx="8229600" cy="990600"/>
          </a:xfrm>
        </p:spPr>
        <p:txBody>
          <a:bodyPr/>
          <a:lstStyle/>
          <a:p>
            <a:r>
              <a:rPr lang="en-US" dirty="0" smtClean="0"/>
              <a:t>Cloud Jobs v. Countries</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4</a:t>
            </a:fld>
            <a:endParaRPr lang="en-US" dirty="0"/>
          </a:p>
        </p:txBody>
      </p:sp>
      <p:pic>
        <p:nvPicPr>
          <p:cNvPr id="6146" name="Picture 2" descr="C:\Users\Geoffrey Fox\Downloads\03-05CloudJobs_l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899"/>
          <a:stretch/>
        </p:blipFill>
        <p:spPr bwMode="auto">
          <a:xfrm>
            <a:off x="0" y="1219200"/>
            <a:ext cx="9234918" cy="493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246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76200"/>
            <a:ext cx="9144000" cy="838200"/>
          </a:xfrm>
        </p:spPr>
        <p:txBody>
          <a:bodyPr/>
          <a:lstStyle/>
          <a:p>
            <a:r>
              <a:rPr lang="en-US" sz="3600" dirty="0" smtClean="0"/>
              <a:t>Clouds as Cost Effective Data Centers</a:t>
            </a:r>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6FCC8C1C-C7DF-4071-8522-5AB5116975BF}"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5</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273411" name="Picture 3"/>
          <p:cNvPicPr>
            <a:picLocks noChangeAspect="1" noChangeArrowheads="1"/>
          </p:cNvPicPr>
          <p:nvPr/>
        </p:nvPicPr>
        <p:blipFill>
          <a:blip r:embed="rId3" cstate="print"/>
          <a:srcRect/>
          <a:stretch>
            <a:fillRect/>
          </a:stretch>
        </p:blipFill>
        <p:spPr bwMode="auto">
          <a:xfrm>
            <a:off x="32657" y="4114800"/>
            <a:ext cx="4693065" cy="2715986"/>
          </a:xfrm>
          <a:prstGeom prst="rect">
            <a:avLst/>
          </a:prstGeom>
          <a:noFill/>
          <a:ln w="9525">
            <a:noFill/>
            <a:miter lim="800000"/>
            <a:headEnd/>
            <a:tailEnd/>
          </a:ln>
          <a:effectLst/>
        </p:spPr>
      </p:pic>
      <p:sp>
        <p:nvSpPr>
          <p:cNvPr id="64515" name="Content Placeholder 2"/>
          <p:cNvSpPr>
            <a:spLocks noGrp="1"/>
          </p:cNvSpPr>
          <p:nvPr>
            <p:ph idx="1"/>
          </p:nvPr>
        </p:nvSpPr>
        <p:spPr>
          <a:xfrm>
            <a:off x="0" y="685800"/>
            <a:ext cx="6096000" cy="3257550"/>
          </a:xfrm>
        </p:spPr>
        <p:txBody>
          <a:bodyPr>
            <a:normAutofit/>
          </a:bodyPr>
          <a:lstStyle/>
          <a:p>
            <a:r>
              <a:rPr lang="en-US" sz="2400" dirty="0" smtClean="0"/>
              <a:t>Clouds can be considered as just the best biggest data centers</a:t>
            </a:r>
          </a:p>
          <a:p>
            <a:r>
              <a:rPr lang="en-US" sz="2400" b="1" dirty="0" smtClean="0"/>
              <a:t>Right</a:t>
            </a:r>
            <a:r>
              <a:rPr lang="en-US" sz="2400" dirty="0" smtClean="0"/>
              <a:t> is 2 </a:t>
            </a:r>
            <a:r>
              <a:rPr lang="en-US" sz="2400" dirty="0"/>
              <a:t>Google warehouses of computers on the banks of the Columbia River, in The </a:t>
            </a:r>
            <a:r>
              <a:rPr lang="en-US" sz="2400" dirty="0" err="1"/>
              <a:t>Dalles</a:t>
            </a:r>
            <a:r>
              <a:rPr lang="en-US" sz="2400" dirty="0"/>
              <a:t>, </a:t>
            </a:r>
            <a:r>
              <a:rPr lang="en-US" sz="2400" dirty="0" smtClean="0"/>
              <a:t>Oregon</a:t>
            </a:r>
          </a:p>
          <a:p>
            <a:r>
              <a:rPr lang="en-US" sz="2400" b="1" dirty="0" smtClean="0"/>
              <a:t>Left</a:t>
            </a:r>
            <a:r>
              <a:rPr lang="en-US" sz="2400" dirty="0" smtClean="0"/>
              <a:t> is shipping container (each with 200-1000 servers) model used in Microsoft Chicago data center holding 150-220</a:t>
            </a:r>
            <a:endParaRPr lang="en-US" sz="2400" dirty="0"/>
          </a:p>
          <a:p>
            <a:endParaRPr lang="en-US" sz="2400" dirty="0" smtClean="0"/>
          </a:p>
        </p:txBody>
      </p:sp>
      <p:pic>
        <p:nvPicPr>
          <p:cNvPr id="7" name="Picture 3"/>
          <p:cNvPicPr>
            <a:picLocks noChangeAspect="1" noChangeArrowheads="1"/>
          </p:cNvPicPr>
          <p:nvPr/>
        </p:nvPicPr>
        <p:blipFill>
          <a:blip r:embed="rId4" cstate="print"/>
          <a:srcRect/>
          <a:stretch>
            <a:fillRect/>
          </a:stretch>
        </p:blipFill>
        <p:spPr bwMode="auto">
          <a:xfrm>
            <a:off x="4667250" y="3943350"/>
            <a:ext cx="4476750" cy="2914650"/>
          </a:xfrm>
          <a:prstGeom prst="rect">
            <a:avLst/>
          </a:prstGeom>
          <a:noFill/>
          <a:ln w="9525">
            <a:noFill/>
            <a:miter lim="800000"/>
            <a:headEnd/>
            <a:tailEnd/>
          </a:ln>
          <a:effectLst/>
        </p:spPr>
      </p:pic>
      <p:graphicFrame>
        <p:nvGraphicFramePr>
          <p:cNvPr id="8" name="Table 7"/>
          <p:cNvGraphicFramePr>
            <a:graphicFrameLocks noGrp="1"/>
          </p:cNvGraphicFramePr>
          <p:nvPr>
            <p:extLst>
              <p:ext uri="{D42A27DB-BD31-4B8C-83A1-F6EECF244321}">
                <p14:modId xmlns:p14="http://schemas.microsoft.com/office/powerpoint/2010/main" val="991690230"/>
              </p:ext>
            </p:extLst>
          </p:nvPr>
        </p:nvGraphicFramePr>
        <p:xfrm>
          <a:off x="6125822" y="609600"/>
          <a:ext cx="2971801" cy="3108960"/>
        </p:xfrm>
        <a:graphic>
          <a:graphicData uri="http://schemas.openxmlformats.org/drawingml/2006/table">
            <a:tbl>
              <a:tblPr firstRow="1" bandRow="1">
                <a:tableStyleId>{5C22544A-7EE6-4342-B048-85BDC9FD1C3A}</a:tableStyleId>
              </a:tblPr>
              <a:tblGrid>
                <a:gridCol w="780098"/>
                <a:gridCol w="780098"/>
                <a:gridCol w="817245"/>
                <a:gridCol w="594360"/>
              </a:tblGrid>
              <a:tr h="671115">
                <a:tc>
                  <a:txBody>
                    <a:bodyPr/>
                    <a:lstStyle/>
                    <a:p>
                      <a:r>
                        <a:rPr lang="en-US" sz="1200" dirty="0" smtClean="0"/>
                        <a:t>Data Center Part</a:t>
                      </a:r>
                      <a:endParaRPr lang="en-US" sz="1200" dirty="0"/>
                    </a:p>
                  </a:txBody>
                  <a:tcPr/>
                </a:tc>
                <a:tc>
                  <a:txBody>
                    <a:bodyPr/>
                    <a:lstStyle/>
                    <a:p>
                      <a:r>
                        <a:rPr lang="en-US" sz="1200" dirty="0" smtClean="0"/>
                        <a:t>Cost in small-sized</a:t>
                      </a:r>
                      <a:r>
                        <a:rPr lang="en-US" sz="1200" baseline="0" dirty="0" smtClean="0"/>
                        <a:t> Data Center</a:t>
                      </a:r>
                      <a:endParaRPr lang="en-US" sz="1200" dirty="0"/>
                    </a:p>
                  </a:txBody>
                  <a:tcPr/>
                </a:tc>
                <a:tc>
                  <a:txBody>
                    <a:bodyPr/>
                    <a:lstStyle/>
                    <a:p>
                      <a:r>
                        <a:rPr lang="en-US" sz="1200" dirty="0" smtClean="0"/>
                        <a:t>Cost in Large</a:t>
                      </a:r>
                      <a:r>
                        <a:rPr lang="en-US" sz="1200" baseline="0" dirty="0" smtClean="0"/>
                        <a:t> Data Center</a:t>
                      </a:r>
                      <a:endParaRPr lang="en-US" sz="1200" dirty="0"/>
                    </a:p>
                  </a:txBody>
                  <a:tcPr/>
                </a:tc>
                <a:tc>
                  <a:txBody>
                    <a:bodyPr/>
                    <a:lstStyle/>
                    <a:p>
                      <a:r>
                        <a:rPr lang="en-US" sz="1200" dirty="0" smtClean="0"/>
                        <a:t>Ratio</a:t>
                      </a:r>
                      <a:endParaRPr lang="en-US" sz="1200" dirty="0"/>
                    </a:p>
                  </a:txBody>
                  <a:tcPr/>
                </a:tc>
              </a:tr>
              <a:tr h="516243">
                <a:tc>
                  <a:txBody>
                    <a:bodyPr/>
                    <a:lstStyle/>
                    <a:p>
                      <a:r>
                        <a:rPr lang="en-US" sz="1200" dirty="0" smtClean="0"/>
                        <a:t>Network</a:t>
                      </a:r>
                      <a:endParaRPr lang="en-US" sz="1200" dirty="0"/>
                    </a:p>
                  </a:txBody>
                  <a:tcPr/>
                </a:tc>
                <a:tc>
                  <a:txBody>
                    <a:bodyPr/>
                    <a:lstStyle/>
                    <a:p>
                      <a:r>
                        <a:rPr lang="en-US" sz="1200" dirty="0" smtClean="0"/>
                        <a:t>$95 per Mbps/</a:t>
                      </a:r>
                    </a:p>
                    <a:p>
                      <a:r>
                        <a:rPr lang="en-US" sz="1200" dirty="0" smtClean="0"/>
                        <a:t>month</a:t>
                      </a:r>
                      <a:endParaRPr lang="en-US" sz="1200" dirty="0"/>
                    </a:p>
                  </a:txBody>
                  <a:tcPr/>
                </a:tc>
                <a:tc>
                  <a:txBody>
                    <a:bodyPr/>
                    <a:lstStyle/>
                    <a:p>
                      <a:r>
                        <a:rPr lang="en-US" sz="1200" dirty="0" smtClean="0"/>
                        <a:t>$13 per</a:t>
                      </a:r>
                      <a:r>
                        <a:rPr lang="en-US" sz="1200" baseline="0" dirty="0" smtClean="0"/>
                        <a:t> </a:t>
                      </a:r>
                      <a:r>
                        <a:rPr lang="en-US" sz="1200" dirty="0" smtClean="0"/>
                        <a:t>Mbps/</a:t>
                      </a:r>
                    </a:p>
                    <a:p>
                      <a:r>
                        <a:rPr lang="en-US" sz="1200" dirty="0" smtClean="0"/>
                        <a:t>month</a:t>
                      </a:r>
                      <a:endParaRPr lang="en-US" sz="1200" dirty="0"/>
                    </a:p>
                  </a:txBody>
                  <a:tcPr/>
                </a:tc>
                <a:tc>
                  <a:txBody>
                    <a:bodyPr/>
                    <a:lstStyle/>
                    <a:p>
                      <a:r>
                        <a:rPr lang="en-US" sz="1200" dirty="0" smtClean="0"/>
                        <a:t>   7.1</a:t>
                      </a:r>
                      <a:endParaRPr lang="en-US" sz="1200" dirty="0"/>
                    </a:p>
                  </a:txBody>
                  <a:tcPr/>
                </a:tc>
              </a:tr>
              <a:tr h="516243">
                <a:tc>
                  <a:txBody>
                    <a:bodyPr/>
                    <a:lstStyle/>
                    <a:p>
                      <a:r>
                        <a:rPr lang="en-US" sz="1200" dirty="0" smtClean="0"/>
                        <a:t>Storage</a:t>
                      </a:r>
                    </a:p>
                  </a:txBody>
                  <a:tcPr/>
                </a:tc>
                <a:tc>
                  <a:txBody>
                    <a:bodyPr/>
                    <a:lstStyle/>
                    <a:p>
                      <a:r>
                        <a:rPr lang="en-US" sz="1200" dirty="0" smtClean="0"/>
                        <a:t>$2.20 per GB/</a:t>
                      </a:r>
                    </a:p>
                    <a:p>
                      <a:r>
                        <a:rPr lang="en-US" sz="1200" dirty="0" smtClean="0"/>
                        <a:t>month</a:t>
                      </a:r>
                      <a:endParaRPr lang="en-US" sz="1200" dirty="0"/>
                    </a:p>
                  </a:txBody>
                  <a:tcPr/>
                </a:tc>
                <a:tc>
                  <a:txBody>
                    <a:bodyPr/>
                    <a:lstStyle/>
                    <a:p>
                      <a:r>
                        <a:rPr lang="en-US" sz="1200" dirty="0" smtClean="0"/>
                        <a:t>$0.40 per GB/</a:t>
                      </a:r>
                    </a:p>
                    <a:p>
                      <a:r>
                        <a:rPr lang="en-US" sz="1200" dirty="0" smtClean="0"/>
                        <a:t>month</a:t>
                      </a:r>
                      <a:endParaRPr lang="en-US" sz="1200" dirty="0"/>
                    </a:p>
                  </a:txBody>
                  <a:tcPr/>
                </a:tc>
                <a:tc>
                  <a:txBody>
                    <a:bodyPr/>
                    <a:lstStyle/>
                    <a:p>
                      <a:r>
                        <a:rPr lang="en-US" sz="1200" dirty="0" smtClean="0"/>
                        <a:t>   5.7</a:t>
                      </a:r>
                      <a:endParaRPr lang="en-US" sz="1200" dirty="0"/>
                    </a:p>
                  </a:txBody>
                  <a:tcPr/>
                </a:tc>
              </a:tr>
              <a:tr h="671115">
                <a:tc>
                  <a:txBody>
                    <a:bodyPr/>
                    <a:lstStyle/>
                    <a:p>
                      <a:r>
                        <a:rPr lang="en-US" sz="1200" dirty="0" smtClean="0"/>
                        <a:t>Administration</a:t>
                      </a:r>
                      <a:endParaRPr lang="en-US" sz="1200" dirty="0"/>
                    </a:p>
                  </a:txBody>
                  <a:tcPr/>
                </a:tc>
                <a:tc>
                  <a:txBody>
                    <a:bodyPr/>
                    <a:lstStyle/>
                    <a:p>
                      <a:r>
                        <a:rPr lang="en-US" sz="1200" dirty="0" smtClean="0"/>
                        <a:t>~140 servers/</a:t>
                      </a:r>
                    </a:p>
                    <a:p>
                      <a:r>
                        <a:rPr lang="en-US" sz="1200" dirty="0" smtClean="0"/>
                        <a:t>Administrator</a:t>
                      </a:r>
                      <a:endParaRPr lang="en-US" sz="1200" dirty="0"/>
                    </a:p>
                  </a:txBody>
                  <a:tcPr/>
                </a:tc>
                <a:tc>
                  <a:txBody>
                    <a:bodyPr/>
                    <a:lstStyle/>
                    <a:p>
                      <a:r>
                        <a:rPr lang="en-US" sz="1200" dirty="0" smtClean="0"/>
                        <a:t>&gt;1000 Servers/</a:t>
                      </a:r>
                    </a:p>
                    <a:p>
                      <a:r>
                        <a:rPr lang="en-US" sz="1200" dirty="0" smtClean="0"/>
                        <a:t>Administrator</a:t>
                      </a:r>
                      <a:endParaRPr lang="en-US" sz="1200" dirty="0"/>
                    </a:p>
                  </a:txBody>
                  <a:tcPr/>
                </a:tc>
                <a:tc>
                  <a:txBody>
                    <a:bodyPr/>
                    <a:lstStyle/>
                    <a:p>
                      <a:r>
                        <a:rPr lang="en-US" sz="1200" dirty="0" smtClean="0"/>
                        <a:t>   7.1</a:t>
                      </a:r>
                      <a:endParaRPr lang="en-US" sz="1200" dirty="0"/>
                    </a:p>
                  </a:txBody>
                  <a:tcPr/>
                </a:tc>
              </a:tr>
            </a:tbl>
          </a:graphicData>
        </a:graphic>
      </p:graphicFrame>
    </p:spTree>
    <p:extLst>
      <p:ext uri="{BB962C8B-B14F-4D97-AF65-F5344CB8AC3E}">
        <p14:creationId xmlns:p14="http://schemas.microsoft.com/office/powerpoint/2010/main" val="3266713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t>Some Sizes in 2010</a:t>
            </a:r>
            <a:endParaRPr lang="en-US" dirty="0"/>
          </a:p>
        </p:txBody>
      </p:sp>
      <p:sp>
        <p:nvSpPr>
          <p:cNvPr id="3" name="Content Placeholder 2"/>
          <p:cNvSpPr>
            <a:spLocks noGrp="1"/>
          </p:cNvSpPr>
          <p:nvPr>
            <p:ph idx="1"/>
          </p:nvPr>
        </p:nvSpPr>
        <p:spPr>
          <a:xfrm>
            <a:off x="0" y="838200"/>
            <a:ext cx="9144000" cy="5257800"/>
          </a:xfrm>
        </p:spPr>
        <p:txBody>
          <a:bodyPr/>
          <a:lstStyle/>
          <a:p>
            <a:r>
              <a:rPr lang="en-US" dirty="0" smtClean="0">
                <a:hlinkClick r:id="rId2"/>
              </a:rPr>
              <a:t>http</a:t>
            </a:r>
            <a:r>
              <a:rPr lang="en-US" dirty="0">
                <a:hlinkClick r:id="rId2"/>
              </a:rPr>
              <a:t>://</a:t>
            </a:r>
            <a:r>
              <a:rPr lang="en-US" dirty="0" smtClean="0">
                <a:hlinkClick r:id="rId2"/>
              </a:rPr>
              <a:t>www.mediafire.com/file/zzqna34282frr2f/koomeydatacenterelectuse2011finalversion.pdf</a:t>
            </a:r>
            <a:r>
              <a:rPr lang="en-US" dirty="0" smtClean="0"/>
              <a:t> </a:t>
            </a:r>
          </a:p>
          <a:p>
            <a:r>
              <a:rPr lang="en-US" dirty="0" smtClean="0"/>
              <a:t>30 million servers worldwide</a:t>
            </a:r>
          </a:p>
          <a:p>
            <a:r>
              <a:rPr lang="en-US" dirty="0" smtClean="0"/>
              <a:t>Google had 900,000 servers (3% total world wide)</a:t>
            </a:r>
          </a:p>
          <a:p>
            <a:r>
              <a:rPr lang="en-US" dirty="0" smtClean="0"/>
              <a:t>Google total power ~200 Megawatts</a:t>
            </a:r>
          </a:p>
          <a:p>
            <a:pPr lvl="1"/>
            <a:r>
              <a:rPr lang="en-US" dirty="0" smtClean="0"/>
              <a:t>&lt; 1% of total power used in data centers (Google more efficient than average – </a:t>
            </a:r>
            <a:r>
              <a:rPr lang="en-US" b="1" dirty="0" smtClean="0"/>
              <a:t>Clouds are Green</a:t>
            </a:r>
            <a:r>
              <a:rPr lang="en-US" dirty="0" smtClean="0"/>
              <a:t>!)</a:t>
            </a:r>
          </a:p>
          <a:p>
            <a:pPr lvl="1"/>
            <a:r>
              <a:rPr lang="en-US" dirty="0" smtClean="0"/>
              <a:t>~ 0.01% of total power used on anything world wide</a:t>
            </a:r>
          </a:p>
          <a:p>
            <a:r>
              <a:rPr lang="en-US" dirty="0" smtClean="0"/>
              <a:t>Maybe total clouds are 20% total world server count (a growing fraction)</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a:t>
            </a:fld>
            <a:endParaRPr lang="en-US"/>
          </a:p>
        </p:txBody>
      </p:sp>
    </p:spTree>
    <p:extLst>
      <p:ext uri="{BB962C8B-B14F-4D97-AF65-F5344CB8AC3E}">
        <p14:creationId xmlns:p14="http://schemas.microsoft.com/office/powerpoint/2010/main" val="179068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t>Some Sizes Cloud v HPC</a:t>
            </a:r>
            <a:endParaRPr lang="en-US" dirty="0"/>
          </a:p>
        </p:txBody>
      </p:sp>
      <p:sp>
        <p:nvSpPr>
          <p:cNvPr id="3" name="Content Placeholder 2"/>
          <p:cNvSpPr>
            <a:spLocks noGrp="1"/>
          </p:cNvSpPr>
          <p:nvPr>
            <p:ph idx="1"/>
          </p:nvPr>
        </p:nvSpPr>
        <p:spPr>
          <a:xfrm>
            <a:off x="33950" y="685800"/>
            <a:ext cx="9144000" cy="4525963"/>
          </a:xfrm>
        </p:spPr>
        <p:txBody>
          <a:bodyPr/>
          <a:lstStyle/>
          <a:p>
            <a:pPr>
              <a:spcBef>
                <a:spcPts val="0"/>
              </a:spcBef>
            </a:pPr>
            <a:r>
              <a:rPr lang="en-US" sz="2800" b="1" dirty="0" smtClean="0"/>
              <a:t>Top Supercomputer </a:t>
            </a:r>
            <a:r>
              <a:rPr lang="en-US" sz="2800" dirty="0" smtClean="0"/>
              <a:t>Sequoia Blue Gene Q at LLNL</a:t>
            </a:r>
          </a:p>
          <a:p>
            <a:pPr lvl="1">
              <a:spcBef>
                <a:spcPts val="0"/>
              </a:spcBef>
            </a:pPr>
            <a:r>
              <a:rPr lang="en-US" sz="2400" dirty="0"/>
              <a:t>16.32 </a:t>
            </a:r>
            <a:r>
              <a:rPr lang="en-US" sz="2400" dirty="0" err="1" smtClean="0"/>
              <a:t>Petaflop</a:t>
            </a:r>
            <a:r>
              <a:rPr lang="en-US" sz="2400" dirty="0" smtClean="0"/>
              <a:t>/s </a:t>
            </a:r>
            <a:r>
              <a:rPr lang="en-US" sz="2400" dirty="0"/>
              <a:t>on the </a:t>
            </a:r>
            <a:r>
              <a:rPr lang="en-US" sz="2400" dirty="0" err="1"/>
              <a:t>Linpack</a:t>
            </a:r>
            <a:r>
              <a:rPr lang="en-US" sz="2400" dirty="0"/>
              <a:t> benchmark using  </a:t>
            </a:r>
            <a:r>
              <a:rPr lang="en-US" sz="2400" dirty="0">
                <a:solidFill>
                  <a:srgbClr val="FF0000"/>
                </a:solidFill>
              </a:rPr>
              <a:t>98,304</a:t>
            </a:r>
            <a:r>
              <a:rPr lang="en-US" sz="2400" dirty="0"/>
              <a:t> </a:t>
            </a:r>
            <a:r>
              <a:rPr lang="en-US" sz="2400" dirty="0" smtClean="0"/>
              <a:t>CPU compute chips with </a:t>
            </a:r>
            <a:r>
              <a:rPr lang="en-US" sz="2400" dirty="0"/>
              <a:t>1.6 million processor cores and </a:t>
            </a:r>
            <a:r>
              <a:rPr lang="en-US" sz="2400" dirty="0" smtClean="0"/>
              <a:t>1.6 Petabyte</a:t>
            </a:r>
            <a:r>
              <a:rPr lang="en-US" sz="2400" dirty="0"/>
              <a:t> of memory in 96 racks covering an area of about 3,000 square </a:t>
            </a:r>
            <a:r>
              <a:rPr lang="en-US" sz="2400" dirty="0" smtClean="0"/>
              <a:t>feet</a:t>
            </a:r>
          </a:p>
          <a:p>
            <a:pPr lvl="1">
              <a:spcBef>
                <a:spcPts val="0"/>
              </a:spcBef>
            </a:pPr>
            <a:r>
              <a:rPr lang="en-US" sz="2400" dirty="0" smtClean="0"/>
              <a:t>7.9 Megawatts power</a:t>
            </a:r>
          </a:p>
          <a:p>
            <a:pPr>
              <a:spcBef>
                <a:spcPts val="0"/>
              </a:spcBef>
            </a:pPr>
            <a:r>
              <a:rPr lang="en-US" sz="2800" b="1" dirty="0" smtClean="0"/>
              <a:t>Largest (cloud)</a:t>
            </a:r>
            <a:r>
              <a:rPr lang="en-US" sz="2800" dirty="0" smtClean="0"/>
              <a:t> computing data centers</a:t>
            </a:r>
          </a:p>
          <a:p>
            <a:pPr lvl="1">
              <a:spcBef>
                <a:spcPts val="0"/>
              </a:spcBef>
            </a:pPr>
            <a:r>
              <a:rPr lang="en-US" sz="2400" dirty="0">
                <a:solidFill>
                  <a:srgbClr val="FF0000"/>
                </a:solidFill>
              </a:rPr>
              <a:t>100,000</a:t>
            </a:r>
            <a:r>
              <a:rPr lang="en-US" sz="2400" dirty="0"/>
              <a:t> </a:t>
            </a:r>
            <a:r>
              <a:rPr lang="en-US" sz="2400" dirty="0" smtClean="0"/>
              <a:t>servers at ~200 watts per chip (two chips per server)</a:t>
            </a:r>
            <a:endParaRPr lang="en-US" sz="2400" dirty="0"/>
          </a:p>
          <a:p>
            <a:pPr lvl="1">
              <a:spcBef>
                <a:spcPts val="0"/>
              </a:spcBef>
            </a:pPr>
            <a:r>
              <a:rPr lang="en-US" sz="2400" dirty="0" smtClean="0"/>
              <a:t>Up to 30 Megawatts power</a:t>
            </a:r>
          </a:p>
          <a:p>
            <a:pPr>
              <a:spcBef>
                <a:spcPts val="0"/>
              </a:spcBef>
            </a:pPr>
            <a:r>
              <a:rPr lang="en-US" sz="2800" dirty="0" smtClean="0"/>
              <a:t>So </a:t>
            </a:r>
            <a:r>
              <a:rPr lang="en-US" sz="2800" b="1" dirty="0"/>
              <a:t>largest supercomputer </a:t>
            </a:r>
            <a:r>
              <a:rPr lang="en-US" sz="2800" dirty="0"/>
              <a:t>is </a:t>
            </a:r>
            <a:r>
              <a:rPr lang="en-US" sz="2800" dirty="0" smtClean="0"/>
              <a:t>a bit smaller than </a:t>
            </a:r>
            <a:r>
              <a:rPr lang="en-US" sz="2800" b="1" dirty="0" smtClean="0"/>
              <a:t>largest major cloud </a:t>
            </a:r>
            <a:r>
              <a:rPr lang="en-US" sz="2800" b="1" dirty="0"/>
              <a:t>computing </a:t>
            </a:r>
            <a:r>
              <a:rPr lang="en-US" sz="2800" b="1" dirty="0" smtClean="0"/>
              <a:t>centers; </a:t>
            </a:r>
            <a:r>
              <a:rPr lang="en-US" sz="2800" dirty="0" smtClean="0"/>
              <a:t>it is </a:t>
            </a:r>
            <a:r>
              <a:rPr lang="en-US" sz="2800" b="1" dirty="0" smtClean="0">
                <a:solidFill>
                  <a:srgbClr val="FF0000"/>
                </a:solidFill>
              </a:rPr>
              <a:t>~ 1% </a:t>
            </a:r>
            <a:r>
              <a:rPr lang="en-US" sz="2800" dirty="0" smtClean="0"/>
              <a:t>of </a:t>
            </a:r>
            <a:r>
              <a:rPr lang="en-US" sz="2800" b="1" dirty="0" smtClean="0">
                <a:solidFill>
                  <a:srgbClr val="FF0000"/>
                </a:solidFill>
              </a:rPr>
              <a:t>total</a:t>
            </a:r>
            <a:r>
              <a:rPr lang="en-US" sz="2800" dirty="0" smtClean="0"/>
              <a:t> major cloud systems</a:t>
            </a:r>
          </a:p>
          <a:p>
            <a:pPr lvl="1">
              <a:spcBef>
                <a:spcPts val="0"/>
              </a:spcBef>
            </a:pPr>
            <a:r>
              <a:rPr lang="en-US" sz="2400" dirty="0" smtClean="0"/>
              <a:t>Sum of all machines in Top500 ~ 10x top machine</a:t>
            </a:r>
          </a:p>
          <a:p>
            <a:pPr lvl="1">
              <a:spcBef>
                <a:spcPts val="0"/>
              </a:spcBef>
            </a:pPr>
            <a:r>
              <a:rPr lang="en-US" sz="2400" dirty="0"/>
              <a:t>T</a:t>
            </a:r>
            <a:r>
              <a:rPr lang="en-US" sz="2400" dirty="0" smtClean="0"/>
              <a:t>otal “supercomputers” </a:t>
            </a:r>
            <a:r>
              <a:rPr lang="en-US" sz="2400" dirty="0"/>
              <a:t>~20x top machine </a:t>
            </a:r>
            <a:endParaRPr lang="en-US" sz="2400" dirty="0" smtClean="0"/>
          </a:p>
          <a:p>
            <a:pPr>
              <a:spcBef>
                <a:spcPts val="0"/>
              </a:spcBef>
            </a:pPr>
            <a:endParaRPr lang="en-US" sz="2800" dirty="0" smtClean="0"/>
          </a:p>
        </p:txBody>
      </p:sp>
      <p:sp>
        <p:nvSpPr>
          <p:cNvPr id="4" name="Slide Number Placeholder 3"/>
          <p:cNvSpPr>
            <a:spLocks noGrp="1"/>
          </p:cNvSpPr>
          <p:nvPr>
            <p:ph type="sldNum" sz="quarter" idx="12"/>
          </p:nvPr>
        </p:nvSpPr>
        <p:spPr/>
        <p:txBody>
          <a:bodyPr/>
          <a:lstStyle/>
          <a:p>
            <a:fld id="{94CC141A-9CC6-41A7-A7D0-011D836CC6E2}" type="slidenum">
              <a:rPr lang="en-US" smtClean="0"/>
              <a:pPr/>
              <a:t>7</a:t>
            </a:fld>
            <a:endParaRPr lang="en-US"/>
          </a:p>
        </p:txBody>
      </p:sp>
    </p:spTree>
    <p:extLst>
      <p:ext uri="{BB962C8B-B14F-4D97-AF65-F5344CB8AC3E}">
        <p14:creationId xmlns:p14="http://schemas.microsoft.com/office/powerpoint/2010/main" val="323563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Clouds Grids and HPC</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8</a:t>
            </a:fld>
            <a:endParaRPr lang="en-US"/>
          </a:p>
        </p:txBody>
      </p:sp>
    </p:spTree>
    <p:extLst>
      <p:ext uri="{BB962C8B-B14F-4D97-AF65-F5344CB8AC3E}">
        <p14:creationId xmlns:p14="http://schemas.microsoft.com/office/powerpoint/2010/main" val="426900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r>
              <a:rPr lang="en-US" sz="3200" b="1" dirty="0" smtClean="0"/>
              <a:t>2 Aspects of Cloud Computing: </a:t>
            </a:r>
            <a:br>
              <a:rPr lang="en-US" sz="3200" b="1" dirty="0" smtClean="0"/>
            </a:br>
            <a:r>
              <a:rPr lang="en-US" sz="3200" b="1" dirty="0" smtClean="0"/>
              <a:t>Infrastructure and Runtimes</a:t>
            </a:r>
            <a:endParaRPr lang="en-US" sz="3200" b="1" dirty="0"/>
          </a:p>
        </p:txBody>
      </p:sp>
      <p:sp>
        <p:nvSpPr>
          <p:cNvPr id="3" name="Content Placeholder 2"/>
          <p:cNvSpPr>
            <a:spLocks noGrp="1"/>
          </p:cNvSpPr>
          <p:nvPr>
            <p:ph idx="1"/>
          </p:nvPr>
        </p:nvSpPr>
        <p:spPr>
          <a:xfrm>
            <a:off x="0" y="1447800"/>
            <a:ext cx="8991600" cy="4724400"/>
          </a:xfrm>
        </p:spPr>
        <p:txBody>
          <a:bodyPr>
            <a:normAutofit/>
          </a:bodyPr>
          <a:lstStyle/>
          <a:p>
            <a:r>
              <a:rPr lang="en-US" sz="2400" dirty="0" smtClean="0">
                <a:solidFill>
                  <a:srgbClr val="FF0000"/>
                </a:solidFill>
              </a:rPr>
              <a:t>Cloud infrastructure: </a:t>
            </a:r>
            <a:r>
              <a:rPr lang="en-US" sz="2400" dirty="0" smtClean="0"/>
              <a:t>outsourcing of servers, computing, data, file space, utility computing, etc..</a:t>
            </a:r>
          </a:p>
          <a:p>
            <a:r>
              <a:rPr lang="en-US" sz="2400" dirty="0" smtClean="0">
                <a:solidFill>
                  <a:srgbClr val="FF0000"/>
                </a:solidFill>
              </a:rPr>
              <a:t>Cloud runtimes or Platform:</a:t>
            </a:r>
            <a:r>
              <a:rPr lang="en-US" sz="2400" dirty="0" smtClean="0">
                <a:solidFill>
                  <a:srgbClr val="DDF53D"/>
                </a:solidFill>
              </a:rPr>
              <a:t> </a:t>
            </a:r>
            <a:r>
              <a:rPr lang="en-US" sz="2400" dirty="0" smtClean="0"/>
              <a:t>tools to do data-parallel (and other) computations. Valid on Clouds and traditional clusters</a:t>
            </a:r>
          </a:p>
          <a:p>
            <a:pPr lvl="1"/>
            <a:r>
              <a:rPr lang="en-US" sz="2400" dirty="0" smtClean="0"/>
              <a:t>Apache </a:t>
            </a:r>
            <a:r>
              <a:rPr lang="en-US" sz="2400" dirty="0" err="1" smtClean="0"/>
              <a:t>Hadoop</a:t>
            </a:r>
            <a:r>
              <a:rPr lang="en-US" sz="2400" dirty="0" smtClean="0"/>
              <a:t>, Google </a:t>
            </a:r>
            <a:r>
              <a:rPr lang="en-US" sz="2400" b="1" dirty="0" smtClean="0"/>
              <a:t>MapReduce</a:t>
            </a:r>
            <a:r>
              <a:rPr lang="en-US" sz="2400" dirty="0" smtClean="0"/>
              <a:t>, Microsoft Dryad, </a:t>
            </a:r>
            <a:r>
              <a:rPr lang="en-US" sz="2400" dirty="0" err="1" smtClean="0"/>
              <a:t>Bigtable</a:t>
            </a:r>
            <a:r>
              <a:rPr lang="en-US" sz="2400" dirty="0" smtClean="0"/>
              <a:t>, Chubby and others </a:t>
            </a:r>
          </a:p>
          <a:p>
            <a:pPr lvl="1"/>
            <a:r>
              <a:rPr lang="en-US" sz="2400" dirty="0" smtClean="0"/>
              <a:t>MapReduce designed for information retrieval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b="1" dirty="0" smtClean="0"/>
              <a:t>Data Parallel File system </a:t>
            </a:r>
            <a:r>
              <a:rPr lang="en-US" sz="2400" dirty="0" smtClean="0"/>
              <a:t>as in HDFS and Bigtable</a:t>
            </a:r>
          </a:p>
          <a:p>
            <a:pPr marL="0" indent="0">
              <a:buNone/>
            </a:pPr>
            <a:endParaRPr lang="en-US" dirty="0" smtClean="0"/>
          </a:p>
        </p:txBody>
      </p:sp>
    </p:spTree>
    <p:extLst>
      <p:ext uri="{BB962C8B-B14F-4D97-AF65-F5344CB8AC3E}">
        <p14:creationId xmlns:p14="http://schemas.microsoft.com/office/powerpoint/2010/main" val="11629985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1|0.8"/>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ENU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20474</TotalTime>
  <Words>3186</Words>
  <Application>Microsoft Office PowerPoint</Application>
  <PresentationFormat>On-screen Show (4:3)</PresentationFormat>
  <Paragraphs>579</Paragraphs>
  <Slides>39</Slides>
  <Notes>17</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3_Office Theme</vt:lpstr>
      <vt:lpstr>VENUS-C</vt:lpstr>
      <vt:lpstr>Science Clouds and CFD</vt:lpstr>
      <vt:lpstr>Broad Overview: Clouds</vt:lpstr>
      <vt:lpstr>Clouds Offer From different points of view </vt:lpstr>
      <vt:lpstr>Cloud Jobs v. Countries</vt:lpstr>
      <vt:lpstr>Clouds as Cost Effective Data Centers</vt:lpstr>
      <vt:lpstr>Some Sizes in 2010</vt:lpstr>
      <vt:lpstr>Some Sizes Cloud v HPC</vt:lpstr>
      <vt:lpstr>Clouds Grids and HPC</vt:lpstr>
      <vt:lpstr>2 Aspects of Cloud Computing:  Infrastructure and Runtimes</vt:lpstr>
      <vt:lpstr>Science Computing Environments</vt:lpstr>
      <vt:lpstr>Clouds HPC and Grids</vt:lpstr>
      <vt:lpstr>What Applications work in Clouds</vt:lpstr>
      <vt:lpstr>27 Venus-C Azure Applications Red related to CFD</vt:lpstr>
      <vt:lpstr>Parallelism over Users and Usages</vt:lpstr>
      <vt:lpstr>Internet of Things and the Cloud </vt:lpstr>
      <vt:lpstr>Parallel Computing  on Clouds and HPC </vt:lpstr>
      <vt:lpstr>Classic Parallel Computing</vt:lpstr>
      <vt:lpstr>4 Forms of MapReduce</vt:lpstr>
      <vt:lpstr>Clouds and Exascale</vt:lpstr>
      <vt:lpstr>Performance – Kmeans Clustering</vt:lpstr>
      <vt:lpstr>Infrastructure as a Service Platforms as a Service Software as a Service</vt:lpstr>
      <vt:lpstr>Infrastructure, Platforms, Software as a Service</vt:lpstr>
      <vt:lpstr>aaS and Roles/Appliances I</vt:lpstr>
      <vt:lpstr>aaS and Roles/Appliances II</vt:lpstr>
      <vt:lpstr>What to use in Clouds: Cloud PaaS</vt:lpstr>
      <vt:lpstr>What to use in Grids and Supercomputers? HPC (including Grid) PaaS</vt:lpstr>
      <vt:lpstr>Computer Science PaaS</vt:lpstr>
      <vt:lpstr>PowerPoint Presentation</vt:lpstr>
      <vt:lpstr>Traditional File System?</vt:lpstr>
      <vt:lpstr>Data Parallel File System?</vt:lpstr>
      <vt:lpstr>FutureGrid</vt:lpstr>
      <vt:lpstr>FutureGrid key Concepts I</vt:lpstr>
      <vt:lpstr>FutureGrid key Concepts II</vt:lpstr>
      <vt:lpstr>FutureGrid:  a Grid/Cloud/HPC Testbed</vt:lpstr>
      <vt:lpstr>4 Use Types for FutureGrid TestbedaaS</vt:lpstr>
      <vt:lpstr>PowerPoint Presentation</vt:lpstr>
      <vt:lpstr>Research Computing as a Service</vt:lpstr>
      <vt:lpstr>Summary</vt:lpstr>
      <vt:lpstr>Using Science Clouds in a Nutshell</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Jong Youl</dc:creator>
  <cp:lastModifiedBy>Geoffrey Fox</cp:lastModifiedBy>
  <cp:revision>920</cp:revision>
  <dcterms:created xsi:type="dcterms:W3CDTF">2010-11-02T19:01:47Z</dcterms:created>
  <dcterms:modified xsi:type="dcterms:W3CDTF">2012-08-06T20:11:25Z</dcterms:modified>
</cp:coreProperties>
</file>