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11" r:id="rId5"/>
    <p:sldMasterId id="2147483921" r:id="rId6"/>
    <p:sldMasterId id="2147483923" r:id="rId7"/>
    <p:sldMasterId id="2147484108" r:id="rId8"/>
    <p:sldMasterId id="2147484132" r:id="rId9"/>
    <p:sldMasterId id="2147484149" r:id="rId10"/>
    <p:sldMasterId id="2147484161" r:id="rId11"/>
    <p:sldMasterId id="2147484173" r:id="rId12"/>
    <p:sldMasterId id="2147484185" r:id="rId13"/>
    <p:sldMasterId id="2147484197" r:id="rId14"/>
    <p:sldMasterId id="2147484209" r:id="rId15"/>
    <p:sldMasterId id="2147484223" r:id="rId16"/>
    <p:sldMasterId id="2147484235" r:id="rId17"/>
  </p:sldMasterIdLst>
  <p:notesMasterIdLst>
    <p:notesMasterId r:id="rId49"/>
  </p:notesMasterIdLst>
  <p:sldIdLst>
    <p:sldId id="1503" r:id="rId18"/>
    <p:sldId id="1611" r:id="rId19"/>
    <p:sldId id="1612" r:id="rId20"/>
    <p:sldId id="1605" r:id="rId21"/>
    <p:sldId id="1625" r:id="rId22"/>
    <p:sldId id="1581" r:id="rId23"/>
    <p:sldId id="1606" r:id="rId24"/>
    <p:sldId id="1610" r:id="rId25"/>
    <p:sldId id="1613" r:id="rId26"/>
    <p:sldId id="1614" r:id="rId27"/>
    <p:sldId id="1628" r:id="rId28"/>
    <p:sldId id="1632" r:id="rId29"/>
    <p:sldId id="1641" r:id="rId30"/>
    <p:sldId id="1642" r:id="rId31"/>
    <p:sldId id="1626" r:id="rId32"/>
    <p:sldId id="1627" r:id="rId33"/>
    <p:sldId id="1639" r:id="rId34"/>
    <p:sldId id="1640" r:id="rId35"/>
    <p:sldId id="1620" r:id="rId36"/>
    <p:sldId id="1622" r:id="rId37"/>
    <p:sldId id="1623" r:id="rId38"/>
    <p:sldId id="1624" r:id="rId39"/>
    <p:sldId id="1636" r:id="rId40"/>
    <p:sldId id="1643" r:id="rId41"/>
    <p:sldId id="1644" r:id="rId42"/>
    <p:sldId id="1645" r:id="rId43"/>
    <p:sldId id="1634" r:id="rId44"/>
    <p:sldId id="1633" r:id="rId45"/>
    <p:sldId id="1635" r:id="rId46"/>
    <p:sldId id="1630" r:id="rId47"/>
    <p:sldId id="1629" r:id="rId48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0066"/>
    <a:srgbClr val="006600"/>
    <a:srgbClr val="00FF00"/>
    <a:srgbClr val="0033CC"/>
    <a:srgbClr val="FF0000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09" autoAdjust="0"/>
    <p:restoredTop sz="99511" autoAdjust="0"/>
  </p:normalViewPr>
  <p:slideViewPr>
    <p:cSldViewPr>
      <p:cViewPr>
        <p:scale>
          <a:sx n="90" d="100"/>
          <a:sy n="90" d="100"/>
        </p:scale>
        <p:origin x="-14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4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6B41D2C-BC6D-4D6A-8028-9723F6F09E8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43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5C72FBA-349A-47F0-82B9-E9E840BAC83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3A70DE-5EA9-48D8-A57E-FE4DE200D8F0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690BF3-F110-43EF-AE49-96575553C9C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CF347-4DAA-42F7-889E-79376B4E79B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298257-DE92-4E88-8E82-3CEC65F0B92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24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337D-9C9D-4E19-A436-7DA24691DCCD}" type="slidenum">
              <a:rPr lang="en-US"/>
              <a:pPr/>
              <a:t>25</a:t>
            </a:fld>
            <a:endParaRPr lang="en-US"/>
          </a:p>
        </p:txBody>
      </p:sp>
      <p:sp>
        <p:nvSpPr>
          <p:cNvPr id="44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26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6E6C8B-A0C9-4B37-B28A-7415FD26DB3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9A9CD-1E14-43B7-9194-5E10E89B9983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B52E6F-B749-4E80-A6D3-2DA5122E905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77559-9432-4092-9AF5-278C8D82D7B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662A00-6E4B-4DA8-9104-23858B748539}" type="slidenum">
              <a:rPr lang="en-US" sz="11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9A7FDEC-0965-4CD0-BBC2-32AF011608A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BBECB82-38E8-402F-B3DC-B044C5BD4A1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BBECB82-38E8-402F-B3DC-B044C5BD4A1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BD42B8B-73EB-4498-A9AF-358020F416F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002C23D-C76F-44D7-936B-B414A33284E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0090A46-A55E-44D6-8B7A-6470C19E33D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FF9E2A2-5B90-49DD-ABDB-5CA127176E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5018EB6-5A73-4025-BAB6-7841DCA2AF0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B1545D4-B800-49B7-A74F-D0CFB1D7FCD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38DAF66-FAAB-4992-80A7-91DFA4A06D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F715E6D-3413-41FB-9E64-85F57B131D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D1CE7D9-2984-4E3A-A154-324138EC60A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CBE8C7-1664-45D7-AAE9-CA54154B394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875D654-7FF7-439C-B280-5409CEBC888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BB961EE3-AF2C-46D2-B82D-91A0C72AF762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AFFC70E-4EFB-4B57-9122-A7D98231866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BBFCE-F254-42AD-9901-C2EB4992D9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C3C05BD-CFD8-4C42-90FA-4EBBCAAAB7B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1A2FB7-4804-4CEA-B4F2-BB9039A3E02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E5D9E8D-CEDA-4CC3-92D4-A27693229B55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BB55DE3-4EE7-405C-AAFF-79A41FAE15F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01BDE11-ADA0-4862-B6A5-42C88850E3F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3855E8-CE3F-4E25-909D-2DF63573170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DBF103-2533-4EFF-89EF-E657BC2149D3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26EA53-7E81-493A-9C3D-7B64096D983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BF0CC29-4B3E-470A-863E-14E0125F48A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9E868D-CA31-433E-BD03-283DBC507AC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D7D920-0AB6-4926-AAB6-9A3FA9A8867F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E906CE-C43D-4343-BC1C-B0B3D523041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25BB670-F78D-4ACC-B013-D6F6ECE3A57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DBAE3-6293-406C-ABF4-6091C2EC089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B9FCF1F-C004-440C-AEC4-E48D4722D9B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CEFFEE4-84A2-493E-8425-EAB10F116B9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1B715C-D08D-4EDB-A6E2-D5C05CD5DAC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895F2AC-43EB-48AC-9647-39D6E396024B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C800D34-659E-4A80-B1C0-C8CA4B8EEEDD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86325-3E82-4CE7-A072-1D4BE44EC56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E4CDA-D57B-4D5D-9680-B479F11E244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2288BA-C9CB-45D1-897A-03F5DF4FE9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D1CF3-27C7-440D-A2AA-B897E4C9A1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A246C5-FEE1-436A-9EEB-B4E6607F62B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6AF7A0-C943-4321-9BD1-158ADDBC682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95F79C-D588-4A10-A4C8-CF5435D9247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C8813F-2AF9-4574-8394-ECE88CBFC15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F2E178-B492-4B01-8502-4D54D7B28F1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55286-44E8-42F9-A152-4B2D70EA58D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B4BE4D-B95C-49AE-BF3B-8D6EA3A6D04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42953E8-AAFE-4C8C-86D4-F77FE32955F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A84FDD6-A2CE-48A5-879F-681BFABBB2B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FDCFD4B-2826-49BF-83D6-3D6C3DD970B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A3257B3-4B4D-4B49-A5B0-DC8957D5F8D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B548EE2-BF66-43A6-A574-EFB9612B117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38B0A64-FEA7-4FB0-9247-E40F2A6ACEC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05D4DF5-665E-4434-94EF-2B9235E93A5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F8D5BBC-575F-4364-B250-39A15BD4004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F5F73F7-32FF-4B59-9FA0-C36E0646931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83F66D5-4B94-4201-8BC1-E22157D7D8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428E6FA-3502-430C-B722-11143A9C7AB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E06F2C2-B9DD-400A-9967-8E6A23A296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752753-C030-446B-A77D-1099BB31E09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5579D4F-7BF8-4077-A3DF-D42AF7383BE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D66DC80-A829-4351-8282-13A81D6D51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B05D1B-60BD-4B69-817A-4814C846722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7D0AF05-4AC4-4D18-B7EE-26BC2BCAA21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FF06CCD-FD6D-4932-B543-9E39E4ABC2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FEF56A0-423D-49FA-95F9-CA6AB8EB84C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E3EA2E0-39DE-4C14-81B0-DDCE9D65A4B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C47DB52-BF5E-4028-9436-70BA97FAAF7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10/1/2008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B687C8C-C232-491C-881B-9C4EE584A37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BE817B-D0AF-4811-B339-3E6C54A8A8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DFBA56-1FD4-4135-AB70-ABC25330D3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860DBF-6C34-4989-BD1B-C793633E2C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34C9AB-EDCB-46A5-937F-5D4FC1E10F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2BC90D-2746-41D3-8972-2283075534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F771D9-E054-4F33-8EC6-8CD19FF7C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BD63C0-E184-4EF9-B82F-E2C06E058B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8FDBDE-65DC-4BE9-AE8E-73A8C0B41E5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AEA751-C172-4473-8890-538B50C7D1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5B51D6-C85C-41C4-AFCD-D72B1736C40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681EB0-4425-4646-A442-CE4F4CD4E50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73EC43-8ED0-46A5-91C8-C8BFDFBD91A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D2F991-AD5C-4C98-897A-AA89DF4F6D7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5EB00A7-3503-4F70-BDB5-A889D703F1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97428A-8BF9-4E1D-8994-0971CA437E2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44198-4F5A-4C2A-A88F-4BA237708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3DD729-D505-498C-8845-61FC5E7E8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292B67-60CD-421A-84C6-AFC8B98727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0B9C5-D082-4710-847B-3BA860EC3B1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0EA1D3-309F-4C2F-8C25-2204B51B745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E18A47-8A6E-4511-8B87-EB3DB00C88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2DD6F7-2BE3-4431-822B-29943CA4CB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485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85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85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8CE946-8784-4B38-AAB6-C51B0214FF1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4741F5-96BA-4A87-BA6E-F972B2A0E5D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0CFD738-B5A8-4E8A-84E0-5795837826A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F93062E-B5CE-4E19-A49A-F4F6FB38C72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780BA3-83E9-4F9B-88C6-68A0CF37D8C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9033B1-F3E4-43F3-AC80-319D7E717C5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2F009F-04AF-4514-A20C-977FD08B41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995A84-6C16-4712-9EB5-AD54046FCC5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388AC8-A31F-493A-8136-E32A5934F8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69590F-4A44-4B9B-95C5-2A63A4A9E43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61B183-8750-4BBA-B302-44AF4C9CCF7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92A844-8718-4C61-AFCE-2A9A367D1EF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0D4786-F461-46AF-8D30-3C89BACF453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152A042-7258-41F0-83E8-12BB4C27505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1F0D7-5185-49B6-A9B0-36D4B118B1C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5D5380-7943-4370-B67E-BA7D7624169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7AED67F-B25D-4E80-8661-6EAA7AC448F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EA0CF6-C005-4896-B5BB-6F7DCCF8EA6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0C321-6F23-4777-A081-7C80F5FAB69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B5402A8-13A9-41D0-91E3-9F44E7C22D5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5DE985-0D72-418B-B243-28787CF7105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3847387-ED76-4B47-8551-245305A5EE2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67255C3-46E2-4DB1-8F8F-9DD4D0F7586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F52F78-9A56-4B40-8A2A-A6F04897C04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AAF073-2D2A-46FA-9578-398F07B2925A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840E7F-FE3F-4682-8E39-1A28756760F5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A9249D-16C6-40D4-A6EC-0D0166B70EC8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B47BBE-CD3A-4021-AE3A-23B389FDA199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50331-8BDC-407B-8042-BCFF6251C731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D1D4B-7BDD-4770-A6D9-3E0429BB192B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23D03F7-E355-4E24-8A39-D08BCE23181C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71B461-1CDF-4C11-8759-1D137E3C7745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8329643-44A5-4F34-A11F-02315DC8E380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D19C4E-50D1-453F-B24F-2E62B84C436F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5A7614-2225-4571-A0C3-F3FA98EB3514}" type="slidenum">
              <a:rPr lang="en-US" sz="1400" kern="12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01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701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7015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19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44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C3AAF073-2D2A-46FA-9578-398F07B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840E7F-FE3F-4682-8E39-1A2875676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9249D-16C6-40D4-A6EC-0D0166B70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B47BBE-CD3A-4021-AE3A-23B389FDA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0331-8BDC-407B-8042-BCFF6251C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6D1D4B-7BDD-4770-A6D9-3E0429BB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3D03F7-E355-4E24-8A39-D08BCE231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71B461-1CDF-4C11-8759-1D137E3C7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329643-44A5-4F34-A11F-02315DC8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9C4E-50D1-453F-B24F-2E62B84C43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5A7614-2225-4571-A0C3-F3FA98EB3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8332DC-11DA-4EDB-923B-A283A0BE4342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8BC29-3255-4E99-9BB2-F6A4ED8F1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F2B85-8065-4425-A53D-E8BEBB4DDFE0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11787F-7413-432C-A28B-A4CB23BEAA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71BD02-B760-4F48-82D1-BD119C048064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720A77-4336-4DEF-B0F5-F0C61DB081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B576AA-E554-485B-811E-1EE07E1A56C4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5DC1BD-2172-448A-840A-36D9963FB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F0F26F-09EF-4D05-B494-8C426F10D0AB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D09ED-584F-4C3B-8211-39B0B28EC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9C124-AB4A-4E36-8D83-46538B4B53BB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00BB00-4213-4ED1-977F-ACA2FAB53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B393B-BED0-484B-B337-4C1B3489A020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19FB5-0842-4D07-80D6-168294291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7DE3CA-A89A-41C0-B352-31CF562D73CA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32B7-016A-47D1-887D-608AB8E96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8B3E0-7827-4D95-9F37-77C4A44016F5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FC226E-5074-416A-89FE-1A9249298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ECBEE1-DFE7-4676-847C-2853DB3D5D23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562901-8031-47CC-BA65-B7928D1616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4066A6-AAB6-4219-B265-BAF169D6399C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2F760F-A1D8-42D6-B3D2-5DA38E671B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14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144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27FD5-9A49-4FB3-8D07-C0B2F6182A6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4471" name="Text Box 7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YBERINFRASTRUCTURE </a:t>
            </a: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ENTER FOR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P</a:t>
            </a:r>
            <a:r>
              <a:rPr kumimoji="1" lang="en-US" sz="1200" b="0">
                <a:latin typeface="Verdana" pitchFamily="34" charset="0"/>
              </a:rPr>
              <a:t>OLAR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S</a:t>
            </a:r>
            <a:r>
              <a:rPr kumimoji="1" lang="en-US" sz="1200" b="0">
                <a:latin typeface="Verdana" pitchFamily="34" charset="0"/>
              </a:rPr>
              <a:t>CIENCE </a:t>
            </a:r>
            <a:r>
              <a:rPr kumimoji="1" lang="en-US" sz="1400" b="0">
                <a:latin typeface="Verdana" pitchFamily="34" charset="0"/>
              </a:rPr>
              <a:t>(CICPS)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1EE5-3613-45E2-982F-81DB5D4953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8899-1B78-4467-93F7-6EB380814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D9D63-E629-4CD5-A400-B77C13FCF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C577E-DD98-4FD7-80D4-F76B09E4F8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91EEE-F060-4317-8C49-F1873D5E8D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524F1-8A48-4CA3-B1AB-5CA1FFCC83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87490-D2B0-4A1D-A4DA-03643B5A7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9CE04-5354-4F91-9882-2F7EF40605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D007E-FF14-4DF9-9469-0ED83ECB70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0ABC8-BB0D-4261-B32C-29B2C23E2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3F773A3-7CCD-49AA-987E-3C59289C1C9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64206E85-649A-4B48-A952-26FA3299FC2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130BB53-7C63-4505-AED5-3522A7E022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0A3839B-C0E2-452B-8FF8-E23032835037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410BED4-C5EF-4A55-B4A5-8B65FE6ABAC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9AE2D4-EBDD-4FFB-9296-E40E687DECD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A4A614D-AC6C-4FED-BA03-B2EAC992999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15F94F5-99F2-410D-8F6B-D1D5F0D78BA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FC47A50-FEC1-496D-A117-5F5AC72ED4E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4E130E8-0BA1-400E-ABC8-550B6E56ABB8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A4B6764-47DE-480C-863A-4227FBCBC13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31D6036-2E9C-4AEB-B8EB-37AF3B1A582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7DE5FC4-6B8E-49D9-B21B-AE69CC74C8A0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2A489BB-845F-45BD-8E64-7F04430F695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235981D-7EF9-4504-8C05-02663E34DB3D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1D39D72-1FF1-45FB-A43E-F204E00AC1D4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27CDD1A-5C01-462D-A970-B700EABCEAD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DB1128-861D-47CD-A9D2-3E25040DDFC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195BD57-7D45-4350-95D8-0B20182489A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10/1/2008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C6B1DCA-1174-498E-891C-B86F557D74F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63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44E84FE-E951-440B-BFDA-9DC49C38AC98}" type="datetimeFigureOut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10/1/2008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8B91EBD-6B88-469D-B19F-931BE6E8FBF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63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2A8C385-A513-41CE-85D5-C6BD8DB26B6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1BA1FB18-F4B5-4A93-9434-5C389668509E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10/1/2008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22137D6-0E77-459B-9EA1-E5360065B745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D165E73-8074-4B64-969C-0DBA8B85F0F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0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0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C05E93-B0BA-4676-8B88-5EEB312CFA3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75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6CEF1340-0CD2-4E18-8DED-F48BC7635FA8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5253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79070F0-9645-4038-BB1B-C9A22EBB0245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525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DB1300F-F3ED-4689-BC70-40DB35F89F2F}" type="slidenum">
              <a:rPr lang="en-US" kern="1200"/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986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5988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59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99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602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fld id="{7DB1300F-F3ED-4689-BC70-40DB35F89F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6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5EDA4-A223-4BCB-8E3D-513D322AD70F}" type="datetimeFigureOut">
              <a:rPr lang="en-US"/>
              <a:pPr>
                <a:defRPr/>
              </a:pPr>
              <a:t>10/1/2008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FB2C63-6667-4E86-ADAD-3925FE5DC7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42" name="Picture 2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29450" y="5410200"/>
            <a:ext cx="2114550" cy="1238250"/>
          </a:xfrm>
          <a:prstGeom prst="rect">
            <a:avLst/>
          </a:prstGeom>
          <a:noFill/>
        </p:spPr>
      </p:pic>
      <p:pic>
        <p:nvPicPr>
          <p:cNvPr id="4413443" name="Picture 3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9140825" cy="228600"/>
          </a:xfrm>
          <a:prstGeom prst="rect">
            <a:avLst/>
          </a:prstGeom>
          <a:noFill/>
        </p:spPr>
      </p:pic>
      <p:pic>
        <p:nvPicPr>
          <p:cNvPr id="4413444" name="Picture 4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92075"/>
            <a:ext cx="9140825" cy="136525"/>
          </a:xfrm>
          <a:prstGeom prst="rect">
            <a:avLst/>
          </a:prstGeom>
          <a:noFill/>
        </p:spPr>
      </p:pic>
      <p:sp>
        <p:nvSpPr>
          <p:cNvPr id="4413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134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13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/>
            </a:lvl1pPr>
          </a:lstStyle>
          <a:p>
            <a:fld id="{C4E48DC2-7F37-403D-A974-397C3F77D4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3450" name="Text Box 10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YBERINFRASTRUCTURE </a:t>
            </a: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ENTER FOR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P</a:t>
            </a:r>
            <a:r>
              <a:rPr kumimoji="1" lang="en-US" sz="1000" b="0">
                <a:latin typeface="Arial" pitchFamily="34" charset="0"/>
              </a:rPr>
              <a:t>OLAR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S</a:t>
            </a:r>
            <a:r>
              <a:rPr kumimoji="1" lang="en-US" sz="1000" b="0">
                <a:latin typeface="Arial" pitchFamily="34" charset="0"/>
              </a:rPr>
              <a:t>CIENCE </a:t>
            </a:r>
            <a:r>
              <a:rPr kumimoji="1" lang="en-US" sz="1200" b="0">
                <a:latin typeface="Arial" pitchFamily="34" charset="0"/>
              </a:rPr>
              <a:t>(CICPS)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hlink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hlink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rebuchet MS"/>
              <a:ea typeface="ＭＳ Ｐゴシック" pitchFamily="-112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8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16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wmf"/><Relationship Id="rId3" Type="http://schemas.openxmlformats.org/officeDocument/2006/relationships/image" Target="../media/image28.wmf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1.wmf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zdnet.com/Hinchcliffe/?p=6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45.png"/><Relationship Id="rId4" Type="http://schemas.openxmlformats.org/officeDocument/2006/relationships/hyperlink" Target="http://grids.ucs.indiana.edu/ptliupages/publications/Workflow-overview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716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dirty="0" smtClean="0"/>
              <a:t>Technology Futures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smtClean="0"/>
              <a:t>Lots of Sensor </a:t>
            </a:r>
            <a:r>
              <a:rPr lang="en-US" dirty="0" smtClean="0"/>
              <a:t>Grids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Community Grids Laboratory</a:t>
            </a:r>
            <a:b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October 1 2008</a:t>
            </a: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Web 2.0 and Clouds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410200"/>
          </a:xfrm>
        </p:spPr>
        <p:txBody>
          <a:bodyPr/>
          <a:lstStyle/>
          <a:p>
            <a:r>
              <a:rPr lang="en-US" sz="2400" smtClean="0">
                <a:solidFill>
                  <a:srgbClr val="FFFF00"/>
                </a:solidFill>
              </a:rPr>
              <a:t>Grids</a:t>
            </a:r>
            <a:r>
              <a:rPr lang="en-US" sz="2400" smtClean="0"/>
              <a:t> are less popular but most of what we did is reusable</a:t>
            </a:r>
          </a:p>
          <a:p>
            <a:r>
              <a:rPr lang="en-US" smtClean="0">
                <a:solidFill>
                  <a:srgbClr val="FFFF00"/>
                </a:solidFill>
              </a:rPr>
              <a:t>Clouds</a:t>
            </a:r>
            <a:r>
              <a:rPr lang="en-US" smtClean="0"/>
              <a:t> are </a:t>
            </a:r>
            <a:r>
              <a:rPr lang="en-US" smtClean="0">
                <a:solidFill>
                  <a:srgbClr val="FFFF00"/>
                </a:solidFill>
              </a:rPr>
              <a:t>designed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heterogeneous</a:t>
            </a:r>
            <a:r>
              <a:rPr lang="en-US" smtClean="0"/>
              <a:t> (for functionality) scalable distributed systems whereas </a:t>
            </a:r>
            <a:r>
              <a:rPr lang="en-US" smtClean="0">
                <a:solidFill>
                  <a:srgbClr val="FFFF00"/>
                </a:solidFill>
              </a:rPr>
              <a:t>Grids</a:t>
            </a:r>
            <a:r>
              <a:rPr lang="en-US" smtClean="0"/>
              <a:t> integrate </a:t>
            </a:r>
            <a:r>
              <a:rPr lang="en-US" smtClean="0">
                <a:solidFill>
                  <a:srgbClr val="FFFF00"/>
                </a:solidFill>
              </a:rPr>
              <a:t>a priori heterogeneous</a:t>
            </a:r>
            <a:r>
              <a:rPr lang="en-US" smtClean="0"/>
              <a:t> (for politics) systems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Clouds</a:t>
            </a:r>
            <a:r>
              <a:rPr lang="en-US" sz="2200" smtClean="0"/>
              <a:t> should be </a:t>
            </a:r>
            <a:r>
              <a:rPr lang="en-US" sz="2200" smtClean="0">
                <a:solidFill>
                  <a:srgbClr val="FFFF00"/>
                </a:solidFill>
              </a:rPr>
              <a:t>easier to use</a:t>
            </a:r>
            <a:r>
              <a:rPr lang="en-US" sz="2200" smtClean="0"/>
              <a:t>, </a:t>
            </a:r>
            <a:br>
              <a:rPr lang="en-US" sz="2200" smtClean="0"/>
            </a:br>
            <a:r>
              <a:rPr lang="en-US" sz="2200" smtClean="0"/>
              <a:t>cheaper, faster and scale to larger</a:t>
            </a:r>
            <a:br>
              <a:rPr lang="en-US" sz="2200" smtClean="0"/>
            </a:br>
            <a:r>
              <a:rPr lang="en-US" sz="2200" smtClean="0"/>
              <a:t> sizes than Grids 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Grids</a:t>
            </a:r>
            <a:r>
              <a:rPr lang="en-US" sz="2200" smtClean="0"/>
              <a:t> assume you can’t design </a:t>
            </a:r>
            <a:br>
              <a:rPr lang="en-US" sz="2200" smtClean="0"/>
            </a:br>
            <a:r>
              <a:rPr lang="en-US" sz="2200" smtClean="0"/>
              <a:t>system but rather must accept </a:t>
            </a:r>
            <a:br>
              <a:rPr lang="en-US" sz="2200" smtClean="0"/>
            </a:br>
            <a:r>
              <a:rPr lang="en-US" sz="2200" smtClean="0"/>
              <a:t>results of N </a:t>
            </a:r>
            <a:r>
              <a:rPr lang="en-US" sz="2200" smtClean="0">
                <a:solidFill>
                  <a:srgbClr val="FFFF00"/>
                </a:solidFill>
              </a:rPr>
              <a:t>independent </a:t>
            </a:r>
            <a:br>
              <a:rPr lang="en-US" sz="2200" smtClean="0">
                <a:solidFill>
                  <a:srgbClr val="FFFF00"/>
                </a:solidFill>
              </a:rPr>
            </a:br>
            <a:r>
              <a:rPr lang="en-US" sz="2200" smtClean="0">
                <a:solidFill>
                  <a:srgbClr val="FFFF00"/>
                </a:solidFill>
              </a:rPr>
              <a:t>supercomputer funding calls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SaaS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Software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IaaS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Infrastructure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  <a:r>
              <a:rPr lang="en-US" sz="2200" smtClean="0"/>
              <a:t> </a:t>
            </a:r>
            <a:br>
              <a:rPr lang="en-US" sz="2200" smtClean="0"/>
            </a:br>
            <a:r>
              <a:rPr lang="en-US" sz="2200" smtClean="0"/>
              <a:t>or </a:t>
            </a:r>
            <a:r>
              <a:rPr lang="en-US" sz="2200" smtClean="0">
                <a:solidFill>
                  <a:srgbClr val="FFFF00"/>
                </a:solidFill>
              </a:rPr>
              <a:t>HaaS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Hardware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PaaS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Platform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 </a:t>
            </a:r>
            <a:r>
              <a:rPr lang="en-US" sz="2200" smtClean="0"/>
              <a:t/>
            </a:r>
            <a:br>
              <a:rPr lang="en-US" sz="2200" smtClean="0"/>
            </a:br>
            <a:r>
              <a:rPr lang="en-US" sz="2200" smtClean="0"/>
              <a:t>delivers </a:t>
            </a:r>
            <a:r>
              <a:rPr lang="en-US" sz="2200" smtClean="0">
                <a:solidFill>
                  <a:srgbClr val="FFFF00"/>
                </a:solidFill>
              </a:rPr>
              <a:t>SaaS on IaaS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4354" name="Picture 2" descr="C:\Documents and Settings\Geoffrey Fox\Desktop\cloudcomputinggraphic.jpeg"/>
          <p:cNvPicPr>
            <a:picLocks noChangeAspect="1" noChangeArrowheads="1"/>
          </p:cNvPicPr>
          <p:nvPr/>
        </p:nvPicPr>
        <p:blipFill>
          <a:blip r:embed="rId3"/>
          <a:srcRect b="14118"/>
          <a:stretch>
            <a:fillRect/>
          </a:stretch>
        </p:blipFill>
        <p:spPr bwMode="auto">
          <a:xfrm>
            <a:off x="4581525" y="2686050"/>
            <a:ext cx="456247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95600" cy="838200"/>
          </a:xfrm>
        </p:spPr>
        <p:txBody>
          <a:bodyPr/>
          <a:lstStyle/>
          <a:p>
            <a:r>
              <a:rPr lang="en-US" dirty="0" smtClean="0"/>
              <a:t>The Big Players!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28194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Amazon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Google</a:t>
            </a:r>
          </a:p>
          <a:p>
            <a:r>
              <a:rPr lang="en-US" dirty="0" smtClean="0"/>
              <a:t>IBM, Dell, Microsoft, Sun ….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are not far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1F0D7-5185-49B6-A9B0-36D4B118B1C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126402" name="Picture 2" descr="C:\Documents and Settings\Geoffrey Fox\Desktop\comparingpa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0177" y="0"/>
            <a:ext cx="6193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EABC357-A724-49FD-9481-BC99EB1EE8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308994" name="Line 2"/>
          <p:cNvSpPr>
            <a:spLocks noChangeShapeType="1"/>
          </p:cNvSpPr>
          <p:nvPr/>
        </p:nvSpPr>
        <p:spPr bwMode="auto">
          <a:xfrm flipV="1">
            <a:off x="6934200" y="2667000"/>
            <a:ext cx="3810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5" name="Line 3"/>
          <p:cNvSpPr>
            <a:spLocks noChangeShapeType="1"/>
          </p:cNvSpPr>
          <p:nvPr/>
        </p:nvSpPr>
        <p:spPr bwMode="auto">
          <a:xfrm flipV="1">
            <a:off x="1143000" y="190500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6" name="Line 4"/>
          <p:cNvSpPr>
            <a:spLocks noChangeShapeType="1"/>
          </p:cNvSpPr>
          <p:nvPr/>
        </p:nvSpPr>
        <p:spPr bwMode="auto">
          <a:xfrm flipV="1">
            <a:off x="1295400" y="2133600"/>
            <a:ext cx="5638800" cy="3124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0899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71600" y="533400"/>
            <a:ext cx="838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308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6088"/>
            <a:ext cx="914400" cy="646112"/>
          </a:xfrm>
          <a:prstGeom prst="rect">
            <a:avLst/>
          </a:prstGeom>
          <a:noFill/>
        </p:spPr>
      </p:pic>
      <p:pic>
        <p:nvPicPr>
          <p:cNvPr id="4308999" name="Picture 7" descr="chapte13ii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6127750"/>
            <a:ext cx="476250" cy="730250"/>
          </a:xfrm>
          <a:prstGeom prst="rect">
            <a:avLst/>
          </a:prstGeom>
          <a:noFill/>
        </p:spPr>
      </p:pic>
      <p:pic>
        <p:nvPicPr>
          <p:cNvPr id="43090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6170613"/>
            <a:ext cx="838200" cy="687387"/>
          </a:xfrm>
          <a:prstGeom prst="rect">
            <a:avLst/>
          </a:prstGeom>
          <a:noFill/>
        </p:spPr>
      </p:pic>
      <p:pic>
        <p:nvPicPr>
          <p:cNvPr id="4309001" name="Picture 9"/>
          <p:cNvPicPr>
            <a:picLocks noChangeAspect="1" noChangeArrowheads="1"/>
          </p:cNvPicPr>
          <p:nvPr/>
        </p:nvPicPr>
        <p:blipFill>
          <a:blip r:embed="rId7" cstate="print"/>
          <a:srcRect l="29417" t="-19330" r="28354" b="-2440"/>
          <a:stretch>
            <a:fillRect/>
          </a:stretch>
        </p:blipFill>
        <p:spPr bwMode="auto">
          <a:xfrm>
            <a:off x="0" y="4495800"/>
            <a:ext cx="838200" cy="533400"/>
          </a:xfrm>
          <a:prstGeom prst="rect">
            <a:avLst/>
          </a:prstGeom>
          <a:noFill/>
        </p:spPr>
      </p:pic>
      <p:pic>
        <p:nvPicPr>
          <p:cNvPr id="430900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57200"/>
            <a:ext cx="60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6248400"/>
            <a:ext cx="1143000" cy="609600"/>
            <a:chOff x="506" y="717"/>
            <a:chExt cx="790" cy="445"/>
          </a:xfrm>
        </p:grpSpPr>
        <p:sp>
          <p:nvSpPr>
            <p:cNvPr id="4309004" name="Oval 12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5" name="Line 13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6" name="Line 14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7" name="Line 15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8" name="Rectangle 16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9" name="Rectangle 17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0" name="Rectangle 18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1" name="Rectangle 19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2" name="Rectangle 20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3" name="Rectangle 21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4" name="Rectangle 22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5" name="Rectangle 23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6" name="Oval 24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7" name="Line 25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8" name="Text Box 26"/>
            <p:cNvSpPr txBox="1">
              <a:spLocks noChangeArrowheads="1"/>
            </p:cNvSpPr>
            <p:nvPr/>
          </p:nvSpPr>
          <p:spPr bwMode="auto">
            <a:xfrm>
              <a:off x="506" y="873"/>
              <a:ext cx="7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Database</a:t>
              </a:r>
              <a:endParaRPr kumimoji="1" lang="en-US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946900" y="6096000"/>
            <a:ext cx="685800" cy="762000"/>
            <a:chOff x="1968" y="576"/>
            <a:chExt cx="475" cy="528"/>
          </a:xfrm>
        </p:grpSpPr>
        <p:sp>
          <p:nvSpPr>
            <p:cNvPr id="4309020" name="Oval 28"/>
            <p:cNvSpPr>
              <a:spLocks noChangeArrowheads="1"/>
            </p:cNvSpPr>
            <p:nvPr/>
          </p:nvSpPr>
          <p:spPr bwMode="auto">
            <a:xfrm>
              <a:off x="1968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1" name="Oval 29"/>
            <p:cNvSpPr>
              <a:spLocks noChangeArrowheads="1"/>
            </p:cNvSpPr>
            <p:nvPr/>
          </p:nvSpPr>
          <p:spPr bwMode="auto">
            <a:xfrm>
              <a:off x="2093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2" name="Oval 30"/>
            <p:cNvSpPr>
              <a:spLocks noChangeArrowheads="1"/>
            </p:cNvSpPr>
            <p:nvPr/>
          </p:nvSpPr>
          <p:spPr bwMode="auto">
            <a:xfrm>
              <a:off x="2219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3" name="Oval 31"/>
            <p:cNvSpPr>
              <a:spLocks noChangeArrowheads="1"/>
            </p:cNvSpPr>
            <p:nvPr/>
          </p:nvSpPr>
          <p:spPr bwMode="auto">
            <a:xfrm>
              <a:off x="2344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4" name="Oval 32"/>
            <p:cNvSpPr>
              <a:spLocks noChangeArrowheads="1"/>
            </p:cNvSpPr>
            <p:nvPr/>
          </p:nvSpPr>
          <p:spPr bwMode="auto">
            <a:xfrm>
              <a:off x="1968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5" name="Oval 33"/>
            <p:cNvSpPr>
              <a:spLocks noChangeArrowheads="1"/>
            </p:cNvSpPr>
            <p:nvPr/>
          </p:nvSpPr>
          <p:spPr bwMode="auto">
            <a:xfrm>
              <a:off x="2093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6" name="Oval 34"/>
            <p:cNvSpPr>
              <a:spLocks noChangeArrowheads="1"/>
            </p:cNvSpPr>
            <p:nvPr/>
          </p:nvSpPr>
          <p:spPr bwMode="auto">
            <a:xfrm>
              <a:off x="2219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7" name="Oval 35"/>
            <p:cNvSpPr>
              <a:spLocks noChangeArrowheads="1"/>
            </p:cNvSpPr>
            <p:nvPr/>
          </p:nvSpPr>
          <p:spPr bwMode="auto">
            <a:xfrm>
              <a:off x="2344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8" name="Oval 36"/>
            <p:cNvSpPr>
              <a:spLocks noChangeArrowheads="1"/>
            </p:cNvSpPr>
            <p:nvPr/>
          </p:nvSpPr>
          <p:spPr bwMode="auto">
            <a:xfrm>
              <a:off x="1968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9" name="Oval 37"/>
            <p:cNvSpPr>
              <a:spLocks noChangeArrowheads="1"/>
            </p:cNvSpPr>
            <p:nvPr/>
          </p:nvSpPr>
          <p:spPr bwMode="auto">
            <a:xfrm>
              <a:off x="2093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0" name="Oval 38"/>
            <p:cNvSpPr>
              <a:spLocks noChangeArrowheads="1"/>
            </p:cNvSpPr>
            <p:nvPr/>
          </p:nvSpPr>
          <p:spPr bwMode="auto">
            <a:xfrm>
              <a:off x="2219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1" name="Oval 39"/>
            <p:cNvSpPr>
              <a:spLocks noChangeArrowheads="1"/>
            </p:cNvSpPr>
            <p:nvPr/>
          </p:nvSpPr>
          <p:spPr bwMode="auto">
            <a:xfrm>
              <a:off x="2344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2" name="Oval 40"/>
            <p:cNvSpPr>
              <a:spLocks noChangeArrowheads="1"/>
            </p:cNvSpPr>
            <p:nvPr/>
          </p:nvSpPr>
          <p:spPr bwMode="auto">
            <a:xfrm>
              <a:off x="1968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3" name="Oval 41"/>
            <p:cNvSpPr>
              <a:spLocks noChangeArrowheads="1"/>
            </p:cNvSpPr>
            <p:nvPr/>
          </p:nvSpPr>
          <p:spPr bwMode="auto">
            <a:xfrm>
              <a:off x="2093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4" name="Oval 42"/>
            <p:cNvSpPr>
              <a:spLocks noChangeArrowheads="1"/>
            </p:cNvSpPr>
            <p:nvPr/>
          </p:nvSpPr>
          <p:spPr bwMode="auto">
            <a:xfrm>
              <a:off x="2219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5" name="Oval 43"/>
            <p:cNvSpPr>
              <a:spLocks noChangeArrowheads="1"/>
            </p:cNvSpPr>
            <p:nvPr/>
          </p:nvSpPr>
          <p:spPr bwMode="auto">
            <a:xfrm>
              <a:off x="2344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6" name="Line 44"/>
            <p:cNvSpPr>
              <a:spLocks noChangeShapeType="1"/>
            </p:cNvSpPr>
            <p:nvPr/>
          </p:nvSpPr>
          <p:spPr bwMode="auto">
            <a:xfrm>
              <a:off x="2021" y="1055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7" name="Line 45"/>
            <p:cNvSpPr>
              <a:spLocks noChangeShapeType="1"/>
            </p:cNvSpPr>
            <p:nvPr/>
          </p:nvSpPr>
          <p:spPr bwMode="auto">
            <a:xfrm>
              <a:off x="2021" y="90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8" name="Line 46"/>
            <p:cNvSpPr>
              <a:spLocks noChangeShapeType="1"/>
            </p:cNvSpPr>
            <p:nvPr/>
          </p:nvSpPr>
          <p:spPr bwMode="auto">
            <a:xfrm>
              <a:off x="2021" y="764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9" name="Line 47"/>
            <p:cNvSpPr>
              <a:spLocks noChangeShapeType="1"/>
            </p:cNvSpPr>
            <p:nvPr/>
          </p:nvSpPr>
          <p:spPr bwMode="auto">
            <a:xfrm>
              <a:off x="2021" y="61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0" name="Line 48"/>
            <p:cNvSpPr>
              <a:spLocks noChangeShapeType="1"/>
            </p:cNvSpPr>
            <p:nvPr/>
          </p:nvSpPr>
          <p:spPr bwMode="auto">
            <a:xfrm flipV="1">
              <a:off x="2390" y="619"/>
              <a:ext cx="0" cy="449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1" name="Line 49"/>
            <p:cNvSpPr>
              <a:spLocks noChangeShapeType="1"/>
            </p:cNvSpPr>
            <p:nvPr/>
          </p:nvSpPr>
          <p:spPr bwMode="auto">
            <a:xfrm flipV="1">
              <a:off x="2267" y="624"/>
              <a:ext cx="0" cy="444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2" name="Line 50"/>
            <p:cNvSpPr>
              <a:spLocks noChangeShapeType="1"/>
            </p:cNvSpPr>
            <p:nvPr/>
          </p:nvSpPr>
          <p:spPr bwMode="auto">
            <a:xfrm flipV="1">
              <a:off x="2144" y="624"/>
              <a:ext cx="0" cy="432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3" name="Line 51"/>
            <p:cNvSpPr>
              <a:spLocks noChangeShapeType="1"/>
            </p:cNvSpPr>
            <p:nvPr/>
          </p:nvSpPr>
          <p:spPr bwMode="auto">
            <a:xfrm flipV="1">
              <a:off x="2021" y="619"/>
              <a:ext cx="0" cy="437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3090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"/>
            <a:ext cx="6858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045" name="Picture 5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62400"/>
            <a:ext cx="590550" cy="609600"/>
          </a:xfrm>
          <a:prstGeom prst="rect">
            <a:avLst/>
          </a:prstGeom>
          <a:noFill/>
        </p:spPr>
      </p:pic>
      <p:pic>
        <p:nvPicPr>
          <p:cNvPr id="4309046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6172200"/>
            <a:ext cx="60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7" name="Picture 5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7620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8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6172200"/>
            <a:ext cx="4413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4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6172200"/>
            <a:ext cx="5302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0" name="Picture 5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133600"/>
            <a:ext cx="766763" cy="50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09051" name="AutoShape 59"/>
          <p:cNvSpPr>
            <a:spLocks noChangeArrowheads="1"/>
          </p:cNvSpPr>
          <p:nvPr/>
        </p:nvSpPr>
        <p:spPr bwMode="auto">
          <a:xfrm rot="-2866024">
            <a:off x="975519" y="5796756"/>
            <a:ext cx="390525" cy="360363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2" name="AutoShape 60"/>
          <p:cNvSpPr>
            <a:spLocks noChangeArrowheads="1"/>
          </p:cNvSpPr>
          <p:nvPr/>
        </p:nvSpPr>
        <p:spPr bwMode="auto">
          <a:xfrm rot="16200000">
            <a:off x="1450182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3" name="AutoShape 61"/>
          <p:cNvSpPr>
            <a:spLocks noChangeArrowheads="1"/>
          </p:cNvSpPr>
          <p:nvPr/>
        </p:nvSpPr>
        <p:spPr bwMode="auto">
          <a:xfrm rot="16200000">
            <a:off x="2023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4" name="AutoShape 62"/>
          <p:cNvSpPr>
            <a:spLocks noChangeArrowheads="1"/>
          </p:cNvSpPr>
          <p:nvPr/>
        </p:nvSpPr>
        <p:spPr bwMode="auto">
          <a:xfrm rot="16200000">
            <a:off x="3852069" y="5596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5" name="AutoShape 63"/>
          <p:cNvSpPr>
            <a:spLocks noChangeArrowheads="1"/>
          </p:cNvSpPr>
          <p:nvPr/>
        </p:nvSpPr>
        <p:spPr bwMode="auto">
          <a:xfrm rot="16200000">
            <a:off x="4309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6" name="AutoShape 64"/>
          <p:cNvSpPr>
            <a:spLocks noChangeArrowheads="1"/>
          </p:cNvSpPr>
          <p:nvPr/>
        </p:nvSpPr>
        <p:spPr bwMode="auto">
          <a:xfrm rot="16200000">
            <a:off x="5071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7" name="AutoShape 65"/>
          <p:cNvSpPr>
            <a:spLocks noChangeArrowheads="1"/>
          </p:cNvSpPr>
          <p:nvPr/>
        </p:nvSpPr>
        <p:spPr bwMode="auto">
          <a:xfrm rot="16200000">
            <a:off x="7074694" y="56586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pic>
        <p:nvPicPr>
          <p:cNvPr id="4309058" name="Picture 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352800"/>
            <a:ext cx="838200" cy="56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9" name="Picture 67" descr="via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924733">
            <a:off x="7835106" y="1080294"/>
            <a:ext cx="484188" cy="609600"/>
          </a:xfrm>
          <a:prstGeom prst="rect">
            <a:avLst/>
          </a:prstGeom>
          <a:noFill/>
        </p:spPr>
      </p:pic>
      <p:pic>
        <p:nvPicPr>
          <p:cNvPr id="4309060" name="Picture 68" descr="B_OEQ1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30464">
            <a:off x="8396288" y="1738312"/>
            <a:ext cx="528638" cy="557213"/>
          </a:xfrm>
          <a:prstGeom prst="rect">
            <a:avLst/>
          </a:prstGeom>
          <a:noFill/>
        </p:spPr>
      </p:pic>
      <p:pic>
        <p:nvPicPr>
          <p:cNvPr id="4309061" name="Picture 69" descr="rocketeboo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2188" y="914400"/>
            <a:ext cx="5318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9062" name="Oval 70"/>
          <p:cNvSpPr>
            <a:spLocks noChangeArrowheads="1"/>
          </p:cNvSpPr>
          <p:nvPr/>
        </p:nvSpPr>
        <p:spPr bwMode="auto">
          <a:xfrm rot="2650181">
            <a:off x="6629400" y="1828800"/>
            <a:ext cx="2514600" cy="617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Portal</a:t>
            </a:r>
          </a:p>
        </p:txBody>
      </p:sp>
      <p:sp>
        <p:nvSpPr>
          <p:cNvPr id="4309063" name="Text Box 71"/>
          <p:cNvSpPr txBox="1">
            <a:spLocks noChangeArrowheads="1"/>
          </p:cNvSpPr>
          <p:nvPr/>
        </p:nvSpPr>
        <p:spPr bwMode="auto">
          <a:xfrm>
            <a:off x="7499350" y="5486400"/>
            <a:ext cx="16446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Sensor or Data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Interchange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4" name="Rectangle 72"/>
          <p:cNvSpPr>
            <a:spLocks noChangeArrowheads="1"/>
          </p:cNvSpPr>
          <p:nvPr/>
        </p:nvSpPr>
        <p:spPr bwMode="auto">
          <a:xfrm>
            <a:off x="0" y="5029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65" name="Text Box 73"/>
          <p:cNvSpPr txBox="1">
            <a:spLocks noChangeArrowheads="1"/>
          </p:cNvSpPr>
          <p:nvPr/>
        </p:nvSpPr>
        <p:spPr bwMode="auto">
          <a:xfrm>
            <a:off x="179388" y="115888"/>
            <a:ext cx="8859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Raw Data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     Data    Information     Knowledge      Wisdom   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Decisions</a:t>
            </a:r>
          </a:p>
        </p:txBody>
      </p:sp>
      <p:sp>
        <p:nvSpPr>
          <p:cNvPr id="4309066" name="AutoShape 74"/>
          <p:cNvSpPr>
            <a:spLocks noChangeArrowheads="1"/>
          </p:cNvSpPr>
          <p:nvPr/>
        </p:nvSpPr>
        <p:spPr bwMode="auto">
          <a:xfrm rot="5400000">
            <a:off x="25566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7" name="AutoShape 75"/>
          <p:cNvSpPr>
            <a:spLocks noChangeArrowheads="1"/>
          </p:cNvSpPr>
          <p:nvPr/>
        </p:nvSpPr>
        <p:spPr bwMode="auto">
          <a:xfrm rot="5400000">
            <a:off x="1566069" y="1024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8" name="Rectangle 76"/>
          <p:cNvSpPr>
            <a:spLocks noChangeArrowheads="1"/>
          </p:cNvSpPr>
          <p:nvPr/>
        </p:nvSpPr>
        <p:spPr bwMode="auto">
          <a:xfrm>
            <a:off x="0" y="2743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9" name="AutoShape 77"/>
          <p:cNvSpPr>
            <a:spLocks noChangeArrowheads="1"/>
          </p:cNvSpPr>
          <p:nvPr/>
        </p:nvSpPr>
        <p:spPr bwMode="auto">
          <a:xfrm rot="5400000">
            <a:off x="35472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0" name="Rectangle 78"/>
          <p:cNvSpPr>
            <a:spLocks noChangeArrowheads="1"/>
          </p:cNvSpPr>
          <p:nvPr/>
        </p:nvSpPr>
        <p:spPr bwMode="auto">
          <a:xfrm>
            <a:off x="0" y="838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71" name="AutoShape 79"/>
          <p:cNvSpPr>
            <a:spLocks noChangeArrowheads="1"/>
          </p:cNvSpPr>
          <p:nvPr/>
        </p:nvSpPr>
        <p:spPr bwMode="auto">
          <a:xfrm rot="5400000">
            <a:off x="4842669" y="11501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2" name="Rectangle 80"/>
          <p:cNvSpPr>
            <a:spLocks noChangeArrowheads="1"/>
          </p:cNvSpPr>
          <p:nvPr/>
        </p:nvSpPr>
        <p:spPr bwMode="auto">
          <a:xfrm>
            <a:off x="4495800" y="457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90600" y="1198563"/>
            <a:ext cx="533400" cy="4537075"/>
            <a:chOff x="624" y="755"/>
            <a:chExt cx="336" cy="2858"/>
          </a:xfrm>
        </p:grpSpPr>
        <p:sp>
          <p:nvSpPr>
            <p:cNvPr id="4309074" name="AutoShape 82"/>
            <p:cNvSpPr>
              <a:spLocks noChangeArrowheads="1"/>
            </p:cNvSpPr>
            <p:nvPr/>
          </p:nvSpPr>
          <p:spPr bwMode="auto">
            <a:xfrm rot="2360223">
              <a:off x="693" y="755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5" name="AutoShape 83"/>
            <p:cNvSpPr>
              <a:spLocks noChangeArrowheads="1"/>
            </p:cNvSpPr>
            <p:nvPr/>
          </p:nvSpPr>
          <p:spPr bwMode="auto">
            <a:xfrm>
              <a:off x="624" y="1109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6" name="AutoShape 84"/>
            <p:cNvSpPr>
              <a:spLocks noChangeArrowheads="1"/>
            </p:cNvSpPr>
            <p:nvPr/>
          </p:nvSpPr>
          <p:spPr bwMode="auto">
            <a:xfrm>
              <a:off x="624" y="148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7" name="AutoShape 85"/>
            <p:cNvSpPr>
              <a:spLocks noChangeArrowheads="1"/>
            </p:cNvSpPr>
            <p:nvPr/>
          </p:nvSpPr>
          <p:spPr bwMode="auto">
            <a:xfrm>
              <a:off x="624" y="185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8" name="AutoShape 86"/>
            <p:cNvSpPr>
              <a:spLocks noChangeArrowheads="1"/>
            </p:cNvSpPr>
            <p:nvPr/>
          </p:nvSpPr>
          <p:spPr bwMode="auto">
            <a:xfrm>
              <a:off x="624" y="223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9" name="AutoShape 87"/>
            <p:cNvSpPr>
              <a:spLocks noChangeArrowheads="1"/>
            </p:cNvSpPr>
            <p:nvPr/>
          </p:nvSpPr>
          <p:spPr bwMode="auto">
            <a:xfrm>
              <a:off x="624" y="260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0" name="AutoShape 88"/>
            <p:cNvSpPr>
              <a:spLocks noChangeArrowheads="1"/>
            </p:cNvSpPr>
            <p:nvPr/>
          </p:nvSpPr>
          <p:spPr bwMode="auto">
            <a:xfrm>
              <a:off x="624" y="2984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1" name="AutoShape 89"/>
            <p:cNvSpPr>
              <a:spLocks noChangeArrowheads="1"/>
            </p:cNvSpPr>
            <p:nvPr/>
          </p:nvSpPr>
          <p:spPr bwMode="auto">
            <a:xfrm>
              <a:off x="624" y="3360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sp>
        <p:nvSpPr>
          <p:cNvPr id="4309082" name="Text Box 90"/>
          <p:cNvSpPr txBox="1">
            <a:spLocks noChangeArrowheads="1"/>
          </p:cNvSpPr>
          <p:nvPr/>
        </p:nvSpPr>
        <p:spPr bwMode="auto">
          <a:xfrm rot="2671048">
            <a:off x="6248400" y="22860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Inter-Service Messages</a:t>
            </a:r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715000" y="6091238"/>
            <a:ext cx="1143000" cy="766762"/>
            <a:chOff x="2256" y="2641"/>
            <a:chExt cx="720" cy="483"/>
          </a:xfrm>
        </p:grpSpPr>
        <p:sp>
          <p:nvSpPr>
            <p:cNvPr id="430908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5" name="Text Box 93"/>
            <p:cNvSpPr txBox="1">
              <a:spLocks noChangeArrowheads="1"/>
            </p:cNvSpPr>
            <p:nvPr/>
          </p:nvSpPr>
          <p:spPr bwMode="auto">
            <a:xfrm>
              <a:off x="2389" y="2688"/>
              <a:ext cx="48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Storage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2514600" y="6019800"/>
            <a:ext cx="1143000" cy="766763"/>
            <a:chOff x="2256" y="2641"/>
            <a:chExt cx="720" cy="483"/>
          </a:xfrm>
        </p:grpSpPr>
        <p:sp>
          <p:nvSpPr>
            <p:cNvPr id="4309087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8" name="Text Box 96"/>
            <p:cNvSpPr txBox="1">
              <a:spLocks noChangeArrowheads="1"/>
            </p:cNvSpPr>
            <p:nvPr/>
          </p:nvSpPr>
          <p:spPr bwMode="auto">
            <a:xfrm>
              <a:off x="2352" y="2688"/>
              <a:ext cx="557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Compute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2590800" y="5257800"/>
            <a:ext cx="339725" cy="762000"/>
            <a:chOff x="1632" y="3312"/>
            <a:chExt cx="214" cy="480"/>
          </a:xfrm>
        </p:grpSpPr>
        <p:sp>
          <p:nvSpPr>
            <p:cNvPr id="4309090" name="Line 98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1" name="AutoShape 99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5638800" y="5334000"/>
            <a:ext cx="339725" cy="762000"/>
            <a:chOff x="1632" y="3312"/>
            <a:chExt cx="214" cy="480"/>
          </a:xfrm>
        </p:grpSpPr>
        <p:sp>
          <p:nvSpPr>
            <p:cNvPr id="4309093" name="Line 101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4" name="AutoShape 102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3352800" y="5181600"/>
            <a:ext cx="339725" cy="762000"/>
            <a:chOff x="2208" y="3312"/>
            <a:chExt cx="214" cy="480"/>
          </a:xfrm>
        </p:grpSpPr>
        <p:sp>
          <p:nvSpPr>
            <p:cNvPr id="4309096" name="Line 104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7" name="AutoShape 105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6477000" y="5257800"/>
            <a:ext cx="339725" cy="762000"/>
            <a:chOff x="2208" y="3312"/>
            <a:chExt cx="214" cy="480"/>
          </a:xfrm>
        </p:grpSpPr>
        <p:sp>
          <p:nvSpPr>
            <p:cNvPr id="4309099" name="Line 107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0" name="AutoShape 108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795963" y="2241550"/>
            <a:ext cx="827087" cy="766763"/>
            <a:chOff x="2256" y="2641"/>
            <a:chExt cx="720" cy="483"/>
          </a:xfrm>
        </p:grpSpPr>
        <p:sp>
          <p:nvSpPr>
            <p:cNvPr id="430910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3" name="Text Box 11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4824413" y="4437063"/>
            <a:ext cx="827087" cy="766762"/>
            <a:chOff x="2256" y="2641"/>
            <a:chExt cx="720" cy="483"/>
          </a:xfrm>
        </p:grpSpPr>
        <p:sp>
          <p:nvSpPr>
            <p:cNvPr id="430910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6" name="Text Box 11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584325" y="1952625"/>
            <a:ext cx="827088" cy="766763"/>
            <a:chOff x="2256" y="2641"/>
            <a:chExt cx="720" cy="483"/>
          </a:xfrm>
        </p:grpSpPr>
        <p:sp>
          <p:nvSpPr>
            <p:cNvPr id="4309108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9" name="Text Box 117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4" name="Group 118"/>
          <p:cNvGrpSpPr>
            <a:grpSpLocks/>
          </p:cNvGrpSpPr>
          <p:nvPr/>
        </p:nvGrpSpPr>
        <p:grpSpPr bwMode="auto">
          <a:xfrm>
            <a:off x="4859338" y="1592263"/>
            <a:ext cx="981075" cy="647700"/>
            <a:chOff x="2256" y="2641"/>
            <a:chExt cx="720" cy="483"/>
          </a:xfrm>
        </p:grpSpPr>
        <p:sp>
          <p:nvSpPr>
            <p:cNvPr id="4309111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2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7315200" y="3429000"/>
            <a:ext cx="981075" cy="647700"/>
            <a:chOff x="2256" y="2641"/>
            <a:chExt cx="720" cy="483"/>
          </a:xfrm>
        </p:grpSpPr>
        <p:sp>
          <p:nvSpPr>
            <p:cNvPr id="430911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5" name="Text Box 123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663825" y="1628775"/>
            <a:ext cx="2052638" cy="1079500"/>
            <a:chOff x="1156" y="1253"/>
            <a:chExt cx="1293" cy="68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19" name="Oval 127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20" name="Oval 128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21" name="Oval 129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19" name="Group 130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1" name="Group 134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29" name="AutoShape 137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1619250" y="2852738"/>
            <a:ext cx="2052638" cy="1079500"/>
            <a:chOff x="1156" y="1253"/>
            <a:chExt cx="1293" cy="680"/>
          </a:xfrm>
        </p:grpSpPr>
        <p:grpSp>
          <p:nvGrpSpPr>
            <p:cNvPr id="23" name="Group 139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33" name="Oval 141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34" name="Oval 142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35" name="Oval 143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6" name="Group 145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3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3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7" name="Group 148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4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4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43" name="AutoShape 151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52"/>
          <p:cNvGrpSpPr>
            <a:grpSpLocks/>
          </p:cNvGrpSpPr>
          <p:nvPr/>
        </p:nvGrpSpPr>
        <p:grpSpPr bwMode="auto">
          <a:xfrm>
            <a:off x="2590800" y="4038600"/>
            <a:ext cx="2052638" cy="1079500"/>
            <a:chOff x="1156" y="1253"/>
            <a:chExt cx="1293" cy="680"/>
          </a:xfrm>
        </p:grpSpPr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30" name="Group 154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47" name="Oval 155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48" name="Oval 156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49" name="Oval 157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31" name="Group 158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089" name="Group 159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092" name="Group 162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57" name="AutoShape 165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309095" name="Group 166"/>
          <p:cNvGrpSpPr>
            <a:grpSpLocks/>
          </p:cNvGrpSpPr>
          <p:nvPr/>
        </p:nvGrpSpPr>
        <p:grpSpPr bwMode="auto">
          <a:xfrm>
            <a:off x="6335713" y="4473575"/>
            <a:ext cx="827087" cy="766763"/>
            <a:chOff x="2256" y="2641"/>
            <a:chExt cx="720" cy="483"/>
          </a:xfrm>
        </p:grpSpPr>
        <p:sp>
          <p:nvSpPr>
            <p:cNvPr id="4309159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0" name="Text Box 168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098" name="Group 169"/>
          <p:cNvGrpSpPr>
            <a:grpSpLocks/>
          </p:cNvGrpSpPr>
          <p:nvPr/>
        </p:nvGrpSpPr>
        <p:grpSpPr bwMode="auto">
          <a:xfrm>
            <a:off x="3816350" y="2889250"/>
            <a:ext cx="827088" cy="766763"/>
            <a:chOff x="2256" y="2641"/>
            <a:chExt cx="720" cy="483"/>
          </a:xfrm>
        </p:grpSpPr>
        <p:sp>
          <p:nvSpPr>
            <p:cNvPr id="430916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3" name="Text Box 17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1" name="Group 172"/>
          <p:cNvGrpSpPr>
            <a:grpSpLocks/>
          </p:cNvGrpSpPr>
          <p:nvPr/>
        </p:nvGrpSpPr>
        <p:grpSpPr bwMode="auto">
          <a:xfrm>
            <a:off x="1584325" y="4292600"/>
            <a:ext cx="827088" cy="766763"/>
            <a:chOff x="2256" y="2641"/>
            <a:chExt cx="720" cy="483"/>
          </a:xfrm>
        </p:grpSpPr>
        <p:sp>
          <p:nvSpPr>
            <p:cNvPr id="430916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6" name="Text Box 17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4" name="Group 175"/>
          <p:cNvGrpSpPr>
            <a:grpSpLocks/>
          </p:cNvGrpSpPr>
          <p:nvPr/>
        </p:nvGrpSpPr>
        <p:grpSpPr bwMode="auto">
          <a:xfrm>
            <a:off x="4824413" y="3249613"/>
            <a:ext cx="2052637" cy="1079500"/>
            <a:chOff x="1156" y="1253"/>
            <a:chExt cx="1293" cy="680"/>
          </a:xfrm>
        </p:grpSpPr>
        <p:grpSp>
          <p:nvGrpSpPr>
            <p:cNvPr id="4309107" name="Group 176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4309110" name="Group 177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70" name="Oval 178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71" name="Oval 179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72" name="Oval 180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4309113" name="Group 181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116" name="Group 182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117" name="Group 185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80" name="AutoShape 188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309181" name="Rectangle 1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Information and Cyberinfrastructure</a:t>
            </a:r>
          </a:p>
        </p:txBody>
      </p:sp>
      <p:sp>
        <p:nvSpPr>
          <p:cNvPr id="4309182" name="Text Box 190"/>
          <p:cNvSpPr txBox="1">
            <a:spLocks noChangeArrowheads="1"/>
          </p:cNvSpPr>
          <p:nvPr/>
        </p:nvSpPr>
        <p:spPr bwMode="auto">
          <a:xfrm>
            <a:off x="7467600" y="4267200"/>
            <a:ext cx="16764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Traditional Grid with exposed services</a:t>
            </a:r>
          </a:p>
        </p:txBody>
      </p:sp>
      <p:sp>
        <p:nvSpPr>
          <p:cNvPr id="4309183" name="Line 191"/>
          <p:cNvSpPr>
            <a:spLocks noChangeShapeType="1"/>
          </p:cNvSpPr>
          <p:nvPr/>
        </p:nvSpPr>
        <p:spPr bwMode="auto">
          <a:xfrm flipH="1" flipV="1">
            <a:off x="6705600" y="4114800"/>
            <a:ext cx="838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91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21FC6C-2D8A-4E29-9AEA-5F8C012B332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0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dirty="0"/>
              <a:t>Mashups v Workflow?</a:t>
            </a:r>
          </a:p>
        </p:txBody>
      </p:sp>
      <p:sp>
        <p:nvSpPr>
          <p:cNvPr id="7024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609600"/>
            <a:ext cx="9067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Mashup Tools are reviewed at </a:t>
            </a:r>
            <a:r>
              <a:rPr lang="en-US" sz="2400" dirty="0">
                <a:hlinkClick r:id="rId3"/>
              </a:rPr>
              <a:t>http://blogs.zdnet.com/Hinchcliffe/?p=63</a:t>
            </a:r>
            <a:r>
              <a:rPr lang="en-US" sz="2400" dirty="0"/>
              <a:t> 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Workflow Tools are reviewed by Gannon and Fox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http://grids.ucs.indiana.edu/ptliupages/publications/Workflow-overview.pdf</a:t>
            </a:r>
            <a:endParaRPr lang="en-US" sz="2000" dirty="0"/>
          </a:p>
        </p:txBody>
      </p:sp>
      <p:sp>
        <p:nvSpPr>
          <p:cNvPr id="70246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905000"/>
            <a:ext cx="3581400" cy="46482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Both include </a:t>
            </a:r>
            <a:r>
              <a:rPr lang="en-US" sz="2400" dirty="0">
                <a:solidFill>
                  <a:srgbClr val="FFFF00"/>
                </a:solidFill>
              </a:rPr>
              <a:t>scripting</a:t>
            </a:r>
            <a:r>
              <a:rPr lang="en-US" sz="2400" dirty="0"/>
              <a:t> in PHP, Python, </a:t>
            </a:r>
            <a:r>
              <a:rPr lang="en-US" sz="2400" dirty="0" smtClean="0"/>
              <a:t>ssh </a:t>
            </a:r>
            <a:r>
              <a:rPr lang="en-US" sz="2400" dirty="0"/>
              <a:t>etc. as both implement distributed programming at level of services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Mashups</a:t>
            </a:r>
            <a:r>
              <a:rPr lang="en-US" sz="2400" dirty="0"/>
              <a:t> use all types of service interfaces and perhaps do not have the potential </a:t>
            </a:r>
            <a:r>
              <a:rPr lang="en-US" sz="2400" dirty="0">
                <a:solidFill>
                  <a:srgbClr val="FFFF00"/>
                </a:solidFill>
              </a:rPr>
              <a:t>robustness</a:t>
            </a:r>
            <a:r>
              <a:rPr lang="en-US" sz="2400" dirty="0"/>
              <a:t> (security) of Grid service approach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Mashups typically “pure” HTTP (</a:t>
            </a:r>
            <a:r>
              <a:rPr lang="en-US" sz="2400" dirty="0">
                <a:solidFill>
                  <a:srgbClr val="FFFF00"/>
                </a:solidFill>
              </a:rPr>
              <a:t>REST</a:t>
            </a:r>
            <a:r>
              <a:rPr lang="en-US" sz="2400" dirty="0"/>
              <a:t>)</a:t>
            </a:r>
          </a:p>
        </p:txBody>
      </p:sp>
      <p:pic>
        <p:nvPicPr>
          <p:cNvPr id="7024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905000"/>
            <a:ext cx="54864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5486400" cy="383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6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/>
              <a:t>Major Companies entering mashup  area</a:t>
            </a:r>
          </a:p>
        </p:txBody>
      </p:sp>
      <p:sp>
        <p:nvSpPr>
          <p:cNvPr id="1068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Web 2.0 Mashups</a:t>
            </a:r>
            <a:r>
              <a:rPr lang="en-US" sz="2400" dirty="0"/>
              <a:t> (by definition the largest market) are likely to drive </a:t>
            </a:r>
            <a:r>
              <a:rPr lang="en-US" sz="2400" dirty="0">
                <a:solidFill>
                  <a:srgbClr val="FFFF00"/>
                </a:solidFill>
              </a:rPr>
              <a:t>composition tools</a:t>
            </a:r>
            <a:r>
              <a:rPr lang="en-US" sz="2400" dirty="0"/>
              <a:t> for Grid and web</a:t>
            </a:r>
          </a:p>
          <a:p>
            <a:r>
              <a:rPr lang="en-US" sz="2400" dirty="0"/>
              <a:t>Recently we see Mashup tools like </a:t>
            </a:r>
            <a:r>
              <a:rPr lang="en-US" sz="2400" dirty="0">
                <a:solidFill>
                  <a:srgbClr val="FFFF00"/>
                </a:solidFill>
              </a:rPr>
              <a:t>Yahoo</a:t>
            </a:r>
            <a:r>
              <a:rPr lang="en-US" sz="2400" dirty="0"/>
              <a:t> Pipes and </a:t>
            </a:r>
            <a:r>
              <a:rPr lang="en-US" sz="2400" dirty="0">
                <a:solidFill>
                  <a:srgbClr val="FFFF00"/>
                </a:solidFill>
              </a:rPr>
              <a:t>Microsoft</a:t>
            </a:r>
            <a:r>
              <a:rPr lang="en-US" sz="2400" dirty="0"/>
              <a:t> Popfly which have familiar graphical interfaces</a:t>
            </a:r>
          </a:p>
          <a:p>
            <a:r>
              <a:rPr lang="en-US" sz="2400" dirty="0"/>
              <a:t>Currently only simple examples but tools could become powerful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90850"/>
            <a:ext cx="5791200" cy="3867150"/>
            <a:chOff x="624" y="480"/>
            <a:chExt cx="3648" cy="2436"/>
          </a:xfrm>
        </p:grpSpPr>
        <p:pic>
          <p:nvPicPr>
            <p:cNvPr id="1068038" name="Picture 6"/>
            <p:cNvPicPr>
              <a:picLocks noChangeAspect="1" noChangeArrowheads="1"/>
            </p:cNvPicPr>
            <p:nvPr/>
          </p:nvPicPr>
          <p:blipFill>
            <a:blip r:embed="rId4"/>
            <a:srcRect l="35866" t="38422" r="17934" b="26758"/>
            <a:stretch>
              <a:fillRect/>
            </a:stretch>
          </p:blipFill>
          <p:spPr bwMode="auto">
            <a:xfrm>
              <a:off x="624" y="480"/>
              <a:ext cx="3648" cy="2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68039" name="Text Box 7"/>
            <p:cNvSpPr txBox="1">
              <a:spLocks noChangeArrowheads="1"/>
            </p:cNvSpPr>
            <p:nvPr/>
          </p:nvSpPr>
          <p:spPr bwMode="auto">
            <a:xfrm>
              <a:off x="710" y="2433"/>
              <a:ext cx="9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ＭＳ Ｐゴシック"/>
                </a:rPr>
                <a:t>Yahoo Pipes</a:t>
              </a:r>
            </a:p>
          </p:txBody>
        </p:sp>
      </p:grpSp>
      <p:pic>
        <p:nvPicPr>
          <p:cNvPr id="1068040" name="Picture 8"/>
          <p:cNvPicPr>
            <a:picLocks noChangeAspect="1" noChangeArrowheads="1"/>
          </p:cNvPicPr>
          <p:nvPr/>
        </p:nvPicPr>
        <p:blipFill>
          <a:blip r:embed="rId5"/>
          <a:srcRect t="10730" r="9363" b="4778"/>
          <a:stretch>
            <a:fillRect/>
          </a:stretch>
        </p:blipFill>
        <p:spPr bwMode="auto">
          <a:xfrm>
            <a:off x="1524000" y="0"/>
            <a:ext cx="7620000" cy="666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Core (eScience) Cloud Architecture</a:t>
            </a:r>
            <a:endParaRPr lang="en-US" dirty="0"/>
          </a:p>
        </p:txBody>
      </p:sp>
      <p:sp>
        <p:nvSpPr>
          <p:cNvPr id="23555" name="Content Placeholder 2"/>
          <p:cNvSpPr txBox="1">
            <a:spLocks/>
          </p:cNvSpPr>
          <p:nvPr/>
        </p:nvSpPr>
        <p:spPr bwMode="auto">
          <a:xfrm>
            <a:off x="228600" y="838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800" kern="1200">
              <a:solidFill>
                <a:prstClr val="black"/>
              </a:solidFill>
              <a:latin typeface="Calibri" pitchFamily="-11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25525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38200" y="1085850"/>
            <a:ext cx="2667000" cy="879237"/>
            <a:chOff x="838200" y="1085838"/>
            <a:chExt cx="2667000" cy="878670"/>
          </a:xfrm>
        </p:grpSpPr>
        <p:sp>
          <p:nvSpPr>
            <p:cNvPr id="5" name="Rectangle 4"/>
            <p:cNvSpPr/>
            <p:nvPr/>
          </p:nvSpPr>
          <p:spPr>
            <a:xfrm>
              <a:off x="838200" y="1085838"/>
              <a:ext cx="1295400" cy="6060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VO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Portal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103290"/>
              <a:ext cx="1371600" cy="861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Gadgets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 Social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Ringside</a:t>
              </a:r>
              <a:endPara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2255838"/>
            <a:ext cx="2743200" cy="584775"/>
            <a:chOff x="838200" y="2255838"/>
            <a:chExt cx="2743200" cy="584775"/>
          </a:xfrm>
        </p:grpSpPr>
        <p:sp>
          <p:nvSpPr>
            <p:cNvPr id="10" name="Rectangle 9"/>
            <p:cNvSpPr/>
            <p:nvPr/>
          </p:nvSpPr>
          <p:spPr bwMode="auto">
            <a:xfrm>
              <a:off x="838200" y="2255838"/>
              <a:ext cx="12954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Cloud Application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33600" y="2255838"/>
              <a:ext cx="14478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Ruby on Rails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Django</a:t>
              </a: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(GAI)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0000" y="1103313"/>
            <a:ext cx="2049463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Move Service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(from PC or internet 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 Cloud)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1143000" y="3048000"/>
            <a:ext cx="1898650" cy="1127125"/>
            <a:chOff x="911226" y="3373441"/>
            <a:chExt cx="1898108" cy="1127293"/>
          </a:xfrm>
        </p:grpSpPr>
        <p:sp>
          <p:nvSpPr>
            <p:cNvPr id="14" name="Rectangle 13"/>
            <p:cNvSpPr/>
            <p:nvPr/>
          </p:nvSpPr>
          <p:spPr>
            <a:xfrm>
              <a:off x="911226" y="3373441"/>
              <a:ext cx="999839" cy="6065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Security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Model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99957" y="3405196"/>
              <a:ext cx="909377" cy="1095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VOMS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“UNIX”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OpenID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25913" y="612775"/>
            <a:ext cx="1203325" cy="3619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Deploy VM</a:t>
            </a: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038600" y="2136775"/>
            <a:ext cx="1752600" cy="2449195"/>
            <a:chOff x="3657600" y="2365375"/>
            <a:chExt cx="1752600" cy="2448864"/>
          </a:xfrm>
        </p:grpSpPr>
        <p:sp>
          <p:nvSpPr>
            <p:cNvPr id="21" name="Rectangle 20"/>
            <p:cNvSpPr/>
            <p:nvPr/>
          </p:nvSpPr>
          <p:spPr>
            <a:xfrm>
              <a:off x="3657600" y="2365375"/>
              <a:ext cx="1752600" cy="3692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Workflow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7600" y="2844735"/>
              <a:ext cx="1752600" cy="1969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MapReduce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Taverna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BPEL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F#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DSS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Windows  Workflow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DRYAD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976813" y="4651375"/>
            <a:ext cx="1463675" cy="1265238"/>
            <a:chOff x="3833810" y="5184774"/>
            <a:chExt cx="1463499" cy="1264660"/>
          </a:xfrm>
        </p:grpSpPr>
        <p:sp>
          <p:nvSpPr>
            <p:cNvPr id="22" name="Rectangle 21"/>
            <p:cNvSpPr/>
            <p:nvPr/>
          </p:nvSpPr>
          <p:spPr>
            <a:xfrm>
              <a:off x="3841746" y="5598923"/>
              <a:ext cx="1373023" cy="850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Matlab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Mathematica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33810" y="5184774"/>
              <a:ext cx="1463499" cy="3617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Scripted Math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97225" y="4651375"/>
            <a:ext cx="1527175" cy="758825"/>
            <a:chOff x="3197225" y="4651375"/>
            <a:chExt cx="1527175" cy="75882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197225" y="4651375"/>
              <a:ext cx="9971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Libraries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5040868"/>
              <a:ext cx="1524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R, SCALAPACK</a:t>
              </a:r>
            </a:p>
          </p:txBody>
        </p:sp>
      </p:grpSp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3090863" y="5659438"/>
            <a:ext cx="2343150" cy="1030287"/>
            <a:chOff x="5529266" y="5049816"/>
            <a:chExt cx="2343033" cy="1029202"/>
          </a:xfrm>
        </p:grpSpPr>
        <p:sp>
          <p:nvSpPr>
            <p:cNvPr id="20" name="Rectangle 19"/>
            <p:cNvSpPr/>
            <p:nvPr/>
          </p:nvSpPr>
          <p:spPr>
            <a:xfrm>
              <a:off x="5564189" y="5049816"/>
              <a:ext cx="1101670" cy="6057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High level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Parallel 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29266" y="5717449"/>
              <a:ext cx="2343033" cy="36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“HPF”, PGAS, OpenMP</a:t>
              </a:r>
            </a:p>
          </p:txBody>
        </p:sp>
      </p:grpSp>
      <p:grpSp>
        <p:nvGrpSpPr>
          <p:cNvPr id="28" name="Group 32"/>
          <p:cNvGrpSpPr>
            <a:grpSpLocks/>
          </p:cNvGrpSpPr>
          <p:nvPr/>
        </p:nvGrpSpPr>
        <p:grpSpPr bwMode="auto">
          <a:xfrm>
            <a:off x="6553200" y="1255713"/>
            <a:ext cx="2490788" cy="3328987"/>
            <a:chOff x="6324603" y="1408106"/>
            <a:chExt cx="2490627" cy="3328412"/>
          </a:xfrm>
        </p:grpSpPr>
        <p:sp>
          <p:nvSpPr>
            <p:cNvPr id="18" name="Rectangle 17"/>
            <p:cNvSpPr/>
            <p:nvPr/>
          </p:nvSpPr>
          <p:spPr>
            <a:xfrm>
              <a:off x="6857969" y="1408106"/>
              <a:ext cx="1752487" cy="8507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Classic Compute File Database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on a cloud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32570" y="2419168"/>
              <a:ext cx="1982660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EC2, S3, SimpleDB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CloudDB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Bigtable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GFS (Hadoop)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Lustre GPFS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(low level ||)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MPI CCR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Linux Clusters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Windows Cluster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24603" y="2419168"/>
              <a:ext cx="514317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endPara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543800" y="614363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IAAS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62800" y="4989513"/>
            <a:ext cx="1752600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IAAS = Infrastructure As A Service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8200" y="5048250"/>
            <a:ext cx="1752600" cy="6064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 = Platform As A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/>
              <a:t>Deploying eScience Cloud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5063" y="3646488"/>
            <a:ext cx="8064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Portal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3438" y="3798888"/>
            <a:ext cx="10858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Archives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7725" y="2427288"/>
            <a:ext cx="10477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Petaflop</a:t>
            </a:r>
          </a:p>
        </p:txBody>
      </p:sp>
      <p:sp>
        <p:nvSpPr>
          <p:cNvPr id="9" name="Rectangle 8"/>
          <p:cNvSpPr/>
          <p:nvPr/>
        </p:nvSpPr>
        <p:spPr>
          <a:xfrm>
            <a:off x="5962650" y="1438275"/>
            <a:ext cx="15049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INTERNET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Other clouds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425" y="3905250"/>
            <a:ext cx="9207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Virtual </a:t>
            </a:r>
          </a:p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World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538" y="3241675"/>
            <a:ext cx="882650" cy="3921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Mobile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579688"/>
            <a:ext cx="11747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Client PC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850" y="5781675"/>
            <a:ext cx="1593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Other nifty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user interface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5975" y="2968625"/>
            <a:ext cx="2357438" cy="20399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Cloud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extending Client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”simple compute”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Modestly Parallel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Portal Services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Web 2.0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access 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4150" y="5554663"/>
            <a:ext cx="2420938" cy="1216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Specialized Machines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Grape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Road Runner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FPGA, GPU 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2588" y="4411663"/>
            <a:ext cx="2166937" cy="941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Satellites, Sensors,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LHC, Microarray, 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Phones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07175" y="5553075"/>
            <a:ext cx="2332038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Legacy Systems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e.g. current TeraGrid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800600" y="2133600"/>
            <a:ext cx="1219200" cy="838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7" idx="1"/>
          </p:cNvCxnSpPr>
          <p:nvPr/>
        </p:nvCxnSpPr>
        <p:spPr>
          <a:xfrm flipV="1">
            <a:off x="5508625" y="2624138"/>
            <a:ext cx="1676400" cy="423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1"/>
          </p:cNvCxnSpPr>
          <p:nvPr/>
        </p:nvCxnSpPr>
        <p:spPr>
          <a:xfrm flipV="1">
            <a:off x="5494338" y="3995738"/>
            <a:ext cx="1676400" cy="44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6" idx="1"/>
          </p:cNvCxnSpPr>
          <p:nvPr/>
        </p:nvCxnSpPr>
        <p:spPr>
          <a:xfrm>
            <a:off x="5424488" y="4725988"/>
            <a:ext cx="1295400" cy="157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5029200"/>
            <a:ext cx="11430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0"/>
          </p:cNvCxnSpPr>
          <p:nvPr/>
        </p:nvCxnSpPr>
        <p:spPr>
          <a:xfrm rot="16200000" flipH="1">
            <a:off x="4737101" y="5073650"/>
            <a:ext cx="533400" cy="403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45338" y="2962275"/>
            <a:ext cx="20383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Capacity Clouds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(smallish clusters)</a:t>
            </a:r>
          </a:p>
        </p:txBody>
      </p:sp>
      <p:cxnSp>
        <p:nvCxnSpPr>
          <p:cNvPr id="25" name="Straight Connector 24"/>
          <p:cNvCxnSpPr>
            <a:endCxn id="24" idx="1"/>
          </p:cNvCxnSpPr>
          <p:nvPr/>
        </p:nvCxnSpPr>
        <p:spPr>
          <a:xfrm flipV="1">
            <a:off x="5456238" y="3295650"/>
            <a:ext cx="1676400" cy="57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30200" y="4843463"/>
            <a:ext cx="958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Display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“walls”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685800"/>
          </a:xfrm>
        </p:spPr>
        <p:txBody>
          <a:bodyPr/>
          <a:lstStyle/>
          <a:p>
            <a:r>
              <a:rPr lang="en-US" dirty="0" smtClean="0"/>
              <a:t>Famous </a:t>
            </a:r>
            <a:r>
              <a:rPr lang="en-US" dirty="0" err="1" smtClean="0"/>
              <a:t>Lolcats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52725"/>
            <a:ext cx="5705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609600"/>
            <a:ext cx="189939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905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5029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648200" y="762000"/>
            <a:ext cx="3535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LOL is Internet Slang for</a:t>
            </a:r>
            <a:br>
              <a:rPr lang="en-US" sz="2400" dirty="0" smtClean="0"/>
            </a:br>
            <a:r>
              <a:rPr lang="en-US" sz="2400" dirty="0" smtClean="0"/>
              <a:t>Laughing out Loud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 descr="data_center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4800600"/>
              <a:ext cx="2971800" cy="1894927"/>
            </a:xfrm>
            <a:prstGeom prst="rect">
              <a:avLst/>
            </a:prstGeom>
          </p:spPr>
        </p:pic>
        <p:pic>
          <p:nvPicPr>
            <p:cNvPr id="6" name="Picture 5" descr="image_cables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0" y="4876800"/>
              <a:ext cx="1219200" cy="813816"/>
            </a:xfrm>
            <a:prstGeom prst="rect">
              <a:avLst/>
            </a:prstGeom>
          </p:spPr>
        </p:pic>
        <p:pic>
          <p:nvPicPr>
            <p:cNvPr id="7" name="Picture 6" descr="data_center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0" y="1828800"/>
              <a:ext cx="1905000" cy="1270000"/>
            </a:xfrm>
            <a:prstGeom prst="rect">
              <a:avLst/>
            </a:prstGeom>
          </p:spPr>
        </p:pic>
        <p:pic>
          <p:nvPicPr>
            <p:cNvPr id="9" name="Picture 8" descr="data_centr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2743200"/>
              <a:ext cx="3406140" cy="283464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52800" y="3200400"/>
              <a:ext cx="2009775" cy="134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4400" y="3200400"/>
              <a:ext cx="2067272" cy="1524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09600" y="381000"/>
              <a:ext cx="6609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smtClean="0">
                  <a:latin typeface="Arial Rounded MT Bold" pitchFamily="34" charset="0"/>
                </a:rPr>
                <a:t>I’M IN UR CLOUD</a:t>
              </a:r>
              <a:endParaRPr lang="en-US" sz="6000" b="1" dirty="0">
                <a:latin typeface="Arial Rounded MT Bol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9000" y="5867400"/>
              <a:ext cx="5614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Arial Rounded MT Bold" pitchFamily="34" charset="0"/>
                </a:rPr>
                <a:t>INVISIBLE COMPLEXITY</a:t>
              </a:r>
              <a:endParaRPr lang="en-US" sz="3600" b="1" dirty="0"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Computing?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8991600" cy="5867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Historically both grids and parallel computing have tried to </a:t>
            </a:r>
            <a:r>
              <a:rPr lang="en-US" sz="2500" smtClean="0">
                <a:solidFill>
                  <a:srgbClr val="FFFF00"/>
                </a:solidFill>
              </a:rPr>
              <a:t>increase computing capabilities</a:t>
            </a:r>
            <a:r>
              <a:rPr lang="en-US" sz="2500" smtClean="0"/>
              <a:t> by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Optimizing performance</a:t>
            </a:r>
            <a:r>
              <a:rPr lang="en-US" sz="2500" smtClean="0"/>
              <a:t> of codes at </a:t>
            </a:r>
            <a:r>
              <a:rPr lang="en-US" sz="2500" smtClean="0">
                <a:solidFill>
                  <a:srgbClr val="FFFF00"/>
                </a:solidFill>
              </a:rPr>
              <a:t>cost</a:t>
            </a:r>
            <a:r>
              <a:rPr lang="en-US" sz="2500" smtClean="0"/>
              <a:t> of </a:t>
            </a:r>
            <a:r>
              <a:rPr lang="en-US" sz="2500" smtClean="0">
                <a:solidFill>
                  <a:srgbClr val="FFFF00"/>
                </a:solidFill>
              </a:rPr>
              <a:t>re-usability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Exploiting all possible CPU’s such as Graphics co-processors and “</a:t>
            </a:r>
            <a:r>
              <a:rPr lang="en-US" sz="2500" smtClean="0">
                <a:solidFill>
                  <a:srgbClr val="FFFF00"/>
                </a:solidFill>
              </a:rPr>
              <a:t>idle cycles</a:t>
            </a:r>
            <a:r>
              <a:rPr lang="en-US" sz="2500" smtClean="0"/>
              <a:t>” (across administrative domains)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Linking central computers together such as NSF/DoE/DoD supercomputer networks </a:t>
            </a:r>
            <a:r>
              <a:rPr lang="en-US" sz="2500" smtClean="0">
                <a:solidFill>
                  <a:srgbClr val="FFFF00"/>
                </a:solidFill>
              </a:rPr>
              <a:t>without clear user requirements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Next </a:t>
            </a:r>
            <a:r>
              <a:rPr lang="en-US" sz="2500" smtClean="0">
                <a:solidFill>
                  <a:srgbClr val="FFFF00"/>
                </a:solidFill>
              </a:rPr>
              <a:t>Crisis in technology area</a:t>
            </a:r>
            <a:r>
              <a:rPr lang="en-US" sz="2500" smtClean="0"/>
              <a:t> will be the </a:t>
            </a:r>
            <a:r>
              <a:rPr lang="en-US" sz="2500" smtClean="0">
                <a:solidFill>
                  <a:srgbClr val="FFFF00"/>
                </a:solidFill>
              </a:rPr>
              <a:t>opposite problem</a:t>
            </a:r>
            <a:r>
              <a:rPr lang="en-US" sz="2500" smtClean="0"/>
              <a:t> – commodity chips will be </a:t>
            </a:r>
            <a:r>
              <a:rPr lang="en-US" sz="2500" smtClean="0">
                <a:solidFill>
                  <a:srgbClr val="FFFF00"/>
                </a:solidFill>
              </a:rPr>
              <a:t>32-128way parallel</a:t>
            </a:r>
            <a:r>
              <a:rPr lang="en-US" sz="2500" smtClean="0"/>
              <a:t> in 5 years time and we currently have </a:t>
            </a:r>
            <a:r>
              <a:rPr lang="en-US" sz="2500" smtClean="0">
                <a:solidFill>
                  <a:srgbClr val="FFFF00"/>
                </a:solidFill>
              </a:rPr>
              <a:t>no idea how to use them</a:t>
            </a:r>
            <a:r>
              <a:rPr lang="en-US" sz="2500" smtClean="0"/>
              <a:t> on commodity systems – especially on clients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Only 2 releases of standard software (e.g. Office) in this time span so need solutions that can be implemented in next 3-5 years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Intel RMS</a:t>
            </a:r>
            <a:r>
              <a:rPr lang="en-US" sz="2500" smtClean="0"/>
              <a:t> analysis</a:t>
            </a:r>
            <a:r>
              <a:rPr lang="en-US" sz="2500" smtClean="0">
                <a:solidFill>
                  <a:srgbClr val="FFFF00"/>
                </a:solidFill>
              </a:rPr>
              <a:t>: Gaming </a:t>
            </a:r>
            <a:r>
              <a:rPr lang="en-US" sz="2500" smtClean="0"/>
              <a:t>and </a:t>
            </a:r>
            <a:r>
              <a:rPr lang="en-US" sz="2500" smtClean="0">
                <a:solidFill>
                  <a:srgbClr val="FFFF00"/>
                </a:solidFill>
              </a:rPr>
              <a:t>Generalized decision support</a:t>
            </a:r>
            <a:r>
              <a:rPr lang="en-US" sz="2500" smtClean="0"/>
              <a:t> (data mining) are ways of using these 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03AD66-3707-4840-B138-94E372903A7A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0420" name="Rectangle 4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929063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Gartner 2006 Technology Hype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/>
              <a:t>Intel’s Projection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 l="4112" t="20338" r="4587" b="14125"/>
          <a:stretch>
            <a:fillRect/>
          </a:stretch>
        </p:blipFill>
        <p:spPr bwMode="auto">
          <a:xfrm>
            <a:off x="0" y="914400"/>
            <a:ext cx="9144000" cy="565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4660900" y="4267200"/>
            <a:ext cx="4406900" cy="17843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Technology might support: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2010: 16—64 cores      200GF—1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2013: 64—256 cores    500GF– 4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2016: 256--1024 cores   2 TF– 20 TF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Data to the Rescue?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Multicore servers</a:t>
            </a:r>
            <a:r>
              <a:rPr lang="en-US" sz="2500" smtClean="0"/>
              <a:t> have clear “universal parallelism” as many users can access and use machines simultaneously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also need </a:t>
            </a:r>
            <a:r>
              <a:rPr lang="en-US" sz="2500" smtClean="0">
                <a:solidFill>
                  <a:srgbClr val="FFFF00"/>
                </a:solidFill>
              </a:rPr>
              <a:t>application parallelism</a:t>
            </a:r>
            <a:r>
              <a:rPr lang="en-US" sz="2500" smtClean="0"/>
              <a:t> (e.g. datamining) as needed on client machines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 Over next years, we will be submerged of course in </a:t>
            </a:r>
            <a:r>
              <a:rPr lang="en-US" sz="2500" smtClean="0">
                <a:solidFill>
                  <a:srgbClr val="FFFF00"/>
                </a:solidFill>
              </a:rPr>
              <a:t>data deluge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Scientific observations for e-Science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Local (video, environmental) sensors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Data fetched from Internet defining users interests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</a:t>
            </a:r>
            <a:r>
              <a:rPr lang="en-US" sz="2500" smtClean="0">
                <a:solidFill>
                  <a:srgbClr val="FFFF00"/>
                </a:solidFill>
              </a:rPr>
              <a:t>data-mining </a:t>
            </a:r>
            <a:r>
              <a:rPr lang="en-US" sz="2500" smtClean="0"/>
              <a:t>of this</a:t>
            </a:r>
            <a:r>
              <a:rPr lang="en-US" sz="2500" smtClean="0">
                <a:solidFill>
                  <a:srgbClr val="FFFF00"/>
                </a:solidFill>
              </a:rPr>
              <a:t> “too much data”</a:t>
            </a:r>
            <a:r>
              <a:rPr lang="en-US" sz="2500" smtClean="0"/>
              <a:t> will use up the </a:t>
            </a:r>
            <a:r>
              <a:rPr lang="en-US" sz="2500" smtClean="0">
                <a:solidFill>
                  <a:srgbClr val="FFFF00"/>
                </a:solidFill>
              </a:rPr>
              <a:t>“too much computing”</a:t>
            </a:r>
            <a:r>
              <a:rPr lang="en-US" sz="2500" smtClean="0"/>
              <a:t> both for science and commodity PC’s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PC will use this data(-mining) to be </a:t>
            </a:r>
            <a:r>
              <a:rPr lang="en-US" sz="2500" smtClean="0">
                <a:solidFill>
                  <a:srgbClr val="FFFF00"/>
                </a:solidFill>
              </a:rPr>
              <a:t>intelligent user assistant</a:t>
            </a:r>
            <a:r>
              <a:rPr lang="en-US" sz="2500" smtClean="0"/>
              <a:t>?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Must have highly parallel algorithms</a:t>
            </a:r>
          </a:p>
          <a:p>
            <a:pPr lvl="1" eaLnBrk="1" hangingPunct="1">
              <a:spcBef>
                <a:spcPct val="15000"/>
              </a:spcBef>
            </a:pPr>
            <a:endParaRPr lang="en-US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410200"/>
          </a:xfrm>
        </p:spPr>
        <p:txBody>
          <a:bodyPr/>
          <a:lstStyle/>
          <a:p>
            <a:r>
              <a:rPr lang="en-US" dirty="0" smtClean="0"/>
              <a:t>Similar architecture for a Web/Net/Grid of</a:t>
            </a:r>
          </a:p>
          <a:p>
            <a:pPr lvl="1"/>
            <a:r>
              <a:rPr lang="en-US" dirty="0" smtClean="0"/>
              <a:t>Mobile Phones</a:t>
            </a:r>
          </a:p>
          <a:p>
            <a:pPr lvl="1"/>
            <a:r>
              <a:rPr lang="en-US" dirty="0" smtClean="0"/>
              <a:t>Video cams</a:t>
            </a:r>
          </a:p>
          <a:p>
            <a:pPr lvl="1"/>
            <a:r>
              <a:rPr lang="en-US" dirty="0" smtClean="0"/>
              <a:t>Surveillance devices</a:t>
            </a:r>
          </a:p>
          <a:p>
            <a:pPr lvl="1"/>
            <a:r>
              <a:rPr lang="en-US" dirty="0" smtClean="0"/>
              <a:t>Smart Cities/Homes</a:t>
            </a:r>
          </a:p>
          <a:p>
            <a:pPr lvl="1"/>
            <a:r>
              <a:rPr lang="en-US" dirty="0" smtClean="0"/>
              <a:t>Environmental/Polar/Earthquake sensors</a:t>
            </a:r>
          </a:p>
          <a:p>
            <a:pPr lvl="1"/>
            <a:r>
              <a:rPr lang="en-US" dirty="0" smtClean="0"/>
              <a:t>Military sensors</a:t>
            </a:r>
          </a:p>
          <a:p>
            <a:r>
              <a:rPr lang="en-US" dirty="0" smtClean="0"/>
              <a:t>Similar System support for</a:t>
            </a:r>
          </a:p>
          <a:p>
            <a:pPr lvl="1"/>
            <a:r>
              <a:rPr lang="en-US" dirty="0" smtClean="0"/>
              <a:t>QuakeSim</a:t>
            </a:r>
          </a:p>
          <a:p>
            <a:pPr lvl="1"/>
            <a:r>
              <a:rPr lang="en-US" dirty="0" smtClean="0"/>
              <a:t>PolarGrid</a:t>
            </a:r>
          </a:p>
          <a:p>
            <a:pPr lvl="1"/>
            <a:r>
              <a:rPr lang="en-US" dirty="0" smtClean="0"/>
              <a:t>Command and Control </a:t>
            </a:r>
          </a:p>
          <a:p>
            <a:pPr lvl="1"/>
            <a:r>
              <a:rPr lang="en-US" dirty="0" smtClean="0"/>
              <a:t>Emergency Response</a:t>
            </a:r>
          </a:p>
          <a:p>
            <a:pPr lvl="1"/>
            <a:r>
              <a:rPr lang="en-US" dirty="0" smtClean="0"/>
              <a:t>Distance Education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(collaboration ECSU and Indiana) has remote 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BDED-1485-4EDB-8C90-65685588337D}" type="slidenum">
              <a:rPr lang="en-US"/>
              <a:pPr/>
              <a:t>25</a:t>
            </a:fld>
            <a:endParaRPr lang="en-US"/>
          </a:p>
        </p:txBody>
      </p:sp>
      <p:sp>
        <p:nvSpPr>
          <p:cNvPr id="44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28650"/>
          </a:xfrm>
        </p:spPr>
        <p:txBody>
          <a:bodyPr/>
          <a:lstStyle/>
          <a:p>
            <a:r>
              <a:rPr lang="en-US" sz="4000" dirty="0"/>
              <a:t>Polar Grid goes to Greenland</a:t>
            </a:r>
          </a:p>
        </p:txBody>
      </p:sp>
      <p:pic>
        <p:nvPicPr>
          <p:cNvPr id="4445188" name="Picture 4" descr="DSC_7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495800" cy="2997200"/>
          </a:xfrm>
          <a:prstGeom prst="rect">
            <a:avLst/>
          </a:prstGeom>
          <a:noFill/>
        </p:spPr>
      </p:pic>
      <p:pic>
        <p:nvPicPr>
          <p:cNvPr id="4445189" name="Picture 5" descr="DSC_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72000" cy="3043238"/>
          </a:xfrm>
          <a:prstGeom prst="rect">
            <a:avLst/>
          </a:prstGeom>
          <a:noFill/>
        </p:spPr>
      </p:pic>
      <p:pic>
        <p:nvPicPr>
          <p:cNvPr id="4445190" name="Picture 6" descr="DSC_1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4763"/>
            <a:ext cx="4572000" cy="3043237"/>
          </a:xfrm>
          <a:prstGeom prst="rect">
            <a:avLst/>
          </a:prstGeom>
          <a:noFill/>
        </p:spPr>
      </p:pic>
      <p:pic>
        <p:nvPicPr>
          <p:cNvPr id="4445191" name="Picture 7" descr="DSC_1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65563"/>
            <a:ext cx="4572000" cy="29924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617156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Field 8 core server and ruggedized laptops with USB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Base camp 8-64 cores and 32 GB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Power: Solar, Hotel Room, Generator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453" y="3810000"/>
            <a:ext cx="27475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Leaving IU for Greenland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(collaboration ECSU and Indiana) has remote 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76200" y="76200"/>
            <a:ext cx="9422528" cy="6858000"/>
            <a:chOff x="-76200" y="0"/>
            <a:chExt cx="9422528" cy="6858000"/>
          </a:xfrm>
        </p:grpSpPr>
        <p:pic>
          <p:nvPicPr>
            <p:cNvPr id="8194" name="Picture 2" descr="C:\Documents and Settings\Geoffrey Fox\Local Settings\Temp\wz1a36\out1.20080809115525.0331.0398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6200" y="0"/>
              <a:ext cx="9133851" cy="68580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52400" y="6400800"/>
              <a:ext cx="9193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66"/>
                  </a:solidFill>
                </a:rPr>
                <a:t>PolarGrid  August 9 2008 looking at bed 2500metres deep; real time analysis removes noise </a:t>
              </a:r>
              <a:endParaRPr lang="en-US" sz="1800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0" y="304800"/>
            <a:ext cx="8737600" cy="6553200"/>
            <a:chOff x="-152400" y="304800"/>
            <a:chExt cx="8737600" cy="655320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52400" y="304800"/>
              <a:ext cx="8737600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124200" y="533400"/>
              <a:ext cx="3962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66"/>
                  </a:solidFill>
                </a:rPr>
                <a:t>Retreat of </a:t>
              </a:r>
              <a:r>
                <a:rPr lang="en-US" sz="2000" dirty="0" err="1" smtClean="0">
                  <a:solidFill>
                    <a:srgbClr val="000066"/>
                  </a:solidFill>
                </a:rPr>
                <a:t>Jakobshavn</a:t>
              </a:r>
              <a:r>
                <a:rPr lang="en-US" sz="2000" dirty="0" smtClean="0">
                  <a:solidFill>
                    <a:srgbClr val="000066"/>
                  </a:solidFill>
                </a:rPr>
                <a:t> Glacier </a:t>
              </a:r>
              <a:endParaRPr lang="en-US" sz="2000" dirty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D6CD0B-400D-47B3-BA39-E0166322FC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Environmental Monitoring Sensor Grid at Clemson</a:t>
            </a:r>
          </a:p>
        </p:txBody>
      </p:sp>
      <p:pic>
        <p:nvPicPr>
          <p:cNvPr id="4434947" name="Picture 3" descr="Clemson-Sensor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5088"/>
          </a:xfrm>
          <a:prstGeom prst="rect">
            <a:avLst/>
          </a:prstGeom>
          <a:noFill/>
        </p:spPr>
      </p:pic>
      <p:pic>
        <p:nvPicPr>
          <p:cNvPr id="4434948" name="Picture 4" descr="GroundwaterMonitor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5925"/>
            <a:ext cx="3048000" cy="2632075"/>
          </a:xfrm>
          <a:prstGeom prst="rect">
            <a:avLst/>
          </a:prstGeom>
          <a:noFill/>
        </p:spPr>
      </p:pic>
      <p:pic>
        <p:nvPicPr>
          <p:cNvPr id="4434949" name="Picture 5"/>
          <p:cNvPicPr>
            <a:picLocks noChangeAspect="1" noChangeArrowheads="1"/>
          </p:cNvPicPr>
          <p:nvPr/>
        </p:nvPicPr>
        <p:blipFill>
          <a:blip r:embed="rId5"/>
          <a:srcRect l="6883" t="21716" r="6693" b="9651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03E898-7812-40DA-BF35-4666D4449AB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dirty="0" smtClean="0"/>
              <a:t>Heterogeneous Sensor Grids</a:t>
            </a:r>
            <a:endParaRPr lang="en-US" dirty="0"/>
          </a:p>
        </p:txBody>
      </p:sp>
      <p:sp>
        <p:nvSpPr>
          <p:cNvPr id="44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dirty="0"/>
              <a:t>Note </a:t>
            </a:r>
            <a:r>
              <a:rPr lang="en-US" dirty="0">
                <a:solidFill>
                  <a:srgbClr val="FFFF00"/>
                </a:solidFill>
              </a:rPr>
              <a:t>sensors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are any time dependent source of information and a fixed source of information  is just a broken sensor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SAR </a:t>
            </a:r>
            <a:r>
              <a:rPr lang="en-US" dirty="0">
                <a:solidFill>
                  <a:srgbClr val="FFFF00"/>
                </a:solidFill>
              </a:rPr>
              <a:t>Satellites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Environmental</a:t>
            </a:r>
            <a:r>
              <a:rPr lang="en-US" dirty="0"/>
              <a:t> Monitors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Nokia N800 </a:t>
            </a:r>
            <a:r>
              <a:rPr lang="en-US" dirty="0">
                <a:solidFill>
                  <a:srgbClr val="FFFF00"/>
                </a:solidFill>
              </a:rPr>
              <a:t>pocket</a:t>
            </a:r>
            <a:r>
              <a:rPr lang="en-US" dirty="0"/>
              <a:t> computers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RFID</a:t>
            </a:r>
            <a:r>
              <a:rPr lang="en-US" dirty="0"/>
              <a:t> tags and readers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GPS </a:t>
            </a:r>
            <a:r>
              <a:rPr lang="en-US" dirty="0"/>
              <a:t>Sensors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Lego</a:t>
            </a:r>
            <a:r>
              <a:rPr lang="en-US" dirty="0"/>
              <a:t> </a:t>
            </a:r>
            <a:r>
              <a:rPr lang="en-US" dirty="0" smtClean="0"/>
              <a:t>Robots including , accelerometer, gyroscope, compass, ultrasonic, temperature sensors</a:t>
            </a:r>
            <a:endParaRPr lang="en-US" dirty="0"/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RSS Feeds</a:t>
            </a: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FFFF00"/>
                </a:solidFill>
              </a:rPr>
              <a:t>Wii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remote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sensor</a:t>
            </a:r>
          </a:p>
          <a:p>
            <a:pPr lvl="1">
              <a:spcBef>
                <a:spcPct val="10000"/>
              </a:spcBef>
            </a:pPr>
            <a:r>
              <a:rPr lang="en-US" dirty="0" smtClean="0"/>
              <a:t>Audio/video</a:t>
            </a:r>
            <a:r>
              <a:rPr lang="en-US" dirty="0"/>
              <a:t>: </a:t>
            </a:r>
            <a:r>
              <a:rPr lang="en-US" dirty="0">
                <a:solidFill>
                  <a:srgbClr val="FFFF00"/>
                </a:solidFill>
              </a:rPr>
              <a:t>web-cams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Presentation</a:t>
            </a:r>
            <a:r>
              <a:rPr lang="en-US" dirty="0"/>
              <a:t> of teacher in distance education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Text chats</a:t>
            </a:r>
            <a:r>
              <a:rPr lang="en-US" dirty="0"/>
              <a:t> of students</a:t>
            </a: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endParaRPr lang="en-US" dirty="0"/>
          </a:p>
          <a:p>
            <a:pPr lvl="1">
              <a:spcBef>
                <a:spcPct val="1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1C90EE-1BC4-4968-BB63-663CB8EFA19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90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Components of the Sensor Grid</a:t>
            </a:r>
            <a:endParaRPr lang="en-US" sz="4000" dirty="0"/>
          </a:p>
        </p:txBody>
      </p:sp>
      <p:graphicFrame>
        <p:nvGraphicFramePr>
          <p:cNvPr id="443904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203778" name="PhotoImpact" r:id="rId4" imgW="2685714" imgH="2266667" progId="">
              <p:embed/>
            </p:oleObj>
          </a:graphicData>
        </a:graphic>
      </p:graphicFrame>
      <p:graphicFrame>
        <p:nvGraphicFramePr>
          <p:cNvPr id="44390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203779" name="PhotoImpact" r:id="rId5" imgW="2542857" imgH="2276190" progId="">
              <p:embed/>
            </p:oleObj>
          </a:graphicData>
        </a:graphic>
      </p:graphicFrame>
      <p:graphicFrame>
        <p:nvGraphicFramePr>
          <p:cNvPr id="44390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203780" name="PhotoImpact" r:id="rId6" imgW="20723810" imgH="15542857" progId="">
              <p:embed/>
            </p:oleObj>
          </a:graphicData>
        </a:graphic>
      </p:graphicFrame>
      <p:graphicFrame>
        <p:nvGraphicFramePr>
          <p:cNvPr id="4439046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203781" name="PhotoImpact" r:id="rId7" imgW="1857143" imgH="1838095" progId="">
              <p:embed/>
            </p:oleObj>
          </a:graphicData>
        </a:graphic>
      </p:graphicFrame>
      <p:graphicFrame>
        <p:nvGraphicFramePr>
          <p:cNvPr id="4439047" name="Object 7"/>
          <p:cNvGraphicFramePr>
            <a:graphicFrameLocks noChangeAspect="1"/>
          </p:cNvGraphicFramePr>
          <p:nvPr/>
        </p:nvGraphicFramePr>
        <p:xfrm>
          <a:off x="5105400" y="5334000"/>
          <a:ext cx="1193800" cy="971550"/>
        </p:xfrm>
        <a:graphic>
          <a:graphicData uri="http://schemas.openxmlformats.org/presentationml/2006/ole">
            <p:oleObj spid="_x0000_s203782" name="PhotoImpact" r:id="rId8" imgW="1777778" imgH="1447619" progId="">
              <p:embed/>
            </p:oleObj>
          </a:graphicData>
        </a:graphic>
      </p:graphicFrame>
      <p:sp>
        <p:nvSpPr>
          <p:cNvPr id="4439048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Lego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Robot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GPS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 Nokia N800    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 RFID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Tag                   RFID Reader</a:t>
            </a:r>
          </a:p>
        </p:txBody>
      </p:sp>
      <p:pic>
        <p:nvPicPr>
          <p:cNvPr id="44390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39050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Laptop </a:t>
            </a:r>
            <a:r>
              <a: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for PowerPoint</a:t>
            </a:r>
          </a:p>
        </p:txBody>
      </p:sp>
      <p:sp>
        <p:nvSpPr>
          <p:cNvPr id="4439051" name="Text Box 11"/>
          <p:cNvSpPr txBox="1">
            <a:spLocks noChangeArrowheads="1"/>
          </p:cNvSpPr>
          <p:nvPr/>
        </p:nvSpPr>
        <p:spPr bwMode="auto">
          <a:xfrm>
            <a:off x="5715000" y="30480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2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Robots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used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81400"/>
            <a:ext cx="1390650" cy="105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257800" y="4724400"/>
            <a:ext cx="1295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err="1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Wii</a:t>
            </a:r>
            <a:r>
              <a:rPr lang="en-US" sz="1600" b="1" kern="1200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remote</a:t>
            </a: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:\Documents and Settings\Geoffrey Fox\Desktop\Hype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A1B0B59-7D62-4C29-B5C1-03FE82E6921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1444" name="Rectangle 4"/>
          <p:cNvSpPr>
            <a:spLocks noGrp="1"/>
          </p:cNvSpPr>
          <p:nvPr>
            <p:ph type="title"/>
          </p:nvPr>
        </p:nvSpPr>
        <p:spPr>
          <a:xfrm>
            <a:off x="5410200" y="457200"/>
            <a:ext cx="3548063" cy="1143000"/>
          </a:xfrm>
        </p:spPr>
        <p:txBody>
          <a:bodyPr/>
          <a:lstStyle/>
          <a:p>
            <a:pPr eaLnBrk="1" hangingPunct="1"/>
            <a:r>
              <a:rPr lang="en-US" sz="4600" dirty="0" smtClean="0"/>
              <a:t>Gartner 2007 Technology Hype Curve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876800" y="2286000"/>
            <a:ext cx="13410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No Grids</a:t>
            </a:r>
            <a:r>
              <a:rPr lang="en-US" sz="1800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Sensor Nets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Web 2.0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F382978-4C07-4825-9C33-849638AE37B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1447800" cy="685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222250"/>
            <a:ext cx="1295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kern="1200">
                <a:solidFill>
                  <a:srgbClr val="FFFFFF"/>
                </a:solidFill>
                <a:latin typeface="Impact" pitchFamily="34" charset="0"/>
                <a:ea typeface="+mn-ea"/>
                <a:cs typeface="+mn-cs"/>
              </a:rPr>
              <a:t>ANABAS</a:t>
            </a:r>
            <a:endParaRPr lang="en-US" alt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2772" name="Picture 4" descr="G:\CTS08 Demo Screenshots\CTS-VED-Irvin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rdah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QuakeSim Grid of Grids with RDAHMM  Filter (Compute) Grid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305800" cy="651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4343400" y="304800"/>
            <a:ext cx="4310063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Gartner 2008 Technology Hype Curve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76800" y="12954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Clouds, Microblogs and Green IT appear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Basic Web Services, Wikis and SOA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becoming mainstream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QuakeSpace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QuakeSim built using Web 2.0 and Cloud Technology</a:t>
            </a:r>
          </a:p>
          <a:p>
            <a:r>
              <a:rPr lang="en-US" dirty="0" smtClean="0"/>
              <a:t>Applications, Sensors, Data Repositories as Services</a:t>
            </a:r>
          </a:p>
          <a:p>
            <a:r>
              <a:rPr lang="en-US" dirty="0" smtClean="0"/>
              <a:t>Computing via Clouds</a:t>
            </a:r>
          </a:p>
          <a:p>
            <a:r>
              <a:rPr lang="en-US" dirty="0" smtClean="0"/>
              <a:t>Portals as Gadgets</a:t>
            </a:r>
          </a:p>
          <a:p>
            <a:r>
              <a:rPr lang="en-US" dirty="0" smtClean="0"/>
              <a:t>Metadata by tagging</a:t>
            </a:r>
          </a:p>
          <a:p>
            <a:r>
              <a:rPr lang="en-US" dirty="0" smtClean="0"/>
              <a:t>Data sharing as in YouTube</a:t>
            </a:r>
          </a:p>
          <a:p>
            <a:r>
              <a:rPr lang="en-US" dirty="0" smtClean="0"/>
              <a:t>Alerts by RSS</a:t>
            </a:r>
          </a:p>
          <a:p>
            <a:r>
              <a:rPr lang="en-US" dirty="0" smtClean="0"/>
              <a:t>Virtual Organizations via Social Networking</a:t>
            </a:r>
          </a:p>
          <a:p>
            <a:r>
              <a:rPr lang="en-US" dirty="0" smtClean="0"/>
              <a:t>Workflow by Mashups</a:t>
            </a:r>
          </a:p>
          <a:p>
            <a:r>
              <a:rPr lang="en-US" dirty="0" smtClean="0"/>
              <a:t>Performance by multicore</a:t>
            </a:r>
          </a:p>
          <a:p>
            <a:r>
              <a:rPr lang="en-US" dirty="0" smtClean="0"/>
              <a:t>Interfaces via </a:t>
            </a:r>
            <a:r>
              <a:rPr lang="en-US" dirty="0" err="1" smtClean="0"/>
              <a:t>iPhone</a:t>
            </a:r>
            <a:r>
              <a:rPr lang="en-US" dirty="0" smtClean="0"/>
              <a:t>, Android etc.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1ADFA-A11A-49E9-BF3D-96065F8E70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250" name="Picture 3"/>
          <p:cNvPicPr>
            <a:picLocks noChangeAspect="1" noChangeArrowheads="1"/>
          </p:cNvPicPr>
          <p:nvPr/>
        </p:nvPicPr>
        <p:blipFill>
          <a:blip r:embed="rId3"/>
          <a:srcRect l="11423" t="3761" r="12769" b="5338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52400"/>
          <a:ext cx="8077200" cy="6556379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Enterprise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Web 2.0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JSR 168 Portlets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Gadgets, Widgets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Server-side integration and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AJAX, client-side integration and processing, JavaScript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RSS, Atom, JSON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WSDL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REST (GET, PUT, DELETE, POST)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16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Portlet Containers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Open Social Containers (Orkut, LinkedIn, Shindig);  Facebook; StartPages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User Centric Gateways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Social Networking Portals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Workflow managers (Taverna, Kepler, etc)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Mash-ups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Grid computing: Globus, condor, etc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Cloud computing: Amazon WS Suite, Xen Virtualization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79463" y="228600"/>
            <a:ext cx="7583487" cy="1044575"/>
          </a:xfrm>
        </p:spPr>
        <p:txBody>
          <a:bodyPr/>
          <a:lstStyle/>
          <a:p>
            <a:r>
              <a:rPr lang="en-US" smtClean="0"/>
              <a:t>Google Maps and GeoRSS</a:t>
            </a:r>
          </a:p>
        </p:txBody>
      </p:sp>
      <p:pic>
        <p:nvPicPr>
          <p:cNvPr id="44035" name="Content Placeholder 6" descr="Picture 8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600200"/>
            <a:ext cx="6846888" cy="3810000"/>
          </a:xfrm>
        </p:spPr>
      </p:pic>
      <p:pic>
        <p:nvPicPr>
          <p:cNvPr id="44036" name="Picture 4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013" y="3352800"/>
            <a:ext cx="4903787" cy="313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300" smtClean="0"/>
              <a:t>Web 2.0 Systems like Grids have Portals, Services, Resources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1143000"/>
          </a:xfrm>
        </p:spPr>
        <p:txBody>
          <a:bodyPr/>
          <a:lstStyle/>
          <a:p>
            <a:pPr eaLnBrk="1" hangingPunct="1"/>
            <a:r>
              <a:rPr lang="en-US" smtClean="0"/>
              <a:t>Captures the incredible development of interactive Web sites enabling people to create and collaborate 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44638"/>
            <a:ext cx="7848600" cy="531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NTL">
  <a:themeElements>
    <a:clrScheme name="INT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32131</TotalTime>
  <Words>1191</Words>
  <Application>Microsoft PowerPoint</Application>
  <PresentationFormat>On-screen Show (4:3)</PresentationFormat>
  <Paragraphs>335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Globe</vt:lpstr>
      <vt:lpstr>Blue_HP_Light</vt:lpstr>
      <vt:lpstr>1_NPACI/SDSC (logo) template</vt:lpstr>
      <vt:lpstr>DataStream</vt:lpstr>
      <vt:lpstr>2_DataStream</vt:lpstr>
      <vt:lpstr>7_Globe</vt:lpstr>
      <vt:lpstr>Office Theme</vt:lpstr>
      <vt:lpstr>INTL</vt:lpstr>
      <vt:lpstr>Revolution</vt:lpstr>
      <vt:lpstr>9_Globe</vt:lpstr>
      <vt:lpstr>2_Globe</vt:lpstr>
      <vt:lpstr>1_Office Theme</vt:lpstr>
      <vt:lpstr>Default Design</vt:lpstr>
      <vt:lpstr>6_Default Design</vt:lpstr>
      <vt:lpstr>1_Globe</vt:lpstr>
      <vt:lpstr>5_Globe</vt:lpstr>
      <vt:lpstr>8_Globe</vt:lpstr>
      <vt:lpstr>PhotoImpact</vt:lpstr>
      <vt:lpstr>Technology Futures  and Lots of Sensor Grids </vt:lpstr>
      <vt:lpstr>Gartner 2006 Technology Hype Curve</vt:lpstr>
      <vt:lpstr>Gartner 2007 Technology Hype Curve</vt:lpstr>
      <vt:lpstr>Slide 4</vt:lpstr>
      <vt:lpstr>QuakeSpace</vt:lpstr>
      <vt:lpstr>Slide 6</vt:lpstr>
      <vt:lpstr>Slide 7</vt:lpstr>
      <vt:lpstr>Google Maps and GeoRSS</vt:lpstr>
      <vt:lpstr>Web 2.0 Systems like Grids have Portals, Services, Resources</vt:lpstr>
      <vt:lpstr>Web 2.0 and Clouds</vt:lpstr>
      <vt:lpstr>The Big Players!</vt:lpstr>
      <vt:lpstr>Information and Cyberinfrastructure</vt:lpstr>
      <vt:lpstr>Mashups v Workflow?</vt:lpstr>
      <vt:lpstr>Major Companies entering mashup  area</vt:lpstr>
      <vt:lpstr>Core (eScience) Cloud Architecture</vt:lpstr>
      <vt:lpstr>Deploying eScience Cloud</vt:lpstr>
      <vt:lpstr>Famous Lolcats</vt:lpstr>
      <vt:lpstr>Slide 18</vt:lpstr>
      <vt:lpstr>Too much Computing?</vt:lpstr>
      <vt:lpstr>Intel’s Projection</vt:lpstr>
      <vt:lpstr>Intel’s Application Stack</vt:lpstr>
      <vt:lpstr>Too much Data to the Rescue?</vt:lpstr>
      <vt:lpstr>Sensors as a Service</vt:lpstr>
      <vt:lpstr>Slide 24</vt:lpstr>
      <vt:lpstr>Polar Grid goes to Greenland</vt:lpstr>
      <vt:lpstr>Slide 26</vt:lpstr>
      <vt:lpstr>Environmental Monitoring Sensor Grid at Clemson</vt:lpstr>
      <vt:lpstr>Heterogeneous Sensor Grids</vt:lpstr>
      <vt:lpstr>Components of the Sensor Grid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516</cp:revision>
  <dcterms:created xsi:type="dcterms:W3CDTF">1601-01-01T00:00:00Z</dcterms:created>
  <dcterms:modified xsi:type="dcterms:W3CDTF">2008-10-01T16:44:44Z</dcterms:modified>
</cp:coreProperties>
</file>