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2"/>
  </p:notesMasterIdLst>
  <p:sldIdLst>
    <p:sldId id="267" r:id="rId2"/>
    <p:sldId id="672" r:id="rId3"/>
    <p:sldId id="557" r:id="rId4"/>
    <p:sldId id="559" r:id="rId5"/>
    <p:sldId id="673" r:id="rId6"/>
    <p:sldId id="675" r:id="rId7"/>
    <p:sldId id="676" r:id="rId8"/>
    <p:sldId id="677" r:id="rId9"/>
    <p:sldId id="678" r:id="rId10"/>
    <p:sldId id="67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CDC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8" autoAdjust="0"/>
    <p:restoredTop sz="89293" autoAdjust="0"/>
  </p:normalViewPr>
  <p:slideViewPr>
    <p:cSldViewPr>
      <p:cViewPr varScale="1">
        <p:scale>
          <a:sx n="84" d="100"/>
          <a:sy n="84" d="100"/>
        </p:scale>
        <p:origin x="5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4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EA0-24F3-4422-8146-BED3895E06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9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2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9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7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5/8/2013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5/8/2013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5/8/2013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5/8/2013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5/8/2013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5/8/2013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5/8/2013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5/8/2013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jpeg"/><Relationship Id="rId18" Type="http://schemas.openxmlformats.org/officeDocument/2006/relationships/image" Target="../media/image19.gif"/><Relationship Id="rId3" Type="http://schemas.openxmlformats.org/officeDocument/2006/relationships/image" Target="../media/image4.jpeg"/><Relationship Id="rId21" Type="http://schemas.openxmlformats.org/officeDocument/2006/relationships/image" Target="../media/image22.gi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gif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5" y="762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Panel: Future </a:t>
            </a:r>
            <a:r>
              <a:rPr lang="en-US" sz="4800" dirty="0"/>
              <a:t>Challenges of Cloud</a:t>
            </a:r>
            <a:br>
              <a:rPr lang="en-US" sz="4800" dirty="0"/>
            </a:br>
            <a:r>
              <a:rPr lang="en-US" sz="4800" dirty="0"/>
              <a:t>Computing and Web </a:t>
            </a:r>
            <a:r>
              <a:rPr lang="en-US" sz="4800" dirty="0" smtClean="0"/>
              <a:t>Technologies</a:t>
            </a:r>
            <a:br>
              <a:rPr lang="en-US" sz="4800" dirty="0" smtClean="0"/>
            </a:br>
            <a:r>
              <a:rPr lang="en-US" sz="4800" dirty="0" smtClean="0"/>
              <a:t>(with a Big Data slant)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32025"/>
            <a:ext cx="9144000" cy="838200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May 8 2013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3rd International Conference on Cloud Computing and Services Science, 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CLOSER 2013</a:t>
            </a:r>
          </a:p>
          <a:p>
            <a:r>
              <a:rPr lang="it-IT" sz="2000" b="1" dirty="0">
                <a:solidFill>
                  <a:schemeClr val="tx1"/>
                </a:solidFill>
              </a:rPr>
              <a:t>Eurogress Aachen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4 Use Types for FutureGrid </a:t>
            </a:r>
            <a:r>
              <a:rPr lang="en-US" dirty="0" err="1" smtClean="0"/>
              <a:t>TestbedaaS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9775"/>
            <a:ext cx="9144000" cy="57150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292 </a:t>
            </a:r>
            <a:r>
              <a:rPr lang="en-US" sz="2800" dirty="0" smtClean="0"/>
              <a:t>approved projects (</a:t>
            </a:r>
            <a:r>
              <a:rPr lang="en-US" sz="2800" b="1" dirty="0" smtClean="0"/>
              <a:t>1734 users</a:t>
            </a:r>
            <a:r>
              <a:rPr lang="en-US" sz="2800" dirty="0" smtClean="0"/>
              <a:t>) </a:t>
            </a:r>
            <a:r>
              <a:rPr lang="en-US" sz="2800" b="1" dirty="0" smtClean="0"/>
              <a:t>April 6 2013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USA(79%), Puerto Rico(3%- Students in class), India, </a:t>
            </a:r>
            <a:r>
              <a:rPr lang="en-US" sz="2400" dirty="0"/>
              <a:t>China, </a:t>
            </a:r>
            <a:r>
              <a:rPr lang="en-US" sz="2400" dirty="0" smtClean="0"/>
              <a:t>lots of European countries (Italy at 2% as class)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Industry, Government, Academia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and Middleware (</a:t>
            </a:r>
            <a:r>
              <a:rPr lang="en-US" sz="2800" b="1" dirty="0" smtClean="0">
                <a:solidFill>
                  <a:srgbClr val="FF0000"/>
                </a:solidFill>
              </a:rPr>
              <a:t>55.6%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Core CS </a:t>
            </a:r>
            <a:r>
              <a:rPr lang="en-US" sz="2400" dirty="0"/>
              <a:t>and Cyberinfrastructure; </a:t>
            </a:r>
            <a:r>
              <a:rPr lang="en-US" sz="2400" dirty="0" smtClean="0"/>
              <a:t>Interoperability (</a:t>
            </a:r>
            <a:r>
              <a:rPr lang="en-US" sz="2400" b="1" dirty="0" smtClean="0">
                <a:solidFill>
                  <a:srgbClr val="FF0000"/>
                </a:solidFill>
              </a:rPr>
              <a:t>3.6%</a:t>
            </a:r>
            <a:r>
              <a:rPr lang="en-US" sz="2400" dirty="0" smtClean="0"/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Grids </a:t>
            </a:r>
            <a:r>
              <a:rPr lang="en-US" sz="2400" dirty="0"/>
              <a:t>and </a:t>
            </a:r>
            <a:r>
              <a:rPr lang="en-US" sz="2400" dirty="0" smtClean="0"/>
              <a:t>Clouds such as </a:t>
            </a:r>
            <a:r>
              <a:rPr lang="en-US" sz="2400" dirty="0"/>
              <a:t>Open Grid Forum OGF </a:t>
            </a:r>
            <a:r>
              <a:rPr lang="en-US" sz="2400" dirty="0" smtClean="0"/>
              <a:t>Standards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New Domain Science applications (</a:t>
            </a:r>
            <a:r>
              <a:rPr lang="en-US" sz="2800" b="1" dirty="0">
                <a:solidFill>
                  <a:srgbClr val="FF0000"/>
                </a:solidFill>
              </a:rPr>
              <a:t>20.4%)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Life science highlighted (</a:t>
            </a:r>
            <a:r>
              <a:rPr lang="en-US" sz="2400" dirty="0">
                <a:solidFill>
                  <a:srgbClr val="FF0000"/>
                </a:solidFill>
              </a:rPr>
              <a:t>10.5%</a:t>
            </a:r>
            <a:r>
              <a:rPr lang="en-US" sz="2400" dirty="0"/>
              <a:t>), Non Life Science (</a:t>
            </a:r>
            <a:r>
              <a:rPr lang="en-US" sz="2400" dirty="0">
                <a:solidFill>
                  <a:srgbClr val="FF0000"/>
                </a:solidFill>
              </a:rPr>
              <a:t>9.9%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Training Education and Outreach (</a:t>
            </a:r>
            <a:r>
              <a:rPr lang="en-US" sz="2800" b="1" dirty="0">
                <a:solidFill>
                  <a:srgbClr val="FF0000"/>
                </a:solidFill>
              </a:rPr>
              <a:t>14.9%</a:t>
            </a:r>
            <a:r>
              <a:rPr lang="en-US" sz="2800" b="1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Long (24 full semester) and short events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</a:t>
            </a:r>
            <a:r>
              <a:rPr lang="en-US" sz="2800" b="1" dirty="0" smtClean="0">
                <a:solidFill>
                  <a:srgbClr val="FF0000"/>
                </a:solidFill>
              </a:rPr>
              <a:t>9.1%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</a:t>
            </a:r>
            <a:r>
              <a:rPr lang="en-US" sz="2400" dirty="0" smtClean="0"/>
              <a:t>(TIS, TAS), OSG, EGI; Campuses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Issues of Importance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37260"/>
            <a:ext cx="9144000" cy="4525963"/>
          </a:xfrm>
        </p:spPr>
        <p:txBody>
          <a:bodyPr/>
          <a:lstStyle/>
          <a:p>
            <a:r>
              <a:rPr lang="en-US" sz="2400" b="1" dirty="0" smtClean="0"/>
              <a:t>Economic Imperative: </a:t>
            </a:r>
            <a:r>
              <a:rPr lang="en-US" sz="2400" dirty="0" smtClean="0"/>
              <a:t>There are a lot of data and a lot of jobs</a:t>
            </a:r>
          </a:p>
          <a:p>
            <a:r>
              <a:rPr lang="en-US" sz="2400" dirty="0"/>
              <a:t>Progress in </a:t>
            </a:r>
            <a:r>
              <a:rPr lang="en-US" sz="2400" b="1" dirty="0"/>
              <a:t>Data Science Education</a:t>
            </a:r>
            <a:r>
              <a:rPr lang="en-US" sz="2400" dirty="0"/>
              <a:t>: opportunities at universities</a:t>
            </a:r>
          </a:p>
          <a:p>
            <a:r>
              <a:rPr lang="en-US" sz="2400" b="1" dirty="0" smtClean="0"/>
              <a:t>Computing Model: </a:t>
            </a:r>
            <a:r>
              <a:rPr lang="en-US" sz="2400" dirty="0" smtClean="0"/>
              <a:t>Industry adopted clouds which are attractive for data analytics</a:t>
            </a:r>
          </a:p>
          <a:p>
            <a:r>
              <a:rPr lang="en-US" sz="2400" b="1" dirty="0" smtClean="0"/>
              <a:t>Research Model: </a:t>
            </a: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Paradigm; From Theory to Data driven science?</a:t>
            </a:r>
          </a:p>
          <a:p>
            <a:r>
              <a:rPr lang="en-US" sz="2400" b="1" dirty="0" smtClean="0"/>
              <a:t>Confusion in a new-old field: </a:t>
            </a:r>
            <a:r>
              <a:rPr lang="en-US" sz="2400" dirty="0" smtClean="0"/>
              <a:t>lack of consensus academically in several aspects of data intensive computing from storage to algorithms, to processing and education</a:t>
            </a:r>
          </a:p>
          <a:p>
            <a:pPr lvl="1"/>
            <a:r>
              <a:rPr lang="en-US" sz="2000" dirty="0" smtClean="0"/>
              <a:t>Progress in </a:t>
            </a:r>
            <a:r>
              <a:rPr lang="en-US" sz="2000" b="1" dirty="0" smtClean="0"/>
              <a:t>Data Intensive Programming Models: MapReduce</a:t>
            </a:r>
          </a:p>
          <a:p>
            <a:pPr lvl="1"/>
            <a:r>
              <a:rPr lang="en-US" sz="2000" dirty="0"/>
              <a:t>Progress in </a:t>
            </a:r>
            <a:r>
              <a:rPr lang="en-US" sz="2000" b="1" dirty="0"/>
              <a:t>Academic </a:t>
            </a:r>
            <a:r>
              <a:rPr lang="en-US" sz="2000" b="1" dirty="0" smtClean="0"/>
              <a:t>(open source) clouds: OpenStack (US)</a:t>
            </a:r>
            <a:endParaRPr lang="en-US" sz="2000" b="1" dirty="0"/>
          </a:p>
          <a:p>
            <a:r>
              <a:rPr lang="en-US" sz="2400" dirty="0" smtClean="0"/>
              <a:t>Progress in scalable robust </a:t>
            </a:r>
            <a:r>
              <a:rPr lang="en-US" sz="2400" b="1" dirty="0" smtClean="0"/>
              <a:t>Algorithms</a:t>
            </a:r>
            <a:r>
              <a:rPr lang="en-US" sz="2400" dirty="0" smtClean="0"/>
              <a:t>: new data need better algorithms exposed as </a:t>
            </a:r>
            <a:r>
              <a:rPr lang="en-US" sz="2400" b="1" dirty="0" smtClean="0"/>
              <a:t>Services</a:t>
            </a:r>
            <a:r>
              <a:rPr lang="en-US" sz="2400" dirty="0" smtClean="0"/>
              <a:t>?</a:t>
            </a:r>
          </a:p>
          <a:p>
            <a:r>
              <a:rPr lang="en-US" sz="2400" b="1" dirty="0" smtClean="0"/>
              <a:t>FutureGrid: </a:t>
            </a:r>
            <a:r>
              <a:rPr lang="en-US" sz="2400" dirty="0" smtClean="0"/>
              <a:t>Develop Experimental Systems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r>
              <a:rPr lang="en-US" b="1" dirty="0" smtClean="0"/>
              <a:t>Big Data Ecosystem in One Sentence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2098675"/>
            <a:ext cx="8847786" cy="43211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running </a:t>
            </a:r>
            <a:r>
              <a:rPr lang="en-US" dirty="0" smtClean="0">
                <a:solidFill>
                  <a:srgbClr val="FF0000"/>
                </a:solidFill>
              </a:rPr>
              <a:t>Data Analytics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expressed as </a:t>
            </a:r>
            <a:r>
              <a:rPr lang="en-US" dirty="0" smtClean="0">
                <a:solidFill>
                  <a:srgbClr val="FF0000"/>
                </a:solidFill>
              </a:rPr>
              <a:t>Services </a:t>
            </a:r>
            <a:r>
              <a:rPr lang="en-US" dirty="0" smtClean="0"/>
              <a:t>processing </a:t>
            </a:r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to solve problems in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X-Informatics ( </a:t>
            </a:r>
            <a:r>
              <a:rPr lang="en-US" dirty="0"/>
              <a:t>or </a:t>
            </a:r>
            <a:r>
              <a:rPr lang="en-US" dirty="0" smtClean="0">
                <a:solidFill>
                  <a:srgbClr val="FF0000"/>
                </a:solidFill>
              </a:rPr>
              <a:t>e-X)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 = Astronomy</a:t>
            </a:r>
            <a:r>
              <a:rPr lang="en-US" dirty="0">
                <a:solidFill>
                  <a:schemeClr val="tx1"/>
                </a:solidFill>
              </a:rPr>
              <a:t>, Biology, Biomedicine, Business, Chemistry, Crisis, Energy, Environment, Finance, Health, Intelligence, Lifestyle, Marketing, Medicine, Pathology, Policy, Radar, Security, Sensor, Social, Sustainability, Wealth and Wellness with more fields </a:t>
            </a:r>
            <a:r>
              <a:rPr lang="en-US" dirty="0" smtClean="0">
                <a:solidFill>
                  <a:schemeClr val="tx1"/>
                </a:solidFill>
              </a:rPr>
              <a:t>(physics) defined implicitly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Spans Industry and Science (research)</a:t>
            </a:r>
          </a:p>
        </p:txBody>
      </p:sp>
    </p:spTree>
    <p:extLst>
      <p:ext uri="{BB962C8B-B14F-4D97-AF65-F5344CB8AC3E}">
        <p14:creationId xmlns:p14="http://schemas.microsoft.com/office/powerpoint/2010/main" val="38533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Yu0Mkim4DcVpxfKwerviKRw-lMRWDE86kHz_Z3BP0zLcBB8Y_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5009"/>
            <a:ext cx="2438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KWRzLWcgWKmplPTsPZrbpMWfhNU3OiItBec534aXSJgAaFWqM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50" y="53109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u41sbEn2YbBq-Mv9FkyKsYWpHO6Zt4VIDyASWv3vM-ODAfQT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/>
          <a:stretch/>
        </p:blipFill>
        <p:spPr bwMode="auto">
          <a:xfrm>
            <a:off x="-31233" y="1257300"/>
            <a:ext cx="445083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GMcepVHT5PL8pI7KfoJejqsiOpQpZ2oz8n6yvE5LZO7LoSDE8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37" y="838200"/>
            <a:ext cx="1496211" cy="19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RNZpTZIKNsGnhPj4wOpjkeyPWyJQnyGO7gG0f29fB5vEKq33P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209800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ciensus.com/uploads/images/venn_diagram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32" y="2209800"/>
            <a:ext cx="2498922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4.static.flickr.com/3643/3350940973_4333e99a8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46" y="1328916"/>
            <a:ext cx="2125982" cy="21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3.gstatic.com/images?q=tbn:ANd9GcQ91z38gA1rZrp2TlS-mwhVKOHVL2IXpKHxjmtY9vNchpkhDXLJo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73" y="1300883"/>
            <a:ext cx="11620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morebooks.de/assets/product_images/9786201595/big/7801609/business-informatics.jpg?locale=gb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20599" y="4561694"/>
            <a:ext cx="1590664" cy="23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0.gstatic.com/images?q=tbn:ANd9GcSqq2ZcAVDeKPT-t171dLNI0VBR3f2tkWNYWF_u4L4KnEAiPu6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-16126"/>
            <a:ext cx="3004152" cy="10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2.gstatic.com/images?q=tbn:ANd9GcT61WeZTigeUDaul3WYcWq4NIjm1evG2U__w3bcBDQ7IVM7ueWdX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1" y="2044103"/>
            <a:ext cx="1651118" cy="23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17925" r="10845" b="34127"/>
          <a:stretch/>
        </p:blipFill>
        <p:spPr bwMode="auto">
          <a:xfrm>
            <a:off x="6279300" y="3434671"/>
            <a:ext cx="2864700" cy="160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28661" r="32053" b="10865"/>
          <a:stretch/>
        </p:blipFill>
        <p:spPr bwMode="auto">
          <a:xfrm>
            <a:off x="5499086" y="4080878"/>
            <a:ext cx="3644914" cy="16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35603" r="11324" b="34435"/>
          <a:stretch/>
        </p:blipFill>
        <p:spPr bwMode="auto">
          <a:xfrm>
            <a:off x="5764474" y="5295090"/>
            <a:ext cx="3379526" cy="158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spa.asu.edu/centers/pincenter.gif/image_previe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02" y="5943638"/>
            <a:ext cx="1879698" cy="9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eoinformatics.com/layouts/cmediageoinformatics/img/Header-Geo-5.gi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2"/>
          <a:stretch/>
        </p:blipFill>
        <p:spPr bwMode="auto">
          <a:xfrm>
            <a:off x="7049772" y="4322918"/>
            <a:ext cx="2094228" cy="64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4" t="29851" r="13419" b="56430"/>
          <a:stretch/>
        </p:blipFill>
        <p:spPr bwMode="auto">
          <a:xfrm>
            <a:off x="7400203" y="746282"/>
            <a:ext cx="1673904" cy="582634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 t="15702" b="41253"/>
          <a:stretch/>
        </p:blipFill>
        <p:spPr bwMode="auto">
          <a:xfrm>
            <a:off x="6875587" y="5734478"/>
            <a:ext cx="1049232" cy="11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1332" y="4277412"/>
            <a:ext cx="3635470" cy="2580588"/>
            <a:chOff x="161332" y="4277412"/>
            <a:chExt cx="3635470" cy="2580588"/>
          </a:xfrm>
        </p:grpSpPr>
        <p:pic>
          <p:nvPicPr>
            <p:cNvPr id="27" name="Picture 24" descr="http://ucspace.canberra.edu.au/download/attachments/59113623/Triangle+diagram+of+Social+Informatics.GIF?version=1&amp;modificationDate=128210213964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2" y="4277412"/>
              <a:ext cx="3635470" cy="2580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47800" y="6448466"/>
              <a:ext cx="13150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Social Informatics</a:t>
              </a:r>
              <a:endParaRPr lang="en-US" sz="1200" b="1" dirty="0"/>
            </a:p>
          </p:txBody>
        </p:sp>
      </p:grpSp>
      <p:pic>
        <p:nvPicPr>
          <p:cNvPr id="3" name="Picture 4" descr="UF1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r="6237"/>
          <a:stretch/>
        </p:blipFill>
        <p:spPr bwMode="auto">
          <a:xfrm>
            <a:off x="0" y="4230944"/>
            <a:ext cx="1885596" cy="16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1"/>
          <a:stretch/>
        </p:blipFill>
        <p:spPr>
          <a:xfrm>
            <a:off x="2015695" y="3905935"/>
            <a:ext cx="1751030" cy="7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968022"/>
          </a:xfrm>
        </p:spPr>
        <p:txBody>
          <a:bodyPr/>
          <a:lstStyle/>
          <a:p>
            <a:r>
              <a:rPr lang="en-US" dirty="0" smtClean="0"/>
              <a:t>Education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334000"/>
          </a:xfrm>
        </p:spPr>
        <p:txBody>
          <a:bodyPr/>
          <a:lstStyle/>
          <a:p>
            <a:r>
              <a:rPr lang="en-US" sz="2400" dirty="0" smtClean="0"/>
              <a:t>Microsoft says there will be </a:t>
            </a:r>
            <a:r>
              <a:rPr lang="en-US" sz="2400" b="1" dirty="0" smtClean="0"/>
              <a:t>14 million cloud jobs </a:t>
            </a:r>
            <a:r>
              <a:rPr lang="en-US" sz="2400" dirty="0" smtClean="0"/>
              <a:t>around the world by 2015</a:t>
            </a:r>
          </a:p>
          <a:p>
            <a:r>
              <a:rPr lang="en-US" sz="2400" dirty="0" smtClean="0"/>
              <a:t>McKinsey says that there will up to </a:t>
            </a:r>
            <a:r>
              <a:rPr lang="en-US" sz="2400" b="1" dirty="0" smtClean="0"/>
              <a:t>190,000 nerds </a:t>
            </a:r>
            <a:r>
              <a:rPr lang="en-US" sz="2400" dirty="0" smtClean="0"/>
              <a:t>and </a:t>
            </a:r>
            <a:r>
              <a:rPr lang="en-US" sz="2400" b="1" dirty="0" smtClean="0"/>
              <a:t>1.5 million extra managers</a:t>
            </a:r>
            <a:r>
              <a:rPr lang="en-US" sz="2400" dirty="0" smtClean="0"/>
              <a:t> needed in Data Science by 2018 in USA</a:t>
            </a:r>
          </a:p>
          <a:p>
            <a:r>
              <a:rPr lang="en-US" sz="2400" dirty="0" smtClean="0"/>
              <a:t>Many more jobs than simulation (third paradigm) where </a:t>
            </a:r>
            <a:r>
              <a:rPr lang="en-US" sz="2400" b="1" dirty="0" smtClean="0"/>
              <a:t>computational science </a:t>
            </a:r>
            <a:r>
              <a:rPr lang="en-US" sz="2400" dirty="0" smtClean="0"/>
              <a:t>not very successful as curriculum</a:t>
            </a:r>
          </a:p>
          <a:p>
            <a:r>
              <a:rPr lang="en-US" sz="2400" dirty="0" smtClean="0"/>
              <a:t>Need curricula to </a:t>
            </a:r>
            <a:r>
              <a:rPr lang="en-US" sz="2400" dirty="0"/>
              <a:t>educate people to </a:t>
            </a:r>
            <a:r>
              <a:rPr lang="en-US" sz="2400" dirty="0" smtClean="0"/>
              <a:t>use/design </a:t>
            </a:r>
            <a:r>
              <a:rPr lang="en-US" sz="2400" b="1" dirty="0" smtClean="0"/>
              <a:t>Clouds</a:t>
            </a:r>
            <a:r>
              <a:rPr lang="en-US" sz="2400" dirty="0" smtClean="0"/>
              <a:t> </a:t>
            </a:r>
            <a:r>
              <a:rPr lang="en-US" sz="2400" dirty="0"/>
              <a:t>running </a:t>
            </a:r>
            <a:r>
              <a:rPr lang="en-US" sz="2400" b="1" dirty="0"/>
              <a:t>Data Analytics </a:t>
            </a:r>
            <a:r>
              <a:rPr lang="en-US" sz="2400" dirty="0"/>
              <a:t>processing </a:t>
            </a:r>
            <a:r>
              <a:rPr lang="en-US" sz="2400" b="1" dirty="0"/>
              <a:t>Big Data </a:t>
            </a:r>
            <a:r>
              <a:rPr lang="en-US" sz="2400" dirty="0"/>
              <a:t>to solve problems in </a:t>
            </a:r>
            <a:r>
              <a:rPr lang="en-US" sz="2400" b="1" dirty="0" smtClean="0"/>
              <a:t>X-Informatics</a:t>
            </a:r>
            <a:r>
              <a:rPr lang="en-US" sz="2400" dirty="0" smtClean="0"/>
              <a:t> (X= Bio…</a:t>
            </a:r>
            <a:r>
              <a:rPr lang="en-US" sz="2400" dirty="0" err="1" smtClean="0"/>
              <a:t>LifeStyle</a:t>
            </a:r>
            <a:r>
              <a:rPr lang="en-US" sz="2400" dirty="0" smtClean="0"/>
              <a:t>…Policy…Wealth)</a:t>
            </a:r>
          </a:p>
          <a:p>
            <a:r>
              <a:rPr lang="en-US" sz="2400" dirty="0" smtClean="0"/>
              <a:t>Cover Data curation/management, Analytics (algorithms), run-time (MapReduce, Workflow, NOSQL), Applications</a:t>
            </a:r>
          </a:p>
          <a:p>
            <a:r>
              <a:rPr lang="en-US" sz="2400" dirty="0" smtClean="0"/>
              <a:t>Not many courses aimed at any one aspect of this; let alone everything and their integration</a:t>
            </a:r>
            <a:endParaRPr lang="en-US" sz="2400" dirty="0"/>
          </a:p>
          <a:p>
            <a:r>
              <a:rPr lang="en-US" sz="2400" dirty="0"/>
              <a:t>Look at Massive Open Online </a:t>
            </a:r>
            <a:r>
              <a:rPr lang="en-US" sz="2400" dirty="0" smtClean="0"/>
              <a:t>Courses (</a:t>
            </a:r>
            <a:r>
              <a:rPr lang="en-US" sz="2400" b="1" dirty="0" smtClean="0"/>
              <a:t>MOOC</a:t>
            </a:r>
            <a:r>
              <a:rPr lang="en-US" sz="2400" dirty="0" smtClean="0"/>
              <a:t>s)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dirty="0" smtClean="0"/>
              <a:t>Clouds for Scientific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07311" cy="5715000"/>
          </a:xfrm>
        </p:spPr>
        <p:txBody>
          <a:bodyPr/>
          <a:lstStyle/>
          <a:p>
            <a:r>
              <a:rPr lang="en-US" sz="2400" dirty="0" smtClean="0"/>
              <a:t>There has been plenty of trials and several successes from particle physics (LHC) data analysis to genome sequencing</a:t>
            </a:r>
          </a:p>
          <a:p>
            <a:r>
              <a:rPr lang="en-US" sz="2400" b="1" dirty="0" smtClean="0"/>
              <a:t>MapReduce/NOSQL</a:t>
            </a:r>
            <a:r>
              <a:rPr lang="en-US" sz="2400" dirty="0" smtClean="0"/>
              <a:t> with Iterative extensions good for data intensive problems which have very different communication requirements from large scale simulations</a:t>
            </a:r>
          </a:p>
          <a:p>
            <a:pPr lvl="1"/>
            <a:r>
              <a:rPr lang="en-US" sz="2000" dirty="0" smtClean="0"/>
              <a:t>Large collective communication v. smallish local messages</a:t>
            </a:r>
          </a:p>
          <a:p>
            <a:r>
              <a:rPr lang="en-US" sz="2400" dirty="0" smtClean="0"/>
              <a:t>However no agreement on good data architecture or even requirements for this either in cloud or on conventional HPC style systems</a:t>
            </a:r>
          </a:p>
          <a:p>
            <a:r>
              <a:rPr lang="en-US" sz="2400" dirty="0" smtClean="0"/>
              <a:t>No agreement on value of commercial clouds as cost effective solution</a:t>
            </a:r>
          </a:p>
          <a:p>
            <a:r>
              <a:rPr lang="en-US" sz="2400" b="1" dirty="0" smtClean="0"/>
              <a:t>Need to generate a consensus on data architectures as exists for simulations</a:t>
            </a:r>
          </a:p>
          <a:p>
            <a:pPr lvl="1"/>
            <a:r>
              <a:rPr lang="en-US" sz="2000" dirty="0" smtClean="0"/>
              <a:t>Exascale discussion builds on agreed principles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/>
          <a:lstStyle/>
          <a:p>
            <a:r>
              <a:rPr lang="en-US" dirty="0" smtClean="0"/>
              <a:t>Data Analytics Futures?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9144000" cy="5822950"/>
          </a:xfrm>
        </p:spPr>
        <p:txBody>
          <a:bodyPr/>
          <a:lstStyle/>
          <a:p>
            <a:r>
              <a:rPr lang="en-US" sz="2400" b="1" dirty="0"/>
              <a:t>Better algorithms </a:t>
            </a:r>
            <a:r>
              <a:rPr lang="en-US" sz="2400" dirty="0"/>
              <a:t>contribute as much as </a:t>
            </a:r>
            <a:r>
              <a:rPr lang="en-US" sz="2400" b="1" dirty="0"/>
              <a:t>better hardware </a:t>
            </a:r>
            <a:r>
              <a:rPr lang="en-US" sz="2400" dirty="0"/>
              <a:t>in HPC</a:t>
            </a:r>
          </a:p>
          <a:p>
            <a:r>
              <a:rPr lang="en-US" sz="2400" b="1" dirty="0" err="1" smtClean="0"/>
              <a:t>PETSc</a:t>
            </a:r>
            <a:r>
              <a:rPr lang="en-US" sz="2400" b="1" dirty="0" smtClean="0"/>
              <a:t>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ScaLAPACK</a:t>
            </a:r>
            <a:r>
              <a:rPr lang="en-US" sz="2400" b="1" dirty="0" smtClean="0"/>
              <a:t> </a:t>
            </a:r>
            <a:r>
              <a:rPr lang="en-US" sz="2400" dirty="0" smtClean="0"/>
              <a:t>and similar libraries very important in supporting parallel simulations</a:t>
            </a:r>
          </a:p>
          <a:p>
            <a:r>
              <a:rPr lang="en-US" sz="2400" dirty="0" smtClean="0"/>
              <a:t>Need equivalent </a:t>
            </a:r>
            <a:r>
              <a:rPr lang="en-US" sz="2400" b="1" dirty="0" smtClean="0"/>
              <a:t>Data Analytics libraries</a:t>
            </a:r>
          </a:p>
          <a:p>
            <a:r>
              <a:rPr lang="en-US" sz="2400" dirty="0" smtClean="0"/>
              <a:t>Include</a:t>
            </a:r>
            <a:r>
              <a:rPr lang="en-US" sz="2400" b="1" dirty="0" smtClean="0"/>
              <a:t> datamining </a:t>
            </a:r>
            <a:r>
              <a:rPr lang="en-US" sz="2400" dirty="0" smtClean="0"/>
              <a:t>(Clustering, SVM, HMM, Bayesian Nets …), </a:t>
            </a:r>
            <a:r>
              <a:rPr lang="en-US" sz="2400" b="1" dirty="0" smtClean="0"/>
              <a:t>image processing</a:t>
            </a:r>
            <a:r>
              <a:rPr lang="en-US" sz="2400" dirty="0" smtClean="0"/>
              <a:t>, </a:t>
            </a:r>
            <a:r>
              <a:rPr lang="en-US" sz="2400" b="1" dirty="0" smtClean="0"/>
              <a:t>information retrieval </a:t>
            </a:r>
            <a:r>
              <a:rPr lang="en-US" sz="2400" dirty="0" smtClean="0"/>
              <a:t>including </a:t>
            </a:r>
            <a:r>
              <a:rPr lang="en-US" sz="2400" b="1" dirty="0" smtClean="0"/>
              <a:t>hidden factor </a:t>
            </a:r>
            <a:r>
              <a:rPr lang="en-US" sz="2400" dirty="0" smtClean="0"/>
              <a:t>analysis (LDA), </a:t>
            </a:r>
            <a:r>
              <a:rPr lang="en-US" sz="2400" b="1" dirty="0" smtClean="0"/>
              <a:t>global inference</a:t>
            </a:r>
            <a:r>
              <a:rPr lang="en-US" sz="2400" dirty="0" smtClean="0"/>
              <a:t>, </a:t>
            </a:r>
            <a:r>
              <a:rPr lang="en-US" sz="2400" b="1" dirty="0" smtClean="0"/>
              <a:t>dimension reduction</a:t>
            </a:r>
          </a:p>
          <a:p>
            <a:pPr lvl="1"/>
            <a:r>
              <a:rPr lang="en-US" sz="2000" dirty="0" smtClean="0"/>
              <a:t>Many libraries/toolkits (R, Matlab) and web sites (BLAST) but typically not aimed at scalable high performance algorithms</a:t>
            </a:r>
          </a:p>
          <a:p>
            <a:r>
              <a:rPr lang="en-US" sz="2400" dirty="0" smtClean="0"/>
              <a:t>Should support </a:t>
            </a:r>
            <a:r>
              <a:rPr lang="en-US" sz="2400" b="1" dirty="0" smtClean="0"/>
              <a:t>clouds and HPC; MPI </a:t>
            </a:r>
            <a:r>
              <a:rPr lang="en-US" sz="2400" dirty="0" smtClean="0"/>
              <a:t>and</a:t>
            </a:r>
            <a:r>
              <a:rPr lang="en-US" sz="2400" b="1" dirty="0" smtClean="0"/>
              <a:t> MapReduce</a:t>
            </a:r>
          </a:p>
          <a:p>
            <a:pPr lvl="1"/>
            <a:r>
              <a:rPr lang="en-US" sz="2000" dirty="0" smtClean="0"/>
              <a:t>Iterative MapReduce an interesting runtime; Hadoop has many limitations</a:t>
            </a:r>
          </a:p>
          <a:p>
            <a:r>
              <a:rPr lang="en-US" sz="2400" dirty="0" smtClean="0"/>
              <a:t>Build as </a:t>
            </a:r>
            <a:r>
              <a:rPr lang="en-US" sz="2400" b="1" dirty="0" smtClean="0"/>
              <a:t>Library</a:t>
            </a:r>
            <a:r>
              <a:rPr lang="en-US" sz="2400" dirty="0" smtClean="0"/>
              <a:t> and/or </a:t>
            </a:r>
            <a:r>
              <a:rPr lang="en-US" sz="2400" b="1" dirty="0" smtClean="0"/>
              <a:t>Services</a:t>
            </a:r>
            <a:r>
              <a:rPr lang="en-US" sz="2400" dirty="0" smtClean="0"/>
              <a:t> (Software as a Service)</a:t>
            </a:r>
          </a:p>
          <a:p>
            <a:r>
              <a:rPr lang="en-US" sz="2400" dirty="0" smtClean="0"/>
              <a:t>Propose to build community to define &amp; implement</a:t>
            </a:r>
            <a:br>
              <a:rPr lang="en-US" sz="2400" dirty="0" smtClean="0"/>
            </a:br>
            <a:r>
              <a:rPr lang="en-US" sz="2400" b="1" dirty="0" smtClean="0"/>
              <a:t>SPIDAL </a:t>
            </a:r>
            <a:r>
              <a:rPr lang="en-US" sz="2400" dirty="0" smtClean="0"/>
              <a:t>or</a:t>
            </a:r>
            <a:r>
              <a:rPr lang="en-US" sz="2400" b="1" dirty="0" smtClean="0"/>
              <a:t> Scalable </a:t>
            </a:r>
            <a:r>
              <a:rPr lang="en-US" sz="2400" b="1" dirty="0"/>
              <a:t>Parallel Interoperable  Data Analytics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Computing (virtual Clusters)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Hypervisor, 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Compiler tools, Sensor nets, Monitors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2477" y="115867"/>
            <a:ext cx="4875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FutureGrid offers</a:t>
            </a:r>
          </a:p>
          <a:p>
            <a:pPr algn="ctr"/>
            <a:r>
              <a:rPr lang="en-US" sz="2800" b="1" dirty="0"/>
              <a:t>Computing Testbed as a Service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Networks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OpenFlow GENI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0936" y="1121989"/>
            <a:ext cx="4118264" cy="1754326"/>
            <a:chOff x="734040" y="1277123"/>
            <a:chExt cx="4118264" cy="1746835"/>
          </a:xfrm>
        </p:grpSpPr>
        <p:grpSp>
          <p:nvGrpSpPr>
            <p:cNvPr id="19" name="Group 18"/>
            <p:cNvGrpSpPr/>
            <p:nvPr/>
          </p:nvGrpSpPr>
          <p:grpSpPr>
            <a:xfrm>
              <a:off x="734040" y="1295400"/>
              <a:ext cx="4118264" cy="1692195"/>
              <a:chOff x="2130136" y="2133600"/>
              <a:chExt cx="4118264" cy="115463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33600" y="2133600"/>
                <a:ext cx="411480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0136" y="2242693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 smtClean="0"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85304" y="1277123"/>
              <a:ext cx="2667000" cy="174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CS Research </a:t>
              </a:r>
              <a:r>
                <a:rPr lang="en-US" b="1" dirty="0"/>
                <a:t>Use e.g. test new compiler or storage model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Class Usages e.g. run GPU  &amp; multicore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</a:t>
              </a:r>
            </a:p>
          </p:txBody>
        </p:sp>
      </p:grpSp>
      <p:sp>
        <p:nvSpPr>
          <p:cNvPr id="36" name="Trapezoid 35"/>
          <p:cNvSpPr/>
          <p:nvPr/>
        </p:nvSpPr>
        <p:spPr>
          <a:xfrm>
            <a:off x="76200" y="1114054"/>
            <a:ext cx="5791200" cy="5662981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9"/>
          <p:cNvSpPr>
            <a:spLocks noGrp="1"/>
          </p:cNvSpPr>
          <p:nvPr>
            <p:ph idx="1"/>
          </p:nvPr>
        </p:nvSpPr>
        <p:spPr>
          <a:xfrm>
            <a:off x="5867400" y="2915617"/>
            <a:ext cx="3276600" cy="36130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smtClean="0"/>
              <a:t>FutureGrid Usages</a:t>
            </a:r>
          </a:p>
          <a:p>
            <a:r>
              <a:rPr lang="en-US" sz="2400" b="1" dirty="0" smtClean="0"/>
              <a:t>Computer Science</a:t>
            </a:r>
          </a:p>
          <a:p>
            <a:r>
              <a:rPr lang="en-US" sz="2400" b="1" dirty="0" smtClean="0"/>
              <a:t>Applications</a:t>
            </a:r>
            <a:r>
              <a:rPr lang="en-US" sz="2400" dirty="0" smtClean="0"/>
              <a:t> and understanding </a:t>
            </a:r>
            <a:r>
              <a:rPr lang="en-US" sz="2400" b="1" dirty="0" smtClean="0"/>
              <a:t>Science Clouds</a:t>
            </a:r>
          </a:p>
          <a:p>
            <a:r>
              <a:rPr lang="en-US" sz="2400" b="1" dirty="0" smtClean="0"/>
              <a:t>Technology Evaluation </a:t>
            </a:r>
            <a:r>
              <a:rPr lang="en-US" sz="2400" dirty="0" smtClean="0"/>
              <a:t>including XSEDE testing</a:t>
            </a:r>
          </a:p>
          <a:p>
            <a:r>
              <a:rPr lang="en-US" sz="2400" b="1" dirty="0" smtClean="0"/>
              <a:t>Education &amp; Training</a:t>
            </a:r>
            <a:endParaRPr lang="en-US" sz="24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7912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90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Testbed as a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part of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XSEDE</a:t>
            </a:r>
            <a:r>
              <a:rPr lang="en-US" sz="2400" dirty="0" smtClean="0">
                <a:cs typeface="Times New Roman" pitchFamily="18" charset="0"/>
              </a:rPr>
              <a:t> set up as a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testbed </a:t>
            </a:r>
            <a:r>
              <a:rPr lang="en-US" sz="2400" dirty="0" smtClean="0">
                <a:cs typeface="Times New Roman" pitchFamily="18" charset="0"/>
              </a:rPr>
              <a:t>with cloud focus</a:t>
            </a:r>
          </a:p>
          <a:p>
            <a:r>
              <a:rPr lang="en-US" sz="2400" dirty="0" smtClean="0"/>
              <a:t>Operational since Summer 2010 (i.e. now in third year of use)</a:t>
            </a:r>
          </a:p>
          <a:p>
            <a:r>
              <a:rPr lang="en-US" sz="24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400" dirty="0" smtClean="0"/>
              <a:t>Support of </a:t>
            </a:r>
            <a:r>
              <a:rPr lang="en-US" sz="2400" dirty="0" smtClean="0">
                <a:solidFill>
                  <a:srgbClr val="FF0000"/>
                </a:solidFill>
              </a:rPr>
              <a:t>Computer </a:t>
            </a:r>
            <a:r>
              <a:rPr lang="en-US" sz="2400" dirty="0">
                <a:solidFill>
                  <a:srgbClr val="FF0000"/>
                </a:solidFill>
              </a:rPr>
              <a:t>Science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Computational Science </a:t>
            </a:r>
            <a:r>
              <a:rPr lang="en-US" sz="2400" dirty="0"/>
              <a:t>research </a:t>
            </a:r>
            <a:endParaRPr lang="en-US" sz="2400" dirty="0" smtClean="0"/>
          </a:p>
          <a:p>
            <a:pPr lvl="1"/>
            <a:r>
              <a:rPr lang="en-US" sz="24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FutureGrid is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>
                <a:cs typeface="Times New Roman" pitchFamily="18" charset="0"/>
              </a:rPr>
              <a:t>and supports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>
                <a:cs typeface="Times New Roman" pitchFamily="18" charset="0"/>
              </a:rPr>
              <a:t>software with and </a:t>
            </a:r>
            <a:r>
              <a:rPr lang="en-US" sz="2400" dirty="0" smtClean="0">
                <a:cs typeface="Times New Roman" pitchFamily="18" charset="0"/>
              </a:rPr>
              <a:t>without VM’s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 rich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400" dirty="0" smtClean="0">
                <a:cs typeface="Times New Roman" pitchFamily="18" charset="0"/>
              </a:rPr>
              <a:t>platform for classes</a:t>
            </a:r>
          </a:p>
          <a:p>
            <a:r>
              <a:rPr lang="en-US" sz="2400" dirty="0" smtClean="0"/>
              <a:t>Offers </a:t>
            </a:r>
            <a:r>
              <a:rPr lang="en-US" sz="2400" dirty="0">
                <a:solidFill>
                  <a:srgbClr val="FF0000"/>
                </a:solidFill>
              </a:rPr>
              <a:t>OpenStack, Eucalyptus, Nimbus, </a:t>
            </a:r>
            <a:r>
              <a:rPr lang="en-US" sz="2400" dirty="0" smtClean="0">
                <a:solidFill>
                  <a:srgbClr val="FF0000"/>
                </a:solidFill>
              </a:rPr>
              <a:t>OpenNebula, HPC (MPI) </a:t>
            </a:r>
            <a:r>
              <a:rPr lang="en-US" sz="2400" dirty="0" smtClean="0"/>
              <a:t>on same hardware moving to software defined systems; supports both classic HPC and Cloud storage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anel: Future Challenges of Cloud Computing and Web Technologies (with a Big Data slant)  &amp;quot;&quot;/&gt;&lt;property id=&quot;20307&quot; value=&quot;267&quot;/&gt;&lt;/object&gt;&lt;object type=&quot;3&quot; unique_id=&quot;82910&quot;&gt;&lt;property id=&quot;20148&quot; value=&quot;5&quot;/&gt;&lt;property id=&quot;20300&quot; value=&quot;Slide 3 - &amp;quot;Big Data Ecosystem in One Sentence&amp;quot;&quot;/&gt;&lt;property id=&quot;20307&quot; value=&quot;557&quot;/&gt;&lt;/object&gt;&lt;object type=&quot;3&quot; unique_id=&quot;82911&quot;&gt;&lt;property id=&quot;20148&quot; value=&quot;5&quot;/&gt;&lt;property id=&quot;20300&quot; value=&quot;Slide 4&quot;/&gt;&lt;property id=&quot;20307&quot; value=&quot;559&quot;/&gt;&lt;/object&gt;&lt;object type=&quot;3&quot; unique_id=&quot;103219&quot;&gt;&lt;property id=&quot;20148&quot; value=&quot;5&quot;/&gt;&lt;property id=&quot;20300&quot; value=&quot;Slide 2 - &amp;quot;Issues of Importance&amp;quot;&quot;/&gt;&lt;property id=&quot;20307&quot; value=&quot;672&quot;/&gt;&lt;/object&gt;&lt;object type=&quot;3&quot; unique_id=&quot;107407&quot;&gt;&lt;property id=&quot;20148&quot; value=&quot;5&quot;/&gt;&lt;property id=&quot;20300&quot; value=&quot;Slide 5 - &amp;quot;Education and Training&amp;quot;&quot;/&gt;&lt;property id=&quot;20307&quot; value=&quot;673&quot;/&gt;&lt;/object&gt;&lt;object type=&quot;3&quot; unique_id=&quot;107409&quot;&gt;&lt;property id=&quot;20148&quot; value=&quot;5&quot;/&gt;&lt;property id=&quot;20300&quot; value=&quot;Slide 6 - &amp;quot;Clouds for Scientific Data Analysis&amp;quot;&quot;/&gt;&lt;property id=&quot;20307&quot; value=&quot;675&quot;/&gt;&lt;/object&gt;&lt;object type=&quot;3&quot; unique_id=&quot;107410&quot;&gt;&lt;property id=&quot;20148&quot; value=&quot;5&quot;/&gt;&lt;property id=&quot;20300&quot; value=&quot;Slide 7 - &amp;quot;Data Analytics Futures?&amp;quot;&quot;/&gt;&lt;property id=&quot;20307&quot; value=&quot;676&quot;/&gt;&lt;/object&gt;&lt;object type=&quot;3&quot; unique_id=&quot;107411&quot;&gt;&lt;property id=&quot;20148&quot; value=&quot;5&quot;/&gt;&lt;property id=&quot;20300&quot; value=&quot;Slide 8&quot;/&gt;&lt;property id=&quot;20307&quot; value=&quot;677&quot;/&gt;&lt;/object&gt;&lt;object type=&quot;3&quot; unique_id=&quot;107412&quot;&gt;&lt;property id=&quot;20148&quot; value=&quot;5&quot;/&gt;&lt;property id=&quot;20300&quot; value=&quot;Slide 9 - &amp;quot;FutureGrid Testbed as a Service&amp;quot;&quot;/&gt;&lt;property id=&quot;20307&quot; value=&quot;678&quot;/&gt;&lt;/object&gt;&lt;object type=&quot;3&quot; unique_id=&quot;107413&quot;&gt;&lt;property id=&quot;20148&quot; value=&quot;5&quot;/&gt;&lt;property id=&quot;20300&quot; value=&quot;Slide 10 - &amp;quot;4 Use Types for FutureGrid TestbedaaS&amp;quot;&quot;/&gt;&lt;property id=&quot;20307&quot; value=&quot;679&quot;/&gt;&lt;/object&gt;&lt;/object&gt;&lt;object type=&quot;8&quot; unique_id=&quot;101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18221</TotalTime>
  <Words>899</Words>
  <Application>Microsoft Office PowerPoint</Application>
  <PresentationFormat>On-screen Show (4:3)</PresentationFormat>
  <Paragraphs>119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Adobe Gothic Std B</vt:lpstr>
      <vt:lpstr>ＭＳ Ｐゴシック</vt:lpstr>
      <vt:lpstr>Aharoni</vt:lpstr>
      <vt:lpstr>Arial</vt:lpstr>
      <vt:lpstr>Calibri</vt:lpstr>
      <vt:lpstr>Cooper Std Black</vt:lpstr>
      <vt:lpstr>Times New Roman</vt:lpstr>
      <vt:lpstr>Wingdings</vt:lpstr>
      <vt:lpstr>3_Office Theme</vt:lpstr>
      <vt:lpstr>Panel: Future Challenges of Cloud Computing and Web Technologies (with a Big Data slant)  </vt:lpstr>
      <vt:lpstr>Issues of Importance</vt:lpstr>
      <vt:lpstr>Big Data Ecosystem in One Sentence</vt:lpstr>
      <vt:lpstr>PowerPoint Presentation</vt:lpstr>
      <vt:lpstr>Education and Training</vt:lpstr>
      <vt:lpstr>Clouds for Scientific Data Analysis</vt:lpstr>
      <vt:lpstr>Data Analytics Futures?</vt:lpstr>
      <vt:lpstr>PowerPoint Presentation</vt:lpstr>
      <vt:lpstr>FutureGrid Testbed as a Service</vt:lpstr>
      <vt:lpstr>4 Use Types for FutureGrid TestbedaaS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538</cp:revision>
  <dcterms:created xsi:type="dcterms:W3CDTF">2010-05-04T01:29:55Z</dcterms:created>
  <dcterms:modified xsi:type="dcterms:W3CDTF">2013-05-08T07:17:28Z</dcterms:modified>
</cp:coreProperties>
</file>