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21"/>
  </p:notesMasterIdLst>
  <p:sldIdLst>
    <p:sldId id="690" r:id="rId2"/>
    <p:sldId id="691" r:id="rId3"/>
    <p:sldId id="692" r:id="rId4"/>
    <p:sldId id="693" r:id="rId5"/>
    <p:sldId id="694" r:id="rId6"/>
    <p:sldId id="695" r:id="rId7"/>
    <p:sldId id="696" r:id="rId8"/>
    <p:sldId id="697" r:id="rId9"/>
    <p:sldId id="698" r:id="rId10"/>
    <p:sldId id="699" r:id="rId11"/>
    <p:sldId id="700" r:id="rId12"/>
    <p:sldId id="701" r:id="rId13"/>
    <p:sldId id="702" r:id="rId14"/>
    <p:sldId id="703" r:id="rId15"/>
    <p:sldId id="704" r:id="rId16"/>
    <p:sldId id="705" r:id="rId17"/>
    <p:sldId id="708" r:id="rId18"/>
    <p:sldId id="706" r:id="rId19"/>
    <p:sldId id="70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110C"/>
    <a:srgbClr val="B30838"/>
    <a:srgbClr val="D6A300"/>
    <a:srgbClr val="0083E6"/>
    <a:srgbClr val="0033CC"/>
    <a:srgbClr val="F8F3D2"/>
    <a:srgbClr val="6D6E70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67" autoAdjust="0"/>
    <p:restoredTop sz="94660"/>
  </p:normalViewPr>
  <p:slideViewPr>
    <p:cSldViewPr>
      <p:cViewPr varScale="1">
        <p:scale>
          <a:sx n="117" d="100"/>
          <a:sy n="117" d="100"/>
        </p:scale>
        <p:origin x="1320" y="184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tags" Target="tags/tag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39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Dockerized</a:t>
            </a:r>
            <a:r>
              <a:rPr lang="en-US" baseline="0" dirty="0" smtClean="0"/>
              <a:t> software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3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trends</a:t>
            </a:r>
            <a:r>
              <a:rPr lang="en-US" baseline="0" dirty="0" smtClean="0"/>
              <a:t> of building </a:t>
            </a:r>
            <a:r>
              <a:rPr lang="en-US" baseline="0" dirty="0" err="1" smtClean="0"/>
              <a:t>docker</a:t>
            </a:r>
            <a:r>
              <a:rPr lang="en-US" baseline="0" dirty="0" smtClean="0"/>
              <a:t> images is offering minimal base images to provide lightweight container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146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dirty="0" smtClean="0"/>
              <a:t>[[109, '</a:t>
            </a:r>
            <a:r>
              <a:rPr lang="mr-IN" dirty="0" err="1" smtClean="0"/>
              <a:t>Current</a:t>
            </a:r>
            <a:r>
              <a:rPr lang="mr-IN" dirty="0" smtClean="0"/>
              <a:t>', '1'], [161.2, '</a:t>
            </a:r>
            <a:r>
              <a:rPr lang="mr-IN" dirty="0" err="1" smtClean="0"/>
              <a:t>Current</a:t>
            </a:r>
            <a:r>
              <a:rPr lang="mr-IN" dirty="0" smtClean="0"/>
              <a:t>', '2'], [344.2, '</a:t>
            </a:r>
            <a:r>
              <a:rPr lang="mr-IN" dirty="0" err="1" smtClean="0"/>
              <a:t>Current</a:t>
            </a:r>
            <a:r>
              <a:rPr lang="mr-IN" dirty="0" smtClean="0"/>
              <a:t>', '3'], [403.3, '</a:t>
            </a:r>
            <a:r>
              <a:rPr lang="mr-IN" dirty="0" err="1" smtClean="0"/>
              <a:t>Current</a:t>
            </a:r>
            <a:r>
              <a:rPr lang="mr-IN" dirty="0" smtClean="0"/>
              <a:t>', '4'], [585.3, '</a:t>
            </a:r>
            <a:r>
              <a:rPr lang="mr-IN" dirty="0" err="1" smtClean="0"/>
              <a:t>Current</a:t>
            </a:r>
            <a:r>
              <a:rPr lang="mr-IN" dirty="0" smtClean="0"/>
              <a:t>', '5'], [767.3, '</a:t>
            </a:r>
            <a:r>
              <a:rPr lang="mr-IN" dirty="0" err="1" smtClean="0"/>
              <a:t>Current</a:t>
            </a:r>
            <a:r>
              <a:rPr lang="mr-IN" dirty="0" smtClean="0"/>
              <a:t>', '6'], [826.4, '</a:t>
            </a:r>
            <a:r>
              <a:rPr lang="mr-IN" dirty="0" err="1" smtClean="0"/>
              <a:t>Current</a:t>
            </a:r>
            <a:r>
              <a:rPr lang="mr-IN" dirty="0" smtClean="0"/>
              <a:t>', '7'], [1008.5, '</a:t>
            </a:r>
            <a:r>
              <a:rPr lang="mr-IN" dirty="0" err="1" smtClean="0"/>
              <a:t>Current</a:t>
            </a:r>
            <a:r>
              <a:rPr lang="mr-IN" dirty="0" smtClean="0"/>
              <a:t>', '8'], [1191.5, '</a:t>
            </a:r>
            <a:r>
              <a:rPr lang="mr-IN" dirty="0" err="1" smtClean="0"/>
              <a:t>Current</a:t>
            </a:r>
            <a:r>
              <a:rPr lang="mr-IN" dirty="0" smtClean="0"/>
              <a:t>', '9'], [109, '</a:t>
            </a:r>
            <a:r>
              <a:rPr lang="mr-IN" dirty="0" err="1" smtClean="0"/>
              <a:t>New</a:t>
            </a:r>
            <a:r>
              <a:rPr lang="mr-IN" dirty="0" smtClean="0"/>
              <a:t>', '1'], [111.9, '</a:t>
            </a:r>
            <a:r>
              <a:rPr lang="mr-IN" dirty="0" err="1" smtClean="0"/>
              <a:t>New</a:t>
            </a:r>
            <a:r>
              <a:rPr lang="mr-IN" dirty="0" smtClean="0"/>
              <a:t>', '2'], [237.8, '</a:t>
            </a:r>
            <a:r>
              <a:rPr lang="mr-IN" dirty="0" err="1" smtClean="0"/>
              <a:t>New</a:t>
            </a:r>
            <a:r>
              <a:rPr lang="mr-IN" dirty="0" smtClean="0"/>
              <a:t>', '3'], [240.6, '</a:t>
            </a:r>
            <a:r>
              <a:rPr lang="mr-IN" dirty="0" err="1" smtClean="0"/>
              <a:t>New</a:t>
            </a:r>
            <a:r>
              <a:rPr lang="mr-IN" dirty="0" smtClean="0"/>
              <a:t>', '4'], [366.5, '</a:t>
            </a:r>
            <a:r>
              <a:rPr lang="mr-IN" dirty="0" err="1" smtClean="0"/>
              <a:t>New</a:t>
            </a:r>
            <a:r>
              <a:rPr lang="mr-IN" dirty="0" smtClean="0"/>
              <a:t>', '5'], [492.4, '</a:t>
            </a:r>
            <a:r>
              <a:rPr lang="mr-IN" dirty="0" err="1" smtClean="0"/>
              <a:t>New</a:t>
            </a:r>
            <a:r>
              <a:rPr lang="mr-IN" dirty="0" smtClean="0"/>
              <a:t>', '6'], [495.3, '</a:t>
            </a:r>
            <a:r>
              <a:rPr lang="mr-IN" dirty="0" err="1" smtClean="0"/>
              <a:t>New</a:t>
            </a:r>
            <a:r>
              <a:rPr lang="mr-IN" dirty="0" smtClean="0"/>
              <a:t>', '7'], [621.2, '</a:t>
            </a:r>
            <a:r>
              <a:rPr lang="mr-IN" dirty="0" err="1" smtClean="0"/>
              <a:t>New</a:t>
            </a:r>
            <a:r>
              <a:rPr lang="mr-IN" dirty="0" smtClean="0"/>
              <a:t>', '8'], [747.1, '</a:t>
            </a:r>
            <a:r>
              <a:rPr lang="mr-IN" dirty="0" err="1" smtClean="0"/>
              <a:t>New</a:t>
            </a:r>
            <a:r>
              <a:rPr lang="mr-IN" dirty="0" smtClean="0"/>
              <a:t>', '9']]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3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type of</a:t>
            </a:r>
            <a:r>
              <a:rPr lang="en-US" baseline="0" dirty="0" smtClean="0"/>
              <a:t> areas have lib/tools in common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9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9067800" cy="517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9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9067800" cy="517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0" r:id="rId2"/>
    <p:sldLayoutId id="2147484257" r:id="rId3"/>
    <p:sldLayoutId id="2147484259" r:id="rId4"/>
    <p:sldLayoutId id="2147484260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gcf@indiana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tiff"/><Relationship Id="rId5" Type="http://schemas.openxmlformats.org/officeDocument/2006/relationships/image" Target="../media/image10.tiff"/><Relationship Id="rId6" Type="http://schemas.openxmlformats.org/officeDocument/2006/relationships/image" Target="../media/image11.tif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124325"/>
            <a:ext cx="9144000" cy="18774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Arial"/>
              </a:rPr>
              <a:t>Hyungro </a:t>
            </a:r>
            <a:r>
              <a:rPr lang="en-US" sz="2000" b="1" i="0" dirty="0" smtClean="0">
                <a:solidFill>
                  <a:prstClr val="black"/>
                </a:solidFill>
                <a:latin typeface="+mn-lt"/>
                <a:cs typeface="Arial"/>
              </a:rPr>
              <a:t>Lee</a:t>
            </a:r>
            <a:endParaRPr lang="en-US" sz="2000" b="1" i="0" dirty="0">
              <a:latin typeface="+mn-lt"/>
              <a:cs typeface="Times New Roman" pitchFamily="18" charset="0"/>
            </a:endParaRPr>
          </a:p>
          <a:p>
            <a:pPr lvl="0"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0" dirty="0">
                <a:solidFill>
                  <a:prstClr val="black"/>
                </a:solidFill>
                <a:latin typeface="+mn-lt"/>
                <a:cs typeface="Arial"/>
              </a:rPr>
              <a:t>June </a:t>
            </a:r>
            <a:r>
              <a:rPr lang="en-US" sz="2000" b="1" i="0" dirty="0" smtClean="0">
                <a:solidFill>
                  <a:prstClr val="black"/>
                </a:solidFill>
                <a:latin typeface="+mn-lt"/>
                <a:cs typeface="Arial"/>
              </a:rPr>
              <a:t>25-30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, 2017 IEEE CLOUD, Honolulu,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Times New Roman" pitchFamily="18" charset="0"/>
              </a:rPr>
              <a:t> HI</a:t>
            </a:r>
            <a:endParaRPr lang="en-US" sz="2000" i="0" dirty="0">
              <a:solidFill>
                <a:prstClr val="black"/>
              </a:solidFill>
              <a:latin typeface="+mn-lt"/>
              <a:hlinkClick r:id="rId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School of Informatics and Computing,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Indiana University Bloomington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998" y="2362200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b="1" i="0" kern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02250"/>
            <a:ext cx="9144000" cy="715973"/>
          </a:xfrm>
          <a:noFill/>
        </p:spPr>
        <p:txBody>
          <a:bodyPr/>
          <a:lstStyle/>
          <a:p>
            <a:pPr algn="ctr"/>
            <a:r>
              <a:rPr lang="en-US" sz="4000" dirty="0" smtClean="0">
                <a:cs typeface="Arial"/>
              </a:rPr>
              <a:t>Efficient Software Defined Systems using Common Core Components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Separated repository by submodule</a:t>
            </a:r>
          </a:p>
          <a:p>
            <a:pPr lvl="1"/>
            <a:r>
              <a:rPr lang="en-US" dirty="0" smtClean="0"/>
              <a:t>Contains common core components</a:t>
            </a:r>
          </a:p>
          <a:p>
            <a:pPr lvl="2"/>
            <a:r>
              <a:rPr lang="en-US" dirty="0" smtClean="0"/>
              <a:t>Libraries and tools to be shared</a:t>
            </a:r>
          </a:p>
          <a:p>
            <a:r>
              <a:rPr lang="en-US" dirty="0" smtClean="0"/>
              <a:t>Approach</a:t>
            </a:r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Common Core Components by submodule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362200"/>
            <a:ext cx="2319689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8584" y="2362200"/>
            <a:ext cx="2349732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4356216" y="3657600"/>
            <a:ext cx="3429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472062"/>
            <a:ext cx="298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Two images </a:t>
            </a:r>
            <a:r>
              <a:rPr lang="en-US" sz="1800" smtClean="0"/>
              <a:t>with duplicates</a:t>
            </a:r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4419600" y="5472062"/>
            <a:ext cx="477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Two images with </a:t>
            </a:r>
            <a:r>
              <a:rPr lang="en-US" sz="1800" smtClean="0"/>
              <a:t>sharing libraries in common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30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smtClean="0"/>
              <a:t>official Nginx images from Docker Hub</a:t>
            </a:r>
          </a:p>
          <a:p>
            <a:pPr lvl="1"/>
            <a:r>
              <a:rPr lang="en-US" dirty="0" smtClean="0"/>
              <a:t>Total</a:t>
            </a:r>
            <a:r>
              <a:rPr lang="en-US" dirty="0"/>
              <a:t>: 1191MB over 9 version changes from 1.9 to </a:t>
            </a:r>
            <a:r>
              <a:rPr lang="en-US" dirty="0" smtClean="0"/>
              <a:t>1.13</a:t>
            </a:r>
            <a:endParaRPr lang="en-US" dirty="0"/>
          </a:p>
          <a:p>
            <a:r>
              <a:rPr lang="en-US" dirty="0"/>
              <a:t>With </a:t>
            </a:r>
            <a:r>
              <a:rPr lang="en-US" dirty="0" smtClean="0"/>
              <a:t>3C</a:t>
            </a:r>
          </a:p>
          <a:p>
            <a:pPr lvl="1"/>
            <a:r>
              <a:rPr lang="en-US" dirty="0" smtClean="0"/>
              <a:t>Total: </a:t>
            </a:r>
            <a:r>
              <a:rPr lang="en-US" dirty="0"/>
              <a:t>747.1MB (37.3% improvement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Details about experiments</a:t>
            </a:r>
          </a:p>
          <a:p>
            <a:pPr lvl="1"/>
            <a:r>
              <a:rPr lang="en-US" dirty="0" smtClean="0"/>
              <a:t>Nginx </a:t>
            </a:r>
            <a:r>
              <a:rPr lang="en-US" dirty="0"/>
              <a:t>package - </a:t>
            </a:r>
            <a:r>
              <a:rPr lang="en-US" dirty="0" smtClean="0"/>
              <a:t>2.9MB</a:t>
            </a:r>
          </a:p>
          <a:p>
            <a:pPr lvl="1"/>
            <a:r>
              <a:rPr lang="en-US" dirty="0" smtClean="0"/>
              <a:t>Base image:</a:t>
            </a:r>
          </a:p>
          <a:p>
            <a:pPr lvl="2"/>
            <a:r>
              <a:rPr lang="en-US" dirty="0" err="1" smtClean="0"/>
              <a:t>jessie</a:t>
            </a:r>
            <a:r>
              <a:rPr lang="en-US" dirty="0" smtClean="0"/>
              <a:t> 8.7 - 123MB</a:t>
            </a:r>
          </a:p>
          <a:p>
            <a:pPr lvl="2"/>
            <a:r>
              <a:rPr lang="en-US" dirty="0" err="1" smtClean="0"/>
              <a:t>jessie</a:t>
            </a:r>
            <a:r>
              <a:rPr lang="en-US" dirty="0" smtClean="0"/>
              <a:t> 8.5 - 125MB</a:t>
            </a:r>
          </a:p>
          <a:p>
            <a:pPr lvl="2"/>
            <a:r>
              <a:rPr lang="en-US" dirty="0" smtClean="0"/>
              <a:t>stretch-slim - 57MB</a:t>
            </a:r>
          </a:p>
          <a:p>
            <a:pPr lvl="1"/>
            <a:r>
              <a:rPr lang="en-US" dirty="0" smtClean="0"/>
              <a:t>Average Nginx Docker images - 183MB</a:t>
            </a:r>
          </a:p>
          <a:p>
            <a:pPr lvl="1"/>
            <a:r>
              <a:rPr lang="en-US" dirty="0" smtClean="0"/>
              <a:t>All system package installations by apt </a:t>
            </a:r>
            <a:r>
              <a:rPr lang="en-US" dirty="0"/>
              <a:t>- </a:t>
            </a:r>
            <a:r>
              <a:rPr lang="en-US" dirty="0" smtClean="0"/>
              <a:t>59.1MB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Common Core Components by submodule: Nginx Container Example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1758" y="1524000"/>
            <a:ext cx="38889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9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Applications in a similar type have libraries and tools in common.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Experiment Setup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lassification is required to identify application types  i.e. HPC-ABDS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urvey data is used to recommend list of libraries and tools</a:t>
            </a:r>
          </a:p>
          <a:p>
            <a:pPr lvl="2"/>
            <a:r>
              <a:rPr lang="en-US" dirty="0" smtClean="0"/>
              <a:t>Keyword search is completed from</a:t>
            </a:r>
            <a:r>
              <a:rPr lang="en-US" dirty="0" smtClean="0"/>
              <a:t> </a:t>
            </a:r>
            <a:r>
              <a:rPr lang="en-US" dirty="0" smtClean="0"/>
              <a:t>Community sites </a:t>
            </a:r>
            <a:r>
              <a:rPr lang="en-US" dirty="0" smtClean="0"/>
              <a:t>i.e. </a:t>
            </a:r>
            <a:r>
              <a:rPr lang="en-US" dirty="0" err="1" smtClean="0"/>
              <a:t>github.com</a:t>
            </a:r>
            <a:r>
              <a:rPr lang="en-US" dirty="0" smtClean="0"/>
              <a:t> </a:t>
            </a:r>
            <a:r>
              <a:rPr lang="en-US" dirty="0"/>
              <a:t>and Docker </a:t>
            </a:r>
            <a:r>
              <a:rPr lang="en-US" dirty="0" smtClean="0"/>
              <a:t>Hub (</a:t>
            </a:r>
            <a:r>
              <a:rPr lang="en-US" dirty="0" err="1" smtClean="0"/>
              <a:t>hub.docker.com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Common Core Components by merge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114" y="1521722"/>
            <a:ext cx="4151599" cy="15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38200" y="4714761"/>
            <a:ext cx="1078646" cy="1228839"/>
            <a:chOff x="142421" y="3810000"/>
            <a:chExt cx="1917700" cy="22222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421" y="5536905"/>
              <a:ext cx="1917700" cy="4953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1341" y="3810000"/>
              <a:ext cx="1701800" cy="17018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047205" y="4650053"/>
            <a:ext cx="3154818" cy="1105518"/>
            <a:chOff x="4114800" y="4038600"/>
            <a:chExt cx="4648200" cy="15751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800" y="4038600"/>
              <a:ext cx="4648200" cy="157512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386849" y="5152058"/>
              <a:ext cx="75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Hub</a:t>
              </a:r>
              <a:endParaRPr lang="en-US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2362200" y="5289698"/>
            <a:ext cx="6325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7" name="Folded Corner 16"/>
          <p:cNvSpPr/>
          <p:nvPr/>
        </p:nvSpPr>
        <p:spPr bwMode="auto">
          <a:xfrm>
            <a:off x="7010400" y="4890213"/>
            <a:ext cx="1066800" cy="847839"/>
          </a:xfrm>
          <a:prstGeom prst="foldedCorne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Public Container Images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132455" y="5289698"/>
            <a:ext cx="63259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305143" y="4567180"/>
            <a:ext cx="485137" cy="2951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544475" y="4397903"/>
            <a:ext cx="1169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Github</a:t>
            </a:r>
            <a:r>
              <a:rPr lang="en-US" sz="1600" dirty="0" smtClean="0"/>
              <a:t> API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165723" y="4125004"/>
            <a:ext cx="1674277" cy="67403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HPC-ABDS Layers</a:t>
            </a:r>
          </a:p>
        </p:txBody>
      </p:sp>
    </p:spTree>
    <p:extLst>
      <p:ext uri="{BB962C8B-B14F-4D97-AF65-F5344CB8AC3E}">
        <p14:creationId xmlns:p14="http://schemas.microsoft.com/office/powerpoint/2010/main" val="16625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Category from HPC-ABDS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445625" y="620787"/>
            <a:ext cx="8176550" cy="5959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6604084"/>
            <a:ext cx="91261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</a:t>
            </a:r>
            <a:r>
              <a:rPr lang="en-US" sz="1050" i="0" dirty="0"/>
              <a:t>High Performance Computing Enhanced Apache Big </a:t>
            </a:r>
            <a:r>
              <a:rPr lang="en-US" sz="1050" i="0"/>
              <a:t>Data </a:t>
            </a:r>
            <a:r>
              <a:rPr lang="en-US" sz="1050" i="0" smtClean="0"/>
              <a:t>Stack </a:t>
            </a:r>
            <a:r>
              <a:rPr lang="en-US" sz="1050" smtClean="0"/>
              <a:t>http</a:t>
            </a:r>
            <a:r>
              <a:rPr lang="en-US" sz="1050" dirty="0"/>
              <a:t>://</a:t>
            </a:r>
            <a:r>
              <a:rPr lang="en-US" sz="1050" dirty="0" err="1"/>
              <a:t>hpc-abds.org</a:t>
            </a:r>
            <a:r>
              <a:rPr lang="en-US" sz="1050" dirty="0"/>
              <a:t>/kaleidoscope/</a:t>
            </a:r>
          </a:p>
        </p:txBody>
      </p:sp>
    </p:spTree>
    <p:extLst>
      <p:ext uri="{BB962C8B-B14F-4D97-AF65-F5344CB8AC3E}">
        <p14:creationId xmlns:p14="http://schemas.microsoft.com/office/powerpoint/2010/main" val="11278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Experiment results</a:t>
            </a:r>
            <a:endParaRPr lang="en-US" dirty="0" smtClean="0"/>
          </a:p>
          <a:p>
            <a:r>
              <a:rPr lang="en-US" dirty="0" smtClean="0"/>
              <a:t>Three layers from </a:t>
            </a:r>
            <a:r>
              <a:rPr lang="en-US" dirty="0" smtClean="0"/>
              <a:t>HPC-ABDS </a:t>
            </a:r>
          </a:p>
          <a:p>
            <a:pPr lvl="1"/>
            <a:r>
              <a:rPr lang="en-US" dirty="0" smtClean="0"/>
              <a:t>14B</a:t>
            </a:r>
            <a:r>
              <a:rPr lang="en-US" dirty="0"/>
              <a:t>) Streams </a:t>
            </a:r>
            <a:r>
              <a:rPr lang="en-US" dirty="0" smtClean="0"/>
              <a:t>Layer: 200+ dependencies out </a:t>
            </a:r>
            <a:r>
              <a:rPr lang="en-US" dirty="0"/>
              <a:t>of </a:t>
            </a:r>
            <a:r>
              <a:rPr lang="en-US" dirty="0" smtClean="0"/>
              <a:t>429 total </a:t>
            </a:r>
            <a:r>
              <a:rPr lang="en-US" dirty="0"/>
              <a:t>packages </a:t>
            </a:r>
            <a:r>
              <a:rPr lang="en-US" dirty="0" smtClean="0"/>
              <a:t>are found in the </a:t>
            </a:r>
            <a:r>
              <a:rPr lang="en-US" dirty="0"/>
              <a:t>half of </a:t>
            </a:r>
            <a:r>
              <a:rPr lang="en-US" dirty="0" smtClean="0"/>
              <a:t>container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16) Application &amp; Analytics Layer and 11B) NoSQL Layer are similar, most dependencies are found in the half of images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Common Core Components by merge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52" y="3200400"/>
            <a:ext cx="8403336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3C provides library </a:t>
            </a:r>
            <a:r>
              <a:rPr lang="en-US" dirty="0" smtClean="0"/>
              <a:t>metadata </a:t>
            </a:r>
            <a:r>
              <a:rPr lang="en-US" dirty="0" smtClean="0"/>
              <a:t>with versions i.e. </a:t>
            </a:r>
            <a:r>
              <a:rPr lang="en-US" dirty="0" err="1" smtClean="0"/>
              <a:t>perl</a:t>
            </a:r>
            <a:r>
              <a:rPr lang="en-US" dirty="0" smtClean="0"/>
              <a:t> 5.22.1-9</a:t>
            </a:r>
            <a:endParaRPr lang="en-US" dirty="0" smtClean="0"/>
          </a:p>
          <a:p>
            <a:r>
              <a:rPr lang="en-US" dirty="0" smtClean="0"/>
              <a:t>The metadata </a:t>
            </a:r>
            <a:r>
              <a:rPr lang="en-US" dirty="0" smtClean="0"/>
              <a:t>can be used to detect CVE security </a:t>
            </a:r>
            <a:r>
              <a:rPr lang="en-US" dirty="0"/>
              <a:t>vulnerabilities of </a:t>
            </a:r>
            <a:r>
              <a:rPr lang="en-US" dirty="0" smtClean="0"/>
              <a:t>container </a:t>
            </a:r>
            <a:r>
              <a:rPr lang="en-US" dirty="0" smtClean="0"/>
              <a:t>images without image scanning.</a:t>
            </a:r>
            <a:endParaRPr lang="en-US" dirty="0" smtClean="0"/>
          </a:p>
          <a:p>
            <a:pPr lvl="1"/>
            <a:r>
              <a:rPr lang="en-US" dirty="0" smtClean="0"/>
              <a:t>Review </a:t>
            </a:r>
            <a:r>
              <a:rPr lang="en-US" dirty="0"/>
              <a:t>and update major packages which may contain vulnerabilities i.e. </a:t>
            </a:r>
            <a:r>
              <a:rPr lang="en-US" dirty="0" err="1"/>
              <a:t>glibc</a:t>
            </a:r>
            <a:r>
              <a:rPr lang="en-US" dirty="0"/>
              <a:t>, shadow, </a:t>
            </a:r>
            <a:r>
              <a:rPr lang="en-US" dirty="0" err="1"/>
              <a:t>perl</a:t>
            </a:r>
            <a:r>
              <a:rPr lang="en-US" dirty="0"/>
              <a:t>, apt, </a:t>
            </a:r>
            <a:r>
              <a:rPr lang="en-US" dirty="0" err="1"/>
              <a:t>openssl</a:t>
            </a:r>
            <a:r>
              <a:rPr lang="en-US" dirty="0"/>
              <a:t>, </a:t>
            </a:r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gcc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Addressing Security Concerns with Common Core Components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606645"/>
            <a:ext cx="3280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1" y="5344180"/>
            <a:ext cx="328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</a:t>
            </a:r>
            <a:r>
              <a:rPr lang="en-US" sz="1400" smtClean="0"/>
              <a:t>: Vulnerabilities for Ubuntu 16.04 Images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200" y="2612781"/>
            <a:ext cx="4879759" cy="2416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0519" y="5102423"/>
            <a:ext cx="4017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Example: System Packages </a:t>
            </a:r>
            <a:r>
              <a:rPr lang="en-US" sz="1400" dirty="0"/>
              <a:t>with </a:t>
            </a:r>
            <a:r>
              <a:rPr lang="en-US" sz="1400" dirty="0" smtClean="0"/>
              <a:t>Vulnerabilities*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871550"/>
            <a:ext cx="39244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 Obtained </a:t>
            </a:r>
            <a:r>
              <a:rPr lang="en-US" sz="1000" dirty="0"/>
              <a:t>from https://</a:t>
            </a:r>
            <a:r>
              <a:rPr lang="en-US" sz="1000" dirty="0" err="1"/>
              <a:t>banyanops.com</a:t>
            </a:r>
            <a:r>
              <a:rPr lang="en-US" sz="1000" dirty="0"/>
              <a:t>/blog/analyzing-</a:t>
            </a:r>
            <a:r>
              <a:rPr lang="en-US" sz="1000" dirty="0" err="1"/>
              <a:t>docker</a:t>
            </a:r>
            <a:r>
              <a:rPr lang="en-US" sz="1000" dirty="0"/>
              <a:t>-hub/</a:t>
            </a:r>
          </a:p>
        </p:txBody>
      </p:sp>
    </p:spTree>
    <p:extLst>
      <p:ext uri="{BB962C8B-B14F-4D97-AF65-F5344CB8AC3E}">
        <p14:creationId xmlns:p14="http://schemas.microsoft.com/office/powerpoint/2010/main" val="115021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sz="2000" dirty="0" smtClean="0"/>
              <a:t>Minimizing container images using Intermediate temporal images</a:t>
            </a:r>
          </a:p>
          <a:p>
            <a:pPr marL="342900" lvl="2" indent="-342900"/>
            <a:r>
              <a:rPr lang="en-US" sz="2000" dirty="0" smtClean="0"/>
              <a:t>Builder </a:t>
            </a:r>
            <a:r>
              <a:rPr lang="en-US" sz="2000" dirty="0" smtClean="0"/>
              <a:t>pattern (two images)</a:t>
            </a:r>
          </a:p>
          <a:p>
            <a:pPr marL="342900" lvl="2" indent="-342900"/>
            <a:r>
              <a:rPr lang="en-US" sz="2000" dirty="0" smtClean="0"/>
              <a:t>Multi-image builds (2+ imports</a:t>
            </a:r>
            <a:r>
              <a:rPr lang="en-US" sz="2000" dirty="0" smtClean="0"/>
              <a:t>)</a:t>
            </a:r>
          </a:p>
          <a:p>
            <a:pPr marL="0" lvl="2" indent="0">
              <a:buNone/>
            </a:pPr>
            <a:endParaRPr lang="en-US" sz="2000" dirty="0"/>
          </a:p>
          <a:p>
            <a:pPr marL="0" lvl="2" indent="0">
              <a:buNone/>
            </a:pPr>
            <a:r>
              <a:rPr lang="en-US" sz="2000" dirty="0" smtClean="0"/>
              <a:t>Providing latest images</a:t>
            </a:r>
          </a:p>
          <a:p>
            <a:pPr marL="342900" lvl="2" indent="-342900"/>
            <a:r>
              <a:rPr lang="en-US" sz="2000" dirty="0"/>
              <a:t>Docker Automated build</a:t>
            </a:r>
          </a:p>
          <a:p>
            <a:pPr marL="342900" lvl="2" indent="-342900"/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/>
              <a:t>Work </a:t>
            </a:r>
            <a:r>
              <a:rPr lang="en-US" dirty="0" smtClean="0"/>
              <a:t>by Docker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Defined Systems uses DevOps tools and Containers to provide automated application deployments in various environments and different platforms</a:t>
            </a:r>
          </a:p>
          <a:p>
            <a:r>
              <a:rPr lang="en-US" dirty="0" smtClean="0"/>
              <a:t>Docker with union mounts shares a base image layer between multiple containers but system libraries and tools are easily duplicated in the additional layer</a:t>
            </a:r>
          </a:p>
          <a:p>
            <a:r>
              <a:rPr lang="en-US" dirty="0" smtClean="0"/>
              <a:t>Common Core Components (3C) with SVN subcommands i.e. submodule and merge aim to reduce the duplicates by providing an individual repository to share dependencies across multiple containers on a same host machine or on a distributed file system</a:t>
            </a:r>
          </a:p>
          <a:p>
            <a:r>
              <a:rPr lang="en-US" dirty="0" smtClean="0"/>
              <a:t>Library metadata by 3C can be used </a:t>
            </a:r>
            <a:r>
              <a:rPr lang="en-US" dirty="0"/>
              <a:t>to detect Common Vulnerabilities and Exposures (CVE</a:t>
            </a:r>
            <a:r>
              <a:rPr lang="en-US" dirty="0" smtClean="0"/>
              <a:t>) without image scanning process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6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Container </a:t>
            </a:r>
            <a:r>
              <a:rPr lang="en-US" dirty="0" smtClean="0"/>
              <a:t>images on distributed file systems on HPC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Lustre</a:t>
            </a:r>
            <a:r>
              <a:rPr lang="en-US" dirty="0" smtClean="0"/>
              <a:t> with burst buffer for top layer of images to accelerate performance of writing </a:t>
            </a:r>
            <a:r>
              <a:rPr lang="en-US" dirty="0" smtClean="0"/>
              <a:t>on the top layer while </a:t>
            </a:r>
            <a:r>
              <a:rPr lang="en-US" dirty="0" smtClean="0"/>
              <a:t>sharing read-only layers with multiple containers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Thank you!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Nowadays, applications need dynamic computing resources and automated software deployments with plumbing multiple components.</a:t>
            </a:r>
          </a:p>
          <a:p>
            <a:r>
              <a:rPr lang="en-US" dirty="0" smtClean="0"/>
              <a:t>Software Defined Systems (3C) ensures building proper computing environments for applications which provides repeatable software deployments in any platforms.</a:t>
            </a:r>
          </a:p>
          <a:p>
            <a:r>
              <a:rPr lang="en-US" dirty="0" smtClean="0"/>
              <a:t>Container technologies i.e. Docker offer reproducibility of applications since container images preserve software stacks and configurations of applications.</a:t>
            </a:r>
          </a:p>
          <a:p>
            <a:r>
              <a:rPr lang="en-US" dirty="0" smtClean="0"/>
              <a:t>Container scripts i.e. </a:t>
            </a:r>
            <a:r>
              <a:rPr lang="en-US" dirty="0" err="1" smtClean="0"/>
              <a:t>Dockerfile</a:t>
            </a:r>
            <a:r>
              <a:rPr lang="en-US" dirty="0" smtClean="0"/>
              <a:t> build container images on union mounts to efficiently share same image layers across different containers using read-only mounts.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Isolated separated space by containers does not share common libraries </a:t>
            </a:r>
            <a:r>
              <a:rPr lang="en-US" dirty="0" smtClean="0"/>
              <a:t>and packages which a normal system does.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Storing image layers for similar container types creates duplicates of software packages and libraries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5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Dependency analysis of container scripts provides an efficient way of building container image layers with common core components in running multiple (similar) containers</a:t>
            </a:r>
          </a:p>
          <a:p>
            <a:endParaRPr lang="en-US" dirty="0"/>
          </a:p>
          <a:p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Building Common </a:t>
            </a:r>
            <a:r>
              <a:rPr lang="en-US" dirty="0"/>
              <a:t>Core Components (3C) with SVN subcommands i.e. submodule, </a:t>
            </a:r>
            <a:r>
              <a:rPr lang="en-US" dirty="0" smtClean="0"/>
              <a:t>merge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6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7620000" cy="5173212"/>
          </a:xfrm>
        </p:spPr>
        <p:txBody>
          <a:bodyPr/>
          <a:lstStyle/>
          <a:p>
            <a:r>
              <a:rPr lang="en-US" dirty="0" smtClean="0"/>
              <a:t>Built with container scripts</a:t>
            </a:r>
          </a:p>
          <a:p>
            <a:r>
              <a:rPr lang="en-US" dirty="0" smtClean="0"/>
              <a:t>Order of script commands is important to build a final image on union mounts (</a:t>
            </a:r>
            <a:r>
              <a:rPr lang="en-US" dirty="0"/>
              <a:t>DAG </a:t>
            </a:r>
            <a:r>
              <a:rPr lang="en-US" dirty="0" smtClean="0"/>
              <a:t>graph)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Container Images - </a:t>
            </a:r>
            <a:r>
              <a:rPr lang="en-US" dirty="0" err="1" smtClean="0"/>
              <a:t>Dockerfile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28" y="609600"/>
            <a:ext cx="1360885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46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7620000" cy="5173212"/>
          </a:xfrm>
        </p:spPr>
        <p:txBody>
          <a:bodyPr/>
          <a:lstStyle/>
          <a:p>
            <a:r>
              <a:rPr lang="en-US" dirty="0" smtClean="0"/>
              <a:t>Built with container scripts</a:t>
            </a:r>
          </a:p>
          <a:p>
            <a:r>
              <a:rPr lang="en-US" dirty="0"/>
              <a:t>Order of script commands is important to build a final image on union mounts (DAG graph)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Container Images - </a:t>
            </a:r>
            <a:r>
              <a:rPr lang="en-US" dirty="0" err="1" smtClean="0"/>
              <a:t>Dockerfile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28" y="609600"/>
            <a:ext cx="1360885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68735" y="1575563"/>
          <a:ext cx="3977212" cy="5038646"/>
        </p:xfrm>
        <a:graphic>
          <a:graphicData uri="http://schemas.openxmlformats.org/drawingml/2006/table">
            <a:tbl>
              <a:tblPr/>
              <a:tblGrid>
                <a:gridCol w="3977212"/>
              </a:tblGrid>
              <a:tr h="2633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FROM</a:t>
                      </a:r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ubuntu:14.04</a:t>
                      </a:r>
                    </a:p>
                    <a:p>
                      <a:pPr fontAlgn="t"/>
                      <a:endParaRPr lang="en-US" sz="1000" dirty="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MAINTAINER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Hyungro Lee &lt;hroe.lee@gmail.com&gt;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BDD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endParaRPr lang="en-US" sz="100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# Compiler</a:t>
                      </a:r>
                      <a:endParaRPr lang="en-US" sz="1000" dirty="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RUN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apt-get update &amp;&amp; apt-get install -y build-essential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# </a:t>
                      </a:r>
                      <a:r>
                        <a:rPr lang="en-US" sz="1000" dirty="0" smtClean="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required</a:t>
                      </a:r>
                      <a:r>
                        <a:rPr lang="en-US" sz="1000" baseline="0" dirty="0" smtClean="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 packages</a:t>
                      </a:r>
                      <a:endParaRPr lang="en-US" sz="1000" dirty="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387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RUN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apt-get install -y 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cmake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git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libgtk2.0-dev 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pkg-config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libavcodec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-dev 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libavformat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-dev 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libswscale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-dev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# </a:t>
                      </a:r>
                      <a:r>
                        <a:rPr lang="en-US" sz="1000" dirty="0" smtClean="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optional packages/libraries</a:t>
                      </a:r>
                      <a:endParaRPr lang="en-US" sz="1000" dirty="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8128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RUN</a:t>
                      </a:r>
                      <a:r>
                        <a:rPr lang="en-US" sz="100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apt-get install -y python-dev python-numpy libtbb2 libtbb-dev libjpeg-dev libpng-dev libtiff-dev libjasper-dev libdc1394-22-dev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endParaRPr lang="en-US" sz="100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# Latest OpenCV from Github repository</a:t>
                      </a:r>
                      <a:endParaRPr lang="en-US" sz="100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fontAlgn="t"/>
                      <a:r>
                        <a:rPr lang="en-US" sz="100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RUN</a:t>
                      </a:r>
                      <a:r>
                        <a:rPr lang="en-US" sz="100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git clone https://github.com/opencv/opencv.git &amp;&amp; \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</a:t>
                      </a:r>
                      <a:r>
                        <a:rPr lang="en-US" sz="1000" dirty="0" err="1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git</a:t>
                      </a:r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clone https://github.com/opencv/opencv_contrib.git &amp;&amp; \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cd 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opencv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&amp;&amp; \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</a:t>
                      </a:r>
                      <a:r>
                        <a:rPr lang="en-US" sz="1000" dirty="0" err="1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mkdir</a:t>
                      </a:r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build &amp;&amp; \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cd 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build &amp;&amp; \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</a:t>
                      </a:r>
                      <a:r>
                        <a:rPr lang="en-US" sz="1000" dirty="0" err="1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cmake</a:t>
                      </a:r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-D CMAKE_BUILD_TYPE=RELEASE \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         -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D CMAKE_INSTALL_PREFIX=/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usr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/local \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         -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D INSTALL_C_EXAMPLES=ON \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6909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         -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D INSTALL_PYTHON_EXAMPLES=ON 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make 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-j$(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nproc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) &amp;&amp; \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 smtClean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        make 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install</a:t>
                      </a: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endParaRPr lang="en-US" sz="1000" dirty="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8248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6A737D"/>
                          </a:solidFill>
                          <a:effectLst/>
                          <a:latin typeface="SFMono-Regular"/>
                        </a:rPr>
                        <a:t># libdc1394 error: Failed to initialize libdc1394</a:t>
                      </a:r>
                      <a:endParaRPr lang="en-US" sz="1000" dirty="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3982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solidFill>
                            <a:srgbClr val="D73A49"/>
                          </a:solidFill>
                          <a:effectLst/>
                          <a:latin typeface="SFMono-Regular"/>
                        </a:rPr>
                        <a:t>RUN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sed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-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i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-e </a:t>
                      </a:r>
                      <a:r>
                        <a:rPr lang="en-US" sz="1000" dirty="0">
                          <a:solidFill>
                            <a:srgbClr val="032F62"/>
                          </a:solidFill>
                          <a:effectLst/>
                          <a:latin typeface="SFMono-Regular"/>
                        </a:rPr>
                        <a:t>'s/exit 0/ln </a:t>
                      </a:r>
                      <a:r>
                        <a:rPr lang="en-US" sz="10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\/</a:t>
                      </a:r>
                      <a:r>
                        <a:rPr lang="en-US" sz="1000" dirty="0">
                          <a:solidFill>
                            <a:srgbClr val="032F62"/>
                          </a:solidFill>
                          <a:effectLst/>
                          <a:latin typeface="SFMono-Regular"/>
                        </a:rPr>
                        <a:t>dev</a:t>
                      </a:r>
                      <a:r>
                        <a:rPr lang="en-US" sz="10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\/</a:t>
                      </a:r>
                      <a:r>
                        <a:rPr lang="en-US" sz="1000" dirty="0">
                          <a:solidFill>
                            <a:srgbClr val="032F62"/>
                          </a:solidFill>
                          <a:effectLst/>
                          <a:latin typeface="SFMono-Regular"/>
                        </a:rPr>
                        <a:t>null </a:t>
                      </a:r>
                      <a:r>
                        <a:rPr lang="en-US" sz="10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\/</a:t>
                      </a:r>
                      <a:r>
                        <a:rPr lang="en-US" sz="1000" dirty="0">
                          <a:solidFill>
                            <a:srgbClr val="032F62"/>
                          </a:solidFill>
                          <a:effectLst/>
                          <a:latin typeface="SFMono-Regular"/>
                        </a:rPr>
                        <a:t>dev</a:t>
                      </a:r>
                      <a:r>
                        <a:rPr lang="en-US" sz="1000" dirty="0">
                          <a:solidFill>
                            <a:srgbClr val="005CC5"/>
                          </a:solidFill>
                          <a:effectLst/>
                          <a:latin typeface="SFMono-Regular"/>
                        </a:rPr>
                        <a:t>\/</a:t>
                      </a:r>
                      <a:r>
                        <a:rPr lang="en-US" sz="1000" dirty="0">
                          <a:solidFill>
                            <a:srgbClr val="032F62"/>
                          </a:solidFill>
                          <a:effectLst/>
                          <a:latin typeface="SFMono-Regular"/>
                        </a:rPr>
                        <a:t>raw1394;exit 0/'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 /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etc</a:t>
                      </a:r>
                      <a:r>
                        <a:rPr lang="en-US" sz="1000" dirty="0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/</a:t>
                      </a:r>
                      <a:r>
                        <a:rPr lang="en-US" sz="1000" dirty="0" err="1">
                          <a:solidFill>
                            <a:srgbClr val="24292E"/>
                          </a:solidFill>
                          <a:effectLst/>
                          <a:latin typeface="SFMono-Regular"/>
                        </a:rPr>
                        <a:t>rc.local</a:t>
                      </a:r>
                      <a:endParaRPr lang="en-US" sz="1000" dirty="0">
                        <a:solidFill>
                          <a:srgbClr val="24292E"/>
                        </a:solidFill>
                        <a:effectLst/>
                        <a:latin typeface="SFMono-Regular"/>
                      </a:endParaRPr>
                    </a:p>
                  </a:txBody>
                  <a:tcPr marL="16629" marR="16629" marT="7982" marB="798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58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Applications may continue using same (compatible) libraries and tools while they update/change.</a:t>
            </a:r>
            <a:endParaRPr lang="en-US" dirty="0"/>
          </a:p>
          <a:p>
            <a:r>
              <a:rPr lang="en-US" dirty="0" smtClean="0"/>
              <a:t>Experiment Setup</a:t>
            </a:r>
          </a:p>
          <a:p>
            <a:pPr lvl="1"/>
            <a:r>
              <a:rPr lang="en-US" dirty="0" smtClean="0"/>
              <a:t>Small container images</a:t>
            </a:r>
          </a:p>
          <a:p>
            <a:pPr lvl="2"/>
            <a:r>
              <a:rPr lang="en-US" dirty="0" smtClean="0"/>
              <a:t> Nginx web server </a:t>
            </a:r>
          </a:p>
          <a:p>
            <a:pPr lvl="3"/>
            <a:r>
              <a:rPr lang="en-US" dirty="0" smtClean="0"/>
              <a:t>5 megabytes for itself</a:t>
            </a:r>
          </a:p>
          <a:p>
            <a:pPr lvl="3"/>
            <a:r>
              <a:rPr lang="en-US" dirty="0" smtClean="0"/>
              <a:t>56 megabytes for libraries and tools</a:t>
            </a:r>
          </a:p>
          <a:p>
            <a:pPr lvl="1"/>
            <a:r>
              <a:rPr lang="en-US" dirty="0" smtClean="0"/>
              <a:t>Shared storage for multiple containers</a:t>
            </a:r>
          </a:p>
          <a:p>
            <a:pPr lvl="2"/>
            <a:r>
              <a:rPr lang="en-US" dirty="0" smtClean="0"/>
              <a:t>9 different Nginx container images </a:t>
            </a:r>
          </a:p>
          <a:p>
            <a:pPr lvl="2"/>
            <a:r>
              <a:rPr lang="en-US" dirty="0" smtClean="0"/>
              <a:t>across version changes between 1.9 and 1.13</a:t>
            </a:r>
          </a:p>
          <a:p>
            <a:pPr lvl="1"/>
            <a:r>
              <a:rPr lang="en-US" dirty="0" smtClean="0"/>
              <a:t>Duplicates on libraries/tools</a:t>
            </a:r>
          </a:p>
          <a:p>
            <a:pPr lvl="2"/>
            <a:r>
              <a:rPr lang="en-US" dirty="0" smtClean="0"/>
              <a:t>4 core dependencies (</a:t>
            </a:r>
            <a:r>
              <a:rPr lang="en-US" dirty="0" err="1" smtClean="0"/>
              <a:t>nginx</a:t>
            </a:r>
            <a:r>
              <a:rPr lang="en-US" dirty="0" smtClean="0"/>
              <a:t>-core, </a:t>
            </a:r>
            <a:r>
              <a:rPr lang="en-US" dirty="0" err="1" smtClean="0"/>
              <a:t>nginx</a:t>
            </a:r>
            <a:r>
              <a:rPr lang="en-US" dirty="0" smtClean="0"/>
              <a:t>-full, </a:t>
            </a:r>
            <a:r>
              <a:rPr lang="en-US" dirty="0" err="1" smtClean="0"/>
              <a:t>nginx</a:t>
            </a:r>
            <a:r>
              <a:rPr lang="en-US" dirty="0" smtClean="0"/>
              <a:t>-light, </a:t>
            </a:r>
            <a:r>
              <a:rPr lang="en-US" dirty="0" err="1" smtClean="0"/>
              <a:t>nginx</a:t>
            </a:r>
            <a:r>
              <a:rPr lang="en-US" dirty="0" smtClean="0"/>
              <a:t>-extras)</a:t>
            </a:r>
          </a:p>
          <a:p>
            <a:pPr lvl="2"/>
            <a:r>
              <a:rPr lang="en-US" dirty="0" smtClean="0"/>
              <a:t>40+ sub dependencies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Common Core Components by </a:t>
            </a:r>
            <a:r>
              <a:rPr lang="en-US" dirty="0" smtClean="0"/>
              <a:t>submodule: Nginx </a:t>
            </a:r>
            <a:r>
              <a:rPr lang="en-US" dirty="0"/>
              <a:t>Container </a:t>
            </a:r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7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9067800" cy="2811012"/>
          </a:xfrm>
        </p:spPr>
        <p:txBody>
          <a:bodyPr numCol="4"/>
          <a:lstStyle/>
          <a:p>
            <a:r>
              <a:rPr lang="en-US" dirty="0" smtClean="0"/>
              <a:t>Library List for Nginx (80+ libs/tools)</a:t>
            </a:r>
          </a:p>
          <a:p>
            <a:pPr lvl="1"/>
            <a:r>
              <a:rPr lang="en-US" sz="1200" dirty="0" err="1"/>
              <a:t>coreutils</a:t>
            </a:r>
            <a:endParaRPr lang="en-US" sz="1200" dirty="0"/>
          </a:p>
          <a:p>
            <a:pPr lvl="1"/>
            <a:r>
              <a:rPr lang="en-US" sz="1200" dirty="0" err="1"/>
              <a:t>debconf</a:t>
            </a:r>
            <a:endParaRPr lang="en-US" sz="1200" dirty="0"/>
          </a:p>
          <a:p>
            <a:pPr lvl="1"/>
            <a:r>
              <a:rPr lang="en-US" sz="1200" dirty="0"/>
              <a:t>debconf-2.0</a:t>
            </a:r>
          </a:p>
          <a:p>
            <a:pPr lvl="1"/>
            <a:r>
              <a:rPr lang="en-US" sz="1200" dirty="0" err="1"/>
              <a:t>dpkg</a:t>
            </a:r>
            <a:endParaRPr lang="en-US" sz="1200" dirty="0"/>
          </a:p>
          <a:p>
            <a:pPr lvl="1"/>
            <a:r>
              <a:rPr lang="en-US" sz="1200" dirty="0" err="1"/>
              <a:t>fontconfig-config</a:t>
            </a:r>
            <a:endParaRPr lang="en-US" sz="1200" dirty="0"/>
          </a:p>
          <a:p>
            <a:pPr lvl="1"/>
            <a:r>
              <a:rPr lang="en-US" sz="1200" dirty="0"/>
              <a:t>fonts-</a:t>
            </a:r>
            <a:r>
              <a:rPr lang="en-US" sz="1200" dirty="0" err="1"/>
              <a:t>dejavu</a:t>
            </a:r>
            <a:r>
              <a:rPr lang="en-US" sz="1200" dirty="0"/>
              <a:t>-core</a:t>
            </a:r>
          </a:p>
          <a:p>
            <a:pPr lvl="1"/>
            <a:r>
              <a:rPr lang="en-US" sz="1200" dirty="0"/>
              <a:t>fonts-</a:t>
            </a:r>
            <a:r>
              <a:rPr lang="en-US" sz="1200" dirty="0" err="1"/>
              <a:t>freefont</a:t>
            </a:r>
            <a:r>
              <a:rPr lang="en-US" sz="1200" dirty="0"/>
              <a:t>-</a:t>
            </a:r>
            <a:r>
              <a:rPr lang="en-US" sz="1200" dirty="0" err="1"/>
              <a:t>ttf</a:t>
            </a:r>
            <a:endParaRPr lang="en-US" sz="1200" dirty="0"/>
          </a:p>
          <a:p>
            <a:pPr lvl="1"/>
            <a:r>
              <a:rPr lang="en-US" sz="1200" dirty="0"/>
              <a:t>gcc-5-base</a:t>
            </a:r>
          </a:p>
          <a:p>
            <a:pPr lvl="1"/>
            <a:r>
              <a:rPr lang="en-US" sz="1200" dirty="0" err="1"/>
              <a:t>gsfonts</a:t>
            </a:r>
            <a:endParaRPr lang="en-US" sz="1200" dirty="0"/>
          </a:p>
          <a:p>
            <a:pPr lvl="1"/>
            <a:r>
              <a:rPr lang="en-US" sz="1200" dirty="0"/>
              <a:t>gsfonts-x11</a:t>
            </a:r>
          </a:p>
          <a:p>
            <a:pPr lvl="1"/>
            <a:r>
              <a:rPr lang="en-US" sz="1200" dirty="0" err="1"/>
              <a:t>init</a:t>
            </a:r>
            <a:r>
              <a:rPr lang="en-US" sz="1200" dirty="0"/>
              <a:t>-system-helpers</a:t>
            </a:r>
          </a:p>
          <a:p>
            <a:pPr lvl="1"/>
            <a:r>
              <a:rPr lang="en-US" sz="1200" dirty="0"/>
              <a:t>install-info</a:t>
            </a:r>
          </a:p>
          <a:p>
            <a:pPr lvl="1"/>
            <a:r>
              <a:rPr lang="en-US" sz="1200" dirty="0"/>
              <a:t>libattr1</a:t>
            </a:r>
          </a:p>
          <a:p>
            <a:pPr lvl="1"/>
            <a:r>
              <a:rPr lang="en-US" sz="1200" dirty="0"/>
              <a:t>libaudit1</a:t>
            </a:r>
          </a:p>
          <a:p>
            <a:pPr lvl="1"/>
            <a:r>
              <a:rPr lang="en-US" sz="1200" dirty="0" err="1"/>
              <a:t>libaudit</a:t>
            </a:r>
            <a:r>
              <a:rPr lang="en-US" sz="1200" dirty="0"/>
              <a:t>-common</a:t>
            </a:r>
          </a:p>
          <a:p>
            <a:pPr lvl="1"/>
            <a:r>
              <a:rPr lang="en-US" sz="1200" dirty="0"/>
              <a:t>libbz2-1.0</a:t>
            </a:r>
          </a:p>
          <a:p>
            <a:pPr lvl="1"/>
            <a:r>
              <a:rPr lang="en-US" sz="1200" dirty="0"/>
              <a:t>libc6</a:t>
            </a:r>
          </a:p>
          <a:p>
            <a:pPr lvl="1"/>
            <a:r>
              <a:rPr lang="en-US" sz="1200" dirty="0"/>
              <a:t>libdb5.3</a:t>
            </a:r>
          </a:p>
          <a:p>
            <a:pPr lvl="1"/>
            <a:r>
              <a:rPr lang="en-US" sz="1200" dirty="0"/>
              <a:t>libexpat1</a:t>
            </a:r>
          </a:p>
          <a:p>
            <a:pPr lvl="1"/>
            <a:r>
              <a:rPr lang="en-US" sz="1200" dirty="0"/>
              <a:t>libffi6</a:t>
            </a:r>
          </a:p>
          <a:p>
            <a:pPr lvl="1"/>
            <a:r>
              <a:rPr lang="en-US" sz="1200" dirty="0"/>
              <a:t>libfontconfig1</a:t>
            </a:r>
          </a:p>
          <a:p>
            <a:pPr lvl="1"/>
            <a:r>
              <a:rPr lang="en-US" sz="1200" dirty="0"/>
              <a:t>libfontenc1</a:t>
            </a:r>
          </a:p>
          <a:p>
            <a:pPr lvl="1"/>
            <a:r>
              <a:rPr lang="en-US" sz="1200" dirty="0"/>
              <a:t>libfreetype6</a:t>
            </a:r>
          </a:p>
          <a:p>
            <a:pPr lvl="1"/>
            <a:r>
              <a:rPr lang="en-US" sz="1200" dirty="0"/>
              <a:t>libgcc1</a:t>
            </a:r>
          </a:p>
          <a:p>
            <a:pPr lvl="1"/>
            <a:r>
              <a:rPr lang="en-US" sz="1200" dirty="0"/>
              <a:t>libgcrypt20</a:t>
            </a:r>
          </a:p>
          <a:p>
            <a:pPr lvl="1"/>
            <a:r>
              <a:rPr lang="en-US" sz="1200" dirty="0"/>
              <a:t>libgd3</a:t>
            </a:r>
          </a:p>
          <a:p>
            <a:pPr lvl="1"/>
            <a:r>
              <a:rPr lang="en-US" sz="1200" dirty="0"/>
              <a:t>libgdbm3</a:t>
            </a:r>
          </a:p>
          <a:p>
            <a:pPr lvl="1"/>
            <a:r>
              <a:rPr lang="en-US" sz="1200" dirty="0"/>
              <a:t>libgeoip1</a:t>
            </a:r>
          </a:p>
          <a:p>
            <a:pPr lvl="1"/>
            <a:r>
              <a:rPr lang="en-US" sz="1200" dirty="0"/>
              <a:t>libgpg-error0</a:t>
            </a:r>
          </a:p>
          <a:p>
            <a:pPr lvl="1"/>
            <a:r>
              <a:rPr lang="en-US" sz="1200" dirty="0"/>
              <a:t>libicu55</a:t>
            </a:r>
          </a:p>
          <a:p>
            <a:pPr lvl="1"/>
            <a:r>
              <a:rPr lang="en-US" sz="1200" dirty="0"/>
              <a:t>libjbig0</a:t>
            </a:r>
          </a:p>
          <a:p>
            <a:pPr lvl="1"/>
            <a:r>
              <a:rPr lang="en-US" sz="1200" dirty="0"/>
              <a:t>libjpeg8</a:t>
            </a:r>
          </a:p>
          <a:p>
            <a:pPr lvl="1"/>
            <a:r>
              <a:rPr lang="en-US" sz="1200" dirty="0"/>
              <a:t>libjpeg-turbo8</a:t>
            </a:r>
          </a:p>
          <a:p>
            <a:pPr lvl="1"/>
            <a:r>
              <a:rPr lang="en-US" sz="1200" dirty="0"/>
              <a:t>liblua5.1-0</a:t>
            </a:r>
          </a:p>
          <a:p>
            <a:pPr lvl="1"/>
            <a:r>
              <a:rPr lang="en-US" sz="1200" dirty="0"/>
              <a:t>liblzma5</a:t>
            </a:r>
          </a:p>
          <a:p>
            <a:pPr lvl="1"/>
            <a:r>
              <a:rPr lang="en-US" sz="1200" dirty="0"/>
              <a:t>libncursesw5</a:t>
            </a:r>
          </a:p>
          <a:p>
            <a:pPr lvl="1"/>
            <a:r>
              <a:rPr lang="en-US" sz="1200" dirty="0"/>
              <a:t>libpam0g</a:t>
            </a:r>
          </a:p>
          <a:p>
            <a:pPr lvl="1"/>
            <a:r>
              <a:rPr lang="en-US" sz="1200" dirty="0"/>
              <a:t>libpcre3</a:t>
            </a:r>
          </a:p>
          <a:p>
            <a:pPr lvl="1"/>
            <a:r>
              <a:rPr lang="en-US" sz="1200" dirty="0"/>
              <a:t>libperl5.20</a:t>
            </a:r>
          </a:p>
          <a:p>
            <a:pPr lvl="1"/>
            <a:r>
              <a:rPr lang="en-US" sz="1200" dirty="0"/>
              <a:t>libpng12-0</a:t>
            </a:r>
          </a:p>
          <a:p>
            <a:pPr lvl="1"/>
            <a:r>
              <a:rPr lang="en-US" sz="1200" dirty="0"/>
              <a:t>libpython2.7-minimal</a:t>
            </a:r>
          </a:p>
          <a:p>
            <a:pPr lvl="1"/>
            <a:r>
              <a:rPr lang="en-US" sz="1200" dirty="0"/>
              <a:t>libpython2.7-stdlib</a:t>
            </a:r>
          </a:p>
          <a:p>
            <a:pPr lvl="1"/>
            <a:r>
              <a:rPr lang="en-US" sz="1200" dirty="0" err="1"/>
              <a:t>libpython-stdlib</a:t>
            </a:r>
            <a:endParaRPr lang="en-US" sz="1200" dirty="0"/>
          </a:p>
          <a:p>
            <a:pPr lvl="1"/>
            <a:r>
              <a:rPr lang="en-US" sz="1200" dirty="0"/>
              <a:t>libreadline6</a:t>
            </a:r>
          </a:p>
          <a:p>
            <a:pPr lvl="1"/>
            <a:r>
              <a:rPr lang="en-US" sz="1200" dirty="0"/>
              <a:t>libsqlite3-0</a:t>
            </a:r>
          </a:p>
          <a:p>
            <a:pPr lvl="1"/>
            <a:r>
              <a:rPr lang="en-US" sz="1200" dirty="0"/>
              <a:t>libssl1.0.0</a:t>
            </a:r>
          </a:p>
          <a:p>
            <a:pPr lvl="1"/>
            <a:r>
              <a:rPr lang="en-US" sz="1200" dirty="0" err="1"/>
              <a:t>libstdc</a:t>
            </a:r>
            <a:r>
              <a:rPr lang="en-US" sz="1200" dirty="0"/>
              <a:t>++6</a:t>
            </a:r>
          </a:p>
          <a:p>
            <a:pPr lvl="1"/>
            <a:r>
              <a:rPr lang="en-US" sz="1200" dirty="0"/>
              <a:t>libtiff5</a:t>
            </a:r>
          </a:p>
          <a:p>
            <a:pPr lvl="1"/>
            <a:r>
              <a:rPr lang="en-US" sz="1200" dirty="0"/>
              <a:t>libtinfo5</a:t>
            </a:r>
          </a:p>
          <a:p>
            <a:pPr lvl="1"/>
            <a:r>
              <a:rPr lang="en-US" sz="1200" dirty="0"/>
              <a:t>libvpx2</a:t>
            </a:r>
          </a:p>
          <a:p>
            <a:pPr lvl="1"/>
            <a:r>
              <a:rPr lang="en-US" sz="1200" dirty="0"/>
              <a:t>libx11-6</a:t>
            </a:r>
          </a:p>
          <a:p>
            <a:pPr lvl="1"/>
            <a:r>
              <a:rPr lang="en-US" sz="1200" dirty="0"/>
              <a:t>libx11-data</a:t>
            </a:r>
          </a:p>
          <a:p>
            <a:pPr lvl="1"/>
            <a:r>
              <a:rPr lang="en-US" sz="1200" dirty="0"/>
              <a:t>libxau6</a:t>
            </a:r>
          </a:p>
          <a:p>
            <a:pPr lvl="1"/>
            <a:r>
              <a:rPr lang="en-US" sz="1200" dirty="0"/>
              <a:t>libxcb1</a:t>
            </a:r>
          </a:p>
          <a:p>
            <a:pPr lvl="1"/>
            <a:r>
              <a:rPr lang="en-US" sz="1200" dirty="0"/>
              <a:t>libxdmcp6</a:t>
            </a:r>
          </a:p>
          <a:p>
            <a:pPr lvl="1"/>
            <a:r>
              <a:rPr lang="en-US" sz="1200" dirty="0"/>
              <a:t>libxfont1</a:t>
            </a:r>
          </a:p>
          <a:p>
            <a:pPr lvl="1"/>
            <a:r>
              <a:rPr lang="en-US" sz="1200" dirty="0"/>
              <a:t>libxml2</a:t>
            </a:r>
          </a:p>
          <a:p>
            <a:pPr lvl="1"/>
            <a:r>
              <a:rPr lang="en-US" sz="1200" dirty="0"/>
              <a:t>libxpm4</a:t>
            </a:r>
          </a:p>
          <a:p>
            <a:pPr lvl="1"/>
            <a:r>
              <a:rPr lang="en-US" sz="1200" dirty="0"/>
              <a:t>libxslt1.1</a:t>
            </a:r>
          </a:p>
          <a:p>
            <a:pPr lvl="1"/>
            <a:r>
              <a:rPr lang="en-US" sz="1200" dirty="0" err="1"/>
              <a:t>lsb</a:t>
            </a:r>
            <a:r>
              <a:rPr lang="en-US" sz="1200" dirty="0"/>
              <a:t>-base</a:t>
            </a:r>
          </a:p>
          <a:p>
            <a:pPr lvl="1"/>
            <a:r>
              <a:rPr lang="en-US" sz="1200" dirty="0"/>
              <a:t>mime-support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-common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-core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-extras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-full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-light</a:t>
            </a:r>
          </a:p>
          <a:p>
            <a:pPr lvl="1"/>
            <a:r>
              <a:rPr lang="en-US" sz="1200" dirty="0" err="1"/>
              <a:t>perl</a:t>
            </a:r>
            <a:endParaRPr lang="en-US" sz="1200" dirty="0"/>
          </a:p>
          <a:p>
            <a:pPr lvl="1"/>
            <a:r>
              <a:rPr lang="en-US" sz="1200" dirty="0"/>
              <a:t>perlapi-5.20.2</a:t>
            </a:r>
          </a:p>
          <a:p>
            <a:pPr lvl="1"/>
            <a:r>
              <a:rPr lang="en-US" sz="1200" dirty="0" err="1"/>
              <a:t>perl</a:t>
            </a:r>
            <a:r>
              <a:rPr lang="en-US" sz="1200" dirty="0"/>
              <a:t>-base</a:t>
            </a:r>
          </a:p>
          <a:p>
            <a:pPr lvl="1"/>
            <a:r>
              <a:rPr lang="en-US" sz="1200" dirty="0" err="1"/>
              <a:t>perl</a:t>
            </a:r>
            <a:r>
              <a:rPr lang="en-US" sz="1200" dirty="0"/>
              <a:t>-modules</a:t>
            </a:r>
          </a:p>
          <a:p>
            <a:pPr lvl="1"/>
            <a:r>
              <a:rPr lang="en-US" sz="1200" dirty="0"/>
              <a:t>python</a:t>
            </a:r>
          </a:p>
          <a:p>
            <a:pPr lvl="1"/>
            <a:r>
              <a:rPr lang="en-US" sz="1200" dirty="0"/>
              <a:t>python2.7</a:t>
            </a:r>
          </a:p>
          <a:p>
            <a:pPr lvl="1"/>
            <a:r>
              <a:rPr lang="en-US" sz="1200" dirty="0"/>
              <a:t>python2.7-minimal</a:t>
            </a:r>
          </a:p>
          <a:p>
            <a:pPr lvl="1"/>
            <a:r>
              <a:rPr lang="en-US" sz="1200" dirty="0" err="1"/>
              <a:t>readline</a:t>
            </a:r>
            <a:r>
              <a:rPr lang="en-US" sz="1200" dirty="0"/>
              <a:t>-common</a:t>
            </a:r>
          </a:p>
          <a:p>
            <a:pPr lvl="1"/>
            <a:r>
              <a:rPr lang="en-US" sz="1200" dirty="0" err="1"/>
              <a:t>ttf-bitstream-vera</a:t>
            </a:r>
            <a:endParaRPr lang="en-US" sz="1200" dirty="0"/>
          </a:p>
          <a:p>
            <a:pPr lvl="1"/>
            <a:r>
              <a:rPr lang="en-US" sz="1200" dirty="0" err="1"/>
              <a:t>ucf</a:t>
            </a:r>
            <a:endParaRPr lang="en-US" sz="1200" dirty="0"/>
          </a:p>
          <a:p>
            <a:pPr lvl="1"/>
            <a:r>
              <a:rPr lang="en-US" sz="1200" dirty="0"/>
              <a:t>x11-common</a:t>
            </a:r>
          </a:p>
          <a:p>
            <a:pPr lvl="1"/>
            <a:r>
              <a:rPr lang="en-US" sz="1200" dirty="0" err="1"/>
              <a:t>xfonts</a:t>
            </a:r>
            <a:r>
              <a:rPr lang="en-US" sz="1200" dirty="0"/>
              <a:t>-encodings</a:t>
            </a:r>
          </a:p>
          <a:p>
            <a:pPr lvl="1"/>
            <a:r>
              <a:rPr lang="en-US" sz="1200" dirty="0" err="1"/>
              <a:t>xfonts-utils</a:t>
            </a:r>
            <a:endParaRPr lang="en-US" sz="1200" dirty="0"/>
          </a:p>
          <a:p>
            <a:pPr lvl="1"/>
            <a:r>
              <a:rPr lang="en-US" sz="1200" dirty="0" smtClean="0"/>
              <a:t>zlib1g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Common Core Components by submodule: Nginx Container Example</a:t>
            </a:r>
          </a:p>
        </p:txBody>
      </p:sp>
    </p:spTree>
    <p:extLst>
      <p:ext uri="{BB962C8B-B14F-4D97-AF65-F5344CB8AC3E}">
        <p14:creationId xmlns:p14="http://schemas.microsoft.com/office/powerpoint/2010/main" val="158316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0388"/>
            <a:ext cx="9067800" cy="2811012"/>
          </a:xfrm>
        </p:spPr>
        <p:txBody>
          <a:bodyPr numCol="4"/>
          <a:lstStyle/>
          <a:p>
            <a:r>
              <a:rPr lang="en-US" dirty="0" smtClean="0"/>
              <a:t>Library List for Nginx (80+ libs/tools)</a:t>
            </a:r>
          </a:p>
          <a:p>
            <a:pPr lvl="1"/>
            <a:r>
              <a:rPr lang="en-US" sz="1200" dirty="0" err="1"/>
              <a:t>coreutils</a:t>
            </a:r>
            <a:endParaRPr lang="en-US" sz="1200" dirty="0"/>
          </a:p>
          <a:p>
            <a:pPr lvl="1"/>
            <a:r>
              <a:rPr lang="en-US" sz="1200" dirty="0" err="1"/>
              <a:t>debconf</a:t>
            </a:r>
            <a:endParaRPr lang="en-US" sz="1200" dirty="0"/>
          </a:p>
          <a:p>
            <a:pPr lvl="1"/>
            <a:r>
              <a:rPr lang="en-US" sz="1200" dirty="0"/>
              <a:t>debconf-2.0</a:t>
            </a:r>
          </a:p>
          <a:p>
            <a:pPr lvl="1"/>
            <a:r>
              <a:rPr lang="en-US" sz="1200" dirty="0" err="1"/>
              <a:t>dpkg</a:t>
            </a:r>
            <a:endParaRPr lang="en-US" sz="1200" dirty="0"/>
          </a:p>
          <a:p>
            <a:pPr lvl="1"/>
            <a:r>
              <a:rPr lang="en-US" sz="1200" dirty="0" err="1"/>
              <a:t>fontconfig-config</a:t>
            </a:r>
            <a:endParaRPr lang="en-US" sz="1200" dirty="0"/>
          </a:p>
          <a:p>
            <a:pPr lvl="1"/>
            <a:r>
              <a:rPr lang="en-US" sz="1200" dirty="0"/>
              <a:t>fonts-</a:t>
            </a:r>
            <a:r>
              <a:rPr lang="en-US" sz="1200" dirty="0" err="1"/>
              <a:t>dejavu</a:t>
            </a:r>
            <a:r>
              <a:rPr lang="en-US" sz="1200" dirty="0"/>
              <a:t>-core</a:t>
            </a:r>
          </a:p>
          <a:p>
            <a:pPr lvl="1"/>
            <a:r>
              <a:rPr lang="en-US" sz="1200" dirty="0"/>
              <a:t>fonts-</a:t>
            </a:r>
            <a:r>
              <a:rPr lang="en-US" sz="1200" dirty="0" err="1"/>
              <a:t>freefont</a:t>
            </a:r>
            <a:r>
              <a:rPr lang="en-US" sz="1200" dirty="0"/>
              <a:t>-</a:t>
            </a:r>
            <a:r>
              <a:rPr lang="en-US" sz="1200" dirty="0" err="1"/>
              <a:t>ttf</a:t>
            </a:r>
            <a:endParaRPr lang="en-US" sz="1200" dirty="0"/>
          </a:p>
          <a:p>
            <a:pPr lvl="1"/>
            <a:r>
              <a:rPr lang="en-US" sz="1200" dirty="0"/>
              <a:t>gcc-5-base</a:t>
            </a:r>
          </a:p>
          <a:p>
            <a:pPr lvl="1"/>
            <a:r>
              <a:rPr lang="en-US" sz="1200" dirty="0" err="1"/>
              <a:t>gsfonts</a:t>
            </a:r>
            <a:endParaRPr lang="en-US" sz="1200" dirty="0"/>
          </a:p>
          <a:p>
            <a:pPr lvl="1"/>
            <a:r>
              <a:rPr lang="en-US" sz="1200" dirty="0"/>
              <a:t>gsfonts-x11</a:t>
            </a:r>
          </a:p>
          <a:p>
            <a:pPr lvl="1"/>
            <a:r>
              <a:rPr lang="en-US" sz="1200" dirty="0" err="1"/>
              <a:t>init</a:t>
            </a:r>
            <a:r>
              <a:rPr lang="en-US" sz="1200" dirty="0"/>
              <a:t>-system-helpers</a:t>
            </a:r>
          </a:p>
          <a:p>
            <a:pPr lvl="1"/>
            <a:r>
              <a:rPr lang="en-US" sz="1200" dirty="0"/>
              <a:t>install-info</a:t>
            </a:r>
          </a:p>
          <a:p>
            <a:pPr lvl="1"/>
            <a:r>
              <a:rPr lang="en-US" sz="1200" dirty="0"/>
              <a:t>libattr1</a:t>
            </a:r>
          </a:p>
          <a:p>
            <a:pPr lvl="1"/>
            <a:r>
              <a:rPr lang="en-US" sz="1200" dirty="0"/>
              <a:t>libaudit1</a:t>
            </a:r>
          </a:p>
          <a:p>
            <a:pPr lvl="1"/>
            <a:r>
              <a:rPr lang="en-US" sz="1200" dirty="0" err="1"/>
              <a:t>libaudit</a:t>
            </a:r>
            <a:r>
              <a:rPr lang="en-US" sz="1200" dirty="0"/>
              <a:t>-common</a:t>
            </a:r>
          </a:p>
          <a:p>
            <a:pPr lvl="1"/>
            <a:r>
              <a:rPr lang="en-US" sz="1200" dirty="0"/>
              <a:t>libbz2-1.0</a:t>
            </a:r>
          </a:p>
          <a:p>
            <a:pPr lvl="1"/>
            <a:r>
              <a:rPr lang="en-US" sz="1200" dirty="0"/>
              <a:t>libc6</a:t>
            </a:r>
          </a:p>
          <a:p>
            <a:pPr lvl="1"/>
            <a:r>
              <a:rPr lang="en-US" sz="1200" dirty="0"/>
              <a:t>libdb5.3</a:t>
            </a:r>
          </a:p>
          <a:p>
            <a:pPr lvl="1"/>
            <a:r>
              <a:rPr lang="en-US" sz="1200" dirty="0"/>
              <a:t>libexpat1</a:t>
            </a:r>
          </a:p>
          <a:p>
            <a:pPr lvl="1"/>
            <a:r>
              <a:rPr lang="en-US" sz="1200" dirty="0"/>
              <a:t>libffi6</a:t>
            </a:r>
          </a:p>
          <a:p>
            <a:pPr lvl="1"/>
            <a:r>
              <a:rPr lang="en-US" sz="1200" dirty="0"/>
              <a:t>libfontconfig1</a:t>
            </a:r>
          </a:p>
          <a:p>
            <a:pPr lvl="1"/>
            <a:r>
              <a:rPr lang="en-US" sz="1200" dirty="0"/>
              <a:t>libfontenc1</a:t>
            </a:r>
          </a:p>
          <a:p>
            <a:pPr lvl="1"/>
            <a:r>
              <a:rPr lang="en-US" sz="1200" dirty="0"/>
              <a:t>libfreetype6</a:t>
            </a:r>
          </a:p>
          <a:p>
            <a:pPr lvl="1"/>
            <a:r>
              <a:rPr lang="en-US" sz="1200" dirty="0"/>
              <a:t>libgcc1</a:t>
            </a:r>
          </a:p>
          <a:p>
            <a:pPr lvl="1"/>
            <a:r>
              <a:rPr lang="en-US" sz="1200" dirty="0"/>
              <a:t>libgcrypt20</a:t>
            </a:r>
          </a:p>
          <a:p>
            <a:pPr lvl="1"/>
            <a:r>
              <a:rPr lang="en-US" sz="1200" dirty="0"/>
              <a:t>libgd3</a:t>
            </a:r>
          </a:p>
          <a:p>
            <a:pPr lvl="1"/>
            <a:r>
              <a:rPr lang="en-US" sz="1200" dirty="0"/>
              <a:t>libgdbm3</a:t>
            </a:r>
          </a:p>
          <a:p>
            <a:pPr lvl="1"/>
            <a:r>
              <a:rPr lang="en-US" sz="1200" dirty="0"/>
              <a:t>libgeoip1</a:t>
            </a:r>
          </a:p>
          <a:p>
            <a:pPr lvl="1"/>
            <a:r>
              <a:rPr lang="en-US" sz="1200" dirty="0"/>
              <a:t>libgpg-error0</a:t>
            </a:r>
          </a:p>
          <a:p>
            <a:pPr lvl="1"/>
            <a:r>
              <a:rPr lang="en-US" sz="1200" dirty="0"/>
              <a:t>libicu55</a:t>
            </a:r>
          </a:p>
          <a:p>
            <a:pPr lvl="1"/>
            <a:r>
              <a:rPr lang="en-US" sz="1200" dirty="0"/>
              <a:t>libjbig0</a:t>
            </a:r>
          </a:p>
          <a:p>
            <a:pPr lvl="1"/>
            <a:r>
              <a:rPr lang="en-US" sz="1200" dirty="0"/>
              <a:t>libjpeg8</a:t>
            </a:r>
          </a:p>
          <a:p>
            <a:pPr lvl="1"/>
            <a:r>
              <a:rPr lang="en-US" sz="1200" dirty="0"/>
              <a:t>libjpeg-turbo8</a:t>
            </a:r>
          </a:p>
          <a:p>
            <a:pPr lvl="1"/>
            <a:r>
              <a:rPr lang="en-US" sz="1200" dirty="0"/>
              <a:t>liblua5.1-0</a:t>
            </a:r>
          </a:p>
          <a:p>
            <a:pPr lvl="1"/>
            <a:r>
              <a:rPr lang="en-US" sz="1200" dirty="0"/>
              <a:t>liblzma5</a:t>
            </a:r>
          </a:p>
          <a:p>
            <a:pPr lvl="1"/>
            <a:r>
              <a:rPr lang="en-US" sz="1200" dirty="0"/>
              <a:t>libncursesw5</a:t>
            </a:r>
          </a:p>
          <a:p>
            <a:pPr lvl="1"/>
            <a:r>
              <a:rPr lang="en-US" sz="1200" dirty="0"/>
              <a:t>libpam0g</a:t>
            </a:r>
          </a:p>
          <a:p>
            <a:pPr lvl="1"/>
            <a:r>
              <a:rPr lang="en-US" sz="1200" dirty="0"/>
              <a:t>libpcre3</a:t>
            </a:r>
          </a:p>
          <a:p>
            <a:pPr lvl="1"/>
            <a:r>
              <a:rPr lang="en-US" sz="1200" dirty="0"/>
              <a:t>libperl5.20</a:t>
            </a:r>
          </a:p>
          <a:p>
            <a:pPr lvl="1"/>
            <a:r>
              <a:rPr lang="en-US" sz="1200" dirty="0"/>
              <a:t>libpng12-0</a:t>
            </a:r>
          </a:p>
          <a:p>
            <a:pPr lvl="1"/>
            <a:r>
              <a:rPr lang="en-US" sz="1200" dirty="0"/>
              <a:t>libpython2.7-minimal</a:t>
            </a:r>
          </a:p>
          <a:p>
            <a:pPr lvl="1"/>
            <a:r>
              <a:rPr lang="en-US" sz="1200" dirty="0"/>
              <a:t>libpython2.7-stdlib</a:t>
            </a:r>
          </a:p>
          <a:p>
            <a:pPr lvl="1"/>
            <a:r>
              <a:rPr lang="en-US" sz="1200" dirty="0" err="1"/>
              <a:t>libpython-stdlib</a:t>
            </a:r>
            <a:endParaRPr lang="en-US" sz="1200" dirty="0"/>
          </a:p>
          <a:p>
            <a:pPr lvl="1"/>
            <a:r>
              <a:rPr lang="en-US" sz="1200" dirty="0"/>
              <a:t>libreadline6</a:t>
            </a:r>
          </a:p>
          <a:p>
            <a:pPr lvl="1"/>
            <a:r>
              <a:rPr lang="en-US" sz="1200" dirty="0"/>
              <a:t>libsqlite3-0</a:t>
            </a:r>
          </a:p>
          <a:p>
            <a:pPr lvl="1"/>
            <a:r>
              <a:rPr lang="en-US" sz="1200" dirty="0"/>
              <a:t>libssl1.0.0</a:t>
            </a:r>
          </a:p>
          <a:p>
            <a:pPr lvl="1"/>
            <a:r>
              <a:rPr lang="en-US" sz="1200" dirty="0" err="1"/>
              <a:t>libstdc</a:t>
            </a:r>
            <a:r>
              <a:rPr lang="en-US" sz="1200" dirty="0"/>
              <a:t>++6</a:t>
            </a:r>
          </a:p>
          <a:p>
            <a:pPr lvl="1"/>
            <a:r>
              <a:rPr lang="en-US" sz="1200" dirty="0"/>
              <a:t>libtiff5</a:t>
            </a:r>
          </a:p>
          <a:p>
            <a:pPr lvl="1"/>
            <a:r>
              <a:rPr lang="en-US" sz="1200" dirty="0"/>
              <a:t>libtinfo5</a:t>
            </a:r>
          </a:p>
          <a:p>
            <a:pPr lvl="1"/>
            <a:r>
              <a:rPr lang="en-US" sz="1200" dirty="0"/>
              <a:t>libvpx2</a:t>
            </a:r>
          </a:p>
          <a:p>
            <a:pPr lvl="1"/>
            <a:r>
              <a:rPr lang="en-US" sz="1200" dirty="0"/>
              <a:t>libx11-6</a:t>
            </a:r>
          </a:p>
          <a:p>
            <a:pPr lvl="1"/>
            <a:r>
              <a:rPr lang="en-US" sz="1200" dirty="0"/>
              <a:t>libx11-data</a:t>
            </a:r>
          </a:p>
          <a:p>
            <a:pPr lvl="1"/>
            <a:r>
              <a:rPr lang="en-US" sz="1200" dirty="0"/>
              <a:t>libxau6</a:t>
            </a:r>
          </a:p>
          <a:p>
            <a:pPr lvl="1"/>
            <a:r>
              <a:rPr lang="en-US" sz="1200" dirty="0"/>
              <a:t>libxcb1</a:t>
            </a:r>
          </a:p>
          <a:p>
            <a:pPr lvl="1"/>
            <a:r>
              <a:rPr lang="en-US" sz="1200" dirty="0"/>
              <a:t>libxdmcp6</a:t>
            </a:r>
          </a:p>
          <a:p>
            <a:pPr lvl="1"/>
            <a:r>
              <a:rPr lang="en-US" sz="1200" dirty="0"/>
              <a:t>libxfont1</a:t>
            </a:r>
          </a:p>
          <a:p>
            <a:pPr lvl="1"/>
            <a:r>
              <a:rPr lang="en-US" sz="1200" dirty="0"/>
              <a:t>libxml2</a:t>
            </a:r>
          </a:p>
          <a:p>
            <a:pPr lvl="1"/>
            <a:r>
              <a:rPr lang="en-US" sz="1200" dirty="0"/>
              <a:t>libxpm4</a:t>
            </a:r>
          </a:p>
          <a:p>
            <a:pPr lvl="1"/>
            <a:r>
              <a:rPr lang="en-US" sz="1200" dirty="0"/>
              <a:t>libxslt1.1</a:t>
            </a:r>
          </a:p>
          <a:p>
            <a:pPr lvl="1"/>
            <a:r>
              <a:rPr lang="en-US" sz="1200" dirty="0" err="1"/>
              <a:t>lsb</a:t>
            </a:r>
            <a:r>
              <a:rPr lang="en-US" sz="1200" dirty="0"/>
              <a:t>-base</a:t>
            </a:r>
          </a:p>
          <a:p>
            <a:pPr lvl="1"/>
            <a:r>
              <a:rPr lang="en-US" sz="1200" dirty="0"/>
              <a:t>mime-support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-common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-core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-extras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-full</a:t>
            </a:r>
          </a:p>
          <a:p>
            <a:pPr lvl="1"/>
            <a:r>
              <a:rPr lang="en-US" sz="1200" dirty="0" err="1"/>
              <a:t>nginx</a:t>
            </a:r>
            <a:r>
              <a:rPr lang="en-US" sz="1200" dirty="0"/>
              <a:t>-light</a:t>
            </a:r>
          </a:p>
          <a:p>
            <a:pPr lvl="1"/>
            <a:r>
              <a:rPr lang="en-US" sz="1200" dirty="0" err="1"/>
              <a:t>perl</a:t>
            </a:r>
            <a:endParaRPr lang="en-US" sz="1200" dirty="0"/>
          </a:p>
          <a:p>
            <a:pPr lvl="1"/>
            <a:r>
              <a:rPr lang="en-US" sz="1200" dirty="0"/>
              <a:t>perlapi-5.20.2</a:t>
            </a:r>
          </a:p>
          <a:p>
            <a:pPr lvl="1"/>
            <a:r>
              <a:rPr lang="en-US" sz="1200" dirty="0" err="1"/>
              <a:t>perl</a:t>
            </a:r>
            <a:r>
              <a:rPr lang="en-US" sz="1200" dirty="0"/>
              <a:t>-base</a:t>
            </a:r>
          </a:p>
          <a:p>
            <a:pPr lvl="1"/>
            <a:r>
              <a:rPr lang="en-US" sz="1200" dirty="0" err="1"/>
              <a:t>perl</a:t>
            </a:r>
            <a:r>
              <a:rPr lang="en-US" sz="1200" dirty="0"/>
              <a:t>-modules</a:t>
            </a:r>
          </a:p>
          <a:p>
            <a:pPr lvl="1"/>
            <a:r>
              <a:rPr lang="en-US" sz="1200" dirty="0"/>
              <a:t>python</a:t>
            </a:r>
          </a:p>
          <a:p>
            <a:pPr lvl="1"/>
            <a:r>
              <a:rPr lang="en-US" sz="1200" dirty="0"/>
              <a:t>python2.7</a:t>
            </a:r>
          </a:p>
          <a:p>
            <a:pPr lvl="1"/>
            <a:r>
              <a:rPr lang="en-US" sz="1200" dirty="0"/>
              <a:t>python2.7-minimal</a:t>
            </a:r>
          </a:p>
          <a:p>
            <a:pPr lvl="1"/>
            <a:r>
              <a:rPr lang="en-US" sz="1200" dirty="0" err="1"/>
              <a:t>readline</a:t>
            </a:r>
            <a:r>
              <a:rPr lang="en-US" sz="1200" dirty="0"/>
              <a:t>-common</a:t>
            </a:r>
          </a:p>
          <a:p>
            <a:pPr lvl="1"/>
            <a:r>
              <a:rPr lang="en-US" sz="1200" dirty="0" err="1"/>
              <a:t>ttf-bitstream-vera</a:t>
            </a:r>
            <a:endParaRPr lang="en-US" sz="1200" dirty="0"/>
          </a:p>
          <a:p>
            <a:pPr lvl="1"/>
            <a:r>
              <a:rPr lang="en-US" sz="1200" dirty="0" err="1"/>
              <a:t>ucf</a:t>
            </a:r>
            <a:endParaRPr lang="en-US" sz="1200" dirty="0"/>
          </a:p>
          <a:p>
            <a:pPr lvl="1"/>
            <a:r>
              <a:rPr lang="en-US" sz="1200" dirty="0"/>
              <a:t>x11-common</a:t>
            </a:r>
          </a:p>
          <a:p>
            <a:pPr lvl="1"/>
            <a:r>
              <a:rPr lang="en-US" sz="1200" dirty="0" err="1"/>
              <a:t>xfonts</a:t>
            </a:r>
            <a:r>
              <a:rPr lang="en-US" sz="1200" dirty="0"/>
              <a:t>-encodings</a:t>
            </a:r>
          </a:p>
          <a:p>
            <a:pPr lvl="1"/>
            <a:r>
              <a:rPr lang="en-US" sz="1200" dirty="0" err="1"/>
              <a:t>xfonts-utils</a:t>
            </a:r>
            <a:endParaRPr lang="en-US" sz="1200" dirty="0"/>
          </a:p>
          <a:p>
            <a:pPr lvl="1"/>
            <a:r>
              <a:rPr lang="en-US" sz="1200" dirty="0" smtClean="0"/>
              <a:t>zlib1g</a:t>
            </a:r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Building Common Core Components by submodule: Nginx Container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3869806"/>
            <a:ext cx="9144000" cy="213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56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K-Daresbury-May4" id="{1B9002E6-0884-1746-B370-B04DA632C48D}" vid="{00F55183-F964-754A-B86C-280006286B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UK-Daresbury-May4</Template>
  <TotalTime>77</TotalTime>
  <Words>1356</Words>
  <Application>Microsoft Macintosh PowerPoint</Application>
  <PresentationFormat>On-screen Show (4:3)</PresentationFormat>
  <Paragraphs>320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Franklin Gothic Medium</vt:lpstr>
      <vt:lpstr>ＭＳ Ｐゴシック</vt:lpstr>
      <vt:lpstr>SFMono-Regular</vt:lpstr>
      <vt:lpstr>Times New Roman</vt:lpstr>
      <vt:lpstr>Arial</vt:lpstr>
      <vt:lpstr>ThemeSPIDAL</vt:lpstr>
      <vt:lpstr>Efficient Software Defined Systems using Common Core Components</vt:lpstr>
      <vt:lpstr>Background</vt:lpstr>
      <vt:lpstr>Problems</vt:lpstr>
      <vt:lpstr>Contribution</vt:lpstr>
      <vt:lpstr>Building Container Images - Dockerfile</vt:lpstr>
      <vt:lpstr>Building Container Images - Dockerfile</vt:lpstr>
      <vt:lpstr>Building Common Core Components by submodule: Nginx Container Example</vt:lpstr>
      <vt:lpstr>Building Common Core Components by submodule: Nginx Container Example</vt:lpstr>
      <vt:lpstr>Building Common Core Components by submodule: Nginx Container Example</vt:lpstr>
      <vt:lpstr>Building Common Core Components by submodule</vt:lpstr>
      <vt:lpstr>Building Common Core Components by submodule: Nginx Container Example</vt:lpstr>
      <vt:lpstr>Building Common Core Components by merge</vt:lpstr>
      <vt:lpstr>Software Category from HPC-ABDS</vt:lpstr>
      <vt:lpstr>Building Common Core Components by merge</vt:lpstr>
      <vt:lpstr>Addressing Security Concerns with Common Core Components</vt:lpstr>
      <vt:lpstr>Current Work by Docker Community</vt:lpstr>
      <vt:lpstr>Conclusion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Software Defined Systems using Common Core Components</dc:title>
  <dc:creator>Hyungro Lee</dc:creator>
  <cp:lastModifiedBy>Hyungro Lee</cp:lastModifiedBy>
  <cp:revision>10</cp:revision>
  <cp:lastPrinted>2009-05-27T19:00:23Z</cp:lastPrinted>
  <dcterms:created xsi:type="dcterms:W3CDTF">2017-06-30T05:28:39Z</dcterms:created>
  <dcterms:modified xsi:type="dcterms:W3CDTF">2017-06-30T06:46:29Z</dcterms:modified>
</cp:coreProperties>
</file>