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 id="2147483723" r:id="rId4"/>
    <p:sldMasterId id="2147483738" r:id="rId5"/>
  </p:sldMasterIdLst>
  <p:notesMasterIdLst>
    <p:notesMasterId r:id="rId47"/>
  </p:notesMasterIdLst>
  <p:sldIdLst>
    <p:sldId id="424" r:id="rId6"/>
    <p:sldId id="420" r:id="rId7"/>
    <p:sldId id="404" r:id="rId8"/>
    <p:sldId id="451" r:id="rId9"/>
    <p:sldId id="452" r:id="rId10"/>
    <p:sldId id="453" r:id="rId11"/>
    <p:sldId id="473" r:id="rId12"/>
    <p:sldId id="454" r:id="rId13"/>
    <p:sldId id="474" r:id="rId14"/>
    <p:sldId id="472" r:id="rId15"/>
    <p:sldId id="471" r:id="rId16"/>
    <p:sldId id="455" r:id="rId17"/>
    <p:sldId id="456" r:id="rId18"/>
    <p:sldId id="300" r:id="rId19"/>
    <p:sldId id="275" r:id="rId20"/>
    <p:sldId id="299" r:id="rId21"/>
    <p:sldId id="316" r:id="rId22"/>
    <p:sldId id="319" r:id="rId23"/>
    <p:sldId id="324" r:id="rId24"/>
    <p:sldId id="457" r:id="rId25"/>
    <p:sldId id="459" r:id="rId26"/>
    <p:sldId id="458" r:id="rId27"/>
    <p:sldId id="478" r:id="rId28"/>
    <p:sldId id="477" r:id="rId29"/>
    <p:sldId id="476" r:id="rId30"/>
    <p:sldId id="475" r:id="rId31"/>
    <p:sldId id="479" r:id="rId32"/>
    <p:sldId id="480" r:id="rId33"/>
    <p:sldId id="430" r:id="rId34"/>
    <p:sldId id="431" r:id="rId35"/>
    <p:sldId id="461" r:id="rId36"/>
    <p:sldId id="462" r:id="rId37"/>
    <p:sldId id="460" r:id="rId38"/>
    <p:sldId id="463" r:id="rId39"/>
    <p:sldId id="469" r:id="rId40"/>
    <p:sldId id="464" r:id="rId41"/>
    <p:sldId id="465" r:id="rId42"/>
    <p:sldId id="470" r:id="rId43"/>
    <p:sldId id="466" r:id="rId44"/>
    <p:sldId id="467" r:id="rId45"/>
    <p:sldId id="46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6" autoAdjust="0"/>
    <p:restoredTop sz="89277" autoAdjust="0"/>
  </p:normalViewPr>
  <p:slideViewPr>
    <p:cSldViewPr>
      <p:cViewPr varScale="1">
        <p:scale>
          <a:sx n="90" d="100"/>
          <a:sy n="90" d="100"/>
        </p:scale>
        <p:origin x="-11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081821294077374"/>
          <c:y val="7.4548702245552684E-2"/>
          <c:w val="0.82137328805463306"/>
          <c:h val="0.79822506561679785"/>
        </c:manualLayout>
      </c:layout>
      <c:barChart>
        <c:barDir val="col"/>
        <c:grouping val="clustered"/>
        <c:varyColors val="0"/>
        <c:ser>
          <c:idx val="0"/>
          <c:order val="0"/>
          <c:tx>
            <c:v>DryadLINQ</c:v>
          </c:tx>
          <c:invertIfNegative val="0"/>
          <c:cat>
            <c:numRef>
              <c:f>Sheet1!$A$1:$A$2</c:f>
              <c:numCache>
                <c:formatCode>0</c:formatCode>
                <c:ptCount val="2"/>
                <c:pt idx="0">
                  <c:v>35339</c:v>
                </c:pt>
                <c:pt idx="1">
                  <c:v>50000</c:v>
                </c:pt>
              </c:numCache>
            </c:numRef>
          </c:cat>
          <c:val>
            <c:numRef>
              <c:f>Sheet1!$B$1:$B$2</c:f>
              <c:numCache>
                <c:formatCode>0</c:formatCode>
                <c:ptCount val="2"/>
                <c:pt idx="0">
                  <c:v>8510.4749999997111</c:v>
                </c:pt>
                <c:pt idx="1">
                  <c:v>17200.413</c:v>
                </c:pt>
              </c:numCache>
            </c:numRef>
          </c:val>
        </c:ser>
        <c:ser>
          <c:idx val="1"/>
          <c:order val="1"/>
          <c:tx>
            <c:v>MPI</c:v>
          </c:tx>
          <c:invertIfNegative val="0"/>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dLbls>
          <c:showLegendKey val="0"/>
          <c:showVal val="0"/>
          <c:showCatName val="0"/>
          <c:showSerName val="0"/>
          <c:showPercent val="0"/>
          <c:showBubbleSize val="0"/>
        </c:dLbls>
        <c:gapWidth val="150"/>
        <c:axId val="226836864"/>
        <c:axId val="226838400"/>
      </c:barChart>
      <c:catAx>
        <c:axId val="226836864"/>
        <c:scaling>
          <c:orientation val="minMax"/>
        </c:scaling>
        <c:delete val="0"/>
        <c:axPos val="b"/>
        <c:numFmt formatCode="0" sourceLinked="1"/>
        <c:majorTickMark val="out"/>
        <c:minorTickMark val="none"/>
        <c:tickLblPos val="nextTo"/>
        <c:txPr>
          <a:bodyPr/>
          <a:lstStyle/>
          <a:p>
            <a:pPr>
              <a:defRPr sz="1200"/>
            </a:pPr>
            <a:endParaRPr lang="en-US"/>
          </a:p>
        </c:txPr>
        <c:crossAx val="226838400"/>
        <c:crosses val="autoZero"/>
        <c:auto val="1"/>
        <c:lblAlgn val="ctr"/>
        <c:lblOffset val="100"/>
        <c:noMultiLvlLbl val="0"/>
      </c:catAx>
      <c:valAx>
        <c:axId val="226838400"/>
        <c:scaling>
          <c:orientation val="minMax"/>
        </c:scaling>
        <c:delete val="0"/>
        <c:axPos val="l"/>
        <c:majorGridlines/>
        <c:numFmt formatCode="0" sourceLinked="1"/>
        <c:majorTickMark val="out"/>
        <c:minorTickMark val="none"/>
        <c:tickLblPos val="nextTo"/>
        <c:txPr>
          <a:bodyPr/>
          <a:lstStyle/>
          <a:p>
            <a:pPr>
              <a:defRPr sz="1200"/>
            </a:pPr>
            <a:endParaRPr lang="en-US"/>
          </a:p>
        </c:txPr>
        <c:crossAx val="226836864"/>
        <c:crosses val="autoZero"/>
        <c:crossBetween val="between"/>
      </c:valAx>
    </c:plotArea>
    <c:legend>
      <c:legendPos val="r"/>
      <c:layout>
        <c:manualLayout>
          <c:xMode val="edge"/>
          <c:yMode val="edge"/>
          <c:x val="0.19739632545931848"/>
          <c:y val="6.368427736855474E-2"/>
          <c:w val="0.32490354330709365"/>
          <c:h val="0.19694564389129252"/>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7857174103237144"/>
          <c:y val="4.2295313085864275E-2"/>
          <c:w val="0.64347180317415142"/>
          <c:h val="0.64705618146164956"/>
        </c:manualLayout>
      </c:layout>
      <c:barChart>
        <c:barDir val="col"/>
        <c:grouping val="clustered"/>
        <c:varyColors val="0"/>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invertIfNegative val="0"/>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0.2602028103590604</c:v>
                </c:pt>
                <c:pt idx="1">
                  <c:v>0.19666569328339961</c:v>
                </c:pt>
                <c:pt idx="2">
                  <c:v>0.16730746351220732</c:v>
                </c:pt>
                <c:pt idx="3">
                  <c:v>0.17009335031696748</c:v>
                </c:pt>
                <c:pt idx="4">
                  <c:v>0.15329492392700494</c:v>
                </c:pt>
              </c:numCache>
            </c:numRef>
          </c:val>
        </c:ser>
        <c:dLbls>
          <c:showLegendKey val="0"/>
          <c:showVal val="0"/>
          <c:showCatName val="0"/>
          <c:showSerName val="0"/>
          <c:showPercent val="0"/>
          <c:showBubbleSize val="0"/>
        </c:dLbls>
        <c:gapWidth val="295"/>
        <c:overlap val="-25"/>
        <c:axId val="226884608"/>
        <c:axId val="226883072"/>
      </c:barChart>
      <c:valAx>
        <c:axId val="226883072"/>
        <c:scaling>
          <c:orientation val="minMax"/>
          <c:max val="0.30000000000000032"/>
        </c:scaling>
        <c:delete val="0"/>
        <c:axPos val="r"/>
        <c:majorGridlines/>
        <c:numFmt formatCode="0%" sourceLinked="0"/>
        <c:majorTickMark val="none"/>
        <c:minorTickMark val="none"/>
        <c:tickLblPos val="nextTo"/>
        <c:crossAx val="226884608"/>
        <c:crosses val="max"/>
        <c:crossBetween val="between"/>
      </c:valAx>
      <c:catAx>
        <c:axId val="226884608"/>
        <c:scaling>
          <c:orientation val="minMax"/>
        </c:scaling>
        <c:delete val="0"/>
        <c:axPos val="b"/>
        <c:title>
          <c:tx>
            <c:rich>
              <a:bodyPr/>
              <a:lstStyle/>
              <a:p>
                <a:pPr>
                  <a:defRPr sz="1800"/>
                </a:pPr>
                <a:r>
                  <a:rPr lang="en-US" sz="1800"/>
                  <a:t>No. of Sequences</a:t>
                </a:r>
              </a:p>
            </c:rich>
          </c:tx>
          <c:layout>
            <c:manualLayout>
              <c:xMode val="edge"/>
              <c:yMode val="edge"/>
              <c:x val="0.34166144185247882"/>
              <c:y val="0.77846406155838332"/>
            </c:manualLayout>
          </c:layout>
          <c:overlay val="0"/>
        </c:title>
        <c:numFmt formatCode="General" sourceLinked="1"/>
        <c:majorTickMark val="none"/>
        <c:minorTickMark val="none"/>
        <c:tickLblPos val="nextTo"/>
        <c:crossAx val="226883072"/>
        <c:crosses val="autoZero"/>
        <c:auto val="1"/>
        <c:lblAlgn val="ctr"/>
        <c:lblOffset val="100"/>
        <c:noMultiLvlLbl val="0"/>
      </c:catAx>
    </c:plotArea>
    <c:legend>
      <c:legendPos val="b"/>
      <c:layout>
        <c:manualLayout>
          <c:xMode val="edge"/>
          <c:yMode val="edge"/>
          <c:x val="2.9421051340545037E-2"/>
          <c:y val="0.82562430395380682"/>
          <c:w val="0.93095469255663565"/>
          <c:h val="0.17437559159077454"/>
        </c:manualLayout>
      </c:layout>
      <c:overlay val="0"/>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showDLblsOverMax val="0"/>
  </c:chart>
  <c:spPr>
    <a:noFill/>
  </c:spPr>
  <c:txPr>
    <a:bodyPr/>
    <a:lstStyle/>
    <a:p>
      <a:pPr>
        <a:defRPr sz="14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5507436570428"/>
          <c:y val="5.1400554097404488E-2"/>
          <c:w val="0.7908998334342916"/>
          <c:h val="0.68521580635753965"/>
        </c:manualLayout>
      </c:layout>
      <c:barChart>
        <c:barDir val="col"/>
        <c:grouping val="clustered"/>
        <c:varyColors val="0"/>
        <c:ser>
          <c:idx val="2"/>
          <c:order val="1"/>
          <c:tx>
            <c:strRef>
              <c:f>Sheet1!$I$2</c:f>
              <c:strCache>
                <c:ptCount val="1"/>
                <c:pt idx="0">
                  <c:v>Amortized Compute Cost</c:v>
                </c:pt>
              </c:strCache>
            </c:strRef>
          </c:tx>
          <c:invertIfNegative val="0"/>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1.1763100888888984</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invertIfNegative val="0"/>
          <c:val>
            <c:numRef>
              <c:f>Sheet1!$J$3:$J$8</c:f>
              <c:numCache>
                <c:formatCode>General</c:formatCode>
                <c:ptCount val="6"/>
                <c:pt idx="0">
                  <c:v>2.72</c:v>
                </c:pt>
                <c:pt idx="1">
                  <c:v>2.72</c:v>
                </c:pt>
                <c:pt idx="2">
                  <c:v>1.36</c:v>
                </c:pt>
                <c:pt idx="3">
                  <c:v>1.36</c:v>
                </c:pt>
                <c:pt idx="4">
                  <c:v>4.8</c:v>
                </c:pt>
                <c:pt idx="5">
                  <c:v>4.8</c:v>
                </c:pt>
              </c:numCache>
            </c:numRef>
          </c:val>
        </c:ser>
        <c:dLbls>
          <c:showLegendKey val="0"/>
          <c:showVal val="0"/>
          <c:showCatName val="0"/>
          <c:showSerName val="0"/>
          <c:showPercent val="0"/>
          <c:showBubbleSize val="0"/>
        </c:dLbls>
        <c:gapWidth val="150"/>
        <c:axId val="226965760"/>
        <c:axId val="226963840"/>
      </c:barChart>
      <c:lineChart>
        <c:grouping val="standard"/>
        <c:varyColors val="0"/>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mooth val="0"/>
        </c:ser>
        <c:dLbls>
          <c:showLegendKey val="0"/>
          <c:showVal val="0"/>
          <c:showCatName val="0"/>
          <c:showSerName val="0"/>
          <c:showPercent val="0"/>
          <c:showBubbleSize val="0"/>
        </c:dLbls>
        <c:marker val="1"/>
        <c:smooth val="0"/>
        <c:axId val="226956032"/>
        <c:axId val="226957568"/>
      </c:lineChart>
      <c:catAx>
        <c:axId val="226956032"/>
        <c:scaling>
          <c:orientation val="minMax"/>
        </c:scaling>
        <c:delete val="0"/>
        <c:axPos val="b"/>
        <c:numFmt formatCode="@" sourceLinked="1"/>
        <c:majorTickMark val="out"/>
        <c:minorTickMark val="none"/>
        <c:tickLblPos val="nextTo"/>
        <c:txPr>
          <a:bodyPr rot="-2700000"/>
          <a:lstStyle/>
          <a:p>
            <a:pPr>
              <a:defRPr/>
            </a:pPr>
            <a:endParaRPr lang="en-US"/>
          </a:p>
        </c:txPr>
        <c:crossAx val="226957568"/>
        <c:crosses val="autoZero"/>
        <c:auto val="1"/>
        <c:lblAlgn val="ctr"/>
        <c:lblOffset val="100"/>
        <c:noMultiLvlLbl val="0"/>
      </c:catAx>
      <c:valAx>
        <c:axId val="226957568"/>
        <c:scaling>
          <c:orientation val="minMax"/>
          <c:max val="2400"/>
          <c:min val="0"/>
        </c:scaling>
        <c:delete val="0"/>
        <c:axPos val="l"/>
        <c:title>
          <c:tx>
            <c:rich>
              <a:bodyPr rot="-5400000" vert="horz"/>
              <a:lstStyle/>
              <a:p>
                <a:pPr>
                  <a:defRPr/>
                </a:pPr>
                <a:r>
                  <a:rPr lang="en-US"/>
                  <a:t>Compute Time (s)</a:t>
                </a:r>
              </a:p>
            </c:rich>
          </c:tx>
          <c:overlay val="0"/>
        </c:title>
        <c:numFmt formatCode="General" sourceLinked="1"/>
        <c:majorTickMark val="out"/>
        <c:minorTickMark val="none"/>
        <c:tickLblPos val="nextTo"/>
        <c:crossAx val="226956032"/>
        <c:crosses val="autoZero"/>
        <c:crossBetween val="between"/>
      </c:valAx>
      <c:valAx>
        <c:axId val="226963840"/>
        <c:scaling>
          <c:orientation val="minMax"/>
        </c:scaling>
        <c:delete val="0"/>
        <c:axPos val="r"/>
        <c:title>
          <c:tx>
            <c:rich>
              <a:bodyPr rot="-5400000" vert="horz"/>
              <a:lstStyle/>
              <a:p>
                <a:pPr>
                  <a:defRPr/>
                </a:pPr>
                <a:r>
                  <a:rPr lang="en-US"/>
                  <a:t>Cost ($)</a:t>
                </a:r>
              </a:p>
            </c:rich>
          </c:tx>
          <c:overlay val="0"/>
        </c:title>
        <c:numFmt formatCode="#,##0.00" sourceLinked="1"/>
        <c:majorTickMark val="out"/>
        <c:minorTickMark val="none"/>
        <c:tickLblPos val="nextTo"/>
        <c:crossAx val="226965760"/>
        <c:crosses val="max"/>
        <c:crossBetween val="between"/>
      </c:valAx>
      <c:catAx>
        <c:axId val="226965760"/>
        <c:scaling>
          <c:orientation val="minMax"/>
        </c:scaling>
        <c:delete val="1"/>
        <c:axPos val="b"/>
        <c:majorTickMark val="out"/>
        <c:minorTickMark val="none"/>
        <c:tickLblPos val="none"/>
        <c:crossAx val="226963840"/>
        <c:crosses val="autoZero"/>
        <c:auto val="1"/>
        <c:lblAlgn val="ctr"/>
        <c:lblOffset val="100"/>
        <c:noMultiLvlLbl val="0"/>
      </c:catAx>
    </c:plotArea>
    <c:legend>
      <c:legendPos val="r"/>
      <c:layout>
        <c:manualLayout>
          <c:xMode val="edge"/>
          <c:yMode val="edge"/>
          <c:x val="0.13662590705573568"/>
          <c:y val="1.8314733410303981E-2"/>
          <c:w val="0.61786289949050865"/>
          <c:h val="0.1868402094295344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'Cap3'!$G$43</c:f>
              <c:strCache>
                <c:ptCount val="1"/>
                <c:pt idx="0">
                  <c:v>Azure MapReduce</c:v>
                </c:pt>
              </c:strCache>
            </c:strRef>
          </c:tx>
          <c:invertIfNegative val="0"/>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3.916646399999983</c:v>
                </c:pt>
                <c:pt idx="1">
                  <c:v>5.8735072000000006</c:v>
                </c:pt>
                <c:pt idx="2">
                  <c:v>7.7306624000000319</c:v>
                </c:pt>
                <c:pt idx="3">
                  <c:v>9.8383786666666619</c:v>
                </c:pt>
                <c:pt idx="4">
                  <c:v>11.568659200000004</c:v>
                </c:pt>
              </c:numCache>
            </c:numRef>
          </c:val>
        </c:ser>
        <c:ser>
          <c:idx val="1"/>
          <c:order val="1"/>
          <c:tx>
            <c:strRef>
              <c:f>'Cap3'!$H$43</c:f>
              <c:strCache>
                <c:ptCount val="1"/>
                <c:pt idx="0">
                  <c:v>Amazon EMR</c:v>
                </c:pt>
              </c:strCache>
            </c:strRef>
          </c:tx>
          <c:invertIfNegative val="0"/>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invertIfNegative val="0"/>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5.8048154666666365</c:v>
                </c:pt>
                <c:pt idx="1">
                  <c:v>8.5323000000000011</c:v>
                </c:pt>
                <c:pt idx="2">
                  <c:v>11.317975533333335</c:v>
                </c:pt>
                <c:pt idx="3">
                  <c:v>14.10687728888889</c:v>
                </c:pt>
                <c:pt idx="4">
                  <c:v>16.874571544444521</c:v>
                </c:pt>
              </c:numCache>
            </c:numRef>
          </c:val>
        </c:ser>
        <c:dLbls>
          <c:showLegendKey val="0"/>
          <c:showVal val="0"/>
          <c:showCatName val="0"/>
          <c:showSerName val="0"/>
          <c:showPercent val="0"/>
          <c:showBubbleSize val="0"/>
        </c:dLbls>
        <c:gapWidth val="150"/>
        <c:axId val="227010048"/>
        <c:axId val="227011968"/>
      </c:barChart>
      <c:catAx>
        <c:axId val="227010048"/>
        <c:scaling>
          <c:orientation val="minMax"/>
        </c:scaling>
        <c:delete val="0"/>
        <c:axPos val="b"/>
        <c:title>
          <c:tx>
            <c:rich>
              <a:bodyPr/>
              <a:lstStyle/>
              <a:p>
                <a:pPr>
                  <a:defRPr/>
                </a:pPr>
                <a:r>
                  <a:rPr lang="en-US"/>
                  <a:t>Num. Cores * Num. Files</a:t>
                </a:r>
              </a:p>
            </c:rich>
          </c:tx>
          <c:overlay val="0"/>
        </c:title>
        <c:majorTickMark val="out"/>
        <c:minorTickMark val="none"/>
        <c:tickLblPos val="nextTo"/>
        <c:crossAx val="227011968"/>
        <c:crosses val="autoZero"/>
        <c:auto val="1"/>
        <c:lblAlgn val="ctr"/>
        <c:lblOffset val="100"/>
        <c:noMultiLvlLbl val="0"/>
      </c:catAx>
      <c:valAx>
        <c:axId val="227011968"/>
        <c:scaling>
          <c:orientation val="minMax"/>
        </c:scaling>
        <c:delete val="0"/>
        <c:axPos val="l"/>
        <c:majorGridlines/>
        <c:title>
          <c:tx>
            <c:rich>
              <a:bodyPr rot="-5400000" vert="horz"/>
              <a:lstStyle/>
              <a:p>
                <a:pPr>
                  <a:defRPr/>
                </a:pPr>
                <a:r>
                  <a:rPr lang="en-US"/>
                  <a:t>Cost ($)</a:t>
                </a:r>
              </a:p>
            </c:rich>
          </c:tx>
          <c:overlay val="0"/>
        </c:title>
        <c:numFmt formatCode="General" sourceLinked="1"/>
        <c:majorTickMark val="out"/>
        <c:minorTickMark val="none"/>
        <c:tickLblPos val="nextTo"/>
        <c:crossAx val="2270100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SWG!$F$54</c:f>
              <c:strCache>
                <c:ptCount val="1"/>
                <c:pt idx="0">
                  <c:v>AzureMR</c:v>
                </c:pt>
              </c:strCache>
            </c:strRef>
          </c:tx>
          <c:invertIfNegative val="0"/>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21.677914666666759</c:v>
                </c:pt>
                <c:pt idx="4">
                  <c:v>24.525401599999917</c:v>
                </c:pt>
              </c:numCache>
            </c:numRef>
          </c:val>
        </c:ser>
        <c:ser>
          <c:idx val="2"/>
          <c:order val="1"/>
          <c:tx>
            <c:strRef>
              <c:f>SWG!$H$54</c:f>
              <c:strCache>
                <c:ptCount val="1"/>
                <c:pt idx="0">
                  <c:v>Amazon EMR</c:v>
                </c:pt>
              </c:strCache>
            </c:strRef>
          </c:tx>
          <c:spPr>
            <a:solidFill>
              <a:schemeClr val="accent2">
                <a:lumMod val="75000"/>
              </a:schemeClr>
            </a:solidFill>
          </c:spPr>
          <c:invertIfNegative val="0"/>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16.887888966666754</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invertIfNegative val="0"/>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12.626556388888931</c:v>
                </c:pt>
                <c:pt idx="2">
                  <c:v>16.203263266666667</c:v>
                </c:pt>
                <c:pt idx="3">
                  <c:v>20.051559311111117</c:v>
                </c:pt>
                <c:pt idx="4">
                  <c:v>23.875742177777635</c:v>
                </c:pt>
              </c:numCache>
            </c:numRef>
          </c:val>
        </c:ser>
        <c:dLbls>
          <c:showLegendKey val="0"/>
          <c:showVal val="0"/>
          <c:showCatName val="0"/>
          <c:showSerName val="0"/>
          <c:showPercent val="0"/>
          <c:showBubbleSize val="0"/>
        </c:dLbls>
        <c:gapWidth val="150"/>
        <c:axId val="227064832"/>
        <c:axId val="227067008"/>
      </c:barChart>
      <c:catAx>
        <c:axId val="227064832"/>
        <c:scaling>
          <c:orientation val="minMax"/>
        </c:scaling>
        <c:delete val="0"/>
        <c:axPos val="b"/>
        <c:title>
          <c:tx>
            <c:rich>
              <a:bodyPr/>
              <a:lstStyle/>
              <a:p>
                <a:pPr>
                  <a:defRPr/>
                </a:pPr>
                <a:r>
                  <a:rPr lang="en-US"/>
                  <a:t>Num. Cores * Num. Blocks</a:t>
                </a:r>
              </a:p>
            </c:rich>
          </c:tx>
          <c:overlay val="0"/>
        </c:title>
        <c:majorTickMark val="out"/>
        <c:minorTickMark val="none"/>
        <c:tickLblPos val="nextTo"/>
        <c:crossAx val="227067008"/>
        <c:crosses val="autoZero"/>
        <c:auto val="1"/>
        <c:lblAlgn val="ctr"/>
        <c:lblOffset val="100"/>
        <c:noMultiLvlLbl val="0"/>
      </c:catAx>
      <c:valAx>
        <c:axId val="227067008"/>
        <c:scaling>
          <c:orientation val="minMax"/>
        </c:scaling>
        <c:delete val="0"/>
        <c:axPos val="l"/>
        <c:majorGridlines/>
        <c:title>
          <c:tx>
            <c:rich>
              <a:bodyPr rot="-5400000" vert="horz"/>
              <a:lstStyle/>
              <a:p>
                <a:pPr>
                  <a:defRPr/>
                </a:pPr>
                <a:r>
                  <a:rPr lang="en-US"/>
                  <a:t>Cost ($)</a:t>
                </a:r>
              </a:p>
            </c:rich>
          </c:tx>
          <c:overlay val="0"/>
        </c:title>
        <c:numFmt formatCode="General" sourceLinked="1"/>
        <c:majorTickMark val="out"/>
        <c:minorTickMark val="none"/>
        <c:tickLblPos val="nextTo"/>
        <c:crossAx val="2270648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0693970210467"/>
          <c:y val="4.4534776113274693E-2"/>
          <c:w val="0.76788902669492021"/>
          <c:h val="0.68185505737402996"/>
        </c:manualLayout>
      </c:layout>
      <c:lineChart>
        <c:grouping val="standard"/>
        <c:varyColors val="0"/>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mooth val="0"/>
        </c:ser>
        <c:ser>
          <c:idx val="2"/>
          <c:order val="1"/>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1085.9888739800624</c:v>
                </c:pt>
                <c:pt idx="1">
                  <c:v>1150.8362344728398</c:v>
                </c:pt>
                <c:pt idx="2">
                  <c:v>1099.559457281917</c:v>
                </c:pt>
                <c:pt idx="3">
                  <c:v>1113.9350751864404</c:v>
                </c:pt>
                <c:pt idx="4">
                  <c:v>1128.2756306082531</c:v>
                </c:pt>
                <c:pt idx="5">
                  <c:v>1110.1371070610251</c:v>
                </c:pt>
                <c:pt idx="6">
                  <c:v>1120.9700117141451</c:v>
                </c:pt>
                <c:pt idx="7">
                  <c:v>1146.3496391873243</c:v>
                </c:pt>
                <c:pt idx="8">
                  <c:v>1127.502152240025</c:v>
                </c:pt>
                <c:pt idx="9">
                  <c:v>1138.9507540892553</c:v>
                </c:pt>
                <c:pt idx="10">
                  <c:v>1151.4876954013023</c:v>
                </c:pt>
              </c:numCache>
            </c:numRef>
          </c:val>
          <c:smooth val="0"/>
        </c:ser>
        <c:dLbls>
          <c:showLegendKey val="0"/>
          <c:showVal val="0"/>
          <c:showCatName val="0"/>
          <c:showSerName val="0"/>
          <c:showPercent val="0"/>
          <c:showBubbleSize val="0"/>
        </c:dLbls>
        <c:marker val="1"/>
        <c:smooth val="0"/>
        <c:axId val="227131392"/>
        <c:axId val="227132928"/>
      </c:lineChart>
      <c:catAx>
        <c:axId val="227131392"/>
        <c:scaling>
          <c:orientation val="minMax"/>
        </c:scaling>
        <c:delete val="0"/>
        <c:axPos val="b"/>
        <c:majorTickMark val="out"/>
        <c:minorTickMark val="none"/>
        <c:tickLblPos val="nextTo"/>
        <c:txPr>
          <a:bodyPr rot="3420000"/>
          <a:lstStyle/>
          <a:p>
            <a:pPr>
              <a:defRPr sz="1100"/>
            </a:pPr>
            <a:endParaRPr lang="en-US"/>
          </a:p>
        </c:txPr>
        <c:crossAx val="227132928"/>
        <c:crosses val="autoZero"/>
        <c:auto val="1"/>
        <c:lblAlgn val="ctr"/>
        <c:lblOffset val="100"/>
        <c:noMultiLvlLbl val="0"/>
      </c:catAx>
      <c:valAx>
        <c:axId val="227132928"/>
        <c:scaling>
          <c:orientation val="minMax"/>
          <c:min val="1000"/>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txPr>
          <a:bodyPr/>
          <a:lstStyle/>
          <a:p>
            <a:pPr>
              <a:defRPr sz="700"/>
            </a:pPr>
            <a:endParaRPr lang="en-US"/>
          </a:p>
        </c:txPr>
        <c:crossAx val="227131392"/>
        <c:crosses val="autoZero"/>
        <c:crossBetween val="midCat"/>
      </c:valAx>
    </c:plotArea>
    <c:legend>
      <c:legendPos val="r"/>
      <c:layout>
        <c:manualLayout>
          <c:xMode val="edge"/>
          <c:yMode val="edge"/>
          <c:x val="0.69771222622431905"/>
          <c:y val="0.42445563183037671"/>
          <c:w val="0.3010509345660709"/>
          <c:h val="0.2866907316254938"/>
        </c:manualLayout>
      </c:layout>
      <c:overlay val="0"/>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2/10/2011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16883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10</a:t>
            </a:fld>
            <a:endParaRPr lang="en-US"/>
          </a:p>
        </p:txBody>
      </p:sp>
    </p:spTree>
    <p:extLst>
      <p:ext uri="{BB962C8B-B14F-4D97-AF65-F5344CB8AC3E}">
        <p14:creationId xmlns:p14="http://schemas.microsoft.com/office/powerpoint/2010/main" val="40753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1F2320-DE8B-4D8E-B39D-0AC4543F6FA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noFill/>
        </p:spPr>
        <p:txBody>
          <a:bodyPr/>
          <a:lstStyle/>
          <a:p>
            <a:fld id="{107BDE9A-98C9-4ADD-90C4-B57520988E0A}" type="slidenum">
              <a:rPr lang="en-US">
                <a:solidFill>
                  <a:prstClr val="black"/>
                </a:solidFill>
              </a:rPr>
              <a:pPr/>
              <a:t>30</a:t>
            </a:fld>
            <a:endParaRPr lang="en-US">
              <a:solidFill>
                <a:prstClr val="black"/>
              </a:solidFill>
            </a:endParaRPr>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5"/>
          <p:cNvSpPr>
            <a:spLocks noGrp="1"/>
          </p:cNvSpPr>
          <p:nvPr userDrawn="1"/>
        </p:nvSpPr>
        <p:spPr bwMode="auto">
          <a:xfrm>
            <a:off x="152400" y="6381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E92F14E2-B73D-4FC2-BAB4-B32963CACE70}" type="slidenum">
              <a:rPr lang="en-US" smtClean="0"/>
              <a:pPr>
                <a:defRPr/>
              </a:pPr>
              <a:t>‹#›</a:t>
            </a:fld>
            <a:endParaRPr lang="en-US" dirty="0"/>
          </a:p>
        </p:txBody>
      </p:sp>
      <p:sp>
        <p:nvSpPr>
          <p:cNvPr id="2" name="Vertical Title 1"/>
          <p:cNvSpPr>
            <a:spLocks noGrp="1"/>
          </p:cNvSpPr>
          <p:nvPr>
            <p:ph type="title" orient="vert"/>
          </p:nvPr>
        </p:nvSpPr>
        <p:spPr>
          <a:xfrm>
            <a:off x="6705600" y="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glogo-side-by-side-blocks"/>
          <p:cNvPicPr>
            <a:picLocks noChangeAspect="1" noChangeArrowheads="1"/>
          </p:cNvPicPr>
          <p:nvPr/>
        </p:nvPicPr>
        <p:blipFill>
          <a:blip r:embed="rId13" cstate="print">
            <a:lum bright="14000" contrast="-20000"/>
          </a:blip>
          <a:srcRect/>
          <a:stretch>
            <a:fillRect/>
          </a:stretch>
        </p:blipFill>
        <p:spPr bwMode="auto">
          <a:xfrm>
            <a:off x="182563" y="269875"/>
            <a:ext cx="8778875" cy="52165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04800" y="10668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tglogo-small"/>
          <p:cNvPicPr>
            <a:picLocks noChangeAspect="1" noChangeArrowheads="1"/>
          </p:cNvPicPr>
          <p:nvPr/>
        </p:nvPicPr>
        <p:blipFill>
          <a:blip r:embed="rId14" cstate="print"/>
          <a:srcRect/>
          <a:stretch>
            <a:fillRect/>
          </a:stretch>
        </p:blipFill>
        <p:spPr bwMode="auto">
          <a:xfrm>
            <a:off x="8353425" y="6000750"/>
            <a:ext cx="714375" cy="781050"/>
          </a:xfrm>
          <a:prstGeom prst="rect">
            <a:avLst/>
          </a:prstGeom>
          <a:noFill/>
          <a:ln w="9525">
            <a:noFill/>
            <a:miter lim="800000"/>
            <a:headEnd/>
            <a:tailEnd/>
          </a:ln>
        </p:spPr>
      </p:pic>
      <p:pic>
        <p:nvPicPr>
          <p:cNvPr id="6" name="Picture 9" descr="nsf1.gif"/>
          <p:cNvPicPr>
            <a:picLocks noChangeAspect="1"/>
          </p:cNvPicPr>
          <p:nvPr userDrawn="1"/>
        </p:nvPicPr>
        <p:blipFill>
          <a:blip r:embed="rId15" cstate="print"/>
          <a:srcRect/>
          <a:stretch>
            <a:fillRect/>
          </a:stretch>
        </p:blipFill>
        <p:spPr bwMode="auto">
          <a:xfrm>
            <a:off x="76200" y="6015775"/>
            <a:ext cx="762000" cy="766025"/>
          </a:xfrm>
          <a:prstGeom prst="rect">
            <a:avLst/>
          </a:prstGeom>
          <a:noFill/>
          <a:ln w="9525">
            <a:noFill/>
            <a:miter lim="800000"/>
            <a:headEnd/>
            <a:tailEnd/>
          </a:ln>
        </p:spPr>
      </p:pic>
      <p:sp>
        <p:nvSpPr>
          <p:cNvPr id="7" name="Slide Number Placeholder 5"/>
          <p:cNvSpPr>
            <a:spLocks noGrp="1"/>
          </p:cNvSpPr>
          <p:nvPr userDrawn="1"/>
        </p:nvSpPr>
        <p:spPr bwMode="auto">
          <a:xfrm>
            <a:off x="762000" y="624840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0047CFB0-0413-428A-BDD0-5357FE696033}" type="slidenum">
              <a:rPr lang="en-US" sz="1050" smtClean="0"/>
              <a:pPr>
                <a:defRPr/>
              </a:pPr>
              <a:t>‹#›</a:t>
            </a:fld>
            <a:endParaRPr lang="en-US" sz="1050" dirty="0"/>
          </a:p>
        </p:txBody>
      </p:sp>
      <p:sp>
        <p:nvSpPr>
          <p:cNvPr id="9" name="Rectangle 8"/>
          <p:cNvSpPr/>
          <p:nvPr userDrawn="1"/>
        </p:nvSpPr>
        <p:spPr>
          <a:xfrm>
            <a:off x="2362200" y="6396335"/>
            <a:ext cx="4572000" cy="461665"/>
          </a:xfrm>
          <a:prstGeom prst="rect">
            <a:avLst/>
          </a:prstGeom>
        </p:spPr>
        <p:txBody>
          <a:bodyPr>
            <a:spAutoFit/>
          </a:bodyPr>
          <a:lstStyle/>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TeraGrid ‘10 </a:t>
            </a:r>
          </a:p>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August  2-5, 2010, Pittsburgh, PA</a:t>
            </a:r>
            <a:endParaRPr lang="en-US" sz="1200" i="1" dirty="0">
              <a:solidFill>
                <a:srgbClr val="6B6B6B"/>
              </a:solidFill>
              <a:latin typeface="Comic Sans MS" pitchFamily="66"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ctr" rtl="0" eaLnBrk="0" fontAlgn="base" hangingPunct="0">
        <a:lnSpc>
          <a:spcPct val="95000"/>
        </a:lnSpc>
        <a:spcBef>
          <a:spcPct val="0"/>
        </a:spcBef>
        <a:spcAft>
          <a:spcPct val="0"/>
        </a:spcAft>
        <a:defRPr sz="3200">
          <a:solidFill>
            <a:srgbClr val="53657A"/>
          </a:solidFill>
          <a:latin typeface="+mj-lt"/>
          <a:ea typeface="ＭＳ Ｐゴシック" pitchFamily="-97" charset="-128"/>
          <a:cs typeface="+mj-cs"/>
        </a:defRPr>
      </a:lvl1pPr>
      <a:lvl2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2pPr>
      <a:lvl3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3pPr>
      <a:lvl4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4pPr>
      <a:lvl5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5pPr>
      <a:lvl6pPr marL="457200" algn="ctr" rtl="0" fontAlgn="base">
        <a:lnSpc>
          <a:spcPct val="95000"/>
        </a:lnSpc>
        <a:spcBef>
          <a:spcPct val="0"/>
        </a:spcBef>
        <a:spcAft>
          <a:spcPct val="0"/>
        </a:spcAft>
        <a:defRPr sz="3200">
          <a:solidFill>
            <a:srgbClr val="53657A"/>
          </a:solidFill>
          <a:latin typeface="Verdana" pitchFamily="-97" charset="0"/>
        </a:defRPr>
      </a:lvl6pPr>
      <a:lvl7pPr marL="914400" algn="ctr" rtl="0" fontAlgn="base">
        <a:lnSpc>
          <a:spcPct val="95000"/>
        </a:lnSpc>
        <a:spcBef>
          <a:spcPct val="0"/>
        </a:spcBef>
        <a:spcAft>
          <a:spcPct val="0"/>
        </a:spcAft>
        <a:defRPr sz="3200">
          <a:solidFill>
            <a:srgbClr val="53657A"/>
          </a:solidFill>
          <a:latin typeface="Verdana" pitchFamily="-97" charset="0"/>
        </a:defRPr>
      </a:lvl7pPr>
      <a:lvl8pPr marL="1371600" algn="ctr" rtl="0" fontAlgn="base">
        <a:lnSpc>
          <a:spcPct val="95000"/>
        </a:lnSpc>
        <a:spcBef>
          <a:spcPct val="0"/>
        </a:spcBef>
        <a:spcAft>
          <a:spcPct val="0"/>
        </a:spcAft>
        <a:defRPr sz="3200">
          <a:solidFill>
            <a:srgbClr val="53657A"/>
          </a:solidFill>
          <a:latin typeface="Verdana" pitchFamily="-97" charset="0"/>
        </a:defRPr>
      </a:lvl8pPr>
      <a:lvl9pPr marL="1828800" algn="ctr" rtl="0" fontAlgn="base">
        <a:lnSpc>
          <a:spcPct val="95000"/>
        </a:lnSpc>
        <a:spcBef>
          <a:spcPct val="0"/>
        </a:spcBef>
        <a:spcAft>
          <a:spcPct val="0"/>
        </a:spcAft>
        <a:defRPr sz="3200">
          <a:solidFill>
            <a:srgbClr val="53657A"/>
          </a:solidFill>
          <a:latin typeface="Verdana" pitchFamily="-97" charset="0"/>
        </a:defRPr>
      </a:lvl9pPr>
    </p:titleStyle>
    <p:bodyStyle>
      <a:lvl1pPr marL="225425" indent="-225425" algn="l" rtl="0" eaLnBrk="0" fontAlgn="base" hangingPunct="0">
        <a:spcBef>
          <a:spcPct val="20000"/>
        </a:spcBef>
        <a:spcAft>
          <a:spcPct val="0"/>
        </a:spcAft>
        <a:buChar char="•"/>
        <a:defRPr sz="2800">
          <a:solidFill>
            <a:srgbClr val="A34751"/>
          </a:solidFill>
          <a:latin typeface="+mn-lt"/>
          <a:ea typeface="ＭＳ Ｐゴシック" pitchFamily="-97" charset="-128"/>
          <a:cs typeface="+mn-cs"/>
        </a:defRPr>
      </a:lvl1pPr>
      <a:lvl2pPr marL="568325" indent="-228600" algn="l" rtl="0" eaLnBrk="0" fontAlgn="base" hangingPunct="0">
        <a:spcBef>
          <a:spcPct val="20000"/>
        </a:spcBef>
        <a:spcAft>
          <a:spcPct val="0"/>
        </a:spcAft>
        <a:buChar char="–"/>
        <a:defRPr sz="2400">
          <a:solidFill>
            <a:srgbClr val="4D6962"/>
          </a:solidFill>
          <a:latin typeface="+mn-lt"/>
          <a:ea typeface="ＭＳ Ｐゴシック" pitchFamily="-97" charset="-128"/>
        </a:defRPr>
      </a:lvl2pPr>
      <a:lvl3pPr marL="792163" indent="-109538" algn="l" rtl="0" eaLnBrk="0" fontAlgn="base" hangingPunct="0">
        <a:spcBef>
          <a:spcPct val="20000"/>
        </a:spcBef>
        <a:spcAft>
          <a:spcPct val="0"/>
        </a:spcAft>
        <a:buChar char="•"/>
        <a:defRPr sz="2000">
          <a:solidFill>
            <a:schemeClr val="accent2"/>
          </a:solidFill>
          <a:latin typeface="+mn-lt"/>
          <a:ea typeface="ＭＳ Ｐゴシック" pitchFamily="-97" charset="-128"/>
        </a:defRPr>
      </a:lvl3pPr>
      <a:lvl4pPr marL="1019175" indent="-112713" algn="l" rtl="0" eaLnBrk="0" fontAlgn="base" hangingPunct="0">
        <a:spcBef>
          <a:spcPct val="20000"/>
        </a:spcBef>
        <a:spcAft>
          <a:spcPct val="0"/>
        </a:spcAft>
        <a:buChar char="–"/>
        <a:defRPr>
          <a:solidFill>
            <a:schemeClr val="tx1"/>
          </a:solidFill>
          <a:latin typeface="+mn-lt"/>
          <a:ea typeface="ＭＳ Ｐゴシック" pitchFamily="-97" charset="-128"/>
        </a:defRPr>
      </a:lvl4pPr>
      <a:lvl5pPr marL="1301750" indent="-168275" algn="l" rtl="0" eaLnBrk="0" fontAlgn="base" hangingPunct="0">
        <a:spcBef>
          <a:spcPct val="20000"/>
        </a:spcBef>
        <a:spcAft>
          <a:spcPct val="0"/>
        </a:spcAft>
        <a:buChar char="»"/>
        <a:defRPr>
          <a:solidFill>
            <a:schemeClr val="tx1"/>
          </a:solidFill>
          <a:latin typeface="+mn-lt"/>
          <a:ea typeface="ＭＳ Ｐゴシック" pitchFamily="-97" charset="-128"/>
        </a:defRPr>
      </a:lvl5pPr>
      <a:lvl6pPr marL="1758950" indent="-168275" algn="l" rtl="0" fontAlgn="base">
        <a:spcBef>
          <a:spcPct val="20000"/>
        </a:spcBef>
        <a:spcAft>
          <a:spcPct val="0"/>
        </a:spcAft>
        <a:buChar char="»"/>
        <a:defRPr>
          <a:solidFill>
            <a:schemeClr val="tx1"/>
          </a:solidFill>
          <a:latin typeface="+mn-lt"/>
          <a:ea typeface="ＭＳ Ｐゴシック" pitchFamily="-97" charset="-128"/>
        </a:defRPr>
      </a:lvl6pPr>
      <a:lvl7pPr marL="2216150" indent="-168275" algn="l" rtl="0" fontAlgn="base">
        <a:spcBef>
          <a:spcPct val="20000"/>
        </a:spcBef>
        <a:spcAft>
          <a:spcPct val="0"/>
        </a:spcAft>
        <a:buChar char="»"/>
        <a:defRPr>
          <a:solidFill>
            <a:schemeClr val="tx1"/>
          </a:solidFill>
          <a:latin typeface="+mn-lt"/>
          <a:ea typeface="ＭＳ Ｐゴシック" pitchFamily="-97" charset="-128"/>
        </a:defRPr>
      </a:lvl7pPr>
      <a:lvl8pPr marL="2673350" indent="-168275" algn="l" rtl="0" fontAlgn="base">
        <a:spcBef>
          <a:spcPct val="20000"/>
        </a:spcBef>
        <a:spcAft>
          <a:spcPct val="0"/>
        </a:spcAft>
        <a:buChar char="»"/>
        <a:defRPr>
          <a:solidFill>
            <a:schemeClr val="tx1"/>
          </a:solidFill>
          <a:latin typeface="+mn-lt"/>
          <a:ea typeface="ＭＳ Ｐゴシック" pitchFamily="-97" charset="-128"/>
        </a:defRPr>
      </a:lvl8pPr>
      <a:lvl9pPr marL="3130550" indent="-168275" algn="l" rtl="0" fontAlgn="base">
        <a:spcBef>
          <a:spcPct val="20000"/>
        </a:spcBef>
        <a:spcAft>
          <a:spcPct val="0"/>
        </a:spcAft>
        <a:buChar char="»"/>
        <a:defRPr>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resis.ku.edu/data/greenland"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40.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hyperlink" Target="http://www.futuregrid.org/early-adopter-account-project-registration" TargetMode="External"/><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8.xml"/><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wmf"/><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6096000" cy="1470025"/>
          </a:xfrm>
        </p:spPr>
        <p:txBody>
          <a:bodyPr>
            <a:noAutofit/>
          </a:bodyPr>
          <a:lstStyle/>
          <a:p>
            <a:r>
              <a:rPr lang="en-US" sz="4000" b="1" dirty="0" smtClean="0"/>
              <a:t>Implications of Clouds for eScience and </a:t>
            </a:r>
            <a:r>
              <a:rPr lang="en-US" sz="4000" b="1" dirty="0" err="1" smtClean="0"/>
              <a:t>CReSIS</a:t>
            </a:r>
            <a:endParaRPr lang="en-US" sz="4000" b="1" dirty="0"/>
          </a:p>
        </p:txBody>
      </p:sp>
      <p:sp>
        <p:nvSpPr>
          <p:cNvPr id="3" name="Subtitle 2"/>
          <p:cNvSpPr>
            <a:spLocks noGrp="1"/>
          </p:cNvSpPr>
          <p:nvPr>
            <p:ph type="subTitle" idx="1"/>
          </p:nvPr>
        </p:nvSpPr>
        <p:spPr>
          <a:xfrm>
            <a:off x="0" y="2286000"/>
            <a:ext cx="9144000" cy="1371600"/>
          </a:xfrm>
        </p:spPr>
        <p:txBody>
          <a:bodyPr>
            <a:noAutofit/>
          </a:bodyPr>
          <a:lstStyle/>
          <a:p>
            <a:r>
              <a:rPr lang="en-US" sz="2400" b="1" dirty="0" err="1" smtClean="0"/>
              <a:t>CReSIS</a:t>
            </a:r>
            <a:r>
              <a:rPr lang="en-US" sz="2400" b="1" dirty="0" smtClean="0"/>
              <a:t/>
            </a:r>
            <a:br>
              <a:rPr lang="en-US" sz="2400" b="1" dirty="0" smtClean="0"/>
            </a:br>
            <a:r>
              <a:rPr lang="en-US" sz="2400" b="1" dirty="0" smtClean="0"/>
              <a:t>University of Kansas Lawrence</a:t>
            </a:r>
          </a:p>
          <a:p>
            <a:r>
              <a:rPr lang="en-US" sz="2400" b="1" dirty="0" smtClean="0"/>
              <a:t>January </a:t>
            </a:r>
            <a:r>
              <a:rPr lang="en-US" sz="2400" b="1" smtClean="0"/>
              <a:t>4 </a:t>
            </a:r>
            <a:r>
              <a:rPr lang="en-US" sz="2400" b="1" smtClean="0"/>
              <a:t>2011</a:t>
            </a:r>
            <a:endParaRPr lang="it-IT" sz="2400" b="1" dirty="0" smtClean="0"/>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normAutofit fontScale="90000"/>
          </a:bodyPr>
          <a:lstStyle/>
          <a:p>
            <a:r>
              <a:rPr lang="en-US" sz="3200" b="1" dirty="0" smtClean="0"/>
              <a:t>C4 = Continuous Collaborative </a:t>
            </a:r>
            <a:br>
              <a:rPr lang="en-US" sz="3200" b="1" dirty="0" smtClean="0"/>
            </a:br>
            <a:r>
              <a:rPr lang="en-US" sz="3200" b="1" dirty="0" smtClean="0"/>
              <a:t>Computational Cloud</a:t>
            </a:r>
            <a:endParaRPr lang="en-US" sz="3200" b="1" dirty="0"/>
          </a:p>
        </p:txBody>
      </p:sp>
      <p:sp>
        <p:nvSpPr>
          <p:cNvPr id="3" name="TextBox 2"/>
          <p:cNvSpPr txBox="1"/>
          <p:nvPr/>
        </p:nvSpPr>
        <p:spPr>
          <a:xfrm>
            <a:off x="228600" y="1543883"/>
            <a:ext cx="3962400" cy="5201424"/>
          </a:xfrm>
          <a:prstGeom prst="rect">
            <a:avLst/>
          </a:prstGeom>
          <a:noFill/>
        </p:spPr>
        <p:txBody>
          <a:bodyPr wrap="square" rtlCol="0">
            <a:spAutoFit/>
          </a:bodyPr>
          <a:lstStyle/>
          <a:p>
            <a:pPr algn="ctr"/>
            <a:r>
              <a:rPr lang="en-US" sz="1600" b="1" dirty="0" smtClean="0"/>
              <a:t>C4 EMERGING VISION</a:t>
            </a:r>
          </a:p>
          <a:p>
            <a:endParaRPr lang="en-US" sz="1400" dirty="0" smtClean="0"/>
          </a:p>
          <a:p>
            <a:r>
              <a:rPr lang="en-US" dirty="0" smtClean="0"/>
              <a:t>While the internet has changed the way we communicate and get entertainment, we need to empower the next generation of engineers and scientists with technology that enables interdisciplinary collaboration for lifelong learning.</a:t>
            </a:r>
          </a:p>
          <a:p>
            <a:endParaRPr lang="en-US" dirty="0"/>
          </a:p>
          <a:p>
            <a:r>
              <a:rPr lang="en-US" dirty="0" smtClean="0"/>
              <a:t>Today, the cloud is a set of services that people intently have to </a:t>
            </a:r>
            <a:r>
              <a:rPr lang="en-US" b="1" dirty="0" smtClean="0"/>
              <a:t>access</a:t>
            </a:r>
            <a:r>
              <a:rPr lang="en-US" dirty="0" smtClean="0"/>
              <a:t> (from laptops, desktops, </a:t>
            </a:r>
            <a:r>
              <a:rPr lang="en-US" dirty="0" err="1" smtClean="0"/>
              <a:t>etc</a:t>
            </a:r>
            <a:r>
              <a:rPr lang="en-US" dirty="0" smtClean="0"/>
              <a:t>). In 2020 the C4 will be part of our lives, as a larger, pervasive, continuous experience. The measure of success will be how “invisible” it becomes.</a:t>
            </a:r>
          </a:p>
          <a:p>
            <a:endParaRPr lang="en-US" sz="1400" dirty="0" smtClean="0"/>
          </a:p>
          <a:p>
            <a:endParaRPr lang="en-US" dirty="0"/>
          </a:p>
        </p:txBody>
      </p:sp>
      <p:sp>
        <p:nvSpPr>
          <p:cNvPr id="4" name="TextBox 3"/>
          <p:cNvSpPr txBox="1"/>
          <p:nvPr/>
        </p:nvSpPr>
        <p:spPr>
          <a:xfrm>
            <a:off x="4572000" y="1066800"/>
            <a:ext cx="4252732" cy="338554"/>
          </a:xfrm>
          <a:prstGeom prst="rect">
            <a:avLst/>
          </a:prstGeom>
          <a:noFill/>
        </p:spPr>
        <p:txBody>
          <a:bodyPr wrap="square" rtlCol="0">
            <a:spAutoFit/>
          </a:bodyPr>
          <a:lstStyle/>
          <a:p>
            <a:pPr algn="ctr"/>
            <a:r>
              <a:rPr lang="en-US" sz="1600" b="1" dirty="0" smtClean="0"/>
              <a:t>C4 Education Vision</a:t>
            </a:r>
            <a:endParaRPr lang="en-US" sz="1600" b="1" dirty="0"/>
          </a:p>
        </p:txBody>
      </p:sp>
      <p:sp>
        <p:nvSpPr>
          <p:cNvPr id="5" name="TextBox 4"/>
          <p:cNvSpPr txBox="1"/>
          <p:nvPr/>
        </p:nvSpPr>
        <p:spPr>
          <a:xfrm>
            <a:off x="4572000" y="1333452"/>
            <a:ext cx="4381500" cy="3416320"/>
          </a:xfrm>
          <a:prstGeom prst="rect">
            <a:avLst/>
          </a:prstGeom>
          <a:noFill/>
        </p:spPr>
        <p:txBody>
          <a:bodyPr wrap="square" rtlCol="0">
            <a:spAutoFit/>
          </a:bodyPr>
          <a:lstStyle/>
          <a:p>
            <a:r>
              <a:rPr lang="en-US" i="1" dirty="0"/>
              <a:t>C4 Education will </a:t>
            </a:r>
            <a:r>
              <a:rPr lang="en-US" i="1" dirty="0" smtClean="0"/>
              <a:t>exploit</a:t>
            </a:r>
            <a:r>
              <a:rPr lang="en-US" dirty="0" smtClean="0"/>
              <a:t> advanced means </a:t>
            </a:r>
            <a:r>
              <a:rPr lang="en-US" dirty="0"/>
              <a:t>of </a:t>
            </a:r>
            <a:r>
              <a:rPr lang="en-US" dirty="0" smtClean="0"/>
              <a:t>communication, for example, “</a:t>
            </a:r>
            <a:r>
              <a:rPr lang="en-US" dirty="0" err="1" smtClean="0"/>
              <a:t>Tabatars</a:t>
            </a:r>
            <a:r>
              <a:rPr lang="en-US" dirty="0" smtClean="0"/>
              <a:t>” conference tables , </a:t>
            </a:r>
            <a:r>
              <a:rPr lang="en-US" dirty="0"/>
              <a:t>with real-time language translation, </a:t>
            </a:r>
            <a:r>
              <a:rPr lang="en-US" dirty="0" smtClean="0"/>
              <a:t>contextual awareness of speakers, in terms of the area of knowledge and level of expertise of participants to ensure correct semantic translation, and to ensure that people </a:t>
            </a:r>
            <a:r>
              <a:rPr lang="en-US" dirty="0"/>
              <a:t>with </a:t>
            </a:r>
            <a:r>
              <a:rPr lang="en-US" dirty="0" smtClean="0"/>
              <a:t>disabilities can participate.</a:t>
            </a:r>
          </a:p>
          <a:p>
            <a:r>
              <a:rPr lang="en-US" dirty="0" smtClean="0"/>
              <a:t> </a:t>
            </a:r>
          </a:p>
          <a:p>
            <a:endParaRPr lang="en-US" dirty="0"/>
          </a:p>
          <a:p>
            <a:endParaRPr lang="en-US" dirty="0"/>
          </a:p>
        </p:txBody>
      </p:sp>
      <p:sp>
        <p:nvSpPr>
          <p:cNvPr id="8" name="Rectangle 7"/>
          <p:cNvSpPr/>
          <p:nvPr/>
        </p:nvSpPr>
        <p:spPr>
          <a:xfrm>
            <a:off x="142754" y="1524000"/>
            <a:ext cx="4267200" cy="46481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2709" y="1112040"/>
            <a:ext cx="4495800" cy="285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58496" y="3962400"/>
            <a:ext cx="4495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0" cy="1754326"/>
          </a:xfrm>
          <a:prstGeom prst="rect">
            <a:avLst/>
          </a:prstGeom>
        </p:spPr>
        <p:txBody>
          <a:bodyPr wrap="square">
            <a:spAutoFit/>
          </a:bodyPr>
          <a:lstStyle/>
          <a:p>
            <a:r>
              <a:rPr lang="en-US" dirty="0" smtClean="0"/>
              <a:t>While we are no prophets and we can’t anticipate what exactly will work, we </a:t>
            </a:r>
            <a:r>
              <a:rPr lang="en-US" dirty="0"/>
              <a:t>expect to have high bandwidth and ubiquitous connectivity for everyone everywhere, even in rural areas (using power-efficient micro data centers the size of shoe boxes</a:t>
            </a:r>
            <a:r>
              <a:rPr lang="en-US" dirty="0" smtClean="0"/>
              <a:t>)</a:t>
            </a:r>
            <a:endParaRPr lang="en-US" dirty="0"/>
          </a:p>
        </p:txBody>
      </p:sp>
      <p:sp>
        <p:nvSpPr>
          <p:cNvPr id="12" name="Rectangle 11"/>
          <p:cNvSpPr/>
          <p:nvPr/>
        </p:nvSpPr>
        <p:spPr>
          <a:xfrm>
            <a:off x="5486400" y="4038600"/>
            <a:ext cx="1856598" cy="369332"/>
          </a:xfrm>
          <a:prstGeom prst="rect">
            <a:avLst/>
          </a:prstGeom>
        </p:spPr>
        <p:txBody>
          <a:bodyPr wrap="none">
            <a:spAutoFit/>
          </a:bodyPr>
          <a:lstStyle/>
          <a:p>
            <a:pPr algn="ctr"/>
            <a:r>
              <a:rPr lang="en-US" b="1" dirty="0"/>
              <a:t>C4 </a:t>
            </a:r>
            <a:r>
              <a:rPr lang="en-US" b="1" dirty="0" smtClean="0"/>
              <a:t>Society Vision </a:t>
            </a:r>
            <a:endParaRPr lang="en-US" b="1" dirty="0"/>
          </a:p>
        </p:txBody>
      </p:sp>
    </p:spTree>
    <p:extLst>
      <p:ext uri="{BB962C8B-B14F-4D97-AF65-F5344CB8AC3E}">
        <p14:creationId xmlns:p14="http://schemas.microsoft.com/office/powerpoint/2010/main" val="4162980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b="1" dirty="0" smtClean="0">
                  <a:solidFill>
                    <a:schemeClr val="tx1"/>
                  </a:solidFill>
                </a:rPr>
                <a:t>Continuous</a:t>
              </a:r>
            </a:p>
            <a:p>
              <a:pPr algn="ctr"/>
              <a:r>
                <a:rPr lang="en-US" b="1" dirty="0" smtClean="0">
                  <a:solidFill>
                    <a:schemeClr val="tx1"/>
                  </a:solidFill>
                </a:rPr>
                <a:t>Collaborative</a:t>
              </a:r>
            </a:p>
            <a:p>
              <a:pPr algn="ctr"/>
              <a:r>
                <a:rPr lang="en-US" b="1" dirty="0" smtClean="0">
                  <a:solidFill>
                    <a:schemeClr val="tx1"/>
                  </a:solidFill>
                </a:rPr>
                <a:t>Computational</a:t>
              </a:r>
            </a:p>
            <a:p>
              <a:pPr algn="ctr"/>
              <a:r>
                <a:rPr lang="en-US" b="1" dirty="0" smtClean="0">
                  <a:solidFill>
                    <a:schemeClr val="tx1"/>
                  </a:solidFill>
                </a:rPr>
                <a:t>Cloud</a:t>
              </a:r>
              <a:endParaRPr lang="en-US" b="1"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114800" y="1371600"/>
            <a:ext cx="2644619" cy="646331"/>
            <a:chOff x="4419600" y="1600200"/>
            <a:chExt cx="2644619" cy="646331"/>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646331"/>
            </a:xfrm>
            <a:prstGeom prst="rect">
              <a:avLst/>
            </a:prstGeom>
            <a:noFill/>
          </p:spPr>
          <p:txBody>
            <a:bodyPr wrap="none" rtlCol="0">
              <a:spAutoFit/>
            </a:bodyPr>
            <a:lstStyle/>
            <a:p>
              <a:r>
                <a:rPr lang="en-US" dirty="0" smtClean="0"/>
                <a:t>Stewards of</a:t>
              </a:r>
              <a:br>
                <a:rPr lang="en-US" dirty="0" smtClean="0"/>
              </a:br>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1200329"/>
          </a:xfrm>
          <a:prstGeom prst="rect">
            <a:avLst/>
          </a:prstGeom>
          <a:noFill/>
        </p:spPr>
        <p:txBody>
          <a:bodyPr wrap="none" rtlCol="0">
            <a:spAutoFit/>
          </a:bodyPr>
          <a:lstStyle/>
          <a:p>
            <a:r>
              <a:rPr lang="en-US" dirty="0" smtClean="0"/>
              <a:t>C</a:t>
            </a:r>
            <a:r>
              <a:rPr lang="en-US" baseline="30000" dirty="0" smtClean="0"/>
              <a:t>4</a:t>
            </a:r>
            <a:r>
              <a:rPr lang="en-US" dirty="0" smtClean="0"/>
              <a:t> Stewards</a:t>
            </a:r>
          </a:p>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648394"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2020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Cap3 Performance with </a:t>
            </a:r>
            <a:br>
              <a:rPr lang="en-US" b="1" dirty="0" smtClean="0"/>
            </a:br>
            <a:r>
              <a:rPr lang="en-US" b="1" dirty="0" smtClean="0"/>
              <a:t>Different EC2 Instance Types</a:t>
            </a:r>
            <a:endParaRPr lang="en-US" b="1"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600" b="1" dirty="0" smtClean="0"/>
              <a:t>Talk Components</a:t>
            </a:r>
            <a:endParaRPr lang="en-US" sz="3600" b="1" dirty="0"/>
          </a:p>
        </p:txBody>
      </p:sp>
      <p:sp>
        <p:nvSpPr>
          <p:cNvPr id="3" name="Content Placeholder 2"/>
          <p:cNvSpPr>
            <a:spLocks noGrp="1"/>
          </p:cNvSpPr>
          <p:nvPr>
            <p:ph idx="1"/>
          </p:nvPr>
        </p:nvSpPr>
        <p:spPr>
          <a:xfrm>
            <a:off x="457200" y="1600201"/>
            <a:ext cx="8229600" cy="2514600"/>
          </a:xfrm>
        </p:spPr>
        <p:txBody>
          <a:bodyPr/>
          <a:lstStyle/>
          <a:p>
            <a:r>
              <a:rPr lang="en-US" dirty="0" smtClean="0"/>
              <a:t>Important Trends</a:t>
            </a:r>
          </a:p>
          <a:p>
            <a:r>
              <a:rPr lang="en-US" dirty="0" smtClean="0"/>
              <a:t>Clouds and Cloud Technologies</a:t>
            </a:r>
          </a:p>
          <a:p>
            <a:r>
              <a:rPr lang="en-US" dirty="0" smtClean="0"/>
              <a:t>Applications</a:t>
            </a:r>
          </a:p>
          <a:p>
            <a:r>
              <a:rPr lang="en-US" dirty="0" smtClean="0"/>
              <a:t>FutureGrid</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b="1" dirty="0" smtClean="0"/>
              <a:t>Smith Waterman: </a:t>
            </a:r>
            <a:br>
              <a:rPr lang="en-US" b="1" dirty="0" smtClean="0"/>
            </a:br>
            <a:r>
              <a:rPr lang="en-US" b="1" dirty="0" smtClean="0"/>
              <a:t>Daily Effect</a:t>
            </a:r>
            <a:endParaRPr lang="en-US" b="1" dirty="0"/>
          </a:p>
        </p:txBody>
      </p:sp>
      <p:graphicFrame>
        <p:nvGraphicFramePr>
          <p:cNvPr id="5" name="Chart 4"/>
          <p:cNvGraphicFramePr/>
          <p:nvPr/>
        </p:nvGraphicFramePr>
        <p:xfrm>
          <a:off x="274860" y="1064341"/>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b="1" dirty="0" smtClean="0"/>
              <a:t>Hadoop and </a:t>
            </a:r>
            <a:r>
              <a:rPr lang="en-US" b="1" dirty="0" err="1" smtClean="0"/>
              <a:t>Matlab</a:t>
            </a:r>
            <a:endParaRPr lang="en-US" b="1" dirty="0"/>
          </a:p>
        </p:txBody>
      </p:sp>
      <p:sp>
        <p:nvSpPr>
          <p:cNvPr id="3" name="Content Placeholder 2"/>
          <p:cNvSpPr>
            <a:spLocks noGrp="1"/>
          </p:cNvSpPr>
          <p:nvPr>
            <p:ph idx="1"/>
          </p:nvPr>
        </p:nvSpPr>
        <p:spPr/>
        <p:txBody>
          <a:bodyPr>
            <a:normAutofit fontScale="85000" lnSpcReduction="20000"/>
          </a:bodyPr>
          <a:lstStyle/>
          <a:p>
            <a:r>
              <a:rPr lang="en-US" i="1" dirty="0" smtClean="0"/>
              <a:t>Data Processing:</a:t>
            </a:r>
            <a:r>
              <a:rPr lang="en-US" b="1" dirty="0" smtClean="0"/>
              <a:t> </a:t>
            </a:r>
            <a:r>
              <a:rPr lang="en-US" dirty="0" smtClean="0"/>
              <a:t>The main application is developed in </a:t>
            </a:r>
            <a:r>
              <a:rPr lang="en-US" dirty="0" err="1" smtClean="0"/>
              <a:t>Matlab</a:t>
            </a:r>
            <a:r>
              <a:rPr lang="en-US" dirty="0" smtClean="0"/>
              <a:t>, and the data is processed in the following procedure:</a:t>
            </a:r>
          </a:p>
          <a:p>
            <a:pPr lvl="0"/>
            <a:r>
              <a:rPr lang="en-US" dirty="0" smtClean="0"/>
              <a:t>Simplify the flight lines using Douglas-</a:t>
            </a:r>
            <a:r>
              <a:rPr lang="en-US" dirty="0" err="1" smtClean="0"/>
              <a:t>Peucker</a:t>
            </a:r>
            <a:r>
              <a:rPr lang="en-US" dirty="0" smtClean="0"/>
              <a:t> algorithm.</a:t>
            </a:r>
          </a:p>
          <a:p>
            <a:pPr lvl="0"/>
            <a:r>
              <a:rPr lang="en-US" dirty="0" smtClean="0"/>
              <a:t>Export the simplified flight lines as Google KML.</a:t>
            </a:r>
          </a:p>
          <a:p>
            <a:pPr lvl="0"/>
            <a:r>
              <a:rPr lang="en-US" dirty="0" smtClean="0"/>
              <a:t>Generate radar images.</a:t>
            </a:r>
          </a:p>
          <a:p>
            <a:pPr lvl="0"/>
            <a:r>
              <a:rPr lang="en-US" dirty="0" smtClean="0"/>
              <a:t>Combine KML and radar images to the self-contained Google KMZ file.</a:t>
            </a:r>
          </a:p>
          <a:p>
            <a:pPr lvl="0"/>
            <a:r>
              <a:rPr lang="en-US" dirty="0" smtClean="0"/>
              <a:t>Generate the overall simplified flight lines and radar images for the on-going visualization project.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Hadoop and </a:t>
            </a:r>
            <a:r>
              <a:rPr lang="en-US" b="1" dirty="0" err="1" smtClean="0"/>
              <a:t>Matlab</a:t>
            </a:r>
            <a:endParaRPr lang="en-US" b="1" dirty="0"/>
          </a:p>
        </p:txBody>
      </p:sp>
      <p:pic>
        <p:nvPicPr>
          <p:cNvPr id="141314" name="Picture 5"/>
          <p:cNvPicPr>
            <a:picLocks noChangeAspect="1" noChangeArrowheads="1"/>
          </p:cNvPicPr>
          <p:nvPr/>
        </p:nvPicPr>
        <p:blipFill>
          <a:blip r:embed="rId3" cstate="print"/>
          <a:srcRect/>
          <a:stretch>
            <a:fillRect/>
          </a:stretch>
        </p:blipFill>
        <p:spPr bwMode="auto">
          <a:xfrm>
            <a:off x="381000" y="1414703"/>
            <a:ext cx="3077460" cy="4180994"/>
          </a:xfrm>
          <a:prstGeom prst="rect">
            <a:avLst/>
          </a:prstGeom>
          <a:noFill/>
        </p:spPr>
      </p:pic>
      <p:pic>
        <p:nvPicPr>
          <p:cNvPr id="141313" name="Picture 6"/>
          <p:cNvPicPr>
            <a:picLocks noChangeAspect="1" noChangeArrowheads="1"/>
          </p:cNvPicPr>
          <p:nvPr/>
        </p:nvPicPr>
        <p:blipFill>
          <a:blip r:embed="rId4" cstate="print"/>
          <a:srcRect l="12945" t="10298" r="11974" b="5598"/>
          <a:stretch>
            <a:fillRect/>
          </a:stretch>
        </p:blipFill>
        <p:spPr bwMode="auto">
          <a:xfrm>
            <a:off x="3886200" y="1524000"/>
            <a:ext cx="4419600" cy="3733800"/>
          </a:xfrm>
          <a:prstGeom prst="rect">
            <a:avLst/>
          </a:prstGeom>
          <a:noFill/>
        </p:spPr>
      </p:pic>
      <p:sp>
        <p:nvSpPr>
          <p:cNvPr id="8" name="Content Placeholder 7"/>
          <p:cNvSpPr>
            <a:spLocks noGrp="1"/>
          </p:cNvSpPr>
          <p:nvPr>
            <p:ph idx="1"/>
          </p:nvPr>
        </p:nvSpPr>
        <p:spPr>
          <a:xfrm>
            <a:off x="304800" y="5791200"/>
            <a:ext cx="8229600" cy="762000"/>
          </a:xfrm>
        </p:spPr>
        <p:txBody>
          <a:bodyPr/>
          <a:lstStyle/>
          <a:p>
            <a:r>
              <a:rPr lang="en-US" dirty="0" smtClean="0"/>
              <a:t>Sample Output of 2009-9-17 Flight Line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066800"/>
          </a:xfrm>
        </p:spPr>
        <p:txBody>
          <a:bodyPr/>
          <a:lstStyle/>
          <a:p>
            <a:r>
              <a:rPr lang="en-US" b="1" dirty="0" smtClean="0"/>
              <a:t>Hadoop and </a:t>
            </a:r>
            <a:r>
              <a:rPr lang="en-US" b="1" dirty="0" err="1" smtClean="0"/>
              <a:t>Matlab</a:t>
            </a:r>
            <a:endParaRPr lang="en-US" b="1" dirty="0"/>
          </a:p>
        </p:txBody>
      </p:sp>
      <p:graphicFrame>
        <p:nvGraphicFramePr>
          <p:cNvPr id="4" name="Content Placeholder 3"/>
          <p:cNvGraphicFramePr>
            <a:graphicFrameLocks noGrp="1"/>
          </p:cNvGraphicFramePr>
          <p:nvPr>
            <p:ph idx="1"/>
          </p:nvPr>
        </p:nvGraphicFramePr>
        <p:xfrm>
          <a:off x="152400" y="1447800"/>
          <a:ext cx="8229595" cy="4641396"/>
        </p:xfrm>
        <a:graphic>
          <a:graphicData uri="http://schemas.openxmlformats.org/drawingml/2006/table">
            <a:tbl>
              <a:tblPr/>
              <a:tblGrid>
                <a:gridCol w="748145"/>
                <a:gridCol w="748145"/>
                <a:gridCol w="748145"/>
                <a:gridCol w="748145"/>
                <a:gridCol w="748145"/>
                <a:gridCol w="748145"/>
                <a:gridCol w="748145"/>
                <a:gridCol w="748145"/>
                <a:gridCol w="748145"/>
                <a:gridCol w="748145"/>
                <a:gridCol w="748145"/>
              </a:tblGrid>
              <a:tr h="762000">
                <a:tc rowSpan="2" gridSpan="2">
                  <a:txBody>
                    <a:bodyPr/>
                    <a:lstStyle/>
                    <a:p>
                      <a:pPr marL="0" marR="0" algn="ctr">
                        <a:spcBef>
                          <a:spcPts val="0"/>
                        </a:spcBef>
                        <a:spcAft>
                          <a:spcPts val="0"/>
                        </a:spcAft>
                      </a:pPr>
                      <a:endParaRPr lang="en-US" sz="1100" dirty="0">
                        <a:latin typeface="Arial"/>
                        <a:ea typeface="ＭＳ 明朝"/>
                        <a:cs typeface="Times New Roman"/>
                      </a:endParaRP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1100" b="1">
                          <a:latin typeface="Arial"/>
                          <a:ea typeface="ＭＳ 明朝"/>
                          <a:cs typeface="Times New Roman"/>
                        </a:rPr>
                        <a:t>1 Flight Line</a:t>
                      </a:r>
                      <a:endParaRPr lang="en-US" sz="1100">
                        <a:latin typeface="Arial"/>
                        <a:ea typeface="ＭＳ 明朝"/>
                        <a:cs typeface="Times New Roman"/>
                      </a:endParaRP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b="1" dirty="0">
                          <a:latin typeface="Arial"/>
                          <a:ea typeface="ＭＳ 明朝"/>
                          <a:cs typeface="Times New Roman"/>
                        </a:rPr>
                        <a:t>2 Flight Lines</a:t>
                      </a:r>
                      <a:endParaRPr lang="en-US" sz="1100" dirty="0">
                        <a:latin typeface="Arial"/>
                        <a:ea typeface="ＭＳ 明朝"/>
                        <a:cs typeface="Times New Roman"/>
                      </a:endParaRP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b="1">
                          <a:latin typeface="Arial"/>
                          <a:ea typeface="ＭＳ 明朝"/>
                          <a:cs typeface="Times New Roman"/>
                        </a:rPr>
                        <a:t>3 Flight Lines</a:t>
                      </a:r>
                      <a:endParaRPr lang="en-US" sz="1100">
                        <a:latin typeface="Arial"/>
                        <a:ea typeface="ＭＳ 明朝"/>
                        <a:cs typeface="Times New Roman"/>
                      </a:endParaRP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4656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100" b="1" dirty="0">
                          <a:latin typeface="Arial"/>
                          <a:ea typeface="ＭＳ 明朝"/>
                          <a:cs typeface="Times New Roman"/>
                        </a:rPr>
                        <a:t>P</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S</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E</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P</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S</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E</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P</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S</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E</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rowSpan="5">
                  <a:txBody>
                    <a:bodyPr/>
                    <a:lstStyle/>
                    <a:p>
                      <a:pPr marL="0" marR="0" algn="ctr">
                        <a:spcBef>
                          <a:spcPts val="0"/>
                        </a:spcBef>
                        <a:spcAft>
                          <a:spcPts val="0"/>
                        </a:spcAft>
                      </a:pPr>
                      <a:r>
                        <a:rPr lang="en-US" sz="1100">
                          <a:latin typeface="Arial"/>
                          <a:ea typeface="ＭＳ 明朝"/>
                          <a:cs typeface="Times New Roman"/>
                        </a:rPr>
                        <a:t>Computing nodes</a:t>
                      </a:r>
                    </a:p>
                  </a:txBody>
                  <a:tcPr marL="71218" marR="71218"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Arial"/>
                          <a:ea typeface="ＭＳ 明朝"/>
                          <a:cs typeface="Times New Roman"/>
                        </a:rPr>
                        <a:t>1221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100.0%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1.00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2357</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100.0%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1.00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3431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100.0%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1.00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vMerge="1">
                  <a:txBody>
                    <a:bodyPr/>
                    <a:lstStyle/>
                    <a:p>
                      <a:endParaRPr lang="en-US"/>
                    </a:p>
                  </a:txBody>
                  <a:tcPr/>
                </a:tc>
                <a:tc>
                  <a:txBody>
                    <a:bodyPr/>
                    <a:lstStyle/>
                    <a:p>
                      <a:pPr marL="0" marR="0" algn="ctr">
                        <a:spcBef>
                          <a:spcPts val="0"/>
                        </a:spcBef>
                        <a:spcAft>
                          <a:spcPts val="0"/>
                        </a:spcAft>
                      </a:pPr>
                      <a:r>
                        <a:rPr lang="en-US" sz="1100" b="1" dirty="0">
                          <a:latin typeface="Arial"/>
                          <a:ea typeface="ＭＳ 明朝"/>
                          <a:cs typeface="Times New Roman"/>
                        </a:rPr>
                        <a:t>6</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644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189.6%</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0.95</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1233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191.2%</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0.96</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1837</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186.8%</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0.93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vMerge="1">
                  <a:txBody>
                    <a:bodyPr/>
                    <a:lstStyle/>
                    <a:p>
                      <a:endParaRPr lang="en-US"/>
                    </a:p>
                  </a:txBody>
                  <a:tcPr/>
                </a:tc>
                <a:tc>
                  <a:txBody>
                    <a:bodyPr/>
                    <a:lstStyle/>
                    <a:p>
                      <a:pPr marL="0" marR="0" algn="ctr">
                        <a:spcBef>
                          <a:spcPts val="0"/>
                        </a:spcBef>
                        <a:spcAft>
                          <a:spcPts val="0"/>
                        </a:spcAft>
                      </a:pPr>
                      <a:r>
                        <a:rPr lang="en-US" sz="1100" b="1" dirty="0">
                          <a:latin typeface="Arial"/>
                          <a:ea typeface="ＭＳ 明朝"/>
                          <a:cs typeface="Times New Roman"/>
                        </a:rPr>
                        <a:t>9</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469</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260.3%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0.87</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874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269.7%</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0.90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1260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272.3%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0.91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vMerge="1">
                  <a:txBody>
                    <a:bodyPr/>
                    <a:lstStyle/>
                    <a:p>
                      <a:endParaRPr lang="en-US"/>
                    </a:p>
                  </a:txBody>
                  <a:tcPr/>
                </a:tc>
                <a:tc>
                  <a:txBody>
                    <a:bodyPr/>
                    <a:lstStyle/>
                    <a:p>
                      <a:pPr marL="0" marR="0" algn="ctr">
                        <a:spcBef>
                          <a:spcPts val="0"/>
                        </a:spcBef>
                        <a:spcAft>
                          <a:spcPts val="0"/>
                        </a:spcAft>
                      </a:pPr>
                      <a:r>
                        <a:rPr lang="en-US" sz="1100" b="1" dirty="0">
                          <a:latin typeface="Arial"/>
                          <a:ea typeface="ＭＳ 明朝"/>
                          <a:cs typeface="Times New Roman"/>
                        </a:rPr>
                        <a:t>12</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364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335.4%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702</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335.8%</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0.84</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1041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329.6%</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0.82</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vMerge="1">
                  <a:txBody>
                    <a:bodyPr/>
                    <a:lstStyle/>
                    <a:p>
                      <a:endParaRPr lang="en-US"/>
                    </a:p>
                  </a:txBody>
                  <a:tcPr/>
                </a:tc>
                <a:tc>
                  <a:txBody>
                    <a:bodyPr/>
                    <a:lstStyle/>
                    <a:p>
                      <a:pPr marL="0" marR="0" algn="ctr">
                        <a:spcBef>
                          <a:spcPts val="0"/>
                        </a:spcBef>
                        <a:spcAft>
                          <a:spcPts val="0"/>
                        </a:spcAft>
                      </a:pPr>
                      <a:r>
                        <a:rPr lang="en-US" sz="1100" b="1" dirty="0">
                          <a:latin typeface="Arial"/>
                          <a:ea typeface="ＭＳ 明朝"/>
                          <a:cs typeface="Times New Roman"/>
                        </a:rPr>
                        <a:t>15</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303</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403.0%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590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399.5%</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0.80</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847</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Arial"/>
                          <a:ea typeface="ＭＳ 明朝"/>
                          <a:cs typeface="Times New Roman"/>
                        </a:rPr>
                        <a:t>405.1%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ＭＳ 明朝"/>
                          <a:cs typeface="Times New Roman"/>
                        </a:rPr>
                        <a:t>0.81</a:t>
                      </a:r>
                    </a:p>
                  </a:txBody>
                  <a:tcPr marL="71218" marR="7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6096000"/>
            <a:ext cx="8991600" cy="646331"/>
          </a:xfrm>
          <a:prstGeom prst="rect">
            <a:avLst/>
          </a:prstGeom>
          <a:noFill/>
        </p:spPr>
        <p:txBody>
          <a:bodyPr wrap="square" rtlCol="0">
            <a:spAutoFit/>
          </a:bodyPr>
          <a:lstStyle/>
          <a:p>
            <a:r>
              <a:rPr lang="en-US" dirty="0" smtClean="0"/>
              <a:t>Hadoop Test Results. P=Processing time (s). S=T(3 nodes)/T (x nodes) relative speedup.  E=Efficiency per node, S(nodes)*3/nodes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800" b="1" dirty="0" err="1" smtClean="0"/>
              <a:t>Matlab</a:t>
            </a:r>
            <a:r>
              <a:rPr lang="en-US" sz="4800" b="1" dirty="0" smtClean="0"/>
              <a:t> and Hadoop</a:t>
            </a:r>
            <a:endParaRPr lang="en-US" sz="4800" b="1" dirty="0"/>
          </a:p>
        </p:txBody>
      </p:sp>
      <p:sp>
        <p:nvSpPr>
          <p:cNvPr id="4" name="Content Placeholder 3"/>
          <p:cNvSpPr>
            <a:spLocks noGrp="1"/>
          </p:cNvSpPr>
          <p:nvPr>
            <p:ph idx="1"/>
          </p:nvPr>
        </p:nvSpPr>
        <p:spPr>
          <a:xfrm>
            <a:off x="381000" y="6172200"/>
            <a:ext cx="8229600" cy="685800"/>
          </a:xfrm>
        </p:spPr>
        <p:txBody>
          <a:bodyPr/>
          <a:lstStyle/>
          <a:p>
            <a:r>
              <a:rPr lang="en-US" dirty="0" smtClean="0"/>
              <a:t>Speed up versus number of nodes</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066800"/>
            <a:ext cx="7772400" cy="5067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b="1" dirty="0" smtClean="0"/>
              <a:t>Visualization of Cloud Data</a:t>
            </a:r>
            <a:endParaRPr lang="en-US" b="1" dirty="0"/>
          </a:p>
        </p:txBody>
      </p:sp>
      <p:sp>
        <p:nvSpPr>
          <p:cNvPr id="3" name="Content Placeholder 2"/>
          <p:cNvSpPr>
            <a:spLocks noGrp="1"/>
          </p:cNvSpPr>
          <p:nvPr>
            <p:ph idx="1"/>
          </p:nvPr>
        </p:nvSpPr>
        <p:spPr>
          <a:xfrm>
            <a:off x="457200" y="5943601"/>
            <a:ext cx="8229600" cy="914400"/>
          </a:xfrm>
        </p:spPr>
        <p:txBody>
          <a:bodyPr>
            <a:normAutofit fontScale="92500" lnSpcReduction="20000"/>
          </a:bodyPr>
          <a:lstStyle/>
          <a:p>
            <a:r>
              <a:rPr lang="en-US" dirty="0" smtClean="0"/>
              <a:t>Cross-section View of 2 Surfaces</a:t>
            </a:r>
          </a:p>
          <a:p>
            <a:r>
              <a:rPr lang="en-US" dirty="0" smtClean="0">
                <a:hlinkClick r:id="rId3"/>
              </a:rPr>
              <a:t>https://www.cresis.ku.edu/data/greenland</a:t>
            </a:r>
            <a:endParaRPr lang="en-US" dirty="0" smtClean="0"/>
          </a:p>
          <a:p>
            <a:endParaRPr lang="en-US" dirty="0"/>
          </a:p>
        </p:txBody>
      </p:sp>
      <p:pic>
        <p:nvPicPr>
          <p:cNvPr id="142338" name="Picture 2" descr="C:\Users\Geoffrey Fox\Desktop\DSCF1950.JPG"/>
          <p:cNvPicPr>
            <a:picLocks noChangeAspect="1" noChangeArrowheads="1"/>
          </p:cNvPicPr>
          <p:nvPr/>
        </p:nvPicPr>
        <p:blipFill>
          <a:blip r:embed="rId4" cstate="print"/>
          <a:srcRect/>
          <a:stretch>
            <a:fillRect/>
          </a:stretch>
        </p:blipFill>
        <p:spPr bwMode="auto">
          <a:xfrm>
            <a:off x="914400" y="990600"/>
            <a:ext cx="6502400" cy="487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0"/>
            <a:ext cx="8229600" cy="1143000"/>
          </a:xfrm>
        </p:spPr>
        <p:txBody>
          <a:bodyPr>
            <a:normAutofit/>
          </a:bodyPr>
          <a:lstStyle/>
          <a:p>
            <a:r>
              <a:rPr lang="en-US" sz="3200" b="1" dirty="0" smtClean="0"/>
              <a:t>Volume Data: Extract Cross Sections</a:t>
            </a:r>
          </a:p>
        </p:txBody>
      </p:sp>
      <p:pic>
        <p:nvPicPr>
          <p:cNvPr id="7171" name="Picture 3"/>
          <p:cNvPicPr>
            <a:picLocks noChangeAspect="1"/>
          </p:cNvPicPr>
          <p:nvPr/>
        </p:nvPicPr>
        <p:blipFill>
          <a:blip r:embed="rId3" cstate="print"/>
          <a:srcRect/>
          <a:stretch>
            <a:fillRect/>
          </a:stretch>
        </p:blipFill>
        <p:spPr bwMode="auto">
          <a:xfrm>
            <a:off x="1143000" y="1330325"/>
            <a:ext cx="6740525" cy="53022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H="1">
            <a:off x="6553200" y="3886200"/>
            <a:ext cx="152400" cy="1524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7" name="Freeform 3"/>
          <p:cNvSpPr>
            <a:spLocks/>
          </p:cNvSpPr>
          <p:nvPr/>
        </p:nvSpPr>
        <p:spPr bwMode="auto">
          <a:xfrm>
            <a:off x="5181600" y="2743200"/>
            <a:ext cx="457200" cy="2209800"/>
          </a:xfrm>
          <a:custGeom>
            <a:avLst/>
            <a:gdLst>
              <a:gd name="T0" fmla="*/ 457200 w 1104"/>
              <a:gd name="T1" fmla="*/ 0 h 1584"/>
              <a:gd name="T2" fmla="*/ 198783 w 1104"/>
              <a:gd name="T3" fmla="*/ 468745 h 1584"/>
              <a:gd name="T4" fmla="*/ 0 w 1104"/>
              <a:gd name="T5" fmla="*/ 22098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8" name="Freeform 4"/>
          <p:cNvSpPr>
            <a:spLocks/>
          </p:cNvSpPr>
          <p:nvPr/>
        </p:nvSpPr>
        <p:spPr bwMode="auto">
          <a:xfrm>
            <a:off x="4267200" y="2667000"/>
            <a:ext cx="1752600" cy="2514600"/>
          </a:xfrm>
          <a:custGeom>
            <a:avLst/>
            <a:gdLst>
              <a:gd name="T0" fmla="*/ 1752600 w 1104"/>
              <a:gd name="T1" fmla="*/ 0 h 1584"/>
              <a:gd name="T2" fmla="*/ 762000 w 1104"/>
              <a:gd name="T3" fmla="*/ 533400 h 1584"/>
              <a:gd name="T4" fmla="*/ 0 w 1104"/>
              <a:gd name="T5" fmla="*/ 25146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9" name="Freeform 5"/>
          <p:cNvSpPr>
            <a:spLocks/>
          </p:cNvSpPr>
          <p:nvPr/>
        </p:nvSpPr>
        <p:spPr bwMode="auto">
          <a:xfrm>
            <a:off x="6019800" y="2667000"/>
            <a:ext cx="355600" cy="685800"/>
          </a:xfrm>
          <a:custGeom>
            <a:avLst/>
            <a:gdLst>
              <a:gd name="T0" fmla="*/ 0 w 224"/>
              <a:gd name="T1" fmla="*/ 0 h 432"/>
              <a:gd name="T2" fmla="*/ 304800 w 224"/>
              <a:gd name="T3" fmla="*/ 228600 h 432"/>
              <a:gd name="T4" fmla="*/ 304800 w 224"/>
              <a:gd name="T5" fmla="*/ 533400 h 432"/>
              <a:gd name="T6" fmla="*/ 152400 w 224"/>
              <a:gd name="T7" fmla="*/ 685800 h 432"/>
              <a:gd name="T8" fmla="*/ 0 60000 65536"/>
              <a:gd name="T9" fmla="*/ 0 60000 65536"/>
              <a:gd name="T10" fmla="*/ 0 60000 65536"/>
              <a:gd name="T11" fmla="*/ 0 60000 65536"/>
              <a:gd name="T12" fmla="*/ 0 w 224"/>
              <a:gd name="T13" fmla="*/ 0 h 432"/>
              <a:gd name="T14" fmla="*/ 224 w 224"/>
              <a:gd name="T15" fmla="*/ 432 h 432"/>
            </a:gdLst>
            <a:ahLst/>
            <a:cxnLst>
              <a:cxn ang="T8">
                <a:pos x="T0" y="T1"/>
              </a:cxn>
              <a:cxn ang="T9">
                <a:pos x="T2" y="T3"/>
              </a:cxn>
              <a:cxn ang="T10">
                <a:pos x="T4" y="T5"/>
              </a:cxn>
              <a:cxn ang="T11">
                <a:pos x="T6" y="T7"/>
              </a:cxn>
            </a:cxnLst>
            <a:rect l="T12" t="T13" r="T14" b="T15"/>
            <a:pathLst>
              <a:path w="224" h="432">
                <a:moveTo>
                  <a:pt x="0" y="0"/>
                </a:moveTo>
                <a:cubicBezTo>
                  <a:pt x="80" y="44"/>
                  <a:pt x="160" y="88"/>
                  <a:pt x="192" y="144"/>
                </a:cubicBezTo>
                <a:cubicBezTo>
                  <a:pt x="224" y="200"/>
                  <a:pt x="208" y="288"/>
                  <a:pt x="192" y="336"/>
                </a:cubicBezTo>
                <a:cubicBezTo>
                  <a:pt x="176" y="384"/>
                  <a:pt x="136" y="408"/>
                  <a:pt x="96" y="432"/>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0" name="Freeform 6"/>
          <p:cNvSpPr>
            <a:spLocks/>
          </p:cNvSpPr>
          <p:nvPr/>
        </p:nvSpPr>
        <p:spPr bwMode="auto">
          <a:xfrm>
            <a:off x="6019800" y="2667000"/>
            <a:ext cx="838200" cy="1295400"/>
          </a:xfrm>
          <a:custGeom>
            <a:avLst/>
            <a:gdLst>
              <a:gd name="T0" fmla="*/ 0 w 576"/>
              <a:gd name="T1" fmla="*/ 0 h 768"/>
              <a:gd name="T2" fmla="*/ 628650 w 576"/>
              <a:gd name="T3" fmla="*/ 242888 h 768"/>
              <a:gd name="T4" fmla="*/ 838200 w 576"/>
              <a:gd name="T5" fmla="*/ 647700 h 768"/>
              <a:gd name="T6" fmla="*/ 628650 w 576"/>
              <a:gd name="T7" fmla="*/ 1295400 h 768"/>
              <a:gd name="T8" fmla="*/ 0 60000 65536"/>
              <a:gd name="T9" fmla="*/ 0 60000 65536"/>
              <a:gd name="T10" fmla="*/ 0 60000 65536"/>
              <a:gd name="T11" fmla="*/ 0 60000 65536"/>
              <a:gd name="T12" fmla="*/ 0 w 576"/>
              <a:gd name="T13" fmla="*/ 0 h 768"/>
              <a:gd name="T14" fmla="*/ 576 w 576"/>
              <a:gd name="T15" fmla="*/ 768 h 768"/>
            </a:gdLst>
            <a:ahLst/>
            <a:cxnLst>
              <a:cxn ang="T8">
                <a:pos x="T0" y="T1"/>
              </a:cxn>
              <a:cxn ang="T9">
                <a:pos x="T2" y="T3"/>
              </a:cxn>
              <a:cxn ang="T10">
                <a:pos x="T4" y="T5"/>
              </a:cxn>
              <a:cxn ang="T11">
                <a:pos x="T6" y="T7"/>
              </a:cxn>
            </a:cxnLst>
            <a:rect l="T12" t="T13" r="T14" b="T15"/>
            <a:pathLst>
              <a:path w="576" h="768">
                <a:moveTo>
                  <a:pt x="0" y="0"/>
                </a:moveTo>
                <a:cubicBezTo>
                  <a:pt x="168" y="40"/>
                  <a:pt x="336" y="80"/>
                  <a:pt x="432" y="144"/>
                </a:cubicBezTo>
                <a:cubicBezTo>
                  <a:pt x="528" y="208"/>
                  <a:pt x="576" y="280"/>
                  <a:pt x="576" y="384"/>
                </a:cubicBezTo>
                <a:cubicBezTo>
                  <a:pt x="576" y="488"/>
                  <a:pt x="504" y="628"/>
                  <a:pt x="432" y="768"/>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1" name="AutoShape 7"/>
          <p:cNvSpPr>
            <a:spLocks/>
          </p:cNvSpPr>
          <p:nvPr/>
        </p:nvSpPr>
        <p:spPr bwMode="auto">
          <a:xfrm>
            <a:off x="476250" y="869950"/>
            <a:ext cx="7956550" cy="5238750"/>
          </a:xfrm>
          <a:custGeom>
            <a:avLst/>
            <a:gdLst>
              <a:gd name="T0" fmla="*/ 0 w 21600"/>
              <a:gd name="T1" fmla="*/ 0 h 21600"/>
              <a:gd name="T2" fmla="*/ 21600 w 21600"/>
              <a:gd name="T3" fmla="*/ 21600 h 21600"/>
            </a:gdLst>
            <a:ahLst/>
            <a:cxnLst/>
            <a:rect l="T0" t="T1" r="T2" b="T3"/>
            <a:pathLst>
              <a:path w="21600" h="21600">
                <a:moveTo>
                  <a:pt x="2069" y="157"/>
                </a:moveTo>
                <a:lnTo>
                  <a:pt x="2000" y="890"/>
                </a:lnTo>
                <a:lnTo>
                  <a:pt x="1483" y="419"/>
                </a:lnTo>
                <a:lnTo>
                  <a:pt x="483" y="4425"/>
                </a:lnTo>
                <a:lnTo>
                  <a:pt x="0" y="6598"/>
                </a:lnTo>
                <a:lnTo>
                  <a:pt x="293" y="9399"/>
                </a:lnTo>
                <a:lnTo>
                  <a:pt x="379" y="11991"/>
                </a:lnTo>
                <a:lnTo>
                  <a:pt x="1017" y="13405"/>
                </a:lnTo>
                <a:lnTo>
                  <a:pt x="2207" y="14138"/>
                </a:lnTo>
                <a:cubicBezTo>
                  <a:pt x="2207" y="14138"/>
                  <a:pt x="3586" y="15892"/>
                  <a:pt x="3655" y="15866"/>
                </a:cubicBezTo>
                <a:cubicBezTo>
                  <a:pt x="3724" y="15840"/>
                  <a:pt x="5913" y="16311"/>
                  <a:pt x="5913" y="16311"/>
                </a:cubicBezTo>
                <a:lnTo>
                  <a:pt x="7361" y="18720"/>
                </a:lnTo>
                <a:lnTo>
                  <a:pt x="7775" y="18065"/>
                </a:lnTo>
                <a:lnTo>
                  <a:pt x="8343" y="18275"/>
                </a:lnTo>
                <a:lnTo>
                  <a:pt x="9464" y="21207"/>
                </a:lnTo>
                <a:lnTo>
                  <a:pt x="10395" y="21600"/>
                </a:lnTo>
                <a:lnTo>
                  <a:pt x="10395" y="20029"/>
                </a:lnTo>
                <a:lnTo>
                  <a:pt x="12188" y="18327"/>
                </a:lnTo>
                <a:lnTo>
                  <a:pt x="14549" y="18615"/>
                </a:lnTo>
                <a:lnTo>
                  <a:pt x="14377" y="18013"/>
                </a:lnTo>
                <a:lnTo>
                  <a:pt x="15911" y="17437"/>
                </a:lnTo>
                <a:lnTo>
                  <a:pt x="16359" y="17856"/>
                </a:lnTo>
                <a:lnTo>
                  <a:pt x="16911" y="17516"/>
                </a:lnTo>
                <a:lnTo>
                  <a:pt x="17566" y="18615"/>
                </a:lnTo>
                <a:lnTo>
                  <a:pt x="18118" y="20631"/>
                </a:lnTo>
                <a:lnTo>
                  <a:pt x="18600" y="21103"/>
                </a:lnTo>
                <a:lnTo>
                  <a:pt x="18928" y="19663"/>
                </a:lnTo>
                <a:lnTo>
                  <a:pt x="18135" y="16730"/>
                </a:lnTo>
                <a:lnTo>
                  <a:pt x="18428" y="14976"/>
                </a:lnTo>
                <a:lnTo>
                  <a:pt x="20324" y="11834"/>
                </a:lnTo>
                <a:lnTo>
                  <a:pt x="19807" y="10551"/>
                </a:lnTo>
                <a:lnTo>
                  <a:pt x="20186" y="7305"/>
                </a:lnTo>
                <a:lnTo>
                  <a:pt x="21307" y="6205"/>
                </a:lnTo>
                <a:lnTo>
                  <a:pt x="20859" y="4791"/>
                </a:lnTo>
                <a:lnTo>
                  <a:pt x="21600" y="3116"/>
                </a:lnTo>
                <a:lnTo>
                  <a:pt x="20910" y="1309"/>
                </a:lnTo>
                <a:lnTo>
                  <a:pt x="20393" y="1440"/>
                </a:lnTo>
                <a:lnTo>
                  <a:pt x="20204" y="3220"/>
                </a:lnTo>
                <a:cubicBezTo>
                  <a:pt x="20204" y="3220"/>
                  <a:pt x="17686" y="7191"/>
                  <a:pt x="16911" y="7252"/>
                </a:cubicBezTo>
                <a:cubicBezTo>
                  <a:pt x="16136" y="7314"/>
                  <a:pt x="15911" y="3561"/>
                  <a:pt x="15911" y="3561"/>
                </a:cubicBezTo>
                <a:lnTo>
                  <a:pt x="14015" y="1964"/>
                </a:lnTo>
                <a:lnTo>
                  <a:pt x="11377" y="1309"/>
                </a:lnTo>
                <a:lnTo>
                  <a:pt x="7981" y="1309"/>
                </a:lnTo>
                <a:lnTo>
                  <a:pt x="2120" y="0"/>
                </a:lnTo>
                <a:lnTo>
                  <a:pt x="2069" y="157"/>
                </a:lnTo>
                <a:close/>
                <a:moveTo>
                  <a:pt x="2069" y="157"/>
                </a:moveTo>
              </a:path>
            </a:pathLst>
          </a:custGeom>
          <a:noFill/>
          <a:ln w="25400">
            <a:solidFill>
              <a:schemeClr val="tx1"/>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2" name="AutoShape 8"/>
          <p:cNvSpPr>
            <a:spLocks/>
          </p:cNvSpPr>
          <p:nvPr/>
        </p:nvSpPr>
        <p:spPr bwMode="auto">
          <a:xfrm>
            <a:off x="1155700" y="2667000"/>
            <a:ext cx="4787900" cy="1244600"/>
          </a:xfrm>
          <a:custGeom>
            <a:avLst/>
            <a:gdLst>
              <a:gd name="T0" fmla="*/ 0 w 21600"/>
              <a:gd name="T1" fmla="*/ 0 h 21600"/>
              <a:gd name="T2" fmla="*/ 21600 w 21600"/>
              <a:gd name="T3" fmla="*/ 21600 h 21600"/>
            </a:gdLst>
            <a:ahLst/>
            <a:cxnLst/>
            <a:rect l="T0" t="T1" r="T2" b="T3"/>
            <a:pathLst>
              <a:path w="21600" h="21600">
                <a:moveTo>
                  <a:pt x="0" y="21600"/>
                </a:moveTo>
                <a:lnTo>
                  <a:pt x="9606" y="11141"/>
                </a:lnTo>
                <a:lnTo>
                  <a:pt x="21600" y="0"/>
                </a:lnTo>
              </a:path>
            </a:pathLst>
          </a:custGeom>
          <a:noFill/>
          <a:ln w="38100">
            <a:solidFill>
              <a:srgbClr val="067E12"/>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3" name="Line 9"/>
          <p:cNvSpPr>
            <a:spLocks noChangeShapeType="1"/>
          </p:cNvSpPr>
          <p:nvPr/>
        </p:nvSpPr>
        <p:spPr bwMode="auto">
          <a:xfrm flipV="1">
            <a:off x="5638800" y="2590800"/>
            <a:ext cx="381000" cy="330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4" name="Line 10"/>
          <p:cNvSpPr>
            <a:spLocks noChangeShapeType="1"/>
          </p:cNvSpPr>
          <p:nvPr/>
        </p:nvSpPr>
        <p:spPr bwMode="auto">
          <a:xfrm>
            <a:off x="6019800" y="2667000"/>
            <a:ext cx="1165225" cy="2238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5" name="Line 11"/>
          <p:cNvSpPr>
            <a:spLocks noChangeShapeType="1"/>
          </p:cNvSpPr>
          <p:nvPr/>
        </p:nvSpPr>
        <p:spPr bwMode="auto">
          <a:xfrm>
            <a:off x="6019800" y="2590800"/>
            <a:ext cx="127000" cy="447675"/>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6" name="Line 12"/>
          <p:cNvSpPr>
            <a:spLocks noChangeShapeType="1"/>
          </p:cNvSpPr>
          <p:nvPr/>
        </p:nvSpPr>
        <p:spPr bwMode="auto">
          <a:xfrm flipH="1">
            <a:off x="5867400" y="2667000"/>
            <a:ext cx="119063" cy="457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7" name="Line 13"/>
          <p:cNvSpPr>
            <a:spLocks noChangeShapeType="1"/>
          </p:cNvSpPr>
          <p:nvPr/>
        </p:nvSpPr>
        <p:spPr bwMode="auto">
          <a:xfrm flipH="1">
            <a:off x="1066800" y="3919538"/>
            <a:ext cx="84138" cy="347662"/>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8" name="AutoShape 14"/>
          <p:cNvSpPr>
            <a:spLocks/>
          </p:cNvSpPr>
          <p:nvPr/>
        </p:nvSpPr>
        <p:spPr bwMode="auto">
          <a:xfrm>
            <a:off x="1041400" y="3810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9" name="AutoShape 15"/>
          <p:cNvSpPr>
            <a:spLocks/>
          </p:cNvSpPr>
          <p:nvPr/>
        </p:nvSpPr>
        <p:spPr bwMode="auto">
          <a:xfrm>
            <a:off x="5880100" y="25273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0" name="Line 16"/>
          <p:cNvSpPr>
            <a:spLocks noChangeShapeType="1"/>
          </p:cNvSpPr>
          <p:nvPr/>
        </p:nvSpPr>
        <p:spPr bwMode="auto">
          <a:xfrm>
            <a:off x="3124200" y="3048000"/>
            <a:ext cx="117475" cy="2873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2" name="Rectangle 18"/>
          <p:cNvSpPr>
            <a:spLocks/>
          </p:cNvSpPr>
          <p:nvPr/>
        </p:nvSpPr>
        <p:spPr bwMode="auto">
          <a:xfrm>
            <a:off x="508000" y="4432300"/>
            <a:ext cx="10033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SDSC</a:t>
            </a:r>
          </a:p>
        </p:txBody>
      </p:sp>
      <p:sp>
        <p:nvSpPr>
          <p:cNvPr id="26643" name="Rectangle 19"/>
          <p:cNvSpPr>
            <a:spLocks/>
          </p:cNvSpPr>
          <p:nvPr/>
        </p:nvSpPr>
        <p:spPr bwMode="auto">
          <a:xfrm>
            <a:off x="4114800" y="49530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TACC</a:t>
            </a:r>
          </a:p>
        </p:txBody>
      </p:sp>
      <p:sp>
        <p:nvSpPr>
          <p:cNvPr id="26644" name="Rectangle 20"/>
          <p:cNvSpPr>
            <a:spLocks/>
          </p:cNvSpPr>
          <p:nvPr/>
        </p:nvSpPr>
        <p:spPr bwMode="auto">
          <a:xfrm>
            <a:off x="4775200" y="2514600"/>
            <a:ext cx="75247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UC/ANL</a:t>
            </a:r>
          </a:p>
        </p:txBody>
      </p:sp>
      <p:sp>
        <p:nvSpPr>
          <p:cNvPr id="26645" name="Rectangle 21"/>
          <p:cNvSpPr>
            <a:spLocks/>
          </p:cNvSpPr>
          <p:nvPr/>
        </p:nvSpPr>
        <p:spPr bwMode="auto">
          <a:xfrm>
            <a:off x="5181600" y="3276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NCSA</a:t>
            </a:r>
          </a:p>
        </p:txBody>
      </p:sp>
      <p:sp>
        <p:nvSpPr>
          <p:cNvPr id="26646" name="Rectangle 22"/>
          <p:cNvSpPr>
            <a:spLocks/>
          </p:cNvSpPr>
          <p:nvPr/>
        </p:nvSpPr>
        <p:spPr bwMode="auto">
          <a:xfrm>
            <a:off x="5867400" y="36576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ORNL</a:t>
            </a:r>
          </a:p>
        </p:txBody>
      </p:sp>
      <p:sp>
        <p:nvSpPr>
          <p:cNvPr id="26647" name="Rectangle 23"/>
          <p:cNvSpPr>
            <a:spLocks/>
          </p:cNvSpPr>
          <p:nvPr/>
        </p:nvSpPr>
        <p:spPr bwMode="auto">
          <a:xfrm>
            <a:off x="6342063" y="2895600"/>
            <a:ext cx="3286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PU</a:t>
            </a:r>
          </a:p>
        </p:txBody>
      </p:sp>
      <p:sp>
        <p:nvSpPr>
          <p:cNvPr id="26648" name="Rectangle 24"/>
          <p:cNvSpPr>
            <a:spLocks/>
          </p:cNvSpPr>
          <p:nvPr/>
        </p:nvSpPr>
        <p:spPr bwMode="auto">
          <a:xfrm>
            <a:off x="5943600" y="3444875"/>
            <a:ext cx="258763"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IU</a:t>
            </a:r>
          </a:p>
        </p:txBody>
      </p:sp>
      <p:sp>
        <p:nvSpPr>
          <p:cNvPr id="26649" name="Rectangle 25"/>
          <p:cNvSpPr>
            <a:spLocks/>
          </p:cNvSpPr>
          <p:nvPr/>
        </p:nvSpPr>
        <p:spPr bwMode="auto">
          <a:xfrm>
            <a:off x="7086600" y="2590800"/>
            <a:ext cx="446087"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PSC</a:t>
            </a:r>
          </a:p>
        </p:txBody>
      </p:sp>
      <p:sp>
        <p:nvSpPr>
          <p:cNvPr id="26650" name="Rectangle 26"/>
          <p:cNvSpPr>
            <a:spLocks/>
          </p:cNvSpPr>
          <p:nvPr/>
        </p:nvSpPr>
        <p:spPr bwMode="auto">
          <a:xfrm>
            <a:off x="3236913" y="2819400"/>
            <a:ext cx="5953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NCAR</a:t>
            </a:r>
          </a:p>
        </p:txBody>
      </p:sp>
      <p:sp>
        <p:nvSpPr>
          <p:cNvPr id="7195" name="Oval 27"/>
          <p:cNvSpPr>
            <a:spLocks/>
          </p:cNvSpPr>
          <p:nvPr/>
        </p:nvSpPr>
        <p:spPr bwMode="auto">
          <a:xfrm>
            <a:off x="6032500" y="29083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6" name="Oval 28"/>
          <p:cNvSpPr>
            <a:spLocks/>
          </p:cNvSpPr>
          <p:nvPr/>
        </p:nvSpPr>
        <p:spPr bwMode="auto">
          <a:xfrm>
            <a:off x="5580063" y="2832100"/>
            <a:ext cx="211137"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7" name="Oval 29"/>
          <p:cNvSpPr>
            <a:spLocks/>
          </p:cNvSpPr>
          <p:nvPr/>
        </p:nvSpPr>
        <p:spPr bwMode="auto">
          <a:xfrm>
            <a:off x="965200" y="4165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8" name="Oval 30"/>
          <p:cNvSpPr>
            <a:spLocks/>
          </p:cNvSpPr>
          <p:nvPr/>
        </p:nvSpPr>
        <p:spPr bwMode="auto">
          <a:xfrm>
            <a:off x="5715000" y="3048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9" name="Oval 31"/>
          <p:cNvSpPr>
            <a:spLocks/>
          </p:cNvSpPr>
          <p:nvPr/>
        </p:nvSpPr>
        <p:spPr bwMode="auto">
          <a:xfrm>
            <a:off x="6083300" y="3276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0" name="Oval 32"/>
          <p:cNvSpPr>
            <a:spLocks/>
          </p:cNvSpPr>
          <p:nvPr/>
        </p:nvSpPr>
        <p:spPr bwMode="auto">
          <a:xfrm>
            <a:off x="4114800" y="5181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1" name="Oval 33"/>
          <p:cNvSpPr>
            <a:spLocks/>
          </p:cNvSpPr>
          <p:nvPr/>
        </p:nvSpPr>
        <p:spPr bwMode="auto">
          <a:xfrm>
            <a:off x="7086600" y="2819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2" name="Oval 34"/>
          <p:cNvSpPr>
            <a:spLocks/>
          </p:cNvSpPr>
          <p:nvPr/>
        </p:nvSpPr>
        <p:spPr bwMode="auto">
          <a:xfrm>
            <a:off x="3048000" y="29845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3" name="Oval 35"/>
          <p:cNvSpPr>
            <a:spLocks/>
          </p:cNvSpPr>
          <p:nvPr/>
        </p:nvSpPr>
        <p:spPr bwMode="auto">
          <a:xfrm>
            <a:off x="6578600" y="3810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4" name="AutoShape 36"/>
          <p:cNvSpPr>
            <a:spLocks/>
          </p:cNvSpPr>
          <p:nvPr/>
        </p:nvSpPr>
        <p:spPr bwMode="auto">
          <a:xfrm>
            <a:off x="6604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5" name="AutoShape 37"/>
          <p:cNvSpPr>
            <a:spLocks/>
          </p:cNvSpPr>
          <p:nvPr/>
        </p:nvSpPr>
        <p:spPr bwMode="auto">
          <a:xfrm>
            <a:off x="5473700" y="22479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6" name="AutoShape 38"/>
          <p:cNvSpPr>
            <a:spLocks/>
          </p:cNvSpPr>
          <p:nvPr/>
        </p:nvSpPr>
        <p:spPr bwMode="auto">
          <a:xfrm>
            <a:off x="812800" y="38481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7" name="AutoShape 39"/>
          <p:cNvSpPr>
            <a:spLocks/>
          </p:cNvSpPr>
          <p:nvPr/>
        </p:nvSpPr>
        <p:spPr bwMode="auto">
          <a:xfrm>
            <a:off x="73152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64" name="Rectangle 40"/>
          <p:cNvSpPr>
            <a:spLocks/>
          </p:cNvSpPr>
          <p:nvPr/>
        </p:nvSpPr>
        <p:spPr bwMode="auto">
          <a:xfrm>
            <a:off x="609600" y="34290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Caltech</a:t>
            </a:r>
          </a:p>
        </p:txBody>
      </p:sp>
      <p:sp>
        <p:nvSpPr>
          <p:cNvPr id="26665" name="Rectangle 41"/>
          <p:cNvSpPr>
            <a:spLocks/>
          </p:cNvSpPr>
          <p:nvPr/>
        </p:nvSpPr>
        <p:spPr bwMode="auto">
          <a:xfrm>
            <a:off x="0" y="40386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USC/ISI</a:t>
            </a:r>
          </a:p>
        </p:txBody>
      </p:sp>
      <p:sp>
        <p:nvSpPr>
          <p:cNvPr id="26666" name="Rectangle 42"/>
          <p:cNvSpPr>
            <a:spLocks/>
          </p:cNvSpPr>
          <p:nvPr/>
        </p:nvSpPr>
        <p:spPr bwMode="auto">
          <a:xfrm>
            <a:off x="7010400" y="3429000"/>
            <a:ext cx="1270000" cy="203200"/>
          </a:xfrm>
          <a:prstGeom prst="rect">
            <a:avLst/>
          </a:prstGeom>
          <a:solidFill>
            <a:schemeClr val="bg1"/>
          </a:solid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UNC/RENCI</a:t>
            </a:r>
          </a:p>
        </p:txBody>
      </p:sp>
      <p:sp>
        <p:nvSpPr>
          <p:cNvPr id="26667" name="Rectangle 43"/>
          <p:cNvSpPr>
            <a:spLocks/>
          </p:cNvSpPr>
          <p:nvPr/>
        </p:nvSpPr>
        <p:spPr bwMode="auto">
          <a:xfrm>
            <a:off x="5181600" y="2057400"/>
            <a:ext cx="37782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UW</a:t>
            </a:r>
          </a:p>
        </p:txBody>
      </p:sp>
      <p:sp>
        <p:nvSpPr>
          <p:cNvPr id="7212" name="Oval 44"/>
          <p:cNvSpPr>
            <a:spLocks/>
          </p:cNvSpPr>
          <p:nvPr/>
        </p:nvSpPr>
        <p:spPr bwMode="auto">
          <a:xfrm>
            <a:off x="1363662" y="54991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13" name="AutoShape 45"/>
          <p:cNvSpPr>
            <a:spLocks/>
          </p:cNvSpPr>
          <p:nvPr/>
        </p:nvSpPr>
        <p:spPr bwMode="auto">
          <a:xfrm>
            <a:off x="1371600" y="57912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0" name="Rectangle 46"/>
          <p:cNvSpPr>
            <a:spLocks/>
          </p:cNvSpPr>
          <p:nvPr/>
        </p:nvSpPr>
        <p:spPr bwMode="auto">
          <a:xfrm>
            <a:off x="1638300" y="5486400"/>
            <a:ext cx="20193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dirty="0">
                <a:solidFill>
                  <a:srgbClr val="140083"/>
                </a:solidFill>
                <a:latin typeface="Times" pitchFamily="80" charset="0"/>
                <a:ea typeface="ＭＳ Ｐゴシック" pitchFamily="34" charset="-128"/>
                <a:cs typeface="Arial" pitchFamily="34" charset="0"/>
                <a:sym typeface="Arial" pitchFamily="34" charset="0"/>
              </a:rPr>
              <a:t>Resource Provider (RP)</a:t>
            </a:r>
          </a:p>
        </p:txBody>
      </p:sp>
      <p:sp>
        <p:nvSpPr>
          <p:cNvPr id="26671" name="Rectangle 47"/>
          <p:cNvSpPr>
            <a:spLocks/>
          </p:cNvSpPr>
          <p:nvPr/>
        </p:nvSpPr>
        <p:spPr bwMode="auto">
          <a:xfrm>
            <a:off x="1435100" y="5816600"/>
            <a:ext cx="26797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Software Integration Partner</a:t>
            </a:r>
          </a:p>
        </p:txBody>
      </p:sp>
      <p:sp>
        <p:nvSpPr>
          <p:cNvPr id="7216" name="Rectangle 48"/>
          <p:cNvSpPr>
            <a:spLocks/>
          </p:cNvSpPr>
          <p:nvPr/>
        </p:nvSpPr>
        <p:spPr bwMode="auto">
          <a:xfrm>
            <a:off x="5994400" y="2362200"/>
            <a:ext cx="177800" cy="152400"/>
          </a:xfrm>
          <a:prstGeom prst="rect">
            <a:avLst/>
          </a:prstGeom>
          <a:solidFill>
            <a:srgbClr val="005015"/>
          </a:solidFill>
          <a:ln w="9525">
            <a:no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3" name="Rectangle 49"/>
          <p:cNvSpPr>
            <a:spLocks/>
          </p:cNvSpPr>
          <p:nvPr/>
        </p:nvSpPr>
        <p:spPr bwMode="auto">
          <a:xfrm>
            <a:off x="5851525" y="2133600"/>
            <a:ext cx="1768475" cy="3810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rgbClr val="005015"/>
                </a:solidFill>
                <a:latin typeface="Times" pitchFamily="80" charset="0"/>
                <a:ea typeface="ＭＳ Ｐゴシック" pitchFamily="34" charset="-128"/>
                <a:cs typeface="Arial" pitchFamily="34" charset="0"/>
                <a:sym typeface="Arial" pitchFamily="34" charset="0"/>
              </a:rPr>
              <a:t>Grid Infrastructure Group (</a:t>
            </a:r>
            <a:r>
              <a:rPr lang="en-US" sz="1200" i="1" dirty="0" err="1">
                <a:solidFill>
                  <a:srgbClr val="005015"/>
                </a:solidFill>
                <a:latin typeface="Times" pitchFamily="80" charset="0"/>
                <a:ea typeface="ＭＳ Ｐゴシック" pitchFamily="34" charset="-128"/>
                <a:cs typeface="Arial" pitchFamily="34" charset="0"/>
                <a:sym typeface="Arial" pitchFamily="34" charset="0"/>
              </a:rPr>
              <a:t>UChicago</a:t>
            </a:r>
            <a:r>
              <a:rPr lang="en-US" sz="1200" i="1" dirty="0">
                <a:solidFill>
                  <a:srgbClr val="005015"/>
                </a:solidFill>
                <a:latin typeface="Times" pitchFamily="80" charset="0"/>
                <a:ea typeface="ＭＳ Ｐゴシック" pitchFamily="34" charset="-128"/>
                <a:cs typeface="Arial" pitchFamily="34" charset="0"/>
                <a:sym typeface="Arial" pitchFamily="34" charset="0"/>
              </a:rPr>
              <a:t>)</a:t>
            </a:r>
          </a:p>
        </p:txBody>
      </p:sp>
      <p:sp>
        <p:nvSpPr>
          <p:cNvPr id="26674" name="Rectangle 50"/>
          <p:cNvSpPr>
            <a:spLocks noGrp="1" noChangeArrowheads="1"/>
          </p:cNvSpPr>
          <p:nvPr>
            <p:ph type="title"/>
          </p:nvPr>
        </p:nvSpPr>
        <p:spPr>
          <a:xfrm>
            <a:off x="0" y="76200"/>
            <a:ext cx="2286000" cy="762000"/>
          </a:xfrm>
        </p:spPr>
        <p:txBody>
          <a:bodyPr rIns="81279"/>
          <a:lstStyle/>
          <a:p>
            <a:pPr eaLnBrk="1" hangingPunct="1">
              <a:tabLst>
                <a:tab pos="0" algn="l"/>
                <a:tab pos="914400" algn="l"/>
                <a:tab pos="1828800" algn="l"/>
                <a:tab pos="2743200" algn="l"/>
                <a:tab pos="3657600" algn="l"/>
                <a:tab pos="4572000" algn="l"/>
                <a:tab pos="5486400" algn="l"/>
                <a:tab pos="6400800" algn="l"/>
                <a:tab pos="7315200" algn="l"/>
                <a:tab pos="8229600" algn="l"/>
              </a:tabLst>
            </a:pPr>
            <a:r>
              <a:rPr lang="en-US" b="1" dirty="0" smtClean="0">
                <a:ea typeface="ＭＳ Ｐゴシック" pitchFamily="34" charset="-128"/>
              </a:rPr>
              <a:t>TeraGrid</a:t>
            </a:r>
          </a:p>
        </p:txBody>
      </p:sp>
      <p:sp>
        <p:nvSpPr>
          <p:cNvPr id="58" name="Content Placeholder 57"/>
          <p:cNvSpPr>
            <a:spLocks noGrp="1"/>
          </p:cNvSpPr>
          <p:nvPr>
            <p:ph idx="1"/>
          </p:nvPr>
        </p:nvSpPr>
        <p:spPr>
          <a:xfrm>
            <a:off x="2286000" y="76200"/>
            <a:ext cx="6858000" cy="762000"/>
          </a:xfrm>
        </p:spPr>
        <p:txBody>
          <a:bodyPr>
            <a:normAutofit fontScale="77500" lnSpcReduction="20000"/>
          </a:bodyPr>
          <a:lstStyle/>
          <a:p>
            <a:r>
              <a:rPr lang="en-US" dirty="0" smtClean="0"/>
              <a:t>~2 </a:t>
            </a:r>
            <a:r>
              <a:rPr lang="en-US" dirty="0" err="1" smtClean="0"/>
              <a:t>Petaflops</a:t>
            </a:r>
            <a:r>
              <a:rPr lang="en-US" dirty="0" smtClean="0"/>
              <a:t>; over 20 </a:t>
            </a:r>
            <a:r>
              <a:rPr lang="en-US" dirty="0" err="1" smtClean="0"/>
              <a:t>PetaBytes</a:t>
            </a:r>
            <a:r>
              <a:rPr lang="en-US" dirty="0" smtClean="0"/>
              <a:t> of storage (disk and tape), over 100 scientific data collections</a:t>
            </a:r>
            <a:endParaRPr lang="en-US" dirty="0"/>
          </a:p>
        </p:txBody>
      </p:sp>
      <p:pic>
        <p:nvPicPr>
          <p:cNvPr id="26675" name="Picture 51"/>
          <p:cNvPicPr>
            <a:picLocks noChangeAspect="1" noChangeArrowheads="1"/>
          </p:cNvPicPr>
          <p:nvPr/>
        </p:nvPicPr>
        <p:blipFill>
          <a:blip r:embed="rId3" cstate="print"/>
          <a:srcRect/>
          <a:stretch>
            <a:fillRect/>
          </a:stretch>
        </p:blipFill>
        <p:spPr bwMode="auto">
          <a:xfrm>
            <a:off x="979488" y="1257300"/>
            <a:ext cx="893762" cy="876300"/>
          </a:xfrm>
          <a:prstGeom prst="rect">
            <a:avLst/>
          </a:prstGeom>
          <a:noFill/>
          <a:ln w="9525">
            <a:noFill/>
            <a:miter lim="800000"/>
            <a:headEnd/>
            <a:tailEnd/>
          </a:ln>
        </p:spPr>
      </p:pic>
      <p:sp>
        <p:nvSpPr>
          <p:cNvPr id="7220" name="Oval 52"/>
          <p:cNvSpPr>
            <a:spLocks/>
          </p:cNvSpPr>
          <p:nvPr/>
        </p:nvSpPr>
        <p:spPr bwMode="auto">
          <a:xfrm>
            <a:off x="6400800" y="3962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7" name="Rectangle 53"/>
          <p:cNvSpPr>
            <a:spLocks/>
          </p:cNvSpPr>
          <p:nvPr/>
        </p:nvSpPr>
        <p:spPr bwMode="auto">
          <a:xfrm>
            <a:off x="5638800" y="41148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NICS</a:t>
            </a:r>
          </a:p>
        </p:txBody>
      </p:sp>
      <p:sp>
        <p:nvSpPr>
          <p:cNvPr id="7222" name="Oval 54"/>
          <p:cNvSpPr>
            <a:spLocks/>
          </p:cNvSpPr>
          <p:nvPr/>
        </p:nvSpPr>
        <p:spPr bwMode="auto">
          <a:xfrm>
            <a:off x="5105400" y="48768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9" name="Rectangle 55"/>
          <p:cNvSpPr>
            <a:spLocks/>
          </p:cNvSpPr>
          <p:nvPr/>
        </p:nvSpPr>
        <p:spPr bwMode="auto">
          <a:xfrm>
            <a:off x="5105400" y="4800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LONI</a:t>
            </a:r>
          </a:p>
        </p:txBody>
      </p:sp>
      <p:sp>
        <p:nvSpPr>
          <p:cNvPr id="26680" name="AutoShape 56"/>
          <p:cNvSpPr>
            <a:spLocks/>
          </p:cNvSpPr>
          <p:nvPr/>
        </p:nvSpPr>
        <p:spPr bwMode="auto">
          <a:xfrm>
            <a:off x="1371600" y="6096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81" name="Rectangle 57"/>
          <p:cNvSpPr>
            <a:spLocks/>
          </p:cNvSpPr>
          <p:nvPr/>
        </p:nvSpPr>
        <p:spPr bwMode="auto">
          <a:xfrm>
            <a:off x="1600200" y="6096000"/>
            <a:ext cx="1371600" cy="2286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Network Hub</a:t>
            </a:r>
          </a:p>
        </p:txBody>
      </p:sp>
      <p:sp>
        <p:nvSpPr>
          <p:cNvPr id="26641" name="AutoShape 17"/>
          <p:cNvSpPr>
            <a:spLocks/>
          </p:cNvSpPr>
          <p:nvPr/>
        </p:nvSpPr>
        <p:spPr bwMode="auto">
          <a:xfrm>
            <a:off x="3136900" y="32258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pic>
        <p:nvPicPr>
          <p:cNvPr id="4098" name="Picture 2" descr="http://www.teragridforum.org/mediawiki/images/5/5a/TG-ribbon-map-2008.jpg"/>
          <p:cNvPicPr>
            <a:picLocks noChangeAspect="1" noChangeArrowheads="1"/>
          </p:cNvPicPr>
          <p:nvPr/>
        </p:nvPicPr>
        <p:blipFill>
          <a:blip r:embed="rId4" cstate="print"/>
          <a:srcRect/>
          <a:stretch>
            <a:fillRect/>
          </a:stretch>
        </p:blipFill>
        <p:spPr bwMode="auto">
          <a:xfrm>
            <a:off x="0" y="838200"/>
            <a:ext cx="9144000" cy="60198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12699" cy="914400"/>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90600"/>
            <a:ext cx="9144000" cy="5867400"/>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a:t>
            </a:r>
            <a:endParaRPr lang="en-US" sz="2400" dirty="0" smtClean="0">
              <a:solidFill>
                <a:srgbClr val="FF0000"/>
              </a:solidFill>
            </a:endParaRPr>
          </a:p>
          <a:p>
            <a:pPr lvl="1"/>
            <a:r>
              <a:rPr lang="en-US" sz="2400" b="1" dirty="0" smtClean="0"/>
              <a:t>Industry </a:t>
            </a:r>
            <a:r>
              <a:rPr lang="en-US" sz="2400" dirty="0" smtClean="0"/>
              <a:t>and Academia </a:t>
            </a:r>
          </a:p>
          <a:p>
            <a:pPr lvl="1"/>
            <a:r>
              <a:rPr lang="en-US" sz="2400" b="1" dirty="0" smtClean="0"/>
              <a:t>Prototype software development </a:t>
            </a:r>
            <a:r>
              <a:rPr lang="en-US" sz="2400" dirty="0" smtClean="0"/>
              <a:t>and Education/Training</a:t>
            </a:r>
          </a:p>
          <a:p>
            <a:pPr lvl="1"/>
            <a:r>
              <a:rPr lang="en-US" sz="2400" dirty="0" smtClean="0">
                <a:cs typeface="Times New Roman" pitchFamily="18" charset="0"/>
              </a:rPr>
              <a:t>Mainly </a:t>
            </a:r>
            <a:r>
              <a:rPr lang="en-US" sz="2400" dirty="0" smtClean="0">
                <a:solidFill>
                  <a:srgbClr val="FF0000"/>
                </a:solidFill>
                <a:cs typeface="Times New Roman" pitchFamily="18" charset="0"/>
              </a:rPr>
              <a:t>computer science, bioinformatics, education</a:t>
            </a: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and </a:t>
            </a:r>
            <a:r>
              <a:rPr lang="en-US" sz="2400" dirty="0" smtClean="0">
                <a:solidFill>
                  <a:srgbClr val="FF0000"/>
                </a:solidFill>
                <a:cs typeface="Times New Roman" pitchFamily="18" charset="0"/>
              </a:rPr>
              <a:t>performance</a:t>
            </a:r>
            <a:r>
              <a:rPr lang="en-US" sz="2400" dirty="0" smtClean="0">
                <a:cs typeface="Times New Roman" pitchFamily="18" charset="0"/>
              </a:rPr>
              <a:t>, </a:t>
            </a:r>
            <a:r>
              <a:rPr lang="en-US" sz="2400" dirty="0" smtClean="0">
                <a:solidFill>
                  <a:srgbClr val="FF0000"/>
                </a:solidFill>
                <a:cs typeface="Times New Roman" pitchFamily="18" charset="0"/>
              </a:rPr>
              <a:t>exploring new computing paradigms</a:t>
            </a:r>
          </a:p>
          <a:p>
            <a:pPr lvl="1"/>
            <a:r>
              <a:rPr lang="en-US" sz="2400" dirty="0" smtClean="0">
                <a:cs typeface="Times New Roman" pitchFamily="18" charset="0"/>
              </a:rPr>
              <a:t>Each use of FutureGrid is an</a:t>
            </a:r>
            <a:r>
              <a:rPr lang="en-US" sz="2400" dirty="0" smtClean="0">
                <a:solidFill>
                  <a:srgbClr val="FF0000"/>
                </a:solidFill>
                <a:cs typeface="Times New Roman" pitchFamily="18" charset="0"/>
              </a:rPr>
              <a:t> experiment </a:t>
            </a:r>
            <a:r>
              <a:rPr lang="en-US" sz="2400" dirty="0" smtClean="0">
                <a:cs typeface="Times New Roman" pitchFamily="18" charset="0"/>
              </a:rPr>
              <a:t>that is </a:t>
            </a:r>
            <a:r>
              <a:rPr lang="en-US" sz="2400" dirty="0" smtClean="0">
                <a:solidFill>
                  <a:srgbClr val="FF0000"/>
                </a:solidFill>
                <a:cs typeface="Times New Roman" pitchFamily="18" charset="0"/>
              </a:rPr>
              <a:t>reproducible</a:t>
            </a: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advanced cyberinfrastructure classes</a:t>
            </a:r>
          </a:p>
          <a:p>
            <a:pPr lvl="1"/>
            <a:r>
              <a:rPr lang="en-US" sz="2400" dirty="0" smtClean="0">
                <a:cs typeface="Times New Roman" pitchFamily="18" charset="0"/>
              </a:rPr>
              <a:t>Support  for users experimentation</a:t>
            </a:r>
          </a:p>
          <a:p>
            <a:endParaRPr lang="en-US" sz="2400" dirty="0" smtClean="0"/>
          </a:p>
          <a:p>
            <a:endParaRPr lang="en-US" sz="2400" dirty="0" smtClean="0"/>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a:t>
            </a:r>
            <a:r>
              <a:rPr lang="en-US" sz="2400" dirty="0" err="1" smtClean="0">
                <a:latin typeface="Arial" pitchFamily="34" charset="0"/>
                <a:cs typeface="Arial" pitchFamily="34" charset="0"/>
              </a:rPr>
              <a:t>xCAT</a:t>
            </a:r>
            <a:r>
              <a:rPr lang="en-US" sz="2400" dirty="0" smtClean="0">
                <a:latin typeface="Arial" pitchFamily="34" charset="0"/>
                <a:cs typeface="Arial" pitchFamily="34" charset="0"/>
              </a:rPr>
              <a:t> </a:t>
            </a:r>
          </a:p>
          <a:p>
            <a:pPr lvl="1"/>
            <a:r>
              <a:rPr lang="en-US" sz="2100" dirty="0" smtClean="0">
                <a:solidFill>
                  <a:srgbClr val="FF0000"/>
                </a:solidFill>
                <a:latin typeface="Arial" pitchFamily="34" charset="0"/>
                <a:cs typeface="Arial" pitchFamily="34" charset="0"/>
              </a:rPr>
              <a:t>Image library </a:t>
            </a:r>
            <a:r>
              <a:rPr lang="en-US" sz="2100" dirty="0" smtClean="0">
                <a:latin typeface="Arial" pitchFamily="34" charset="0"/>
                <a:cs typeface="Arial" pitchFamily="34" charset="0"/>
              </a:rPr>
              <a:t>for all the different environments you might like to explore …..</a:t>
            </a: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r>
              <a:rPr lang="en-US" sz="2400" b="1" dirty="0" smtClean="0"/>
              <a:t>Apply now</a:t>
            </a:r>
            <a:r>
              <a:rPr lang="en-US" sz="2400" dirty="0" smtClean="0"/>
              <a:t> to use FutureGrid on web  site </a:t>
            </a:r>
            <a:r>
              <a:rPr lang="en-US" sz="2400" dirty="0" smtClean="0">
                <a:hlinkClick r:id="rId3"/>
              </a:rPr>
              <a:t>www.futuregrid.org</a:t>
            </a:r>
            <a:r>
              <a:rPr lang="en-US" sz="2400" dirty="0" smtClean="0"/>
              <a:t>  </a:t>
            </a:r>
          </a:p>
          <a:p>
            <a:endParaRPr lang="en-US" sz="2400" dirty="0" smtClean="0">
              <a:latin typeface="Arial" pitchFamily="34" charset="0"/>
              <a:cs typeface="Arial" pitchFamily="34" charset="0"/>
            </a:endParaRPr>
          </a:p>
          <a:p>
            <a:pPr>
              <a:buNone/>
            </a:pPr>
            <a:endParaRPr lang="en-US" sz="2600" dirty="0"/>
          </a:p>
        </p:txBody>
      </p:sp>
      <p:grpSp>
        <p:nvGrpSpPr>
          <p:cNvPr id="8" name="Group 16"/>
          <p:cNvGrpSpPr/>
          <p:nvPr/>
        </p:nvGrpSpPr>
        <p:grpSpPr>
          <a:xfrm>
            <a:off x="457200" y="3276600"/>
            <a:ext cx="7716157" cy="1415034"/>
            <a:chOff x="457200" y="5334000"/>
            <a:chExt cx="7716157" cy="1415034"/>
          </a:xfrm>
        </p:grpSpPr>
        <p:grpSp>
          <p:nvGrpSpPr>
            <p:cNvPr id="9"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4" cstate="print"/>
            <a:srcRect/>
            <a:stretch>
              <a:fillRect/>
            </a:stretch>
          </p:blipFill>
          <p:spPr bwMode="auto">
            <a:xfrm>
              <a:off x="5791200" y="5943600"/>
              <a:ext cx="800100" cy="805434"/>
            </a:xfrm>
            <a:prstGeom prst="rect">
              <a:avLst/>
            </a:prstGeom>
            <a:noFill/>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781800" cy="1143000"/>
          </a:xfrm>
        </p:spPr>
        <p:txBody>
          <a:bodyPr/>
          <a:lstStyle/>
          <a:p>
            <a:r>
              <a:rPr lang="en-US" b="1" dirty="0" smtClean="0"/>
              <a:t>FutureGrid and clouds for </a:t>
            </a:r>
            <a:r>
              <a:rPr lang="en-US" b="1" dirty="0" err="1" smtClean="0"/>
              <a:t>CReSIS</a:t>
            </a:r>
            <a:r>
              <a:rPr lang="en-US" b="1" dirty="0" smtClean="0"/>
              <a:t>?</a:t>
            </a:r>
            <a:endParaRPr lang="en-US" b="1" dirty="0"/>
          </a:p>
        </p:txBody>
      </p:sp>
      <p:sp>
        <p:nvSpPr>
          <p:cNvPr id="3" name="Content Placeholder 2"/>
          <p:cNvSpPr>
            <a:spLocks noGrp="1"/>
          </p:cNvSpPr>
          <p:nvPr>
            <p:ph idx="1"/>
          </p:nvPr>
        </p:nvSpPr>
        <p:spPr>
          <a:xfrm>
            <a:off x="0" y="1447800"/>
            <a:ext cx="8991600" cy="5029200"/>
          </a:xfrm>
        </p:spPr>
        <p:txBody>
          <a:bodyPr>
            <a:normAutofit fontScale="92500" lnSpcReduction="20000"/>
          </a:bodyPr>
          <a:lstStyle/>
          <a:p>
            <a:r>
              <a:rPr lang="en-US" dirty="0" smtClean="0"/>
              <a:t>Clouds could be used by </a:t>
            </a:r>
            <a:r>
              <a:rPr lang="en-US" dirty="0" err="1" smtClean="0"/>
              <a:t>CReSIS</a:t>
            </a:r>
            <a:r>
              <a:rPr lang="en-US" dirty="0" smtClean="0"/>
              <a:t> in</a:t>
            </a:r>
          </a:p>
          <a:p>
            <a:pPr lvl="1"/>
            <a:r>
              <a:rPr lang="en-US" dirty="0" smtClean="0"/>
              <a:t>Research</a:t>
            </a:r>
          </a:p>
          <a:p>
            <a:pPr lvl="1"/>
            <a:r>
              <a:rPr lang="en-US" b="1" dirty="0" smtClean="0"/>
              <a:t>Education</a:t>
            </a:r>
            <a:r>
              <a:rPr lang="en-US" dirty="0" smtClean="0"/>
              <a:t> </a:t>
            </a:r>
          </a:p>
          <a:p>
            <a:r>
              <a:rPr lang="en-US" dirty="0" smtClean="0"/>
              <a:t>FutureGrid can be vehicle for</a:t>
            </a:r>
          </a:p>
          <a:p>
            <a:pPr lvl="1"/>
            <a:r>
              <a:rPr lang="en-US" dirty="0" smtClean="0"/>
              <a:t>Supporting CS Research</a:t>
            </a:r>
          </a:p>
          <a:p>
            <a:pPr lvl="1"/>
            <a:r>
              <a:rPr lang="en-US" dirty="0" smtClean="0"/>
              <a:t>Experimenting with cloud approaches for </a:t>
            </a:r>
            <a:r>
              <a:rPr lang="en-US" dirty="0" err="1" smtClean="0"/>
              <a:t>CReSIS</a:t>
            </a:r>
            <a:r>
              <a:rPr lang="en-US" dirty="0" smtClean="0"/>
              <a:t> data analysis</a:t>
            </a:r>
          </a:p>
          <a:p>
            <a:r>
              <a:rPr lang="en-US" dirty="0" smtClean="0"/>
              <a:t>We could set up a customized ongoing support activity on FutureGrid for </a:t>
            </a:r>
            <a:r>
              <a:rPr lang="en-US" dirty="0" err="1" smtClean="0"/>
              <a:t>CReSIS</a:t>
            </a:r>
            <a:r>
              <a:rPr lang="en-US" dirty="0" smtClean="0"/>
              <a:t> </a:t>
            </a:r>
          </a:p>
          <a:p>
            <a:r>
              <a:rPr lang="en-US" dirty="0" smtClean="0"/>
              <a:t>We could offer a hands-on tutorial or summer school</a:t>
            </a:r>
          </a:p>
          <a:p>
            <a:pPr lvl="1"/>
            <a:r>
              <a:rPr lang="en-US" dirty="0" smtClean="0"/>
              <a:t>See Jerome Mitchell proposal</a:t>
            </a:r>
          </a:p>
          <a:p>
            <a:r>
              <a:rPr lang="en-US" dirty="0" smtClean="0"/>
              <a:t>ADMI could use FutureGrid well</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58379"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14" name="Group 13"/>
          <p:cNvGrpSpPr/>
          <p:nvPr/>
        </p:nvGrpSpPr>
        <p:grpSpPr>
          <a:xfrm>
            <a:off x="0" y="1637634"/>
            <a:ext cx="9037636" cy="4839366"/>
            <a:chOff x="0" y="838200"/>
            <a:chExt cx="9037636" cy="4839366"/>
          </a:xfrm>
        </p:grpSpPr>
        <p:pic>
          <p:nvPicPr>
            <p:cNvPr id="15"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16" name="Group 11"/>
            <p:cNvGrpSpPr/>
            <p:nvPr/>
          </p:nvGrpSpPr>
          <p:grpSpPr>
            <a:xfrm>
              <a:off x="227427" y="4860341"/>
              <a:ext cx="2820573" cy="626059"/>
              <a:chOff x="152400" y="6172200"/>
              <a:chExt cx="2820573" cy="646331"/>
            </a:xfrm>
          </p:grpSpPr>
          <p:sp>
            <p:nvSpPr>
              <p:cNvPr id="18" name="TextBox 17"/>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19" name="Straight Connector 1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17" name="TextBox 16"/>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pic>
        <p:nvPicPr>
          <p:cNvPr id="1026" name="Picture 2"/>
          <p:cNvPicPr>
            <a:picLocks noChangeAspect="1" noChangeArrowheads="1"/>
          </p:cNvPicPr>
          <p:nvPr/>
        </p:nvPicPr>
        <p:blipFill>
          <a:blip r:embed="rId4" cstate="print"/>
          <a:srcRect t="43825" r="6636" b="5976"/>
          <a:stretch>
            <a:fillRect/>
          </a:stretch>
        </p:blipFill>
        <p:spPr bwMode="auto">
          <a:xfrm>
            <a:off x="61686" y="1219200"/>
            <a:ext cx="9006114"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37</a:t>
            </a:fld>
            <a:endParaRPr lang="en-US">
              <a:solidFill>
                <a:prstClr val="black">
                  <a:tint val="75000"/>
                </a:prstClr>
              </a:solidFill>
            </a:endParaRPr>
          </a:p>
        </p:txBody>
      </p:sp>
      <p:sp>
        <p:nvSpPr>
          <p:cNvPr id="2" name="Title 1"/>
          <p:cNvSpPr>
            <a:spLocks noGrp="1"/>
          </p:cNvSpPr>
          <p:nvPr>
            <p:ph type="title"/>
          </p:nvPr>
        </p:nvSpPr>
        <p:spPr>
          <a:xfrm>
            <a:off x="1676400" y="0"/>
            <a:ext cx="5412699" cy="838200"/>
          </a:xfrm>
        </p:spPr>
        <p:txBody>
          <a:bodyPr/>
          <a:lstStyle/>
          <a:p>
            <a:r>
              <a:rPr lang="en-US" dirty="0" smtClean="0"/>
              <a:t>Typical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solidFill>
                  <a:prstClr val="black"/>
                </a:solidFill>
              </a:rPr>
              <a:t>Linux, Linux on VM, Windows, Azure, Amazon Bioinformatics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2348380" cy="1981200"/>
          </a:xfrm>
        </p:spPr>
        <p:txBody>
          <a:bodyPr/>
          <a:lstStyle/>
          <a:p>
            <a:r>
              <a:rPr lang="en-US" b="1" dirty="0" smtClean="0"/>
              <a:t>Some Current FutureGrid projects</a:t>
            </a:r>
            <a:endParaRPr lang="en-US" b="1" dirty="0"/>
          </a:p>
        </p:txBody>
      </p:sp>
      <p:pic>
        <p:nvPicPr>
          <p:cNvPr id="1026" name="Picture 2"/>
          <p:cNvPicPr>
            <a:picLocks noChangeAspect="1" noChangeArrowheads="1"/>
          </p:cNvPicPr>
          <p:nvPr/>
        </p:nvPicPr>
        <p:blipFill>
          <a:blip r:embed="rId3" cstate="print"/>
          <a:srcRect l="18368" t="16801" r="18965" b="4362"/>
          <a:stretch>
            <a:fillRect/>
          </a:stretch>
        </p:blipFill>
        <p:spPr bwMode="auto">
          <a:xfrm>
            <a:off x="2590800" y="-34159"/>
            <a:ext cx="6553200" cy="689215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8605" t="14465" r="19070" b="3194"/>
          <a:stretch>
            <a:fillRect/>
          </a:stretch>
        </p:blipFill>
        <p:spPr bwMode="auto">
          <a:xfrm>
            <a:off x="2743200" y="0"/>
            <a:ext cx="6248400" cy="69012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a:solidFill>
                  <a:prstClr val="black"/>
                </a:solidFill>
              </a:rPr>
              <a:t>ViNe provided the necessary inter-cloud connectivity to deploy CloudBLAST across 5 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77116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12699" cy="914400"/>
          </a:xfrm>
        </p:spPr>
        <p:txBody>
          <a:bodyPr/>
          <a:lstStyle/>
          <a:p>
            <a:r>
              <a:rPr lang="en-US" sz="4000" b="1" dirty="0" smtClean="0"/>
              <a:t>User Support</a:t>
            </a:r>
            <a:endParaRPr lang="en-US" sz="4000" b="1" dirty="0"/>
          </a:p>
        </p:txBody>
      </p:sp>
      <p:sp>
        <p:nvSpPr>
          <p:cNvPr id="3" name="Content Placeholder 2"/>
          <p:cNvSpPr>
            <a:spLocks noGrp="1"/>
          </p:cNvSpPr>
          <p:nvPr>
            <p:ph idx="1"/>
          </p:nvPr>
        </p:nvSpPr>
        <p:spPr>
          <a:xfrm>
            <a:off x="0" y="1219200"/>
            <a:ext cx="8915400" cy="5181600"/>
          </a:xfrm>
        </p:spPr>
        <p:txBody>
          <a:bodyPr>
            <a:normAutofit fontScale="92500" lnSpcReduction="10000"/>
          </a:bodyPr>
          <a:lstStyle/>
          <a:p>
            <a:r>
              <a:rPr lang="en-US" sz="2800" dirty="0" smtClean="0"/>
              <a:t>Being upgraded now as we get into major use</a:t>
            </a:r>
          </a:p>
          <a:p>
            <a:r>
              <a:rPr lang="en-US" sz="2800" b="1" dirty="0" smtClean="0"/>
              <a:t>Regular support: </a:t>
            </a:r>
            <a:r>
              <a:rPr lang="en-US" sz="2800" dirty="0" smtClean="0"/>
              <a:t>there is a group forming FET or “FutureGrid Expert Team” – initially 13 PhD students and researchers from Indiana University</a:t>
            </a:r>
          </a:p>
          <a:p>
            <a:pPr lvl="1"/>
            <a:r>
              <a:rPr lang="en-US" sz="2400" dirty="0" smtClean="0"/>
              <a:t>User requests project at </a:t>
            </a:r>
            <a:r>
              <a:rPr lang="en-US" sz="2400" dirty="0" smtClean="0">
                <a:hlinkClick r:id="rId3"/>
              </a:rPr>
              <a:t>http://www.futuregrid.org/early-adopter-account-project-registration</a:t>
            </a:r>
            <a:r>
              <a:rPr lang="en-US" sz="2400" dirty="0" smtClean="0"/>
              <a:t> </a:t>
            </a:r>
          </a:p>
          <a:p>
            <a:pPr lvl="1"/>
            <a:r>
              <a:rPr lang="en-US" sz="2400" dirty="0" smtClean="0"/>
              <a:t>Each user assigned a member of FET when project approved</a:t>
            </a:r>
          </a:p>
          <a:p>
            <a:pPr lvl="1"/>
            <a:r>
              <a:rPr lang="en-US" sz="2400" dirty="0" smtClean="0"/>
              <a:t>Users given accounts when project approved</a:t>
            </a:r>
          </a:p>
          <a:p>
            <a:pPr lvl="1"/>
            <a:r>
              <a:rPr lang="en-US" sz="2400" dirty="0" smtClean="0"/>
              <a:t>FET member and user interact to get going on FutureGrid</a:t>
            </a:r>
          </a:p>
          <a:p>
            <a:pPr lvl="1"/>
            <a:r>
              <a:rPr lang="en-US" sz="2400" b="1" dirty="0" smtClean="0"/>
              <a:t>Could have identified </a:t>
            </a:r>
            <a:r>
              <a:rPr lang="en-US" sz="2400" b="1" dirty="0" err="1" smtClean="0"/>
              <a:t>CReSIS</a:t>
            </a:r>
            <a:r>
              <a:rPr lang="en-US" sz="2400" b="1" dirty="0" smtClean="0"/>
              <a:t> or ADMI support people</a:t>
            </a:r>
          </a:p>
          <a:p>
            <a:r>
              <a:rPr lang="en-US" sz="2800" b="1" dirty="0" smtClean="0"/>
              <a:t>Advanced User Support: </a:t>
            </a:r>
            <a:r>
              <a:rPr lang="en-US" sz="2800" dirty="0" smtClean="0"/>
              <a:t>limited special support available on request</a:t>
            </a:r>
          </a:p>
          <a:p>
            <a:pPr lvl="1"/>
            <a:r>
              <a:rPr lang="en-US" sz="2400" dirty="0" smtClean="0"/>
              <a:t>Cummins engine simulation supported in this way</a:t>
            </a:r>
          </a:p>
          <a:p>
            <a:pPr lvl="1"/>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41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0"/>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0"/>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0" y="1524000"/>
            <a:ext cx="1266825" cy="847725"/>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Sensor Processing as a Service (MapReduce)</a:t>
            </a:r>
            <a:endParaRPr lang="en-US" sz="2000" b="1" dirty="0"/>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5"/>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0" y="1676400"/>
            <a:ext cx="1343027" cy="1343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7773</TotalTime>
  <Words>2638</Words>
  <Application>Microsoft Office PowerPoint</Application>
  <PresentationFormat>On-screen Show (4:3)</PresentationFormat>
  <Paragraphs>597</Paragraphs>
  <Slides>41</Slides>
  <Notes>41</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3_Office Theme</vt:lpstr>
      <vt:lpstr>4_Office Theme</vt:lpstr>
      <vt:lpstr>Office Theme</vt:lpstr>
      <vt:lpstr>Blank Presentation</vt:lpstr>
      <vt:lpstr>5_Office Theme</vt:lpstr>
      <vt:lpstr>Implications of Clouds for eScience and CReSIS</vt:lpstr>
      <vt:lpstr>Talk Components</vt:lpstr>
      <vt:lpstr>Important Trends</vt:lpstr>
      <vt:lpstr>PowerPoint Presentation</vt:lpstr>
      <vt:lpstr>Data Centers Clouds &amp;  Economies of Scale I</vt:lpstr>
      <vt:lpstr>Data Centers, Clouds  &amp; Economies of Scale II</vt:lpstr>
      <vt:lpstr>PowerPoint Presentation</vt:lpstr>
      <vt:lpstr>X as a Service</vt:lpstr>
      <vt:lpstr>Sensors as a Service Cell phones are important sensor</vt:lpstr>
      <vt:lpstr>C4 = Continuous Collaborative  Computational Cloud</vt:lpstr>
      <vt:lpstr>Higher Education 2020</vt:lpstr>
      <vt:lpstr>Philosophy of  Clouds and Grids</vt:lpstr>
      <vt:lpstr>Grids MPI and Clouds </vt:lpstr>
      <vt:lpstr>Cloud Computing:  Infrastructure and Runtimes</vt:lpstr>
      <vt:lpstr>MapReduce</vt:lpstr>
      <vt:lpstr>MapReduce “File/Data Repository” Parallelism</vt:lpstr>
      <vt:lpstr>All-Pairs Using DryadLINQ</vt:lpstr>
      <vt:lpstr>Hadoop VM Performance Degradation</vt:lpstr>
      <vt:lpstr>Cap3 Performance with  Different EC2 Instance Types</vt:lpstr>
      <vt:lpstr>Cap3 Cost</vt:lpstr>
      <vt:lpstr>SWG  Cost</vt:lpstr>
      <vt:lpstr>Smith Waterman:  Daily Effect</vt:lpstr>
      <vt:lpstr>Hadoop and Matlab</vt:lpstr>
      <vt:lpstr>Hadoop and Matlab</vt:lpstr>
      <vt:lpstr>Hadoop and Matlab</vt:lpstr>
      <vt:lpstr>Matlab and Hadoop</vt:lpstr>
      <vt:lpstr>Visualization of Cloud Data</vt:lpstr>
      <vt:lpstr>Volume Data: Extract Cross Sections</vt:lpstr>
      <vt:lpstr>US Cyberinfrastructure Context</vt:lpstr>
      <vt:lpstr>TeraGrid</vt:lpstr>
      <vt:lpstr>FutureGrid key Concepts I</vt:lpstr>
      <vt:lpstr>FutureGrid key Concepts II</vt:lpstr>
      <vt:lpstr>FutureGrid and clouds for CReSIS?</vt:lpstr>
      <vt:lpstr>FutureGrid Partners</vt:lpstr>
      <vt:lpstr>Compute Hardware</vt:lpstr>
      <vt:lpstr>FutureGrid:  a Grid/Cloud/HPC Testbed</vt:lpstr>
      <vt:lpstr>Typical Performance Study</vt:lpstr>
      <vt:lpstr>Some Current FutureGrid projects</vt:lpstr>
      <vt:lpstr>OGF’10 Demo</vt:lpstr>
      <vt:lpstr>PowerPoint Presentation</vt:lpstr>
      <vt:lpstr>User Support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274</cp:revision>
  <dcterms:created xsi:type="dcterms:W3CDTF">2010-05-04T01:29:55Z</dcterms:created>
  <dcterms:modified xsi:type="dcterms:W3CDTF">2011-02-10T18:37:52Z</dcterms:modified>
</cp:coreProperties>
</file>