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1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71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Override1.xml" ContentType="application/vnd.openxmlformats-officedocument.themeOverride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60.xml" ContentType="application/vnd.openxmlformats-officedocument.presentationml.slideLayout+xml"/>
  <Override PartName="/ppt/notesSlides/notesSlide16.xml" ContentType="application/vnd.openxmlformats-officedocument.presentationml.notesSlide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notesSlides/notesSlide41.xml" ContentType="application/vnd.openxmlformats-officedocument.presentationml.notesSlide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s/slide33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slideMasters/slideMaster5.xml" ContentType="application/vnd.openxmlformats-officedocument.presentationml.slideMaster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Layouts/slideLayout159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62.xml" ContentType="application/vnd.openxmlformats-officedocument.presentationml.slideLayout+xml"/>
  <Default Extension="wmf" ContentType="image/x-wmf"/>
  <Override PartName="/ppt/notesSlides/notesSlide18.xml" ContentType="application/vnd.openxmlformats-officedocument.presentationml.notesSlide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6.xml" ContentType="application/vnd.openxmlformats-officedocument.theme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slideMasters/slideMaster13.xml" ContentType="application/vnd.openxmlformats-officedocument.presentationml.slideMaster+xml"/>
  <Override PartName="/ppt/slideLayouts/slideLayout100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Masters/slideMaster6.xml" ContentType="application/vnd.openxmlformats-officedocument.presentationml.slideMaster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12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63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52.xml" ContentType="application/vnd.openxmlformats-officedocument.presentationml.slideLayout+xml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70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slideMasters/slideMaster14.xml" ContentType="application/vnd.openxmlformats-officedocument.presentationml.slideMaster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64.xml" ContentType="application/vnd.openxmlformats-officedocument.presentationml.slideLayout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notesSlides/notesSlide34.xml" ContentType="application/vnd.openxmlformats-officedocument.presentationml.notesSl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notesSlides/notesSlide23.xml" ContentType="application/vnd.openxmlformats-officedocument.presentationml.notesSlide+xml"/>
  <Override PartName="/ppt/theme/theme14.xml" ContentType="application/vnd.openxmlformats-officedocument.theme+xml"/>
  <Override PartName="/ppt/notesSlides/notesSlide1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14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61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notesSlides/notesSlide42.xml" ContentType="application/vnd.openxmlformats-officedocument.presentationml.notesSlide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slideLayouts/slideLayout99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notesSlides/notesSlide36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62" r:id="rId2"/>
    <p:sldMasterId id="2147483682" r:id="rId3"/>
    <p:sldMasterId id="2147483727" r:id="rId4"/>
    <p:sldMasterId id="2147483735" r:id="rId5"/>
    <p:sldMasterId id="2147483736" r:id="rId6"/>
    <p:sldMasterId id="2147483740" r:id="rId7"/>
    <p:sldMasterId id="2147483742" r:id="rId8"/>
    <p:sldMasterId id="2147483743" r:id="rId9"/>
    <p:sldMasterId id="2147483890" r:id="rId10"/>
    <p:sldMasterId id="2147483904" r:id="rId11"/>
    <p:sldMasterId id="2147484101" r:id="rId12"/>
    <p:sldMasterId id="2147484113" r:id="rId13"/>
    <p:sldMasterId id="2147484125" r:id="rId14"/>
    <p:sldMasterId id="2147484137" r:id="rId15"/>
  </p:sldMasterIdLst>
  <p:notesMasterIdLst>
    <p:notesMasterId r:id="rId58"/>
  </p:notesMasterIdLst>
  <p:sldIdLst>
    <p:sldId id="1110" r:id="rId16"/>
    <p:sldId id="1308" r:id="rId17"/>
    <p:sldId id="1167" r:id="rId18"/>
    <p:sldId id="1168" r:id="rId19"/>
    <p:sldId id="1166" r:id="rId20"/>
    <p:sldId id="1299" r:id="rId21"/>
    <p:sldId id="1287" r:id="rId22"/>
    <p:sldId id="1264" r:id="rId23"/>
    <p:sldId id="1302" r:id="rId24"/>
    <p:sldId id="1277" r:id="rId25"/>
    <p:sldId id="1281" r:id="rId26"/>
    <p:sldId id="1268" r:id="rId27"/>
    <p:sldId id="1269" r:id="rId28"/>
    <p:sldId id="1270" r:id="rId29"/>
    <p:sldId id="1271" r:id="rId30"/>
    <p:sldId id="1300" r:id="rId31"/>
    <p:sldId id="1304" r:id="rId32"/>
    <p:sldId id="1305" r:id="rId33"/>
    <p:sldId id="1240" r:id="rId34"/>
    <p:sldId id="1262" r:id="rId35"/>
    <p:sldId id="1261" r:id="rId36"/>
    <p:sldId id="1298" r:id="rId37"/>
    <p:sldId id="1309" r:id="rId38"/>
    <p:sldId id="1310" r:id="rId39"/>
    <p:sldId id="1316" r:id="rId40"/>
    <p:sldId id="1319" r:id="rId41"/>
    <p:sldId id="1320" r:id="rId42"/>
    <p:sldId id="1311" r:id="rId43"/>
    <p:sldId id="1312" r:id="rId44"/>
    <p:sldId id="1313" r:id="rId45"/>
    <p:sldId id="1314" r:id="rId46"/>
    <p:sldId id="1315" r:id="rId47"/>
    <p:sldId id="1317" r:id="rId48"/>
    <p:sldId id="1318" r:id="rId49"/>
    <p:sldId id="1321" r:id="rId50"/>
    <p:sldId id="1322" r:id="rId51"/>
    <p:sldId id="1324" r:id="rId52"/>
    <p:sldId id="1323" r:id="rId53"/>
    <p:sldId id="1325" r:id="rId54"/>
    <p:sldId id="1326" r:id="rId55"/>
    <p:sldId id="1327" r:id="rId56"/>
    <p:sldId id="1328" r:id="rId57"/>
  </p:sldIdLst>
  <p:sldSz cx="9144000" cy="6858000" type="screen4x3"/>
  <p:notesSz cx="6858000" cy="9077325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</p:showPr>
  <p:clrMru>
    <a:srgbClr val="000066"/>
    <a:srgbClr val="FFFF00"/>
    <a:srgbClr val="0033CC"/>
    <a:srgbClr val="00FF00"/>
    <a:srgbClr val="FF0000"/>
    <a:srgbClr val="008000"/>
    <a:srgbClr val="006600"/>
    <a:srgbClr val="00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247" autoAdjust="0"/>
    <p:restoredTop sz="99500" autoAdjust="0"/>
  </p:normalViewPr>
  <p:slideViewPr>
    <p:cSldViewPr>
      <p:cViewPr varScale="1">
        <p:scale>
          <a:sx n="97" d="100"/>
          <a:sy n="97" d="100"/>
        </p:scale>
        <p:origin x="-101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-1854" y="-102"/>
      </p:cViewPr>
      <p:guideLst>
        <p:guide orient="horz" pos="2859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slide" Target="slides/slide32.xml"/><Relationship Id="rId50" Type="http://schemas.openxmlformats.org/officeDocument/2006/relationships/slide" Target="slides/slide35.xml"/><Relationship Id="rId55" Type="http://schemas.openxmlformats.org/officeDocument/2006/relationships/slide" Target="slides/slide40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slide" Target="slides/slide14.xml"/><Relationship Id="rId41" Type="http://schemas.openxmlformats.org/officeDocument/2006/relationships/slide" Target="slides/slide26.xml"/><Relationship Id="rId54" Type="http://schemas.openxmlformats.org/officeDocument/2006/relationships/slide" Target="slides/slide39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3" Type="http://schemas.openxmlformats.org/officeDocument/2006/relationships/slide" Target="slides/slide38.xml"/><Relationship Id="rId58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slide" Target="slides/slide34.xml"/><Relationship Id="rId57" Type="http://schemas.openxmlformats.org/officeDocument/2006/relationships/slide" Target="slides/slide42.xml"/><Relationship Id="rId61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52" Type="http://schemas.openxmlformats.org/officeDocument/2006/relationships/slide" Target="slides/slide37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slide" Target="slides/slide33.xml"/><Relationship Id="rId56" Type="http://schemas.openxmlformats.org/officeDocument/2006/relationships/slide" Target="slides/slide4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slide" Target="slides/slide31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Judy\My%20Documents\madrid050_benchmark\madrid050_benchmark_mpi-cluster_all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chart>
    <c:plotArea>
      <c:layout>
        <c:manualLayout>
          <c:layoutTarget val="inner"/>
          <c:xMode val="edge"/>
          <c:yMode val="edge"/>
          <c:x val="7.4190359574431514E-2"/>
          <c:y val="3.9687291099336441E-2"/>
          <c:w val="0.89690692009223583"/>
          <c:h val="0.92062541780132889"/>
        </c:manualLayout>
      </c:layout>
      <c:scatterChart>
        <c:scatterStyle val="lineMarker"/>
        <c:ser>
          <c:idx val="0"/>
          <c:order val="0"/>
          <c:tx>
            <c:v>1-way</c:v>
          </c:tx>
          <c:xVal>
            <c:numRef>
              <c:f>Summary!$K$3</c:f>
              <c:numCache>
                <c:formatCode>0</c:formatCode>
                <c:ptCount val="1"/>
                <c:pt idx="0">
                  <c:v>0</c:v>
                </c:pt>
              </c:numCache>
            </c:numRef>
          </c:xVal>
          <c:yVal>
            <c:numRef>
              <c:f>Summary!$J$3</c:f>
              <c:numCache>
                <c:formatCode>General</c:formatCode>
                <c:ptCount val="1"/>
                <c:pt idx="0">
                  <c:v>-2.1890703250093802E-8</c:v>
                </c:pt>
              </c:numCache>
            </c:numRef>
          </c:yVal>
        </c:ser>
        <c:ser>
          <c:idx val="1"/>
          <c:order val="1"/>
          <c:tx>
            <c:v>2-way parallel</c:v>
          </c:tx>
          <c:xVal>
            <c:numRef>
              <c:f>Summary!$K$5:$K$7</c:f>
              <c:numCache>
                <c:formatCode>0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xVal>
          <c:yVal>
            <c:numRef>
              <c:f>Summary!$J$5:$J$7</c:f>
              <c:numCache>
                <c:formatCode>General</c:formatCode>
                <c:ptCount val="3"/>
                <c:pt idx="0">
                  <c:v>3.6079595195920411E-2</c:v>
                </c:pt>
                <c:pt idx="1">
                  <c:v>-6.4488931550772642E-3</c:v>
                </c:pt>
                <c:pt idx="2">
                  <c:v>1.0811736655442329E-2</c:v>
                </c:pt>
              </c:numCache>
            </c:numRef>
          </c:yVal>
        </c:ser>
        <c:ser>
          <c:idx val="2"/>
          <c:order val="2"/>
          <c:tx>
            <c:v>4-way parallel</c:v>
          </c:tx>
          <c:xVal>
            <c:numRef>
              <c:f>Summary!$K$9:$K$13</c:f>
              <c:numCache>
                <c:formatCode>0</c:formatCode>
                <c:ptCount val="5"/>
                <c:pt idx="0">
                  <c:v>4</c:v>
                </c:pt>
                <c:pt idx="1">
                  <c:v>5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</c:numCache>
            </c:numRef>
          </c:xVal>
          <c:yVal>
            <c:numRef>
              <c:f>Summary!$J$9:$J$13</c:f>
              <c:numCache>
                <c:formatCode>General</c:formatCode>
                <c:ptCount val="5"/>
                <c:pt idx="0">
                  <c:v>3.9641538838455705E-2</c:v>
                </c:pt>
                <c:pt idx="1">
                  <c:v>-4.0787765436023499E-3</c:v>
                </c:pt>
                <c:pt idx="2">
                  <c:v>2.0158711795100748E-2</c:v>
                </c:pt>
                <c:pt idx="3">
                  <c:v>1.2949179029120994E-2</c:v>
                </c:pt>
                <c:pt idx="4">
                  <c:v>5.1242846762979466E-2</c:v>
                </c:pt>
              </c:numCache>
            </c:numRef>
          </c:yVal>
        </c:ser>
        <c:ser>
          <c:idx val="3"/>
          <c:order val="3"/>
          <c:tx>
            <c:v>8-way parallel</c:v>
          </c:tx>
          <c:marker>
            <c:symbol val="circle"/>
            <c:size val="7"/>
          </c:marker>
          <c:xVal>
            <c:numRef>
              <c:f>Summary!$K$15:$K$21</c:f>
              <c:numCache>
                <c:formatCode>0</c:formatCode>
                <c:ptCount val="7"/>
                <c:pt idx="0">
                  <c:v>9</c:v>
                </c:pt>
                <c:pt idx="1">
                  <c:v>10</c:v>
                </c:pt>
                <c:pt idx="2">
                  <c:v>11</c:v>
                </c:pt>
                <c:pt idx="3">
                  <c:v>12</c:v>
                </c:pt>
                <c:pt idx="4">
                  <c:v>13</c:v>
                </c:pt>
                <c:pt idx="5">
                  <c:v>14</c:v>
                </c:pt>
                <c:pt idx="6">
                  <c:v>15</c:v>
                </c:pt>
              </c:numCache>
            </c:numRef>
          </c:xVal>
          <c:yVal>
            <c:numRef>
              <c:f>Summary!$J$15:$J$21</c:f>
              <c:numCache>
                <c:formatCode>General</c:formatCode>
                <c:ptCount val="7"/>
                <c:pt idx="0">
                  <c:v>4.903396747401384E-2</c:v>
                </c:pt>
                <c:pt idx="1">
                  <c:v>7.9976376033102023E-3</c:v>
                </c:pt>
                <c:pt idx="2">
                  <c:v>2.5306737028783659E-2</c:v>
                </c:pt>
                <c:pt idx="3">
                  <c:v>2.6074685980864119E-2</c:v>
                </c:pt>
                <c:pt idx="4">
                  <c:v>6.9034058035552404E-2</c:v>
                </c:pt>
                <c:pt idx="5">
                  <c:v>6.4391139483061813E-2</c:v>
                </c:pt>
                <c:pt idx="6">
                  <c:v>0.22459894642745276</c:v>
                </c:pt>
              </c:numCache>
            </c:numRef>
          </c:yVal>
        </c:ser>
        <c:ser>
          <c:idx val="4"/>
          <c:order val="4"/>
          <c:tx>
            <c:v>16-way parallel</c:v>
          </c:tx>
          <c:marker>
            <c:symbol val="triangle"/>
            <c:size val="7"/>
          </c:marker>
          <c:xVal>
            <c:numRef>
              <c:f>Summary!$K$23:$K$31</c:f>
              <c:numCache>
                <c:formatCode>0</c:formatCode>
                <c:ptCount val="9"/>
                <c:pt idx="0">
                  <c:v>16</c:v>
                </c:pt>
                <c:pt idx="1">
                  <c:v>17</c:v>
                </c:pt>
                <c:pt idx="2">
                  <c:v>18</c:v>
                </c:pt>
                <c:pt idx="3">
                  <c:v>19</c:v>
                </c:pt>
                <c:pt idx="4">
                  <c:v>20</c:v>
                </c:pt>
                <c:pt idx="5">
                  <c:v>21</c:v>
                </c:pt>
                <c:pt idx="6">
                  <c:v>22</c:v>
                </c:pt>
                <c:pt idx="7">
                  <c:v>23</c:v>
                </c:pt>
                <c:pt idx="8">
                  <c:v>24</c:v>
                </c:pt>
              </c:numCache>
            </c:numRef>
          </c:xVal>
          <c:yVal>
            <c:numRef>
              <c:f>Summary!$J$23:$J$31</c:f>
              <c:numCache>
                <c:formatCode>General</c:formatCode>
                <c:ptCount val="9"/>
                <c:pt idx="0">
                  <c:v>7.2488467197980466E-2</c:v>
                </c:pt>
                <c:pt idx="1">
                  <c:v>4.5774789047091119E-2</c:v>
                </c:pt>
                <c:pt idx="2">
                  <c:v>3.5555651514800585E-2</c:v>
                </c:pt>
                <c:pt idx="3">
                  <c:v>8.338045112240873E-2</c:v>
                </c:pt>
                <c:pt idx="4">
                  <c:v>5.3348107458762062E-2</c:v>
                </c:pt>
                <c:pt idx="5">
                  <c:v>0.24304755530326283</c:v>
                </c:pt>
                <c:pt idx="6">
                  <c:v>0.17783223385028477</c:v>
                </c:pt>
                <c:pt idx="7">
                  <c:v>1.9345284307753743E-2</c:v>
                </c:pt>
                <c:pt idx="8">
                  <c:v>0.51229117153944692</c:v>
                </c:pt>
              </c:numCache>
            </c:numRef>
          </c:yVal>
        </c:ser>
        <c:ser>
          <c:idx val="5"/>
          <c:order val="5"/>
          <c:tx>
            <c:v>32-way parallel</c:v>
          </c:tx>
          <c:xVal>
            <c:numRef>
              <c:f>Summary!$K$34:$K$39</c:f>
              <c:numCache>
                <c:formatCode>0</c:formatCode>
                <c:ptCount val="6"/>
                <c:pt idx="0">
                  <c:v>25</c:v>
                </c:pt>
                <c:pt idx="1">
                  <c:v>26</c:v>
                </c:pt>
                <c:pt idx="2">
                  <c:v>27</c:v>
                </c:pt>
                <c:pt idx="3">
                  <c:v>28</c:v>
                </c:pt>
                <c:pt idx="4">
                  <c:v>29</c:v>
                </c:pt>
                <c:pt idx="5">
                  <c:v>30</c:v>
                </c:pt>
              </c:numCache>
            </c:numRef>
          </c:xVal>
          <c:yVal>
            <c:numRef>
              <c:f>Summary!$J$34:$J$39</c:f>
              <c:numCache>
                <c:formatCode>General</c:formatCode>
                <c:ptCount val="6"/>
                <c:pt idx="0">
                  <c:v>9.4820302030227385E-2</c:v>
                </c:pt>
                <c:pt idx="1">
                  <c:v>4.269900515750636E-2</c:v>
                </c:pt>
                <c:pt idx="2">
                  <c:v>5.7649456026025003E-2</c:v>
                </c:pt>
                <c:pt idx="3">
                  <c:v>8.5829551789355502E-2</c:v>
                </c:pt>
                <c:pt idx="4">
                  <c:v>0.19919678812408334</c:v>
                </c:pt>
                <c:pt idx="5">
                  <c:v>0.53036918640653352</c:v>
                </c:pt>
              </c:numCache>
            </c:numRef>
          </c:yVal>
        </c:ser>
        <c:ser>
          <c:idx val="6"/>
          <c:order val="6"/>
          <c:tx>
            <c:v>48-way parallel</c:v>
          </c:tx>
          <c:xVal>
            <c:numRef>
              <c:f>Summary!$K$42:$K$44</c:f>
              <c:numCache>
                <c:formatCode>0</c:formatCode>
                <c:ptCount val="3"/>
                <c:pt idx="0">
                  <c:v>31</c:v>
                </c:pt>
                <c:pt idx="1">
                  <c:v>32</c:v>
                </c:pt>
                <c:pt idx="2">
                  <c:v>33</c:v>
                </c:pt>
              </c:numCache>
            </c:numRef>
          </c:xVal>
          <c:yVal>
            <c:numRef>
              <c:f>Summary!$J$42:$J$44</c:f>
              <c:numCache>
                <c:formatCode>General</c:formatCode>
                <c:ptCount val="3"/>
                <c:pt idx="0">
                  <c:v>0.11488987509504858</c:v>
                </c:pt>
                <c:pt idx="1">
                  <c:v>4.6176368896130963E-2</c:v>
                </c:pt>
                <c:pt idx="2">
                  <c:v>8.376869543504982E-2</c:v>
                </c:pt>
              </c:numCache>
            </c:numRef>
          </c:yVal>
        </c:ser>
        <c:ser>
          <c:idx val="7"/>
          <c:order val="7"/>
          <c:tx>
            <c:v>64-way parallel</c:v>
          </c:tx>
          <c:spPr>
            <a:ln>
              <a:solidFill>
                <a:schemeClr val="accent2"/>
              </a:solidFill>
            </a:ln>
          </c:spPr>
          <c:marker>
            <c:symbol val="dot"/>
            <c:size val="7"/>
            <c:spPr>
              <a:solidFill>
                <a:schemeClr val="accent2"/>
              </a:solidFill>
              <a:ln>
                <a:solidFill>
                  <a:schemeClr val="accent2"/>
                </a:solidFill>
              </a:ln>
            </c:spPr>
          </c:marker>
          <c:xVal>
            <c:numRef>
              <c:f>Summary!$K$47:$K$50</c:f>
              <c:numCache>
                <c:formatCode>0</c:formatCode>
                <c:ptCount val="4"/>
                <c:pt idx="0">
                  <c:v>34</c:v>
                </c:pt>
                <c:pt idx="1">
                  <c:v>35</c:v>
                </c:pt>
                <c:pt idx="2">
                  <c:v>36</c:v>
                </c:pt>
                <c:pt idx="3">
                  <c:v>37</c:v>
                </c:pt>
              </c:numCache>
            </c:numRef>
          </c:xVal>
          <c:yVal>
            <c:numRef>
              <c:f>Summary!$J$47:$J$50</c:f>
              <c:numCache>
                <c:formatCode>General</c:formatCode>
                <c:ptCount val="4"/>
                <c:pt idx="0">
                  <c:v>0.18314485587970741</c:v>
                </c:pt>
                <c:pt idx="1">
                  <c:v>5.1121897217752676E-2</c:v>
                </c:pt>
                <c:pt idx="2">
                  <c:v>0.19975733181118005</c:v>
                </c:pt>
                <c:pt idx="3">
                  <c:v>0.3193129955208045</c:v>
                </c:pt>
              </c:numCache>
            </c:numRef>
          </c:yVal>
        </c:ser>
        <c:ser>
          <c:idx val="8"/>
          <c:order val="8"/>
          <c:tx>
            <c:v>128-way parallel</c:v>
          </c:tx>
          <c:spPr>
            <a:ln>
              <a:solidFill>
                <a:srgbClr val="FF0000"/>
              </a:solidFill>
            </a:ln>
          </c:spPr>
          <c:marker>
            <c:symbol val="diamond"/>
            <c:size val="7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</c:spPr>
          </c:marker>
          <c:xVal>
            <c:numRef>
              <c:f>Summary!$K$53:$K$57</c:f>
              <c:numCache>
                <c:formatCode>0</c:formatCode>
                <c:ptCount val="5"/>
                <c:pt idx="0">
                  <c:v>38</c:v>
                </c:pt>
                <c:pt idx="1">
                  <c:v>39</c:v>
                </c:pt>
                <c:pt idx="2">
                  <c:v>40</c:v>
                </c:pt>
                <c:pt idx="3">
                  <c:v>41</c:v>
                </c:pt>
                <c:pt idx="4">
                  <c:v>42</c:v>
                </c:pt>
              </c:numCache>
            </c:numRef>
          </c:xVal>
          <c:yVal>
            <c:numRef>
              <c:f>Summary!$J$53:$J$57</c:f>
              <c:numCache>
                <c:formatCode>General</c:formatCode>
                <c:ptCount val="5"/>
                <c:pt idx="0">
                  <c:v>8.107636689822674E-2</c:v>
                </c:pt>
                <c:pt idx="1">
                  <c:v>0.10386542735300312</c:v>
                </c:pt>
                <c:pt idx="2">
                  <c:v>0.15391802651413974</c:v>
                </c:pt>
                <c:pt idx="3">
                  <c:v>0.2721615824759227</c:v>
                </c:pt>
                <c:pt idx="4">
                  <c:v>0.62785545703739865</c:v>
                </c:pt>
              </c:numCache>
            </c:numRef>
          </c:yVal>
        </c:ser>
        <c:axId val="352537600"/>
        <c:axId val="352545408"/>
      </c:scatterChart>
      <c:valAx>
        <c:axId val="352537600"/>
        <c:scaling>
          <c:orientation val="minMax"/>
        </c:scaling>
        <c:axPos val="b"/>
        <c:numFmt formatCode="0" sourceLinked="1"/>
        <c:tickLblPos val="none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352545408"/>
        <c:crosses val="autoZero"/>
        <c:crossBetween val="midCat"/>
        <c:majorUnit val="1"/>
      </c:valAx>
      <c:valAx>
        <c:axId val="352545408"/>
        <c:scaling>
          <c:orientation val="minMax"/>
          <c:min val="-2.0000000000000021E-2"/>
        </c:scaling>
        <c:axPos val="l"/>
        <c:majorGridlines/>
        <c:numFmt formatCode="General" sourceLinked="1"/>
        <c:tickLblPos val="nextTo"/>
        <c:crossAx val="352537600"/>
        <c:crossesAt val="0"/>
        <c:crossBetween val="midCat"/>
        <c:majorUnit val="5.0000000000000037E-2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2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0463" y="681038"/>
            <a:ext cx="4538662" cy="3403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13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1650"/>
            <a:ext cx="5486400" cy="408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13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13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b="0" smtClean="0"/>
            </a:lvl1pPr>
          </a:lstStyle>
          <a:p>
            <a:pPr>
              <a:defRPr/>
            </a:pPr>
            <a:fld id="{662CCD20-670A-4CCE-8CAE-D16DFABAC0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7165AE-368C-49CB-980B-41B9B26C6FBA}" type="slidenum">
              <a:rPr lang="en-US"/>
              <a:pPr/>
              <a:t>1</a:t>
            </a:fld>
            <a:endParaRPr lang="en-US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60EC1E-FBA8-4397-85B9-61E3FCC78493}" type="slidenum">
              <a:rPr lang="en-US"/>
              <a:pPr/>
              <a:t>10</a:t>
            </a:fld>
            <a:endParaRPr lang="en-US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5CFFBC-196D-40F9-92BC-63243A13985B}" type="slidenum">
              <a:rPr lang="en-US"/>
              <a:pPr/>
              <a:t>11</a:t>
            </a:fld>
            <a:endParaRPr lang="en-US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1650"/>
            <a:ext cx="5029200" cy="4084638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1294813-1355-4E8A-AAD2-6DB171AF5E98}" type="slidenum">
              <a:rPr lang="en-US"/>
              <a:pPr/>
              <a:t>12</a:t>
            </a:fld>
            <a:endParaRPr lang="en-US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400175" y="749300"/>
            <a:ext cx="4071938" cy="3054350"/>
          </a:xfrm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11650"/>
            <a:ext cx="5486400" cy="4086225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833BC4-D872-4088-B196-A126D34FC916}" type="slidenum">
              <a:rPr lang="en-US"/>
              <a:pPr/>
              <a:t>13</a:t>
            </a:fld>
            <a:endParaRPr lang="en-US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5396B23-9CED-46DD-82F5-1236BFD0801B}" type="slidenum">
              <a:rPr lang="en-US"/>
              <a:pPr/>
              <a:t>14</a:t>
            </a:fld>
            <a:endParaRPr lang="en-US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B09A7E-AD98-48C0-9F2E-252C6ABDD2A7}" type="slidenum">
              <a:rPr lang="en-US"/>
              <a:pPr/>
              <a:t>15</a:t>
            </a:fld>
            <a:endParaRPr lang="en-US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75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D439E78-177B-4374-BB95-2FD6FE5B0E0A}" type="slidenum">
              <a:rPr lang="en-US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B707AE-48C2-42CE-81FA-2DDE23A4EEE9}" type="slidenum">
              <a:rPr lang="en-US" b="1">
                <a:solidFill>
                  <a:srgbClr val="000000"/>
                </a:solidFill>
              </a:rPr>
              <a:pPr/>
              <a:t>17</a:t>
            </a:fld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989D0A-B75F-4476-9169-7AD7CE2036DD}" type="slidenum">
              <a:rPr lang="en-US" b="1">
                <a:solidFill>
                  <a:srgbClr val="000000"/>
                </a:solidFill>
              </a:rPr>
              <a:pPr/>
              <a:t>18</a:t>
            </a:fld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2BE644B-BB9E-4BB7-ABF5-EC61A25D6235}" type="slidenum">
              <a:rPr lang="en-US"/>
              <a:pPr/>
              <a:t>19</a:t>
            </a:fld>
            <a:endParaRPr lang="en-US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11E542-1F5B-420F-BA53-89A119DE31B9}" type="slidenum">
              <a:rPr lang="en-US"/>
              <a:pPr/>
              <a:t>20</a:t>
            </a:fld>
            <a:endParaRPr lang="en-US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02F2C53-7AB1-42F6-ADFD-F2DBBE0BBBBE}" type="slidenum">
              <a:rPr lang="en-US"/>
              <a:pPr/>
              <a:t>21</a:t>
            </a:fld>
            <a:endParaRPr lang="en-US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854F00-982E-4819-B9DB-64882B48E789}" type="slidenum">
              <a:rPr lang="en-US"/>
              <a:pPr/>
              <a:t>22</a:t>
            </a:fld>
            <a:endParaRPr lang="en-US"/>
          </a:p>
        </p:txBody>
      </p:sp>
      <p:sp>
        <p:nvSpPr>
          <p:cNvPr id="84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1038"/>
            <a:ext cx="4538663" cy="3403600"/>
          </a:xfrm>
          <a:ln/>
        </p:spPr>
      </p:sp>
      <p:sp>
        <p:nvSpPr>
          <p:cNvPr id="84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523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952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921A029-6E62-4614-8AD1-ABE4ECA228BF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625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962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5B078F9-8F73-49E6-A91E-36554FB32460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81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481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E561BF2-50D9-429A-9CB2-7F17F0399C44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155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  <p:sp>
        <p:nvSpPr>
          <p:cNvPr id="1515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74EE83E-7D88-4999-9880-D2BE03A50EB0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8A37D9-66D0-4F15-AD0C-AFF5B2B529C4}" type="slidenum">
              <a:rPr lang="en-US"/>
              <a:pPr/>
              <a:t>3</a:t>
            </a:fld>
            <a:endParaRPr lang="en-US"/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4DD2618-11A5-46B2-B0D1-BF0E192D878B}" type="slidenum">
              <a:rPr lang="en-US" sz="1200" b="0"/>
              <a:pPr algn="r" eaLnBrk="0" hangingPunct="0"/>
              <a:t>3</a:t>
            </a:fld>
            <a:endParaRPr lang="en-US" sz="1200" b="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25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62050" y="682625"/>
            <a:ext cx="4533900" cy="3400425"/>
          </a:xfrm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10063"/>
            <a:ext cx="5029200" cy="4084637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4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70173B2-124D-4BC8-AF9F-167E85A21D5D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9E5DA8D-0B29-49EC-8227-F9343CE57E7E}" type="slidenum">
              <a:rPr lang="en-US" sz="1200" b="1" kern="1200">
                <a:solidFill>
                  <a:prstClr val="black"/>
                </a:solidFill>
                <a:latin typeface="Times New Roman" pitchFamily="18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 sz="1200" b="1" kern="1200">
              <a:solidFill>
                <a:prstClr val="black"/>
              </a:solidFill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DCAA1A-C362-4BF3-A61A-2A85217BB912}" type="slidenum">
              <a:rPr lang="en-US"/>
              <a:pPr/>
              <a:t>4</a:t>
            </a:fld>
            <a:endParaRPr lang="en-US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21713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eaLnBrk="0" hangingPunct="0"/>
            <a:fld id="{2E6B0939-D785-48BF-A7DF-C5E898742F86}" type="slidenum">
              <a:rPr lang="en-US" sz="1200" b="0"/>
              <a:pPr algn="r" eaLnBrk="0" hangingPunct="0"/>
              <a:t>4</a:t>
            </a:fld>
            <a:endParaRPr lang="en-US" sz="1200" b="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62CCD20-670A-4CCE-8CAE-D16DFABAC07D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FAEA4-BBB0-4A91-8B40-2325159459A3}" type="slidenum">
              <a:rPr lang="en-US"/>
              <a:pPr/>
              <a:t>5</a:t>
            </a:fld>
            <a:endParaRPr lang="en-US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CF6497-C256-4F3D-9C94-DA0B55325A1D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B083F0-C8F7-49D5-A0A0-05C3A75935F6}" type="slidenum">
              <a:rPr lang="en-US"/>
              <a:pPr/>
              <a:t>7</a:t>
            </a:fld>
            <a:endParaRPr lang="en-US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DD72B59-F188-4A9A-880E-EBE9FDE85621}" type="slidenum">
              <a:rPr lang="en-US"/>
              <a:pPr/>
              <a:t>8</a:t>
            </a:fld>
            <a:endParaRPr lang="en-US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C6BD33-4E3A-4C9A-9AF2-FF2BBBBF6A3D}" type="slidenum">
              <a:rPr lang="en-US" b="1">
                <a:solidFill>
                  <a:srgbClr val="000000"/>
                </a:solidFill>
              </a:rPr>
              <a:pPr/>
              <a:t>9</a:t>
            </a:fld>
            <a:endParaRPr lang="en-US" b="1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65D2C3D-D1D5-42E6-9FE9-72FDC5F73D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CE7BD-EECC-4BE2-8A7F-C61F87CABB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7DCE3-0AA0-4055-9167-F833C76F21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F4320-D732-4923-8944-7CFF99BE45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8152B2-B50D-4952-A659-8EE09719822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492AF4-7676-4F7A-B93F-47E8D419A8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8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20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E13B0DD-0DF6-4FF1-A5AE-6BF5B51F07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F82FA9-F80C-45A5-BE78-57E0BE589E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BF3DB0-5550-44BF-ADBC-7DF05DA5A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97AEB3-2055-4262-B42C-5BFFCC5270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55A699-1350-46F1-8B74-C04AE439DE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0AAB9C-AA4C-418D-AFB0-037D0FEE5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3E9337-181C-4694-9487-BE62963F76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826814-D5B5-4BC5-AF6A-2DAF9FAFF9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EA60F-8C0E-4B9B-A590-C56C285982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965998-76B2-4B7C-8486-C6C144B9F4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2D779-A6E9-433F-894F-61C0EA3D7C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A274A2-3711-490B-83E8-477BDBCCCC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00CBB4-8087-4CE4-977C-1839118184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CB12DF-1F2B-42F3-ACBB-F858D22E5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 userDrawn="1"/>
        </p:nvSpPr>
        <p:spPr bwMode="auto">
          <a:xfrm>
            <a:off x="3352800" y="6586538"/>
            <a:ext cx="57912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 eaLnBrk="0" hangingPunct="0">
              <a:spcBef>
                <a:spcPct val="50000"/>
              </a:spcBef>
              <a:defRPr/>
            </a:pPr>
            <a:r>
              <a:rPr kumimoji="1" lang="en-US" sz="1400">
                <a:solidFill>
                  <a:srgbClr val="FFFFFF"/>
                </a:solidFill>
                <a:latin typeface="Verdana" pitchFamily="34" charset="0"/>
              </a:rPr>
              <a:t>C</a:t>
            </a:r>
            <a:r>
              <a:rPr kumimoji="1" lang="en-US" sz="1200">
                <a:solidFill>
                  <a:srgbClr val="FFFFFF"/>
                </a:solidFill>
                <a:latin typeface="Verdana" pitchFamily="34" charset="0"/>
              </a:rPr>
              <a:t>YBERINFRASTRUCTURE </a:t>
            </a:r>
            <a:r>
              <a:rPr kumimoji="1" lang="en-US" sz="1400">
                <a:solidFill>
                  <a:srgbClr val="FFFFFF"/>
                </a:solidFill>
                <a:latin typeface="Verdana" pitchFamily="34" charset="0"/>
              </a:rPr>
              <a:t>C</a:t>
            </a:r>
            <a:r>
              <a:rPr kumimoji="1" lang="en-US" sz="1200">
                <a:solidFill>
                  <a:srgbClr val="FFFFFF"/>
                </a:solidFill>
                <a:latin typeface="Verdana" pitchFamily="34" charset="0"/>
              </a:rPr>
              <a:t>ENTER FOR</a:t>
            </a:r>
            <a:r>
              <a:rPr kumimoji="1" lang="en-US" sz="1400">
                <a:solidFill>
                  <a:srgbClr val="FFFFFF"/>
                </a:solidFill>
                <a:latin typeface="Verdana" pitchFamily="34" charset="0"/>
              </a:rPr>
              <a:t> P</a:t>
            </a:r>
            <a:r>
              <a:rPr kumimoji="1" lang="en-US" sz="1200">
                <a:solidFill>
                  <a:srgbClr val="FFFFFF"/>
                </a:solidFill>
                <a:latin typeface="Verdana" pitchFamily="34" charset="0"/>
              </a:rPr>
              <a:t>OLAR</a:t>
            </a:r>
            <a:r>
              <a:rPr kumimoji="1" lang="en-US" sz="1400">
                <a:solidFill>
                  <a:srgbClr val="FFFFFF"/>
                </a:solidFill>
                <a:latin typeface="Verdana" pitchFamily="34" charset="0"/>
              </a:rPr>
              <a:t> S</a:t>
            </a:r>
            <a:r>
              <a:rPr kumimoji="1" lang="en-US" sz="1200">
                <a:solidFill>
                  <a:srgbClr val="FFFFFF"/>
                </a:solidFill>
                <a:latin typeface="Verdana" pitchFamily="34" charset="0"/>
              </a:rPr>
              <a:t>CIENCE </a:t>
            </a:r>
            <a:r>
              <a:rPr kumimoji="1" lang="en-US" sz="1400">
                <a:solidFill>
                  <a:srgbClr val="FFFFFF"/>
                </a:solidFill>
                <a:latin typeface="Verdana" pitchFamily="34" charset="0"/>
              </a:rPr>
              <a:t>(CICPS)</a:t>
            </a:r>
          </a:p>
        </p:txBody>
      </p:sp>
      <p:sp>
        <p:nvSpPr>
          <p:cNvPr id="4414466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3429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14467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4648200"/>
            <a:ext cx="6400800" cy="1752600"/>
          </a:xfr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3C95B78F-FE99-4BD0-AF69-6C0BA72599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4ABF4A-8123-4A06-AA58-D0F9BF962F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3F9792-DD21-4CE4-BAB7-1C2C11A2C2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76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76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22D686-4602-41F7-A04C-34BBF912C6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5735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C1C0F-C73D-4DBF-9F32-263F58EF2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F35F0-F19B-4E53-BA9D-08B539D3D2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0661DF-B854-41B6-8185-70FC5A3ABA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559939-C97A-4BB8-A823-E1513143DF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77E003-F644-49C4-B9AF-F26EF07FE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8D08A-4420-42B4-8292-3908793CCC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97B55-5C16-4F4F-AECC-DD74DEEBB1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6AC2B5-13C6-49A8-9F57-FCE18B85D7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2"/>
          </a:solidFill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33A293FD-58CC-44E5-940A-42E0B3DAF014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2/17/2009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8DACA32-A3F8-4366-82CC-B182E9A8FB14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  <a:solidFill>
            <a:schemeClr val="tx2">
              <a:lumMod val="75000"/>
            </a:schemeClr>
          </a:solidFill>
        </p:spPr>
        <p:txBody>
          <a:bodyPr/>
          <a:lstStyle>
            <a:lvl1pPr>
              <a:defRPr b="1" cap="none" spc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2B602B9-D5FE-4295-B0C5-B538DF003419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2/17/2009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B5ECED2-FEE6-46B3-A7A9-1254886AD670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848100"/>
            <a:ext cx="4419600" cy="26289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3F4BEF-3367-4670-8B3E-CD44620C90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2FE919C-A1C2-4EBB-AE71-C8F6A880E882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2/17/2009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893F7A9E-65E1-4CB9-B954-9D650B501E02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246A09A7-6B3B-4FC1-8320-4604568F1E6F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2/17/2009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D61BA9E-662B-491E-9FAB-B6DF5A544DCD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74CD7778-097A-49B5-8BFB-A24E914F2DB9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2/17/2009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B939D89D-DB1B-4B12-93A9-BD368A6B9CD4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89C0239D-D7E2-48AA-A1E5-40035FA776D7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2/17/2009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37D4FA94-F3C5-4EFE-9C3A-B7C7B5219991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FC8C6A4-8F15-4D1F-9B3A-7C964A80C539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2/17/2009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4ECBC22B-9F90-46FC-AF91-0DC1F8F66D6D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F2C1ADC2-82BC-4340-919E-8A1681FC3596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2/17/2009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E3E1130D-D113-4B7C-8D42-64638CB5A65C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19998EDC-E19B-481F-A701-C509A6943BCA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2/17/2009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26EE88B-795B-4B7D-9EA6-A0E95EA0257D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BE80AA5B-D85B-4DF8-911C-5C55A7464F9B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2/17/2009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92B67572-9128-456D-975A-EBA5EC2DF2AE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algn="l" rtl="0">
              <a:defRPr/>
            </a:pPr>
            <a:fld id="{4BD0AC53-B35D-4DE4-9B6C-2EC2E6CC7DB7}" type="datetimeFigureOut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l" rtl="0">
                <a:defRPr/>
              </a:pPr>
              <a:t>2/17/2009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algn="ctr" rtl="0">
              <a:defRPr/>
            </a:pPr>
            <a:endParaRPr lang="en-US" sz="1200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algn="r" rtl="0">
              <a:defRPr/>
            </a:pPr>
            <a:fld id="{DA59816A-0522-4F21-BCA2-CA55C48EE14A}" type="slidenum">
              <a:rPr lang="en-US" sz="1200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algn="r" rtl="0">
                <a:defRPr/>
              </a:pPr>
              <a:t>‹#›</a:t>
            </a:fld>
            <a:endParaRPr lang="en-US" sz="1200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741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741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E34D114F-1FF2-4668-B517-74BC614BB42E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54B78FD-FF7A-4F24-9A1D-E556A07118E4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6856413"/>
          </a:xfrm>
          <a:prstGeom prst="rect">
            <a:avLst/>
          </a:prstGeom>
          <a:solidFill>
            <a:srgbClr val="CCEC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3" name="Oval 3"/>
          <p:cNvSpPr>
            <a:spLocks noChangeArrowheads="1"/>
          </p:cNvSpPr>
          <p:nvPr userDrawn="1"/>
        </p:nvSpPr>
        <p:spPr bwMode="auto">
          <a:xfrm>
            <a:off x="2286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" name="Oval 4"/>
          <p:cNvSpPr>
            <a:spLocks noChangeArrowheads="1"/>
          </p:cNvSpPr>
          <p:nvPr userDrawn="1"/>
        </p:nvSpPr>
        <p:spPr bwMode="auto">
          <a:xfrm>
            <a:off x="5334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Oval 5"/>
          <p:cNvSpPr>
            <a:spLocks noChangeArrowheads="1"/>
          </p:cNvSpPr>
          <p:nvPr userDrawn="1"/>
        </p:nvSpPr>
        <p:spPr bwMode="auto">
          <a:xfrm>
            <a:off x="838200" y="2286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6" name="Oval 6"/>
          <p:cNvSpPr>
            <a:spLocks noChangeArrowheads="1"/>
          </p:cNvSpPr>
          <p:nvPr userDrawn="1"/>
        </p:nvSpPr>
        <p:spPr bwMode="auto">
          <a:xfrm>
            <a:off x="2286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7" name="Oval 7"/>
          <p:cNvSpPr>
            <a:spLocks noChangeArrowheads="1"/>
          </p:cNvSpPr>
          <p:nvPr userDrawn="1"/>
        </p:nvSpPr>
        <p:spPr bwMode="auto">
          <a:xfrm>
            <a:off x="5334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" name="Oval 8"/>
          <p:cNvSpPr>
            <a:spLocks noChangeArrowheads="1"/>
          </p:cNvSpPr>
          <p:nvPr userDrawn="1"/>
        </p:nvSpPr>
        <p:spPr bwMode="auto">
          <a:xfrm>
            <a:off x="8382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" name="Oval 9"/>
          <p:cNvSpPr>
            <a:spLocks noChangeArrowheads="1"/>
          </p:cNvSpPr>
          <p:nvPr userDrawn="1"/>
        </p:nvSpPr>
        <p:spPr bwMode="auto">
          <a:xfrm>
            <a:off x="2286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Oval 10"/>
          <p:cNvSpPr>
            <a:spLocks noChangeArrowheads="1"/>
          </p:cNvSpPr>
          <p:nvPr userDrawn="1"/>
        </p:nvSpPr>
        <p:spPr bwMode="auto">
          <a:xfrm>
            <a:off x="533400" y="8382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Oval 11"/>
          <p:cNvSpPr>
            <a:spLocks noChangeArrowheads="1"/>
          </p:cNvSpPr>
          <p:nvPr userDrawn="1"/>
        </p:nvSpPr>
        <p:spPr bwMode="auto">
          <a:xfrm>
            <a:off x="1143000" y="5334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Oval 12"/>
          <p:cNvSpPr>
            <a:spLocks noChangeArrowheads="1"/>
          </p:cNvSpPr>
          <p:nvPr userDrawn="1"/>
        </p:nvSpPr>
        <p:spPr bwMode="auto">
          <a:xfrm>
            <a:off x="228600" y="11430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3" name="Oval 13"/>
          <p:cNvSpPr>
            <a:spLocks noChangeArrowheads="1"/>
          </p:cNvSpPr>
          <p:nvPr userDrawn="1"/>
        </p:nvSpPr>
        <p:spPr bwMode="auto">
          <a:xfrm>
            <a:off x="1524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4" name="Oval 14"/>
          <p:cNvSpPr>
            <a:spLocks noChangeArrowheads="1"/>
          </p:cNvSpPr>
          <p:nvPr userDrawn="1"/>
        </p:nvSpPr>
        <p:spPr bwMode="auto">
          <a:xfrm>
            <a:off x="381000" y="1447800"/>
            <a:ext cx="152400" cy="152400"/>
          </a:xfrm>
          <a:prstGeom prst="ellipse">
            <a:avLst/>
          </a:prstGeom>
          <a:solidFill>
            <a:srgbClr val="FFFFFF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ChangeArrowheads="1"/>
          </p:cNvSpPr>
          <p:nvPr userDrawn="1"/>
        </p:nvSpPr>
        <p:spPr bwMode="auto">
          <a:xfrm>
            <a:off x="461963" y="5157788"/>
            <a:ext cx="4456112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l" eaLnBrk="0" hangingPunct="0">
              <a:defRPr/>
            </a:pPr>
            <a:r>
              <a:rPr lang="en-US" sz="2400" b="0"/>
              <a:t>EGA Discussion</a:t>
            </a:r>
          </a:p>
          <a:p>
            <a:pPr algn="l" eaLnBrk="0" hangingPunct="0">
              <a:defRPr/>
            </a:pPr>
            <a:r>
              <a:rPr lang="en-US" sz="2400" b="0"/>
              <a:t>November 2004</a:t>
            </a:r>
          </a:p>
        </p:txBody>
      </p:sp>
      <p:sp>
        <p:nvSpPr>
          <p:cNvPr id="16" name="Text Box 16"/>
          <p:cNvSpPr txBox="1">
            <a:spLocks noChangeArrowheads="1"/>
          </p:cNvSpPr>
          <p:nvPr userDrawn="1"/>
        </p:nvSpPr>
        <p:spPr bwMode="auto">
          <a:xfrm>
            <a:off x="231775" y="2038350"/>
            <a:ext cx="6491288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200" b="0">
                <a:solidFill>
                  <a:srgbClr val="808080"/>
                </a:solidFill>
                <a:latin typeface="Futura Bk" pitchFamily="34" charset="0"/>
              </a:rPr>
              <a:t>Promoting and Standardizing Grid Computing</a:t>
            </a:r>
            <a:r>
              <a:rPr lang="en-US" sz="2200" b="0">
                <a:solidFill>
                  <a:srgbClr val="808080"/>
                </a:solidFill>
              </a:rPr>
              <a:t> </a:t>
            </a:r>
          </a:p>
        </p:txBody>
      </p:sp>
      <p:sp>
        <p:nvSpPr>
          <p:cNvPr id="17" name="WordArt 17"/>
          <p:cNvSpPr>
            <a:spLocks noChangeArrowheads="1" noChangeShapeType="1" noTextEdit="1"/>
          </p:cNvSpPr>
          <p:nvPr userDrawn="1"/>
        </p:nvSpPr>
        <p:spPr bwMode="auto">
          <a:xfrm>
            <a:off x="42306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Forum</a:t>
            </a:r>
          </a:p>
        </p:txBody>
      </p:sp>
      <p:sp>
        <p:nvSpPr>
          <p:cNvPr id="18" name="WordArt 18"/>
          <p:cNvSpPr>
            <a:spLocks noChangeArrowheads="1" noChangeShapeType="1" noTextEdit="1"/>
          </p:cNvSpPr>
          <p:nvPr userDrawn="1"/>
        </p:nvSpPr>
        <p:spPr bwMode="auto">
          <a:xfrm>
            <a:off x="649288" y="1047750"/>
            <a:ext cx="20574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rgbClr val="808080">
                    <a:alpha val="70195"/>
                  </a:srgbClr>
                </a:solidFill>
                <a:latin typeface="Haettenschweiler"/>
              </a:rPr>
              <a:t>Global</a:t>
            </a:r>
          </a:p>
        </p:txBody>
      </p:sp>
      <p:sp>
        <p:nvSpPr>
          <p:cNvPr id="19" name="WordArt 19"/>
          <p:cNvSpPr>
            <a:spLocks noChangeArrowheads="1" noChangeShapeType="1" noTextEdit="1"/>
          </p:cNvSpPr>
          <p:nvPr userDrawn="1"/>
        </p:nvSpPr>
        <p:spPr bwMode="auto">
          <a:xfrm>
            <a:off x="2782888" y="1047750"/>
            <a:ext cx="137160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spc="720">
                <a:ln w="9525">
                  <a:noFill/>
                  <a:round/>
                  <a:headEnd/>
                  <a:tailEnd/>
                </a:ln>
                <a:solidFill>
                  <a:schemeClr val="hlink">
                    <a:alpha val="70195"/>
                  </a:schemeClr>
                </a:solidFill>
                <a:latin typeface="Haettenschweiler"/>
              </a:rPr>
              <a:t>Grid</a:t>
            </a:r>
          </a:p>
        </p:txBody>
      </p:sp>
      <p:pic>
        <p:nvPicPr>
          <p:cNvPr id="20" name="Picture 20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108950" y="165100"/>
            <a:ext cx="841375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Rectangle 21"/>
          <p:cNvSpPr>
            <a:spLocks noChangeArrowheads="1"/>
          </p:cNvSpPr>
          <p:nvPr userDrawn="1"/>
        </p:nvSpPr>
        <p:spPr bwMode="auto">
          <a:xfrm>
            <a:off x="0" y="0"/>
            <a:ext cx="155575" cy="6858000"/>
          </a:xfrm>
          <a:prstGeom prst="rect">
            <a:avLst/>
          </a:prstGeom>
          <a:solidFill>
            <a:srgbClr val="B2B2B2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>
    <p:wipe dir="r"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AA3D7B7A-218C-44BD-8DAE-84874F9C823C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43CD43-88FA-44EB-B8EA-02B8978CB059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08B5CAD5-C412-468F-B7DE-D93C2B17BF22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4F1911A-C226-4DED-A187-94E1282C933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B133F59-FE4E-4D0A-9BBC-F1245BAB3E5C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0BC9F7-A59E-4FCD-BCBA-51F1A1D35E7C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C5D3EA71-BCDA-4B06-9A01-58365F399D96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2B938C-F987-408F-9986-768541B34FD0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9D2F2FC8-F707-4D80-8296-F875A4D3B8A7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FF18CC-CEE6-4F12-A373-BF24A601B1F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DB4A4F57-CB6B-47AD-9273-E3D8752C4C60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612402-9B56-47EF-91A6-196A065B64C5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40EDFC33-6627-4DB5-8698-6E9AF1DF90A9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BF3D497-C4E8-45A3-858D-167DEC31A3E7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B0F3E1AB-FAAD-4642-B8D7-10CD2657F352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637D9D0-DF37-44C8-9C54-EA855CBECBD8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D19C37D-3007-47FD-8FAB-0EC2577EF0B9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3213343-9745-4457-9B4D-58BF22BABF72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fld id="{F27A756C-0722-4C49-9667-FFEDF289A576}" type="datetimeFigureOut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l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C5919E2-CEA8-403F-AE3A-A28846F23CB9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5ABB2A-AEB8-44D3-A10C-984EADC80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28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0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1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2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9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0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1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2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3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7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8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9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3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4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5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6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1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22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448551" name="Rectangle 39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8552" name="Rectangle 4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1" name="Rectangle 41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2" name="Rectangle 42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3" name="Rectangle 4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6C898E-DFB5-464F-A695-D5A819EF624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22290C-7FF8-4817-9191-4F7CBD97E3A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A2EAA7F-35B9-4092-8A1E-59E72F43837E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308BCD2-83C3-4640-9608-8C49000D0B15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2BA8201-68C3-4A0B-BD3E-7387FFF7A485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96BB57-F910-4791-B2C9-0D263CC8654A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F34DCB-8FCE-42E2-8959-8A5AA859BE36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0FB270C-4861-4DE4-A5F9-D7E3DCB5D619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9F5EB49-D465-49A0-A46B-FB1943CFDDE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9B126E3-B5D6-403A-879E-5C8A90ED8E6F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263620-9684-42ED-84A2-4E0B883DF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152400"/>
            <a:ext cx="228600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152400"/>
            <a:ext cx="670560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58096E6-865A-4C7F-BC43-71B384CD2373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8E71149-2264-432C-84B6-1E7C1F18875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DA080DD8-10E0-4C34-ACD6-C104455179D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68798DB-A0F9-4177-8E3C-C981F244A13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DC13887-2752-4391-BACE-2513CDEDAA9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DF5B290-6F4F-4CE3-99A4-36CE27C8DCB7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F159A1F-EAFB-4EAD-A1AB-EFFD0C78DD0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1B81D008-04A7-4164-BF4A-59886354B83F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552F6DB-A119-42A7-A24F-0521C32E9DE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12E0BEE-2BD9-4336-84EE-B2594288CD01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587500"/>
            <a:ext cx="4227513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08513" y="1587500"/>
            <a:ext cx="4227512" cy="5027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AB17A9-9319-4C6A-A76B-2D6C6F0FDE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AB48271-39BD-4531-8BD5-BCFC7064009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A2B65B20-0090-4397-AE5D-61F09C19658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CCE56D-8D30-44B9-9808-D10E3DC45C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B9AE60-2831-4966-820B-0A1D83E94E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0EFB8F-595E-496D-B06D-07E4A398C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0D4BDF-573E-4EC1-A2B8-AA648EA0D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F6A5EF-402E-4CBF-B235-9A85473AB3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E5E45-0F49-440D-BC6C-17D85E566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DC440E-4BB8-49FB-9E7B-DA0BDD989A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84963" y="114300"/>
            <a:ext cx="2151062" cy="650081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14300"/>
            <a:ext cx="6303963" cy="650081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A016A-4C66-485C-A650-504EC93A40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343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98A3B6-651E-4483-A963-1B7D1FD06B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304800"/>
            <a:ext cx="2209800" cy="5638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" y="304800"/>
            <a:ext cx="6477000" cy="5638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903B9-6DDE-48A0-BFCC-25433AC8519E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A6633-5058-4F4A-AE89-9589B2E2B2BC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418050-B9B6-45DD-B066-75848E35C86E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00188"/>
            <a:ext cx="4038600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00188"/>
            <a:ext cx="4038600" cy="42830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52E861-350B-4AC8-A86D-E0461B673116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B38671-5383-4EDB-92B1-D8B3882238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795C25-6233-4739-8082-977D26F94975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E159A5-5F0C-4517-80EB-E96867AA839D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1EE44F-A1A2-4753-81CF-A00C3E69DA8B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11165A-0E30-49ED-B4F0-8B89195E20C2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FBD4A2-0265-42FE-848B-636FBB64494E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6F57C-FAF4-4E51-A6A5-F0C764B67FA8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5086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5086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90D49A-F27D-4B83-B90A-5C3B4DC12BA6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281F4-2156-472F-B2F3-7EA3D8AA1E7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72CC1F-14D3-4D43-8476-FA70924C47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E0F5A-66F7-4C07-9291-AA590607CAA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544FE-5ED7-4CF7-841D-6FD23E39F6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3149B-92EE-455A-BDFB-C44AEE89DC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1F6B37-F821-4A32-A040-850EE2CD3C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539F5D-2136-4E17-B173-63CFE9359B7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3F97A2-DC8E-425B-B52A-21514DDF218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9F483-2FA7-4D07-B37C-9AA1DC1D9E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A01A97-D2CF-4215-A5A0-E4689BFD0D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55E17-8F70-43FC-BA2C-604491DB2A4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A9DC3-63FE-471E-97E2-675C0721FB0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9AE8A-BCDC-459A-8B1E-9D602B2995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6B846A-9262-495F-8FCC-01BBBFB9D6B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631168-6EB1-469B-AAB1-B7082FA4E6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75F15-5C17-4021-9C7C-1A31256C39E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F93FC6-85B7-459D-8F19-DE3B6C1937F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952C9B-96C5-4805-9DB7-EAAB261456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69E9DF-792D-483E-8016-BEA4D614393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8846BF-04E1-4FD6-89CF-E921B4BFB22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824421-037E-46B2-9671-4C45C52157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1AA1C3-CE10-47F5-8A0B-D8ED0AC4637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A362BD-8BF6-4503-AEA8-14FD5802FB6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6C7FF-D0F8-4C8F-B01A-3AB0146482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0" y="3429000"/>
            <a:ext cx="8026400" cy="0"/>
          </a:xfrm>
          <a:prstGeom prst="line">
            <a:avLst/>
          </a:prstGeom>
          <a:noFill/>
          <a:ln w="50800">
            <a:solidFill>
              <a:schemeClr val="accent2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4421635" name="Rectangle 3"/>
          <p:cNvSpPr>
            <a:spLocks noGrp="1" noChangeArrowheads="1"/>
          </p:cNvSpPr>
          <p:nvPr>
            <p:ph type="ctrTitle" sz="quarter"/>
          </p:nvPr>
        </p:nvSpPr>
        <p:spPr>
          <a:xfrm>
            <a:off x="3810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21636" name="Rectangle 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381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eaLnBrk="0" hangingPunct="0"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0" hangingPunct="0">
              <a:defRPr sz="1400" b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6858000" y="62484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defRPr sz="1400" b="0" smtClean="0"/>
            </a:lvl1pPr>
          </a:lstStyle>
          <a:p>
            <a:pPr>
              <a:defRPr/>
            </a:pPr>
            <a:fld id="{C8C933D3-76AE-470E-8628-942325984D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C96448-8B7C-462E-A414-AC99D60D1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6764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76400"/>
            <a:ext cx="40386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304800"/>
            <a:ext cx="2057400" cy="6248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304800"/>
            <a:ext cx="6019800" cy="6248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5D209-5A77-47E9-95BE-2C8254772B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7B234-95F6-4F44-AD15-43E9FEFB28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18B54E-9A7B-480F-BF6E-D1835F9F15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F5E48-F769-4EB3-9BCB-4FC59F7D58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4B410A-42EF-493C-AD26-1BA814D35D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5B806A-5955-43A9-A9E2-55186B6223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A6EC3-C355-4034-9C01-F072FE4E68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406FB7-1924-4238-AE33-8E1E510ED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A57B9-3574-4CA9-BA5B-BDAD326CEE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A91D5F-8051-4EC4-BE50-6DBCC53FB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CCE610-E1D6-4502-B950-32EBFFC95E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79001B-63F2-4811-B7FD-B071D7A923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2BB015-13E8-4980-B152-0543D2CB87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050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05000"/>
            <a:ext cx="3810000" cy="4191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2FEFC-7DD4-4260-AF44-26D6EC908D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050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38100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076700"/>
            <a:ext cx="7772400" cy="20193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3FE16A-2674-404D-AB5F-C94240C85A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7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8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0" y="0"/>
            <a:ext cx="9148763" cy="6851650"/>
            <a:chOff x="1" y="0"/>
            <a:chExt cx="5763" cy="4316"/>
          </a:xfrm>
        </p:grpSpPr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33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6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7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8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9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0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1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2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3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14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5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28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26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4546604" name="Rectangle 44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92275"/>
            <a:ext cx="7772400" cy="1736725"/>
          </a:xfrm>
        </p:spPr>
        <p:txBody>
          <a:bodyPr anchor="b"/>
          <a:lstStyle>
            <a:lvl1pPr>
              <a:defRPr sz="5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546605" name="Rectangle 4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 b="0"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4856163" y="6502400"/>
            <a:ext cx="2133600" cy="3556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518AABE-33BB-40AB-AB6C-DD7AF13B10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759A7D-3084-43F1-9E99-F363603F9F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8EEAC-C93D-46AE-A04B-BC2D129850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419600" cy="541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FEDBAD-77FC-4332-86D9-61EB4D533A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336007-DBD5-4C71-89B5-D72E978BA47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8396B-18E7-464B-899B-D7500CB06CA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5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D32DE-7D53-4DFB-99F9-0DA53F6BAB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13" Type="http://schemas.openxmlformats.org/officeDocument/2006/relationships/image" Target="../media/image14.jpeg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Relationship Id="rId14" Type="http://schemas.openxmlformats.org/officeDocument/2006/relationships/image" Target="../media/image15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4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6" Type="http://schemas.openxmlformats.org/officeDocument/2006/relationships/image" Target="../media/image8.png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7.jpe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image" Target="../media/image6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image" Target="../media/image10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image" Target="../media/image11.png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image" Target="../media/image1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08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3095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075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2688BCCC-442B-4808-888D-0C3C14EC5D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079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4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38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4347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grpSp>
          <p:nvGrpSpPr>
            <p:cNvPr id="14359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</p:grpSp>
      <p:sp>
        <p:nvSpPr>
          <p:cNvPr id="14339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>
              <a:defRPr/>
            </a:pPr>
            <a:fld id="{AA6B7773-3DA3-48AC-AA4F-D54BE9F02F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4343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9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  <p:sldLayoutId id="2147484069" r:id="rId12"/>
    <p:sldLayoutId id="2147484070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7029450" y="5410200"/>
            <a:ext cx="21145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 descr="bt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6629400"/>
            <a:ext cx="91408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4" descr="btm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0" y="92075"/>
            <a:ext cx="9140825" cy="13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5735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13447" name="Rectangle 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spcBef>
                <a:spcPct val="50000"/>
              </a:spcBef>
              <a:defRPr sz="1400" b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448" name="Rectangle 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50000"/>
              </a:spcBef>
              <a:defRPr sz="1400" b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1344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50000"/>
              </a:spcBef>
              <a:defRPr sz="1400" b="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4E4AF2B-042B-4806-B522-68E7355E39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413450" name="Text Box 10"/>
          <p:cNvSpPr txBox="1">
            <a:spLocks noChangeArrowheads="1"/>
          </p:cNvSpPr>
          <p:nvPr userDrawn="1"/>
        </p:nvSpPr>
        <p:spPr bwMode="auto">
          <a:xfrm>
            <a:off x="3352800" y="6586538"/>
            <a:ext cx="57912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dist" eaLnBrk="0" hangingPunct="0">
              <a:spcBef>
                <a:spcPct val="50000"/>
              </a:spcBef>
              <a:defRPr/>
            </a:pPr>
            <a:r>
              <a:rPr kumimoji="1" lang="en-US" sz="1200">
                <a:solidFill>
                  <a:srgbClr val="FFFFFF"/>
                </a:solidFill>
                <a:latin typeface="Arial" charset="0"/>
              </a:rPr>
              <a:t>C</a:t>
            </a:r>
            <a:r>
              <a:rPr kumimoji="1" lang="en-US" sz="1000">
                <a:solidFill>
                  <a:srgbClr val="FFFFFF"/>
                </a:solidFill>
                <a:latin typeface="Arial" charset="0"/>
              </a:rPr>
              <a:t>YBERINFRASTRUCTURE </a:t>
            </a:r>
            <a:r>
              <a:rPr kumimoji="1" lang="en-US" sz="1200">
                <a:solidFill>
                  <a:srgbClr val="FFFFFF"/>
                </a:solidFill>
                <a:latin typeface="Arial" charset="0"/>
              </a:rPr>
              <a:t>C</a:t>
            </a:r>
            <a:r>
              <a:rPr kumimoji="1" lang="en-US" sz="1000">
                <a:solidFill>
                  <a:srgbClr val="FFFFFF"/>
                </a:solidFill>
                <a:latin typeface="Arial" charset="0"/>
              </a:rPr>
              <a:t>ENTER FOR</a:t>
            </a:r>
            <a:r>
              <a:rPr kumimoji="1" lang="en-US" sz="1200">
                <a:solidFill>
                  <a:srgbClr val="FFFFFF"/>
                </a:solidFill>
                <a:latin typeface="Arial" charset="0"/>
              </a:rPr>
              <a:t> P</a:t>
            </a:r>
            <a:r>
              <a:rPr kumimoji="1" lang="en-US" sz="1000">
                <a:solidFill>
                  <a:srgbClr val="FFFFFF"/>
                </a:solidFill>
                <a:latin typeface="Arial" charset="0"/>
              </a:rPr>
              <a:t>OLAR</a:t>
            </a:r>
            <a:r>
              <a:rPr kumimoji="1" lang="en-US" sz="1200">
                <a:solidFill>
                  <a:srgbClr val="FFFFFF"/>
                </a:solidFill>
                <a:latin typeface="Arial" charset="0"/>
              </a:rPr>
              <a:t> S</a:t>
            </a:r>
            <a:r>
              <a:rPr kumimoji="1" lang="en-US" sz="1000">
                <a:solidFill>
                  <a:srgbClr val="FFFFFF"/>
                </a:solidFill>
                <a:latin typeface="Arial" charset="0"/>
              </a:rPr>
              <a:t>CIENCE </a:t>
            </a:r>
            <a:r>
              <a:rPr kumimoji="1" lang="en-US" sz="1200">
                <a:solidFill>
                  <a:srgbClr val="FFFFFF"/>
                </a:solidFill>
                <a:latin typeface="Arial" charset="0"/>
              </a:rPr>
              <a:t>(CICPS)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00" r:id="rId1"/>
    <p:sldLayoutId id="2147484071" r:id="rId2"/>
    <p:sldLayoutId id="2147484072" r:id="rId3"/>
    <p:sldLayoutId id="2147484073" r:id="rId4"/>
    <p:sldLayoutId id="2147484074" r:id="rId5"/>
    <p:sldLayoutId id="2147484075" r:id="rId6"/>
    <p:sldLayoutId id="2147484076" r:id="rId7"/>
    <p:sldLayoutId id="2147484077" r:id="rId8"/>
    <p:sldLayoutId id="2147484078" r:id="rId9"/>
    <p:sldLayoutId id="2147484079" r:id="rId10"/>
    <p:sldLayoutId id="214748408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hlink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3200">
          <a:solidFill>
            <a:schemeClr val="hlink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800">
          <a:solidFill>
            <a:schemeClr val="hlink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kumimoji="1" sz="2400">
          <a:solidFill>
            <a:schemeClr val="hlink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kumimoji="1" sz="2000">
          <a:solidFill>
            <a:schemeClr val="hlink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kumimoji="1" sz="2000">
          <a:solidFill>
            <a:schemeClr val="hlink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9BD046F8-5FCB-4F32-9857-202D05E7AE47}" type="datetimeFigureOut">
              <a:rPr lang="en-US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2/17/2009</a:t>
            </a:fld>
            <a:endParaRPr lang="en-US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endParaRPr lang="en-US" b="1" kern="120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rtl="0">
              <a:defRPr/>
            </a:pPr>
            <a:fld id="{B10EB70B-FA0C-408C-A31B-CC579CC920EF}" type="slidenum">
              <a:rPr lang="en-US" b="1" kern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  <a:cs typeface="+mn-cs"/>
              </a:rPr>
              <a:pPr rtl="0">
                <a:defRPr/>
              </a:pPr>
              <a:t>‹#›</a:t>
            </a:fld>
            <a:endParaRPr lang="en-US" b="1" kern="1200" dirty="0">
              <a:solidFill>
                <a:prstClr val="black">
                  <a:tint val="75000"/>
                </a:prstClr>
              </a:solidFill>
              <a:latin typeface="Calibri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  <p:sldLayoutId id="2147484106" r:id="rId5"/>
    <p:sldLayoutId id="2147484107" r:id="rId6"/>
    <p:sldLayoutId id="2147484108" r:id="rId7"/>
    <p:sldLayoutId id="2147484109" r:id="rId8"/>
    <p:sldLayoutId id="2147484110" r:id="rId9"/>
    <p:sldLayoutId id="2147484111" r:id="rId10"/>
    <p:sldLayoutId id="214748411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730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0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0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730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0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31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731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731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731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731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638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731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70AE9A6B-C43D-42DE-81F8-D7D291919271}" type="datetimeFigureOut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2/17/2009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731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731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230F2683-1147-4F8F-A922-2A74FA796C6E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639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14" r:id="rId1"/>
    <p:sldLayoutId id="2147484115" r:id="rId2"/>
    <p:sldLayoutId id="2147484116" r:id="rId3"/>
    <p:sldLayoutId id="2147484117" r:id="rId4"/>
    <p:sldLayoutId id="2147484118" r:id="rId5"/>
    <p:sldLayoutId id="2147484119" r:id="rId6"/>
    <p:sldLayoutId id="2147484120" r:id="rId7"/>
    <p:sldLayoutId id="2147484121" r:id="rId8"/>
    <p:sldLayoutId id="2147484122" r:id="rId9"/>
    <p:sldLayoutId id="2147484123" r:id="rId10"/>
    <p:sldLayoutId id="2147484124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47491" name="Freeform 3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2" name="Freeform 4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493" name="Freeform 5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47495" name="Freeform 7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6" name="Freeform 8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7" name="Freeform 9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8" name="Freeform 10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499" name="Freeform 11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0" name="Freeform 12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1" name="Freeform 13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2" name="Freeform 14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3" name="Freeform 15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4" name="Freeform 16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5" name="Freeform 17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6" name="Freeform 18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07" name="Freeform 19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08" name="Freeform 20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09" name="Freeform 21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0" name="Freeform 22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1" name="Freeform 23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2" name="Freeform 24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3" name="Freeform 25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4" name="Freeform 26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5" name="Freeform 27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6" name="Line 28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7" name="Line 29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18" name="Line 30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4" name="Group 31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47520" name="Line 32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1" name="Line 33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2" name="Line 34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3" name="Line 35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447524" name="Line 36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600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447525" name="Line 37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447526" name="Line 38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027" name="Rectangle 39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7528" name="Rectangle 4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371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0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29" name="Rectangle 4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53200"/>
            <a:ext cx="7620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447530" name="Rectangle 4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BE34431C-4618-4C33-9455-B333F3E9F8AA}" type="slidenum">
              <a:rPr lang="en-US" kern="1200">
                <a:solidFill>
                  <a:srgbClr val="FFFFFF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 dirty="0">
              <a:solidFill>
                <a:srgbClr val="FFFFFF"/>
              </a:solidFill>
              <a:ea typeface="+mn-ea"/>
              <a:cs typeface="+mn-cs"/>
            </a:endParaRPr>
          </a:p>
        </p:txBody>
      </p:sp>
      <p:sp>
        <p:nvSpPr>
          <p:cNvPr id="103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126" r:id="rId1"/>
    <p:sldLayoutId id="2147484127" r:id="rId2"/>
    <p:sldLayoutId id="2147484128" r:id="rId3"/>
    <p:sldLayoutId id="2147484129" r:id="rId4"/>
    <p:sldLayoutId id="2147484130" r:id="rId5"/>
    <p:sldLayoutId id="2147484131" r:id="rId6"/>
    <p:sldLayoutId id="2147484132" r:id="rId7"/>
    <p:sldLayoutId id="2147484133" r:id="rId8"/>
    <p:sldLayoutId id="2147484134" r:id="rId9"/>
    <p:sldLayoutId id="2147484135" r:id="rId10"/>
    <p:sldLayoutId id="214748413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="0">
                <a:latin typeface="Arial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Arial" charset="0"/>
              </a:defRPr>
            </a:lvl1pPr>
          </a:lstStyle>
          <a:p>
            <a:pPr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latin typeface="Arial" charset="0"/>
              </a:defRPr>
            </a:lvl1pPr>
          </a:lstStyle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9794A378-3ED1-47F3-91C2-A90957EC9226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38" r:id="rId1"/>
    <p:sldLayoutId id="2147484139" r:id="rId2"/>
    <p:sldLayoutId id="2147484140" r:id="rId3"/>
    <p:sldLayoutId id="2147484141" r:id="rId4"/>
    <p:sldLayoutId id="2147484142" r:id="rId5"/>
    <p:sldLayoutId id="2147484143" r:id="rId6"/>
    <p:sldLayoutId id="2147484144" r:id="rId7"/>
    <p:sldLayoutId id="2147484145" r:id="rId8"/>
    <p:sldLayoutId id="2147484146" r:id="rId9"/>
    <p:sldLayoutId id="2147484147" r:id="rId10"/>
    <p:sldLayoutId id="214748414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14300"/>
            <a:ext cx="78295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28600" y="1587500"/>
            <a:ext cx="8607425" cy="502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7245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133600" y="6629400"/>
            <a:ext cx="4457700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2453" name="Rectangle 5"/>
          <p:cNvSpPr>
            <a:spLocks noChangeArrowheads="1"/>
          </p:cNvSpPr>
          <p:nvPr/>
        </p:nvSpPr>
        <p:spPr bwMode="ltGray">
          <a:xfrm>
            <a:off x="187325" y="1257300"/>
            <a:ext cx="8782050" cy="84138"/>
          </a:xfrm>
          <a:prstGeom prst="rect">
            <a:avLst/>
          </a:prstGeom>
          <a:solidFill>
            <a:srgbClr val="2990CA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87245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226425" y="6629400"/>
            <a:ext cx="758825" cy="21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900" b="0" smtClean="0">
                <a:solidFill>
                  <a:srgbClr val="848589"/>
                </a:solidFill>
                <a:latin typeface="+mn-lt"/>
              </a:defRPr>
            </a:lvl1pPr>
          </a:lstStyle>
          <a:p>
            <a:pPr>
              <a:defRPr/>
            </a:pPr>
            <a:fld id="{87121ECD-7FD9-4F52-8F2D-EA473CE8D6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4103" name="Picture 7" descr="GGF-logo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8150225" y="165100"/>
            <a:ext cx="838200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5" r:id="rId1"/>
    <p:sldLayoutId id="2147483949" r:id="rId2"/>
    <p:sldLayoutId id="2147483950" r:id="rId3"/>
    <p:sldLayoutId id="2147483951" r:id="rId4"/>
    <p:sldLayoutId id="2147483952" r:id="rId5"/>
    <p:sldLayoutId id="2147483953" r:id="rId6"/>
    <p:sldLayoutId id="2147483954" r:id="rId7"/>
    <p:sldLayoutId id="2147483955" r:id="rId8"/>
    <p:sldLayoutId id="2147483956" r:id="rId9"/>
    <p:sldLayoutId id="2147483957" r:id="rId10"/>
    <p:sldLayoutId id="2147483958" r:id="rId11"/>
  </p:sldLayoutIdLst>
  <p:transition>
    <p:wipe dir="r"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Futura Bk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ct val="30000"/>
        </a:spcBef>
        <a:spcAft>
          <a:spcPct val="10000"/>
        </a:spcAft>
        <a:buClr>
          <a:srgbClr val="B2B3B5"/>
        </a:buClr>
        <a:buSzPct val="7500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5715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charset="0"/>
        <a:buChar char="−"/>
        <a:defRPr sz="2400">
          <a:solidFill>
            <a:schemeClr val="tx1"/>
          </a:solidFill>
          <a:latin typeface="+mn-lt"/>
        </a:defRPr>
      </a:lvl2pPr>
      <a:lvl3pPr marL="9144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3pPr>
      <a:lvl4pPr marL="12573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Font typeface="Arial" charset="0"/>
        <a:buChar char="−"/>
        <a:defRPr sz="2000">
          <a:solidFill>
            <a:schemeClr val="tx1"/>
          </a:solidFill>
          <a:latin typeface="+mn-lt"/>
        </a:defRPr>
      </a:lvl4pPr>
      <a:lvl5pPr marL="1600200" indent="-228600" algn="l" rtl="0" eaLnBrk="0" fontAlgn="base" hangingPunct="0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5pPr>
      <a:lvl6pPr marL="20574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6pPr>
      <a:lvl7pPr marL="25146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7pPr>
      <a:lvl8pPr marL="29718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8pPr>
      <a:lvl9pPr marL="3429000" indent="-228600" algn="l" rtl="0" fontAlgn="base">
        <a:lnSpc>
          <a:spcPct val="90000"/>
        </a:lnSpc>
        <a:spcBef>
          <a:spcPct val="10000"/>
        </a:spcBef>
        <a:spcAft>
          <a:spcPct val="10000"/>
        </a:spcAft>
        <a:buClr>
          <a:srgbClr val="B2B3B5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2400" y="304800"/>
            <a:ext cx="8839200" cy="1041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52400" y="1600200"/>
            <a:ext cx="8839200" cy="434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803268" name="Rectangle 4"/>
          <p:cNvSpPr>
            <a:spLocks noChangeArrowheads="1"/>
          </p:cNvSpPr>
          <p:nvPr userDrawn="1"/>
        </p:nvSpPr>
        <p:spPr bwMode="auto">
          <a:xfrm flipV="1">
            <a:off x="1371600" y="6440488"/>
            <a:ext cx="6477000" cy="74612"/>
          </a:xfrm>
          <a:prstGeom prst="rect">
            <a:avLst/>
          </a:prstGeom>
          <a:solidFill>
            <a:srgbClr val="000080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803269" name="Text Box 5"/>
          <p:cNvSpPr txBox="1">
            <a:spLocks noChangeArrowheads="1"/>
          </p:cNvSpPr>
          <p:nvPr userDrawn="1"/>
        </p:nvSpPr>
        <p:spPr bwMode="auto">
          <a:xfrm>
            <a:off x="4572000" y="6553200"/>
            <a:ext cx="3200400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 eaLnBrk="0" hangingPunct="0">
              <a:defRPr/>
            </a:pPr>
            <a:r>
              <a:rPr lang="en-US" sz="1000">
                <a:latin typeface="Arial" charset="0"/>
              </a:rPr>
              <a:t>UNIVERSITY OF CALIFORNIA, SAN DIEGO</a:t>
            </a:r>
          </a:p>
        </p:txBody>
      </p:sp>
      <p:sp>
        <p:nvSpPr>
          <p:cNvPr id="1803270" name="Text Box 6"/>
          <p:cNvSpPr txBox="1">
            <a:spLocks noChangeArrowheads="1"/>
          </p:cNvSpPr>
          <p:nvPr userDrawn="1"/>
        </p:nvSpPr>
        <p:spPr bwMode="auto">
          <a:xfrm>
            <a:off x="1355725" y="6248400"/>
            <a:ext cx="5654675" cy="152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l" eaLnBrk="0" hangingPunct="0">
              <a:defRPr/>
            </a:pPr>
            <a:r>
              <a:rPr lang="en-US" sz="1000">
                <a:latin typeface="Arial" charset="0"/>
              </a:rPr>
              <a:t>SAN DIEGO SUPERCOMPUTER CENTER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8040688" y="6270625"/>
            <a:ext cx="804862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SDSC_logo 1"/>
          <p:cNvPicPr>
            <a:picLocks noChangeAspect="1" noChangeArrowheads="1"/>
          </p:cNvPicPr>
          <p:nvPr userDrawn="1"/>
        </p:nvPicPr>
        <p:blipFill>
          <a:blip r:embed="rId14"/>
          <a:srcRect/>
          <a:stretch>
            <a:fillRect/>
          </a:stretch>
        </p:blipFill>
        <p:spPr bwMode="auto">
          <a:xfrm>
            <a:off x="228600" y="6172200"/>
            <a:ext cx="9525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03273" name="Text Box 9"/>
          <p:cNvSpPr txBox="1">
            <a:spLocks noChangeArrowheads="1"/>
          </p:cNvSpPr>
          <p:nvPr userDrawn="1"/>
        </p:nvSpPr>
        <p:spPr bwMode="auto">
          <a:xfrm>
            <a:off x="3200400" y="6521450"/>
            <a:ext cx="1436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i="1">
                <a:solidFill>
                  <a:srgbClr val="009999"/>
                </a:solidFill>
                <a:latin typeface="Helvetica" pitchFamily="34" charset="0"/>
              </a:rPr>
              <a:t>Fran Berman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/>
  <p:txStyles>
    <p:titleStyle>
      <a:lvl1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2pPr>
      <a:lvl3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3pPr>
      <a:lvl4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4pPr>
      <a:lvl5pPr algn="ctr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5pPr>
      <a:lvl6pPr marL="4572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6pPr>
      <a:lvl7pPr marL="9144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7pPr>
      <a:lvl8pPr marL="13716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8pPr>
      <a:lvl9pPr marL="1828800" algn="ctr" rtl="0" fontAlgn="base">
        <a:lnSpc>
          <a:spcPct val="95000"/>
        </a:lnSpc>
        <a:spcBef>
          <a:spcPct val="0"/>
        </a:spcBef>
        <a:spcAft>
          <a:spcPct val="0"/>
        </a:spcAft>
        <a:defRPr sz="3600" b="1" i="1">
          <a:solidFill>
            <a:srgbClr val="000099"/>
          </a:solidFill>
          <a:latin typeface="Helvetica" pitchFamily="34" charset="0"/>
        </a:defRPr>
      </a:lvl9pPr>
    </p:titleStyle>
    <p:bodyStyle>
      <a:lvl1pPr marL="342900" indent="-3429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" pitchFamily="18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" pitchFamily="18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00188"/>
            <a:ext cx="8229600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2810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48600" y="5562600"/>
            <a:ext cx="1371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latin typeface="Arial" charset="0"/>
              </a:defRPr>
            </a:lvl1pPr>
          </a:lstStyle>
          <a:p>
            <a:pPr>
              <a:defRPr/>
            </a:pPr>
            <a:fld id="{A9EB3120-3206-4357-A29A-439FB7502A39}" type="slidenum">
              <a:rPr lang="en-US"/>
              <a:pPr>
                <a:defRPr/>
              </a:pPr>
              <a:t>‹#›</a:t>
            </a:fld>
            <a:r>
              <a:rPr lang="en-US"/>
              <a:t> of 14</a:t>
            </a:r>
          </a:p>
        </p:txBody>
      </p:sp>
      <p:pic>
        <p:nvPicPr>
          <p:cNvPr id="7173" name="Picture 5" descr="nsf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563" y="5910263"/>
            <a:ext cx="990600" cy="947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28102" name="Rectangle 6"/>
          <p:cNvSpPr>
            <a:spLocks noChangeArrowheads="1"/>
          </p:cNvSpPr>
          <p:nvPr userDrawn="1"/>
        </p:nvSpPr>
        <p:spPr bwMode="auto">
          <a:xfrm>
            <a:off x="228600" y="228600"/>
            <a:ext cx="8683625" cy="5640388"/>
          </a:xfrm>
          <a:prstGeom prst="rect">
            <a:avLst/>
          </a:prstGeom>
          <a:noFill/>
          <a:ln w="57150" cmpd="thinThick">
            <a:solidFill>
              <a:srgbClr val="CDA24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pic>
        <p:nvPicPr>
          <p:cNvPr id="7175" name="Picture 7" descr="CReSIS_logo_color"/>
          <p:cNvPicPr>
            <a:picLocks noChangeAspect="1" noChangeArrowheads="1"/>
          </p:cNvPicPr>
          <p:nvPr userDrawn="1"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81375" y="5803900"/>
            <a:ext cx="24225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6" name="Picture 8" descr="KTEC_logoFull_color_b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7162800" y="6170613"/>
            <a:ext cx="1133475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7" name="Picture 9" descr="nasa-logo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8305800" y="6096000"/>
            <a:ext cx="639763" cy="547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228106" name="Line 10"/>
          <p:cNvSpPr>
            <a:spLocks noChangeShapeType="1"/>
          </p:cNvSpPr>
          <p:nvPr userDrawn="1"/>
        </p:nvSpPr>
        <p:spPr bwMode="auto">
          <a:xfrm>
            <a:off x="228600" y="1363663"/>
            <a:ext cx="8686800" cy="0"/>
          </a:xfrm>
          <a:prstGeom prst="line">
            <a:avLst/>
          </a:prstGeom>
          <a:noFill/>
          <a:ln w="57150" cmpd="thickThin">
            <a:solidFill>
              <a:srgbClr val="CC99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819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924C731-FD80-4608-8248-0A01089780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  <p:sldLayoutId id="2147483995" r:id="rId4"/>
    <p:sldLayoutId id="2147483996" r:id="rId5"/>
    <p:sldLayoutId id="2147483997" r:id="rId6"/>
    <p:sldLayoutId id="2147483998" r:id="rId7"/>
    <p:sldLayoutId id="2147483999" r:id="rId8"/>
    <p:sldLayoutId id="2147484000" r:id="rId9"/>
    <p:sldLayoutId id="2147484001" r:id="rId10"/>
    <p:sldLayoutId id="2147484002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921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58200" y="6492875"/>
            <a:ext cx="400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D1DD6A7-31A3-475B-913B-03DF5DF9A9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0610" name="Line 2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50800">
            <a:solidFill>
              <a:srgbClr val="99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304800"/>
            <a:ext cx="62484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0" y="1676400"/>
            <a:ext cx="82296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 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45" name="Picture 5" descr="caltech_logo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927975" y="152400"/>
            <a:ext cx="1004888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6" descr="icfalogo"/>
          <p:cNvPicPr>
            <a:picLocks noChangeAspect="1" noChangeArrowheads="1"/>
          </p:cNvPicPr>
          <p:nvPr userDrawn="1"/>
        </p:nvPicPr>
        <p:blipFill>
          <a:blip r:embed="rId14"/>
          <a:srcRect l="28235" r="28235" b="28799"/>
          <a:stretch>
            <a:fillRect/>
          </a:stretch>
        </p:blipFill>
        <p:spPr bwMode="auto">
          <a:xfrm>
            <a:off x="0" y="0"/>
            <a:ext cx="140652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6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 i="1">
          <a:solidFill>
            <a:srgbClr val="00006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 i="1">
          <a:solidFill>
            <a:srgbClr val="000066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 i="1">
          <a:solidFill>
            <a:srgbClr val="000066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 i="1">
          <a:solidFill>
            <a:srgbClr val="000066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 i="1">
          <a:solidFill>
            <a:srgbClr val="000066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000" b="1" i="1">
          <a:solidFill>
            <a:srgbClr val="000066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000" b="1" i="1">
          <a:solidFill>
            <a:srgbClr val="000066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000" b="1" i="1">
          <a:solidFill>
            <a:srgbClr val="000066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000" b="1" i="1">
          <a:solidFill>
            <a:srgbClr val="000066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u"/>
        <a:defRPr sz="24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r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è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u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u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u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u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u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800000"/>
        </a:buClr>
        <a:buSzPct val="90000"/>
        <a:buFont typeface="Wingdings" pitchFamily="2" charset="2"/>
        <a:buChar char="u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05000"/>
            <a:ext cx="7772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554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 b="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554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 smtClean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55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400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5C61D14A-09F5-4DCB-8C3E-3A80CF7713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1271" name="Picture 7" descr="tglogo-small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8370888" y="6019800"/>
            <a:ext cx="696912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24" r:id="rId1"/>
    <p:sldLayoutId id="2147484025" r:id="rId2"/>
    <p:sldLayoutId id="2147484026" r:id="rId3"/>
    <p:sldLayoutId id="2147484027" r:id="rId4"/>
    <p:sldLayoutId id="2147484028" r:id="rId5"/>
    <p:sldLayoutId id="2147484029" r:id="rId6"/>
    <p:sldLayoutId id="2147484030" r:id="rId7"/>
    <p:sldLayoutId id="2147484031" r:id="rId8"/>
    <p:sldLayoutId id="2147484032" r:id="rId9"/>
    <p:sldLayoutId id="2147484033" r:id="rId10"/>
    <p:sldLayoutId id="2147484034" r:id="rId11"/>
    <p:sldLayoutId id="2147484035" r:id="rId12"/>
    <p:sldLayoutId id="2147484036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charset="0"/>
          <a:ea typeface="ＭＳ Ｐゴシック" pitchFamily="-112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39216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90" name="Group 2"/>
          <p:cNvGrpSpPr>
            <a:grpSpLocks/>
          </p:cNvGrpSpPr>
          <p:nvPr userDrawn="1"/>
        </p:nvGrpSpPr>
        <p:grpSpPr bwMode="auto">
          <a:xfrm>
            <a:off x="0" y="6189663"/>
            <a:ext cx="9144000" cy="668337"/>
            <a:chOff x="0" y="3899"/>
            <a:chExt cx="5760" cy="421"/>
          </a:xfrm>
        </p:grpSpPr>
        <p:sp>
          <p:nvSpPr>
            <p:cNvPr id="4545539" name="Rectangle 3"/>
            <p:cNvSpPr>
              <a:spLocks noChangeArrowheads="1"/>
            </p:cNvSpPr>
            <p:nvPr userDrawn="1"/>
          </p:nvSpPr>
          <p:spPr bwMode="auto">
            <a:xfrm>
              <a:off x="0" y="3937"/>
              <a:ext cx="5760" cy="383"/>
            </a:xfrm>
            <a:prstGeom prst="rect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2332" name="Group 4"/>
            <p:cNvGrpSpPr>
              <a:grpSpLocks/>
            </p:cNvGrpSpPr>
            <p:nvPr userDrawn="1"/>
          </p:nvGrpSpPr>
          <p:grpSpPr bwMode="auto">
            <a:xfrm>
              <a:off x="69" y="3899"/>
              <a:ext cx="5691" cy="421"/>
              <a:chOff x="69" y="3899"/>
              <a:chExt cx="5691" cy="421"/>
            </a:xfrm>
          </p:grpSpPr>
          <p:pic>
            <p:nvPicPr>
              <p:cNvPr id="12333" name="Picture 5" descr="Found4Inn_Gateways"/>
              <p:cNvPicPr>
                <a:picLocks noChangeAspect="1" noChangeArrowheads="1"/>
              </p:cNvPicPr>
              <p:nvPr userDrawn="1"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518" y="3899"/>
                <a:ext cx="5242" cy="4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334" name="Picture 6" descr="IUwordmark"/>
              <p:cNvPicPr>
                <a:picLocks noChangeAspect="1" noChangeArrowheads="1"/>
              </p:cNvPicPr>
              <p:nvPr userDrawn="1"/>
            </p:nvPicPr>
            <p:blipFill>
              <a:blip r:embed="rId14"/>
              <a:srcRect/>
              <a:stretch>
                <a:fillRect/>
              </a:stretch>
            </p:blipFill>
            <p:spPr bwMode="auto">
              <a:xfrm>
                <a:off x="69" y="4104"/>
                <a:ext cx="1152" cy="1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2291" name="Group 7"/>
          <p:cNvGrpSpPr>
            <a:grpSpLocks/>
          </p:cNvGrpSpPr>
          <p:nvPr/>
        </p:nvGrpSpPr>
        <p:grpSpPr bwMode="auto">
          <a:xfrm>
            <a:off x="1588" y="0"/>
            <a:ext cx="9148762" cy="6851650"/>
            <a:chOff x="1" y="0"/>
            <a:chExt cx="5763" cy="4316"/>
          </a:xfrm>
        </p:grpSpPr>
        <p:sp>
          <p:nvSpPr>
            <p:cNvPr id="4545544" name="Freeform 8"/>
            <p:cNvSpPr>
              <a:spLocks/>
            </p:cNvSpPr>
            <p:nvPr/>
          </p:nvSpPr>
          <p:spPr bwMode="hidden">
            <a:xfrm>
              <a:off x="5045" y="2626"/>
              <a:ext cx="719" cy="1690"/>
            </a:xfrm>
            <a:custGeom>
              <a:avLst/>
              <a:gdLst/>
              <a:ahLst/>
              <a:cxnLst>
                <a:cxn ang="0">
                  <a:pos x="717" y="72"/>
                </a:cxn>
                <a:cxn ang="0">
                  <a:pos x="717" y="0"/>
                </a:cxn>
                <a:cxn ang="0">
                  <a:pos x="699" y="101"/>
                </a:cxn>
                <a:cxn ang="0">
                  <a:pos x="675" y="209"/>
                </a:cxn>
                <a:cxn ang="0">
                  <a:pos x="627" y="389"/>
                </a:cxn>
                <a:cxn ang="0">
                  <a:pos x="574" y="569"/>
                </a:cxn>
                <a:cxn ang="0">
                  <a:pos x="502" y="749"/>
                </a:cxn>
                <a:cxn ang="0">
                  <a:pos x="424" y="935"/>
                </a:cxn>
                <a:cxn ang="0">
                  <a:pos x="334" y="1121"/>
                </a:cxn>
                <a:cxn ang="0">
                  <a:pos x="233" y="1312"/>
                </a:cxn>
                <a:cxn ang="0">
                  <a:pos x="125" y="1498"/>
                </a:cxn>
                <a:cxn ang="0">
                  <a:pos x="0" y="1690"/>
                </a:cxn>
                <a:cxn ang="0">
                  <a:pos x="11" y="1690"/>
                </a:cxn>
                <a:cxn ang="0">
                  <a:pos x="137" y="1498"/>
                </a:cxn>
                <a:cxn ang="0">
                  <a:pos x="245" y="1312"/>
                </a:cxn>
                <a:cxn ang="0">
                  <a:pos x="346" y="1121"/>
                </a:cxn>
                <a:cxn ang="0">
                  <a:pos x="436" y="935"/>
                </a:cxn>
                <a:cxn ang="0">
                  <a:pos x="514" y="749"/>
                </a:cxn>
                <a:cxn ang="0">
                  <a:pos x="585" y="569"/>
                </a:cxn>
                <a:cxn ang="0">
                  <a:pos x="639" y="389"/>
                </a:cxn>
                <a:cxn ang="0">
                  <a:pos x="687" y="209"/>
                </a:cxn>
                <a:cxn ang="0">
                  <a:pos x="705" y="143"/>
                </a:cxn>
                <a:cxn ang="0">
                  <a:pos x="717" y="72"/>
                </a:cxn>
                <a:cxn ang="0">
                  <a:pos x="717" y="72"/>
                </a:cxn>
              </a:cxnLst>
              <a:rect l="0" t="0" r="r" b="b"/>
              <a:pathLst>
                <a:path w="717" h="1690">
                  <a:moveTo>
                    <a:pt x="717" y="72"/>
                  </a:moveTo>
                  <a:lnTo>
                    <a:pt x="717" y="0"/>
                  </a:lnTo>
                  <a:lnTo>
                    <a:pt x="699" y="101"/>
                  </a:lnTo>
                  <a:lnTo>
                    <a:pt x="675" y="209"/>
                  </a:lnTo>
                  <a:lnTo>
                    <a:pt x="627" y="389"/>
                  </a:lnTo>
                  <a:lnTo>
                    <a:pt x="574" y="569"/>
                  </a:lnTo>
                  <a:lnTo>
                    <a:pt x="502" y="749"/>
                  </a:lnTo>
                  <a:lnTo>
                    <a:pt x="424" y="935"/>
                  </a:lnTo>
                  <a:lnTo>
                    <a:pt x="334" y="1121"/>
                  </a:lnTo>
                  <a:lnTo>
                    <a:pt x="233" y="1312"/>
                  </a:lnTo>
                  <a:lnTo>
                    <a:pt x="125" y="1498"/>
                  </a:lnTo>
                  <a:lnTo>
                    <a:pt x="0" y="1690"/>
                  </a:lnTo>
                  <a:lnTo>
                    <a:pt x="11" y="1690"/>
                  </a:lnTo>
                  <a:lnTo>
                    <a:pt x="137" y="1498"/>
                  </a:lnTo>
                  <a:lnTo>
                    <a:pt x="245" y="1312"/>
                  </a:lnTo>
                  <a:lnTo>
                    <a:pt x="346" y="1121"/>
                  </a:lnTo>
                  <a:lnTo>
                    <a:pt x="436" y="935"/>
                  </a:lnTo>
                  <a:lnTo>
                    <a:pt x="514" y="749"/>
                  </a:lnTo>
                  <a:lnTo>
                    <a:pt x="585" y="569"/>
                  </a:lnTo>
                  <a:lnTo>
                    <a:pt x="639" y="389"/>
                  </a:lnTo>
                  <a:lnTo>
                    <a:pt x="687" y="209"/>
                  </a:lnTo>
                  <a:lnTo>
                    <a:pt x="705" y="143"/>
                  </a:lnTo>
                  <a:lnTo>
                    <a:pt x="717" y="72"/>
                  </a:lnTo>
                  <a:lnTo>
                    <a:pt x="717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45" name="Freeform 9"/>
            <p:cNvSpPr>
              <a:spLocks/>
            </p:cNvSpPr>
            <p:nvPr/>
          </p:nvSpPr>
          <p:spPr bwMode="hidden">
            <a:xfrm>
              <a:off x="5386" y="3794"/>
              <a:ext cx="378" cy="522"/>
            </a:xfrm>
            <a:custGeom>
              <a:avLst/>
              <a:gdLst/>
              <a:ahLst/>
              <a:cxnLst>
                <a:cxn ang="0">
                  <a:pos x="377" y="0"/>
                </a:cxn>
                <a:cxn ang="0">
                  <a:pos x="293" y="132"/>
                </a:cxn>
                <a:cxn ang="0">
                  <a:pos x="204" y="264"/>
                </a:cxn>
                <a:cxn ang="0">
                  <a:pos x="102" y="396"/>
                </a:cxn>
                <a:cxn ang="0">
                  <a:pos x="0" y="522"/>
                </a:cxn>
                <a:cxn ang="0">
                  <a:pos x="12" y="522"/>
                </a:cxn>
                <a:cxn ang="0">
                  <a:pos x="114" y="402"/>
                </a:cxn>
                <a:cxn ang="0">
                  <a:pos x="204" y="282"/>
                </a:cxn>
                <a:cxn ang="0">
                  <a:pos x="377" y="24"/>
                </a:cxn>
                <a:cxn ang="0">
                  <a:pos x="377" y="0"/>
                </a:cxn>
                <a:cxn ang="0">
                  <a:pos x="377" y="0"/>
                </a:cxn>
              </a:cxnLst>
              <a:rect l="0" t="0" r="r" b="b"/>
              <a:pathLst>
                <a:path w="377" h="522">
                  <a:moveTo>
                    <a:pt x="377" y="0"/>
                  </a:moveTo>
                  <a:lnTo>
                    <a:pt x="293" y="132"/>
                  </a:lnTo>
                  <a:lnTo>
                    <a:pt x="204" y="264"/>
                  </a:lnTo>
                  <a:lnTo>
                    <a:pt x="102" y="396"/>
                  </a:lnTo>
                  <a:lnTo>
                    <a:pt x="0" y="522"/>
                  </a:lnTo>
                  <a:lnTo>
                    <a:pt x="12" y="522"/>
                  </a:lnTo>
                  <a:lnTo>
                    <a:pt x="114" y="402"/>
                  </a:lnTo>
                  <a:lnTo>
                    <a:pt x="204" y="282"/>
                  </a:lnTo>
                  <a:lnTo>
                    <a:pt x="377" y="24"/>
                  </a:lnTo>
                  <a:lnTo>
                    <a:pt x="377" y="0"/>
                  </a:lnTo>
                  <a:lnTo>
                    <a:pt x="3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46" name="Freeform 10"/>
            <p:cNvSpPr>
              <a:spLocks/>
            </p:cNvSpPr>
            <p:nvPr/>
          </p:nvSpPr>
          <p:spPr bwMode="hidden">
            <a:xfrm>
              <a:off x="5680" y="4214"/>
              <a:ext cx="84" cy="102"/>
            </a:xfrm>
            <a:custGeom>
              <a:avLst/>
              <a:gdLst/>
              <a:ahLst/>
              <a:cxnLst>
                <a:cxn ang="0">
                  <a:pos x="0" y="102"/>
                </a:cxn>
                <a:cxn ang="0">
                  <a:pos x="18" y="102"/>
                </a:cxn>
                <a:cxn ang="0">
                  <a:pos x="48" y="60"/>
                </a:cxn>
                <a:cxn ang="0">
                  <a:pos x="84" y="24"/>
                </a:cxn>
                <a:cxn ang="0">
                  <a:pos x="84" y="0"/>
                </a:cxn>
                <a:cxn ang="0">
                  <a:pos x="42" y="54"/>
                </a:cxn>
                <a:cxn ang="0">
                  <a:pos x="0" y="102"/>
                </a:cxn>
                <a:cxn ang="0">
                  <a:pos x="0" y="102"/>
                </a:cxn>
              </a:cxnLst>
              <a:rect l="0" t="0" r="r" b="b"/>
              <a:pathLst>
                <a:path w="84" h="102">
                  <a:moveTo>
                    <a:pt x="0" y="102"/>
                  </a:moveTo>
                  <a:lnTo>
                    <a:pt x="18" y="102"/>
                  </a:lnTo>
                  <a:lnTo>
                    <a:pt x="48" y="60"/>
                  </a:lnTo>
                  <a:lnTo>
                    <a:pt x="84" y="24"/>
                  </a:lnTo>
                  <a:lnTo>
                    <a:pt x="84" y="0"/>
                  </a:lnTo>
                  <a:lnTo>
                    <a:pt x="42" y="54"/>
                  </a:lnTo>
                  <a:lnTo>
                    <a:pt x="0" y="102"/>
                  </a:lnTo>
                  <a:lnTo>
                    <a:pt x="0" y="10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2298" name="Group 11"/>
            <p:cNvGrpSpPr>
              <a:grpSpLocks/>
            </p:cNvGrpSpPr>
            <p:nvPr/>
          </p:nvGrpSpPr>
          <p:grpSpPr bwMode="auto">
            <a:xfrm>
              <a:off x="288" y="0"/>
              <a:ext cx="5098" cy="4316"/>
              <a:chOff x="288" y="0"/>
              <a:chExt cx="5098" cy="4316"/>
            </a:xfrm>
          </p:grpSpPr>
          <p:sp>
            <p:nvSpPr>
              <p:cNvPr id="4545548" name="Freeform 12"/>
              <p:cNvSpPr>
                <a:spLocks/>
              </p:cNvSpPr>
              <p:nvPr userDrawn="1"/>
            </p:nvSpPr>
            <p:spPr bwMode="hidden">
              <a:xfrm>
                <a:off x="2789" y="0"/>
                <a:ext cx="72" cy="431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0" y="4316"/>
                  </a:cxn>
                  <a:cxn ang="0">
                    <a:pos x="72" y="4316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72" h="4316">
                    <a:moveTo>
                      <a:pt x="0" y="0"/>
                    </a:moveTo>
                    <a:lnTo>
                      <a:pt x="60" y="4316"/>
                    </a:lnTo>
                    <a:lnTo>
                      <a:pt x="72" y="4316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49" name="Freeform 13"/>
              <p:cNvSpPr>
                <a:spLocks/>
              </p:cNvSpPr>
              <p:nvPr userDrawn="1"/>
            </p:nvSpPr>
            <p:spPr bwMode="hidden">
              <a:xfrm>
                <a:off x="3089" y="0"/>
                <a:ext cx="174" cy="4316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12" y="0"/>
                  </a:cxn>
                  <a:cxn ang="0">
                    <a:pos x="42" y="216"/>
                  </a:cxn>
                  <a:cxn ang="0">
                    <a:pos x="72" y="444"/>
                  </a:cxn>
                  <a:cxn ang="0">
                    <a:pos x="96" y="689"/>
                  </a:cxn>
                  <a:cxn ang="0">
                    <a:pos x="120" y="947"/>
                  </a:cxn>
                  <a:cxn ang="0">
                    <a:pos x="132" y="1211"/>
                  </a:cxn>
                  <a:cxn ang="0">
                    <a:pos x="150" y="1487"/>
                  </a:cxn>
                  <a:cxn ang="0">
                    <a:pos x="156" y="1768"/>
                  </a:cxn>
                  <a:cxn ang="0">
                    <a:pos x="162" y="2062"/>
                  </a:cxn>
                  <a:cxn ang="0">
                    <a:pos x="156" y="2644"/>
                  </a:cxn>
                  <a:cxn ang="0">
                    <a:pos x="126" y="3225"/>
                  </a:cxn>
                  <a:cxn ang="0">
                    <a:pos x="108" y="3507"/>
                  </a:cxn>
                  <a:cxn ang="0">
                    <a:pos x="78" y="3788"/>
                  </a:cxn>
                  <a:cxn ang="0">
                    <a:pos x="42" y="4058"/>
                  </a:cxn>
                  <a:cxn ang="0">
                    <a:pos x="0" y="4316"/>
                  </a:cxn>
                  <a:cxn ang="0">
                    <a:pos x="12" y="4316"/>
                  </a:cxn>
                  <a:cxn ang="0">
                    <a:pos x="54" y="4058"/>
                  </a:cxn>
                  <a:cxn ang="0">
                    <a:pos x="90" y="3782"/>
                  </a:cxn>
                  <a:cxn ang="0">
                    <a:pos x="120" y="3507"/>
                  </a:cxn>
                  <a:cxn ang="0">
                    <a:pos x="138" y="3219"/>
                  </a:cxn>
                  <a:cxn ang="0">
                    <a:pos x="168" y="2638"/>
                  </a:cxn>
                  <a:cxn ang="0">
                    <a:pos x="174" y="2056"/>
                  </a:cxn>
                  <a:cxn ang="0">
                    <a:pos x="168" y="1768"/>
                  </a:cxn>
                  <a:cxn ang="0">
                    <a:pos x="162" y="1487"/>
                  </a:cxn>
                  <a:cxn ang="0">
                    <a:pos x="144" y="1211"/>
                  </a:cxn>
                  <a:cxn ang="0">
                    <a:pos x="132" y="941"/>
                  </a:cxn>
                  <a:cxn ang="0">
                    <a:pos x="108" y="689"/>
                  </a:cxn>
                  <a:cxn ang="0">
                    <a:pos x="84" y="444"/>
                  </a:cxn>
                  <a:cxn ang="0">
                    <a:pos x="54" y="216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174" h="4316">
                    <a:moveTo>
                      <a:pt x="24" y="0"/>
                    </a:moveTo>
                    <a:lnTo>
                      <a:pt x="12" y="0"/>
                    </a:lnTo>
                    <a:lnTo>
                      <a:pt x="42" y="216"/>
                    </a:lnTo>
                    <a:lnTo>
                      <a:pt x="72" y="444"/>
                    </a:lnTo>
                    <a:lnTo>
                      <a:pt x="96" y="689"/>
                    </a:lnTo>
                    <a:lnTo>
                      <a:pt x="120" y="947"/>
                    </a:lnTo>
                    <a:lnTo>
                      <a:pt x="132" y="1211"/>
                    </a:lnTo>
                    <a:lnTo>
                      <a:pt x="150" y="1487"/>
                    </a:lnTo>
                    <a:lnTo>
                      <a:pt x="156" y="1768"/>
                    </a:lnTo>
                    <a:lnTo>
                      <a:pt x="162" y="2062"/>
                    </a:lnTo>
                    <a:lnTo>
                      <a:pt x="156" y="2644"/>
                    </a:lnTo>
                    <a:lnTo>
                      <a:pt x="126" y="3225"/>
                    </a:lnTo>
                    <a:lnTo>
                      <a:pt x="108" y="3507"/>
                    </a:lnTo>
                    <a:lnTo>
                      <a:pt x="78" y="3788"/>
                    </a:lnTo>
                    <a:lnTo>
                      <a:pt x="42" y="4058"/>
                    </a:lnTo>
                    <a:lnTo>
                      <a:pt x="0" y="4316"/>
                    </a:lnTo>
                    <a:lnTo>
                      <a:pt x="12" y="4316"/>
                    </a:lnTo>
                    <a:lnTo>
                      <a:pt x="54" y="4058"/>
                    </a:lnTo>
                    <a:lnTo>
                      <a:pt x="90" y="3782"/>
                    </a:lnTo>
                    <a:lnTo>
                      <a:pt x="120" y="3507"/>
                    </a:lnTo>
                    <a:lnTo>
                      <a:pt x="138" y="3219"/>
                    </a:lnTo>
                    <a:lnTo>
                      <a:pt x="168" y="2638"/>
                    </a:lnTo>
                    <a:lnTo>
                      <a:pt x="174" y="2056"/>
                    </a:lnTo>
                    <a:lnTo>
                      <a:pt x="168" y="1768"/>
                    </a:lnTo>
                    <a:lnTo>
                      <a:pt x="162" y="1487"/>
                    </a:lnTo>
                    <a:lnTo>
                      <a:pt x="144" y="1211"/>
                    </a:lnTo>
                    <a:lnTo>
                      <a:pt x="132" y="941"/>
                    </a:lnTo>
                    <a:lnTo>
                      <a:pt x="108" y="689"/>
                    </a:lnTo>
                    <a:lnTo>
                      <a:pt x="84" y="444"/>
                    </a:lnTo>
                    <a:lnTo>
                      <a:pt x="54" y="216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50" name="Freeform 14"/>
              <p:cNvSpPr>
                <a:spLocks/>
              </p:cNvSpPr>
              <p:nvPr userDrawn="1"/>
            </p:nvSpPr>
            <p:spPr bwMode="hidden">
              <a:xfrm>
                <a:off x="3358" y="0"/>
                <a:ext cx="337" cy="4316"/>
              </a:xfrm>
              <a:custGeom>
                <a:avLst/>
                <a:gdLst/>
                <a:ahLst/>
                <a:cxnLst>
                  <a:cxn ang="0">
                    <a:pos x="329" y="2014"/>
                  </a:cxn>
                  <a:cxn ang="0">
                    <a:pos x="317" y="1726"/>
                  </a:cxn>
                  <a:cxn ang="0">
                    <a:pos x="293" y="1445"/>
                  </a:cxn>
                  <a:cxn ang="0">
                    <a:pos x="263" y="1175"/>
                  </a:cxn>
                  <a:cxn ang="0">
                    <a:pos x="228" y="917"/>
                  </a:cxn>
                  <a:cxn ang="0">
                    <a:pos x="186" y="665"/>
                  </a:cxn>
                  <a:cxn ang="0">
                    <a:pos x="132" y="432"/>
                  </a:cxn>
                  <a:cxn ang="0">
                    <a:pos x="78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66" y="204"/>
                  </a:cxn>
                  <a:cxn ang="0">
                    <a:pos x="120" y="432"/>
                  </a:cxn>
                  <a:cxn ang="0">
                    <a:pos x="174" y="665"/>
                  </a:cxn>
                  <a:cxn ang="0">
                    <a:pos x="216" y="917"/>
                  </a:cxn>
                  <a:cxn ang="0">
                    <a:pos x="251" y="1175"/>
                  </a:cxn>
                  <a:cxn ang="0">
                    <a:pos x="281" y="1445"/>
                  </a:cxn>
                  <a:cxn ang="0">
                    <a:pos x="305" y="1726"/>
                  </a:cxn>
                  <a:cxn ang="0">
                    <a:pos x="317" y="2014"/>
                  </a:cxn>
                  <a:cxn ang="0">
                    <a:pos x="323" y="2314"/>
                  </a:cxn>
                  <a:cxn ang="0">
                    <a:pos x="317" y="2608"/>
                  </a:cxn>
                  <a:cxn ang="0">
                    <a:pos x="305" y="2907"/>
                  </a:cxn>
                  <a:cxn ang="0">
                    <a:pos x="281" y="3201"/>
                  </a:cxn>
                  <a:cxn ang="0">
                    <a:pos x="257" y="3489"/>
                  </a:cxn>
                  <a:cxn ang="0">
                    <a:pos x="216" y="3777"/>
                  </a:cxn>
                  <a:cxn ang="0">
                    <a:pos x="174" y="4052"/>
                  </a:cxn>
                  <a:cxn ang="0">
                    <a:pos x="120" y="4316"/>
                  </a:cxn>
                  <a:cxn ang="0">
                    <a:pos x="132" y="4316"/>
                  </a:cxn>
                  <a:cxn ang="0">
                    <a:pos x="186" y="4052"/>
                  </a:cxn>
                  <a:cxn ang="0">
                    <a:pos x="228" y="3777"/>
                  </a:cxn>
                  <a:cxn ang="0">
                    <a:pos x="269" y="3489"/>
                  </a:cxn>
                  <a:cxn ang="0">
                    <a:pos x="293" y="3201"/>
                  </a:cxn>
                  <a:cxn ang="0">
                    <a:pos x="317" y="2907"/>
                  </a:cxn>
                  <a:cxn ang="0">
                    <a:pos x="329" y="2608"/>
                  </a:cxn>
                  <a:cxn ang="0">
                    <a:pos x="335" y="2314"/>
                  </a:cxn>
                  <a:cxn ang="0">
                    <a:pos x="329" y="2014"/>
                  </a:cxn>
                  <a:cxn ang="0">
                    <a:pos x="329" y="2014"/>
                  </a:cxn>
                </a:cxnLst>
                <a:rect l="0" t="0" r="r" b="b"/>
                <a:pathLst>
                  <a:path w="335" h="4316">
                    <a:moveTo>
                      <a:pt x="329" y="2014"/>
                    </a:moveTo>
                    <a:lnTo>
                      <a:pt x="317" y="1726"/>
                    </a:lnTo>
                    <a:lnTo>
                      <a:pt x="293" y="1445"/>
                    </a:lnTo>
                    <a:lnTo>
                      <a:pt x="263" y="1175"/>
                    </a:lnTo>
                    <a:lnTo>
                      <a:pt x="228" y="917"/>
                    </a:lnTo>
                    <a:lnTo>
                      <a:pt x="186" y="665"/>
                    </a:lnTo>
                    <a:lnTo>
                      <a:pt x="132" y="432"/>
                    </a:lnTo>
                    <a:lnTo>
                      <a:pt x="78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66" y="204"/>
                    </a:lnTo>
                    <a:lnTo>
                      <a:pt x="120" y="432"/>
                    </a:lnTo>
                    <a:lnTo>
                      <a:pt x="174" y="665"/>
                    </a:lnTo>
                    <a:lnTo>
                      <a:pt x="216" y="917"/>
                    </a:lnTo>
                    <a:lnTo>
                      <a:pt x="251" y="1175"/>
                    </a:lnTo>
                    <a:lnTo>
                      <a:pt x="281" y="1445"/>
                    </a:lnTo>
                    <a:lnTo>
                      <a:pt x="305" y="1726"/>
                    </a:lnTo>
                    <a:lnTo>
                      <a:pt x="317" y="2014"/>
                    </a:lnTo>
                    <a:lnTo>
                      <a:pt x="323" y="2314"/>
                    </a:lnTo>
                    <a:lnTo>
                      <a:pt x="317" y="2608"/>
                    </a:lnTo>
                    <a:lnTo>
                      <a:pt x="305" y="2907"/>
                    </a:lnTo>
                    <a:lnTo>
                      <a:pt x="281" y="3201"/>
                    </a:lnTo>
                    <a:lnTo>
                      <a:pt x="257" y="3489"/>
                    </a:lnTo>
                    <a:lnTo>
                      <a:pt x="216" y="3777"/>
                    </a:lnTo>
                    <a:lnTo>
                      <a:pt x="174" y="4052"/>
                    </a:lnTo>
                    <a:lnTo>
                      <a:pt x="120" y="4316"/>
                    </a:lnTo>
                    <a:lnTo>
                      <a:pt x="132" y="4316"/>
                    </a:lnTo>
                    <a:lnTo>
                      <a:pt x="186" y="4052"/>
                    </a:lnTo>
                    <a:lnTo>
                      <a:pt x="228" y="3777"/>
                    </a:lnTo>
                    <a:lnTo>
                      <a:pt x="269" y="3489"/>
                    </a:lnTo>
                    <a:lnTo>
                      <a:pt x="293" y="3201"/>
                    </a:lnTo>
                    <a:lnTo>
                      <a:pt x="317" y="2907"/>
                    </a:lnTo>
                    <a:lnTo>
                      <a:pt x="329" y="2608"/>
                    </a:lnTo>
                    <a:lnTo>
                      <a:pt x="335" y="2314"/>
                    </a:lnTo>
                    <a:lnTo>
                      <a:pt x="329" y="2014"/>
                    </a:lnTo>
                    <a:lnTo>
                      <a:pt x="329" y="201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51" name="Freeform 15"/>
              <p:cNvSpPr>
                <a:spLocks/>
              </p:cNvSpPr>
              <p:nvPr userDrawn="1"/>
            </p:nvSpPr>
            <p:spPr bwMode="hidden">
              <a:xfrm>
                <a:off x="3676" y="0"/>
                <a:ext cx="427" cy="4316"/>
              </a:xfrm>
              <a:custGeom>
                <a:avLst/>
                <a:gdLst/>
                <a:ahLst/>
                <a:cxnLst>
                  <a:cxn ang="0">
                    <a:pos x="413" y="1924"/>
                  </a:cxn>
                  <a:cxn ang="0">
                    <a:pos x="395" y="1690"/>
                  </a:cxn>
                  <a:cxn ang="0">
                    <a:pos x="365" y="1457"/>
                  </a:cxn>
                  <a:cxn ang="0">
                    <a:pos x="329" y="1229"/>
                  </a:cxn>
                  <a:cxn ang="0">
                    <a:pos x="281" y="1001"/>
                  </a:cxn>
                  <a:cxn ang="0">
                    <a:pos x="227" y="761"/>
                  </a:cxn>
                  <a:cxn ang="0">
                    <a:pos x="162" y="522"/>
                  </a:cxn>
                  <a:cxn ang="0">
                    <a:pos x="90" y="27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84" y="270"/>
                  </a:cxn>
                  <a:cxn ang="0">
                    <a:pos x="156" y="522"/>
                  </a:cxn>
                  <a:cxn ang="0">
                    <a:pos x="216" y="767"/>
                  </a:cxn>
                  <a:cxn ang="0">
                    <a:pos x="275" y="1001"/>
                  </a:cxn>
                  <a:cxn ang="0">
                    <a:pos x="317" y="1235"/>
                  </a:cxn>
                  <a:cxn ang="0">
                    <a:pos x="353" y="1463"/>
                  </a:cxn>
                  <a:cxn ang="0">
                    <a:pos x="383" y="1690"/>
                  </a:cxn>
                  <a:cxn ang="0">
                    <a:pos x="401" y="1924"/>
                  </a:cxn>
                  <a:cxn ang="0">
                    <a:pos x="413" y="2188"/>
                  </a:cxn>
                  <a:cxn ang="0">
                    <a:pos x="407" y="2458"/>
                  </a:cxn>
                  <a:cxn ang="0">
                    <a:pos x="395" y="2733"/>
                  </a:cxn>
                  <a:cxn ang="0">
                    <a:pos x="365" y="3021"/>
                  </a:cxn>
                  <a:cxn ang="0">
                    <a:pos x="329" y="3321"/>
                  </a:cxn>
                  <a:cxn ang="0">
                    <a:pos x="275" y="3639"/>
                  </a:cxn>
                  <a:cxn ang="0">
                    <a:pos x="204" y="3968"/>
                  </a:cxn>
                  <a:cxn ang="0">
                    <a:pos x="126" y="4316"/>
                  </a:cxn>
                  <a:cxn ang="0">
                    <a:pos x="138" y="4316"/>
                  </a:cxn>
                  <a:cxn ang="0">
                    <a:pos x="216" y="3968"/>
                  </a:cxn>
                  <a:cxn ang="0">
                    <a:pos x="287" y="3639"/>
                  </a:cxn>
                  <a:cxn ang="0">
                    <a:pos x="341" y="3321"/>
                  </a:cxn>
                  <a:cxn ang="0">
                    <a:pos x="377" y="3021"/>
                  </a:cxn>
                  <a:cxn ang="0">
                    <a:pos x="407" y="2733"/>
                  </a:cxn>
                  <a:cxn ang="0">
                    <a:pos x="419" y="2458"/>
                  </a:cxn>
                  <a:cxn ang="0">
                    <a:pos x="425" y="2188"/>
                  </a:cxn>
                  <a:cxn ang="0">
                    <a:pos x="413" y="1924"/>
                  </a:cxn>
                  <a:cxn ang="0">
                    <a:pos x="413" y="1924"/>
                  </a:cxn>
                </a:cxnLst>
                <a:rect l="0" t="0" r="r" b="b"/>
                <a:pathLst>
                  <a:path w="425" h="4316">
                    <a:moveTo>
                      <a:pt x="413" y="1924"/>
                    </a:moveTo>
                    <a:lnTo>
                      <a:pt x="395" y="1690"/>
                    </a:lnTo>
                    <a:lnTo>
                      <a:pt x="365" y="1457"/>
                    </a:lnTo>
                    <a:lnTo>
                      <a:pt x="329" y="1229"/>
                    </a:lnTo>
                    <a:lnTo>
                      <a:pt x="281" y="1001"/>
                    </a:lnTo>
                    <a:lnTo>
                      <a:pt x="227" y="761"/>
                    </a:lnTo>
                    <a:lnTo>
                      <a:pt x="162" y="522"/>
                    </a:lnTo>
                    <a:lnTo>
                      <a:pt x="90" y="27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84" y="270"/>
                    </a:lnTo>
                    <a:lnTo>
                      <a:pt x="156" y="522"/>
                    </a:lnTo>
                    <a:lnTo>
                      <a:pt x="216" y="767"/>
                    </a:lnTo>
                    <a:lnTo>
                      <a:pt x="275" y="1001"/>
                    </a:lnTo>
                    <a:lnTo>
                      <a:pt x="317" y="1235"/>
                    </a:lnTo>
                    <a:lnTo>
                      <a:pt x="353" y="1463"/>
                    </a:lnTo>
                    <a:lnTo>
                      <a:pt x="383" y="1690"/>
                    </a:lnTo>
                    <a:lnTo>
                      <a:pt x="401" y="1924"/>
                    </a:lnTo>
                    <a:lnTo>
                      <a:pt x="413" y="2188"/>
                    </a:lnTo>
                    <a:lnTo>
                      <a:pt x="407" y="2458"/>
                    </a:lnTo>
                    <a:lnTo>
                      <a:pt x="395" y="2733"/>
                    </a:lnTo>
                    <a:lnTo>
                      <a:pt x="365" y="3021"/>
                    </a:lnTo>
                    <a:lnTo>
                      <a:pt x="329" y="3321"/>
                    </a:lnTo>
                    <a:lnTo>
                      <a:pt x="275" y="3639"/>
                    </a:lnTo>
                    <a:lnTo>
                      <a:pt x="204" y="3968"/>
                    </a:lnTo>
                    <a:lnTo>
                      <a:pt x="126" y="4316"/>
                    </a:lnTo>
                    <a:lnTo>
                      <a:pt x="138" y="4316"/>
                    </a:lnTo>
                    <a:lnTo>
                      <a:pt x="216" y="3968"/>
                    </a:lnTo>
                    <a:lnTo>
                      <a:pt x="287" y="3639"/>
                    </a:lnTo>
                    <a:lnTo>
                      <a:pt x="341" y="3321"/>
                    </a:lnTo>
                    <a:lnTo>
                      <a:pt x="377" y="3021"/>
                    </a:lnTo>
                    <a:lnTo>
                      <a:pt x="407" y="2733"/>
                    </a:lnTo>
                    <a:lnTo>
                      <a:pt x="419" y="2458"/>
                    </a:lnTo>
                    <a:lnTo>
                      <a:pt x="425" y="2188"/>
                    </a:lnTo>
                    <a:lnTo>
                      <a:pt x="413" y="1924"/>
                    </a:lnTo>
                    <a:lnTo>
                      <a:pt x="413" y="192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52" name="Freeform 16"/>
              <p:cNvSpPr>
                <a:spLocks/>
              </p:cNvSpPr>
              <p:nvPr userDrawn="1"/>
            </p:nvSpPr>
            <p:spPr bwMode="hidden">
              <a:xfrm>
                <a:off x="3946" y="0"/>
                <a:ext cx="558" cy="4316"/>
              </a:xfrm>
              <a:custGeom>
                <a:avLst/>
                <a:gdLst/>
                <a:ahLst/>
                <a:cxnLst>
                  <a:cxn ang="0">
                    <a:pos x="556" y="2020"/>
                  </a:cxn>
                  <a:cxn ang="0">
                    <a:pos x="538" y="1732"/>
                  </a:cxn>
                  <a:cxn ang="0">
                    <a:pos x="503" y="1445"/>
                  </a:cxn>
                  <a:cxn ang="0">
                    <a:pos x="455" y="1175"/>
                  </a:cxn>
                  <a:cxn ang="0">
                    <a:pos x="395" y="911"/>
                  </a:cxn>
                  <a:cxn ang="0">
                    <a:pos x="317" y="659"/>
                  </a:cxn>
                  <a:cxn ang="0">
                    <a:pos x="228" y="426"/>
                  </a:cxn>
                  <a:cxn ang="0">
                    <a:pos x="126" y="204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14" y="204"/>
                  </a:cxn>
                  <a:cxn ang="0">
                    <a:pos x="216" y="426"/>
                  </a:cxn>
                  <a:cxn ang="0">
                    <a:pos x="305" y="659"/>
                  </a:cxn>
                  <a:cxn ang="0">
                    <a:pos x="383" y="911"/>
                  </a:cxn>
                  <a:cxn ang="0">
                    <a:pos x="443" y="1175"/>
                  </a:cxn>
                  <a:cxn ang="0">
                    <a:pos x="491" y="1445"/>
                  </a:cxn>
                  <a:cxn ang="0">
                    <a:pos x="526" y="1732"/>
                  </a:cxn>
                  <a:cxn ang="0">
                    <a:pos x="544" y="2020"/>
                  </a:cxn>
                  <a:cxn ang="0">
                    <a:pos x="544" y="2326"/>
                  </a:cxn>
                  <a:cxn ang="0">
                    <a:pos x="532" y="2632"/>
                  </a:cxn>
                  <a:cxn ang="0">
                    <a:pos x="503" y="2931"/>
                  </a:cxn>
                  <a:cxn ang="0">
                    <a:pos x="455" y="3225"/>
                  </a:cxn>
                  <a:cxn ang="0">
                    <a:pos x="389" y="3513"/>
                  </a:cxn>
                  <a:cxn ang="0">
                    <a:pos x="311" y="3788"/>
                  </a:cxn>
                  <a:cxn ang="0">
                    <a:pos x="216" y="4058"/>
                  </a:cxn>
                  <a:cxn ang="0">
                    <a:pos x="102" y="4316"/>
                  </a:cxn>
                  <a:cxn ang="0">
                    <a:pos x="114" y="4316"/>
                  </a:cxn>
                  <a:cxn ang="0">
                    <a:pos x="228" y="4058"/>
                  </a:cxn>
                  <a:cxn ang="0">
                    <a:pos x="323" y="3788"/>
                  </a:cxn>
                  <a:cxn ang="0">
                    <a:pos x="401" y="3513"/>
                  </a:cxn>
                  <a:cxn ang="0">
                    <a:pos x="467" y="3225"/>
                  </a:cxn>
                  <a:cxn ang="0">
                    <a:pos x="515" y="2931"/>
                  </a:cxn>
                  <a:cxn ang="0">
                    <a:pos x="544" y="2632"/>
                  </a:cxn>
                  <a:cxn ang="0">
                    <a:pos x="556" y="2326"/>
                  </a:cxn>
                  <a:cxn ang="0">
                    <a:pos x="556" y="2020"/>
                  </a:cxn>
                  <a:cxn ang="0">
                    <a:pos x="556" y="2020"/>
                  </a:cxn>
                </a:cxnLst>
                <a:rect l="0" t="0" r="r" b="b"/>
                <a:pathLst>
                  <a:path w="556" h="4316">
                    <a:moveTo>
                      <a:pt x="556" y="2020"/>
                    </a:moveTo>
                    <a:lnTo>
                      <a:pt x="538" y="1732"/>
                    </a:lnTo>
                    <a:lnTo>
                      <a:pt x="503" y="1445"/>
                    </a:lnTo>
                    <a:lnTo>
                      <a:pt x="455" y="1175"/>
                    </a:lnTo>
                    <a:lnTo>
                      <a:pt x="395" y="911"/>
                    </a:lnTo>
                    <a:lnTo>
                      <a:pt x="317" y="659"/>
                    </a:lnTo>
                    <a:lnTo>
                      <a:pt x="228" y="426"/>
                    </a:lnTo>
                    <a:lnTo>
                      <a:pt x="126" y="204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14" y="204"/>
                    </a:lnTo>
                    <a:lnTo>
                      <a:pt x="216" y="426"/>
                    </a:lnTo>
                    <a:lnTo>
                      <a:pt x="305" y="659"/>
                    </a:lnTo>
                    <a:lnTo>
                      <a:pt x="383" y="911"/>
                    </a:lnTo>
                    <a:lnTo>
                      <a:pt x="443" y="1175"/>
                    </a:lnTo>
                    <a:lnTo>
                      <a:pt x="491" y="1445"/>
                    </a:lnTo>
                    <a:lnTo>
                      <a:pt x="526" y="1732"/>
                    </a:lnTo>
                    <a:lnTo>
                      <a:pt x="544" y="2020"/>
                    </a:lnTo>
                    <a:lnTo>
                      <a:pt x="544" y="2326"/>
                    </a:lnTo>
                    <a:lnTo>
                      <a:pt x="532" y="2632"/>
                    </a:lnTo>
                    <a:lnTo>
                      <a:pt x="503" y="2931"/>
                    </a:lnTo>
                    <a:lnTo>
                      <a:pt x="455" y="3225"/>
                    </a:lnTo>
                    <a:lnTo>
                      <a:pt x="389" y="3513"/>
                    </a:lnTo>
                    <a:lnTo>
                      <a:pt x="311" y="3788"/>
                    </a:lnTo>
                    <a:lnTo>
                      <a:pt x="216" y="4058"/>
                    </a:lnTo>
                    <a:lnTo>
                      <a:pt x="102" y="4316"/>
                    </a:lnTo>
                    <a:lnTo>
                      <a:pt x="114" y="4316"/>
                    </a:lnTo>
                    <a:lnTo>
                      <a:pt x="228" y="4058"/>
                    </a:lnTo>
                    <a:lnTo>
                      <a:pt x="323" y="3788"/>
                    </a:lnTo>
                    <a:lnTo>
                      <a:pt x="401" y="3513"/>
                    </a:lnTo>
                    <a:lnTo>
                      <a:pt x="467" y="3225"/>
                    </a:lnTo>
                    <a:lnTo>
                      <a:pt x="515" y="2931"/>
                    </a:lnTo>
                    <a:lnTo>
                      <a:pt x="544" y="2632"/>
                    </a:lnTo>
                    <a:lnTo>
                      <a:pt x="556" y="2326"/>
                    </a:lnTo>
                    <a:lnTo>
                      <a:pt x="556" y="2020"/>
                    </a:lnTo>
                    <a:lnTo>
                      <a:pt x="556" y="202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53" name="Freeform 17"/>
              <p:cNvSpPr>
                <a:spLocks/>
              </p:cNvSpPr>
              <p:nvPr userDrawn="1"/>
            </p:nvSpPr>
            <p:spPr bwMode="hidden">
              <a:xfrm>
                <a:off x="4246" y="0"/>
                <a:ext cx="690" cy="4316"/>
              </a:xfrm>
              <a:custGeom>
                <a:avLst/>
                <a:gdLst/>
                <a:ahLst/>
                <a:cxnLst>
                  <a:cxn ang="0">
                    <a:pos x="688" y="2086"/>
                  </a:cxn>
                  <a:cxn ang="0">
                    <a:pos x="670" y="1810"/>
                  </a:cxn>
                  <a:cxn ang="0">
                    <a:pos x="634" y="1541"/>
                  </a:cxn>
                  <a:cxn ang="0">
                    <a:pos x="574" y="1271"/>
                  </a:cxn>
                  <a:cxn ang="0">
                    <a:pos x="497" y="1007"/>
                  </a:cxn>
                  <a:cxn ang="0">
                    <a:pos x="401" y="749"/>
                  </a:cxn>
                  <a:cxn ang="0">
                    <a:pos x="293" y="492"/>
                  </a:cxn>
                  <a:cxn ang="0">
                    <a:pos x="162" y="240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50" y="240"/>
                  </a:cxn>
                  <a:cxn ang="0">
                    <a:pos x="281" y="492"/>
                  </a:cxn>
                  <a:cxn ang="0">
                    <a:pos x="389" y="749"/>
                  </a:cxn>
                  <a:cxn ang="0">
                    <a:pos x="485" y="1007"/>
                  </a:cxn>
                  <a:cxn ang="0">
                    <a:pos x="562" y="1271"/>
                  </a:cxn>
                  <a:cxn ang="0">
                    <a:pos x="622" y="1541"/>
                  </a:cxn>
                  <a:cxn ang="0">
                    <a:pos x="658" y="1810"/>
                  </a:cxn>
                  <a:cxn ang="0">
                    <a:pos x="676" y="2086"/>
                  </a:cxn>
                  <a:cxn ang="0">
                    <a:pos x="676" y="2368"/>
                  </a:cxn>
                  <a:cxn ang="0">
                    <a:pos x="658" y="2650"/>
                  </a:cxn>
                  <a:cxn ang="0">
                    <a:pos x="616" y="2931"/>
                  </a:cxn>
                  <a:cxn ang="0">
                    <a:pos x="556" y="3213"/>
                  </a:cxn>
                  <a:cxn ang="0">
                    <a:pos x="473" y="3495"/>
                  </a:cxn>
                  <a:cxn ang="0">
                    <a:pos x="371" y="3777"/>
                  </a:cxn>
                  <a:cxn ang="0">
                    <a:pos x="251" y="4046"/>
                  </a:cxn>
                  <a:cxn ang="0">
                    <a:pos x="114" y="4316"/>
                  </a:cxn>
                  <a:cxn ang="0">
                    <a:pos x="126" y="4316"/>
                  </a:cxn>
                  <a:cxn ang="0">
                    <a:pos x="263" y="4046"/>
                  </a:cxn>
                  <a:cxn ang="0">
                    <a:pos x="383" y="3777"/>
                  </a:cxn>
                  <a:cxn ang="0">
                    <a:pos x="485" y="3495"/>
                  </a:cxn>
                  <a:cxn ang="0">
                    <a:pos x="568" y="3219"/>
                  </a:cxn>
                  <a:cxn ang="0">
                    <a:pos x="628" y="2937"/>
                  </a:cxn>
                  <a:cxn ang="0">
                    <a:pos x="670" y="2656"/>
                  </a:cxn>
                  <a:cxn ang="0">
                    <a:pos x="688" y="2368"/>
                  </a:cxn>
                  <a:cxn ang="0">
                    <a:pos x="688" y="2086"/>
                  </a:cxn>
                  <a:cxn ang="0">
                    <a:pos x="688" y="2086"/>
                  </a:cxn>
                </a:cxnLst>
                <a:rect l="0" t="0" r="r" b="b"/>
                <a:pathLst>
                  <a:path w="688" h="4316">
                    <a:moveTo>
                      <a:pt x="688" y="2086"/>
                    </a:moveTo>
                    <a:lnTo>
                      <a:pt x="670" y="1810"/>
                    </a:lnTo>
                    <a:lnTo>
                      <a:pt x="634" y="1541"/>
                    </a:lnTo>
                    <a:lnTo>
                      <a:pt x="574" y="1271"/>
                    </a:lnTo>
                    <a:lnTo>
                      <a:pt x="497" y="1007"/>
                    </a:lnTo>
                    <a:lnTo>
                      <a:pt x="401" y="749"/>
                    </a:lnTo>
                    <a:lnTo>
                      <a:pt x="293" y="492"/>
                    </a:lnTo>
                    <a:lnTo>
                      <a:pt x="162" y="240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50" y="240"/>
                    </a:lnTo>
                    <a:lnTo>
                      <a:pt x="281" y="492"/>
                    </a:lnTo>
                    <a:lnTo>
                      <a:pt x="389" y="749"/>
                    </a:lnTo>
                    <a:lnTo>
                      <a:pt x="485" y="1007"/>
                    </a:lnTo>
                    <a:lnTo>
                      <a:pt x="562" y="1271"/>
                    </a:lnTo>
                    <a:lnTo>
                      <a:pt x="622" y="1541"/>
                    </a:lnTo>
                    <a:lnTo>
                      <a:pt x="658" y="1810"/>
                    </a:lnTo>
                    <a:lnTo>
                      <a:pt x="676" y="2086"/>
                    </a:lnTo>
                    <a:lnTo>
                      <a:pt x="676" y="2368"/>
                    </a:lnTo>
                    <a:lnTo>
                      <a:pt x="658" y="2650"/>
                    </a:lnTo>
                    <a:lnTo>
                      <a:pt x="616" y="2931"/>
                    </a:lnTo>
                    <a:lnTo>
                      <a:pt x="556" y="3213"/>
                    </a:lnTo>
                    <a:lnTo>
                      <a:pt x="473" y="3495"/>
                    </a:lnTo>
                    <a:lnTo>
                      <a:pt x="371" y="3777"/>
                    </a:lnTo>
                    <a:lnTo>
                      <a:pt x="251" y="4046"/>
                    </a:lnTo>
                    <a:lnTo>
                      <a:pt x="114" y="4316"/>
                    </a:lnTo>
                    <a:lnTo>
                      <a:pt x="126" y="4316"/>
                    </a:lnTo>
                    <a:lnTo>
                      <a:pt x="263" y="4046"/>
                    </a:lnTo>
                    <a:lnTo>
                      <a:pt x="383" y="3777"/>
                    </a:lnTo>
                    <a:lnTo>
                      <a:pt x="485" y="3495"/>
                    </a:lnTo>
                    <a:lnTo>
                      <a:pt x="568" y="3219"/>
                    </a:lnTo>
                    <a:lnTo>
                      <a:pt x="628" y="2937"/>
                    </a:lnTo>
                    <a:lnTo>
                      <a:pt x="670" y="2656"/>
                    </a:lnTo>
                    <a:lnTo>
                      <a:pt x="688" y="2368"/>
                    </a:lnTo>
                    <a:lnTo>
                      <a:pt x="688" y="2086"/>
                    </a:lnTo>
                    <a:lnTo>
                      <a:pt x="688" y="208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54" name="Freeform 18"/>
              <p:cNvSpPr>
                <a:spLocks/>
              </p:cNvSpPr>
              <p:nvPr userDrawn="1"/>
            </p:nvSpPr>
            <p:spPr bwMode="hidden">
              <a:xfrm>
                <a:off x="4522" y="0"/>
                <a:ext cx="864" cy="4316"/>
              </a:xfrm>
              <a:custGeom>
                <a:avLst/>
                <a:gdLst/>
                <a:ahLst/>
                <a:cxnLst>
                  <a:cxn ang="0">
                    <a:pos x="855" y="2128"/>
                  </a:cxn>
                  <a:cxn ang="0">
                    <a:pos x="831" y="1834"/>
                  </a:cxn>
                  <a:cxn ang="0">
                    <a:pos x="808" y="1684"/>
                  </a:cxn>
                  <a:cxn ang="0">
                    <a:pos x="784" y="1541"/>
                  </a:cxn>
                  <a:cxn ang="0">
                    <a:pos x="748" y="1397"/>
                  </a:cxn>
                  <a:cxn ang="0">
                    <a:pos x="712" y="1253"/>
                  </a:cxn>
                  <a:cxn ang="0">
                    <a:pos x="664" y="1115"/>
                  </a:cxn>
                  <a:cxn ang="0">
                    <a:pos x="610" y="977"/>
                  </a:cxn>
                  <a:cxn ang="0">
                    <a:pos x="491" y="719"/>
                  </a:cxn>
                  <a:cxn ang="0">
                    <a:pos x="353" y="468"/>
                  </a:cxn>
                  <a:cxn ang="0">
                    <a:pos x="192" y="228"/>
                  </a:cxn>
                  <a:cxn ang="0">
                    <a:pos x="12" y="0"/>
                  </a:cxn>
                  <a:cxn ang="0">
                    <a:pos x="0" y="0"/>
                  </a:cxn>
                  <a:cxn ang="0">
                    <a:pos x="180" y="228"/>
                  </a:cxn>
                  <a:cxn ang="0">
                    <a:pos x="341" y="468"/>
                  </a:cxn>
                  <a:cxn ang="0">
                    <a:pos x="479" y="719"/>
                  </a:cxn>
                  <a:cxn ang="0">
                    <a:pos x="598" y="983"/>
                  </a:cxn>
                  <a:cxn ang="0">
                    <a:pos x="652" y="1121"/>
                  </a:cxn>
                  <a:cxn ang="0">
                    <a:pos x="700" y="1259"/>
                  </a:cxn>
                  <a:cxn ang="0">
                    <a:pos x="736" y="1403"/>
                  </a:cxn>
                  <a:cxn ang="0">
                    <a:pos x="772" y="1547"/>
                  </a:cxn>
                  <a:cxn ang="0">
                    <a:pos x="802" y="1690"/>
                  </a:cxn>
                  <a:cxn ang="0">
                    <a:pos x="819" y="1834"/>
                  </a:cxn>
                  <a:cxn ang="0">
                    <a:pos x="837" y="1984"/>
                  </a:cxn>
                  <a:cxn ang="0">
                    <a:pos x="843" y="2128"/>
                  </a:cxn>
                  <a:cxn ang="0">
                    <a:pos x="849" y="2278"/>
                  </a:cxn>
                  <a:cxn ang="0">
                    <a:pos x="843" y="2428"/>
                  </a:cxn>
                  <a:cxn ang="0">
                    <a:pos x="831" y="2572"/>
                  </a:cxn>
                  <a:cxn ang="0">
                    <a:pos x="819" y="2721"/>
                  </a:cxn>
                  <a:cxn ang="0">
                    <a:pos x="796" y="2865"/>
                  </a:cxn>
                  <a:cxn ang="0">
                    <a:pos x="766" y="3015"/>
                  </a:cxn>
                  <a:cxn ang="0">
                    <a:pos x="724" y="3159"/>
                  </a:cxn>
                  <a:cxn ang="0">
                    <a:pos x="682" y="3303"/>
                  </a:cxn>
                  <a:cxn ang="0">
                    <a:pos x="586" y="3567"/>
                  </a:cxn>
                  <a:cxn ang="0">
                    <a:pos x="473" y="3824"/>
                  </a:cxn>
                  <a:cxn ang="0">
                    <a:pos x="335" y="4076"/>
                  </a:cxn>
                  <a:cxn ang="0">
                    <a:pos x="180" y="4316"/>
                  </a:cxn>
                  <a:cxn ang="0">
                    <a:pos x="192" y="4316"/>
                  </a:cxn>
                  <a:cxn ang="0">
                    <a:pos x="347" y="4076"/>
                  </a:cxn>
                  <a:cxn ang="0">
                    <a:pos x="485" y="3824"/>
                  </a:cxn>
                  <a:cxn ang="0">
                    <a:pos x="598" y="3573"/>
                  </a:cxn>
                  <a:cxn ang="0">
                    <a:pos x="694" y="3309"/>
                  </a:cxn>
                  <a:cxn ang="0">
                    <a:pos x="736" y="3165"/>
                  </a:cxn>
                  <a:cxn ang="0">
                    <a:pos x="778" y="3021"/>
                  </a:cxn>
                  <a:cxn ang="0">
                    <a:pos x="808" y="2871"/>
                  </a:cxn>
                  <a:cxn ang="0">
                    <a:pos x="831" y="2727"/>
                  </a:cxn>
                  <a:cxn ang="0">
                    <a:pos x="843" y="2578"/>
                  </a:cxn>
                  <a:cxn ang="0">
                    <a:pos x="855" y="2428"/>
                  </a:cxn>
                  <a:cxn ang="0">
                    <a:pos x="861" y="2278"/>
                  </a:cxn>
                  <a:cxn ang="0">
                    <a:pos x="855" y="2128"/>
                  </a:cxn>
                  <a:cxn ang="0">
                    <a:pos x="855" y="2128"/>
                  </a:cxn>
                </a:cxnLst>
                <a:rect l="0" t="0" r="r" b="b"/>
                <a:pathLst>
                  <a:path w="861" h="4316">
                    <a:moveTo>
                      <a:pt x="855" y="2128"/>
                    </a:moveTo>
                    <a:lnTo>
                      <a:pt x="831" y="1834"/>
                    </a:lnTo>
                    <a:lnTo>
                      <a:pt x="808" y="1684"/>
                    </a:lnTo>
                    <a:lnTo>
                      <a:pt x="784" y="1541"/>
                    </a:lnTo>
                    <a:lnTo>
                      <a:pt x="748" y="1397"/>
                    </a:lnTo>
                    <a:lnTo>
                      <a:pt x="712" y="1253"/>
                    </a:lnTo>
                    <a:lnTo>
                      <a:pt x="664" y="1115"/>
                    </a:lnTo>
                    <a:lnTo>
                      <a:pt x="610" y="977"/>
                    </a:lnTo>
                    <a:lnTo>
                      <a:pt x="491" y="719"/>
                    </a:lnTo>
                    <a:lnTo>
                      <a:pt x="353" y="468"/>
                    </a:lnTo>
                    <a:lnTo>
                      <a:pt x="192" y="228"/>
                    </a:lnTo>
                    <a:lnTo>
                      <a:pt x="12" y="0"/>
                    </a:lnTo>
                    <a:lnTo>
                      <a:pt x="0" y="0"/>
                    </a:lnTo>
                    <a:lnTo>
                      <a:pt x="180" y="228"/>
                    </a:lnTo>
                    <a:lnTo>
                      <a:pt x="341" y="468"/>
                    </a:lnTo>
                    <a:lnTo>
                      <a:pt x="479" y="719"/>
                    </a:lnTo>
                    <a:lnTo>
                      <a:pt x="598" y="983"/>
                    </a:lnTo>
                    <a:lnTo>
                      <a:pt x="652" y="1121"/>
                    </a:lnTo>
                    <a:lnTo>
                      <a:pt x="700" y="1259"/>
                    </a:lnTo>
                    <a:lnTo>
                      <a:pt x="736" y="1403"/>
                    </a:lnTo>
                    <a:lnTo>
                      <a:pt x="772" y="1547"/>
                    </a:lnTo>
                    <a:lnTo>
                      <a:pt x="802" y="1690"/>
                    </a:lnTo>
                    <a:lnTo>
                      <a:pt x="819" y="1834"/>
                    </a:lnTo>
                    <a:lnTo>
                      <a:pt x="837" y="1984"/>
                    </a:lnTo>
                    <a:lnTo>
                      <a:pt x="843" y="2128"/>
                    </a:lnTo>
                    <a:lnTo>
                      <a:pt x="849" y="2278"/>
                    </a:lnTo>
                    <a:lnTo>
                      <a:pt x="843" y="2428"/>
                    </a:lnTo>
                    <a:lnTo>
                      <a:pt x="831" y="2572"/>
                    </a:lnTo>
                    <a:lnTo>
                      <a:pt x="819" y="2721"/>
                    </a:lnTo>
                    <a:lnTo>
                      <a:pt x="796" y="2865"/>
                    </a:lnTo>
                    <a:lnTo>
                      <a:pt x="766" y="3015"/>
                    </a:lnTo>
                    <a:lnTo>
                      <a:pt x="724" y="3159"/>
                    </a:lnTo>
                    <a:lnTo>
                      <a:pt x="682" y="3303"/>
                    </a:lnTo>
                    <a:lnTo>
                      <a:pt x="586" y="3567"/>
                    </a:lnTo>
                    <a:lnTo>
                      <a:pt x="473" y="3824"/>
                    </a:lnTo>
                    <a:lnTo>
                      <a:pt x="335" y="4076"/>
                    </a:lnTo>
                    <a:lnTo>
                      <a:pt x="180" y="4316"/>
                    </a:lnTo>
                    <a:lnTo>
                      <a:pt x="192" y="4316"/>
                    </a:lnTo>
                    <a:lnTo>
                      <a:pt x="347" y="4076"/>
                    </a:lnTo>
                    <a:lnTo>
                      <a:pt x="485" y="3824"/>
                    </a:lnTo>
                    <a:lnTo>
                      <a:pt x="598" y="3573"/>
                    </a:lnTo>
                    <a:lnTo>
                      <a:pt x="694" y="3309"/>
                    </a:lnTo>
                    <a:lnTo>
                      <a:pt x="736" y="3165"/>
                    </a:lnTo>
                    <a:lnTo>
                      <a:pt x="778" y="3021"/>
                    </a:lnTo>
                    <a:lnTo>
                      <a:pt x="808" y="2871"/>
                    </a:lnTo>
                    <a:lnTo>
                      <a:pt x="831" y="2727"/>
                    </a:lnTo>
                    <a:lnTo>
                      <a:pt x="843" y="2578"/>
                    </a:lnTo>
                    <a:lnTo>
                      <a:pt x="855" y="2428"/>
                    </a:lnTo>
                    <a:lnTo>
                      <a:pt x="861" y="2278"/>
                    </a:lnTo>
                    <a:lnTo>
                      <a:pt x="855" y="2128"/>
                    </a:lnTo>
                    <a:lnTo>
                      <a:pt x="855" y="212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55" name="Freeform 19"/>
              <p:cNvSpPr>
                <a:spLocks/>
              </p:cNvSpPr>
              <p:nvPr userDrawn="1"/>
            </p:nvSpPr>
            <p:spPr bwMode="hidden">
              <a:xfrm>
                <a:off x="2399" y="0"/>
                <a:ext cx="150" cy="4316"/>
              </a:xfrm>
              <a:custGeom>
                <a:avLst/>
                <a:gdLst/>
                <a:ahLst/>
                <a:cxnLst>
                  <a:cxn ang="0">
                    <a:pos x="18" y="1942"/>
                  </a:cxn>
                  <a:cxn ang="0">
                    <a:pos x="30" y="1630"/>
                  </a:cxn>
                  <a:cxn ang="0">
                    <a:pos x="42" y="1331"/>
                  </a:cxn>
                  <a:cxn ang="0">
                    <a:pos x="59" y="1055"/>
                  </a:cxn>
                  <a:cxn ang="0">
                    <a:pos x="77" y="791"/>
                  </a:cxn>
                  <a:cxn ang="0">
                    <a:pos x="83" y="671"/>
                  </a:cxn>
                  <a:cxn ang="0">
                    <a:pos x="95" y="557"/>
                  </a:cxn>
                  <a:cxn ang="0">
                    <a:pos x="107" y="444"/>
                  </a:cxn>
                  <a:cxn ang="0">
                    <a:pos x="113" y="342"/>
                  </a:cxn>
                  <a:cxn ang="0">
                    <a:pos x="125" y="246"/>
                  </a:cxn>
                  <a:cxn ang="0">
                    <a:pos x="131" y="156"/>
                  </a:cxn>
                  <a:cxn ang="0">
                    <a:pos x="143" y="72"/>
                  </a:cxn>
                  <a:cxn ang="0">
                    <a:pos x="149" y="0"/>
                  </a:cxn>
                  <a:cxn ang="0">
                    <a:pos x="137" y="0"/>
                  </a:cxn>
                  <a:cxn ang="0">
                    <a:pos x="131" y="72"/>
                  </a:cxn>
                  <a:cxn ang="0">
                    <a:pos x="119" y="156"/>
                  </a:cxn>
                  <a:cxn ang="0">
                    <a:pos x="113" y="246"/>
                  </a:cxn>
                  <a:cxn ang="0">
                    <a:pos x="101" y="342"/>
                  </a:cxn>
                  <a:cxn ang="0">
                    <a:pos x="95" y="444"/>
                  </a:cxn>
                  <a:cxn ang="0">
                    <a:pos x="83" y="557"/>
                  </a:cxn>
                  <a:cxn ang="0">
                    <a:pos x="71" y="671"/>
                  </a:cxn>
                  <a:cxn ang="0">
                    <a:pos x="65" y="791"/>
                  </a:cxn>
                  <a:cxn ang="0">
                    <a:pos x="48" y="1055"/>
                  </a:cxn>
                  <a:cxn ang="0">
                    <a:pos x="30" y="1331"/>
                  </a:cxn>
                  <a:cxn ang="0">
                    <a:pos x="18" y="1630"/>
                  </a:cxn>
                  <a:cxn ang="0">
                    <a:pos x="6" y="1942"/>
                  </a:cxn>
                  <a:cxn ang="0">
                    <a:pos x="0" y="2278"/>
                  </a:cxn>
                  <a:cxn ang="0">
                    <a:pos x="6" y="2602"/>
                  </a:cxn>
                  <a:cxn ang="0">
                    <a:pos x="12" y="2919"/>
                  </a:cxn>
                  <a:cxn ang="0">
                    <a:pos x="24" y="3219"/>
                  </a:cxn>
                  <a:cxn ang="0">
                    <a:pos x="36" y="3513"/>
                  </a:cxn>
                  <a:cxn ang="0">
                    <a:pos x="59" y="3794"/>
                  </a:cxn>
                  <a:cxn ang="0">
                    <a:pos x="89" y="4058"/>
                  </a:cxn>
                  <a:cxn ang="0">
                    <a:pos x="125" y="4316"/>
                  </a:cxn>
                  <a:cxn ang="0">
                    <a:pos x="137" y="4316"/>
                  </a:cxn>
                  <a:cxn ang="0">
                    <a:pos x="101" y="4058"/>
                  </a:cxn>
                  <a:cxn ang="0">
                    <a:pos x="71" y="3794"/>
                  </a:cxn>
                  <a:cxn ang="0">
                    <a:pos x="48" y="3513"/>
                  </a:cxn>
                  <a:cxn ang="0">
                    <a:pos x="36" y="3225"/>
                  </a:cxn>
                  <a:cxn ang="0">
                    <a:pos x="24" y="2919"/>
                  </a:cxn>
                  <a:cxn ang="0">
                    <a:pos x="18" y="2608"/>
                  </a:cxn>
                  <a:cxn ang="0">
                    <a:pos x="12" y="2278"/>
                  </a:cxn>
                  <a:cxn ang="0">
                    <a:pos x="18" y="1942"/>
                  </a:cxn>
                  <a:cxn ang="0">
                    <a:pos x="18" y="1942"/>
                  </a:cxn>
                </a:cxnLst>
                <a:rect l="0" t="0" r="r" b="b"/>
                <a:pathLst>
                  <a:path w="149" h="4316">
                    <a:moveTo>
                      <a:pt x="18" y="1942"/>
                    </a:moveTo>
                    <a:lnTo>
                      <a:pt x="30" y="1630"/>
                    </a:lnTo>
                    <a:lnTo>
                      <a:pt x="42" y="1331"/>
                    </a:lnTo>
                    <a:lnTo>
                      <a:pt x="59" y="1055"/>
                    </a:lnTo>
                    <a:lnTo>
                      <a:pt x="77" y="791"/>
                    </a:lnTo>
                    <a:lnTo>
                      <a:pt x="83" y="671"/>
                    </a:lnTo>
                    <a:lnTo>
                      <a:pt x="95" y="557"/>
                    </a:lnTo>
                    <a:lnTo>
                      <a:pt x="107" y="444"/>
                    </a:lnTo>
                    <a:lnTo>
                      <a:pt x="113" y="342"/>
                    </a:lnTo>
                    <a:lnTo>
                      <a:pt x="125" y="246"/>
                    </a:lnTo>
                    <a:lnTo>
                      <a:pt x="131" y="156"/>
                    </a:lnTo>
                    <a:lnTo>
                      <a:pt x="143" y="72"/>
                    </a:lnTo>
                    <a:lnTo>
                      <a:pt x="149" y="0"/>
                    </a:lnTo>
                    <a:lnTo>
                      <a:pt x="137" y="0"/>
                    </a:lnTo>
                    <a:lnTo>
                      <a:pt x="131" y="72"/>
                    </a:lnTo>
                    <a:lnTo>
                      <a:pt x="119" y="156"/>
                    </a:lnTo>
                    <a:lnTo>
                      <a:pt x="113" y="246"/>
                    </a:lnTo>
                    <a:lnTo>
                      <a:pt x="101" y="342"/>
                    </a:lnTo>
                    <a:lnTo>
                      <a:pt x="95" y="444"/>
                    </a:lnTo>
                    <a:lnTo>
                      <a:pt x="83" y="557"/>
                    </a:lnTo>
                    <a:lnTo>
                      <a:pt x="71" y="671"/>
                    </a:lnTo>
                    <a:lnTo>
                      <a:pt x="65" y="791"/>
                    </a:lnTo>
                    <a:lnTo>
                      <a:pt x="48" y="1055"/>
                    </a:lnTo>
                    <a:lnTo>
                      <a:pt x="30" y="1331"/>
                    </a:lnTo>
                    <a:lnTo>
                      <a:pt x="18" y="1630"/>
                    </a:lnTo>
                    <a:lnTo>
                      <a:pt x="6" y="1942"/>
                    </a:lnTo>
                    <a:lnTo>
                      <a:pt x="0" y="2278"/>
                    </a:lnTo>
                    <a:lnTo>
                      <a:pt x="6" y="2602"/>
                    </a:lnTo>
                    <a:lnTo>
                      <a:pt x="12" y="2919"/>
                    </a:lnTo>
                    <a:lnTo>
                      <a:pt x="24" y="3219"/>
                    </a:lnTo>
                    <a:lnTo>
                      <a:pt x="36" y="3513"/>
                    </a:lnTo>
                    <a:lnTo>
                      <a:pt x="59" y="3794"/>
                    </a:lnTo>
                    <a:lnTo>
                      <a:pt x="89" y="4058"/>
                    </a:lnTo>
                    <a:lnTo>
                      <a:pt x="125" y="4316"/>
                    </a:lnTo>
                    <a:lnTo>
                      <a:pt x="137" y="4316"/>
                    </a:lnTo>
                    <a:lnTo>
                      <a:pt x="101" y="4058"/>
                    </a:lnTo>
                    <a:lnTo>
                      <a:pt x="71" y="3794"/>
                    </a:lnTo>
                    <a:lnTo>
                      <a:pt x="48" y="3513"/>
                    </a:lnTo>
                    <a:lnTo>
                      <a:pt x="36" y="3225"/>
                    </a:lnTo>
                    <a:lnTo>
                      <a:pt x="24" y="2919"/>
                    </a:lnTo>
                    <a:lnTo>
                      <a:pt x="18" y="2608"/>
                    </a:lnTo>
                    <a:lnTo>
                      <a:pt x="12" y="2278"/>
                    </a:lnTo>
                    <a:lnTo>
                      <a:pt x="18" y="1942"/>
                    </a:lnTo>
                    <a:lnTo>
                      <a:pt x="18" y="194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56" name="Freeform 20"/>
              <p:cNvSpPr>
                <a:spLocks/>
              </p:cNvSpPr>
              <p:nvPr userDrawn="1"/>
            </p:nvSpPr>
            <p:spPr bwMode="hidden">
              <a:xfrm>
                <a:off x="1967" y="0"/>
                <a:ext cx="300" cy="4316"/>
              </a:xfrm>
              <a:custGeom>
                <a:avLst/>
                <a:gdLst/>
                <a:ahLst/>
                <a:cxnLst>
                  <a:cxn ang="0">
                    <a:pos x="18" y="2062"/>
                  </a:cxn>
                  <a:cxn ang="0">
                    <a:pos x="30" y="1750"/>
                  </a:cxn>
                  <a:cxn ang="0">
                    <a:pos x="54" y="1451"/>
                  </a:cxn>
                  <a:cxn ang="0">
                    <a:pos x="84" y="1169"/>
                  </a:cxn>
                  <a:cxn ang="0">
                    <a:pos x="126" y="899"/>
                  </a:cxn>
                  <a:cxn ang="0">
                    <a:pos x="162" y="641"/>
                  </a:cxn>
                  <a:cxn ang="0">
                    <a:pos x="209" y="408"/>
                  </a:cxn>
                  <a:cxn ang="0">
                    <a:pos x="251" y="192"/>
                  </a:cxn>
                  <a:cxn ang="0">
                    <a:pos x="299" y="0"/>
                  </a:cxn>
                  <a:cxn ang="0">
                    <a:pos x="287" y="0"/>
                  </a:cxn>
                  <a:cxn ang="0">
                    <a:pos x="239" y="192"/>
                  </a:cxn>
                  <a:cxn ang="0">
                    <a:pos x="198" y="408"/>
                  </a:cxn>
                  <a:cxn ang="0">
                    <a:pos x="156" y="641"/>
                  </a:cxn>
                  <a:cxn ang="0">
                    <a:pos x="114" y="899"/>
                  </a:cxn>
                  <a:cxn ang="0">
                    <a:pos x="78" y="1169"/>
                  </a:cxn>
                  <a:cxn ang="0">
                    <a:pos x="48" y="1451"/>
                  </a:cxn>
                  <a:cxn ang="0">
                    <a:pos x="24" y="1750"/>
                  </a:cxn>
                  <a:cxn ang="0">
                    <a:pos x="6" y="2062"/>
                  </a:cxn>
                  <a:cxn ang="0">
                    <a:pos x="0" y="2374"/>
                  </a:cxn>
                  <a:cxn ang="0">
                    <a:pos x="12" y="2674"/>
                  </a:cxn>
                  <a:cxn ang="0">
                    <a:pos x="30" y="2973"/>
                  </a:cxn>
                  <a:cxn ang="0">
                    <a:pos x="54" y="3255"/>
                  </a:cxn>
                  <a:cxn ang="0">
                    <a:pos x="96" y="3537"/>
                  </a:cxn>
                  <a:cxn ang="0">
                    <a:pos x="144" y="3806"/>
                  </a:cxn>
                  <a:cxn ang="0">
                    <a:pos x="203" y="4064"/>
                  </a:cxn>
                  <a:cxn ang="0">
                    <a:pos x="275" y="4316"/>
                  </a:cxn>
                  <a:cxn ang="0">
                    <a:pos x="287" y="4316"/>
                  </a:cxn>
                  <a:cxn ang="0">
                    <a:pos x="215" y="4064"/>
                  </a:cxn>
                  <a:cxn ang="0">
                    <a:pos x="156" y="3806"/>
                  </a:cxn>
                  <a:cxn ang="0">
                    <a:pos x="108" y="3537"/>
                  </a:cxn>
                  <a:cxn ang="0">
                    <a:pos x="66" y="3261"/>
                  </a:cxn>
                  <a:cxn ang="0">
                    <a:pos x="42" y="2973"/>
                  </a:cxn>
                  <a:cxn ang="0">
                    <a:pos x="24" y="2680"/>
                  </a:cxn>
                  <a:cxn ang="0">
                    <a:pos x="12" y="2374"/>
                  </a:cxn>
                  <a:cxn ang="0">
                    <a:pos x="18" y="2062"/>
                  </a:cxn>
                  <a:cxn ang="0">
                    <a:pos x="18" y="2062"/>
                  </a:cxn>
                </a:cxnLst>
                <a:rect l="0" t="0" r="r" b="b"/>
                <a:pathLst>
                  <a:path w="299" h="4316">
                    <a:moveTo>
                      <a:pt x="18" y="2062"/>
                    </a:moveTo>
                    <a:lnTo>
                      <a:pt x="30" y="1750"/>
                    </a:lnTo>
                    <a:lnTo>
                      <a:pt x="54" y="1451"/>
                    </a:lnTo>
                    <a:lnTo>
                      <a:pt x="84" y="1169"/>
                    </a:lnTo>
                    <a:lnTo>
                      <a:pt x="126" y="899"/>
                    </a:lnTo>
                    <a:lnTo>
                      <a:pt x="162" y="641"/>
                    </a:lnTo>
                    <a:lnTo>
                      <a:pt x="209" y="408"/>
                    </a:lnTo>
                    <a:lnTo>
                      <a:pt x="251" y="192"/>
                    </a:lnTo>
                    <a:lnTo>
                      <a:pt x="299" y="0"/>
                    </a:lnTo>
                    <a:lnTo>
                      <a:pt x="287" y="0"/>
                    </a:lnTo>
                    <a:lnTo>
                      <a:pt x="239" y="192"/>
                    </a:lnTo>
                    <a:lnTo>
                      <a:pt x="198" y="408"/>
                    </a:lnTo>
                    <a:lnTo>
                      <a:pt x="156" y="641"/>
                    </a:lnTo>
                    <a:lnTo>
                      <a:pt x="114" y="899"/>
                    </a:lnTo>
                    <a:lnTo>
                      <a:pt x="78" y="1169"/>
                    </a:lnTo>
                    <a:lnTo>
                      <a:pt x="48" y="1451"/>
                    </a:lnTo>
                    <a:lnTo>
                      <a:pt x="24" y="1750"/>
                    </a:lnTo>
                    <a:lnTo>
                      <a:pt x="6" y="2062"/>
                    </a:lnTo>
                    <a:lnTo>
                      <a:pt x="0" y="2374"/>
                    </a:lnTo>
                    <a:lnTo>
                      <a:pt x="12" y="2674"/>
                    </a:lnTo>
                    <a:lnTo>
                      <a:pt x="30" y="2973"/>
                    </a:lnTo>
                    <a:lnTo>
                      <a:pt x="54" y="3255"/>
                    </a:lnTo>
                    <a:lnTo>
                      <a:pt x="96" y="3537"/>
                    </a:lnTo>
                    <a:lnTo>
                      <a:pt x="144" y="3806"/>
                    </a:lnTo>
                    <a:lnTo>
                      <a:pt x="203" y="4064"/>
                    </a:lnTo>
                    <a:lnTo>
                      <a:pt x="275" y="4316"/>
                    </a:lnTo>
                    <a:lnTo>
                      <a:pt x="287" y="4316"/>
                    </a:lnTo>
                    <a:lnTo>
                      <a:pt x="215" y="4064"/>
                    </a:lnTo>
                    <a:lnTo>
                      <a:pt x="156" y="3806"/>
                    </a:lnTo>
                    <a:lnTo>
                      <a:pt x="108" y="3537"/>
                    </a:lnTo>
                    <a:lnTo>
                      <a:pt x="66" y="3261"/>
                    </a:lnTo>
                    <a:lnTo>
                      <a:pt x="42" y="2973"/>
                    </a:lnTo>
                    <a:lnTo>
                      <a:pt x="24" y="2680"/>
                    </a:lnTo>
                    <a:lnTo>
                      <a:pt x="12" y="2374"/>
                    </a:lnTo>
                    <a:lnTo>
                      <a:pt x="18" y="2062"/>
                    </a:lnTo>
                    <a:lnTo>
                      <a:pt x="18" y="206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57" name="Freeform 21"/>
              <p:cNvSpPr>
                <a:spLocks/>
              </p:cNvSpPr>
              <p:nvPr userDrawn="1"/>
            </p:nvSpPr>
            <p:spPr bwMode="hidden">
              <a:xfrm>
                <a:off x="1566" y="0"/>
                <a:ext cx="425" cy="4316"/>
              </a:xfrm>
              <a:custGeom>
                <a:avLst/>
                <a:gdLst/>
                <a:ahLst/>
                <a:cxnLst>
                  <a:cxn ang="0">
                    <a:pos x="424" y="0"/>
                  </a:cxn>
                  <a:cxn ang="0">
                    <a:pos x="412" y="0"/>
                  </a:cxn>
                  <a:cxn ang="0">
                    <a:pos x="316" y="222"/>
                  </a:cxn>
                  <a:cxn ang="0">
                    <a:pos x="239" y="462"/>
                  </a:cxn>
                  <a:cxn ang="0">
                    <a:pos x="167" y="707"/>
                  </a:cxn>
                  <a:cxn ang="0">
                    <a:pos x="107" y="971"/>
                  </a:cxn>
                  <a:cxn ang="0">
                    <a:pos x="65" y="1247"/>
                  </a:cxn>
                  <a:cxn ang="0">
                    <a:pos x="29" y="1529"/>
                  </a:cxn>
                  <a:cxn ang="0">
                    <a:pos x="6" y="1822"/>
                  </a:cxn>
                  <a:cxn ang="0">
                    <a:pos x="0" y="2122"/>
                  </a:cxn>
                  <a:cxn ang="0">
                    <a:pos x="6" y="2404"/>
                  </a:cxn>
                  <a:cxn ang="0">
                    <a:pos x="24" y="2686"/>
                  </a:cxn>
                  <a:cxn ang="0">
                    <a:pos x="47" y="2961"/>
                  </a:cxn>
                  <a:cxn ang="0">
                    <a:pos x="89" y="3243"/>
                  </a:cxn>
                  <a:cxn ang="0">
                    <a:pos x="137" y="3519"/>
                  </a:cxn>
                  <a:cxn ang="0">
                    <a:pos x="197" y="3788"/>
                  </a:cxn>
                  <a:cxn ang="0">
                    <a:pos x="269" y="4058"/>
                  </a:cxn>
                  <a:cxn ang="0">
                    <a:pos x="346" y="4316"/>
                  </a:cxn>
                  <a:cxn ang="0">
                    <a:pos x="358" y="4316"/>
                  </a:cxn>
                  <a:cxn ang="0">
                    <a:pos x="281" y="4058"/>
                  </a:cxn>
                  <a:cxn ang="0">
                    <a:pos x="209" y="3788"/>
                  </a:cxn>
                  <a:cxn ang="0">
                    <a:pos x="149" y="3519"/>
                  </a:cxn>
                  <a:cxn ang="0">
                    <a:pos x="101" y="3243"/>
                  </a:cxn>
                  <a:cxn ang="0">
                    <a:pos x="59" y="2961"/>
                  </a:cxn>
                  <a:cxn ang="0">
                    <a:pos x="35" y="2686"/>
                  </a:cxn>
                  <a:cxn ang="0">
                    <a:pos x="18" y="2404"/>
                  </a:cxn>
                  <a:cxn ang="0">
                    <a:pos x="12" y="2122"/>
                  </a:cxn>
                  <a:cxn ang="0">
                    <a:pos x="18" y="1822"/>
                  </a:cxn>
                  <a:cxn ang="0">
                    <a:pos x="41" y="1529"/>
                  </a:cxn>
                  <a:cxn ang="0">
                    <a:pos x="71" y="1247"/>
                  </a:cxn>
                  <a:cxn ang="0">
                    <a:pos x="119" y="971"/>
                  </a:cxn>
                  <a:cxn ang="0">
                    <a:pos x="179" y="707"/>
                  </a:cxn>
                  <a:cxn ang="0">
                    <a:pos x="245" y="462"/>
                  </a:cxn>
                  <a:cxn ang="0">
                    <a:pos x="328" y="222"/>
                  </a:cxn>
                  <a:cxn ang="0">
                    <a:pos x="424" y="0"/>
                  </a:cxn>
                  <a:cxn ang="0">
                    <a:pos x="424" y="0"/>
                  </a:cxn>
                </a:cxnLst>
                <a:rect l="0" t="0" r="r" b="b"/>
                <a:pathLst>
                  <a:path w="424" h="4316">
                    <a:moveTo>
                      <a:pt x="424" y="0"/>
                    </a:moveTo>
                    <a:lnTo>
                      <a:pt x="412" y="0"/>
                    </a:lnTo>
                    <a:lnTo>
                      <a:pt x="316" y="222"/>
                    </a:lnTo>
                    <a:lnTo>
                      <a:pt x="239" y="462"/>
                    </a:lnTo>
                    <a:lnTo>
                      <a:pt x="167" y="707"/>
                    </a:lnTo>
                    <a:lnTo>
                      <a:pt x="107" y="971"/>
                    </a:lnTo>
                    <a:lnTo>
                      <a:pt x="65" y="1247"/>
                    </a:lnTo>
                    <a:lnTo>
                      <a:pt x="29" y="1529"/>
                    </a:lnTo>
                    <a:lnTo>
                      <a:pt x="6" y="1822"/>
                    </a:lnTo>
                    <a:lnTo>
                      <a:pt x="0" y="2122"/>
                    </a:lnTo>
                    <a:lnTo>
                      <a:pt x="6" y="2404"/>
                    </a:lnTo>
                    <a:lnTo>
                      <a:pt x="24" y="2686"/>
                    </a:lnTo>
                    <a:lnTo>
                      <a:pt x="47" y="2961"/>
                    </a:lnTo>
                    <a:lnTo>
                      <a:pt x="89" y="3243"/>
                    </a:lnTo>
                    <a:lnTo>
                      <a:pt x="137" y="3519"/>
                    </a:lnTo>
                    <a:lnTo>
                      <a:pt x="197" y="3788"/>
                    </a:lnTo>
                    <a:lnTo>
                      <a:pt x="269" y="4058"/>
                    </a:lnTo>
                    <a:lnTo>
                      <a:pt x="346" y="4316"/>
                    </a:lnTo>
                    <a:lnTo>
                      <a:pt x="358" y="4316"/>
                    </a:lnTo>
                    <a:lnTo>
                      <a:pt x="281" y="4058"/>
                    </a:lnTo>
                    <a:lnTo>
                      <a:pt x="209" y="3788"/>
                    </a:lnTo>
                    <a:lnTo>
                      <a:pt x="149" y="3519"/>
                    </a:lnTo>
                    <a:lnTo>
                      <a:pt x="101" y="3243"/>
                    </a:lnTo>
                    <a:lnTo>
                      <a:pt x="59" y="2961"/>
                    </a:lnTo>
                    <a:lnTo>
                      <a:pt x="35" y="2686"/>
                    </a:lnTo>
                    <a:lnTo>
                      <a:pt x="18" y="2404"/>
                    </a:lnTo>
                    <a:lnTo>
                      <a:pt x="12" y="2122"/>
                    </a:lnTo>
                    <a:lnTo>
                      <a:pt x="18" y="1822"/>
                    </a:lnTo>
                    <a:lnTo>
                      <a:pt x="41" y="1529"/>
                    </a:lnTo>
                    <a:lnTo>
                      <a:pt x="71" y="1247"/>
                    </a:lnTo>
                    <a:lnTo>
                      <a:pt x="119" y="971"/>
                    </a:lnTo>
                    <a:lnTo>
                      <a:pt x="179" y="707"/>
                    </a:lnTo>
                    <a:lnTo>
                      <a:pt x="245" y="462"/>
                    </a:lnTo>
                    <a:lnTo>
                      <a:pt x="328" y="222"/>
                    </a:lnTo>
                    <a:lnTo>
                      <a:pt x="424" y="0"/>
                    </a:lnTo>
                    <a:lnTo>
                      <a:pt x="424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58" name="Freeform 22"/>
              <p:cNvSpPr>
                <a:spLocks/>
              </p:cNvSpPr>
              <p:nvPr userDrawn="1"/>
            </p:nvSpPr>
            <p:spPr bwMode="hidden">
              <a:xfrm>
                <a:off x="1128" y="0"/>
                <a:ext cx="575" cy="4316"/>
              </a:xfrm>
              <a:custGeom>
                <a:avLst/>
                <a:gdLst/>
                <a:ahLst/>
                <a:cxnLst>
                  <a:cxn ang="0">
                    <a:pos x="12" y="2146"/>
                  </a:cxn>
                  <a:cxn ang="0">
                    <a:pos x="24" y="1846"/>
                  </a:cxn>
                  <a:cxn ang="0">
                    <a:pos x="54" y="1559"/>
                  </a:cxn>
                  <a:cxn ang="0">
                    <a:pos x="96" y="1277"/>
                  </a:cxn>
                  <a:cxn ang="0">
                    <a:pos x="162" y="1001"/>
                  </a:cxn>
                  <a:cxn ang="0">
                    <a:pos x="239" y="731"/>
                  </a:cxn>
                  <a:cxn ang="0">
                    <a:pos x="335" y="480"/>
                  </a:cxn>
                  <a:cxn ang="0">
                    <a:pos x="449" y="234"/>
                  </a:cxn>
                  <a:cxn ang="0">
                    <a:pos x="574" y="0"/>
                  </a:cxn>
                  <a:cxn ang="0">
                    <a:pos x="562" y="0"/>
                  </a:cxn>
                  <a:cxn ang="0">
                    <a:pos x="437" y="234"/>
                  </a:cxn>
                  <a:cxn ang="0">
                    <a:pos x="323" y="480"/>
                  </a:cxn>
                  <a:cxn ang="0">
                    <a:pos x="227" y="737"/>
                  </a:cxn>
                  <a:cxn ang="0">
                    <a:pos x="150" y="1001"/>
                  </a:cxn>
                  <a:cxn ang="0">
                    <a:pos x="84" y="1277"/>
                  </a:cxn>
                  <a:cxn ang="0">
                    <a:pos x="42" y="1559"/>
                  </a:cxn>
                  <a:cxn ang="0">
                    <a:pos x="12" y="1852"/>
                  </a:cxn>
                  <a:cxn ang="0">
                    <a:pos x="0" y="2146"/>
                  </a:cxn>
                  <a:cxn ang="0">
                    <a:pos x="6" y="2434"/>
                  </a:cxn>
                  <a:cxn ang="0">
                    <a:pos x="30" y="2715"/>
                  </a:cxn>
                  <a:cxn ang="0">
                    <a:pos x="66" y="2997"/>
                  </a:cxn>
                  <a:cxn ang="0">
                    <a:pos x="120" y="3273"/>
                  </a:cxn>
                  <a:cxn ang="0">
                    <a:pos x="191" y="3549"/>
                  </a:cxn>
                  <a:cxn ang="0">
                    <a:pos x="275" y="3812"/>
                  </a:cxn>
                  <a:cxn ang="0">
                    <a:pos x="371" y="4070"/>
                  </a:cxn>
                  <a:cxn ang="0">
                    <a:pos x="484" y="4316"/>
                  </a:cxn>
                  <a:cxn ang="0">
                    <a:pos x="496" y="4316"/>
                  </a:cxn>
                  <a:cxn ang="0">
                    <a:pos x="383" y="4070"/>
                  </a:cxn>
                  <a:cxn ang="0">
                    <a:pos x="287" y="3812"/>
                  </a:cxn>
                  <a:cxn ang="0">
                    <a:pos x="203" y="3549"/>
                  </a:cxn>
                  <a:cxn ang="0">
                    <a:pos x="132" y="3273"/>
                  </a:cxn>
                  <a:cxn ang="0">
                    <a:pos x="78" y="2997"/>
                  </a:cxn>
                  <a:cxn ang="0">
                    <a:pos x="42" y="2715"/>
                  </a:cxn>
                  <a:cxn ang="0">
                    <a:pos x="18" y="2434"/>
                  </a:cxn>
                  <a:cxn ang="0">
                    <a:pos x="12" y="2146"/>
                  </a:cxn>
                  <a:cxn ang="0">
                    <a:pos x="12" y="2146"/>
                  </a:cxn>
                </a:cxnLst>
                <a:rect l="0" t="0" r="r" b="b"/>
                <a:pathLst>
                  <a:path w="574" h="4316">
                    <a:moveTo>
                      <a:pt x="12" y="2146"/>
                    </a:moveTo>
                    <a:lnTo>
                      <a:pt x="24" y="1846"/>
                    </a:lnTo>
                    <a:lnTo>
                      <a:pt x="54" y="1559"/>
                    </a:lnTo>
                    <a:lnTo>
                      <a:pt x="96" y="1277"/>
                    </a:lnTo>
                    <a:lnTo>
                      <a:pt x="162" y="1001"/>
                    </a:lnTo>
                    <a:lnTo>
                      <a:pt x="239" y="731"/>
                    </a:lnTo>
                    <a:lnTo>
                      <a:pt x="335" y="480"/>
                    </a:lnTo>
                    <a:lnTo>
                      <a:pt x="449" y="234"/>
                    </a:lnTo>
                    <a:lnTo>
                      <a:pt x="574" y="0"/>
                    </a:lnTo>
                    <a:lnTo>
                      <a:pt x="562" y="0"/>
                    </a:lnTo>
                    <a:lnTo>
                      <a:pt x="437" y="234"/>
                    </a:lnTo>
                    <a:lnTo>
                      <a:pt x="323" y="480"/>
                    </a:lnTo>
                    <a:lnTo>
                      <a:pt x="227" y="737"/>
                    </a:lnTo>
                    <a:lnTo>
                      <a:pt x="150" y="1001"/>
                    </a:lnTo>
                    <a:lnTo>
                      <a:pt x="84" y="1277"/>
                    </a:lnTo>
                    <a:lnTo>
                      <a:pt x="42" y="1559"/>
                    </a:lnTo>
                    <a:lnTo>
                      <a:pt x="12" y="1852"/>
                    </a:lnTo>
                    <a:lnTo>
                      <a:pt x="0" y="2146"/>
                    </a:lnTo>
                    <a:lnTo>
                      <a:pt x="6" y="2434"/>
                    </a:lnTo>
                    <a:lnTo>
                      <a:pt x="30" y="2715"/>
                    </a:lnTo>
                    <a:lnTo>
                      <a:pt x="66" y="2997"/>
                    </a:lnTo>
                    <a:lnTo>
                      <a:pt x="120" y="3273"/>
                    </a:lnTo>
                    <a:lnTo>
                      <a:pt x="191" y="3549"/>
                    </a:lnTo>
                    <a:lnTo>
                      <a:pt x="275" y="3812"/>
                    </a:lnTo>
                    <a:lnTo>
                      <a:pt x="371" y="4070"/>
                    </a:lnTo>
                    <a:lnTo>
                      <a:pt x="484" y="4316"/>
                    </a:lnTo>
                    <a:lnTo>
                      <a:pt x="496" y="4316"/>
                    </a:lnTo>
                    <a:lnTo>
                      <a:pt x="383" y="4070"/>
                    </a:lnTo>
                    <a:lnTo>
                      <a:pt x="287" y="3812"/>
                    </a:lnTo>
                    <a:lnTo>
                      <a:pt x="203" y="3549"/>
                    </a:lnTo>
                    <a:lnTo>
                      <a:pt x="132" y="3273"/>
                    </a:lnTo>
                    <a:lnTo>
                      <a:pt x="78" y="2997"/>
                    </a:lnTo>
                    <a:lnTo>
                      <a:pt x="42" y="2715"/>
                    </a:lnTo>
                    <a:lnTo>
                      <a:pt x="18" y="2434"/>
                    </a:lnTo>
                    <a:lnTo>
                      <a:pt x="12" y="2146"/>
                    </a:lnTo>
                    <a:lnTo>
                      <a:pt x="12" y="2146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59" name="Freeform 23"/>
              <p:cNvSpPr>
                <a:spLocks/>
              </p:cNvSpPr>
              <p:nvPr userDrawn="1"/>
            </p:nvSpPr>
            <p:spPr bwMode="hidden">
              <a:xfrm>
                <a:off x="702" y="0"/>
                <a:ext cx="737" cy="4316"/>
              </a:xfrm>
              <a:custGeom>
                <a:avLst/>
                <a:gdLst/>
                <a:ahLst/>
                <a:cxnLst>
                  <a:cxn ang="0">
                    <a:pos x="12" y="2098"/>
                  </a:cxn>
                  <a:cxn ang="0">
                    <a:pos x="29" y="1798"/>
                  </a:cxn>
                  <a:cxn ang="0">
                    <a:pos x="71" y="1505"/>
                  </a:cxn>
                  <a:cxn ang="0">
                    <a:pos x="131" y="1223"/>
                  </a:cxn>
                  <a:cxn ang="0">
                    <a:pos x="215" y="941"/>
                  </a:cxn>
                  <a:cxn ang="0">
                    <a:pos x="316" y="689"/>
                  </a:cxn>
                  <a:cxn ang="0">
                    <a:pos x="442" y="444"/>
                  </a:cxn>
                  <a:cxn ang="0">
                    <a:pos x="580" y="216"/>
                  </a:cxn>
                  <a:cxn ang="0">
                    <a:pos x="735" y="0"/>
                  </a:cxn>
                  <a:cxn ang="0">
                    <a:pos x="723" y="0"/>
                  </a:cxn>
                  <a:cxn ang="0">
                    <a:pos x="568" y="210"/>
                  </a:cxn>
                  <a:cxn ang="0">
                    <a:pos x="430" y="438"/>
                  </a:cxn>
                  <a:cxn ang="0">
                    <a:pos x="311" y="683"/>
                  </a:cxn>
                  <a:cxn ang="0">
                    <a:pos x="209" y="941"/>
                  </a:cxn>
                  <a:cxn ang="0">
                    <a:pos x="125" y="1217"/>
                  </a:cxn>
                  <a:cxn ang="0">
                    <a:pos x="59" y="1505"/>
                  </a:cxn>
                  <a:cxn ang="0">
                    <a:pos x="18" y="1798"/>
                  </a:cxn>
                  <a:cxn ang="0">
                    <a:pos x="0" y="2098"/>
                  </a:cxn>
                  <a:cxn ang="0">
                    <a:pos x="6" y="2404"/>
                  </a:cxn>
                  <a:cxn ang="0">
                    <a:pos x="29" y="2709"/>
                  </a:cxn>
                  <a:cxn ang="0">
                    <a:pos x="77" y="3015"/>
                  </a:cxn>
                  <a:cxn ang="0">
                    <a:pos x="149" y="3315"/>
                  </a:cxn>
                  <a:cxn ang="0">
                    <a:pos x="227" y="3573"/>
                  </a:cxn>
                  <a:cxn ang="0">
                    <a:pos x="316" y="3824"/>
                  </a:cxn>
                  <a:cxn ang="0">
                    <a:pos x="424" y="4076"/>
                  </a:cxn>
                  <a:cxn ang="0">
                    <a:pos x="544" y="4316"/>
                  </a:cxn>
                  <a:cxn ang="0">
                    <a:pos x="556" y="4316"/>
                  </a:cxn>
                  <a:cxn ang="0">
                    <a:pos x="436" y="4076"/>
                  </a:cxn>
                  <a:cxn ang="0">
                    <a:pos x="328" y="3824"/>
                  </a:cxn>
                  <a:cxn ang="0">
                    <a:pos x="239" y="3573"/>
                  </a:cxn>
                  <a:cxn ang="0">
                    <a:pos x="161" y="3315"/>
                  </a:cxn>
                  <a:cxn ang="0">
                    <a:pos x="89" y="3015"/>
                  </a:cxn>
                  <a:cxn ang="0">
                    <a:pos x="41" y="2709"/>
                  </a:cxn>
                  <a:cxn ang="0">
                    <a:pos x="18" y="2404"/>
                  </a:cxn>
                  <a:cxn ang="0">
                    <a:pos x="12" y="2098"/>
                  </a:cxn>
                  <a:cxn ang="0">
                    <a:pos x="12" y="2098"/>
                  </a:cxn>
                </a:cxnLst>
                <a:rect l="0" t="0" r="r" b="b"/>
                <a:pathLst>
                  <a:path w="735" h="4316">
                    <a:moveTo>
                      <a:pt x="12" y="2098"/>
                    </a:moveTo>
                    <a:lnTo>
                      <a:pt x="29" y="1798"/>
                    </a:lnTo>
                    <a:lnTo>
                      <a:pt x="71" y="1505"/>
                    </a:lnTo>
                    <a:lnTo>
                      <a:pt x="131" y="1223"/>
                    </a:lnTo>
                    <a:lnTo>
                      <a:pt x="215" y="941"/>
                    </a:lnTo>
                    <a:lnTo>
                      <a:pt x="316" y="689"/>
                    </a:lnTo>
                    <a:lnTo>
                      <a:pt x="442" y="444"/>
                    </a:lnTo>
                    <a:lnTo>
                      <a:pt x="580" y="216"/>
                    </a:lnTo>
                    <a:lnTo>
                      <a:pt x="735" y="0"/>
                    </a:lnTo>
                    <a:lnTo>
                      <a:pt x="723" y="0"/>
                    </a:lnTo>
                    <a:lnTo>
                      <a:pt x="568" y="210"/>
                    </a:lnTo>
                    <a:lnTo>
                      <a:pt x="430" y="438"/>
                    </a:lnTo>
                    <a:lnTo>
                      <a:pt x="311" y="683"/>
                    </a:lnTo>
                    <a:lnTo>
                      <a:pt x="209" y="941"/>
                    </a:lnTo>
                    <a:lnTo>
                      <a:pt x="125" y="1217"/>
                    </a:lnTo>
                    <a:lnTo>
                      <a:pt x="59" y="1505"/>
                    </a:lnTo>
                    <a:lnTo>
                      <a:pt x="18" y="1798"/>
                    </a:lnTo>
                    <a:lnTo>
                      <a:pt x="0" y="2098"/>
                    </a:lnTo>
                    <a:lnTo>
                      <a:pt x="6" y="2404"/>
                    </a:lnTo>
                    <a:lnTo>
                      <a:pt x="29" y="2709"/>
                    </a:lnTo>
                    <a:lnTo>
                      <a:pt x="77" y="3015"/>
                    </a:lnTo>
                    <a:lnTo>
                      <a:pt x="149" y="3315"/>
                    </a:lnTo>
                    <a:lnTo>
                      <a:pt x="227" y="3573"/>
                    </a:lnTo>
                    <a:lnTo>
                      <a:pt x="316" y="3824"/>
                    </a:lnTo>
                    <a:lnTo>
                      <a:pt x="424" y="4076"/>
                    </a:lnTo>
                    <a:lnTo>
                      <a:pt x="544" y="4316"/>
                    </a:lnTo>
                    <a:lnTo>
                      <a:pt x="556" y="4316"/>
                    </a:lnTo>
                    <a:lnTo>
                      <a:pt x="436" y="4076"/>
                    </a:lnTo>
                    <a:lnTo>
                      <a:pt x="328" y="3824"/>
                    </a:lnTo>
                    <a:lnTo>
                      <a:pt x="239" y="3573"/>
                    </a:lnTo>
                    <a:lnTo>
                      <a:pt x="161" y="3315"/>
                    </a:lnTo>
                    <a:lnTo>
                      <a:pt x="89" y="3015"/>
                    </a:lnTo>
                    <a:lnTo>
                      <a:pt x="41" y="2709"/>
                    </a:lnTo>
                    <a:lnTo>
                      <a:pt x="18" y="2404"/>
                    </a:lnTo>
                    <a:lnTo>
                      <a:pt x="12" y="2098"/>
                    </a:lnTo>
                    <a:lnTo>
                      <a:pt x="12" y="209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60" name="Freeform 24"/>
              <p:cNvSpPr>
                <a:spLocks/>
              </p:cNvSpPr>
              <p:nvPr userDrawn="1"/>
            </p:nvSpPr>
            <p:spPr bwMode="hidden">
              <a:xfrm>
                <a:off x="288" y="0"/>
                <a:ext cx="840" cy="4316"/>
              </a:xfrm>
              <a:custGeom>
                <a:avLst/>
                <a:gdLst/>
                <a:ahLst/>
                <a:cxnLst>
                  <a:cxn ang="0">
                    <a:pos x="18" y="1948"/>
                  </a:cxn>
                  <a:cxn ang="0">
                    <a:pos x="48" y="1708"/>
                  </a:cxn>
                  <a:cxn ang="0">
                    <a:pos x="96" y="1475"/>
                  </a:cxn>
                  <a:cxn ang="0">
                    <a:pos x="161" y="1235"/>
                  </a:cxn>
                  <a:cxn ang="0">
                    <a:pos x="251" y="995"/>
                  </a:cxn>
                  <a:cxn ang="0">
                    <a:pos x="365" y="755"/>
                  </a:cxn>
                  <a:cxn ang="0">
                    <a:pos x="496" y="510"/>
                  </a:cxn>
                  <a:cxn ang="0">
                    <a:pos x="658" y="258"/>
                  </a:cxn>
                  <a:cxn ang="0">
                    <a:pos x="741" y="132"/>
                  </a:cxn>
                  <a:cxn ang="0">
                    <a:pos x="837" y="0"/>
                  </a:cxn>
                  <a:cxn ang="0">
                    <a:pos x="825" y="0"/>
                  </a:cxn>
                  <a:cxn ang="0">
                    <a:pos x="729" y="132"/>
                  </a:cxn>
                  <a:cxn ang="0">
                    <a:pos x="640" y="258"/>
                  </a:cxn>
                  <a:cxn ang="0">
                    <a:pos x="562" y="384"/>
                  </a:cxn>
                  <a:cxn ang="0">
                    <a:pos x="484" y="510"/>
                  </a:cxn>
                  <a:cxn ang="0">
                    <a:pos x="353" y="755"/>
                  </a:cxn>
                  <a:cxn ang="0">
                    <a:pos x="239" y="995"/>
                  </a:cxn>
                  <a:cxn ang="0">
                    <a:pos x="150" y="1235"/>
                  </a:cxn>
                  <a:cxn ang="0">
                    <a:pos x="84" y="1469"/>
                  </a:cxn>
                  <a:cxn ang="0">
                    <a:pos x="36" y="1702"/>
                  </a:cxn>
                  <a:cxn ang="0">
                    <a:pos x="6" y="1942"/>
                  </a:cxn>
                  <a:cxn ang="0">
                    <a:pos x="0" y="2200"/>
                  </a:cxn>
                  <a:cxn ang="0">
                    <a:pos x="12" y="2470"/>
                  </a:cxn>
                  <a:cxn ang="0">
                    <a:pos x="48" y="2739"/>
                  </a:cxn>
                  <a:cxn ang="0">
                    <a:pos x="114" y="3027"/>
                  </a:cxn>
                  <a:cxn ang="0">
                    <a:pos x="150" y="3171"/>
                  </a:cxn>
                  <a:cxn ang="0">
                    <a:pos x="197" y="3321"/>
                  </a:cxn>
                  <a:cxn ang="0">
                    <a:pos x="245" y="3477"/>
                  </a:cxn>
                  <a:cxn ang="0">
                    <a:pos x="305" y="3639"/>
                  </a:cxn>
                  <a:cxn ang="0">
                    <a:pos x="365" y="3800"/>
                  </a:cxn>
                  <a:cxn ang="0">
                    <a:pos x="437" y="3968"/>
                  </a:cxn>
                  <a:cxn ang="0">
                    <a:pos x="508" y="4136"/>
                  </a:cxn>
                  <a:cxn ang="0">
                    <a:pos x="592" y="4316"/>
                  </a:cxn>
                  <a:cxn ang="0">
                    <a:pos x="604" y="4316"/>
                  </a:cxn>
                  <a:cxn ang="0">
                    <a:pos x="520" y="4136"/>
                  </a:cxn>
                  <a:cxn ang="0">
                    <a:pos x="448" y="3968"/>
                  </a:cxn>
                  <a:cxn ang="0">
                    <a:pos x="377" y="3800"/>
                  </a:cxn>
                  <a:cxn ang="0">
                    <a:pos x="317" y="3639"/>
                  </a:cxn>
                  <a:cxn ang="0">
                    <a:pos x="257" y="3477"/>
                  </a:cxn>
                  <a:cxn ang="0">
                    <a:pos x="209" y="3327"/>
                  </a:cxn>
                  <a:cxn ang="0">
                    <a:pos x="161" y="3171"/>
                  </a:cxn>
                  <a:cxn ang="0">
                    <a:pos x="126" y="3027"/>
                  </a:cxn>
                  <a:cxn ang="0">
                    <a:pos x="60" y="2739"/>
                  </a:cxn>
                  <a:cxn ang="0">
                    <a:pos x="24" y="2470"/>
                  </a:cxn>
                  <a:cxn ang="0">
                    <a:pos x="12" y="2206"/>
                  </a:cxn>
                  <a:cxn ang="0">
                    <a:pos x="18" y="1948"/>
                  </a:cxn>
                  <a:cxn ang="0">
                    <a:pos x="18" y="1948"/>
                  </a:cxn>
                </a:cxnLst>
                <a:rect l="0" t="0" r="r" b="b"/>
                <a:pathLst>
                  <a:path w="837" h="4316">
                    <a:moveTo>
                      <a:pt x="18" y="1948"/>
                    </a:moveTo>
                    <a:lnTo>
                      <a:pt x="48" y="1708"/>
                    </a:lnTo>
                    <a:lnTo>
                      <a:pt x="96" y="1475"/>
                    </a:lnTo>
                    <a:lnTo>
                      <a:pt x="161" y="1235"/>
                    </a:lnTo>
                    <a:lnTo>
                      <a:pt x="251" y="995"/>
                    </a:lnTo>
                    <a:lnTo>
                      <a:pt x="365" y="755"/>
                    </a:lnTo>
                    <a:lnTo>
                      <a:pt x="496" y="510"/>
                    </a:lnTo>
                    <a:lnTo>
                      <a:pt x="658" y="258"/>
                    </a:lnTo>
                    <a:lnTo>
                      <a:pt x="741" y="132"/>
                    </a:lnTo>
                    <a:lnTo>
                      <a:pt x="837" y="0"/>
                    </a:lnTo>
                    <a:lnTo>
                      <a:pt x="825" y="0"/>
                    </a:lnTo>
                    <a:lnTo>
                      <a:pt x="729" y="132"/>
                    </a:lnTo>
                    <a:lnTo>
                      <a:pt x="640" y="258"/>
                    </a:lnTo>
                    <a:lnTo>
                      <a:pt x="562" y="384"/>
                    </a:lnTo>
                    <a:lnTo>
                      <a:pt x="484" y="510"/>
                    </a:lnTo>
                    <a:lnTo>
                      <a:pt x="353" y="755"/>
                    </a:lnTo>
                    <a:lnTo>
                      <a:pt x="239" y="995"/>
                    </a:lnTo>
                    <a:lnTo>
                      <a:pt x="150" y="1235"/>
                    </a:lnTo>
                    <a:lnTo>
                      <a:pt x="84" y="1469"/>
                    </a:lnTo>
                    <a:lnTo>
                      <a:pt x="36" y="1702"/>
                    </a:lnTo>
                    <a:lnTo>
                      <a:pt x="6" y="1942"/>
                    </a:lnTo>
                    <a:lnTo>
                      <a:pt x="0" y="2200"/>
                    </a:lnTo>
                    <a:lnTo>
                      <a:pt x="12" y="2470"/>
                    </a:lnTo>
                    <a:lnTo>
                      <a:pt x="48" y="2739"/>
                    </a:lnTo>
                    <a:lnTo>
                      <a:pt x="114" y="3027"/>
                    </a:lnTo>
                    <a:lnTo>
                      <a:pt x="150" y="3171"/>
                    </a:lnTo>
                    <a:lnTo>
                      <a:pt x="197" y="3321"/>
                    </a:lnTo>
                    <a:lnTo>
                      <a:pt x="245" y="3477"/>
                    </a:lnTo>
                    <a:lnTo>
                      <a:pt x="305" y="3639"/>
                    </a:lnTo>
                    <a:lnTo>
                      <a:pt x="365" y="3800"/>
                    </a:lnTo>
                    <a:lnTo>
                      <a:pt x="437" y="3968"/>
                    </a:lnTo>
                    <a:lnTo>
                      <a:pt x="508" y="4136"/>
                    </a:lnTo>
                    <a:lnTo>
                      <a:pt x="592" y="4316"/>
                    </a:lnTo>
                    <a:lnTo>
                      <a:pt x="604" y="4316"/>
                    </a:lnTo>
                    <a:lnTo>
                      <a:pt x="520" y="4136"/>
                    </a:lnTo>
                    <a:lnTo>
                      <a:pt x="448" y="3968"/>
                    </a:lnTo>
                    <a:lnTo>
                      <a:pt x="377" y="3800"/>
                    </a:lnTo>
                    <a:lnTo>
                      <a:pt x="317" y="3639"/>
                    </a:lnTo>
                    <a:lnTo>
                      <a:pt x="257" y="3477"/>
                    </a:lnTo>
                    <a:lnTo>
                      <a:pt x="209" y="3327"/>
                    </a:lnTo>
                    <a:lnTo>
                      <a:pt x="161" y="3171"/>
                    </a:lnTo>
                    <a:lnTo>
                      <a:pt x="126" y="3027"/>
                    </a:lnTo>
                    <a:lnTo>
                      <a:pt x="60" y="2739"/>
                    </a:lnTo>
                    <a:lnTo>
                      <a:pt x="24" y="2470"/>
                    </a:lnTo>
                    <a:lnTo>
                      <a:pt x="12" y="2206"/>
                    </a:lnTo>
                    <a:lnTo>
                      <a:pt x="18" y="1948"/>
                    </a:lnTo>
                    <a:lnTo>
                      <a:pt x="18" y="194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66667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545561" name="Freeform 25"/>
            <p:cNvSpPr>
              <a:spLocks/>
            </p:cNvSpPr>
            <p:nvPr/>
          </p:nvSpPr>
          <p:spPr bwMode="hidden">
            <a:xfrm>
              <a:off x="6" y="2901"/>
              <a:ext cx="606" cy="1415"/>
            </a:xfrm>
            <a:custGeom>
              <a:avLst/>
              <a:gdLst/>
              <a:ahLst/>
              <a:cxnLst>
                <a:cxn ang="0">
                  <a:pos x="0" y="54"/>
                </a:cxn>
                <a:cxn ang="0">
                  <a:pos x="42" y="228"/>
                </a:cxn>
                <a:cxn ang="0">
                  <a:pos x="96" y="402"/>
                </a:cxn>
                <a:cxn ang="0">
                  <a:pos x="161" y="576"/>
                </a:cxn>
                <a:cxn ang="0">
                  <a:pos x="227" y="744"/>
                </a:cxn>
                <a:cxn ang="0">
                  <a:pos x="305" y="917"/>
                </a:cxn>
                <a:cxn ang="0">
                  <a:pos x="389" y="1085"/>
                </a:cxn>
                <a:cxn ang="0">
                  <a:pos x="484" y="1253"/>
                </a:cxn>
                <a:cxn ang="0">
                  <a:pos x="586" y="1415"/>
                </a:cxn>
                <a:cxn ang="0">
                  <a:pos x="604" y="1415"/>
                </a:cxn>
                <a:cxn ang="0">
                  <a:pos x="496" y="1247"/>
                </a:cxn>
                <a:cxn ang="0">
                  <a:pos x="401" y="1073"/>
                </a:cxn>
                <a:cxn ang="0">
                  <a:pos x="311" y="899"/>
                </a:cxn>
                <a:cxn ang="0">
                  <a:pos x="233" y="720"/>
                </a:cxn>
                <a:cxn ang="0">
                  <a:pos x="161" y="546"/>
                </a:cxn>
                <a:cxn ang="0">
                  <a:pos x="102" y="366"/>
                </a:cxn>
                <a:cxn ang="0">
                  <a:pos x="48" y="180"/>
                </a:cxn>
                <a:cxn ang="0">
                  <a:pos x="0" y="0"/>
                </a:cxn>
                <a:cxn ang="0">
                  <a:pos x="0" y="54"/>
                </a:cxn>
                <a:cxn ang="0">
                  <a:pos x="0" y="54"/>
                </a:cxn>
              </a:cxnLst>
              <a:rect l="0" t="0" r="r" b="b"/>
              <a:pathLst>
                <a:path w="604" h="1415">
                  <a:moveTo>
                    <a:pt x="0" y="54"/>
                  </a:moveTo>
                  <a:lnTo>
                    <a:pt x="42" y="228"/>
                  </a:lnTo>
                  <a:lnTo>
                    <a:pt x="96" y="402"/>
                  </a:lnTo>
                  <a:lnTo>
                    <a:pt x="161" y="576"/>
                  </a:lnTo>
                  <a:lnTo>
                    <a:pt x="227" y="744"/>
                  </a:lnTo>
                  <a:lnTo>
                    <a:pt x="305" y="917"/>
                  </a:lnTo>
                  <a:lnTo>
                    <a:pt x="389" y="1085"/>
                  </a:lnTo>
                  <a:lnTo>
                    <a:pt x="484" y="1253"/>
                  </a:lnTo>
                  <a:lnTo>
                    <a:pt x="586" y="1415"/>
                  </a:lnTo>
                  <a:lnTo>
                    <a:pt x="604" y="1415"/>
                  </a:lnTo>
                  <a:lnTo>
                    <a:pt x="496" y="1247"/>
                  </a:lnTo>
                  <a:lnTo>
                    <a:pt x="401" y="1073"/>
                  </a:lnTo>
                  <a:lnTo>
                    <a:pt x="311" y="899"/>
                  </a:lnTo>
                  <a:lnTo>
                    <a:pt x="233" y="720"/>
                  </a:lnTo>
                  <a:lnTo>
                    <a:pt x="161" y="546"/>
                  </a:lnTo>
                  <a:lnTo>
                    <a:pt x="102" y="366"/>
                  </a:lnTo>
                  <a:lnTo>
                    <a:pt x="48" y="180"/>
                  </a:lnTo>
                  <a:lnTo>
                    <a:pt x="0" y="0"/>
                  </a:lnTo>
                  <a:lnTo>
                    <a:pt x="0" y="54"/>
                  </a:lnTo>
                  <a:lnTo>
                    <a:pt x="0" y="54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62" name="Freeform 26"/>
            <p:cNvSpPr>
              <a:spLocks/>
            </p:cNvSpPr>
            <p:nvPr/>
          </p:nvSpPr>
          <p:spPr bwMode="hidden">
            <a:xfrm>
              <a:off x="6" y="3890"/>
              <a:ext cx="228" cy="426"/>
            </a:xfrm>
            <a:custGeom>
              <a:avLst/>
              <a:gdLst/>
              <a:ahLst/>
              <a:cxnLst>
                <a:cxn ang="0">
                  <a:pos x="0" y="30"/>
                </a:cxn>
                <a:cxn ang="0">
                  <a:pos x="108" y="240"/>
                </a:cxn>
                <a:cxn ang="0">
                  <a:pos x="215" y="426"/>
                </a:cxn>
                <a:cxn ang="0">
                  <a:pos x="227" y="426"/>
                </a:cxn>
                <a:cxn ang="0">
                  <a:pos x="167" y="330"/>
                </a:cxn>
                <a:cxn ang="0">
                  <a:pos x="114" y="222"/>
                </a:cxn>
                <a:cxn ang="0">
                  <a:pos x="0" y="0"/>
                </a:cxn>
                <a:cxn ang="0">
                  <a:pos x="0" y="30"/>
                </a:cxn>
                <a:cxn ang="0">
                  <a:pos x="0" y="30"/>
                </a:cxn>
              </a:cxnLst>
              <a:rect l="0" t="0" r="r" b="b"/>
              <a:pathLst>
                <a:path w="227" h="426">
                  <a:moveTo>
                    <a:pt x="0" y="30"/>
                  </a:moveTo>
                  <a:lnTo>
                    <a:pt x="108" y="240"/>
                  </a:lnTo>
                  <a:lnTo>
                    <a:pt x="215" y="426"/>
                  </a:lnTo>
                  <a:lnTo>
                    <a:pt x="227" y="426"/>
                  </a:lnTo>
                  <a:lnTo>
                    <a:pt x="167" y="330"/>
                  </a:lnTo>
                  <a:lnTo>
                    <a:pt x="114" y="222"/>
                  </a:lnTo>
                  <a:lnTo>
                    <a:pt x="0" y="0"/>
                  </a:lnTo>
                  <a:lnTo>
                    <a:pt x="0" y="30"/>
                  </a:lnTo>
                  <a:lnTo>
                    <a:pt x="0" y="3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shade val="60784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63" name="Freeform 27"/>
            <p:cNvSpPr>
              <a:spLocks/>
            </p:cNvSpPr>
            <p:nvPr/>
          </p:nvSpPr>
          <p:spPr bwMode="hidden">
            <a:xfrm>
              <a:off x="4776" y="0"/>
              <a:ext cx="984" cy="1786"/>
            </a:xfrm>
            <a:custGeom>
              <a:avLst/>
              <a:gdLst/>
              <a:ahLst/>
              <a:cxnLst>
                <a:cxn ang="0">
                  <a:pos x="981" y="1786"/>
                </a:cxn>
                <a:cxn ang="0">
                  <a:pos x="981" y="1720"/>
                </a:cxn>
                <a:cxn ang="0">
                  <a:pos x="969" y="1666"/>
                </a:cxn>
                <a:cxn ang="0">
                  <a:pos x="957" y="1613"/>
                </a:cxn>
                <a:cxn ang="0">
                  <a:pos x="921" y="1487"/>
                </a:cxn>
                <a:cxn ang="0">
                  <a:pos x="885" y="1361"/>
                </a:cxn>
                <a:cxn ang="0">
                  <a:pos x="796" y="1121"/>
                </a:cxn>
                <a:cxn ang="0">
                  <a:pos x="682" y="899"/>
                </a:cxn>
                <a:cxn ang="0">
                  <a:pos x="562" y="689"/>
                </a:cxn>
                <a:cxn ang="0">
                  <a:pos x="431" y="498"/>
                </a:cxn>
                <a:cxn ang="0">
                  <a:pos x="293" y="318"/>
                </a:cxn>
                <a:cxn ang="0">
                  <a:pos x="150" y="150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38" y="150"/>
                </a:cxn>
                <a:cxn ang="0">
                  <a:pos x="275" y="318"/>
                </a:cxn>
                <a:cxn ang="0">
                  <a:pos x="413" y="498"/>
                </a:cxn>
                <a:cxn ang="0">
                  <a:pos x="545" y="689"/>
                </a:cxn>
                <a:cxn ang="0">
                  <a:pos x="670" y="899"/>
                </a:cxn>
                <a:cxn ang="0">
                  <a:pos x="778" y="1121"/>
                </a:cxn>
                <a:cxn ang="0">
                  <a:pos x="873" y="1361"/>
                </a:cxn>
                <a:cxn ang="0">
                  <a:pos x="909" y="1487"/>
                </a:cxn>
                <a:cxn ang="0">
                  <a:pos x="945" y="1619"/>
                </a:cxn>
                <a:cxn ang="0">
                  <a:pos x="963" y="1702"/>
                </a:cxn>
                <a:cxn ang="0">
                  <a:pos x="981" y="1786"/>
                </a:cxn>
                <a:cxn ang="0">
                  <a:pos x="981" y="1786"/>
                </a:cxn>
              </a:cxnLst>
              <a:rect l="0" t="0" r="r" b="b"/>
              <a:pathLst>
                <a:path w="981" h="1786">
                  <a:moveTo>
                    <a:pt x="981" y="1786"/>
                  </a:moveTo>
                  <a:lnTo>
                    <a:pt x="981" y="1720"/>
                  </a:lnTo>
                  <a:lnTo>
                    <a:pt x="969" y="1666"/>
                  </a:lnTo>
                  <a:lnTo>
                    <a:pt x="957" y="1613"/>
                  </a:lnTo>
                  <a:lnTo>
                    <a:pt x="921" y="1487"/>
                  </a:lnTo>
                  <a:lnTo>
                    <a:pt x="885" y="1361"/>
                  </a:lnTo>
                  <a:lnTo>
                    <a:pt x="796" y="1121"/>
                  </a:lnTo>
                  <a:lnTo>
                    <a:pt x="682" y="899"/>
                  </a:lnTo>
                  <a:lnTo>
                    <a:pt x="562" y="689"/>
                  </a:lnTo>
                  <a:lnTo>
                    <a:pt x="431" y="498"/>
                  </a:lnTo>
                  <a:lnTo>
                    <a:pt x="293" y="318"/>
                  </a:lnTo>
                  <a:lnTo>
                    <a:pt x="150" y="150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38" y="150"/>
                  </a:lnTo>
                  <a:lnTo>
                    <a:pt x="275" y="318"/>
                  </a:lnTo>
                  <a:lnTo>
                    <a:pt x="413" y="498"/>
                  </a:lnTo>
                  <a:lnTo>
                    <a:pt x="545" y="689"/>
                  </a:lnTo>
                  <a:lnTo>
                    <a:pt x="670" y="899"/>
                  </a:lnTo>
                  <a:lnTo>
                    <a:pt x="778" y="1121"/>
                  </a:lnTo>
                  <a:lnTo>
                    <a:pt x="873" y="1361"/>
                  </a:lnTo>
                  <a:lnTo>
                    <a:pt x="909" y="1487"/>
                  </a:lnTo>
                  <a:lnTo>
                    <a:pt x="945" y="1619"/>
                  </a:lnTo>
                  <a:lnTo>
                    <a:pt x="963" y="1702"/>
                  </a:lnTo>
                  <a:lnTo>
                    <a:pt x="981" y="1786"/>
                  </a:lnTo>
                  <a:lnTo>
                    <a:pt x="981" y="178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64" name="Freeform 28"/>
            <p:cNvSpPr>
              <a:spLocks/>
            </p:cNvSpPr>
            <p:nvPr/>
          </p:nvSpPr>
          <p:spPr bwMode="hidden">
            <a:xfrm>
              <a:off x="5041" y="0"/>
              <a:ext cx="719" cy="845"/>
            </a:xfrm>
            <a:custGeom>
              <a:avLst/>
              <a:gdLst/>
              <a:ahLst/>
              <a:cxnLst>
                <a:cxn ang="0">
                  <a:pos x="717" y="845"/>
                </a:cxn>
                <a:cxn ang="0">
                  <a:pos x="717" y="821"/>
                </a:cxn>
                <a:cxn ang="0">
                  <a:pos x="574" y="605"/>
                </a:cxn>
                <a:cxn ang="0">
                  <a:pos x="406" y="396"/>
                </a:cxn>
                <a:cxn ang="0">
                  <a:pos x="221" y="192"/>
                </a:cxn>
                <a:cxn ang="0">
                  <a:pos x="17" y="0"/>
                </a:cxn>
                <a:cxn ang="0">
                  <a:pos x="0" y="0"/>
                </a:cxn>
                <a:cxn ang="0">
                  <a:pos x="209" y="198"/>
                </a:cxn>
                <a:cxn ang="0">
                  <a:pos x="400" y="408"/>
                </a:cxn>
                <a:cxn ang="0">
                  <a:pos x="568" y="623"/>
                </a:cxn>
                <a:cxn ang="0">
                  <a:pos x="717" y="845"/>
                </a:cxn>
                <a:cxn ang="0">
                  <a:pos x="717" y="845"/>
                </a:cxn>
              </a:cxnLst>
              <a:rect l="0" t="0" r="r" b="b"/>
              <a:pathLst>
                <a:path w="717" h="845">
                  <a:moveTo>
                    <a:pt x="717" y="845"/>
                  </a:moveTo>
                  <a:lnTo>
                    <a:pt x="717" y="821"/>
                  </a:lnTo>
                  <a:lnTo>
                    <a:pt x="574" y="605"/>
                  </a:lnTo>
                  <a:lnTo>
                    <a:pt x="406" y="396"/>
                  </a:lnTo>
                  <a:lnTo>
                    <a:pt x="221" y="192"/>
                  </a:lnTo>
                  <a:lnTo>
                    <a:pt x="17" y="0"/>
                  </a:lnTo>
                  <a:lnTo>
                    <a:pt x="0" y="0"/>
                  </a:lnTo>
                  <a:lnTo>
                    <a:pt x="209" y="198"/>
                  </a:lnTo>
                  <a:lnTo>
                    <a:pt x="400" y="408"/>
                  </a:lnTo>
                  <a:lnTo>
                    <a:pt x="568" y="623"/>
                  </a:lnTo>
                  <a:lnTo>
                    <a:pt x="717" y="845"/>
                  </a:lnTo>
                  <a:lnTo>
                    <a:pt x="717" y="845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65" name="Freeform 29"/>
            <p:cNvSpPr>
              <a:spLocks/>
            </p:cNvSpPr>
            <p:nvPr/>
          </p:nvSpPr>
          <p:spPr bwMode="hidden">
            <a:xfrm>
              <a:off x="5352" y="0"/>
              <a:ext cx="408" cy="414"/>
            </a:xfrm>
            <a:custGeom>
              <a:avLst/>
              <a:gdLst/>
              <a:ahLst/>
              <a:cxnLst>
                <a:cxn ang="0">
                  <a:pos x="407" y="414"/>
                </a:cxn>
                <a:cxn ang="0">
                  <a:pos x="407" y="396"/>
                </a:cxn>
                <a:cxn ang="0">
                  <a:pos x="222" y="192"/>
                </a:cxn>
                <a:cxn ang="0">
                  <a:pos x="12" y="0"/>
                </a:cxn>
                <a:cxn ang="0">
                  <a:pos x="0" y="0"/>
                </a:cxn>
                <a:cxn ang="0">
                  <a:pos x="108" y="102"/>
                </a:cxn>
                <a:cxn ang="0">
                  <a:pos x="216" y="204"/>
                </a:cxn>
                <a:cxn ang="0">
                  <a:pos x="407" y="414"/>
                </a:cxn>
                <a:cxn ang="0">
                  <a:pos x="407" y="414"/>
                </a:cxn>
              </a:cxnLst>
              <a:rect l="0" t="0" r="r" b="b"/>
              <a:pathLst>
                <a:path w="407" h="414">
                  <a:moveTo>
                    <a:pt x="407" y="414"/>
                  </a:moveTo>
                  <a:lnTo>
                    <a:pt x="407" y="396"/>
                  </a:lnTo>
                  <a:lnTo>
                    <a:pt x="222" y="192"/>
                  </a:lnTo>
                  <a:lnTo>
                    <a:pt x="12" y="0"/>
                  </a:lnTo>
                  <a:lnTo>
                    <a:pt x="0" y="0"/>
                  </a:lnTo>
                  <a:lnTo>
                    <a:pt x="108" y="102"/>
                  </a:lnTo>
                  <a:lnTo>
                    <a:pt x="216" y="204"/>
                  </a:lnTo>
                  <a:lnTo>
                    <a:pt x="407" y="414"/>
                  </a:lnTo>
                  <a:lnTo>
                    <a:pt x="407" y="41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66" name="Freeform 30"/>
            <p:cNvSpPr>
              <a:spLocks/>
            </p:cNvSpPr>
            <p:nvPr/>
          </p:nvSpPr>
          <p:spPr bwMode="hidden">
            <a:xfrm>
              <a:off x="6" y="0"/>
              <a:ext cx="858" cy="1409"/>
            </a:xfrm>
            <a:custGeom>
              <a:avLst/>
              <a:gdLst/>
              <a:ahLst/>
              <a:cxnLst>
                <a:cxn ang="0">
                  <a:pos x="0" y="1361"/>
                </a:cxn>
                <a:cxn ang="0">
                  <a:pos x="0" y="1409"/>
                </a:cxn>
                <a:cxn ang="0">
                  <a:pos x="54" y="1211"/>
                </a:cxn>
                <a:cxn ang="0">
                  <a:pos x="126" y="1013"/>
                </a:cxn>
                <a:cxn ang="0">
                  <a:pos x="215" y="827"/>
                </a:cxn>
                <a:cxn ang="0">
                  <a:pos x="311" y="647"/>
                </a:cxn>
                <a:cxn ang="0">
                  <a:pos x="431" y="474"/>
                </a:cxn>
                <a:cxn ang="0">
                  <a:pos x="556" y="312"/>
                </a:cxn>
                <a:cxn ang="0">
                  <a:pos x="700" y="150"/>
                </a:cxn>
                <a:cxn ang="0">
                  <a:pos x="855" y="0"/>
                </a:cxn>
                <a:cxn ang="0">
                  <a:pos x="837" y="0"/>
                </a:cxn>
                <a:cxn ang="0">
                  <a:pos x="688" y="144"/>
                </a:cxn>
                <a:cxn ang="0">
                  <a:pos x="550" y="300"/>
                </a:cxn>
                <a:cxn ang="0">
                  <a:pos x="425" y="462"/>
                </a:cxn>
                <a:cxn ang="0">
                  <a:pos x="311" y="629"/>
                </a:cxn>
                <a:cxn ang="0">
                  <a:pos x="215" y="803"/>
                </a:cxn>
                <a:cxn ang="0">
                  <a:pos x="132" y="983"/>
                </a:cxn>
                <a:cxn ang="0">
                  <a:pos x="60" y="1169"/>
                </a:cxn>
                <a:cxn ang="0">
                  <a:pos x="0" y="1361"/>
                </a:cxn>
                <a:cxn ang="0">
                  <a:pos x="0" y="1361"/>
                </a:cxn>
              </a:cxnLst>
              <a:rect l="0" t="0" r="r" b="b"/>
              <a:pathLst>
                <a:path w="855" h="1409">
                  <a:moveTo>
                    <a:pt x="0" y="1361"/>
                  </a:moveTo>
                  <a:lnTo>
                    <a:pt x="0" y="1409"/>
                  </a:lnTo>
                  <a:lnTo>
                    <a:pt x="54" y="1211"/>
                  </a:lnTo>
                  <a:lnTo>
                    <a:pt x="126" y="1013"/>
                  </a:lnTo>
                  <a:lnTo>
                    <a:pt x="215" y="827"/>
                  </a:lnTo>
                  <a:lnTo>
                    <a:pt x="311" y="647"/>
                  </a:lnTo>
                  <a:lnTo>
                    <a:pt x="431" y="474"/>
                  </a:lnTo>
                  <a:lnTo>
                    <a:pt x="556" y="312"/>
                  </a:lnTo>
                  <a:lnTo>
                    <a:pt x="700" y="150"/>
                  </a:lnTo>
                  <a:lnTo>
                    <a:pt x="855" y="0"/>
                  </a:lnTo>
                  <a:lnTo>
                    <a:pt x="837" y="0"/>
                  </a:lnTo>
                  <a:lnTo>
                    <a:pt x="688" y="144"/>
                  </a:lnTo>
                  <a:lnTo>
                    <a:pt x="550" y="300"/>
                  </a:lnTo>
                  <a:lnTo>
                    <a:pt x="425" y="462"/>
                  </a:lnTo>
                  <a:lnTo>
                    <a:pt x="311" y="629"/>
                  </a:lnTo>
                  <a:lnTo>
                    <a:pt x="215" y="803"/>
                  </a:lnTo>
                  <a:lnTo>
                    <a:pt x="132" y="983"/>
                  </a:lnTo>
                  <a:lnTo>
                    <a:pt x="60" y="1169"/>
                  </a:lnTo>
                  <a:lnTo>
                    <a:pt x="0" y="1361"/>
                  </a:lnTo>
                  <a:lnTo>
                    <a:pt x="0" y="1361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shade val="94118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67" name="Freeform 31"/>
            <p:cNvSpPr>
              <a:spLocks/>
            </p:cNvSpPr>
            <p:nvPr/>
          </p:nvSpPr>
          <p:spPr bwMode="hidden">
            <a:xfrm>
              <a:off x="6" y="0"/>
              <a:ext cx="588" cy="599"/>
            </a:xfrm>
            <a:custGeom>
              <a:avLst/>
              <a:gdLst/>
              <a:ahLst/>
              <a:cxnLst>
                <a:cxn ang="0">
                  <a:pos x="586" y="0"/>
                </a:cxn>
                <a:cxn ang="0">
                  <a:pos x="568" y="0"/>
                </a:cxn>
                <a:cxn ang="0">
                  <a:pos x="407" y="132"/>
                </a:cxn>
                <a:cxn ang="0">
                  <a:pos x="257" y="270"/>
                </a:cxn>
                <a:cxn ang="0">
                  <a:pos x="120" y="420"/>
                </a:cxn>
                <a:cxn ang="0">
                  <a:pos x="0" y="575"/>
                </a:cxn>
                <a:cxn ang="0">
                  <a:pos x="0" y="599"/>
                </a:cxn>
                <a:cxn ang="0">
                  <a:pos x="120" y="432"/>
                </a:cxn>
                <a:cxn ang="0">
                  <a:pos x="257" y="282"/>
                </a:cxn>
                <a:cxn ang="0">
                  <a:pos x="413" y="138"/>
                </a:cxn>
                <a:cxn ang="0">
                  <a:pos x="586" y="0"/>
                </a:cxn>
                <a:cxn ang="0">
                  <a:pos x="586" y="0"/>
                </a:cxn>
              </a:cxnLst>
              <a:rect l="0" t="0" r="r" b="b"/>
              <a:pathLst>
                <a:path w="586" h="599">
                  <a:moveTo>
                    <a:pt x="586" y="0"/>
                  </a:moveTo>
                  <a:lnTo>
                    <a:pt x="568" y="0"/>
                  </a:lnTo>
                  <a:lnTo>
                    <a:pt x="407" y="132"/>
                  </a:lnTo>
                  <a:lnTo>
                    <a:pt x="257" y="270"/>
                  </a:lnTo>
                  <a:lnTo>
                    <a:pt x="120" y="420"/>
                  </a:lnTo>
                  <a:lnTo>
                    <a:pt x="0" y="575"/>
                  </a:lnTo>
                  <a:lnTo>
                    <a:pt x="0" y="599"/>
                  </a:lnTo>
                  <a:lnTo>
                    <a:pt x="120" y="432"/>
                  </a:lnTo>
                  <a:lnTo>
                    <a:pt x="257" y="282"/>
                  </a:lnTo>
                  <a:lnTo>
                    <a:pt x="413" y="138"/>
                  </a:lnTo>
                  <a:lnTo>
                    <a:pt x="586" y="0"/>
                  </a:lnTo>
                  <a:lnTo>
                    <a:pt x="586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68" name="Freeform 32"/>
            <p:cNvSpPr>
              <a:spLocks/>
            </p:cNvSpPr>
            <p:nvPr/>
          </p:nvSpPr>
          <p:spPr bwMode="hidden">
            <a:xfrm>
              <a:off x="6" y="0"/>
              <a:ext cx="270" cy="252"/>
            </a:xfrm>
            <a:custGeom>
              <a:avLst/>
              <a:gdLst/>
              <a:ahLst/>
              <a:cxnLst>
                <a:cxn ang="0">
                  <a:pos x="269" y="0"/>
                </a:cxn>
                <a:cxn ang="0">
                  <a:pos x="251" y="0"/>
                </a:cxn>
                <a:cxn ang="0">
                  <a:pos x="120" y="114"/>
                </a:cxn>
                <a:cxn ang="0">
                  <a:pos x="60" y="174"/>
                </a:cxn>
                <a:cxn ang="0">
                  <a:pos x="0" y="234"/>
                </a:cxn>
                <a:cxn ang="0">
                  <a:pos x="0" y="252"/>
                </a:cxn>
                <a:cxn ang="0">
                  <a:pos x="126" y="120"/>
                </a:cxn>
                <a:cxn ang="0">
                  <a:pos x="269" y="0"/>
                </a:cxn>
                <a:cxn ang="0">
                  <a:pos x="269" y="0"/>
                </a:cxn>
              </a:cxnLst>
              <a:rect l="0" t="0" r="r" b="b"/>
              <a:pathLst>
                <a:path w="269" h="252">
                  <a:moveTo>
                    <a:pt x="269" y="0"/>
                  </a:moveTo>
                  <a:lnTo>
                    <a:pt x="251" y="0"/>
                  </a:lnTo>
                  <a:lnTo>
                    <a:pt x="120" y="114"/>
                  </a:lnTo>
                  <a:lnTo>
                    <a:pt x="60" y="174"/>
                  </a:lnTo>
                  <a:lnTo>
                    <a:pt x="0" y="234"/>
                  </a:lnTo>
                  <a:lnTo>
                    <a:pt x="0" y="252"/>
                  </a:lnTo>
                  <a:lnTo>
                    <a:pt x="126" y="120"/>
                  </a:lnTo>
                  <a:lnTo>
                    <a:pt x="269" y="0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69" name="Line 33"/>
            <p:cNvSpPr>
              <a:spLocks noChangeShapeType="1"/>
            </p:cNvSpPr>
            <p:nvPr/>
          </p:nvSpPr>
          <p:spPr bwMode="hidden">
            <a:xfrm>
              <a:off x="1" y="2749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70" name="Line 34"/>
            <p:cNvSpPr>
              <a:spLocks noChangeShapeType="1"/>
            </p:cNvSpPr>
            <p:nvPr/>
          </p:nvSpPr>
          <p:spPr bwMode="hidden">
            <a:xfrm>
              <a:off x="1" y="2356"/>
              <a:ext cx="5758" cy="0"/>
            </a:xfrm>
            <a:prstGeom prst="line">
              <a:avLst/>
            </a:prstGeom>
            <a:noFill/>
            <a:ln w="158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71" name="Line 35"/>
            <p:cNvSpPr>
              <a:spLocks noChangeShapeType="1"/>
            </p:cNvSpPr>
            <p:nvPr/>
          </p:nvSpPr>
          <p:spPr bwMode="hidden">
            <a:xfrm>
              <a:off x="1" y="3142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12310" name="Group 36"/>
            <p:cNvGrpSpPr>
              <a:grpSpLocks/>
            </p:cNvGrpSpPr>
            <p:nvPr/>
          </p:nvGrpSpPr>
          <p:grpSpPr bwMode="auto">
            <a:xfrm>
              <a:off x="1" y="392"/>
              <a:ext cx="5758" cy="1571"/>
              <a:chOff x="1" y="392"/>
              <a:chExt cx="5758" cy="1571"/>
            </a:xfrm>
          </p:grpSpPr>
          <p:sp>
            <p:nvSpPr>
              <p:cNvPr id="4545573" name="Line 37"/>
              <p:cNvSpPr>
                <a:spLocks noChangeShapeType="1"/>
              </p:cNvSpPr>
              <p:nvPr userDrawn="1"/>
            </p:nvSpPr>
            <p:spPr bwMode="hidden">
              <a:xfrm>
                <a:off x="1" y="784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74" name="Line 38"/>
              <p:cNvSpPr>
                <a:spLocks noChangeShapeType="1"/>
              </p:cNvSpPr>
              <p:nvPr userDrawn="1"/>
            </p:nvSpPr>
            <p:spPr bwMode="hidden">
              <a:xfrm>
                <a:off x="1" y="1963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75" name="Line 39"/>
              <p:cNvSpPr>
                <a:spLocks noChangeShapeType="1"/>
              </p:cNvSpPr>
              <p:nvPr userDrawn="1"/>
            </p:nvSpPr>
            <p:spPr bwMode="hidden">
              <a:xfrm>
                <a:off x="1" y="1570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76" name="Line 40"/>
              <p:cNvSpPr>
                <a:spLocks noChangeShapeType="1"/>
              </p:cNvSpPr>
              <p:nvPr userDrawn="1"/>
            </p:nvSpPr>
            <p:spPr bwMode="hidden">
              <a:xfrm>
                <a:off x="1" y="1177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4545577" name="Line 41"/>
              <p:cNvSpPr>
                <a:spLocks noChangeShapeType="1"/>
              </p:cNvSpPr>
              <p:nvPr userDrawn="1"/>
            </p:nvSpPr>
            <p:spPr bwMode="hidden">
              <a:xfrm>
                <a:off x="1" y="392"/>
                <a:ext cx="5758" cy="0"/>
              </a:xfrm>
              <a:prstGeom prst="line">
                <a:avLst/>
              </a:prstGeom>
              <a:noFill/>
              <a:ln w="158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>
                  <a:defRPr/>
                </a:pPr>
                <a:endParaRPr lang="en-US"/>
              </a:p>
            </p:txBody>
          </p:sp>
        </p:grpSp>
        <p:sp>
          <p:nvSpPr>
            <p:cNvPr id="4545578" name="Line 42"/>
            <p:cNvSpPr>
              <a:spLocks noChangeShapeType="1"/>
            </p:cNvSpPr>
            <p:nvPr/>
          </p:nvSpPr>
          <p:spPr bwMode="hidden">
            <a:xfrm>
              <a:off x="1" y="3928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45579" name="Line 43"/>
            <p:cNvSpPr>
              <a:spLocks noChangeShapeType="1"/>
            </p:cNvSpPr>
            <p:nvPr/>
          </p:nvSpPr>
          <p:spPr bwMode="hidden">
            <a:xfrm>
              <a:off x="1" y="3535"/>
              <a:ext cx="5758" cy="0"/>
            </a:xfrm>
            <a:prstGeom prst="line">
              <a:avLst/>
            </a:prstGeom>
            <a:noFill/>
            <a:ln w="1587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2292" name="Rectangle 44"/>
          <p:cNvSpPr>
            <a:spLocks noGrp="1" noChangeArrowheads="1"/>
          </p:cNvSpPr>
          <p:nvPr>
            <p:ph type="title"/>
          </p:nvPr>
        </p:nvSpPr>
        <p:spPr bwMode="auto">
          <a:xfrm>
            <a:off x="0" y="1524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45581" name="Rectangle 4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910138" y="6553200"/>
            <a:ext cx="2133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ＭＳ Ｐゴシック" pitchFamily="-112" charset="-128"/>
              </a:defRPr>
            </a:lvl1pPr>
          </a:lstStyle>
          <a:p>
            <a:pPr>
              <a:defRPr/>
            </a:pPr>
            <a:fld id="{483698ED-CD07-4B14-B25F-60A3F4DCBE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2294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1066800"/>
            <a:ext cx="89916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097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rgbClr val="FFFF00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n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n"/>
        <a:defRPr sz="24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gcf@indiana.ed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infomall.org/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1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notesSlide" Target="../notesSlides/notesSlide15.xml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oleObject" Target="file:///C:\gcf\ptliupages\publications\presentations\Nokia%20Talk%20on%20Phoenix.pdf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5.xml"/><Relationship Id="rId6" Type="http://schemas.openxmlformats.org/officeDocument/2006/relationships/image" Target="../media/image56.jpeg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51.xml"/><Relationship Id="rId1" Type="http://schemas.openxmlformats.org/officeDocument/2006/relationships/vmlDrawing" Target="../drawings/vmlDrawing3.vml"/><Relationship Id="rId4" Type="http://schemas.openxmlformats.org/officeDocument/2006/relationships/oleObject" Target="../embeddings/oleObject6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62.xml"/><Relationship Id="rId5" Type="http://schemas.openxmlformats.org/officeDocument/2006/relationships/image" Target="../media/image63.emf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6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4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4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4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2FB1FEB-8F41-46CC-BD99-3C9CAEE2DF01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24579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457200"/>
            <a:ext cx="8915400" cy="1889125"/>
          </a:xfrm>
        </p:spPr>
        <p:txBody>
          <a:bodyPr/>
          <a:lstStyle/>
          <a:p>
            <a:pPr eaLnBrk="1" hangingPunct="1"/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b="1" dirty="0" smtClean="0"/>
              <a:t>Times they are a-</a:t>
            </a:r>
            <a:r>
              <a:rPr lang="en-US" sz="4000" b="1" dirty="0" err="1" smtClean="0"/>
              <a:t>changin</a:t>
            </a:r>
            <a:r>
              <a:rPr lang="en-US" sz="4000" b="1" dirty="0" smtClean="0"/>
              <a:t>' </a:t>
            </a:r>
            <a:br>
              <a:rPr lang="en-US" sz="4000" b="1" dirty="0" smtClean="0"/>
            </a:br>
            <a:r>
              <a:rPr lang="en-US" sz="4000" b="1" dirty="0" smtClean="0"/>
              <a:t>Clouds and Multicore challenge Computer Science</a:t>
            </a:r>
            <a:endParaRPr lang="en-US" sz="4000" dirty="0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048000"/>
            <a:ext cx="9144000" cy="3429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Computer Science Undergraduate Honors Program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January 12 2009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Geoffrey Fox</a:t>
            </a:r>
            <a:endParaRPr lang="en-US" sz="2000" dirty="0" smtClean="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Computer Science, Informatics, Physics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Chair Informatics Department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Director Community Grids Laboratory and Digital Science Center</a:t>
            </a: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</a:rPr>
              <a:t>Indiana University Bloomington IN 47404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hlinkClick r:id="rId3"/>
              </a:rPr>
              <a:t>gcf@indiana.edu</a:t>
            </a: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000" dirty="0" smtClean="0">
                <a:latin typeface="Arial" charset="0"/>
                <a:hlinkClick r:id="rId4"/>
              </a:rPr>
              <a:t>http://www.infomall.org</a:t>
            </a:r>
            <a:endParaRPr lang="en-US" sz="2000" dirty="0" smtClean="0">
              <a:latin typeface="Arial" charset="0"/>
            </a:endParaRPr>
          </a:p>
        </p:txBody>
      </p:sp>
      <p:sp>
        <p:nvSpPr>
          <p:cNvPr id="24581" name="Text Box 6"/>
          <p:cNvSpPr txBox="1">
            <a:spLocks noChangeArrowheads="1"/>
          </p:cNvSpPr>
          <p:nvPr/>
        </p:nvSpPr>
        <p:spPr bwMode="auto">
          <a:xfrm>
            <a:off x="898525" y="3871913"/>
            <a:ext cx="18415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322BDD9-3E0D-42F6-8138-E63D1BA1CAA9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3789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990600"/>
          </a:xfrm>
        </p:spPr>
        <p:txBody>
          <a:bodyPr rIns="81279"/>
          <a:lstStyle/>
          <a:p>
            <a:pPr marL="39688" eaLnBrk="1" hangingPunct="1"/>
            <a:r>
              <a:rPr lang="en-US" sz="2800" smtClean="0"/>
              <a:t>TeraGrid High Performance Computing Systems 2007-8</a:t>
            </a:r>
            <a:endParaRPr lang="en-US" smtClean="0"/>
          </a:p>
        </p:txBody>
      </p:sp>
      <p:sp>
        <p:nvSpPr>
          <p:cNvPr id="37892" name="Oval 3"/>
          <p:cNvSpPr>
            <a:spLocks/>
          </p:cNvSpPr>
          <p:nvPr/>
        </p:nvSpPr>
        <p:spPr bwMode="auto">
          <a:xfrm>
            <a:off x="4724400" y="6324600"/>
            <a:ext cx="211138" cy="225425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3" name="Rectangle 4"/>
          <p:cNvSpPr>
            <a:spLocks/>
          </p:cNvSpPr>
          <p:nvPr/>
        </p:nvSpPr>
        <p:spPr bwMode="auto">
          <a:xfrm>
            <a:off x="5105400" y="6294438"/>
            <a:ext cx="2492375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 algn="l"/>
            <a:r>
              <a:rPr lang="en-US" sz="1200" b="0">
                <a:latin typeface="Arial" charset="0"/>
                <a:cs typeface="Arial" charset="0"/>
                <a:sym typeface="Arial" charset="0"/>
              </a:rPr>
              <a:t>Computational Resources </a:t>
            </a:r>
          </a:p>
          <a:p>
            <a:pPr marL="39688" algn="l"/>
            <a:r>
              <a:rPr lang="en-US" sz="1100" b="0">
                <a:latin typeface="Arial" charset="0"/>
                <a:cs typeface="Arial" charset="0"/>
                <a:sym typeface="Arial" charset="0"/>
              </a:rPr>
              <a:t>(size approximate - not to scale)</a:t>
            </a:r>
          </a:p>
        </p:txBody>
      </p:sp>
      <p:sp>
        <p:nvSpPr>
          <p:cNvPr id="37894" name="Text Box 5"/>
          <p:cNvSpPr txBox="1">
            <a:spLocks noChangeArrowheads="1"/>
          </p:cNvSpPr>
          <p:nvPr/>
        </p:nvSpPr>
        <p:spPr bwMode="auto">
          <a:xfrm>
            <a:off x="0" y="6583363"/>
            <a:ext cx="28098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200" b="0" i="1">
                <a:latin typeface="Arial" charset="0"/>
              </a:rPr>
              <a:t>Slide Courtesy Tommy Minyard, TACC</a:t>
            </a:r>
          </a:p>
        </p:txBody>
      </p:sp>
      <p:pic>
        <p:nvPicPr>
          <p:cNvPr id="37895" name="Picture 6"/>
          <p:cNvPicPr>
            <a:picLocks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7825" y="914400"/>
            <a:ext cx="8004175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Oval 7"/>
          <p:cNvSpPr>
            <a:spLocks/>
          </p:cNvSpPr>
          <p:nvPr/>
        </p:nvSpPr>
        <p:spPr bwMode="auto">
          <a:xfrm>
            <a:off x="896938" y="4019550"/>
            <a:ext cx="173037" cy="173038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7" name="Oval 8"/>
          <p:cNvSpPr>
            <a:spLocks/>
          </p:cNvSpPr>
          <p:nvPr/>
        </p:nvSpPr>
        <p:spPr bwMode="auto">
          <a:xfrm>
            <a:off x="5862638" y="3082925"/>
            <a:ext cx="209550" cy="198438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8" name="Oval 9"/>
          <p:cNvSpPr>
            <a:spLocks/>
          </p:cNvSpPr>
          <p:nvPr/>
        </p:nvSpPr>
        <p:spPr bwMode="auto">
          <a:xfrm>
            <a:off x="5788025" y="2800350"/>
            <a:ext cx="173038" cy="184150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899" name="Oval 10"/>
          <p:cNvSpPr>
            <a:spLocks/>
          </p:cNvSpPr>
          <p:nvPr/>
        </p:nvSpPr>
        <p:spPr bwMode="auto">
          <a:xfrm>
            <a:off x="6875463" y="2689225"/>
            <a:ext cx="204787" cy="217488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0" name="Oval 11"/>
          <p:cNvSpPr>
            <a:spLocks/>
          </p:cNvSpPr>
          <p:nvPr/>
        </p:nvSpPr>
        <p:spPr bwMode="auto">
          <a:xfrm>
            <a:off x="3922713" y="5351463"/>
            <a:ext cx="136525" cy="134937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1" name="Oval 12"/>
          <p:cNvSpPr>
            <a:spLocks/>
          </p:cNvSpPr>
          <p:nvPr/>
        </p:nvSpPr>
        <p:spPr bwMode="auto">
          <a:xfrm>
            <a:off x="6400800" y="3759200"/>
            <a:ext cx="111125" cy="111125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2" name="Oval 13"/>
          <p:cNvSpPr>
            <a:spLocks/>
          </p:cNvSpPr>
          <p:nvPr/>
        </p:nvSpPr>
        <p:spPr bwMode="auto">
          <a:xfrm>
            <a:off x="5491163" y="2900363"/>
            <a:ext cx="173037" cy="184150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3" name="Oval 14"/>
          <p:cNvSpPr>
            <a:spLocks/>
          </p:cNvSpPr>
          <p:nvPr/>
        </p:nvSpPr>
        <p:spPr bwMode="auto">
          <a:xfrm>
            <a:off x="5648325" y="2541588"/>
            <a:ext cx="123825" cy="122237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04" name="Rectangle 15"/>
          <p:cNvSpPr>
            <a:spLocks/>
          </p:cNvSpPr>
          <p:nvPr/>
        </p:nvSpPr>
        <p:spPr bwMode="auto">
          <a:xfrm>
            <a:off x="254000" y="4476750"/>
            <a:ext cx="976313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>
                <a:solidFill>
                  <a:srgbClr val="CBDAFF"/>
                </a:solidFill>
                <a:latin typeface="Arial" charset="0"/>
                <a:cs typeface="Arial" charset="0"/>
                <a:sym typeface="Arial" charset="0"/>
              </a:rPr>
              <a:t>SDSC</a:t>
            </a:r>
          </a:p>
        </p:txBody>
      </p:sp>
      <p:sp>
        <p:nvSpPr>
          <p:cNvPr id="37905" name="Rectangle 16"/>
          <p:cNvSpPr>
            <a:spLocks/>
          </p:cNvSpPr>
          <p:nvPr/>
        </p:nvSpPr>
        <p:spPr bwMode="auto">
          <a:xfrm>
            <a:off x="2822575" y="5351463"/>
            <a:ext cx="989013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1800">
                <a:solidFill>
                  <a:srgbClr val="CBDAFF"/>
                </a:solidFill>
                <a:latin typeface="Arial" charset="0"/>
                <a:cs typeface="Arial" charset="0"/>
                <a:sym typeface="Arial" charset="0"/>
              </a:rPr>
              <a:t>TACC</a:t>
            </a:r>
          </a:p>
        </p:txBody>
      </p:sp>
      <p:sp>
        <p:nvSpPr>
          <p:cNvPr id="37906" name="Rectangle 18"/>
          <p:cNvSpPr>
            <a:spLocks/>
          </p:cNvSpPr>
          <p:nvPr/>
        </p:nvSpPr>
        <p:spPr bwMode="auto">
          <a:xfrm>
            <a:off x="4427538" y="3176588"/>
            <a:ext cx="989012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>
                <a:solidFill>
                  <a:srgbClr val="CBDAFF"/>
                </a:solidFill>
                <a:latin typeface="Arial" charset="0"/>
                <a:cs typeface="Arial" charset="0"/>
                <a:sym typeface="Arial" charset="0"/>
              </a:rPr>
              <a:t>NCSA</a:t>
            </a:r>
          </a:p>
        </p:txBody>
      </p:sp>
      <p:sp>
        <p:nvSpPr>
          <p:cNvPr id="37907" name="Rectangle 19"/>
          <p:cNvSpPr>
            <a:spLocks/>
          </p:cNvSpPr>
          <p:nvPr/>
        </p:nvSpPr>
        <p:spPr bwMode="auto">
          <a:xfrm>
            <a:off x="6454775" y="3576638"/>
            <a:ext cx="10128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>
                <a:solidFill>
                  <a:srgbClr val="CBDAFF"/>
                </a:solidFill>
                <a:latin typeface="Arial" charset="0"/>
                <a:cs typeface="Arial" charset="0"/>
                <a:sym typeface="Arial" charset="0"/>
              </a:rPr>
              <a:t>ORNL</a:t>
            </a:r>
          </a:p>
        </p:txBody>
      </p:sp>
      <p:sp>
        <p:nvSpPr>
          <p:cNvPr id="37908" name="Rectangle 20"/>
          <p:cNvSpPr>
            <a:spLocks/>
          </p:cNvSpPr>
          <p:nvPr/>
        </p:nvSpPr>
        <p:spPr bwMode="auto">
          <a:xfrm>
            <a:off x="5956300" y="2713038"/>
            <a:ext cx="36353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CBDAFF"/>
                </a:solidFill>
                <a:latin typeface="Arial" charset="0"/>
                <a:cs typeface="Arial" charset="0"/>
                <a:sym typeface="Arial" charset="0"/>
              </a:rPr>
              <a:t>PU</a:t>
            </a:r>
          </a:p>
        </p:txBody>
      </p:sp>
      <p:sp>
        <p:nvSpPr>
          <p:cNvPr id="37909" name="Rectangle 21"/>
          <p:cNvSpPr>
            <a:spLocks/>
          </p:cNvSpPr>
          <p:nvPr/>
        </p:nvSpPr>
        <p:spPr bwMode="auto">
          <a:xfrm>
            <a:off x="6069013" y="3117850"/>
            <a:ext cx="28416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CBDAFF"/>
                </a:solidFill>
                <a:latin typeface="Arial" charset="0"/>
                <a:cs typeface="Arial" charset="0"/>
                <a:sym typeface="Arial" charset="0"/>
              </a:rPr>
              <a:t>IU</a:t>
            </a:r>
          </a:p>
        </p:txBody>
      </p:sp>
      <p:sp>
        <p:nvSpPr>
          <p:cNvPr id="37910" name="Rectangle 22"/>
          <p:cNvSpPr>
            <a:spLocks/>
          </p:cNvSpPr>
          <p:nvPr/>
        </p:nvSpPr>
        <p:spPr bwMode="auto">
          <a:xfrm>
            <a:off x="6657975" y="2466975"/>
            <a:ext cx="49847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CBDAFF"/>
                </a:solidFill>
                <a:latin typeface="Arial" charset="0"/>
                <a:cs typeface="Arial" charset="0"/>
                <a:sym typeface="Arial" charset="0"/>
              </a:rPr>
              <a:t>PSC</a:t>
            </a:r>
          </a:p>
        </p:txBody>
      </p:sp>
      <p:sp>
        <p:nvSpPr>
          <p:cNvPr id="37911" name="Oval 23"/>
          <p:cNvSpPr>
            <a:spLocks/>
          </p:cNvSpPr>
          <p:nvPr/>
        </p:nvSpPr>
        <p:spPr bwMode="auto">
          <a:xfrm>
            <a:off x="2868613" y="2970213"/>
            <a:ext cx="160337" cy="158750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2" name="Rectangle 24"/>
          <p:cNvSpPr>
            <a:spLocks/>
          </p:cNvSpPr>
          <p:nvPr/>
        </p:nvSpPr>
        <p:spPr bwMode="auto">
          <a:xfrm>
            <a:off x="2601913" y="3190875"/>
            <a:ext cx="66833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CBDAFF"/>
                </a:solidFill>
                <a:latin typeface="Arial" charset="0"/>
                <a:cs typeface="Arial" charset="0"/>
                <a:sym typeface="Arial" charset="0"/>
              </a:rPr>
              <a:t>NCAR</a:t>
            </a:r>
          </a:p>
        </p:txBody>
      </p:sp>
      <p:sp>
        <p:nvSpPr>
          <p:cNvPr id="37913" name="Oval 25"/>
          <p:cNvSpPr>
            <a:spLocks/>
          </p:cNvSpPr>
          <p:nvPr/>
        </p:nvSpPr>
        <p:spPr bwMode="auto">
          <a:xfrm>
            <a:off x="1039813" y="4156075"/>
            <a:ext cx="147637" cy="160338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4" name="Oval 26"/>
          <p:cNvSpPr>
            <a:spLocks/>
          </p:cNvSpPr>
          <p:nvPr/>
        </p:nvSpPr>
        <p:spPr bwMode="auto">
          <a:xfrm>
            <a:off x="5673725" y="3059113"/>
            <a:ext cx="147638" cy="184150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5" name="Oval 27"/>
          <p:cNvSpPr>
            <a:spLocks/>
          </p:cNvSpPr>
          <p:nvPr/>
        </p:nvSpPr>
        <p:spPr bwMode="auto">
          <a:xfrm>
            <a:off x="5429250" y="3024188"/>
            <a:ext cx="222250" cy="220662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6" name="Oval 28"/>
          <p:cNvSpPr>
            <a:spLocks/>
          </p:cNvSpPr>
          <p:nvPr/>
        </p:nvSpPr>
        <p:spPr bwMode="auto">
          <a:xfrm>
            <a:off x="5553075" y="3146425"/>
            <a:ext cx="206375" cy="220663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7" name="Oval 29"/>
          <p:cNvSpPr>
            <a:spLocks/>
          </p:cNvSpPr>
          <p:nvPr/>
        </p:nvSpPr>
        <p:spPr bwMode="auto">
          <a:xfrm>
            <a:off x="6894513" y="2894013"/>
            <a:ext cx="100012" cy="123825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8" name="Oval 30"/>
          <p:cNvSpPr>
            <a:spLocks/>
          </p:cNvSpPr>
          <p:nvPr/>
        </p:nvSpPr>
        <p:spPr bwMode="auto">
          <a:xfrm>
            <a:off x="6746875" y="2759075"/>
            <a:ext cx="136525" cy="147638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19" name="Oval 31"/>
          <p:cNvSpPr>
            <a:spLocks/>
          </p:cNvSpPr>
          <p:nvPr/>
        </p:nvSpPr>
        <p:spPr bwMode="auto">
          <a:xfrm>
            <a:off x="842963" y="4152900"/>
            <a:ext cx="160337" cy="147638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0" name="Oval 32"/>
          <p:cNvSpPr>
            <a:spLocks/>
          </p:cNvSpPr>
          <p:nvPr/>
        </p:nvSpPr>
        <p:spPr bwMode="auto">
          <a:xfrm>
            <a:off x="896938" y="4229100"/>
            <a:ext cx="204787" cy="219075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1" name="Oval 33"/>
          <p:cNvSpPr>
            <a:spLocks/>
          </p:cNvSpPr>
          <p:nvPr/>
        </p:nvSpPr>
        <p:spPr bwMode="auto">
          <a:xfrm>
            <a:off x="4016375" y="5105400"/>
            <a:ext cx="306388" cy="336550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2" name="Oval 34"/>
          <p:cNvSpPr>
            <a:spLocks/>
          </p:cNvSpPr>
          <p:nvPr/>
        </p:nvSpPr>
        <p:spPr bwMode="auto">
          <a:xfrm>
            <a:off x="5516563" y="2627313"/>
            <a:ext cx="134937" cy="136525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3" name="Oval 35"/>
          <p:cNvSpPr>
            <a:spLocks/>
          </p:cNvSpPr>
          <p:nvPr/>
        </p:nvSpPr>
        <p:spPr bwMode="auto">
          <a:xfrm>
            <a:off x="3268663" y="4389438"/>
            <a:ext cx="963612" cy="887412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 lIns="0" tIns="0" rIns="40639" bIns="0" anchor="ctr"/>
          <a:lstStyle/>
          <a:p>
            <a:pPr marL="39688"/>
            <a:r>
              <a:rPr lang="en-US" sz="1200" b="0">
                <a:solidFill>
                  <a:srgbClr val="E1E0F4"/>
                </a:solidFill>
                <a:latin typeface="Arial" charset="0"/>
                <a:cs typeface="Arial" charset="0"/>
                <a:sym typeface="Arial" charset="0"/>
              </a:rPr>
              <a:t>(504TF)</a:t>
            </a:r>
          </a:p>
        </p:txBody>
      </p:sp>
      <p:sp>
        <p:nvSpPr>
          <p:cNvPr id="37924" name="Oval 36"/>
          <p:cNvSpPr>
            <a:spLocks/>
          </p:cNvSpPr>
          <p:nvPr/>
        </p:nvSpPr>
        <p:spPr bwMode="auto">
          <a:xfrm>
            <a:off x="5268913" y="3173413"/>
            <a:ext cx="371475" cy="403225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5" name="Oval 37"/>
          <p:cNvSpPr>
            <a:spLocks/>
          </p:cNvSpPr>
          <p:nvPr/>
        </p:nvSpPr>
        <p:spPr bwMode="auto">
          <a:xfrm>
            <a:off x="5256213" y="3573463"/>
            <a:ext cx="1185862" cy="1182687"/>
          </a:xfrm>
          <a:prstGeom prst="ellipse">
            <a:avLst/>
          </a:prstGeom>
          <a:solidFill>
            <a:srgbClr val="33CC33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 lIns="0" tIns="0" rIns="40639" bIns="0" anchor="ctr"/>
          <a:lstStyle/>
          <a:p>
            <a:pPr marL="39688"/>
            <a:r>
              <a:rPr lang="en-US" sz="1400" b="0">
                <a:latin typeface="Arial" charset="0"/>
                <a:cs typeface="Arial" charset="0"/>
                <a:sym typeface="Arial" charset="0"/>
              </a:rPr>
              <a:t>2008</a:t>
            </a:r>
          </a:p>
          <a:p>
            <a:pPr marL="39688"/>
            <a:r>
              <a:rPr lang="en-US" sz="1400" b="0">
                <a:latin typeface="Arial" charset="0"/>
                <a:cs typeface="Arial" charset="0"/>
                <a:sym typeface="Arial" charset="0"/>
              </a:rPr>
              <a:t>(~1PF)</a:t>
            </a:r>
          </a:p>
        </p:txBody>
      </p:sp>
      <p:sp>
        <p:nvSpPr>
          <p:cNvPr id="37926" name="Oval 38"/>
          <p:cNvSpPr>
            <a:spLocks/>
          </p:cNvSpPr>
          <p:nvPr/>
        </p:nvSpPr>
        <p:spPr bwMode="auto">
          <a:xfrm>
            <a:off x="4749800" y="4686300"/>
            <a:ext cx="206375" cy="215900"/>
          </a:xfrm>
          <a:prstGeom prst="ellipse">
            <a:avLst/>
          </a:prstGeom>
          <a:solidFill>
            <a:srgbClr val="B70800"/>
          </a:solidFill>
          <a:ln w="9525">
            <a:solidFill>
              <a:srgbClr val="DFDD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7927" name="Rectangle 39"/>
          <p:cNvSpPr>
            <a:spLocks/>
          </p:cNvSpPr>
          <p:nvPr/>
        </p:nvSpPr>
        <p:spPr bwMode="auto">
          <a:xfrm>
            <a:off x="4464050" y="3897313"/>
            <a:ext cx="1185863" cy="22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>
                <a:solidFill>
                  <a:srgbClr val="CBDAFF"/>
                </a:solidFill>
                <a:latin typeface="Arial" charset="0"/>
                <a:cs typeface="Arial" charset="0"/>
                <a:sym typeface="Arial" charset="0"/>
              </a:rPr>
              <a:t>Tennessee</a:t>
            </a:r>
          </a:p>
        </p:txBody>
      </p:sp>
      <p:sp>
        <p:nvSpPr>
          <p:cNvPr id="37928" name="Rectangle 40"/>
          <p:cNvSpPr>
            <a:spLocks/>
          </p:cNvSpPr>
          <p:nvPr/>
        </p:nvSpPr>
        <p:spPr bwMode="auto">
          <a:xfrm>
            <a:off x="4157663" y="4389438"/>
            <a:ext cx="9874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40639" bIns="0"/>
          <a:lstStyle/>
          <a:p>
            <a:pPr marL="39688"/>
            <a:r>
              <a:rPr lang="en-US" sz="1400">
                <a:solidFill>
                  <a:srgbClr val="CBDAFF"/>
                </a:solidFill>
                <a:latin typeface="Arial" charset="0"/>
                <a:cs typeface="Arial" charset="0"/>
                <a:sym typeface="Arial" charset="0"/>
              </a:rPr>
              <a:t>LONI/LSU</a:t>
            </a:r>
            <a:endParaRPr lang="en-US" sz="1800">
              <a:solidFill>
                <a:srgbClr val="CBDAFF"/>
              </a:solidFill>
              <a:latin typeface="Arial" charset="0"/>
              <a:cs typeface="Arial" charset="0"/>
              <a:sym typeface="Arial" charset="0"/>
            </a:endParaRPr>
          </a:p>
        </p:txBody>
      </p:sp>
      <p:sp>
        <p:nvSpPr>
          <p:cNvPr id="37929" name="Rectangle 17"/>
          <p:cNvSpPr>
            <a:spLocks/>
          </p:cNvSpPr>
          <p:nvPr/>
        </p:nvSpPr>
        <p:spPr bwMode="auto">
          <a:xfrm>
            <a:off x="4972050" y="2541588"/>
            <a:ext cx="84931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srgbClr val="CBDAFF"/>
                </a:solidFill>
                <a:latin typeface="Arial" charset="0"/>
                <a:cs typeface="Arial" charset="0"/>
                <a:sym typeface="Arial" charset="0"/>
              </a:rPr>
              <a:t>UC/ANL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C946EC-8E77-4C7F-93F7-AE1A647A8EB8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36867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629400" y="762000"/>
            <a:ext cx="2438400" cy="4419600"/>
          </a:xfrm>
        </p:spPr>
        <p:txBody>
          <a:bodyPr/>
          <a:lstStyle/>
          <a:p>
            <a:pPr eaLnBrk="1" hangingPunct="1"/>
            <a:r>
              <a:rPr lang="en-US" smtClean="0">
                <a:cs typeface="Arial" charset="0"/>
              </a:rPr>
              <a:t>Resources for many disciplines!</a:t>
            </a:r>
          </a:p>
          <a:p>
            <a:pPr eaLnBrk="1" hangingPunct="1"/>
            <a:r>
              <a:rPr lang="en-US" smtClean="0">
                <a:cs typeface="Arial" charset="0"/>
              </a:rPr>
              <a:t>&gt; 40,000 processors in aggregate</a:t>
            </a:r>
          </a:p>
          <a:p>
            <a:pPr eaLnBrk="1" hangingPunct="1"/>
            <a:r>
              <a:rPr lang="en-US" smtClean="0"/>
              <a:t>Resource availability will grow during 2008 at unprecedented rates</a:t>
            </a:r>
          </a:p>
        </p:txBody>
      </p:sp>
      <p:pic>
        <p:nvPicPr>
          <p:cNvPr id="36868" name="Picture 3" descr="iu_v_rg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096000"/>
            <a:ext cx="1752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 descr="PI_pie-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76200"/>
            <a:ext cx="6477000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LHCUnderA"/>
          <p:cNvPicPr>
            <a:picLocks noChangeAspect="1" noChangeArrowheads="1"/>
          </p:cNvPicPr>
          <p:nvPr/>
        </p:nvPicPr>
        <p:blipFill>
          <a:blip r:embed="rId3"/>
          <a:srcRect r="4276"/>
          <a:stretch>
            <a:fillRect/>
          </a:stretch>
        </p:blipFill>
        <p:spPr bwMode="auto">
          <a:xfrm>
            <a:off x="2981325" y="1600200"/>
            <a:ext cx="6169025" cy="4554538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</p:pic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7072313" y="2000250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16" name="Text Box 4"/>
          <p:cNvSpPr txBox="1">
            <a:spLocks noChangeArrowheads="1"/>
          </p:cNvSpPr>
          <p:nvPr/>
        </p:nvSpPr>
        <p:spPr bwMode="auto">
          <a:xfrm>
            <a:off x="5837238" y="2767013"/>
            <a:ext cx="693737" cy="274637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spcBef>
                <a:spcPct val="20000"/>
              </a:spcBef>
              <a:buClr>
                <a:srgbClr val="990033"/>
              </a:buClr>
              <a:buSzPct val="75000"/>
              <a:buFont typeface="Monotype Sorts" pitchFamily="2" charset="2"/>
              <a:buNone/>
            </a:pPr>
            <a:r>
              <a:rPr kumimoji="1" lang="en-US" sz="1200">
                <a:solidFill>
                  <a:srgbClr val="000066"/>
                </a:solidFill>
              </a:rPr>
              <a:t>TOTEM</a:t>
            </a:r>
          </a:p>
        </p:txBody>
      </p:sp>
      <p:sp>
        <p:nvSpPr>
          <p:cNvPr id="38917" name="Line 5"/>
          <p:cNvSpPr>
            <a:spLocks noChangeShapeType="1"/>
          </p:cNvSpPr>
          <p:nvPr/>
        </p:nvSpPr>
        <p:spPr bwMode="auto">
          <a:xfrm flipV="1">
            <a:off x="3792538" y="4800600"/>
            <a:ext cx="217487" cy="3587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8" name="Line 6"/>
          <p:cNvSpPr>
            <a:spLocks noChangeShapeType="1"/>
          </p:cNvSpPr>
          <p:nvPr/>
        </p:nvSpPr>
        <p:spPr bwMode="auto">
          <a:xfrm flipH="1" flipV="1">
            <a:off x="7667625" y="5410200"/>
            <a:ext cx="55563" cy="1920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2801938" y="2063750"/>
            <a:ext cx="13716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422664" name="Text Box 8"/>
          <p:cNvSpPr txBox="1">
            <a:spLocks noChangeArrowheads="1"/>
          </p:cNvSpPr>
          <p:nvPr/>
        </p:nvSpPr>
        <p:spPr bwMode="auto">
          <a:xfrm>
            <a:off x="7391400" y="2819400"/>
            <a:ext cx="1617663" cy="7112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107763" dir="189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l" eaLnBrk="0" hangingPunct="0">
              <a:defRPr/>
            </a:pPr>
            <a:r>
              <a:rPr lang="en-US" sz="2000">
                <a:solidFill>
                  <a:srgbClr val="000066"/>
                </a:solidFill>
                <a:latin typeface="Arial" charset="0"/>
              </a:rPr>
              <a:t>pp, general </a:t>
            </a:r>
            <a:br>
              <a:rPr lang="en-US" sz="2000">
                <a:solidFill>
                  <a:srgbClr val="000066"/>
                </a:solidFill>
                <a:latin typeface="Arial" charset="0"/>
              </a:rPr>
            </a:br>
            <a:r>
              <a:rPr lang="en-US" sz="2000">
                <a:solidFill>
                  <a:srgbClr val="000066"/>
                </a:solidFill>
                <a:latin typeface="Arial" charset="0"/>
              </a:rPr>
              <a:t>purpose; HI</a:t>
            </a:r>
          </a:p>
        </p:txBody>
      </p:sp>
      <p:sp>
        <p:nvSpPr>
          <p:cNvPr id="38921" name="Text Box 9"/>
          <p:cNvSpPr txBox="1">
            <a:spLocks noChangeArrowheads="1"/>
          </p:cNvSpPr>
          <p:nvPr/>
        </p:nvSpPr>
        <p:spPr bwMode="auto">
          <a:xfrm>
            <a:off x="6753225" y="5562600"/>
            <a:ext cx="1879600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1800">
                <a:solidFill>
                  <a:srgbClr val="000066"/>
                </a:solidFill>
                <a:latin typeface="Arial" charset="0"/>
              </a:rPr>
              <a:t>LHCb: B-physics</a:t>
            </a:r>
          </a:p>
        </p:txBody>
      </p:sp>
      <p:sp>
        <p:nvSpPr>
          <p:cNvPr id="38922" name="Text Box 10"/>
          <p:cNvSpPr txBox="1">
            <a:spLocks noChangeArrowheads="1"/>
          </p:cNvSpPr>
          <p:nvPr/>
        </p:nvSpPr>
        <p:spPr bwMode="auto">
          <a:xfrm>
            <a:off x="3727450" y="5105400"/>
            <a:ext cx="1300163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/>
            <a:r>
              <a:rPr lang="en-US">
                <a:solidFill>
                  <a:srgbClr val="000066"/>
                </a:solidFill>
                <a:latin typeface="Arial" charset="0"/>
              </a:rPr>
              <a:t>ALICE : HI</a:t>
            </a:r>
          </a:p>
        </p:txBody>
      </p:sp>
      <p:sp>
        <p:nvSpPr>
          <p:cNvPr id="38923" name="Line 11"/>
          <p:cNvSpPr>
            <a:spLocks noChangeShapeType="1"/>
          </p:cNvSpPr>
          <p:nvPr/>
        </p:nvSpPr>
        <p:spPr bwMode="blackWhite">
          <a:xfrm flipH="1" flipV="1">
            <a:off x="6777038" y="3076575"/>
            <a:ext cx="323850" cy="792163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4" name="Line 12"/>
          <p:cNvSpPr>
            <a:spLocks noChangeShapeType="1"/>
          </p:cNvSpPr>
          <p:nvPr/>
        </p:nvSpPr>
        <p:spPr bwMode="blackWhite">
          <a:xfrm flipH="1">
            <a:off x="5695950" y="4373563"/>
            <a:ext cx="1260475" cy="539750"/>
          </a:xfrm>
          <a:prstGeom prst="line">
            <a:avLst/>
          </a:prstGeom>
          <a:noFill/>
          <a:ln w="9525">
            <a:solidFill>
              <a:schemeClr val="bg1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8925" name="Text Box 13"/>
          <p:cNvSpPr txBox="1">
            <a:spLocks noChangeArrowheads="1"/>
          </p:cNvSpPr>
          <p:nvPr/>
        </p:nvSpPr>
        <p:spPr bwMode="auto">
          <a:xfrm>
            <a:off x="3733800" y="1295400"/>
            <a:ext cx="5534025" cy="709613"/>
          </a:xfrm>
          <a:prstGeom prst="rect">
            <a:avLst/>
          </a:prstGeom>
          <a:solidFill>
            <a:srgbClr val="FFFFCC"/>
          </a:solidFill>
          <a:ln w="22225">
            <a:solidFill>
              <a:srgbClr val="003048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lnSpc>
                <a:spcPct val="85000"/>
              </a:lnSpc>
              <a:buClr>
                <a:srgbClr val="A50021"/>
              </a:buClr>
              <a:buSzPct val="90000"/>
              <a:buFont typeface="Wingdings" pitchFamily="2" charset="2"/>
              <a:buChar char="­"/>
            </a:pPr>
            <a:r>
              <a:rPr lang="en-US" sz="2400" b="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en-US" sz="2200">
                <a:solidFill>
                  <a:srgbClr val="000066"/>
                </a:solidFill>
                <a:latin typeface="Arial" charset="0"/>
              </a:rPr>
              <a:t>pp  </a:t>
            </a:r>
            <a:r>
              <a:rPr lang="en-US" sz="2200">
                <a:solidFill>
                  <a:srgbClr val="000066"/>
                </a:solidFill>
                <a:latin typeface="Arial" charset="0"/>
                <a:sym typeface="Symbol" pitchFamily="18" charset="2"/>
              </a:rPr>
              <a:t>s =14 TeV  L=10</a:t>
            </a:r>
            <a:r>
              <a:rPr lang="en-US" sz="2200" baseline="30000">
                <a:solidFill>
                  <a:srgbClr val="000066"/>
                </a:solidFill>
                <a:latin typeface="Arial" charset="0"/>
                <a:sym typeface="Symbol" pitchFamily="18" charset="2"/>
              </a:rPr>
              <a:t>34</a:t>
            </a:r>
            <a:r>
              <a:rPr lang="en-US" sz="2200">
                <a:solidFill>
                  <a:srgbClr val="000066"/>
                </a:solidFill>
                <a:latin typeface="Arial" charset="0"/>
                <a:sym typeface="Symbol" pitchFamily="18" charset="2"/>
              </a:rPr>
              <a:t> cm</a:t>
            </a:r>
            <a:r>
              <a:rPr lang="en-US" sz="2200" baseline="30000">
                <a:solidFill>
                  <a:srgbClr val="000066"/>
                </a:solidFill>
                <a:latin typeface="Arial" charset="0"/>
                <a:sym typeface="Symbol" pitchFamily="18" charset="2"/>
              </a:rPr>
              <a:t>-2</a:t>
            </a:r>
            <a:r>
              <a:rPr lang="en-US" sz="2200">
                <a:solidFill>
                  <a:srgbClr val="000066"/>
                </a:solidFill>
                <a:latin typeface="Arial" charset="0"/>
                <a:sym typeface="Symbol" pitchFamily="18" charset="2"/>
              </a:rPr>
              <a:t> s</a:t>
            </a:r>
            <a:r>
              <a:rPr lang="en-US" sz="2200" baseline="30000">
                <a:solidFill>
                  <a:srgbClr val="000066"/>
                </a:solidFill>
                <a:latin typeface="Arial" charset="0"/>
                <a:sym typeface="Symbol" pitchFamily="18" charset="2"/>
              </a:rPr>
              <a:t>-1</a:t>
            </a:r>
          </a:p>
          <a:p>
            <a:pPr algn="l" eaLnBrk="0" hangingPunct="0">
              <a:lnSpc>
                <a:spcPct val="85000"/>
              </a:lnSpc>
              <a:buClr>
                <a:srgbClr val="A50021"/>
              </a:buClr>
              <a:buSzPct val="90000"/>
              <a:buFont typeface="Wingdings" pitchFamily="2" charset="2"/>
              <a:buChar char="­"/>
            </a:pPr>
            <a:r>
              <a:rPr lang="en-US" sz="2200">
                <a:solidFill>
                  <a:srgbClr val="000066"/>
                </a:solidFill>
                <a:latin typeface="Arial" charset="0"/>
              </a:rPr>
              <a:t> 27 km Tunnel in Switzerland &amp; France</a:t>
            </a:r>
            <a:endParaRPr lang="en-US" sz="220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4422670" name="Rectangle 14"/>
          <p:cNvSpPr>
            <a:spLocks noChangeArrowheads="1"/>
          </p:cNvSpPr>
          <p:nvPr/>
        </p:nvSpPr>
        <p:spPr bwMode="auto">
          <a:xfrm>
            <a:off x="1360488" y="104775"/>
            <a:ext cx="6516687" cy="1155700"/>
          </a:xfrm>
          <a:prstGeom prst="rect">
            <a:avLst/>
          </a:prstGeom>
          <a:gradFill rotWithShape="0">
            <a:gsLst>
              <a:gs pos="0">
                <a:srgbClr val="9ABBFF"/>
              </a:gs>
              <a:gs pos="50000">
                <a:srgbClr val="FFFFFF"/>
              </a:gs>
              <a:gs pos="100000">
                <a:srgbClr val="9ABBFF"/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>
            <a:outerShdw dist="53882" dir="2700000" algn="ctr" rotWithShape="0">
              <a:srgbClr val="FFFFFF"/>
            </a:outerShdw>
          </a:effectLst>
        </p:spPr>
        <p:txBody>
          <a:bodyPr lIns="90488" tIns="44450" rIns="90488" bIns="44450" anchor="ctr"/>
          <a:lstStyle/>
          <a:p>
            <a:pPr>
              <a:defRPr/>
            </a:pPr>
            <a:r>
              <a:rPr lang="en-US" sz="3900" i="1">
                <a:solidFill>
                  <a:srgbClr val="A50021"/>
                </a:solidFill>
                <a:latin typeface="Arial" charset="0"/>
              </a:rPr>
              <a:t>Large Hadron Collider  CERN, Geneva: 2008 Start </a:t>
            </a:r>
          </a:p>
        </p:txBody>
      </p:sp>
      <p:pic>
        <p:nvPicPr>
          <p:cNvPr id="38927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" y="1292225"/>
            <a:ext cx="3565525" cy="472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8" name="Text Box 16"/>
          <p:cNvSpPr txBox="1">
            <a:spLocks noChangeArrowheads="1"/>
          </p:cNvSpPr>
          <p:nvPr/>
        </p:nvSpPr>
        <p:spPr bwMode="auto">
          <a:xfrm>
            <a:off x="7385050" y="2220913"/>
            <a:ext cx="1076325" cy="579437"/>
          </a:xfrm>
          <a:prstGeom prst="rect">
            <a:avLst/>
          </a:prstGeom>
          <a:solidFill>
            <a:srgbClr val="FFFFCC"/>
          </a:solidFill>
          <a:ln w="22225">
            <a:solidFill>
              <a:srgbClr val="003048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lnSpc>
                <a:spcPct val="90000"/>
              </a:lnSpc>
              <a:buClr>
                <a:srgbClr val="A50021"/>
              </a:buClr>
              <a:buSzPct val="90000"/>
              <a:buFont typeface="Wingdings" pitchFamily="2" charset="2"/>
              <a:buNone/>
            </a:pPr>
            <a:r>
              <a:rPr lang="en-US" sz="3400">
                <a:solidFill>
                  <a:srgbClr val="000066"/>
                </a:solidFill>
                <a:latin typeface="Arial" charset="0"/>
              </a:rPr>
              <a:t>CMS</a:t>
            </a:r>
            <a:endParaRPr lang="en-US" sz="340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38929" name="Text Box 17"/>
          <p:cNvSpPr txBox="1">
            <a:spLocks noChangeArrowheads="1"/>
          </p:cNvSpPr>
          <p:nvPr/>
        </p:nvSpPr>
        <p:spPr bwMode="auto">
          <a:xfrm>
            <a:off x="5000625" y="4122738"/>
            <a:ext cx="1047750" cy="525462"/>
          </a:xfrm>
          <a:prstGeom prst="rect">
            <a:avLst/>
          </a:prstGeom>
          <a:solidFill>
            <a:srgbClr val="FFFFCC"/>
          </a:solidFill>
          <a:ln w="22225">
            <a:solidFill>
              <a:srgbClr val="003048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>
              <a:lnSpc>
                <a:spcPct val="90000"/>
              </a:lnSpc>
              <a:buClr>
                <a:srgbClr val="A50021"/>
              </a:buClr>
              <a:buSzPct val="90000"/>
              <a:buFont typeface="Wingdings" pitchFamily="2" charset="2"/>
              <a:buNone/>
            </a:pPr>
            <a:r>
              <a:rPr lang="en-US" sz="3000">
                <a:solidFill>
                  <a:srgbClr val="000066"/>
                </a:solidFill>
                <a:latin typeface="Arial" charset="0"/>
              </a:rPr>
              <a:t>Atlas</a:t>
            </a:r>
            <a:endParaRPr lang="en-US" sz="3000">
              <a:solidFill>
                <a:srgbClr val="000066"/>
              </a:solidFill>
              <a:latin typeface="Arial" charset="0"/>
              <a:sym typeface="Symbol" pitchFamily="18" charset="2"/>
            </a:endParaRPr>
          </a:p>
        </p:txBody>
      </p:sp>
      <p:sp>
        <p:nvSpPr>
          <p:cNvPr id="38930" name="Text Box 18"/>
          <p:cNvSpPr txBox="1">
            <a:spLocks noChangeArrowheads="1"/>
          </p:cNvSpPr>
          <p:nvPr/>
        </p:nvSpPr>
        <p:spPr bwMode="auto">
          <a:xfrm>
            <a:off x="0" y="5943600"/>
            <a:ext cx="9144000" cy="858838"/>
          </a:xfrm>
          <a:prstGeom prst="rect">
            <a:avLst/>
          </a:prstGeom>
          <a:solidFill>
            <a:srgbClr val="FFFFCC"/>
          </a:solidFill>
          <a:ln w="25400">
            <a:solidFill>
              <a:srgbClr val="003048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n-US" sz="2600">
                <a:solidFill>
                  <a:srgbClr val="000066"/>
                </a:solidFill>
                <a:latin typeface="Arial" charset="0"/>
              </a:rPr>
              <a:t>Higgs, SUSY, Extra Dimensions, CP Violation, QG Plasma, </a:t>
            </a:r>
            <a:r>
              <a:rPr lang="en-US" sz="2600" i="1">
                <a:solidFill>
                  <a:srgbClr val="000066"/>
                </a:solidFill>
                <a:latin typeface="Arial" charset="0"/>
              </a:rPr>
              <a:t>…  		</a:t>
            </a:r>
            <a:r>
              <a:rPr lang="en-US" sz="2800" i="1">
                <a:solidFill>
                  <a:srgbClr val="902516"/>
                </a:solidFill>
                <a:latin typeface="Arial" charset="0"/>
              </a:rPr>
              <a:t>the Unexpected</a:t>
            </a:r>
          </a:p>
        </p:txBody>
      </p:sp>
      <p:sp>
        <p:nvSpPr>
          <p:cNvPr id="38931" name="Text Box 19"/>
          <p:cNvSpPr txBox="1">
            <a:spLocks noChangeArrowheads="1"/>
          </p:cNvSpPr>
          <p:nvPr/>
        </p:nvSpPr>
        <p:spPr bwMode="auto">
          <a:xfrm>
            <a:off x="6565900" y="3962400"/>
            <a:ext cx="2436813" cy="949325"/>
          </a:xfrm>
          <a:prstGeom prst="rect">
            <a:avLst/>
          </a:prstGeom>
          <a:solidFill>
            <a:srgbClr val="FFFF99"/>
          </a:solidFill>
          <a:ln w="25400">
            <a:solidFill>
              <a:srgbClr val="A50021"/>
            </a:solidFill>
            <a:miter lim="800000"/>
            <a:headEnd/>
            <a:tailEnd/>
          </a:ln>
        </p:spPr>
        <p:txBody>
          <a:bodyPr lIns="92075" tIns="46038" rIns="92075" bIns="46038" anchor="ctr">
            <a:spAutoFit/>
          </a:bodyPr>
          <a:lstStyle/>
          <a:p>
            <a:pPr eaLnBrk="0" hangingPunct="0">
              <a:lnSpc>
                <a:spcPct val="83000"/>
              </a:lnSpc>
              <a:spcAft>
                <a:spcPct val="5000"/>
              </a:spcAft>
            </a:pPr>
            <a:r>
              <a:rPr lang="en-US" sz="2100">
                <a:solidFill>
                  <a:srgbClr val="800000"/>
                </a:solidFill>
                <a:latin typeface="Arial" charset="0"/>
              </a:rPr>
              <a:t>5000+  Physicists</a:t>
            </a:r>
          </a:p>
          <a:p>
            <a:pPr eaLnBrk="0" hangingPunct="0">
              <a:lnSpc>
                <a:spcPct val="83000"/>
              </a:lnSpc>
              <a:spcAft>
                <a:spcPct val="5000"/>
              </a:spcAft>
            </a:pPr>
            <a:r>
              <a:rPr lang="en-US" sz="2100">
                <a:solidFill>
                  <a:srgbClr val="800000"/>
                </a:solidFill>
                <a:latin typeface="Arial" charset="0"/>
              </a:rPr>
              <a:t> 250+  Institutes</a:t>
            </a:r>
          </a:p>
          <a:p>
            <a:pPr eaLnBrk="0" hangingPunct="0">
              <a:lnSpc>
                <a:spcPct val="83000"/>
              </a:lnSpc>
              <a:spcAft>
                <a:spcPct val="5000"/>
              </a:spcAft>
            </a:pPr>
            <a:r>
              <a:rPr lang="en-US" sz="2100">
                <a:solidFill>
                  <a:srgbClr val="800000"/>
                </a:solidFill>
                <a:latin typeface="Arial" charset="0"/>
              </a:rPr>
              <a:t>    60+ Countries</a:t>
            </a:r>
          </a:p>
        </p:txBody>
      </p:sp>
      <p:sp>
        <p:nvSpPr>
          <p:cNvPr id="4422676" name="Text Box 20"/>
          <p:cNvSpPr txBox="1">
            <a:spLocks noChangeArrowheads="1"/>
          </p:cNvSpPr>
          <p:nvPr/>
        </p:nvSpPr>
        <p:spPr bwMode="auto">
          <a:xfrm>
            <a:off x="0" y="6026150"/>
            <a:ext cx="9144000" cy="720725"/>
          </a:xfrm>
          <a:prstGeom prst="rect">
            <a:avLst/>
          </a:prstGeom>
          <a:solidFill>
            <a:srgbClr val="FFFFCC"/>
          </a:solidFill>
          <a:ln w="25400">
            <a:solidFill>
              <a:srgbClr val="003048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90000"/>
              </a:lnSpc>
            </a:pPr>
            <a:r>
              <a:rPr lang="en-US" sz="2200">
                <a:solidFill>
                  <a:srgbClr val="800000"/>
                </a:solidFill>
                <a:latin typeface="Arial" charset="0"/>
              </a:rPr>
              <a:t>Challenges: Analyze petabytes of complex data cooperatively</a:t>
            </a:r>
            <a:br>
              <a:rPr lang="en-US" sz="2200">
                <a:solidFill>
                  <a:srgbClr val="800000"/>
                </a:solidFill>
                <a:latin typeface="Arial" charset="0"/>
              </a:rPr>
            </a:br>
            <a:r>
              <a:rPr lang="en-US" sz="2200">
                <a:solidFill>
                  <a:srgbClr val="800000"/>
                </a:solidFill>
                <a:latin typeface="Arial" charset="0"/>
              </a:rPr>
              <a:t>Harness global computing, data &amp; network resources</a:t>
            </a:r>
            <a:endParaRPr lang="en-US" sz="2400" i="1">
              <a:solidFill>
                <a:srgbClr val="800000"/>
              </a:solidFill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4226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4226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2267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5584DB-552F-46F6-B71D-9A0E801A50AB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4198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/>
              <a:t>Environmental Monitoring </a:t>
            </a:r>
            <a:r>
              <a:rPr lang="en-US" sz="4000" dirty="0" smtClean="0"/>
              <a:t>Cyberinfrastructure </a:t>
            </a:r>
            <a:r>
              <a:rPr lang="en-US" sz="4000" dirty="0" smtClean="0"/>
              <a:t>at Clemson</a:t>
            </a:r>
          </a:p>
        </p:txBody>
      </p:sp>
      <p:pic>
        <p:nvPicPr>
          <p:cNvPr id="41988" name="Picture 3" descr="Clemson-SensorMa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295400"/>
            <a:ext cx="9144000" cy="514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9" name="Picture 4" descr="GroundwaterMonitori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225925"/>
            <a:ext cx="3048000" cy="263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34949" name="Picture 5"/>
          <p:cNvPicPr>
            <a:picLocks noChangeAspect="1" noChangeArrowheads="1"/>
          </p:cNvPicPr>
          <p:nvPr/>
        </p:nvPicPr>
        <p:blipFill>
          <a:blip r:embed="rId5"/>
          <a:srcRect l="6883" t="21716" r="31900" b="9651"/>
          <a:stretch>
            <a:fillRect/>
          </a:stretch>
        </p:blipFill>
        <p:spPr bwMode="auto">
          <a:xfrm>
            <a:off x="2667000" y="1295400"/>
            <a:ext cx="6477000" cy="55626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4349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DF62FD4-0DCE-4358-992E-C10CBE3918FF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Sensor Grids Can be Fun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838200"/>
            <a:ext cx="8991600" cy="6019800"/>
          </a:xfrm>
        </p:spPr>
        <p:txBody>
          <a:bodyPr/>
          <a:lstStyle/>
          <a:p>
            <a:pPr eaLnBrk="1" hangingPunct="1">
              <a:spcBef>
                <a:spcPct val="10000"/>
              </a:spcBef>
            </a:pPr>
            <a:r>
              <a:rPr lang="en-US" smtClean="0"/>
              <a:t>Note </a:t>
            </a:r>
            <a:r>
              <a:rPr lang="en-US" smtClean="0">
                <a:solidFill>
                  <a:srgbClr val="FFFF00"/>
                </a:solidFill>
              </a:rPr>
              <a:t>sensors</a:t>
            </a:r>
            <a:r>
              <a:rPr lang="en-US" smtClean="0">
                <a:solidFill>
                  <a:srgbClr val="00FF00"/>
                </a:solidFill>
              </a:rPr>
              <a:t> </a:t>
            </a:r>
            <a:r>
              <a:rPr lang="en-US" smtClean="0"/>
              <a:t>are any time dependent source of information and a fixed source of information  is just a broken sensor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SAR </a:t>
            </a:r>
            <a:r>
              <a:rPr lang="en-US" smtClean="0">
                <a:solidFill>
                  <a:srgbClr val="FFFF00"/>
                </a:solidFill>
              </a:rPr>
              <a:t>Satellites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Environmental</a:t>
            </a:r>
            <a:r>
              <a:rPr lang="en-US" smtClean="0"/>
              <a:t> Monitors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Nokia N800 pocket computers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RFID</a:t>
            </a:r>
            <a:r>
              <a:rPr lang="en-US" smtClean="0"/>
              <a:t> tags and readers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GPS </a:t>
            </a:r>
            <a:r>
              <a:rPr lang="en-US" smtClean="0"/>
              <a:t>Sensors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Lego</a:t>
            </a:r>
            <a:r>
              <a:rPr lang="en-US" smtClean="0"/>
              <a:t> Robots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RSS Feeds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Audio/video: </a:t>
            </a:r>
            <a:r>
              <a:rPr lang="en-US" smtClean="0">
                <a:solidFill>
                  <a:srgbClr val="FFFF00"/>
                </a:solidFill>
              </a:rPr>
              <a:t>web-cams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/>
              <a:t>Presentation of teacher in distance education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Text chats</a:t>
            </a:r>
            <a:r>
              <a:rPr lang="en-US" smtClean="0"/>
              <a:t> of students</a:t>
            </a:r>
          </a:p>
          <a:p>
            <a:pPr lvl="1" eaLnBrk="1" hangingPunct="1">
              <a:spcBef>
                <a:spcPct val="10000"/>
              </a:spcBef>
            </a:pPr>
            <a:r>
              <a:rPr lang="en-US" smtClean="0">
                <a:solidFill>
                  <a:srgbClr val="FFFF00"/>
                </a:solidFill>
              </a:rPr>
              <a:t>Cell phones</a:t>
            </a:r>
          </a:p>
          <a:p>
            <a:pPr eaLnBrk="1" hangingPunct="1">
              <a:spcBef>
                <a:spcPct val="10000"/>
              </a:spcBef>
              <a:buFont typeface="Wingdings" pitchFamily="2" charset="2"/>
              <a:buNone/>
            </a:pPr>
            <a:endParaRPr lang="en-US" smtClean="0"/>
          </a:p>
          <a:p>
            <a:pPr lvl="1" eaLnBrk="1" hangingPunct="1">
              <a:spcBef>
                <a:spcPct val="10000"/>
              </a:spcBef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BE6E0B2-A76C-4DBD-91FF-666C6B6B9D1B}" type="slidenum">
              <a:rPr lang="en-US"/>
              <a:pPr>
                <a:defRPr/>
              </a:pPr>
              <a:t>15</a:t>
            </a:fld>
            <a:endParaRPr lang="en-US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76200"/>
            <a:ext cx="9144000" cy="609600"/>
          </a:xfrm>
        </p:spPr>
        <p:txBody>
          <a:bodyPr/>
          <a:lstStyle/>
          <a:p>
            <a:pPr eaLnBrk="1" hangingPunct="1"/>
            <a:r>
              <a:rPr lang="en-US" sz="4000" smtClean="0"/>
              <a:t>The Sensors on the Fun Grid</a:t>
            </a:r>
          </a:p>
        </p:txBody>
      </p:sp>
      <p:graphicFrame>
        <p:nvGraphicFramePr>
          <p:cNvPr id="1026" name="Object 3"/>
          <p:cNvGraphicFramePr>
            <a:graphicFrameLocks noChangeAspect="1"/>
          </p:cNvGraphicFramePr>
          <p:nvPr>
            <p:ph sz="quarter" idx="1"/>
          </p:nvPr>
        </p:nvGraphicFramePr>
        <p:xfrm>
          <a:off x="3657600" y="685800"/>
          <a:ext cx="2686050" cy="2266950"/>
        </p:xfrm>
        <a:graphic>
          <a:graphicData uri="http://schemas.openxmlformats.org/presentationml/2006/ole">
            <p:oleObj spid="_x0000_s1026" name="PhotoImpact" r:id="rId4" imgW="2685714" imgH="2266667" progId="">
              <p:embed/>
            </p:oleObj>
          </a:graphicData>
        </a:graphic>
      </p:graphicFrame>
      <p:graphicFrame>
        <p:nvGraphicFramePr>
          <p:cNvPr id="1027" name="Object 4"/>
          <p:cNvGraphicFramePr>
            <a:graphicFrameLocks noChangeAspect="1"/>
          </p:cNvGraphicFramePr>
          <p:nvPr>
            <p:ph sz="quarter" idx="2"/>
          </p:nvPr>
        </p:nvGraphicFramePr>
        <p:xfrm>
          <a:off x="6477000" y="685800"/>
          <a:ext cx="2543175" cy="2276475"/>
        </p:xfrm>
        <a:graphic>
          <a:graphicData uri="http://schemas.openxmlformats.org/presentationml/2006/ole">
            <p:oleObj spid="_x0000_s1027" name="PhotoImpact" r:id="rId5" imgW="2542857" imgH="2276190" progId="">
              <p:embed/>
            </p:oleObj>
          </a:graphicData>
        </a:graphic>
      </p:graphicFrame>
      <p:graphicFrame>
        <p:nvGraphicFramePr>
          <p:cNvPr id="1028" name="Object 5"/>
          <p:cNvGraphicFramePr>
            <a:graphicFrameLocks noChangeAspect="1"/>
          </p:cNvGraphicFramePr>
          <p:nvPr>
            <p:ph sz="quarter" idx="3"/>
          </p:nvPr>
        </p:nvGraphicFramePr>
        <p:xfrm>
          <a:off x="0" y="3200400"/>
          <a:ext cx="4876800" cy="3657600"/>
        </p:xfrm>
        <a:graphic>
          <a:graphicData uri="http://schemas.openxmlformats.org/presentationml/2006/ole">
            <p:oleObj spid="_x0000_s1028" name="PhotoImpact" r:id="rId6" imgW="20723810" imgH="15542857" progId="">
              <p:embed/>
            </p:oleObj>
          </a:graphicData>
        </a:graphic>
      </p:graphicFrame>
      <p:graphicFrame>
        <p:nvGraphicFramePr>
          <p:cNvPr id="1029" name="Object 6"/>
          <p:cNvGraphicFramePr>
            <a:graphicFrameLocks noChangeAspect="1"/>
          </p:cNvGraphicFramePr>
          <p:nvPr>
            <p:ph sz="quarter" idx="4"/>
          </p:nvPr>
        </p:nvGraphicFramePr>
        <p:xfrm>
          <a:off x="6934200" y="4191000"/>
          <a:ext cx="1857375" cy="1838325"/>
        </p:xfrm>
        <a:graphic>
          <a:graphicData uri="http://schemas.openxmlformats.org/presentationml/2006/ole">
            <p:oleObj spid="_x0000_s1029" name="PhotoImpact" r:id="rId7" imgW="1857143" imgH="1838095" progId="">
              <p:embed/>
            </p:oleObj>
          </a:graphicData>
        </a:graphic>
      </p:graphicFrame>
      <p:graphicFrame>
        <p:nvGraphicFramePr>
          <p:cNvPr id="1030" name="Object 7"/>
          <p:cNvGraphicFramePr>
            <a:graphicFrameLocks noChangeAspect="1"/>
          </p:cNvGraphicFramePr>
          <p:nvPr/>
        </p:nvGraphicFramePr>
        <p:xfrm>
          <a:off x="5105400" y="5029200"/>
          <a:ext cx="1193800" cy="971550"/>
        </p:xfrm>
        <a:graphic>
          <a:graphicData uri="http://schemas.openxmlformats.org/presentationml/2006/ole">
            <p:oleObj spid="_x0000_s1030" name="PhotoImpact" r:id="rId8" imgW="1777778" imgH="1447619" progId="">
              <p:embed/>
            </p:oleObj>
          </a:graphicData>
        </a:graphic>
      </p:graphicFrame>
      <p:sp>
        <p:nvSpPr>
          <p:cNvPr id="1033" name="Text Box 8"/>
          <p:cNvSpPr txBox="1">
            <a:spLocks noChangeArrowheads="1"/>
          </p:cNvSpPr>
          <p:nvPr/>
        </p:nvSpPr>
        <p:spPr bwMode="auto">
          <a:xfrm>
            <a:off x="1092200" y="6324600"/>
            <a:ext cx="7720013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Lego</a:t>
            </a:r>
            <a:r>
              <a:rPr lang="en-US"/>
              <a:t> Robot             </a:t>
            </a:r>
            <a:r>
              <a:rPr lang="en-US">
                <a:solidFill>
                  <a:srgbClr val="FFFF00"/>
                </a:solidFill>
              </a:rPr>
              <a:t>GPS</a:t>
            </a:r>
            <a:r>
              <a:rPr lang="en-US"/>
              <a:t>          Nokia N800                 </a:t>
            </a:r>
            <a:r>
              <a:rPr lang="en-US">
                <a:solidFill>
                  <a:srgbClr val="FFFF00"/>
                </a:solidFill>
              </a:rPr>
              <a:t> RFID</a:t>
            </a:r>
            <a:r>
              <a:rPr lang="en-US"/>
              <a:t> Tag                   RFID Reader</a:t>
            </a:r>
          </a:p>
        </p:txBody>
      </p:sp>
      <p:pic>
        <p:nvPicPr>
          <p:cNvPr id="1034" name="Picture 9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9600" y="838200"/>
            <a:ext cx="1752600" cy="12525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035" name="Text Box 10"/>
          <p:cNvSpPr txBox="1">
            <a:spLocks noChangeArrowheads="1"/>
          </p:cNvSpPr>
          <p:nvPr/>
        </p:nvSpPr>
        <p:spPr bwMode="auto">
          <a:xfrm>
            <a:off x="381000" y="2057400"/>
            <a:ext cx="2193925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Laptop </a:t>
            </a:r>
            <a:r>
              <a:rPr lang="en-US"/>
              <a:t>for PowerPoint</a:t>
            </a:r>
          </a:p>
        </p:txBody>
      </p:sp>
      <p:sp>
        <p:nvSpPr>
          <p:cNvPr id="1036" name="Text Box 11"/>
          <p:cNvSpPr txBox="1">
            <a:spLocks noChangeArrowheads="1"/>
          </p:cNvSpPr>
          <p:nvPr/>
        </p:nvSpPr>
        <p:spPr bwMode="auto">
          <a:xfrm>
            <a:off x="5562600" y="3200400"/>
            <a:ext cx="1392238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 </a:t>
            </a:r>
            <a:r>
              <a:rPr lang="en-US">
                <a:solidFill>
                  <a:srgbClr val="FFFF00"/>
                </a:solidFill>
              </a:rPr>
              <a:t>Robots</a:t>
            </a:r>
            <a:r>
              <a:rPr lang="en-US"/>
              <a:t> used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375A2C-072C-40AE-8794-6EE9D634D32F}" type="slidenum">
              <a:rPr lang="en-US"/>
              <a:pPr>
                <a:defRPr/>
              </a:pPr>
              <a:t>16</a:t>
            </a:fld>
            <a:endParaRPr lang="en-US"/>
          </a:p>
        </p:txBody>
      </p:sp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0" y="0"/>
          <a:ext cx="8915400" cy="6819900"/>
        </p:xfrm>
        <a:graphic>
          <a:graphicData uri="http://schemas.openxmlformats.org/presentationml/2006/ole">
            <p:oleObj spid="_x0000_s2050" name="Acrobat Document" r:id="rId4" imgW="5638467" imgH="4312772" progId="AcroExch.Document.7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06429F15-303C-43C0-A0B9-14AE6B2506B4}" type="slidenum">
              <a:rPr lang="en-US"/>
              <a:pPr/>
              <a:t>17</a:t>
            </a:fld>
            <a:endParaRPr lang="en-US"/>
          </a:p>
        </p:txBody>
      </p:sp>
      <p:pic>
        <p:nvPicPr>
          <p:cNvPr id="44035" name="Picture 2" descr="ExpeditionGrid_overview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67813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868E012-1D9C-4B6B-8D47-224BAD3C4927}" type="slidenum">
              <a:rPr lang="en-US"/>
              <a:pPr/>
              <a:t>18</a:t>
            </a:fld>
            <a:endParaRPr lang="en-US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85750"/>
            <a:ext cx="7772400" cy="628650"/>
          </a:xfrm>
        </p:spPr>
        <p:txBody>
          <a:bodyPr/>
          <a:lstStyle/>
          <a:p>
            <a:pPr eaLnBrk="1" hangingPunct="1"/>
            <a:r>
              <a:rPr lang="en-US" sz="4000" smtClean="0"/>
              <a:t>Polar Grid goes to Greenland</a:t>
            </a:r>
          </a:p>
        </p:txBody>
      </p:sp>
      <p:pic>
        <p:nvPicPr>
          <p:cNvPr id="45060" name="Picture 4" descr="DSC_72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838200"/>
            <a:ext cx="4495800" cy="299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 descr="DSC_160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838200"/>
            <a:ext cx="4572000" cy="304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 descr="DSC_164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2000" y="3814763"/>
            <a:ext cx="4572000" cy="304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7" descr="DSC_160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3865563"/>
            <a:ext cx="4572000" cy="299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DF395DB-312F-4BF2-B839-0EF37D8F0C76}" type="slidenum">
              <a:rPr lang="en-US"/>
              <a:pPr>
                <a:defRPr/>
              </a:pPr>
              <a:t>19</a:t>
            </a:fld>
            <a:endParaRPr lang="en-US"/>
          </a:p>
        </p:txBody>
      </p:sp>
      <p:sp>
        <p:nvSpPr>
          <p:cNvPr id="4710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4000" smtClean="0"/>
              <a:t>The People in Cyberinfrastructure</a:t>
            </a:r>
          </a:p>
        </p:txBody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91600" cy="6248400"/>
          </a:xfrm>
        </p:spPr>
        <p:txBody>
          <a:bodyPr/>
          <a:lstStyle/>
          <a:p>
            <a:pPr eaLnBrk="1" hangingPunct="1">
              <a:spcBef>
                <a:spcPct val="15000"/>
              </a:spcBef>
            </a:pPr>
            <a:r>
              <a:rPr lang="en-US" smtClean="0"/>
              <a:t>Web 2.0 can enhance scientific collaboration, i.e. effectively </a:t>
            </a:r>
            <a:r>
              <a:rPr lang="en-US" smtClean="0">
                <a:solidFill>
                  <a:srgbClr val="FFFF00"/>
                </a:solidFill>
              </a:rPr>
              <a:t>support virtual organizations</a:t>
            </a:r>
            <a:r>
              <a:rPr lang="en-US" smtClean="0"/>
              <a:t>, in different ways from grids</a:t>
            </a:r>
          </a:p>
          <a:p>
            <a:pPr eaLnBrk="1" hangingPunct="1">
              <a:spcBef>
                <a:spcPct val="15000"/>
              </a:spcBef>
            </a:pPr>
            <a:r>
              <a:rPr lang="en-US" smtClean="0"/>
              <a:t>I expect more resources like </a:t>
            </a:r>
            <a:r>
              <a:rPr lang="en-US" smtClean="0">
                <a:solidFill>
                  <a:srgbClr val="FFFF00"/>
                </a:solidFill>
              </a:rPr>
              <a:t>MyExperiment </a:t>
            </a:r>
            <a:r>
              <a:rPr lang="en-US" smtClean="0"/>
              <a:t>from UK, </a:t>
            </a:r>
            <a:r>
              <a:rPr lang="en-US" smtClean="0">
                <a:solidFill>
                  <a:srgbClr val="FFFF00"/>
                </a:solidFill>
              </a:rPr>
              <a:t>SciVee</a:t>
            </a:r>
            <a:r>
              <a:rPr lang="en-US" smtClean="0"/>
              <a:t> from SDSC and </a:t>
            </a:r>
            <a:r>
              <a:rPr lang="en-US" smtClean="0">
                <a:solidFill>
                  <a:srgbClr val="FFFF00"/>
                </a:solidFill>
              </a:rPr>
              <a:t>Connotea</a:t>
            </a:r>
            <a:r>
              <a:rPr lang="en-US" smtClean="0"/>
              <a:t> from Nature that offer </a:t>
            </a:r>
            <a:r>
              <a:rPr lang="en-US" smtClean="0">
                <a:solidFill>
                  <a:srgbClr val="FFFF00"/>
                </a:solidFill>
              </a:rPr>
              <a:t>Flickr</a:t>
            </a:r>
            <a:r>
              <a:rPr lang="en-US" smtClean="0"/>
              <a:t>, </a:t>
            </a:r>
            <a:r>
              <a:rPr lang="en-US" smtClean="0">
                <a:solidFill>
                  <a:srgbClr val="FFFF00"/>
                </a:solidFill>
              </a:rPr>
              <a:t>YouTube</a:t>
            </a:r>
            <a:r>
              <a:rPr lang="en-US" smtClean="0"/>
              <a:t>, </a:t>
            </a:r>
            <a:r>
              <a:rPr lang="en-US" smtClean="0">
                <a:solidFill>
                  <a:srgbClr val="FFFF00"/>
                </a:solidFill>
              </a:rPr>
              <a:t>Facebook, Second Life </a:t>
            </a:r>
            <a:r>
              <a:rPr lang="en-US" smtClean="0"/>
              <a:t>type capabilities optimized for science</a:t>
            </a:r>
          </a:p>
          <a:p>
            <a:pPr eaLnBrk="1" hangingPunct="1">
              <a:spcBef>
                <a:spcPct val="15000"/>
              </a:spcBef>
            </a:pPr>
            <a:r>
              <a:rPr lang="en-US" smtClean="0"/>
              <a:t>The </a:t>
            </a:r>
            <a:r>
              <a:rPr lang="en-US" smtClean="0">
                <a:solidFill>
                  <a:srgbClr val="FFFF00"/>
                </a:solidFill>
              </a:rPr>
              <a:t>usability</a:t>
            </a:r>
            <a:r>
              <a:rPr lang="en-US" smtClean="0"/>
              <a:t> and </a:t>
            </a:r>
            <a:r>
              <a:rPr lang="en-US" smtClean="0">
                <a:solidFill>
                  <a:srgbClr val="FFFF00"/>
                </a:solidFill>
              </a:rPr>
              <a:t>participatory</a:t>
            </a:r>
            <a:r>
              <a:rPr lang="en-US" smtClean="0"/>
              <a:t> nature of Web 2.0 can bring science and its informatics to a </a:t>
            </a:r>
            <a:r>
              <a:rPr lang="en-US" smtClean="0">
                <a:solidFill>
                  <a:srgbClr val="FFFF00"/>
                </a:solidFill>
              </a:rPr>
              <a:t>broader audience</a:t>
            </a:r>
          </a:p>
          <a:p>
            <a:pPr eaLnBrk="1" hangingPunct="1">
              <a:spcBef>
                <a:spcPct val="15000"/>
              </a:spcBef>
            </a:pPr>
            <a:r>
              <a:rPr lang="en-US" smtClean="0"/>
              <a:t>In particular distance collaborative aspects of such </a:t>
            </a:r>
            <a:r>
              <a:rPr lang="en-US" smtClean="0">
                <a:solidFill>
                  <a:srgbClr val="FFFF00"/>
                </a:solidFill>
              </a:rPr>
              <a:t>Cyberinfrastructure can level playing field</a:t>
            </a:r>
            <a:r>
              <a:rPr lang="en-US" smtClean="0"/>
              <a:t>; you do not have to be at Harvard etc. to succeed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mtClean="0"/>
              <a:t>e.g.</a:t>
            </a:r>
            <a:r>
              <a:rPr lang="en-US" smtClean="0">
                <a:solidFill>
                  <a:srgbClr val="FFFF00"/>
                </a:solidFill>
              </a:rPr>
              <a:t> ECSU </a:t>
            </a:r>
            <a:r>
              <a:rPr lang="en-US" smtClean="0"/>
              <a:t>in</a:t>
            </a:r>
            <a:r>
              <a:rPr lang="en-US" smtClean="0">
                <a:solidFill>
                  <a:srgbClr val="FFFF00"/>
                </a:solidFill>
              </a:rPr>
              <a:t> CReSIS NSF Science and Technology Center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mtClean="0">
                <a:solidFill>
                  <a:srgbClr val="FFFF00"/>
                </a:solidFill>
              </a:rPr>
              <a:t>Navajo Tech </a:t>
            </a:r>
            <a:r>
              <a:rPr lang="en-US" smtClean="0"/>
              <a:t>can access</a:t>
            </a:r>
            <a:r>
              <a:rPr lang="en-US" smtClean="0">
                <a:solidFill>
                  <a:srgbClr val="FFFF00"/>
                </a:solidFill>
              </a:rPr>
              <a:t> TeraGrid Science Gateways</a:t>
            </a:r>
          </a:p>
          <a:p>
            <a:pPr lvl="1" eaLnBrk="1" hangingPunct="1">
              <a:spcBef>
                <a:spcPct val="15000"/>
              </a:spcBef>
            </a:pPr>
            <a:endParaRPr lang="en-US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Abstract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9067800" cy="5410200"/>
          </a:xfrm>
        </p:spPr>
        <p:txBody>
          <a:bodyPr/>
          <a:lstStyle/>
          <a:p>
            <a:r>
              <a:rPr lang="en-US" sz="2400" dirty="0" smtClean="0"/>
              <a:t>New opportunities (applications) coming from the data deluge (stemming from the web, instruments, sensors, satellites ..) match to new technologies coming from </a:t>
            </a:r>
            <a:r>
              <a:rPr lang="en-US" sz="2400" dirty="0" err="1" smtClean="0"/>
              <a:t>oldish</a:t>
            </a:r>
            <a:r>
              <a:rPr lang="en-US" sz="2400" dirty="0" smtClean="0"/>
              <a:t>(IBM, Intel, Microsoft) and newish (Amazon, Google) companies. </a:t>
            </a:r>
          </a:p>
          <a:p>
            <a:r>
              <a:rPr lang="en-US" sz="2400" dirty="0" smtClean="0"/>
              <a:t>What does this mean for research and education in computer science? </a:t>
            </a:r>
          </a:p>
          <a:p>
            <a:r>
              <a:rPr lang="en-US" sz="2400" dirty="0" smtClean="0"/>
              <a:t>Is academia still relevant as this innovation is industry driven?</a:t>
            </a:r>
          </a:p>
          <a:p>
            <a:r>
              <a:rPr lang="en-US" sz="2400" dirty="0" smtClean="0"/>
              <a:t>What does it mean for students -- are higher degrees still relevant? </a:t>
            </a:r>
          </a:p>
          <a:p>
            <a:r>
              <a:rPr lang="en-US" sz="2400" dirty="0" smtClean="0"/>
              <a:t>How do we juggle fads and fundamental skills? </a:t>
            </a:r>
          </a:p>
          <a:p>
            <a:r>
              <a:rPr lang="en-US" sz="2400" dirty="0" smtClean="0"/>
              <a:t>How fast should CS undergraduate education change? </a:t>
            </a:r>
          </a:p>
          <a:p>
            <a:r>
              <a:rPr lang="en-US" sz="2400" dirty="0" smtClean="0"/>
              <a:t>How should research change when funding cycles are longer than pace of technology change? </a:t>
            </a:r>
          </a:p>
          <a:p>
            <a:r>
              <a:rPr lang="en-US" sz="2400" dirty="0" smtClean="0"/>
              <a:t>What is research and what is development? </a:t>
            </a:r>
          </a:p>
          <a:p>
            <a:r>
              <a:rPr lang="en-US" sz="2400" dirty="0" smtClean="0"/>
              <a:t>What is all this chatter about interdisciplinary work?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80EFB8F-595E-496D-B06D-07E4A398C9FA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7F65E53-FF8A-4F05-8641-C37FEC2A104C}" type="slidenum">
              <a:rPr lang="en-GB"/>
              <a:pPr>
                <a:defRPr/>
              </a:pPr>
              <a:t>20</a:t>
            </a:fld>
            <a:endParaRPr lang="en-GB"/>
          </a:p>
        </p:txBody>
      </p:sp>
      <p:pic>
        <p:nvPicPr>
          <p:cNvPr id="85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6500" y="3643313"/>
            <a:ext cx="2643188" cy="1643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" name="Text Box 66"/>
          <p:cNvSpPr txBox="1">
            <a:spLocks noChangeArrowheads="1"/>
          </p:cNvSpPr>
          <p:nvPr/>
        </p:nvSpPr>
        <p:spPr bwMode="auto">
          <a:xfrm>
            <a:off x="3455988" y="1762125"/>
            <a:ext cx="2071687" cy="52387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GB" sz="2800" dirty="0">
                <a:latin typeface="Arial" pitchFamily="34" charset="0"/>
              </a:rPr>
              <a:t>scientists</a:t>
            </a:r>
            <a:endParaRPr lang="en-US" sz="2800" dirty="0">
              <a:latin typeface="Arial" pitchFamily="34" charset="0"/>
            </a:endParaRPr>
          </a:p>
        </p:txBody>
      </p:sp>
      <p:grpSp>
        <p:nvGrpSpPr>
          <p:cNvPr id="48133" name="Group 8"/>
          <p:cNvGrpSpPr>
            <a:grpSpLocks/>
          </p:cNvGrpSpPr>
          <p:nvPr/>
        </p:nvGrpSpPr>
        <p:grpSpPr bwMode="auto">
          <a:xfrm>
            <a:off x="628650" y="5059363"/>
            <a:ext cx="2597150" cy="1227137"/>
            <a:chOff x="703" y="2251"/>
            <a:chExt cx="1497" cy="773"/>
          </a:xfrm>
        </p:grpSpPr>
        <p:sp>
          <p:nvSpPr>
            <p:cNvPr id="48202" name="AutoShape 10"/>
            <p:cNvSpPr>
              <a:spLocks noChangeArrowheads="1"/>
            </p:cNvSpPr>
            <p:nvPr/>
          </p:nvSpPr>
          <p:spPr bwMode="auto">
            <a:xfrm>
              <a:off x="1292" y="2251"/>
              <a:ext cx="273" cy="350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  <p:grpSp>
          <p:nvGrpSpPr>
            <p:cNvPr id="48203" name="Group 14"/>
            <p:cNvGrpSpPr>
              <a:grpSpLocks/>
            </p:cNvGrpSpPr>
            <p:nvPr/>
          </p:nvGrpSpPr>
          <p:grpSpPr bwMode="auto">
            <a:xfrm>
              <a:off x="1747" y="2251"/>
              <a:ext cx="453" cy="557"/>
              <a:chOff x="1747" y="2251"/>
              <a:chExt cx="453" cy="557"/>
            </a:xfrm>
          </p:grpSpPr>
          <p:sp>
            <p:nvSpPr>
              <p:cNvPr id="48207" name="AutoShape 13"/>
              <p:cNvSpPr>
                <a:spLocks noChangeArrowheads="1"/>
              </p:cNvSpPr>
              <p:nvPr/>
            </p:nvSpPr>
            <p:spPr bwMode="auto">
              <a:xfrm>
                <a:off x="1838" y="2251"/>
                <a:ext cx="226" cy="267"/>
              </a:xfrm>
              <a:prstGeom prst="flowChartMagneticDisk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20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208" name="Text Box 14"/>
              <p:cNvSpPr txBox="1">
                <a:spLocks noChangeArrowheads="1"/>
              </p:cNvSpPr>
              <p:nvPr/>
            </p:nvSpPr>
            <p:spPr bwMode="auto">
              <a:xfrm>
                <a:off x="1747" y="2478"/>
                <a:ext cx="453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>
                    <a:latin typeface="Arial" charset="0"/>
                    <a:cs typeface="Arial" charset="0"/>
                  </a:rPr>
                  <a:t>Local</a:t>
                </a:r>
                <a:br>
                  <a:rPr lang="en-GB" sz="1400">
                    <a:latin typeface="Arial" charset="0"/>
                    <a:cs typeface="Arial" charset="0"/>
                  </a:rPr>
                </a:br>
                <a:r>
                  <a:rPr lang="en-GB" sz="1400">
                    <a:latin typeface="Arial" charset="0"/>
                    <a:cs typeface="Arial" charset="0"/>
                  </a:rPr>
                  <a:t>Web</a:t>
                </a:r>
                <a:endParaRPr lang="en-US" sz="1400">
                  <a:latin typeface="Arial" charset="0"/>
                  <a:cs typeface="Arial" charset="0"/>
                </a:endParaRPr>
              </a:p>
            </p:txBody>
          </p:sp>
        </p:grpSp>
        <p:grpSp>
          <p:nvGrpSpPr>
            <p:cNvPr id="48204" name="Group 15"/>
            <p:cNvGrpSpPr>
              <a:grpSpLocks/>
            </p:cNvGrpSpPr>
            <p:nvPr/>
          </p:nvGrpSpPr>
          <p:grpSpPr bwMode="auto">
            <a:xfrm>
              <a:off x="703" y="2251"/>
              <a:ext cx="832" cy="773"/>
              <a:chOff x="703" y="2296"/>
              <a:chExt cx="832" cy="773"/>
            </a:xfrm>
          </p:grpSpPr>
          <p:sp>
            <p:nvSpPr>
              <p:cNvPr id="48205" name="AutoShape 16"/>
              <p:cNvSpPr>
                <a:spLocks noChangeArrowheads="1"/>
              </p:cNvSpPr>
              <p:nvPr/>
            </p:nvSpPr>
            <p:spPr bwMode="auto">
              <a:xfrm>
                <a:off x="703" y="2296"/>
                <a:ext cx="318" cy="396"/>
              </a:xfrm>
              <a:prstGeom prst="flowChartMagneticDisk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20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206" name="Text Box 17"/>
              <p:cNvSpPr txBox="1">
                <a:spLocks noChangeArrowheads="1"/>
              </p:cNvSpPr>
              <p:nvPr/>
            </p:nvSpPr>
            <p:spPr bwMode="auto">
              <a:xfrm>
                <a:off x="764" y="2739"/>
                <a:ext cx="771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>
                    <a:latin typeface="Arial" charset="0"/>
                    <a:cs typeface="Arial" charset="0"/>
                  </a:rPr>
                  <a:t>Repositories</a:t>
                </a:r>
                <a:endParaRPr lang="en-US" sz="1400">
                  <a:latin typeface="Arial" charset="0"/>
                  <a:cs typeface="Arial" charset="0"/>
                </a:endParaRPr>
              </a:p>
            </p:txBody>
          </p:sp>
        </p:grpSp>
      </p:grpSp>
      <p:sp>
        <p:nvSpPr>
          <p:cNvPr id="48134" name="AutoShape 18"/>
          <p:cNvSpPr>
            <a:spLocks noChangeArrowheads="1"/>
          </p:cNvSpPr>
          <p:nvPr/>
        </p:nvSpPr>
        <p:spPr bwMode="auto">
          <a:xfrm rot="6301308">
            <a:off x="1208881" y="4771232"/>
            <a:ext cx="365125" cy="77788"/>
          </a:xfrm>
          <a:prstGeom prst="rightArrow">
            <a:avLst>
              <a:gd name="adj1" fmla="val 23528"/>
              <a:gd name="adj2" fmla="val 11660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35" name="AutoShape 19"/>
          <p:cNvSpPr>
            <a:spLocks noChangeArrowheads="1"/>
          </p:cNvSpPr>
          <p:nvPr/>
        </p:nvSpPr>
        <p:spPr bwMode="auto">
          <a:xfrm rot="4376636">
            <a:off x="2323306" y="4579144"/>
            <a:ext cx="365125" cy="77788"/>
          </a:xfrm>
          <a:prstGeom prst="rightArrow">
            <a:avLst>
              <a:gd name="adj1" fmla="val 23528"/>
              <a:gd name="adj2" fmla="val 11660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36" name="AutoShape 20"/>
          <p:cNvSpPr>
            <a:spLocks noChangeArrowheads="1"/>
          </p:cNvSpPr>
          <p:nvPr/>
        </p:nvSpPr>
        <p:spPr bwMode="auto">
          <a:xfrm rot="5400000">
            <a:off x="1923257" y="4836319"/>
            <a:ext cx="222250" cy="77787"/>
          </a:xfrm>
          <a:prstGeom prst="rightArrow">
            <a:avLst>
              <a:gd name="adj1" fmla="val 23528"/>
              <a:gd name="adj2" fmla="val 70979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grpSp>
        <p:nvGrpSpPr>
          <p:cNvPr id="48137" name="Group 22"/>
          <p:cNvGrpSpPr>
            <a:grpSpLocks/>
          </p:cNvGrpSpPr>
          <p:nvPr/>
        </p:nvGrpSpPr>
        <p:grpSpPr bwMode="auto">
          <a:xfrm>
            <a:off x="1628775" y="1433513"/>
            <a:ext cx="649288" cy="792162"/>
            <a:chOff x="1292" y="1389"/>
            <a:chExt cx="409" cy="499"/>
          </a:xfrm>
        </p:grpSpPr>
        <p:sp>
          <p:nvSpPr>
            <p:cNvPr id="48200" name="AutoShape 23"/>
            <p:cNvSpPr>
              <a:spLocks noChangeArrowheads="1"/>
            </p:cNvSpPr>
            <p:nvPr/>
          </p:nvSpPr>
          <p:spPr bwMode="auto">
            <a:xfrm>
              <a:off x="1292" y="1389"/>
              <a:ext cx="363" cy="408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  <p:sp>
          <p:nvSpPr>
            <p:cNvPr id="48201" name="AutoShape 24"/>
            <p:cNvSpPr>
              <a:spLocks noChangeArrowheads="1"/>
            </p:cNvSpPr>
            <p:nvPr/>
          </p:nvSpPr>
          <p:spPr bwMode="auto">
            <a:xfrm>
              <a:off x="1338" y="1480"/>
              <a:ext cx="363" cy="408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</p:grpSp>
      <p:sp>
        <p:nvSpPr>
          <p:cNvPr id="48138" name="AutoShape 25"/>
          <p:cNvSpPr>
            <a:spLocks noChangeArrowheads="1"/>
          </p:cNvSpPr>
          <p:nvPr/>
        </p:nvSpPr>
        <p:spPr bwMode="auto">
          <a:xfrm rot="-3385536">
            <a:off x="1497806" y="2631282"/>
            <a:ext cx="365125" cy="77788"/>
          </a:xfrm>
          <a:prstGeom prst="rightArrow">
            <a:avLst>
              <a:gd name="adj1" fmla="val 23528"/>
              <a:gd name="adj2" fmla="val 11660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39" name="AutoShape 26"/>
          <p:cNvSpPr>
            <a:spLocks noChangeArrowheads="1"/>
          </p:cNvSpPr>
          <p:nvPr/>
        </p:nvSpPr>
        <p:spPr bwMode="auto">
          <a:xfrm rot="-4609548">
            <a:off x="1786731" y="2697957"/>
            <a:ext cx="365125" cy="77788"/>
          </a:xfrm>
          <a:prstGeom prst="rightArrow">
            <a:avLst>
              <a:gd name="adj1" fmla="val 23528"/>
              <a:gd name="adj2" fmla="val 11660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40" name="AutoShape 27"/>
          <p:cNvSpPr>
            <a:spLocks noChangeArrowheads="1"/>
          </p:cNvSpPr>
          <p:nvPr/>
        </p:nvSpPr>
        <p:spPr bwMode="auto">
          <a:xfrm rot="-5400000">
            <a:off x="2074069" y="2702719"/>
            <a:ext cx="365125" cy="77787"/>
          </a:xfrm>
          <a:prstGeom prst="rightArrow">
            <a:avLst>
              <a:gd name="adj1" fmla="val 23528"/>
              <a:gd name="adj2" fmla="val 116609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41" name="AutoShape 29"/>
          <p:cNvSpPr>
            <a:spLocks noChangeArrowheads="1"/>
          </p:cNvSpPr>
          <p:nvPr/>
        </p:nvSpPr>
        <p:spPr bwMode="auto">
          <a:xfrm rot="1170145">
            <a:off x="2298700" y="1700213"/>
            <a:ext cx="1223963" cy="215900"/>
          </a:xfrm>
          <a:prstGeom prst="rightArrow">
            <a:avLst>
              <a:gd name="adj1" fmla="val 23528"/>
              <a:gd name="adj2" fmla="val 11322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42" name="laptop"/>
          <p:cNvSpPr>
            <a:spLocks noEditPoints="1" noChangeArrowheads="1"/>
          </p:cNvSpPr>
          <p:nvPr/>
        </p:nvSpPr>
        <p:spPr bwMode="auto">
          <a:xfrm>
            <a:off x="6188075" y="908050"/>
            <a:ext cx="936625" cy="790575"/>
          </a:xfrm>
          <a:custGeom>
            <a:avLst/>
            <a:gdLst>
              <a:gd name="T0" fmla="*/ 6321525 w 21600"/>
              <a:gd name="T1" fmla="*/ 0 h 21600"/>
              <a:gd name="T2" fmla="*/ 6321525 w 21600"/>
              <a:gd name="T3" fmla="*/ 9609038 h 21600"/>
              <a:gd name="T4" fmla="*/ 34459993 w 21600"/>
              <a:gd name="T5" fmla="*/ 0 h 21600"/>
              <a:gd name="T6" fmla="*/ 34459993 w 21600"/>
              <a:gd name="T7" fmla="*/ 9609038 h 21600"/>
              <a:gd name="T8" fmla="*/ 20307112 w 21600"/>
              <a:gd name="T9" fmla="*/ 0 h 21600"/>
              <a:gd name="T10" fmla="*/ 20307112 w 21600"/>
              <a:gd name="T11" fmla="*/ 28935593 h 21600"/>
              <a:gd name="T12" fmla="*/ 0 w 21600"/>
              <a:gd name="T13" fmla="*/ 28935593 h 21600"/>
              <a:gd name="T14" fmla="*/ 40614181 w 21600"/>
              <a:gd name="T15" fmla="*/ 2893559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43" name="laptop"/>
          <p:cNvSpPr>
            <a:spLocks noEditPoints="1" noChangeArrowheads="1"/>
          </p:cNvSpPr>
          <p:nvPr/>
        </p:nvSpPr>
        <p:spPr bwMode="auto">
          <a:xfrm>
            <a:off x="5972175" y="1268413"/>
            <a:ext cx="936625" cy="790575"/>
          </a:xfrm>
          <a:custGeom>
            <a:avLst/>
            <a:gdLst>
              <a:gd name="T0" fmla="*/ 6321525 w 21600"/>
              <a:gd name="T1" fmla="*/ 0 h 21600"/>
              <a:gd name="T2" fmla="*/ 6321525 w 21600"/>
              <a:gd name="T3" fmla="*/ 9609038 h 21600"/>
              <a:gd name="T4" fmla="*/ 34459993 w 21600"/>
              <a:gd name="T5" fmla="*/ 0 h 21600"/>
              <a:gd name="T6" fmla="*/ 34459993 w 21600"/>
              <a:gd name="T7" fmla="*/ 9609038 h 21600"/>
              <a:gd name="T8" fmla="*/ 20307112 w 21600"/>
              <a:gd name="T9" fmla="*/ 0 h 21600"/>
              <a:gd name="T10" fmla="*/ 20307112 w 21600"/>
              <a:gd name="T11" fmla="*/ 28935593 h 21600"/>
              <a:gd name="T12" fmla="*/ 0 w 21600"/>
              <a:gd name="T13" fmla="*/ 28935593 h 21600"/>
              <a:gd name="T14" fmla="*/ 40614181 w 21600"/>
              <a:gd name="T15" fmla="*/ 28935593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4445 w 21600"/>
              <a:gd name="T25" fmla="*/ 1858 h 21600"/>
              <a:gd name="T26" fmla="*/ 17311 w 21600"/>
              <a:gd name="T27" fmla="*/ 12323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 extrusionOk="0">
                <a:moveTo>
                  <a:pt x="3362" y="0"/>
                </a:moveTo>
                <a:lnTo>
                  <a:pt x="18327" y="0"/>
                </a:lnTo>
                <a:lnTo>
                  <a:pt x="18327" y="14347"/>
                </a:lnTo>
                <a:lnTo>
                  <a:pt x="3362" y="14347"/>
                </a:lnTo>
                <a:lnTo>
                  <a:pt x="3362" y="0"/>
                </a:lnTo>
                <a:close/>
              </a:path>
              <a:path w="21600" h="21600" extrusionOk="0">
                <a:moveTo>
                  <a:pt x="3340" y="15068"/>
                </a:moveTo>
                <a:lnTo>
                  <a:pt x="0" y="19877"/>
                </a:lnTo>
                <a:lnTo>
                  <a:pt x="21600" y="19877"/>
                </a:lnTo>
                <a:lnTo>
                  <a:pt x="18327" y="15068"/>
                </a:lnTo>
                <a:lnTo>
                  <a:pt x="3340" y="15068"/>
                </a:lnTo>
                <a:close/>
              </a:path>
              <a:path w="21600" h="21600" extrusionOk="0">
                <a:moveTo>
                  <a:pt x="0" y="19877"/>
                </a:moveTo>
                <a:lnTo>
                  <a:pt x="0" y="21600"/>
                </a:lnTo>
                <a:lnTo>
                  <a:pt x="21600" y="21600"/>
                </a:lnTo>
                <a:lnTo>
                  <a:pt x="21600" y="19877"/>
                </a:lnTo>
                <a:lnTo>
                  <a:pt x="0" y="19877"/>
                </a:lnTo>
                <a:close/>
              </a:path>
              <a:path w="21600" h="21600" extrusionOk="0">
                <a:moveTo>
                  <a:pt x="4186" y="1523"/>
                </a:moveTo>
                <a:lnTo>
                  <a:pt x="17547" y="1523"/>
                </a:lnTo>
                <a:lnTo>
                  <a:pt x="17547" y="12744"/>
                </a:lnTo>
                <a:lnTo>
                  <a:pt x="4186" y="12744"/>
                </a:lnTo>
                <a:lnTo>
                  <a:pt x="4186" y="1523"/>
                </a:lnTo>
                <a:close/>
              </a:path>
              <a:path w="21600" h="21600" extrusionOk="0">
                <a:moveTo>
                  <a:pt x="3318" y="15549"/>
                </a:moveTo>
                <a:lnTo>
                  <a:pt x="2917" y="16110"/>
                </a:lnTo>
                <a:lnTo>
                  <a:pt x="18727" y="16110"/>
                </a:lnTo>
                <a:lnTo>
                  <a:pt x="18327" y="15549"/>
                </a:lnTo>
                <a:lnTo>
                  <a:pt x="3318" y="15549"/>
                </a:lnTo>
                <a:close/>
              </a:path>
              <a:path w="21600" h="21600" extrusionOk="0">
                <a:moveTo>
                  <a:pt x="6213" y="18314"/>
                </a:moveTo>
                <a:lnTo>
                  <a:pt x="5946" y="18875"/>
                </a:lnTo>
                <a:lnTo>
                  <a:pt x="15766" y="18875"/>
                </a:lnTo>
                <a:lnTo>
                  <a:pt x="15499" y="18314"/>
                </a:lnTo>
                <a:lnTo>
                  <a:pt x="6213" y="18314"/>
                </a:lnTo>
                <a:close/>
              </a:path>
              <a:path w="21600" h="21600" extrusionOk="0">
                <a:moveTo>
                  <a:pt x="2828" y="16471"/>
                </a:moveTo>
                <a:lnTo>
                  <a:pt x="2405" y="17072"/>
                </a:lnTo>
                <a:lnTo>
                  <a:pt x="19284" y="17072"/>
                </a:lnTo>
                <a:lnTo>
                  <a:pt x="18839" y="16471"/>
                </a:lnTo>
                <a:lnTo>
                  <a:pt x="2828" y="16471"/>
                </a:lnTo>
                <a:close/>
              </a:path>
              <a:path w="21600" h="21600" extrusionOk="0">
                <a:moveTo>
                  <a:pt x="2316" y="17352"/>
                </a:moveTo>
                <a:lnTo>
                  <a:pt x="1871" y="17953"/>
                </a:lnTo>
                <a:lnTo>
                  <a:pt x="19863" y="17953"/>
                </a:lnTo>
                <a:lnTo>
                  <a:pt x="19395" y="17352"/>
                </a:lnTo>
                <a:lnTo>
                  <a:pt x="2316" y="17352"/>
                </a:lnTo>
                <a:close/>
              </a:path>
            </a:pathLst>
          </a:cu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44" name="Text Box 35"/>
          <p:cNvSpPr txBox="1">
            <a:spLocks noChangeArrowheads="1"/>
          </p:cNvSpPr>
          <p:nvPr/>
        </p:nvSpPr>
        <p:spPr bwMode="auto">
          <a:xfrm>
            <a:off x="5827713" y="2132013"/>
            <a:ext cx="10572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400">
                <a:latin typeface="Arial" charset="0"/>
                <a:cs typeface="Arial" charset="0"/>
              </a:rPr>
              <a:t>Graduate Students</a:t>
            </a:r>
            <a:endParaRPr lang="en-US" sz="1400">
              <a:latin typeface="Arial" charset="0"/>
              <a:cs typeface="Arial" charset="0"/>
            </a:endParaRPr>
          </a:p>
        </p:txBody>
      </p:sp>
      <p:sp>
        <p:nvSpPr>
          <p:cNvPr id="48145" name="Text Box 37"/>
          <p:cNvSpPr txBox="1">
            <a:spLocks noChangeArrowheads="1"/>
          </p:cNvSpPr>
          <p:nvPr/>
        </p:nvSpPr>
        <p:spPr bwMode="auto">
          <a:xfrm>
            <a:off x="7051675" y="908050"/>
            <a:ext cx="15478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1400">
                <a:latin typeface="Arial" charset="0"/>
                <a:cs typeface="Arial" charset="0"/>
              </a:rPr>
              <a:t>Undergraduate Students</a:t>
            </a:r>
            <a:endParaRPr lang="en-US" sz="1400">
              <a:latin typeface="Arial" charset="0"/>
              <a:cs typeface="Arial" charset="0"/>
            </a:endParaRPr>
          </a:p>
        </p:txBody>
      </p:sp>
      <p:grpSp>
        <p:nvGrpSpPr>
          <p:cNvPr id="48146" name="Group 38"/>
          <p:cNvGrpSpPr>
            <a:grpSpLocks/>
          </p:cNvGrpSpPr>
          <p:nvPr/>
        </p:nvGrpSpPr>
        <p:grpSpPr bwMode="auto">
          <a:xfrm>
            <a:off x="3956050" y="71438"/>
            <a:ext cx="2000250" cy="1214437"/>
            <a:chOff x="1927" y="119"/>
            <a:chExt cx="1043" cy="771"/>
          </a:xfrm>
        </p:grpSpPr>
        <p:sp>
          <p:nvSpPr>
            <p:cNvPr id="48198" name="AutoShape 39"/>
            <p:cNvSpPr>
              <a:spLocks noChangeArrowheads="1"/>
            </p:cNvSpPr>
            <p:nvPr/>
          </p:nvSpPr>
          <p:spPr bwMode="auto">
            <a:xfrm>
              <a:off x="2225" y="527"/>
              <a:ext cx="318" cy="363"/>
            </a:xfrm>
            <a:prstGeom prst="flowChartMagneticDisk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  <p:sp>
          <p:nvSpPr>
            <p:cNvPr id="48199" name="Rectangle 40"/>
            <p:cNvSpPr>
              <a:spLocks noChangeArrowheads="1"/>
            </p:cNvSpPr>
            <p:nvPr/>
          </p:nvSpPr>
          <p:spPr bwMode="auto">
            <a:xfrm>
              <a:off x="1927" y="119"/>
              <a:ext cx="1043" cy="5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>
                  <a:latin typeface="Arial" charset="0"/>
                  <a:cs typeface="Arial" charset="0"/>
                </a:rPr>
                <a:t>Virtual Learning Environment</a:t>
              </a:r>
              <a:endParaRPr lang="en-US">
                <a:latin typeface="Arial" charset="0"/>
                <a:cs typeface="Arial" charset="0"/>
              </a:endParaRPr>
            </a:p>
          </p:txBody>
        </p:sp>
      </p:grpSp>
      <p:sp>
        <p:nvSpPr>
          <p:cNvPr id="48147" name="AutoShape 41"/>
          <p:cNvSpPr>
            <a:spLocks noChangeArrowheads="1"/>
          </p:cNvSpPr>
          <p:nvPr/>
        </p:nvSpPr>
        <p:spPr bwMode="auto">
          <a:xfrm rot="-1341364">
            <a:off x="2227263" y="908050"/>
            <a:ext cx="1800225" cy="215900"/>
          </a:xfrm>
          <a:prstGeom prst="rightArrow">
            <a:avLst>
              <a:gd name="adj1" fmla="val 22981"/>
              <a:gd name="adj2" fmla="val 8566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48" name="AutoShape 42"/>
          <p:cNvSpPr>
            <a:spLocks noChangeArrowheads="1"/>
          </p:cNvSpPr>
          <p:nvPr/>
        </p:nvSpPr>
        <p:spPr bwMode="auto">
          <a:xfrm rot="1209962">
            <a:off x="5322888" y="1123950"/>
            <a:ext cx="649287" cy="71438"/>
          </a:xfrm>
          <a:prstGeom prst="rightArrow">
            <a:avLst>
              <a:gd name="adj1" fmla="val 23528"/>
              <a:gd name="adj2" fmla="val 22579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49" name="AutoShape 44"/>
          <p:cNvSpPr>
            <a:spLocks noChangeArrowheads="1"/>
          </p:cNvSpPr>
          <p:nvPr/>
        </p:nvSpPr>
        <p:spPr bwMode="auto">
          <a:xfrm>
            <a:off x="3817938" y="4070350"/>
            <a:ext cx="358775" cy="423863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50" name="AutoShape 67"/>
          <p:cNvSpPr>
            <a:spLocks noChangeArrowheads="1"/>
          </p:cNvSpPr>
          <p:nvPr/>
        </p:nvSpPr>
        <p:spPr bwMode="auto">
          <a:xfrm>
            <a:off x="3744913" y="4249738"/>
            <a:ext cx="358775" cy="423862"/>
          </a:xfrm>
          <a:prstGeom prst="flowChartMagneticDis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51" name="AutoShape 68"/>
          <p:cNvSpPr>
            <a:spLocks noChangeArrowheads="1"/>
          </p:cNvSpPr>
          <p:nvPr/>
        </p:nvSpPr>
        <p:spPr bwMode="auto">
          <a:xfrm rot="-7611525">
            <a:off x="3879056" y="4736307"/>
            <a:ext cx="504825" cy="77788"/>
          </a:xfrm>
          <a:prstGeom prst="rightArrow">
            <a:avLst>
              <a:gd name="adj1" fmla="val 23528"/>
              <a:gd name="adj2" fmla="val 16122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52" name="AutoShape 69"/>
          <p:cNvSpPr>
            <a:spLocks noChangeArrowheads="1"/>
          </p:cNvSpPr>
          <p:nvPr/>
        </p:nvSpPr>
        <p:spPr bwMode="auto">
          <a:xfrm rot="7746301">
            <a:off x="4177506" y="4196557"/>
            <a:ext cx="365125" cy="77788"/>
          </a:xfrm>
          <a:prstGeom prst="rightArrow">
            <a:avLst>
              <a:gd name="adj1" fmla="val 23528"/>
              <a:gd name="adj2" fmla="val 116607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53" name="AutoShape 70"/>
          <p:cNvSpPr>
            <a:spLocks noChangeArrowheads="1"/>
          </p:cNvSpPr>
          <p:nvPr/>
        </p:nvSpPr>
        <p:spPr bwMode="auto">
          <a:xfrm rot="15245822" flipH="1">
            <a:off x="4413250" y="4248151"/>
            <a:ext cx="504825" cy="69850"/>
          </a:xfrm>
          <a:prstGeom prst="rightArrow">
            <a:avLst>
              <a:gd name="adj1" fmla="val 23528"/>
              <a:gd name="adj2" fmla="val 179544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grpSp>
        <p:nvGrpSpPr>
          <p:cNvPr id="48154" name="Group 73"/>
          <p:cNvGrpSpPr>
            <a:grpSpLocks/>
          </p:cNvGrpSpPr>
          <p:nvPr/>
        </p:nvGrpSpPr>
        <p:grpSpPr bwMode="auto">
          <a:xfrm>
            <a:off x="-19050" y="2932113"/>
            <a:ext cx="3376613" cy="1854200"/>
            <a:chOff x="476" y="1985"/>
            <a:chExt cx="1653" cy="895"/>
          </a:xfrm>
        </p:grpSpPr>
        <p:sp>
          <p:nvSpPr>
            <p:cNvPr id="48193" name="Text Box 74"/>
            <p:cNvSpPr txBox="1">
              <a:spLocks noChangeArrowheads="1"/>
            </p:cNvSpPr>
            <p:nvPr/>
          </p:nvSpPr>
          <p:spPr bwMode="auto">
            <a:xfrm>
              <a:off x="1630" y="2399"/>
              <a:ext cx="499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>
                  <a:latin typeface="Arial" charset="0"/>
                  <a:cs typeface="Arial" charset="0"/>
                </a:rPr>
                <a:t>Technical Reports</a:t>
              </a:r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48194" name="Text Box 75"/>
            <p:cNvSpPr txBox="1">
              <a:spLocks noChangeArrowheads="1"/>
            </p:cNvSpPr>
            <p:nvPr/>
          </p:nvSpPr>
          <p:spPr bwMode="auto">
            <a:xfrm>
              <a:off x="976" y="1985"/>
              <a:ext cx="499" cy="2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>
                  <a:latin typeface="Arial" charset="0"/>
                  <a:cs typeface="Arial" charset="0"/>
                </a:rPr>
                <a:t>Reprints</a:t>
              </a:r>
              <a:endParaRPr lang="en-US" sz="1400">
                <a:latin typeface="Arial" charset="0"/>
                <a:cs typeface="Arial" charset="0"/>
              </a:endParaRPr>
            </a:p>
          </p:txBody>
        </p:sp>
        <p:sp>
          <p:nvSpPr>
            <p:cNvPr id="48195" name="Text Box 76"/>
            <p:cNvSpPr txBox="1">
              <a:spLocks noChangeArrowheads="1"/>
            </p:cNvSpPr>
            <p:nvPr/>
          </p:nvSpPr>
          <p:spPr bwMode="auto">
            <a:xfrm>
              <a:off x="476" y="2257"/>
              <a:ext cx="591" cy="5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>
                  <a:latin typeface="Arial" charset="0"/>
                  <a:cs typeface="Arial" charset="0"/>
                </a:rPr>
                <a:t>Peer-Reviewed Journal &amp; Conference Papers</a:t>
              </a:r>
              <a:endParaRPr lang="en-US" sz="1400">
                <a:latin typeface="Arial" charset="0"/>
                <a:cs typeface="Arial" charset="0"/>
              </a:endParaRPr>
            </a:p>
          </p:txBody>
        </p:sp>
        <p:pic>
          <p:nvPicPr>
            <p:cNvPr id="48196" name="Picture 77" descr="j0345755"/>
            <p:cNvPicPr>
              <a:picLocks noChangeAspect="1" noChangeArrowheads="1"/>
            </p:cNvPicPr>
            <p:nvPr/>
          </p:nvPicPr>
          <p:blipFill>
            <a:blip r:embed="rId4"/>
            <a:srcRect t="40277" b="6229"/>
            <a:stretch>
              <a:fillRect/>
            </a:stretch>
          </p:blipFill>
          <p:spPr bwMode="auto">
            <a:xfrm rot="4534904">
              <a:off x="1120" y="1931"/>
              <a:ext cx="394" cy="7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97" name="Text Box 78"/>
            <p:cNvSpPr txBox="1">
              <a:spLocks noChangeArrowheads="1"/>
            </p:cNvSpPr>
            <p:nvPr/>
          </p:nvSpPr>
          <p:spPr bwMode="auto">
            <a:xfrm>
              <a:off x="1156" y="2523"/>
              <a:ext cx="546" cy="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>
                  <a:latin typeface="Arial" charset="0"/>
                  <a:cs typeface="Arial" charset="0"/>
                </a:rPr>
                <a:t>Preprints &amp; Metadata</a:t>
              </a:r>
              <a:endParaRPr lang="en-US" sz="1400">
                <a:latin typeface="Arial" charset="0"/>
                <a:cs typeface="Arial" charset="0"/>
              </a:endParaRPr>
            </a:p>
          </p:txBody>
        </p:sp>
      </p:grpSp>
      <p:grpSp>
        <p:nvGrpSpPr>
          <p:cNvPr id="48155" name="Group 79"/>
          <p:cNvGrpSpPr>
            <a:grpSpLocks/>
          </p:cNvGrpSpPr>
          <p:nvPr/>
        </p:nvGrpSpPr>
        <p:grpSpPr bwMode="auto">
          <a:xfrm>
            <a:off x="2670175" y="5224463"/>
            <a:ext cx="2779713" cy="1704975"/>
            <a:chOff x="2008" y="3209"/>
            <a:chExt cx="932" cy="1074"/>
          </a:xfrm>
        </p:grpSpPr>
        <p:grpSp>
          <p:nvGrpSpPr>
            <p:cNvPr id="48187" name="Group 80"/>
            <p:cNvGrpSpPr>
              <a:grpSpLocks/>
            </p:cNvGrpSpPr>
            <p:nvPr/>
          </p:nvGrpSpPr>
          <p:grpSpPr bwMode="auto">
            <a:xfrm>
              <a:off x="2212" y="3209"/>
              <a:ext cx="728" cy="1074"/>
              <a:chOff x="2212" y="3209"/>
              <a:chExt cx="728" cy="1074"/>
            </a:xfrm>
          </p:grpSpPr>
          <p:sp>
            <p:nvSpPr>
              <p:cNvPr id="48191" name="Text Box 81"/>
              <p:cNvSpPr txBox="1">
                <a:spLocks noChangeArrowheads="1"/>
              </p:cNvSpPr>
              <p:nvPr/>
            </p:nvSpPr>
            <p:spPr bwMode="auto">
              <a:xfrm>
                <a:off x="2212" y="3604"/>
                <a:ext cx="728" cy="6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>
                    <a:latin typeface="Arial" charset="0"/>
                    <a:cs typeface="Arial" charset="0"/>
                  </a:rPr>
                  <a:t>Certified Experimental Results &amp; Analyses</a:t>
                </a:r>
                <a:endParaRPr lang="en-US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92" name="AutoShape 82"/>
              <p:cNvSpPr>
                <a:spLocks noChangeArrowheads="1"/>
              </p:cNvSpPr>
              <p:nvPr/>
            </p:nvSpPr>
            <p:spPr bwMode="auto">
              <a:xfrm rot="7447911">
                <a:off x="2494" y="3277"/>
                <a:ext cx="272" cy="136"/>
              </a:xfrm>
              <a:prstGeom prst="rightArrow">
                <a:avLst>
                  <a:gd name="adj1" fmla="val 23528"/>
                  <a:gd name="adj2" fmla="val 49685"/>
                </a:avLst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3600" b="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8188" name="AutoShape 84"/>
            <p:cNvSpPr>
              <a:spLocks noChangeArrowheads="1"/>
            </p:cNvSpPr>
            <p:nvPr/>
          </p:nvSpPr>
          <p:spPr bwMode="auto">
            <a:xfrm rot="-10048065">
              <a:off x="2135" y="3537"/>
              <a:ext cx="230" cy="49"/>
            </a:xfrm>
            <a:prstGeom prst="rightArrow">
              <a:avLst>
                <a:gd name="adj1" fmla="val 23528"/>
                <a:gd name="adj2" fmla="val 11660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3600" b="0">
                <a:latin typeface="Arial" charset="0"/>
                <a:cs typeface="Arial" charset="0"/>
              </a:endParaRPr>
            </a:p>
          </p:txBody>
        </p:sp>
        <p:sp>
          <p:nvSpPr>
            <p:cNvPr id="48189" name="AutoShape 85"/>
            <p:cNvSpPr>
              <a:spLocks noChangeArrowheads="1"/>
            </p:cNvSpPr>
            <p:nvPr/>
          </p:nvSpPr>
          <p:spPr bwMode="auto">
            <a:xfrm rot="-10346810">
              <a:off x="2038" y="3674"/>
              <a:ext cx="230" cy="49"/>
            </a:xfrm>
            <a:prstGeom prst="rightArrow">
              <a:avLst>
                <a:gd name="adj1" fmla="val 23528"/>
                <a:gd name="adj2" fmla="val 11660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3600" b="0">
                <a:latin typeface="Arial" charset="0"/>
                <a:cs typeface="Arial" charset="0"/>
              </a:endParaRPr>
            </a:p>
          </p:txBody>
        </p:sp>
        <p:sp>
          <p:nvSpPr>
            <p:cNvPr id="48190" name="AutoShape 86"/>
            <p:cNvSpPr>
              <a:spLocks noChangeArrowheads="1"/>
            </p:cNvSpPr>
            <p:nvPr/>
          </p:nvSpPr>
          <p:spPr bwMode="auto">
            <a:xfrm rot="10661241">
              <a:off x="2008" y="3842"/>
              <a:ext cx="230" cy="49"/>
            </a:xfrm>
            <a:prstGeom prst="rightArrow">
              <a:avLst>
                <a:gd name="adj1" fmla="val 23528"/>
                <a:gd name="adj2" fmla="val 116608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3600" b="0">
                <a:latin typeface="Arial" charset="0"/>
                <a:cs typeface="Arial" charset="0"/>
              </a:endParaRPr>
            </a:p>
          </p:txBody>
        </p:sp>
      </p:grpSp>
      <p:pic>
        <p:nvPicPr>
          <p:cNvPr id="48156" name="Picture 3" descr="Image of Experiment in progres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17875" y="2346325"/>
            <a:ext cx="15049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57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894263" y="2643188"/>
            <a:ext cx="1643062" cy="146367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grpSp>
        <p:nvGrpSpPr>
          <p:cNvPr id="48158" name="Group 45"/>
          <p:cNvGrpSpPr>
            <a:grpSpLocks/>
          </p:cNvGrpSpPr>
          <p:nvPr/>
        </p:nvGrpSpPr>
        <p:grpSpPr bwMode="auto">
          <a:xfrm>
            <a:off x="4456113" y="4279900"/>
            <a:ext cx="1223962" cy="792163"/>
            <a:chOff x="2562" y="2478"/>
            <a:chExt cx="771" cy="499"/>
          </a:xfrm>
        </p:grpSpPr>
        <p:sp>
          <p:nvSpPr>
            <p:cNvPr id="48168" name="Rectangle 46"/>
            <p:cNvSpPr>
              <a:spLocks noChangeArrowheads="1"/>
            </p:cNvSpPr>
            <p:nvPr/>
          </p:nvSpPr>
          <p:spPr bwMode="auto">
            <a:xfrm>
              <a:off x="2562" y="2705"/>
              <a:ext cx="408" cy="27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  <p:sp>
          <p:nvSpPr>
            <p:cNvPr id="48169" name="Rectangle 47"/>
            <p:cNvSpPr>
              <a:spLocks noChangeArrowheads="1"/>
            </p:cNvSpPr>
            <p:nvPr/>
          </p:nvSpPr>
          <p:spPr bwMode="auto">
            <a:xfrm>
              <a:off x="2879" y="2478"/>
              <a:ext cx="181" cy="31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  <p:sp>
          <p:nvSpPr>
            <p:cNvPr id="48170" name="Rectangle 48"/>
            <p:cNvSpPr>
              <a:spLocks noChangeArrowheads="1"/>
            </p:cNvSpPr>
            <p:nvPr/>
          </p:nvSpPr>
          <p:spPr bwMode="auto">
            <a:xfrm>
              <a:off x="2834" y="2750"/>
              <a:ext cx="499" cy="18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  <p:sp>
          <p:nvSpPr>
            <p:cNvPr id="48171" name="Oval 49"/>
            <p:cNvSpPr>
              <a:spLocks noChangeArrowheads="1"/>
            </p:cNvSpPr>
            <p:nvPr/>
          </p:nvSpPr>
          <p:spPr bwMode="auto">
            <a:xfrm>
              <a:off x="2607" y="2750"/>
              <a:ext cx="45" cy="4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  <p:sp>
          <p:nvSpPr>
            <p:cNvPr id="48172" name="Oval 50"/>
            <p:cNvSpPr>
              <a:spLocks noChangeArrowheads="1"/>
            </p:cNvSpPr>
            <p:nvPr/>
          </p:nvSpPr>
          <p:spPr bwMode="auto">
            <a:xfrm>
              <a:off x="2698" y="2750"/>
              <a:ext cx="45" cy="4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  <p:sp>
          <p:nvSpPr>
            <p:cNvPr id="48173" name="Oval 51"/>
            <p:cNvSpPr>
              <a:spLocks noChangeArrowheads="1"/>
            </p:cNvSpPr>
            <p:nvPr/>
          </p:nvSpPr>
          <p:spPr bwMode="auto">
            <a:xfrm>
              <a:off x="2607" y="2840"/>
              <a:ext cx="45" cy="4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  <p:sp>
          <p:nvSpPr>
            <p:cNvPr id="48174" name="Oval 52"/>
            <p:cNvSpPr>
              <a:spLocks noChangeArrowheads="1"/>
            </p:cNvSpPr>
            <p:nvPr/>
          </p:nvSpPr>
          <p:spPr bwMode="auto">
            <a:xfrm>
              <a:off x="2698" y="2840"/>
              <a:ext cx="45" cy="46"/>
            </a:xfrm>
            <a:prstGeom prst="ellipse">
              <a:avLst/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  <p:sp>
          <p:nvSpPr>
            <p:cNvPr id="48175" name="Rectangle 53"/>
            <p:cNvSpPr>
              <a:spLocks noChangeArrowheads="1"/>
            </p:cNvSpPr>
            <p:nvPr/>
          </p:nvSpPr>
          <p:spPr bwMode="auto">
            <a:xfrm>
              <a:off x="2879" y="2796"/>
              <a:ext cx="182" cy="90"/>
            </a:xfrm>
            <a:prstGeom prst="rect">
              <a:avLst/>
            </a:prstGeom>
            <a:solidFill>
              <a:schemeClr val="fol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  <p:grpSp>
          <p:nvGrpSpPr>
            <p:cNvPr id="48176" name="Group 54"/>
            <p:cNvGrpSpPr>
              <a:grpSpLocks/>
            </p:cNvGrpSpPr>
            <p:nvPr/>
          </p:nvGrpSpPr>
          <p:grpSpPr bwMode="auto">
            <a:xfrm>
              <a:off x="3115" y="2796"/>
              <a:ext cx="137" cy="90"/>
              <a:chOff x="1882" y="527"/>
              <a:chExt cx="227" cy="227"/>
            </a:xfrm>
          </p:grpSpPr>
          <p:sp>
            <p:nvSpPr>
              <p:cNvPr id="48178" name="Rectangle 55"/>
              <p:cNvSpPr>
                <a:spLocks noChangeArrowheads="1"/>
              </p:cNvSpPr>
              <p:nvPr/>
            </p:nvSpPr>
            <p:spPr bwMode="auto">
              <a:xfrm>
                <a:off x="1882" y="527"/>
                <a:ext cx="45" cy="45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20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79" name="Rectangle 56"/>
              <p:cNvSpPr>
                <a:spLocks noChangeArrowheads="1"/>
              </p:cNvSpPr>
              <p:nvPr/>
            </p:nvSpPr>
            <p:spPr bwMode="auto">
              <a:xfrm>
                <a:off x="1973" y="527"/>
                <a:ext cx="45" cy="45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20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80" name="Rectangle 57"/>
              <p:cNvSpPr>
                <a:spLocks noChangeArrowheads="1"/>
              </p:cNvSpPr>
              <p:nvPr/>
            </p:nvSpPr>
            <p:spPr bwMode="auto">
              <a:xfrm>
                <a:off x="2064" y="527"/>
                <a:ext cx="45" cy="45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20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81" name="Rectangle 58"/>
              <p:cNvSpPr>
                <a:spLocks noChangeArrowheads="1"/>
              </p:cNvSpPr>
              <p:nvPr/>
            </p:nvSpPr>
            <p:spPr bwMode="auto">
              <a:xfrm>
                <a:off x="1882" y="618"/>
                <a:ext cx="45" cy="45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20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82" name="Rectangle 59"/>
              <p:cNvSpPr>
                <a:spLocks noChangeArrowheads="1"/>
              </p:cNvSpPr>
              <p:nvPr/>
            </p:nvSpPr>
            <p:spPr bwMode="auto">
              <a:xfrm>
                <a:off x="1973" y="618"/>
                <a:ext cx="45" cy="45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20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83" name="Rectangle 60"/>
              <p:cNvSpPr>
                <a:spLocks noChangeArrowheads="1"/>
              </p:cNvSpPr>
              <p:nvPr/>
            </p:nvSpPr>
            <p:spPr bwMode="auto">
              <a:xfrm>
                <a:off x="2064" y="618"/>
                <a:ext cx="45" cy="45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20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84" name="Rectangle 61"/>
              <p:cNvSpPr>
                <a:spLocks noChangeArrowheads="1"/>
              </p:cNvSpPr>
              <p:nvPr/>
            </p:nvSpPr>
            <p:spPr bwMode="auto">
              <a:xfrm>
                <a:off x="1882" y="709"/>
                <a:ext cx="45" cy="45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20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85" name="Rectangle 62"/>
              <p:cNvSpPr>
                <a:spLocks noChangeArrowheads="1"/>
              </p:cNvSpPr>
              <p:nvPr/>
            </p:nvSpPr>
            <p:spPr bwMode="auto">
              <a:xfrm>
                <a:off x="1973" y="709"/>
                <a:ext cx="45" cy="45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2000" b="0">
                  <a:latin typeface="Arial" charset="0"/>
                  <a:cs typeface="Arial" charset="0"/>
                </a:endParaRPr>
              </a:p>
            </p:txBody>
          </p:sp>
          <p:sp>
            <p:nvSpPr>
              <p:cNvPr id="48186" name="Rectangle 63"/>
              <p:cNvSpPr>
                <a:spLocks noChangeArrowheads="1"/>
              </p:cNvSpPr>
              <p:nvPr/>
            </p:nvSpPr>
            <p:spPr bwMode="auto">
              <a:xfrm>
                <a:off x="2064" y="709"/>
                <a:ext cx="45" cy="45"/>
              </a:xfrm>
              <a:prstGeom prst="rect">
                <a:avLst/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l"/>
                <a:endParaRPr lang="en-GB" sz="2000" b="0">
                  <a:latin typeface="Arial" charset="0"/>
                  <a:cs typeface="Arial" charset="0"/>
                </a:endParaRPr>
              </a:p>
            </p:txBody>
          </p:sp>
        </p:grpSp>
        <p:sp>
          <p:nvSpPr>
            <p:cNvPr id="48177" name="Freeform 64"/>
            <p:cNvSpPr>
              <a:spLocks/>
            </p:cNvSpPr>
            <p:nvPr/>
          </p:nvSpPr>
          <p:spPr bwMode="auto">
            <a:xfrm>
              <a:off x="2907" y="2494"/>
              <a:ext cx="75" cy="232"/>
            </a:xfrm>
            <a:custGeom>
              <a:avLst/>
              <a:gdLst>
                <a:gd name="T0" fmla="*/ 57 w 75"/>
                <a:gd name="T1" fmla="*/ 232 h 232"/>
                <a:gd name="T2" fmla="*/ 38 w 75"/>
                <a:gd name="T3" fmla="*/ 225 h 232"/>
                <a:gd name="T4" fmla="*/ 57 w 75"/>
                <a:gd name="T5" fmla="*/ 219 h 232"/>
                <a:gd name="T6" fmla="*/ 13 w 75"/>
                <a:gd name="T7" fmla="*/ 200 h 232"/>
                <a:gd name="T8" fmla="*/ 69 w 75"/>
                <a:gd name="T9" fmla="*/ 188 h 232"/>
                <a:gd name="T10" fmla="*/ 50 w 75"/>
                <a:gd name="T11" fmla="*/ 182 h 232"/>
                <a:gd name="T12" fmla="*/ 13 w 75"/>
                <a:gd name="T13" fmla="*/ 169 h 232"/>
                <a:gd name="T14" fmla="*/ 75 w 75"/>
                <a:gd name="T15" fmla="*/ 150 h 232"/>
                <a:gd name="T16" fmla="*/ 13 w 75"/>
                <a:gd name="T17" fmla="*/ 131 h 232"/>
                <a:gd name="T18" fmla="*/ 38 w 75"/>
                <a:gd name="T19" fmla="*/ 125 h 232"/>
                <a:gd name="T20" fmla="*/ 75 w 75"/>
                <a:gd name="T21" fmla="*/ 113 h 232"/>
                <a:gd name="T22" fmla="*/ 13 w 75"/>
                <a:gd name="T23" fmla="*/ 63 h 232"/>
                <a:gd name="T24" fmla="*/ 57 w 75"/>
                <a:gd name="T25" fmla="*/ 31 h 232"/>
                <a:gd name="T26" fmla="*/ 32 w 75"/>
                <a:gd name="T27" fmla="*/ 0 h 232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75"/>
                <a:gd name="T43" fmla="*/ 0 h 232"/>
                <a:gd name="T44" fmla="*/ 75 w 75"/>
                <a:gd name="T45" fmla="*/ 232 h 232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75" h="232">
                  <a:moveTo>
                    <a:pt x="57" y="232"/>
                  </a:moveTo>
                  <a:cubicBezTo>
                    <a:pt x="51" y="230"/>
                    <a:pt x="38" y="232"/>
                    <a:pt x="38" y="225"/>
                  </a:cubicBezTo>
                  <a:cubicBezTo>
                    <a:pt x="38" y="218"/>
                    <a:pt x="59" y="225"/>
                    <a:pt x="57" y="219"/>
                  </a:cubicBezTo>
                  <a:cubicBezTo>
                    <a:pt x="56" y="215"/>
                    <a:pt x="19" y="202"/>
                    <a:pt x="13" y="200"/>
                  </a:cubicBezTo>
                  <a:cubicBezTo>
                    <a:pt x="31" y="194"/>
                    <a:pt x="53" y="199"/>
                    <a:pt x="69" y="188"/>
                  </a:cubicBezTo>
                  <a:cubicBezTo>
                    <a:pt x="75" y="184"/>
                    <a:pt x="56" y="184"/>
                    <a:pt x="50" y="182"/>
                  </a:cubicBezTo>
                  <a:cubicBezTo>
                    <a:pt x="0" y="165"/>
                    <a:pt x="64" y="185"/>
                    <a:pt x="13" y="169"/>
                  </a:cubicBezTo>
                  <a:cubicBezTo>
                    <a:pt x="34" y="162"/>
                    <a:pt x="54" y="155"/>
                    <a:pt x="75" y="150"/>
                  </a:cubicBezTo>
                  <a:cubicBezTo>
                    <a:pt x="53" y="145"/>
                    <a:pt x="34" y="139"/>
                    <a:pt x="13" y="131"/>
                  </a:cubicBezTo>
                  <a:cubicBezTo>
                    <a:pt x="21" y="129"/>
                    <a:pt x="30" y="127"/>
                    <a:pt x="38" y="125"/>
                  </a:cubicBezTo>
                  <a:cubicBezTo>
                    <a:pt x="50" y="121"/>
                    <a:pt x="75" y="113"/>
                    <a:pt x="75" y="113"/>
                  </a:cubicBezTo>
                  <a:cubicBezTo>
                    <a:pt x="65" y="81"/>
                    <a:pt x="39" y="80"/>
                    <a:pt x="13" y="63"/>
                  </a:cubicBezTo>
                  <a:cubicBezTo>
                    <a:pt x="21" y="37"/>
                    <a:pt x="32" y="40"/>
                    <a:pt x="57" y="31"/>
                  </a:cubicBezTo>
                  <a:cubicBezTo>
                    <a:pt x="35" y="9"/>
                    <a:pt x="42" y="20"/>
                    <a:pt x="32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/>
              <a:endParaRPr lang="en-GB" sz="2000" b="0">
                <a:latin typeface="Arial" charset="0"/>
                <a:cs typeface="Arial" charset="0"/>
              </a:endParaRPr>
            </a:p>
          </p:txBody>
        </p:sp>
      </p:grpSp>
      <p:sp>
        <p:nvSpPr>
          <p:cNvPr id="99" name="AutoShape 82"/>
          <p:cNvSpPr>
            <a:spLocks noChangeArrowheads="1"/>
          </p:cNvSpPr>
          <p:nvPr/>
        </p:nvSpPr>
        <p:spPr bwMode="auto">
          <a:xfrm>
            <a:off x="5568950" y="5248275"/>
            <a:ext cx="431800" cy="322263"/>
          </a:xfrm>
          <a:prstGeom prst="rightArrow">
            <a:avLst>
              <a:gd name="adj1" fmla="val 23528"/>
              <a:gd name="adj2" fmla="val 4973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3600" b="0">
              <a:latin typeface="Arial" charset="0"/>
              <a:cs typeface="Arial" charset="0"/>
            </a:endParaRPr>
          </a:p>
        </p:txBody>
      </p:sp>
      <p:sp>
        <p:nvSpPr>
          <p:cNvPr id="48160" name="AutoShape 42"/>
          <p:cNvSpPr>
            <a:spLocks noChangeArrowheads="1"/>
          </p:cNvSpPr>
          <p:nvPr/>
        </p:nvSpPr>
        <p:spPr bwMode="auto">
          <a:xfrm rot="8467405">
            <a:off x="5091113" y="2395538"/>
            <a:ext cx="649287" cy="71437"/>
          </a:xfrm>
          <a:prstGeom prst="rightArrow">
            <a:avLst>
              <a:gd name="adj1" fmla="val 23528"/>
              <a:gd name="adj2" fmla="val 225793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61" name="Text Box 65"/>
          <p:cNvSpPr txBox="1">
            <a:spLocks noChangeArrowheads="1"/>
          </p:cNvSpPr>
          <p:nvPr/>
        </p:nvSpPr>
        <p:spPr bwMode="auto">
          <a:xfrm>
            <a:off x="3165475" y="3538538"/>
            <a:ext cx="271938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GB" sz="2400">
                <a:latin typeface="Arial" charset="0"/>
                <a:cs typeface="Arial" charset="0"/>
              </a:rPr>
              <a:t>experimentation</a:t>
            </a:r>
            <a:endParaRPr lang="en-US" sz="2400">
              <a:latin typeface="Arial" charset="0"/>
              <a:cs typeface="Arial" charset="0"/>
            </a:endParaRPr>
          </a:p>
        </p:txBody>
      </p:sp>
      <p:sp>
        <p:nvSpPr>
          <p:cNvPr id="101" name="Text Box 83"/>
          <p:cNvSpPr txBox="1">
            <a:spLocks noChangeArrowheads="1"/>
          </p:cNvSpPr>
          <p:nvPr/>
        </p:nvSpPr>
        <p:spPr bwMode="auto">
          <a:xfrm>
            <a:off x="5321300" y="5724525"/>
            <a:ext cx="16970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Data, Metadata Provenance Workflows</a:t>
            </a:r>
            <a:br>
              <a:rPr lang="en-GB">
                <a:latin typeface="Arial" charset="0"/>
                <a:cs typeface="Arial" charset="0"/>
              </a:rPr>
            </a:br>
            <a:r>
              <a:rPr lang="en-GB">
                <a:latin typeface="Arial" charset="0"/>
                <a:cs typeface="Arial" charset="0"/>
              </a:rPr>
              <a:t>Ontologies</a:t>
            </a:r>
            <a:endParaRPr lang="en-US">
              <a:latin typeface="Arial" charset="0"/>
              <a:cs typeface="Arial" charset="0"/>
            </a:endParaRPr>
          </a:p>
        </p:txBody>
      </p:sp>
      <p:pic>
        <p:nvPicPr>
          <p:cNvPr id="84" name="Picture 34"/>
          <p:cNvPicPr>
            <a:picLocks noChangeAspect="1" noChangeArrowheads="1"/>
          </p:cNvPicPr>
          <p:nvPr/>
        </p:nvPicPr>
        <p:blipFill>
          <a:blip r:embed="rId7"/>
          <a:srcRect t="10411"/>
          <a:stretch>
            <a:fillRect/>
          </a:stretch>
        </p:blipFill>
        <p:spPr bwMode="auto">
          <a:xfrm>
            <a:off x="7639050" y="2714625"/>
            <a:ext cx="719138" cy="378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1" name="AutoShape 42"/>
          <p:cNvSpPr>
            <a:spLocks noChangeArrowheads="1"/>
          </p:cNvSpPr>
          <p:nvPr/>
        </p:nvSpPr>
        <p:spPr bwMode="auto">
          <a:xfrm rot="3746039">
            <a:off x="6858000" y="2481263"/>
            <a:ext cx="649287" cy="71438"/>
          </a:xfrm>
          <a:prstGeom prst="rightArrow">
            <a:avLst>
              <a:gd name="adj1" fmla="val 23528"/>
              <a:gd name="adj2" fmla="val 22579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endParaRPr lang="en-GB" sz="2000" b="0">
              <a:latin typeface="Arial" charset="0"/>
              <a:cs typeface="Arial" charset="0"/>
            </a:endParaRPr>
          </a:p>
        </p:txBody>
      </p:sp>
      <p:sp>
        <p:nvSpPr>
          <p:cNvPr id="48165" name="Text Box 21"/>
          <p:cNvSpPr txBox="1">
            <a:spLocks noChangeArrowheads="1"/>
          </p:cNvSpPr>
          <p:nvPr/>
        </p:nvSpPr>
        <p:spPr bwMode="auto">
          <a:xfrm>
            <a:off x="500063" y="1714500"/>
            <a:ext cx="115093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>
                <a:latin typeface="Arial" charset="0"/>
                <a:cs typeface="Arial" charset="0"/>
              </a:rPr>
              <a:t>Digital Libraries</a:t>
            </a: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48166" name="TextBox 91"/>
          <p:cNvSpPr txBox="1">
            <a:spLocks noChangeArrowheads="1"/>
          </p:cNvSpPr>
          <p:nvPr/>
        </p:nvSpPr>
        <p:spPr bwMode="auto">
          <a:xfrm>
            <a:off x="142875" y="117475"/>
            <a:ext cx="357187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800">
                <a:solidFill>
                  <a:srgbClr val="FF0000"/>
                </a:solidFill>
                <a:latin typeface="Arial" charset="0"/>
                <a:cs typeface="Arial" charset="0"/>
              </a:rPr>
              <a:t>The social process of science 2.0</a:t>
            </a:r>
          </a:p>
        </p:txBody>
      </p:sp>
      <p:sp>
        <p:nvSpPr>
          <p:cNvPr id="48167" name="TextBox 91"/>
          <p:cNvSpPr txBox="1">
            <a:spLocks noChangeArrowheads="1"/>
          </p:cNvSpPr>
          <p:nvPr/>
        </p:nvSpPr>
        <p:spPr bwMode="auto">
          <a:xfrm>
            <a:off x="6486525" y="0"/>
            <a:ext cx="26574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en-GB" sz="2400">
                <a:solidFill>
                  <a:srgbClr val="FF0000"/>
                </a:solidFill>
                <a:latin typeface="Arial" charset="0"/>
                <a:cs typeface="Arial" charset="0"/>
              </a:rPr>
              <a:t>Role of Libraries</a:t>
            </a:r>
            <a:br>
              <a:rPr lang="en-GB" sz="2400">
                <a:solidFill>
                  <a:srgbClr val="FF0000"/>
                </a:solidFill>
                <a:latin typeface="Arial" charset="0"/>
                <a:cs typeface="Arial" charset="0"/>
              </a:rPr>
            </a:br>
            <a:r>
              <a:rPr lang="en-GB" sz="2400">
                <a:solidFill>
                  <a:srgbClr val="FF0000"/>
                </a:solidFill>
                <a:latin typeface="Arial" charset="0"/>
                <a:cs typeface="Arial" charset="0"/>
              </a:rPr>
              <a:t>and Publishers?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101" grpId="0"/>
      <p:bldP spid="9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C3523B-4152-4A8B-A559-488BE31B411C}" type="slidenum">
              <a:rPr lang="en-GB"/>
              <a:pPr>
                <a:defRPr/>
              </a:pPr>
              <a:t>21</a:t>
            </a:fld>
            <a:endParaRPr lang="en-GB"/>
          </a:p>
        </p:txBody>
      </p:sp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 l="11423" t="3761" r="12769" b="5338"/>
          <a:stretch>
            <a:fillRect/>
          </a:stretch>
        </p:blipFill>
        <p:spPr bwMode="auto">
          <a:xfrm>
            <a:off x="0" y="0"/>
            <a:ext cx="915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4A4372-2B91-45C7-A4B2-0D5D00C2DAE3}" type="slidenum">
              <a:rPr lang="en-US"/>
              <a:pPr>
                <a:defRPr/>
              </a:pPr>
              <a:t>22</a:t>
            </a:fld>
            <a:endParaRPr lang="en-US"/>
          </a:p>
        </p:txBody>
      </p:sp>
      <p:pic>
        <p:nvPicPr>
          <p:cNvPr id="5222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021013"/>
            <a:ext cx="5486400" cy="38369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222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85800"/>
          </a:xfrm>
        </p:spPr>
        <p:txBody>
          <a:bodyPr/>
          <a:lstStyle/>
          <a:p>
            <a:pPr eaLnBrk="1" hangingPunct="1"/>
            <a:r>
              <a:rPr lang="en-US" sz="3600" smtClean="0"/>
              <a:t>Major Companies entering mashup  area</a:t>
            </a:r>
          </a:p>
        </p:txBody>
      </p:sp>
      <p:sp>
        <p:nvSpPr>
          <p:cNvPr id="52229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0" y="609600"/>
            <a:ext cx="8991600" cy="2209800"/>
          </a:xfrm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FFFF00"/>
                </a:solidFill>
              </a:rPr>
              <a:t>Web 2.0 Mashups</a:t>
            </a:r>
            <a:r>
              <a:rPr lang="en-US" sz="2400" smtClean="0"/>
              <a:t> (same as workflow in Grids) are likely to drive </a:t>
            </a:r>
            <a:r>
              <a:rPr lang="en-US" sz="2400" smtClean="0">
                <a:solidFill>
                  <a:srgbClr val="FFFF00"/>
                </a:solidFill>
              </a:rPr>
              <a:t>composition (programming) tools</a:t>
            </a:r>
            <a:r>
              <a:rPr lang="en-US" sz="2400" smtClean="0"/>
              <a:t> for Grids, Clouds and web</a:t>
            </a:r>
          </a:p>
          <a:p>
            <a:pPr eaLnBrk="1" hangingPunct="1"/>
            <a:r>
              <a:rPr lang="en-US" sz="2400" smtClean="0"/>
              <a:t>Recently we see Mashup tools like </a:t>
            </a:r>
            <a:r>
              <a:rPr lang="en-US" sz="2400" smtClean="0">
                <a:solidFill>
                  <a:srgbClr val="FFFF00"/>
                </a:solidFill>
              </a:rPr>
              <a:t>Yahoo</a:t>
            </a:r>
            <a:r>
              <a:rPr lang="en-US" sz="2400" smtClean="0"/>
              <a:t> Pipes and </a:t>
            </a:r>
            <a:r>
              <a:rPr lang="en-US" sz="2400" smtClean="0">
                <a:solidFill>
                  <a:srgbClr val="FFFF00"/>
                </a:solidFill>
              </a:rPr>
              <a:t>Microsoft</a:t>
            </a:r>
            <a:r>
              <a:rPr lang="en-US" sz="2400" smtClean="0"/>
              <a:t> Popfly which have familiar </a:t>
            </a:r>
            <a:r>
              <a:rPr lang="en-US" sz="2400" smtClean="0">
                <a:solidFill>
                  <a:srgbClr val="FFFF00"/>
                </a:solidFill>
              </a:rPr>
              <a:t>graphical interfaces</a:t>
            </a:r>
          </a:p>
          <a:p>
            <a:pPr eaLnBrk="1" hangingPunct="1"/>
            <a:r>
              <a:rPr lang="en-US" sz="2400" smtClean="0"/>
              <a:t>Currently only simple examples but tools could become powerful</a:t>
            </a:r>
          </a:p>
        </p:txBody>
      </p:sp>
      <p:grpSp>
        <p:nvGrpSpPr>
          <p:cNvPr id="52230" name="Group 5"/>
          <p:cNvGrpSpPr>
            <a:grpSpLocks/>
          </p:cNvGrpSpPr>
          <p:nvPr/>
        </p:nvGrpSpPr>
        <p:grpSpPr bwMode="auto">
          <a:xfrm>
            <a:off x="3352800" y="2990850"/>
            <a:ext cx="5791200" cy="3867150"/>
            <a:chOff x="624" y="480"/>
            <a:chExt cx="3648" cy="2436"/>
          </a:xfrm>
        </p:grpSpPr>
        <p:pic>
          <p:nvPicPr>
            <p:cNvPr id="52232" name="Picture 6"/>
            <p:cNvPicPr>
              <a:picLocks noChangeAspect="1" noChangeArrowheads="1"/>
            </p:cNvPicPr>
            <p:nvPr/>
          </p:nvPicPr>
          <p:blipFill>
            <a:blip r:embed="rId4"/>
            <a:srcRect l="35866" t="38422" r="17934" b="26758"/>
            <a:stretch>
              <a:fillRect/>
            </a:stretch>
          </p:blipFill>
          <p:spPr bwMode="auto">
            <a:xfrm>
              <a:off x="624" y="480"/>
              <a:ext cx="3648" cy="2436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52233" name="Text Box 7"/>
            <p:cNvSpPr txBox="1">
              <a:spLocks noChangeArrowheads="1"/>
            </p:cNvSpPr>
            <p:nvPr/>
          </p:nvSpPr>
          <p:spPr bwMode="auto">
            <a:xfrm>
              <a:off x="710" y="2433"/>
              <a:ext cx="965" cy="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000">
                  <a:solidFill>
                    <a:srgbClr val="000000"/>
                  </a:solidFill>
                  <a:ea typeface="ＭＳ Ｐゴシック" pitchFamily="-112" charset="-128"/>
                </a:rPr>
                <a:t>Yahoo Pipes</a:t>
              </a:r>
            </a:p>
          </p:txBody>
        </p:sp>
      </p:grpSp>
      <p:pic>
        <p:nvPicPr>
          <p:cNvPr id="4547592" name="Picture 8"/>
          <p:cNvPicPr>
            <a:picLocks noChangeAspect="1" noChangeArrowheads="1"/>
          </p:cNvPicPr>
          <p:nvPr/>
        </p:nvPicPr>
        <p:blipFill>
          <a:blip r:embed="rId5"/>
          <a:srcRect t="10730" r="9363" b="4778"/>
          <a:stretch>
            <a:fillRect/>
          </a:stretch>
        </p:blipFill>
        <p:spPr bwMode="auto">
          <a:xfrm>
            <a:off x="1524000" y="190500"/>
            <a:ext cx="7620000" cy="6667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7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547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547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50"/>
          <p:cNvSpPr/>
          <p:nvPr/>
        </p:nvSpPr>
        <p:spPr>
          <a:xfrm>
            <a:off x="5105400" y="4038600"/>
            <a:ext cx="3733800" cy="2667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sz="16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Map Reduce</a:t>
            </a:r>
            <a:endParaRPr lang="en-US" dirty="0"/>
          </a:p>
        </p:txBody>
      </p:sp>
      <p:sp>
        <p:nvSpPr>
          <p:cNvPr id="49" name="Content Placeholder 48"/>
          <p:cNvSpPr>
            <a:spLocks noGrp="1"/>
          </p:cNvSpPr>
          <p:nvPr>
            <p:ph idx="1"/>
          </p:nvPr>
        </p:nvSpPr>
        <p:spPr>
          <a:xfrm>
            <a:off x="457200" y="2971800"/>
            <a:ext cx="4572000" cy="3886200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Applicable to most loosely coupled data parallel applications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data is split into </a:t>
            </a:r>
            <a:r>
              <a:rPr lang="en-US" b="1" dirty="0" smtClean="0">
                <a:solidFill>
                  <a:srgbClr val="C00000"/>
                </a:solidFill>
              </a:rPr>
              <a:t>m</a:t>
            </a:r>
            <a:r>
              <a:rPr lang="en-US" dirty="0" smtClean="0"/>
              <a:t> parts and the </a:t>
            </a:r>
            <a:r>
              <a:rPr lang="en-US" b="1" dirty="0" smtClean="0">
                <a:solidFill>
                  <a:srgbClr val="C00000"/>
                </a:solidFill>
              </a:rPr>
              <a:t>map</a:t>
            </a:r>
            <a:r>
              <a:rPr lang="en-US" dirty="0" smtClean="0"/>
              <a:t> function is performed on each part of the data concurrently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Each </a:t>
            </a:r>
            <a:r>
              <a:rPr lang="en-US" b="1" dirty="0" smtClean="0">
                <a:solidFill>
                  <a:srgbClr val="C00000"/>
                </a:solidFill>
              </a:rPr>
              <a:t>map</a:t>
            </a:r>
            <a:r>
              <a:rPr lang="en-US" dirty="0" smtClean="0"/>
              <a:t> function produces </a:t>
            </a:r>
            <a:r>
              <a:rPr lang="en-US" b="1" dirty="0" smtClean="0">
                <a:solidFill>
                  <a:srgbClr val="C00000"/>
                </a:solidFill>
              </a:rPr>
              <a:t>r</a:t>
            </a:r>
            <a:r>
              <a:rPr lang="en-US" dirty="0" smtClean="0"/>
              <a:t> number of results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 hash function maps these </a:t>
            </a:r>
            <a:r>
              <a:rPr lang="en-US" b="1" dirty="0" smtClean="0">
                <a:solidFill>
                  <a:srgbClr val="C00000"/>
                </a:solidFill>
              </a:rPr>
              <a:t>r</a:t>
            </a:r>
            <a:r>
              <a:rPr lang="en-US" dirty="0" smtClean="0"/>
              <a:t> results to one ore more </a:t>
            </a:r>
            <a:r>
              <a:rPr lang="en-US" b="1" dirty="0" smtClean="0">
                <a:solidFill>
                  <a:srgbClr val="C00000"/>
                </a:solidFill>
              </a:rPr>
              <a:t>reduce</a:t>
            </a:r>
            <a:r>
              <a:rPr lang="en-US" dirty="0" smtClean="0"/>
              <a:t> functions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</a:t>
            </a:r>
            <a:r>
              <a:rPr lang="en-US" b="1" dirty="0" smtClean="0">
                <a:solidFill>
                  <a:srgbClr val="C00000"/>
                </a:solidFill>
              </a:rPr>
              <a:t>reduce</a:t>
            </a:r>
            <a:r>
              <a:rPr lang="en-US" dirty="0" smtClean="0"/>
              <a:t> function collects all the results that maps to it and processes them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 combine function may be necessary to combine all the outputs of the reduce functions together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486400" y="4419600"/>
            <a:ext cx="2914650" cy="923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 algn="ctr" rtl="0"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map(String key, String value):</a:t>
            </a:r>
          </a:p>
          <a:p>
            <a:pPr algn="ctr" rtl="0"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// key: document name</a:t>
            </a:r>
          </a:p>
          <a:p>
            <a:pPr algn="ctr" rtl="0"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// value: document contents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57800" y="5638800"/>
            <a:ext cx="3398838" cy="92392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reduce(String key, Iterator values):</a:t>
            </a:r>
          </a:p>
          <a:p>
            <a:pPr algn="ctr" rtl="0"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// key: a word</a:t>
            </a:r>
          </a:p>
          <a:p>
            <a:pPr algn="ctr" rtl="0"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// values: a list of counts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15000" y="3352800"/>
            <a:ext cx="2438400" cy="369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reduce(key, list&lt;value&gt;)</a:t>
            </a:r>
          </a:p>
        </p:txBody>
      </p:sp>
      <p:sp>
        <p:nvSpPr>
          <p:cNvPr id="10" name="Flowchart: Document 9"/>
          <p:cNvSpPr/>
          <p:nvPr/>
        </p:nvSpPr>
        <p:spPr>
          <a:xfrm>
            <a:off x="381000" y="762000"/>
            <a:ext cx="8305800" cy="2057400"/>
          </a:xfrm>
          <a:prstGeom prst="flowChartDocumen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r>
              <a:rPr lang="en-US" sz="1600" b="1" i="1" kern="1200" dirty="0">
                <a:solidFill>
                  <a:prstClr val="white"/>
                </a:solidFill>
                <a:latin typeface="Calibri"/>
                <a:ea typeface="+mn-ea"/>
                <a:cs typeface="+mn-cs"/>
              </a:rPr>
              <a:t>“MapReduce is a programming model and an associated implementation for processing and generating large data sets. Users specify a map function that processes a key/value pair to generate a set of intermediate key/value pairs, and a reduce function that merges all intermediate values associated with the same intermediate key.”</a:t>
            </a:r>
            <a:endParaRPr lang="en-US" sz="16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  <a:p>
            <a:pPr algn="ctr" rtl="0">
              <a:defRPr/>
            </a:pPr>
            <a:endParaRPr lang="en-US" sz="16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7353" name="TextBox 12"/>
          <p:cNvSpPr txBox="1">
            <a:spLocks noChangeArrowheads="1"/>
          </p:cNvSpPr>
          <p:nvPr/>
        </p:nvSpPr>
        <p:spPr bwMode="auto">
          <a:xfrm>
            <a:off x="457200" y="2057400"/>
            <a:ext cx="56864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MapReduce: Simplified Data Processing on Large Clusters </a:t>
            </a:r>
            <a:br>
              <a:rPr lang="en-US" sz="1600" b="1" kern="12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</a:br>
            <a:r>
              <a:rPr lang="en-US" sz="1600" b="1" kern="12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Jeffrey Dean and Sanjay Ghemawat</a:t>
            </a:r>
          </a:p>
        </p:txBody>
      </p:sp>
      <p:sp>
        <p:nvSpPr>
          <p:cNvPr id="46" name="Right Arrow 45"/>
          <p:cNvSpPr/>
          <p:nvPr/>
        </p:nvSpPr>
        <p:spPr>
          <a:xfrm rot="5400000">
            <a:off x="6705600" y="2971800"/>
            <a:ext cx="381000" cy="381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sz="16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715000" y="2590800"/>
            <a:ext cx="2438400" cy="36988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3175"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ctr" rtl="0">
              <a:defRPr/>
            </a:pPr>
            <a:r>
              <a:rPr lang="en-US" sz="1600" b="1" kern="1200" dirty="0">
                <a:solidFill>
                  <a:prstClr val="black"/>
                </a:solidFill>
                <a:latin typeface="Calibri"/>
                <a:ea typeface="+mn-ea"/>
                <a:cs typeface="+mn-cs"/>
              </a:rPr>
              <a:t>map(key, value)</a:t>
            </a:r>
          </a:p>
        </p:txBody>
      </p:sp>
      <p:sp>
        <p:nvSpPr>
          <p:cNvPr id="57356" name="TextBox 51"/>
          <p:cNvSpPr txBox="1">
            <a:spLocks noChangeArrowheads="1"/>
          </p:cNvSpPr>
          <p:nvPr/>
        </p:nvSpPr>
        <p:spPr bwMode="auto">
          <a:xfrm>
            <a:off x="5181600" y="4038600"/>
            <a:ext cx="17621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prstClr val="black"/>
                </a:solidFill>
                <a:latin typeface="Calibri" pitchFamily="34" charset="0"/>
                <a:ea typeface="+mn-ea"/>
                <a:cs typeface="+mn-cs"/>
              </a:rPr>
              <a:t>E.g. Word Count </a:t>
            </a:r>
          </a:p>
        </p:txBody>
      </p:sp>
      <p:sp>
        <p:nvSpPr>
          <p:cNvPr id="54" name="Right Arrow 53"/>
          <p:cNvSpPr/>
          <p:nvPr/>
        </p:nvSpPr>
        <p:spPr>
          <a:xfrm rot="5400000">
            <a:off x="6705600" y="5334000"/>
            <a:ext cx="381000" cy="381000"/>
          </a:xfrm>
          <a:prstGeom prst="rightArrow">
            <a:avLst/>
          </a:prstGeom>
          <a:solidFill>
            <a:schemeClr val="accent3">
              <a:lumMod val="75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sz="1600" b="1" kern="1200" dirty="0">
              <a:solidFill>
                <a:prstClr val="white"/>
              </a:solidFill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smtClean="0"/>
              <a:t>How does MapReduce work?</a:t>
            </a:r>
            <a:endParaRPr lang="en-US" dirty="0"/>
          </a:p>
        </p:txBody>
      </p:sp>
      <p:sp>
        <p:nvSpPr>
          <p:cNvPr id="194" name="Content Placeholder 193"/>
          <p:cNvSpPr>
            <a:spLocks noGrp="1"/>
          </p:cNvSpPr>
          <p:nvPr>
            <p:ph idx="1"/>
          </p:nvPr>
        </p:nvSpPr>
        <p:spPr>
          <a:xfrm>
            <a:off x="6096000" y="914400"/>
            <a:ext cx="2895600" cy="5181600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framework supports the splitting of data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Outputs of the map functions are passed to the reduce functions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framework sorts the inputs to a particular reduce function based on the intermediate keys before passing them to the reduce function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An additional step may be necessary to combine all the results of the reduce functions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grpSp>
        <p:nvGrpSpPr>
          <p:cNvPr id="3" name="Group 195"/>
          <p:cNvGrpSpPr>
            <a:grpSpLocks/>
          </p:cNvGrpSpPr>
          <p:nvPr/>
        </p:nvGrpSpPr>
        <p:grpSpPr bwMode="auto">
          <a:xfrm>
            <a:off x="304800" y="1219200"/>
            <a:ext cx="5791200" cy="4572000"/>
            <a:chOff x="304800" y="990600"/>
            <a:chExt cx="5791200" cy="4572000"/>
          </a:xfrm>
        </p:grpSpPr>
        <p:grpSp>
          <p:nvGrpSpPr>
            <p:cNvPr id="6" name="Group 192"/>
            <p:cNvGrpSpPr>
              <a:grpSpLocks/>
            </p:cNvGrpSpPr>
            <p:nvPr/>
          </p:nvGrpSpPr>
          <p:grpSpPr bwMode="auto">
            <a:xfrm>
              <a:off x="304800" y="990600"/>
              <a:ext cx="5791200" cy="4572000"/>
              <a:chOff x="152400" y="838200"/>
              <a:chExt cx="6096000" cy="5169932"/>
            </a:xfrm>
          </p:grpSpPr>
          <p:sp>
            <p:nvSpPr>
              <p:cNvPr id="4" name="Oval 3"/>
              <p:cNvSpPr/>
              <p:nvPr/>
            </p:nvSpPr>
            <p:spPr>
              <a:xfrm>
                <a:off x="152400" y="1218764"/>
                <a:ext cx="914066" cy="3048106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" name="Oval 4"/>
              <p:cNvSpPr/>
              <p:nvPr/>
            </p:nvSpPr>
            <p:spPr>
              <a:xfrm>
                <a:off x="1524335" y="913595"/>
                <a:ext cx="456197" cy="45775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" name="Rounded Rectangle 7"/>
              <p:cNvSpPr/>
              <p:nvPr/>
            </p:nvSpPr>
            <p:spPr>
              <a:xfrm>
                <a:off x="2438400" y="913595"/>
                <a:ext cx="762000" cy="45775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r>
                  <a:rPr lang="en-US" sz="1600" b="1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map</a:t>
                </a:r>
              </a:p>
            </p:txBody>
          </p:sp>
          <p:sp>
            <p:nvSpPr>
              <p:cNvPr id="9" name="Rounded Rectangle 8"/>
              <p:cNvSpPr/>
              <p:nvPr/>
            </p:nvSpPr>
            <p:spPr>
              <a:xfrm>
                <a:off x="2438400" y="1981689"/>
                <a:ext cx="762000" cy="455959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r>
                  <a:rPr lang="en-US" sz="1600" b="1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map</a:t>
                </a:r>
              </a:p>
            </p:txBody>
          </p:sp>
          <p:sp>
            <p:nvSpPr>
              <p:cNvPr id="10" name="Rounded Rectangle 9"/>
              <p:cNvSpPr/>
              <p:nvPr/>
            </p:nvSpPr>
            <p:spPr>
              <a:xfrm>
                <a:off x="2438400" y="4419456"/>
                <a:ext cx="762000" cy="457754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r>
                  <a:rPr lang="en-US" sz="1600" b="1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map</a:t>
                </a:r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>
                <a:off x="4343400" y="1523934"/>
                <a:ext cx="914066" cy="45775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r>
                  <a:rPr lang="en-US" sz="1600" b="1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reduce</a:t>
                </a:r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>
                <a:off x="4343400" y="2514838"/>
                <a:ext cx="914066" cy="45775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r>
                  <a:rPr lang="en-US" sz="1600" b="1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reduce</a:t>
                </a:r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>
                <a:off x="4343400" y="3886306"/>
                <a:ext cx="914066" cy="45775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r>
                  <a:rPr lang="en-US" sz="1600" b="1" kern="1200" dirty="0">
                    <a:solidFill>
                      <a:prstClr val="white"/>
                    </a:solidFill>
                    <a:latin typeface="Calibri"/>
                    <a:ea typeface="+mn-ea"/>
                    <a:cs typeface="+mn-cs"/>
                  </a:rPr>
                  <a:t>reduce</a:t>
                </a:r>
              </a:p>
            </p:txBody>
          </p:sp>
          <p:cxnSp>
            <p:nvCxnSpPr>
              <p:cNvPr id="14" name="Straight Arrow Connector 13"/>
              <p:cNvCxnSpPr>
                <a:stCxn id="8" idx="3"/>
                <a:endCxn id="11" idx="1"/>
              </p:cNvCxnSpPr>
              <p:nvPr/>
            </p:nvCxnSpPr>
            <p:spPr>
              <a:xfrm>
                <a:off x="3200400" y="1143370"/>
                <a:ext cx="1143000" cy="608545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8" idx="3"/>
                <a:endCxn id="12" idx="1"/>
              </p:cNvCxnSpPr>
              <p:nvPr/>
            </p:nvCxnSpPr>
            <p:spPr>
              <a:xfrm>
                <a:off x="3200400" y="1143370"/>
                <a:ext cx="1143000" cy="1599448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>
                <a:stCxn id="8" idx="3"/>
              </p:cNvCxnSpPr>
              <p:nvPr/>
            </p:nvCxnSpPr>
            <p:spPr>
              <a:xfrm>
                <a:off x="3200400" y="1143370"/>
                <a:ext cx="1219868" cy="2285182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>
                <a:stCxn id="8" idx="3"/>
                <a:endCxn id="13" idx="1"/>
              </p:cNvCxnSpPr>
              <p:nvPr/>
            </p:nvCxnSpPr>
            <p:spPr>
              <a:xfrm>
                <a:off x="3200400" y="1143370"/>
                <a:ext cx="1143000" cy="2970916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>
                <a:stCxn id="9" idx="3"/>
                <a:endCxn id="11" idx="1"/>
              </p:cNvCxnSpPr>
              <p:nvPr/>
            </p:nvCxnSpPr>
            <p:spPr>
              <a:xfrm flipV="1">
                <a:off x="3200400" y="1751914"/>
                <a:ext cx="1143000" cy="457754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9" idx="3"/>
                <a:endCxn id="12" idx="1"/>
              </p:cNvCxnSpPr>
              <p:nvPr/>
            </p:nvCxnSpPr>
            <p:spPr>
              <a:xfrm>
                <a:off x="3200400" y="2209668"/>
                <a:ext cx="1143000" cy="53315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>
                <a:stCxn id="9" idx="3"/>
              </p:cNvCxnSpPr>
              <p:nvPr/>
            </p:nvCxnSpPr>
            <p:spPr>
              <a:xfrm>
                <a:off x="3200400" y="2209668"/>
                <a:ext cx="1219868" cy="1218884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Straight Arrow Connector 20"/>
              <p:cNvCxnSpPr>
                <a:stCxn id="9" idx="3"/>
                <a:endCxn id="13" idx="1"/>
              </p:cNvCxnSpPr>
              <p:nvPr/>
            </p:nvCxnSpPr>
            <p:spPr>
              <a:xfrm>
                <a:off x="3200400" y="2209668"/>
                <a:ext cx="1143000" cy="1904618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>
                <a:stCxn id="10" idx="3"/>
                <a:endCxn id="11" idx="1"/>
              </p:cNvCxnSpPr>
              <p:nvPr/>
            </p:nvCxnSpPr>
            <p:spPr>
              <a:xfrm flipV="1">
                <a:off x="3200400" y="1751914"/>
                <a:ext cx="1143000" cy="289552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stCxn id="10" idx="3"/>
                <a:endCxn id="12" idx="1"/>
              </p:cNvCxnSpPr>
              <p:nvPr/>
            </p:nvCxnSpPr>
            <p:spPr>
              <a:xfrm flipV="1">
                <a:off x="3200400" y="2742818"/>
                <a:ext cx="1143000" cy="1904617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>
                <a:stCxn id="10" idx="3"/>
              </p:cNvCxnSpPr>
              <p:nvPr/>
            </p:nvCxnSpPr>
            <p:spPr>
              <a:xfrm flipV="1">
                <a:off x="3200400" y="3428552"/>
                <a:ext cx="1219868" cy="1218883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>
                <a:stCxn id="10" idx="3"/>
                <a:endCxn id="13" idx="1"/>
              </p:cNvCxnSpPr>
              <p:nvPr/>
            </p:nvCxnSpPr>
            <p:spPr>
              <a:xfrm flipV="1">
                <a:off x="3200400" y="4114286"/>
                <a:ext cx="1143000" cy="533149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48335" y="3123382"/>
                <a:ext cx="1371934" cy="305170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>
                <a:endCxn id="11" idx="1"/>
              </p:cNvCxnSpPr>
              <p:nvPr/>
            </p:nvCxnSpPr>
            <p:spPr>
              <a:xfrm rot="5400000" flipH="1" flipV="1">
                <a:off x="3010133" y="1790116"/>
                <a:ext cx="1371468" cy="1295065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>
                <a:endCxn id="12" idx="1"/>
              </p:cNvCxnSpPr>
              <p:nvPr/>
            </p:nvCxnSpPr>
            <p:spPr>
              <a:xfrm flipV="1">
                <a:off x="3048335" y="2742818"/>
                <a:ext cx="1295065" cy="380564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>
                <a:endCxn id="13" idx="1"/>
              </p:cNvCxnSpPr>
              <p:nvPr/>
            </p:nvCxnSpPr>
            <p:spPr>
              <a:xfrm>
                <a:off x="3048335" y="3123382"/>
                <a:ext cx="1295065" cy="990904"/>
              </a:xfrm>
              <a:prstGeom prst="straightConnector1">
                <a:avLst/>
              </a:prstGeom>
              <a:ln w="1270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Oval 29"/>
              <p:cNvSpPr/>
              <p:nvPr/>
            </p:nvSpPr>
            <p:spPr>
              <a:xfrm>
                <a:off x="2742532" y="2972593"/>
                <a:ext cx="76868" cy="753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Oval 30"/>
              <p:cNvSpPr/>
              <p:nvPr/>
            </p:nvSpPr>
            <p:spPr>
              <a:xfrm>
                <a:off x="2742532" y="3200572"/>
                <a:ext cx="76868" cy="753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Oval 31"/>
              <p:cNvSpPr/>
              <p:nvPr/>
            </p:nvSpPr>
            <p:spPr>
              <a:xfrm>
                <a:off x="4724400" y="3200572"/>
                <a:ext cx="76868" cy="7539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Oval 32"/>
              <p:cNvSpPr/>
              <p:nvPr/>
            </p:nvSpPr>
            <p:spPr>
              <a:xfrm>
                <a:off x="4724400" y="3428552"/>
                <a:ext cx="76868" cy="7718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Oval 33"/>
              <p:cNvSpPr/>
              <p:nvPr/>
            </p:nvSpPr>
            <p:spPr>
              <a:xfrm>
                <a:off x="5790532" y="1523934"/>
                <a:ext cx="457868" cy="3805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404" name="TextBox 40"/>
              <p:cNvSpPr txBox="1">
                <a:spLocks noChangeArrowheads="1"/>
              </p:cNvSpPr>
              <p:nvPr/>
            </p:nvSpPr>
            <p:spPr bwMode="auto">
              <a:xfrm>
                <a:off x="5791200" y="1524000"/>
                <a:ext cx="4283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prstClr val="white"/>
                    </a:solidFill>
                    <a:latin typeface="Calibri" pitchFamily="34" charset="0"/>
                    <a:ea typeface="+mn-ea"/>
                    <a:cs typeface="+mn-cs"/>
                  </a:rPr>
                  <a:t>O</a:t>
                </a:r>
                <a:r>
                  <a:rPr lang="en-US" sz="1400" b="1" kern="1200">
                    <a:solidFill>
                      <a:prstClr val="white"/>
                    </a:solidFill>
                    <a:latin typeface="Calibri" pitchFamily="34" charset="0"/>
                    <a:ea typeface="+mn-ea"/>
                    <a:cs typeface="+mn-cs"/>
                  </a:rPr>
                  <a:t>1</a:t>
                </a:r>
                <a:endParaRPr lang="en-US" sz="1600" b="1" kern="1200">
                  <a:solidFill>
                    <a:prstClr val="white"/>
                  </a:solidFill>
                  <a:latin typeface="Calibri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44" name="Straight Arrow Connector 43"/>
              <p:cNvCxnSpPr>
                <a:stCxn id="5" idx="6"/>
                <a:endCxn id="8" idx="1"/>
              </p:cNvCxnSpPr>
              <p:nvPr/>
            </p:nvCxnSpPr>
            <p:spPr>
              <a:xfrm>
                <a:off x="1980532" y="1143370"/>
                <a:ext cx="457868" cy="1796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>
                <a:stCxn id="65" idx="6"/>
                <a:endCxn id="9" idx="1"/>
              </p:cNvCxnSpPr>
              <p:nvPr/>
            </p:nvCxnSpPr>
            <p:spPr>
              <a:xfrm>
                <a:off x="1980532" y="2209668"/>
                <a:ext cx="457868" cy="1796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>
                <a:stCxn id="68" idx="6"/>
                <a:endCxn id="10" idx="1"/>
              </p:cNvCxnSpPr>
              <p:nvPr/>
            </p:nvCxnSpPr>
            <p:spPr>
              <a:xfrm>
                <a:off x="1980532" y="4647435"/>
                <a:ext cx="457868" cy="1796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>
                <a:stCxn id="11" idx="3"/>
              </p:cNvCxnSpPr>
              <p:nvPr/>
            </p:nvCxnSpPr>
            <p:spPr>
              <a:xfrm>
                <a:off x="5257466" y="1751914"/>
                <a:ext cx="533065" cy="1795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>
                <a:stCxn id="12" idx="3"/>
              </p:cNvCxnSpPr>
              <p:nvPr/>
            </p:nvCxnSpPr>
            <p:spPr>
              <a:xfrm>
                <a:off x="5257466" y="2742818"/>
                <a:ext cx="533065" cy="1795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>
                <a:stCxn id="13" idx="3"/>
              </p:cNvCxnSpPr>
              <p:nvPr/>
            </p:nvCxnSpPr>
            <p:spPr>
              <a:xfrm>
                <a:off x="5257466" y="4114286"/>
                <a:ext cx="533065" cy="1795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Right Brace 50"/>
              <p:cNvSpPr/>
              <p:nvPr/>
            </p:nvSpPr>
            <p:spPr>
              <a:xfrm rot="5400000">
                <a:off x="1580263" y="4971438"/>
                <a:ext cx="267473" cy="990935"/>
              </a:xfrm>
              <a:prstGeom prst="rightBrace">
                <a:avLst>
                  <a:gd name="adj1" fmla="val 8333"/>
                  <a:gd name="adj2" fmla="val 48888"/>
                </a:avLst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412" name="TextBox 53"/>
              <p:cNvSpPr txBox="1">
                <a:spLocks noChangeArrowheads="1"/>
              </p:cNvSpPr>
              <p:nvPr/>
            </p:nvSpPr>
            <p:spPr bwMode="auto">
              <a:xfrm>
                <a:off x="1143000" y="5638800"/>
                <a:ext cx="1046953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prstClr val="black"/>
                    </a:solidFill>
                    <a:latin typeface="Calibri" pitchFamily="34" charset="0"/>
                    <a:ea typeface="+mn-ea"/>
                    <a:cs typeface="+mn-cs"/>
                  </a:rPr>
                  <a:t>data split</a:t>
                </a:r>
              </a:p>
            </p:txBody>
          </p:sp>
          <p:sp>
            <p:nvSpPr>
              <p:cNvPr id="58413" name="TextBox 63"/>
              <p:cNvSpPr txBox="1">
                <a:spLocks noChangeArrowheads="1"/>
              </p:cNvSpPr>
              <p:nvPr/>
            </p:nvSpPr>
            <p:spPr bwMode="auto">
              <a:xfrm>
                <a:off x="1524000" y="914400"/>
                <a:ext cx="44435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prstClr val="white"/>
                    </a:solidFill>
                    <a:latin typeface="Calibri" pitchFamily="34" charset="0"/>
                    <a:ea typeface="+mn-ea"/>
                    <a:cs typeface="+mn-cs"/>
                  </a:rPr>
                  <a:t>D1</a:t>
                </a: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1524335" y="1981689"/>
                <a:ext cx="456197" cy="455959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415" name="TextBox 65"/>
              <p:cNvSpPr txBox="1">
                <a:spLocks noChangeArrowheads="1"/>
              </p:cNvSpPr>
              <p:nvPr/>
            </p:nvSpPr>
            <p:spPr bwMode="auto">
              <a:xfrm>
                <a:off x="1524000" y="1981200"/>
                <a:ext cx="43152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prstClr val="white"/>
                    </a:solidFill>
                    <a:latin typeface="Calibri" pitchFamily="34" charset="0"/>
                    <a:ea typeface="+mn-ea"/>
                    <a:cs typeface="+mn-cs"/>
                  </a:rPr>
                  <a:t>D2</a:t>
                </a:r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1524335" y="4419456"/>
                <a:ext cx="456197" cy="45775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417" name="TextBox 68"/>
              <p:cNvSpPr txBox="1">
                <a:spLocks noChangeArrowheads="1"/>
              </p:cNvSpPr>
              <p:nvPr/>
            </p:nvSpPr>
            <p:spPr bwMode="auto">
              <a:xfrm>
                <a:off x="1524000" y="4419600"/>
                <a:ext cx="490840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prstClr val="white"/>
                    </a:solidFill>
                    <a:latin typeface="Calibri" pitchFamily="34" charset="0"/>
                    <a:ea typeface="+mn-ea"/>
                    <a:cs typeface="+mn-cs"/>
                  </a:rPr>
                  <a:t>Dm</a:t>
                </a:r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5790532" y="2514838"/>
                <a:ext cx="457868" cy="3805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9" name="Oval 148"/>
              <p:cNvSpPr/>
              <p:nvPr/>
            </p:nvSpPr>
            <p:spPr>
              <a:xfrm>
                <a:off x="5790532" y="3886306"/>
                <a:ext cx="457868" cy="380564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white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420" name="TextBox 41"/>
              <p:cNvSpPr txBox="1">
                <a:spLocks noChangeArrowheads="1"/>
              </p:cNvSpPr>
              <p:nvPr/>
            </p:nvSpPr>
            <p:spPr bwMode="auto">
              <a:xfrm>
                <a:off x="5791200" y="2514600"/>
                <a:ext cx="428322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prstClr val="white"/>
                    </a:solidFill>
                    <a:latin typeface="Calibri" pitchFamily="34" charset="0"/>
                    <a:ea typeface="+mn-ea"/>
                    <a:cs typeface="+mn-cs"/>
                  </a:rPr>
                  <a:t>O</a:t>
                </a:r>
                <a:r>
                  <a:rPr lang="en-US" sz="1400" b="1" kern="1200">
                    <a:solidFill>
                      <a:prstClr val="white"/>
                    </a:solidFill>
                    <a:latin typeface="Calibri" pitchFamily="34" charset="0"/>
                    <a:ea typeface="+mn-ea"/>
                    <a:cs typeface="+mn-cs"/>
                  </a:rPr>
                  <a:t>2</a:t>
                </a:r>
                <a:endParaRPr lang="en-US" sz="1600" b="1" kern="1200">
                  <a:solidFill>
                    <a:prstClr val="white"/>
                  </a:solidFill>
                  <a:latin typeface="Calibri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421" name="TextBox 42"/>
              <p:cNvSpPr txBox="1">
                <a:spLocks noChangeArrowheads="1"/>
              </p:cNvSpPr>
              <p:nvPr/>
            </p:nvSpPr>
            <p:spPr bwMode="auto">
              <a:xfrm>
                <a:off x="5791200" y="3886200"/>
                <a:ext cx="399468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prstClr val="white"/>
                    </a:solidFill>
                    <a:latin typeface="Calibri" pitchFamily="34" charset="0"/>
                    <a:ea typeface="+mn-ea"/>
                    <a:cs typeface="+mn-cs"/>
                  </a:rPr>
                  <a:t>O</a:t>
                </a:r>
                <a:r>
                  <a:rPr lang="en-US" sz="1400" b="1" kern="1200">
                    <a:solidFill>
                      <a:prstClr val="white"/>
                    </a:solidFill>
                    <a:latin typeface="Calibri" pitchFamily="34" charset="0"/>
                    <a:ea typeface="+mn-ea"/>
                    <a:cs typeface="+mn-cs"/>
                  </a:rPr>
                  <a:t>r</a:t>
                </a:r>
                <a:endParaRPr lang="en-US" sz="1600" b="1" kern="1200">
                  <a:solidFill>
                    <a:prstClr val="white"/>
                  </a:solidFill>
                  <a:latin typeface="Calibri" pitchFamily="34" charset="0"/>
                  <a:ea typeface="+mn-ea"/>
                  <a:cs typeface="+mn-cs"/>
                </a:endParaRPr>
              </a:p>
            </p:txBody>
          </p:sp>
          <p:cxnSp>
            <p:nvCxnSpPr>
              <p:cNvPr id="167" name="Straight Arrow Connector 166"/>
              <p:cNvCxnSpPr>
                <a:stCxn id="4" idx="7"/>
                <a:endCxn id="58413" idx="1"/>
              </p:cNvCxnSpPr>
              <p:nvPr/>
            </p:nvCxnSpPr>
            <p:spPr>
              <a:xfrm rot="5400000" flipH="1" flipV="1">
                <a:off x="944931" y="1086344"/>
                <a:ext cx="567256" cy="591553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Straight Arrow Connector 168"/>
              <p:cNvCxnSpPr/>
              <p:nvPr/>
            </p:nvCxnSpPr>
            <p:spPr>
              <a:xfrm>
                <a:off x="1066466" y="2209668"/>
                <a:ext cx="457868" cy="1796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/>
              <p:cNvCxnSpPr>
                <a:stCxn id="4" idx="5"/>
                <a:endCxn id="58417" idx="1"/>
              </p:cNvCxnSpPr>
              <p:nvPr/>
            </p:nvCxnSpPr>
            <p:spPr>
              <a:xfrm rot="16200000" flipH="1">
                <a:off x="837224" y="3917240"/>
                <a:ext cx="782670" cy="591553"/>
              </a:xfrm>
              <a:prstGeom prst="straightConnector1">
                <a:avLst/>
              </a:prstGeom>
              <a:ln w="19050">
                <a:solidFill>
                  <a:schemeClr val="accent2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0" name="Straight Connector 179"/>
              <p:cNvCxnSpPr/>
              <p:nvPr/>
            </p:nvCxnSpPr>
            <p:spPr>
              <a:xfrm rot="5400000">
                <a:off x="-1028117" y="3084849"/>
                <a:ext cx="4494969" cy="1672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1" name="Straight Connector 180"/>
              <p:cNvCxnSpPr/>
              <p:nvPr/>
            </p:nvCxnSpPr>
            <p:spPr>
              <a:xfrm rot="5400000">
                <a:off x="-37182" y="3084848"/>
                <a:ext cx="4494969" cy="1671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2" name="Straight Connector 181"/>
              <p:cNvCxnSpPr/>
              <p:nvPr/>
            </p:nvCxnSpPr>
            <p:spPr>
              <a:xfrm rot="5400000">
                <a:off x="1638883" y="3084849"/>
                <a:ext cx="4494969" cy="1672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/>
              <p:cNvCxnSpPr/>
              <p:nvPr/>
            </p:nvCxnSpPr>
            <p:spPr>
              <a:xfrm rot="5400000">
                <a:off x="3239751" y="3084849"/>
                <a:ext cx="4494969" cy="1672"/>
              </a:xfrm>
              <a:prstGeom prst="line">
                <a:avLst/>
              </a:prstGeom>
              <a:ln w="25400"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429" name="TextBox 185"/>
              <p:cNvSpPr txBox="1">
                <a:spLocks noChangeArrowheads="1"/>
              </p:cNvSpPr>
              <p:nvPr/>
            </p:nvSpPr>
            <p:spPr bwMode="auto">
              <a:xfrm>
                <a:off x="2743200" y="5638800"/>
                <a:ext cx="601447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prstClr val="black"/>
                    </a:solidFill>
                    <a:latin typeface="Calibri" pitchFamily="34" charset="0"/>
                    <a:ea typeface="+mn-ea"/>
                    <a:cs typeface="+mn-cs"/>
                  </a:rPr>
                  <a:t>map</a:t>
                </a:r>
              </a:p>
            </p:txBody>
          </p:sp>
          <p:sp>
            <p:nvSpPr>
              <p:cNvPr id="58430" name="TextBox 186"/>
              <p:cNvSpPr txBox="1">
                <a:spLocks noChangeArrowheads="1"/>
              </p:cNvSpPr>
              <p:nvPr/>
            </p:nvSpPr>
            <p:spPr bwMode="auto">
              <a:xfrm>
                <a:off x="4419600" y="5638800"/>
                <a:ext cx="834074" cy="36933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>
                    <a:solidFill>
                      <a:prstClr val="black"/>
                    </a:solidFill>
                    <a:latin typeface="Calibri" pitchFamily="34" charset="0"/>
                    <a:ea typeface="+mn-ea"/>
                    <a:cs typeface="+mn-cs"/>
                  </a:rPr>
                  <a:t>reduce</a:t>
                </a:r>
              </a:p>
            </p:txBody>
          </p:sp>
          <p:sp>
            <p:nvSpPr>
              <p:cNvPr id="188" name="Right Brace 187"/>
              <p:cNvSpPr/>
              <p:nvPr/>
            </p:nvSpPr>
            <p:spPr>
              <a:xfrm rot="5400000">
                <a:off x="2913763" y="4628872"/>
                <a:ext cx="267473" cy="1676065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9" name="Right Brace 188"/>
              <p:cNvSpPr/>
              <p:nvPr/>
            </p:nvSpPr>
            <p:spPr>
              <a:xfrm rot="5400000">
                <a:off x="4552230" y="4666470"/>
                <a:ext cx="267473" cy="1600868"/>
              </a:xfrm>
              <a:prstGeom prst="rightBrac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 rtl="0">
                  <a:defRPr/>
                </a:pPr>
                <a:endParaRPr lang="en-US" sz="1600" b="1" kern="1200" dirty="0">
                  <a:solidFill>
                    <a:prstClr val="black"/>
                  </a:solidFill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8374" name="TextBox 194"/>
            <p:cNvSpPr txBox="1">
              <a:spLocks noChangeArrowheads="1"/>
            </p:cNvSpPr>
            <p:nvPr/>
          </p:nvSpPr>
          <p:spPr bwMode="auto">
            <a:xfrm>
              <a:off x="381000" y="2438400"/>
              <a:ext cx="62055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>
                  <a:solidFill>
                    <a:prstClr val="white"/>
                  </a:solidFill>
                  <a:latin typeface="Calibri" pitchFamily="34" charset="0"/>
                  <a:ea typeface="+mn-ea"/>
                  <a:cs typeface="+mn-cs"/>
                </a:rPr>
                <a:t>Data</a:t>
              </a: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1066800" y="6248400"/>
            <a:ext cx="62113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Technology from Information Retrieval but applicable to other fields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200400" y="990600"/>
            <a:ext cx="2895600" cy="838200"/>
          </a:xfrm>
        </p:spPr>
        <p:txBody>
          <a:bodyPr/>
          <a:lstStyle/>
          <a:p>
            <a:r>
              <a:rPr lang="en-US" sz="4000" dirty="0" smtClean="0"/>
              <a:t>Various Sequence Clustering Results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078EFA6-2C57-4F46-964D-7918CE42922B}" type="slidenum">
              <a:rPr lang="en-US" sz="1000" kern="12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000" kern="12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grpSp>
        <p:nvGrpSpPr>
          <p:cNvPr id="2" name="Group 6"/>
          <p:cNvGrpSpPr/>
          <p:nvPr/>
        </p:nvGrpSpPr>
        <p:grpSpPr>
          <a:xfrm>
            <a:off x="0" y="76200"/>
            <a:ext cx="3276600" cy="3112532"/>
            <a:chOff x="152400" y="1371600"/>
            <a:chExt cx="3276600" cy="3112532"/>
          </a:xfrm>
        </p:grpSpPr>
        <p:pic>
          <p:nvPicPr>
            <p:cNvPr id="28676" name="Picture 4" descr="C:\Documents and Settings\Geoffrey Fox\Desktop\moz-screenshot-11-1.jpg"/>
            <p:cNvPicPr>
              <a:picLocks noChangeAspect="1" noChangeArrowheads="1"/>
            </p:cNvPicPr>
            <p:nvPr/>
          </p:nvPicPr>
          <p:blipFill>
            <a:blip r:embed="rId3"/>
            <a:srcRect l="14509" t="31827" r="43644" b="23091"/>
            <a:stretch>
              <a:fillRect/>
            </a:stretch>
          </p:blipFill>
          <p:spPr bwMode="auto">
            <a:xfrm>
              <a:off x="152400" y="1371600"/>
              <a:ext cx="3276600" cy="2819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52400" y="4114800"/>
              <a:ext cx="31727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b="1" kern="1200" dirty="0">
                  <a:solidFill>
                    <a:srgbClr val="FFFFFF"/>
                  </a:solidFill>
                  <a:latin typeface="Times New Roman" pitchFamily="18" charset="0"/>
                  <a:ea typeface="+mn-ea"/>
                  <a:cs typeface="+mn-cs"/>
                </a:rPr>
                <a:t>4500 Points : Pairwise Aligned</a:t>
              </a: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152400" y="6488668"/>
            <a:ext cx="27879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4500 Points : </a:t>
            </a:r>
            <a:r>
              <a:rPr lang="en-US" b="1" kern="1200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Clustal</a:t>
            </a:r>
            <a:r>
              <a:rPr lang="en-US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MSA</a:t>
            </a:r>
          </a:p>
        </p:txBody>
      </p:sp>
      <p:pic>
        <p:nvPicPr>
          <p:cNvPr id="8" name="Picture 2" descr="C:\Documents and Settings\Geoffrey Fox\Desktop\moz-screenshot-10-1.jpg"/>
          <p:cNvPicPr>
            <a:picLocks noChangeAspect="1" noChangeArrowheads="1"/>
          </p:cNvPicPr>
          <p:nvPr/>
        </p:nvPicPr>
        <p:blipFill>
          <a:blip r:embed="rId4"/>
          <a:srcRect l="14428" t="13000" r="38193" b="16157"/>
          <a:stretch>
            <a:fillRect/>
          </a:stretch>
        </p:blipFill>
        <p:spPr bwMode="auto">
          <a:xfrm>
            <a:off x="228600" y="3200400"/>
            <a:ext cx="27432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/>
          <a:srcRect l="10334" t="19407" r="41873" b="20754"/>
          <a:stretch>
            <a:fillRect/>
          </a:stretch>
        </p:blipFill>
        <p:spPr bwMode="auto">
          <a:xfrm>
            <a:off x="6324600" y="0"/>
            <a:ext cx="28194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 descr="C:\Documents and Settings\Geoffrey Fox\Desktop\moz-screenshot-12-1.jpg"/>
          <p:cNvPicPr>
            <a:picLocks noChangeAspect="1" noChangeArrowheads="1"/>
          </p:cNvPicPr>
          <p:nvPr/>
        </p:nvPicPr>
        <p:blipFill>
          <a:blip r:embed="rId6"/>
          <a:srcRect l="9186" t="27478" r="38518" b="21876"/>
          <a:stretch>
            <a:fillRect/>
          </a:stretch>
        </p:blipFill>
        <p:spPr bwMode="auto">
          <a:xfrm>
            <a:off x="3124200" y="3429000"/>
            <a:ext cx="40386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3124200" y="6488668"/>
            <a:ext cx="427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Map distances to 4D Sphere before MDS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356057" y="2819400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3000 Points : </a:t>
            </a:r>
            <a:r>
              <a:rPr lang="en-US" b="1" kern="1200" dirty="0" err="1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Clustal</a:t>
            </a:r>
            <a:r>
              <a:rPr lang="en-US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 MSA</a:t>
            </a:r>
            <a:br>
              <a:rPr lang="en-US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en-US" b="1" kern="1200" dirty="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Kimura2 Distance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Data Intensive Science?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6200" y="685800"/>
            <a:ext cx="8991600" cy="5791200"/>
          </a:xfrm>
        </p:spPr>
        <p:txBody>
          <a:bodyPr/>
          <a:lstStyle/>
          <a:p>
            <a:pPr marL="0">
              <a:lnSpc>
                <a:spcPts val="3000"/>
              </a:lnSpc>
            </a:pPr>
            <a:r>
              <a:rPr lang="en-US" sz="2400" dirty="0" smtClean="0"/>
              <a:t>Science is advanced by observation i.e. analyzing </a:t>
            </a:r>
            <a:r>
              <a:rPr lang="en-US" sz="2400" dirty="0" err="1" smtClean="0"/>
              <a:t>datra</a:t>
            </a:r>
            <a:r>
              <a:rPr lang="en-US" sz="2400" dirty="0" smtClean="0"/>
              <a:t> from</a:t>
            </a:r>
          </a:p>
          <a:p>
            <a:pPr marL="857250" lvl="3">
              <a:lnSpc>
                <a:spcPts val="3000"/>
              </a:lnSpc>
            </a:pPr>
            <a:r>
              <a:rPr lang="en-US" sz="2000" dirty="0" smtClean="0"/>
              <a:t>Gene Sequencers</a:t>
            </a:r>
          </a:p>
          <a:p>
            <a:pPr marL="857250" lvl="3">
              <a:lnSpc>
                <a:spcPts val="3000"/>
              </a:lnSpc>
            </a:pPr>
            <a:r>
              <a:rPr lang="en-US" sz="2000" dirty="0" smtClean="0"/>
              <a:t>Accelerators</a:t>
            </a:r>
          </a:p>
          <a:p>
            <a:pPr marL="857250" lvl="3">
              <a:lnSpc>
                <a:spcPts val="3000"/>
              </a:lnSpc>
            </a:pPr>
            <a:r>
              <a:rPr lang="en-US" sz="2000" dirty="0" smtClean="0"/>
              <a:t>Telescopes </a:t>
            </a:r>
          </a:p>
          <a:p>
            <a:pPr marL="857250" lvl="3">
              <a:lnSpc>
                <a:spcPts val="3000"/>
              </a:lnSpc>
            </a:pPr>
            <a:r>
              <a:rPr lang="en-US" sz="2000" dirty="0" smtClean="0"/>
              <a:t>Environmental Sensors</a:t>
            </a:r>
          </a:p>
          <a:p>
            <a:pPr marL="857250" lvl="3">
              <a:lnSpc>
                <a:spcPts val="3000"/>
              </a:lnSpc>
            </a:pPr>
            <a:r>
              <a:rPr lang="en-US" sz="2000" dirty="0" smtClean="0"/>
              <a:t>Web Crawlers</a:t>
            </a:r>
          </a:p>
          <a:p>
            <a:pPr marL="0">
              <a:lnSpc>
                <a:spcPts val="3000"/>
              </a:lnSpc>
            </a:pPr>
            <a:r>
              <a:rPr lang="en-US" sz="2400" dirty="0" smtClean="0"/>
              <a:t>This data is “filtered”, “analyzed” (term used in science), “data-mined” (term used in Computer Science) to produce conclusions</a:t>
            </a:r>
          </a:p>
          <a:p>
            <a:pPr marL="0">
              <a:lnSpc>
                <a:spcPts val="3000"/>
              </a:lnSpc>
            </a:pPr>
            <a:r>
              <a:rPr lang="en-US" sz="2400" dirty="0" smtClean="0"/>
              <a:t>The analysis is guided by hypotheses</a:t>
            </a:r>
          </a:p>
          <a:p>
            <a:pPr marL="0">
              <a:lnSpc>
                <a:spcPts val="3000"/>
              </a:lnSpc>
            </a:pPr>
            <a:r>
              <a:rPr lang="en-US" sz="2400" dirty="0" smtClean="0"/>
              <a:t>One can also make models to test hypotheses</a:t>
            </a:r>
          </a:p>
          <a:p>
            <a:pPr marL="0">
              <a:lnSpc>
                <a:spcPts val="3000"/>
              </a:lnSpc>
            </a:pPr>
            <a:r>
              <a:rPr lang="en-US" sz="2400" dirty="0" smtClean="0"/>
              <a:t>These models can be constrained by data from observations – termed data assimilation</a:t>
            </a:r>
          </a:p>
          <a:p>
            <a:pPr marL="400050" lvl="1">
              <a:lnSpc>
                <a:spcPts val="3000"/>
              </a:lnSpc>
            </a:pPr>
            <a:r>
              <a:rPr lang="en-US" sz="2000" dirty="0" smtClean="0"/>
              <a:t>Weather forecasting and Climate prediction are of this type</a:t>
            </a:r>
          </a:p>
          <a:p>
            <a:pPr marL="400050" lvl="1">
              <a:lnSpc>
                <a:spcPts val="3000"/>
              </a:lnSpc>
            </a:pPr>
            <a:r>
              <a:rPr lang="en-US" sz="2000" dirty="0" smtClean="0"/>
              <a:t>Biology, Earthquake prediction have more data analysis/mining</a:t>
            </a:r>
            <a:endParaRPr lang="en-US" sz="20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A96BB57-F910-4791-B2C9-0D263CC8654A}" type="slidenum">
              <a:rPr lang="en-US" sz="1000" kern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22290C-7FF8-4817-9191-4F7CBD97E3A6}" type="slidenum">
              <a:rPr lang="en-US" sz="1000" kern="120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000" kern="1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ea typeface="+mn-ea"/>
              <a:cs typeface="+mn-cs"/>
            </a:endParaRPr>
          </a:p>
        </p:txBody>
      </p:sp>
      <p:graphicFrame>
        <p:nvGraphicFramePr>
          <p:cNvPr id="254979" name="Object 3"/>
          <p:cNvGraphicFramePr>
            <a:graphicFrameLocks noChangeAspect="1"/>
          </p:cNvGraphicFramePr>
          <p:nvPr/>
        </p:nvGraphicFramePr>
        <p:xfrm>
          <a:off x="0" y="25701"/>
          <a:ext cx="8839200" cy="6832300"/>
        </p:xfrm>
        <a:graphic>
          <a:graphicData uri="http://schemas.openxmlformats.org/presentationml/2006/ole">
            <p:oleObj spid="_x0000_s254979" name="Acrobat Document" r:id="rId4" imgW="6034818" imgH="4663440" progId="AcroExch.Document.7">
              <p:embed/>
            </p:oleObj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09600"/>
          </a:xfrm>
        </p:spPr>
        <p:txBody>
          <a:bodyPr/>
          <a:lstStyle/>
          <a:p>
            <a:r>
              <a:rPr lang="en-US" sz="2400" dirty="0" smtClean="0">
                <a:solidFill>
                  <a:srgbClr val="000066"/>
                </a:solidFill>
              </a:rPr>
              <a:t>Example of Datamining using models to validate approach</a:t>
            </a:r>
            <a:endParaRPr lang="en-US" sz="2400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mtClean="0"/>
              <a:t>Too much Computing?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838200"/>
            <a:ext cx="8991600" cy="58674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Historically both grids and parallel computing have tried to </a:t>
            </a:r>
            <a:r>
              <a:rPr lang="en-US" sz="2500" smtClean="0">
                <a:solidFill>
                  <a:srgbClr val="FFFF00"/>
                </a:solidFill>
              </a:rPr>
              <a:t>increase computing capabilities</a:t>
            </a:r>
            <a:r>
              <a:rPr lang="en-US" sz="2500" smtClean="0"/>
              <a:t> by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>
                <a:solidFill>
                  <a:srgbClr val="FFFF00"/>
                </a:solidFill>
              </a:rPr>
              <a:t>Optimizing performance</a:t>
            </a:r>
            <a:r>
              <a:rPr lang="en-US" sz="2500" smtClean="0"/>
              <a:t> of codes at </a:t>
            </a:r>
            <a:r>
              <a:rPr lang="en-US" sz="2500" smtClean="0">
                <a:solidFill>
                  <a:srgbClr val="FFFF00"/>
                </a:solidFill>
              </a:rPr>
              <a:t>cost</a:t>
            </a:r>
            <a:r>
              <a:rPr lang="en-US" sz="2500" smtClean="0"/>
              <a:t> of </a:t>
            </a:r>
            <a:r>
              <a:rPr lang="en-US" sz="2500" smtClean="0">
                <a:solidFill>
                  <a:srgbClr val="FFFF00"/>
                </a:solidFill>
              </a:rPr>
              <a:t>re-usability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Exploiting all possible CPU’s such as Graphics co-processors and “</a:t>
            </a:r>
            <a:r>
              <a:rPr lang="en-US" sz="2500" smtClean="0">
                <a:solidFill>
                  <a:srgbClr val="FFFF00"/>
                </a:solidFill>
              </a:rPr>
              <a:t>idle cycles</a:t>
            </a:r>
            <a:r>
              <a:rPr lang="en-US" sz="2500" smtClean="0"/>
              <a:t>” (across administrative domains)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Linking central computers together such as NSF/DoE/DoD supercomputer networks </a:t>
            </a:r>
            <a:r>
              <a:rPr lang="en-US" sz="2500" smtClean="0">
                <a:solidFill>
                  <a:srgbClr val="FFFF00"/>
                </a:solidFill>
              </a:rPr>
              <a:t>without clear user requirements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Next </a:t>
            </a:r>
            <a:r>
              <a:rPr lang="en-US" sz="2500" smtClean="0">
                <a:solidFill>
                  <a:srgbClr val="FFFF00"/>
                </a:solidFill>
              </a:rPr>
              <a:t>Crisis in technology area</a:t>
            </a:r>
            <a:r>
              <a:rPr lang="en-US" sz="2500" smtClean="0"/>
              <a:t> will be the </a:t>
            </a:r>
            <a:r>
              <a:rPr lang="en-US" sz="2500" smtClean="0">
                <a:solidFill>
                  <a:srgbClr val="FFFF00"/>
                </a:solidFill>
              </a:rPr>
              <a:t>opposite problem</a:t>
            </a:r>
            <a:r>
              <a:rPr lang="en-US" sz="2500" smtClean="0"/>
              <a:t> – commodity chips will be </a:t>
            </a:r>
            <a:r>
              <a:rPr lang="en-US" sz="2500" smtClean="0">
                <a:solidFill>
                  <a:srgbClr val="FFFF00"/>
                </a:solidFill>
              </a:rPr>
              <a:t>32-128way parallel</a:t>
            </a:r>
            <a:r>
              <a:rPr lang="en-US" sz="2500" smtClean="0"/>
              <a:t> in 5 years time and we currently have </a:t>
            </a:r>
            <a:r>
              <a:rPr lang="en-US" sz="2500" smtClean="0">
                <a:solidFill>
                  <a:srgbClr val="FFFF00"/>
                </a:solidFill>
              </a:rPr>
              <a:t>no idea how to use them</a:t>
            </a:r>
            <a:r>
              <a:rPr lang="en-US" sz="2500" smtClean="0"/>
              <a:t> on commodity systems – especially on clients</a:t>
            </a:r>
          </a:p>
          <a:p>
            <a:pPr lvl="1"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/>
              <a:t>Only 2 releases of standard software (e.g. Office) in this time span so need solutions that can be implemented in next 3-5 years</a:t>
            </a:r>
          </a:p>
          <a:p>
            <a:pPr eaLnBrk="1" hangingPunct="1">
              <a:lnSpc>
                <a:spcPct val="85000"/>
              </a:lnSpc>
              <a:spcBef>
                <a:spcPct val="15000"/>
              </a:spcBef>
            </a:pPr>
            <a:r>
              <a:rPr lang="en-US" sz="2500" smtClean="0">
                <a:solidFill>
                  <a:srgbClr val="FFFF00"/>
                </a:solidFill>
              </a:rPr>
              <a:t>Intel RMS</a:t>
            </a:r>
            <a:r>
              <a:rPr lang="en-US" sz="2500" smtClean="0"/>
              <a:t> analysis</a:t>
            </a:r>
            <a:r>
              <a:rPr lang="en-US" sz="2500" smtClean="0">
                <a:solidFill>
                  <a:srgbClr val="FFFF00"/>
                </a:solidFill>
              </a:rPr>
              <a:t>: Gaming </a:t>
            </a:r>
            <a:r>
              <a:rPr lang="en-US" sz="2500" smtClean="0"/>
              <a:t>and </a:t>
            </a:r>
            <a:r>
              <a:rPr lang="en-US" sz="2500" smtClean="0">
                <a:solidFill>
                  <a:srgbClr val="FFFF00"/>
                </a:solidFill>
              </a:rPr>
              <a:t>Generalized decision support</a:t>
            </a:r>
            <a:r>
              <a:rPr lang="en-US" sz="2500" smtClean="0"/>
              <a:t> (data mining) are ways of using these cycles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3"/>
          <a:srcRect l="17471" t="8191" r="12640" b="2730"/>
          <a:stretch>
            <a:fillRect/>
          </a:stretch>
        </p:blipFill>
        <p:spPr bwMode="auto">
          <a:xfrm>
            <a:off x="609600" y="77788"/>
            <a:ext cx="8534400" cy="678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683" name="Title 1"/>
          <p:cNvSpPr>
            <a:spLocks noGrp="1"/>
          </p:cNvSpPr>
          <p:nvPr>
            <p:ph type="title"/>
          </p:nvPr>
        </p:nvSpPr>
        <p:spPr>
          <a:xfrm>
            <a:off x="5943600" y="6324600"/>
            <a:ext cx="3200400" cy="533400"/>
          </a:xfrm>
        </p:spPr>
        <p:txBody>
          <a:bodyPr/>
          <a:lstStyle/>
          <a:p>
            <a:r>
              <a:rPr lang="en-US" sz="2800" smtClean="0">
                <a:solidFill>
                  <a:schemeClr val="bg2"/>
                </a:solidFill>
              </a:rPr>
              <a:t>Sun Niagara2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ECA34B-1E70-44AC-AF18-D18AAA141874}" type="slidenum">
              <a:rPr lang="en-US"/>
              <a:pPr>
                <a:defRPr/>
              </a:pPr>
              <a:t>3</a:t>
            </a:fld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1604A382-AA86-498F-96D6-6858ABE77D05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3</a:t>
            </a:fld>
            <a:endParaRPr lang="en-US" sz="1000" b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533400"/>
          </a:xfrm>
        </p:spPr>
        <p:txBody>
          <a:bodyPr/>
          <a:lstStyle/>
          <a:p>
            <a:pPr eaLnBrk="1" hangingPunct="1"/>
            <a:r>
              <a:rPr lang="en-US" sz="3600" smtClean="0"/>
              <a:t>e-moreorlessanything</a:t>
            </a:r>
          </a:p>
        </p:txBody>
      </p:sp>
      <p:sp>
        <p:nvSpPr>
          <p:cNvPr id="2560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609600"/>
            <a:ext cx="9144000" cy="6248400"/>
          </a:xfrm>
        </p:spPr>
        <p:txBody>
          <a:bodyPr/>
          <a:lstStyle/>
          <a:p>
            <a:pPr eaLnBrk="1" hangingPunct="1">
              <a:spcBef>
                <a:spcPct val="15000"/>
              </a:spcBef>
            </a:pPr>
            <a:r>
              <a:rPr lang="en-US" sz="2400" smtClean="0">
                <a:solidFill>
                  <a:srgbClr val="FFFF00"/>
                </a:solidFill>
              </a:rPr>
              <a:t> </a:t>
            </a:r>
            <a:r>
              <a:rPr lang="en-US" sz="2400" smtClean="0"/>
              <a:t>‘</a:t>
            </a:r>
            <a:r>
              <a:rPr lang="en-US" sz="2400" smtClean="0">
                <a:solidFill>
                  <a:srgbClr val="FFFF00"/>
                </a:solidFill>
              </a:rPr>
              <a:t>e-Science</a:t>
            </a:r>
            <a:r>
              <a:rPr lang="en-US" sz="2400" smtClean="0"/>
              <a:t> is about global collaboration in key areas of science, and the next generation of infrastructure that will enable it.’ from inventor of term </a:t>
            </a:r>
            <a:r>
              <a:rPr lang="en-US" sz="2400" smtClean="0">
                <a:solidFill>
                  <a:srgbClr val="FFFF00"/>
                </a:solidFill>
              </a:rPr>
              <a:t>John Taylor</a:t>
            </a:r>
            <a:r>
              <a:rPr lang="en-US" sz="2400" smtClean="0"/>
              <a:t> Director General of Research Councils UK, Office of Science and Technology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smtClean="0"/>
              <a:t> </a:t>
            </a:r>
            <a:r>
              <a:rPr lang="en-US" sz="2400" smtClean="0">
                <a:solidFill>
                  <a:srgbClr val="FFFF00"/>
                </a:solidFill>
              </a:rPr>
              <a:t>e-Science</a:t>
            </a:r>
            <a:r>
              <a:rPr lang="en-US" sz="2400" smtClean="0"/>
              <a:t> is about developing tools and technologies that allow scientists to do ‘faster, better or different’ research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smtClean="0"/>
              <a:t>Similarly</a:t>
            </a:r>
            <a:r>
              <a:rPr lang="en-US" sz="2400" smtClean="0">
                <a:solidFill>
                  <a:srgbClr val="FFFF00"/>
                </a:solidFill>
              </a:rPr>
              <a:t> e-Business</a:t>
            </a:r>
            <a:r>
              <a:rPr lang="en-US" sz="2400" smtClean="0"/>
              <a:t> captures the emerging view of corporations as dynamic </a:t>
            </a:r>
            <a:r>
              <a:rPr lang="en-US" sz="2400" smtClean="0">
                <a:solidFill>
                  <a:srgbClr val="FFFF00"/>
                </a:solidFill>
              </a:rPr>
              <a:t>virtual organizations</a:t>
            </a:r>
            <a:r>
              <a:rPr lang="en-US" sz="2400" smtClean="0"/>
              <a:t> linking employees, customers and stakeholders across the world. 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smtClean="0"/>
              <a:t>This generalizes to </a:t>
            </a:r>
            <a:r>
              <a:rPr lang="en-US" sz="2400" smtClean="0">
                <a:solidFill>
                  <a:srgbClr val="FFFF00"/>
                </a:solidFill>
              </a:rPr>
              <a:t>e-moreorlessanything </a:t>
            </a:r>
            <a:r>
              <a:rPr lang="en-US" sz="2400" smtClean="0"/>
              <a:t>including </a:t>
            </a:r>
            <a:r>
              <a:rPr lang="en-US" sz="2400" smtClean="0">
                <a:solidFill>
                  <a:srgbClr val="FFFF00"/>
                </a:solidFill>
              </a:rPr>
              <a:t>e-DigitalLibrary</a:t>
            </a:r>
            <a:r>
              <a:rPr lang="en-US" sz="2400" smtClean="0"/>
              <a:t>,</a:t>
            </a:r>
            <a:r>
              <a:rPr lang="en-US" sz="2400" smtClean="0">
                <a:solidFill>
                  <a:srgbClr val="FFFF00"/>
                </a:solidFill>
              </a:rPr>
              <a:t> e-PolarScience</a:t>
            </a:r>
            <a:r>
              <a:rPr lang="en-US" sz="2400" smtClean="0"/>
              <a:t>,</a:t>
            </a:r>
            <a:r>
              <a:rPr lang="en-US" sz="2400" smtClean="0">
                <a:solidFill>
                  <a:srgbClr val="FFFF00"/>
                </a:solidFill>
              </a:rPr>
              <a:t> e-HavingFun </a:t>
            </a:r>
            <a:r>
              <a:rPr lang="en-US" sz="2400" smtClean="0"/>
              <a:t>and</a:t>
            </a:r>
            <a:r>
              <a:rPr lang="en-US" sz="2400" smtClean="0">
                <a:solidFill>
                  <a:srgbClr val="FFFF00"/>
                </a:solidFill>
              </a:rPr>
              <a:t> e-Education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smtClean="0"/>
              <a:t>A </a:t>
            </a:r>
            <a:r>
              <a:rPr lang="en-US" sz="2400" smtClean="0">
                <a:solidFill>
                  <a:srgbClr val="FFFF00"/>
                </a:solidFill>
              </a:rPr>
              <a:t>deluge of data</a:t>
            </a:r>
            <a:r>
              <a:rPr lang="en-US" sz="2400" smtClean="0"/>
              <a:t> of unprecedented and inevitable size must be managed and understood.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smtClean="0">
                <a:solidFill>
                  <a:srgbClr val="FFFF00"/>
                </a:solidFill>
              </a:rPr>
              <a:t>People </a:t>
            </a:r>
            <a:r>
              <a:rPr lang="en-US" sz="2400" smtClean="0"/>
              <a:t>(virtual organizations), </a:t>
            </a:r>
            <a:r>
              <a:rPr lang="en-US" sz="2400" smtClean="0">
                <a:solidFill>
                  <a:srgbClr val="FFFF00"/>
                </a:solidFill>
              </a:rPr>
              <a:t>computers</a:t>
            </a:r>
            <a:r>
              <a:rPr lang="en-US" sz="2400" smtClean="0"/>
              <a:t>, </a:t>
            </a:r>
            <a:r>
              <a:rPr lang="en-US" sz="2400" smtClean="0">
                <a:solidFill>
                  <a:srgbClr val="FFFF00"/>
                </a:solidFill>
              </a:rPr>
              <a:t>data</a:t>
            </a:r>
            <a:r>
              <a:rPr lang="en-US" sz="2400" smtClean="0"/>
              <a:t> (including </a:t>
            </a:r>
            <a:r>
              <a:rPr lang="en-US" sz="2400" smtClean="0">
                <a:solidFill>
                  <a:srgbClr val="FFFF00"/>
                </a:solidFill>
              </a:rPr>
              <a:t>sensors</a:t>
            </a:r>
            <a:r>
              <a:rPr lang="en-US" sz="2400" smtClean="0"/>
              <a:t> and </a:t>
            </a:r>
            <a:r>
              <a:rPr lang="en-US" sz="2400" smtClean="0">
                <a:solidFill>
                  <a:srgbClr val="FFFF00"/>
                </a:solidFill>
              </a:rPr>
              <a:t>instruments</a:t>
            </a:r>
            <a:r>
              <a:rPr lang="en-US" sz="2400" smtClean="0"/>
              <a:t>)</a:t>
            </a:r>
            <a:r>
              <a:rPr lang="en-US" sz="2400" smtClean="0">
                <a:solidFill>
                  <a:srgbClr val="FFFF00"/>
                </a:solidFill>
              </a:rPr>
              <a:t> </a:t>
            </a:r>
            <a:r>
              <a:rPr lang="en-US" sz="2400" smtClean="0"/>
              <a:t>must be linked via hardware and software </a:t>
            </a:r>
            <a:r>
              <a:rPr lang="en-US" sz="2400" smtClean="0">
                <a:solidFill>
                  <a:srgbClr val="FFFF00"/>
                </a:solidFill>
              </a:rPr>
              <a:t>networks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4000" cy="762000"/>
          </a:xfrm>
        </p:spPr>
        <p:txBody>
          <a:bodyPr/>
          <a:lstStyle/>
          <a:p>
            <a:pPr eaLnBrk="1" hangingPunct="1"/>
            <a:r>
              <a:rPr lang="en-US" smtClean="0"/>
              <a:t>Intel’s Projection</a:t>
            </a:r>
          </a:p>
        </p:txBody>
      </p:sp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/>
          <a:srcRect l="4112" t="20338" r="4587" b="14125"/>
          <a:stretch>
            <a:fillRect/>
          </a:stretch>
        </p:blipFill>
        <p:spPr bwMode="auto">
          <a:xfrm>
            <a:off x="0" y="914400"/>
            <a:ext cx="9144000" cy="565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2708" name="TextBox 4"/>
          <p:cNvSpPr txBox="1">
            <a:spLocks noChangeArrowheads="1"/>
          </p:cNvSpPr>
          <p:nvPr/>
        </p:nvSpPr>
        <p:spPr bwMode="auto">
          <a:xfrm>
            <a:off x="4660900" y="4267200"/>
            <a:ext cx="4406900" cy="178435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Technology might support: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2010: 16—64 cores      200GF—1 TF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2013: 64—256 cores    500GF– 4 TF</a:t>
            </a:r>
          </a:p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>
                <a:solidFill>
                  <a:srgbClr val="003B76"/>
                </a:solidFill>
                <a:latin typeface="Times New Roman" pitchFamily="18" charset="0"/>
                <a:ea typeface="+mn-ea"/>
                <a:cs typeface="+mn-cs"/>
              </a:rPr>
              <a:t>2016: 256--1024 cores   2 TF– 20 TF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20200" cy="6842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3731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096000"/>
            <a:ext cx="9144000" cy="762000"/>
          </a:xfrm>
          <a:solidFill>
            <a:schemeClr val="bg2"/>
          </a:solidFill>
        </p:spPr>
        <p:txBody>
          <a:bodyPr/>
          <a:lstStyle/>
          <a:p>
            <a:pPr eaLnBrk="1" hangingPunct="1"/>
            <a:r>
              <a:rPr lang="en-US" smtClean="0"/>
              <a:t>Intel’s Application Stack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mtClean="0"/>
              <a:t>Too much Data to the Rescue?</a:t>
            </a: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8991600" cy="6172200"/>
          </a:xfrm>
        </p:spPr>
        <p:txBody>
          <a:bodyPr/>
          <a:lstStyle/>
          <a:p>
            <a:pPr eaLnBrk="1" hangingPunct="1">
              <a:spcBef>
                <a:spcPct val="15000"/>
              </a:spcBef>
            </a:pPr>
            <a:r>
              <a:rPr lang="en-US" sz="2500" smtClean="0">
                <a:solidFill>
                  <a:srgbClr val="FFFF00"/>
                </a:solidFill>
              </a:rPr>
              <a:t>Multicore servers</a:t>
            </a:r>
            <a:r>
              <a:rPr lang="en-US" sz="2500" smtClean="0"/>
              <a:t> have clear “universal parallelism” as many users can access and use machines simultaneously</a:t>
            </a:r>
          </a:p>
          <a:p>
            <a:pPr eaLnBrk="1" hangingPunct="1">
              <a:spcBef>
                <a:spcPct val="15000"/>
              </a:spcBef>
            </a:pPr>
            <a:r>
              <a:rPr lang="en-US" sz="2500" smtClean="0"/>
              <a:t>Maybe also need </a:t>
            </a:r>
            <a:r>
              <a:rPr lang="en-US" sz="2500" smtClean="0">
                <a:solidFill>
                  <a:srgbClr val="FFFF00"/>
                </a:solidFill>
              </a:rPr>
              <a:t>application parallelism</a:t>
            </a:r>
            <a:r>
              <a:rPr lang="en-US" sz="2500" smtClean="0"/>
              <a:t> (e.g. datamining) as needed on client machines</a:t>
            </a:r>
          </a:p>
          <a:p>
            <a:pPr eaLnBrk="1" hangingPunct="1">
              <a:spcBef>
                <a:spcPct val="15000"/>
              </a:spcBef>
            </a:pPr>
            <a:r>
              <a:rPr lang="en-US" sz="2500" smtClean="0"/>
              <a:t> Over next years, we will be submerged of course in </a:t>
            </a:r>
            <a:r>
              <a:rPr lang="en-US" sz="2500" smtClean="0">
                <a:solidFill>
                  <a:srgbClr val="FFFF00"/>
                </a:solidFill>
              </a:rPr>
              <a:t>data deluge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Scientific observations for e-Science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Local (video, environmental) sensors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Data fetched from Internet defining users interests</a:t>
            </a:r>
          </a:p>
          <a:p>
            <a:pPr eaLnBrk="1" hangingPunct="1">
              <a:spcBef>
                <a:spcPct val="15000"/>
              </a:spcBef>
            </a:pPr>
            <a:r>
              <a:rPr lang="en-US" sz="2500" smtClean="0"/>
              <a:t>Maybe </a:t>
            </a:r>
            <a:r>
              <a:rPr lang="en-US" sz="2500" smtClean="0">
                <a:solidFill>
                  <a:srgbClr val="FFFF00"/>
                </a:solidFill>
              </a:rPr>
              <a:t>data-mining </a:t>
            </a:r>
            <a:r>
              <a:rPr lang="en-US" sz="2500" smtClean="0"/>
              <a:t>of this</a:t>
            </a:r>
            <a:r>
              <a:rPr lang="en-US" sz="2500" smtClean="0">
                <a:solidFill>
                  <a:srgbClr val="FFFF00"/>
                </a:solidFill>
              </a:rPr>
              <a:t> “too much data”</a:t>
            </a:r>
            <a:r>
              <a:rPr lang="en-US" sz="2500" smtClean="0"/>
              <a:t> will use up the </a:t>
            </a:r>
            <a:r>
              <a:rPr lang="en-US" sz="2500" smtClean="0">
                <a:solidFill>
                  <a:srgbClr val="FFFF00"/>
                </a:solidFill>
              </a:rPr>
              <a:t>“too much computing”</a:t>
            </a:r>
            <a:r>
              <a:rPr lang="en-US" sz="2500" smtClean="0"/>
              <a:t> both for science and commodity PC’s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PC will use this data(-mining) to be </a:t>
            </a:r>
            <a:r>
              <a:rPr lang="en-US" sz="2500" smtClean="0">
                <a:solidFill>
                  <a:srgbClr val="FFFF00"/>
                </a:solidFill>
              </a:rPr>
              <a:t>intelligent user assistant</a:t>
            </a:r>
            <a:r>
              <a:rPr lang="en-US" sz="2500" smtClean="0"/>
              <a:t>?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500" smtClean="0"/>
              <a:t>Must have highly parallel algorithms</a:t>
            </a:r>
          </a:p>
          <a:p>
            <a:pPr lvl="1" eaLnBrk="1" hangingPunct="1">
              <a:spcBef>
                <a:spcPct val="15000"/>
              </a:spcBef>
            </a:pPr>
            <a:endParaRPr lang="en-US" sz="25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9600" y="685800"/>
            <a:ext cx="5592090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/>
          <a:lstStyle/>
          <a:p>
            <a:r>
              <a:rPr lang="en-US" dirty="0" smtClean="0"/>
              <a:t>CCR Performance: </a:t>
            </a:r>
            <a:r>
              <a:rPr lang="en-US" sz="3600" dirty="0" smtClean="0"/>
              <a:t>8-24 core servers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0" y="4648200"/>
            <a:ext cx="9144000" cy="1447800"/>
          </a:xfrm>
        </p:spPr>
        <p:txBody>
          <a:bodyPr/>
          <a:lstStyle/>
          <a:p>
            <a:r>
              <a:rPr lang="en-US" dirty="0" smtClean="0"/>
              <a:t>Patient Record Clustering by pairwise O(N</a:t>
            </a:r>
            <a:r>
              <a:rPr lang="en-US" baseline="30000" dirty="0" smtClean="0"/>
              <a:t>2</a:t>
            </a:r>
            <a:r>
              <a:rPr lang="en-US" dirty="0" smtClean="0"/>
              <a:t>) Deterministic Annealing</a:t>
            </a:r>
          </a:p>
          <a:p>
            <a:r>
              <a:rPr lang="en-US" dirty="0" smtClean="0"/>
              <a:t>“Real” (not scaled) speedup of 14.8 on 16 cores on 4000 points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5400" y="4038600"/>
            <a:ext cx="4074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1           2             4               8          16     cores</a:t>
            </a:r>
          </a:p>
        </p:txBody>
      </p:sp>
      <p:sp>
        <p:nvSpPr>
          <p:cNvPr id="7" name="TextBox 5"/>
          <p:cNvSpPr txBox="1">
            <a:spLocks noChangeArrowheads="1"/>
          </p:cNvSpPr>
          <p:nvPr/>
        </p:nvSpPr>
        <p:spPr bwMode="auto">
          <a:xfrm>
            <a:off x="1219200" y="838200"/>
            <a:ext cx="1822422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Parallel</a:t>
            </a:r>
            <a:b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Overhead </a:t>
            </a:r>
            <a:b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</a:b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  <a:sym typeface="Symbol"/>
              </a:rPr>
              <a:t> 1-efficiency</a:t>
            </a:r>
            <a:endParaRPr lang="en-US" sz="16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6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= (PT(P)/T(1)-1)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On P processors</a:t>
            </a:r>
          </a:p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= (1/efficiency)-1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/>
          <a:srcRect l="10770" t="42123" r="70801" b="38449"/>
          <a:stretch>
            <a:fillRect/>
          </a:stretch>
        </p:blipFill>
        <p:spPr bwMode="auto">
          <a:xfrm>
            <a:off x="6172200" y="1143000"/>
            <a:ext cx="2895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/>
          <p:nvPr/>
        </p:nvGrpSpPr>
        <p:grpSpPr>
          <a:xfrm>
            <a:off x="0" y="0"/>
            <a:ext cx="6341656" cy="4793397"/>
            <a:chOff x="0" y="0"/>
            <a:chExt cx="6341656" cy="4793397"/>
          </a:xfrm>
        </p:grpSpPr>
        <p:grpSp>
          <p:nvGrpSpPr>
            <p:cNvPr id="3" name="Group 9"/>
            <p:cNvGrpSpPr/>
            <p:nvPr/>
          </p:nvGrpSpPr>
          <p:grpSpPr>
            <a:xfrm>
              <a:off x="0" y="0"/>
              <a:ext cx="6341656" cy="4793397"/>
              <a:chOff x="838200" y="2971800"/>
              <a:chExt cx="6341656" cy="4793397"/>
            </a:xfrm>
            <a:solidFill>
              <a:schemeClr val="bg1"/>
            </a:solidFill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 bwMode="auto">
              <a:xfrm>
                <a:off x="838200" y="2971800"/>
                <a:ext cx="6341656" cy="373380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990600" y="6934200"/>
                <a:ext cx="5589479" cy="830997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+mn-cs"/>
                  </a:rPr>
                  <a:t>Dell Intel 6 core chip with 4 sockets : </a:t>
                </a:r>
                <a:r>
                  <a:rPr lang="en-US" sz="1600" b="1" kern="1200" dirty="0" err="1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+mn-cs"/>
                  </a:rPr>
                  <a:t>PowerEdge</a:t>
                </a:r>
                <a:r>
                  <a:rPr lang="en-US" sz="16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+mn-cs"/>
                  </a:rPr>
                  <a:t> R900, </a:t>
                </a:r>
              </a:p>
              <a:p>
                <a:pPr algn="l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+mn-cs"/>
                  </a:rPr>
                  <a:t>4x E7450 Xeon Six Cores, 2.4GHz, 12M Cache 1066Mhz FSB </a:t>
                </a:r>
                <a:br>
                  <a:rPr lang="en-US" sz="16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+mn-cs"/>
                  </a:rPr>
                </a:br>
                <a:r>
                  <a:rPr lang="en-US" sz="16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+mn-cs"/>
                  </a:rPr>
                  <a:t>Intel core about 25% faster than Barcelona AMD core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600200" y="6629400"/>
                <a:ext cx="3972049" cy="338554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+mn-cs"/>
                  </a:rPr>
                  <a:t>1          2            4           8       16       24  cores</a:t>
                </a:r>
              </a:p>
            </p:txBody>
          </p:sp>
        </p:grpSp>
        <p:sp>
          <p:nvSpPr>
            <p:cNvPr id="17" name="TextBox 5"/>
            <p:cNvSpPr txBox="1">
              <a:spLocks noChangeArrowheads="1"/>
            </p:cNvSpPr>
            <p:nvPr/>
          </p:nvSpPr>
          <p:spPr bwMode="auto">
            <a:xfrm>
              <a:off x="838200" y="304800"/>
              <a:ext cx="1822422" cy="1815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Parallel</a:t>
              </a:r>
              <a:br>
                <a:rPr lang="en-US" sz="16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</a:br>
              <a:r>
                <a:rPr lang="en-US" sz="16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Overhead </a:t>
              </a:r>
              <a:br>
                <a:rPr lang="en-US" sz="16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</a:br>
              <a:r>
                <a:rPr lang="en-US" sz="16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  <a:sym typeface="Symbol"/>
                </a:rPr>
                <a:t> 1-efficiency</a:t>
              </a:r>
              <a:endPara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 (PT(P)/T(1)-1)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On P processors</a:t>
              </a:r>
            </a:p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 (1/efficiency)-1</a:t>
              </a:r>
            </a:p>
          </p:txBody>
        </p:sp>
      </p:grpSp>
      <p:grpSp>
        <p:nvGrpSpPr>
          <p:cNvPr id="9" name="Group 15"/>
          <p:cNvGrpSpPr/>
          <p:nvPr/>
        </p:nvGrpSpPr>
        <p:grpSpPr>
          <a:xfrm>
            <a:off x="0" y="4549676"/>
            <a:ext cx="9144000" cy="2308324"/>
            <a:chOff x="0" y="4549676"/>
            <a:chExt cx="9144000" cy="2308324"/>
          </a:xfrm>
          <a:solidFill>
            <a:schemeClr val="bg1"/>
          </a:solidFill>
        </p:grpSpPr>
        <p:sp>
          <p:nvSpPr>
            <p:cNvPr id="14" name="Rectangle 13"/>
            <p:cNvSpPr/>
            <p:nvPr/>
          </p:nvSpPr>
          <p:spPr>
            <a:xfrm>
              <a:off x="4572000" y="4549676"/>
              <a:ext cx="4572000" cy="2308324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Curiously performance per core is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(on 2 core Patient2000) </a:t>
              </a:r>
              <a:b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Dell 4 core Laptop                       21 minutes </a:t>
              </a:r>
              <a:b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Then Dell 24 core Server             27 minutes</a:t>
              </a:r>
              <a:b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Then my current 2 core Laptop 28 minutes</a:t>
              </a:r>
              <a:b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</a:b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Finally Dell AMD based              34 minutes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0" y="4724400"/>
              <a:ext cx="4572000" cy="2062103"/>
            </a:xfrm>
            <a:prstGeom prst="rect">
              <a:avLst/>
            </a:prstGeom>
            <a:grp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4-core Laptop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Precision M6400, Intel Core 2 Dual Extreme Edition QX9300 2.53GHz, 1067MHZ, 12M L2 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sz="16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endParaRP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Use Battery 1 Core Speed up 0.78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2 Cores              Speed up        2.15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3 Cores              Speed up        3.12</a:t>
              </a:r>
            </a:p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b="1" kern="1200" dirty="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4 Cores               Speed up       4.08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2"/>
          <p:cNvGrpSpPr/>
          <p:nvPr/>
        </p:nvGrpSpPr>
        <p:grpSpPr>
          <a:xfrm>
            <a:off x="-228600" y="1524000"/>
            <a:ext cx="9525000" cy="4358406"/>
            <a:chOff x="-228600" y="1524000"/>
            <a:chExt cx="9525000" cy="4358406"/>
          </a:xfrm>
        </p:grpSpPr>
        <p:sp>
          <p:nvSpPr>
            <p:cNvPr id="29" name="TextBox 5"/>
            <p:cNvSpPr txBox="1">
              <a:spLocks noChangeArrowheads="1"/>
            </p:cNvSpPr>
            <p:nvPr/>
          </p:nvSpPr>
          <p:spPr bwMode="auto">
            <a:xfrm rot="2726573">
              <a:off x="182464" y="5194453"/>
              <a:ext cx="1160462" cy="215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800" b="1" kern="1200" dirty="0">
                  <a:solidFill>
                    <a:srgbClr val="000000"/>
                  </a:solidFill>
                  <a:latin typeface="Arial" charset="0"/>
                  <a:ea typeface="+mn-ea"/>
                  <a:cs typeface="+mn-cs"/>
                </a:rPr>
                <a:t>Parallel Patterns</a:t>
              </a:r>
            </a:p>
          </p:txBody>
        </p:sp>
        <p:grpSp>
          <p:nvGrpSpPr>
            <p:cNvPr id="3" name="Group 231"/>
            <p:cNvGrpSpPr/>
            <p:nvPr/>
          </p:nvGrpSpPr>
          <p:grpSpPr>
            <a:xfrm>
              <a:off x="-228600" y="1524000"/>
              <a:ext cx="9525000" cy="3918830"/>
              <a:chOff x="-228600" y="1524000"/>
              <a:chExt cx="9525000" cy="3918830"/>
            </a:xfrm>
          </p:grpSpPr>
          <p:sp>
            <p:nvSpPr>
              <p:cNvPr id="31" name="TextBox 30"/>
              <p:cNvSpPr txBox="1"/>
              <p:nvPr/>
            </p:nvSpPr>
            <p:spPr>
              <a:xfrm rot="2604773">
                <a:off x="-25706" y="4981165"/>
                <a:ext cx="790601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+mn-cs"/>
                  </a:rPr>
                  <a:t>(CCR thread,</a:t>
                </a:r>
              </a:p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+mn-cs"/>
                  </a:rPr>
                  <a:t>MPI process,</a:t>
                </a:r>
              </a:p>
              <a:p>
                <a:pPr algn="ctr" rtl="0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800" b="1" kern="1200" dirty="0">
                    <a:solidFill>
                      <a:srgbClr val="000000"/>
                    </a:solidFill>
                    <a:latin typeface="Times New Roman" pitchFamily="18" charset="0"/>
                    <a:ea typeface="+mn-ea"/>
                    <a:cs typeface="+mn-cs"/>
                  </a:rPr>
                  <a:t>node)</a:t>
                </a:r>
              </a:p>
            </p:txBody>
          </p:sp>
          <p:graphicFrame>
            <p:nvGraphicFramePr>
              <p:cNvPr id="100" name="Chart 99"/>
              <p:cNvGraphicFramePr>
                <a:graphicFrameLocks/>
              </p:cNvGraphicFramePr>
              <p:nvPr/>
            </p:nvGraphicFramePr>
            <p:xfrm>
              <a:off x="-228600" y="1524000"/>
              <a:ext cx="9525000" cy="355282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4" name="Group 20"/>
              <p:cNvGrpSpPr/>
              <p:nvPr/>
            </p:nvGrpSpPr>
            <p:grpSpPr>
              <a:xfrm>
                <a:off x="457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50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51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70C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(1,1,1)</a:t>
                  </a:r>
                </a:p>
              </p:txBody>
            </p:sp>
          </p:grpSp>
          <p:grpSp>
            <p:nvGrpSpPr>
              <p:cNvPr id="5" name="Group 20"/>
              <p:cNvGrpSpPr/>
              <p:nvPr/>
            </p:nvGrpSpPr>
            <p:grpSpPr>
              <a:xfrm>
                <a:off x="660728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02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3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C0000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(1,1,2)</a:t>
                  </a:r>
                </a:p>
              </p:txBody>
            </p:sp>
          </p:grpSp>
          <p:grpSp>
            <p:nvGrpSpPr>
              <p:cNvPr id="6" name="Group 20"/>
              <p:cNvGrpSpPr/>
              <p:nvPr/>
            </p:nvGrpSpPr>
            <p:grpSpPr>
              <a:xfrm>
                <a:off x="838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05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6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C0000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(1,2,1)</a:t>
                  </a:r>
                </a:p>
              </p:txBody>
            </p:sp>
          </p:grpSp>
          <p:grpSp>
            <p:nvGrpSpPr>
              <p:cNvPr id="7" name="Group 20"/>
              <p:cNvGrpSpPr/>
              <p:nvPr/>
            </p:nvGrpSpPr>
            <p:grpSpPr>
              <a:xfrm>
                <a:off x="1041728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08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09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C0000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(2,1,1)</a:t>
                  </a:r>
                </a:p>
              </p:txBody>
            </p:sp>
          </p:grpSp>
          <p:grpSp>
            <p:nvGrpSpPr>
              <p:cNvPr id="8" name="Group 20"/>
              <p:cNvGrpSpPr/>
              <p:nvPr/>
            </p:nvGrpSpPr>
            <p:grpSpPr>
              <a:xfrm>
                <a:off x="1219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11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2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FFFFFF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(1,2,2)</a:t>
                  </a:r>
                </a:p>
              </p:txBody>
            </p:sp>
          </p:grpSp>
          <p:grpSp>
            <p:nvGrpSpPr>
              <p:cNvPr id="9" name="Group 20"/>
              <p:cNvGrpSpPr/>
              <p:nvPr/>
            </p:nvGrpSpPr>
            <p:grpSpPr>
              <a:xfrm>
                <a:off x="14478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14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5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FFFFFF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(1,4,1)</a:t>
                  </a:r>
                </a:p>
              </p:txBody>
            </p:sp>
          </p:grpSp>
          <p:grpSp>
            <p:nvGrpSpPr>
              <p:cNvPr id="10" name="Group 20"/>
              <p:cNvGrpSpPr/>
              <p:nvPr/>
            </p:nvGrpSpPr>
            <p:grpSpPr>
              <a:xfrm>
                <a:off x="1600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17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18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FFFFFF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(2,1,2)</a:t>
                  </a:r>
                </a:p>
              </p:txBody>
            </p:sp>
          </p:grpSp>
          <p:grpSp>
            <p:nvGrpSpPr>
              <p:cNvPr id="11" name="Group 20"/>
              <p:cNvGrpSpPr/>
              <p:nvPr/>
            </p:nvGrpSpPr>
            <p:grpSpPr>
              <a:xfrm>
                <a:off x="1803728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20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1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FFFFFF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(2,2,1)</a:t>
                  </a:r>
                </a:p>
              </p:txBody>
            </p:sp>
          </p:grpSp>
          <p:grpSp>
            <p:nvGrpSpPr>
              <p:cNvPr id="12" name="Group 20"/>
              <p:cNvGrpSpPr/>
              <p:nvPr/>
            </p:nvGrpSpPr>
            <p:grpSpPr>
              <a:xfrm>
                <a:off x="1981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26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27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FFFFFF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(4,1,1)</a:t>
                  </a:r>
                </a:p>
              </p:txBody>
            </p:sp>
          </p:grpSp>
          <p:grpSp>
            <p:nvGrpSpPr>
              <p:cNvPr id="13" name="Group 20"/>
              <p:cNvGrpSpPr/>
              <p:nvPr/>
            </p:nvGrpSpPr>
            <p:grpSpPr>
              <a:xfrm>
                <a:off x="2158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29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0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7030A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(1,4,2)</a:t>
                  </a:r>
                </a:p>
              </p:txBody>
            </p:sp>
          </p:grpSp>
          <p:grpSp>
            <p:nvGrpSpPr>
              <p:cNvPr id="14" name="Group 20"/>
              <p:cNvGrpSpPr/>
              <p:nvPr/>
            </p:nvGrpSpPr>
            <p:grpSpPr>
              <a:xfrm>
                <a:off x="2362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32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3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7030A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(1,8,1)</a:t>
                  </a:r>
                </a:p>
              </p:txBody>
            </p:sp>
          </p:grpSp>
          <p:grpSp>
            <p:nvGrpSpPr>
              <p:cNvPr id="15" name="Group 20"/>
              <p:cNvGrpSpPr/>
              <p:nvPr/>
            </p:nvGrpSpPr>
            <p:grpSpPr>
              <a:xfrm>
                <a:off x="2539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35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6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7030A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(2,2,2)</a:t>
                  </a:r>
                </a:p>
              </p:txBody>
            </p:sp>
          </p:grpSp>
          <p:grpSp>
            <p:nvGrpSpPr>
              <p:cNvPr id="16" name="Group 20"/>
              <p:cNvGrpSpPr/>
              <p:nvPr/>
            </p:nvGrpSpPr>
            <p:grpSpPr>
              <a:xfrm>
                <a:off x="2743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38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39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7030A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(2,4,1)</a:t>
                  </a:r>
                </a:p>
              </p:txBody>
            </p:sp>
          </p:grpSp>
          <p:grpSp>
            <p:nvGrpSpPr>
              <p:cNvPr id="17" name="Group 20"/>
              <p:cNvGrpSpPr/>
              <p:nvPr/>
            </p:nvGrpSpPr>
            <p:grpSpPr>
              <a:xfrm>
                <a:off x="2920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41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2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7030A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(4,1,2)</a:t>
                  </a:r>
                </a:p>
              </p:txBody>
            </p:sp>
          </p:grpSp>
          <p:grpSp>
            <p:nvGrpSpPr>
              <p:cNvPr id="18" name="Group 20"/>
              <p:cNvGrpSpPr/>
              <p:nvPr/>
            </p:nvGrpSpPr>
            <p:grpSpPr>
              <a:xfrm>
                <a:off x="3124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44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5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7030A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(4,2,1)</a:t>
                  </a:r>
                </a:p>
              </p:txBody>
            </p:sp>
          </p:grpSp>
          <p:grpSp>
            <p:nvGrpSpPr>
              <p:cNvPr id="19" name="Group 20"/>
              <p:cNvGrpSpPr/>
              <p:nvPr/>
            </p:nvGrpSpPr>
            <p:grpSpPr>
              <a:xfrm>
                <a:off x="3301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47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48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7030A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(8,1,1)</a:t>
                  </a:r>
                </a:p>
              </p:txBody>
            </p:sp>
          </p:grpSp>
          <p:grpSp>
            <p:nvGrpSpPr>
              <p:cNvPr id="20" name="Group 20"/>
              <p:cNvGrpSpPr/>
              <p:nvPr/>
            </p:nvGrpSpPr>
            <p:grpSpPr>
              <a:xfrm>
                <a:off x="35302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50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1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(1,8,2)</a:t>
                  </a:r>
                </a:p>
              </p:txBody>
            </p:sp>
          </p:grpSp>
          <p:grpSp>
            <p:nvGrpSpPr>
              <p:cNvPr id="21" name="Group 20"/>
              <p:cNvGrpSpPr/>
              <p:nvPr/>
            </p:nvGrpSpPr>
            <p:grpSpPr>
              <a:xfrm>
                <a:off x="3682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53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4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(2,4,2)</a:t>
                  </a:r>
                </a:p>
              </p:txBody>
            </p:sp>
          </p:grpSp>
          <p:grpSp>
            <p:nvGrpSpPr>
              <p:cNvPr id="22" name="Group 20"/>
              <p:cNvGrpSpPr/>
              <p:nvPr/>
            </p:nvGrpSpPr>
            <p:grpSpPr>
              <a:xfrm>
                <a:off x="3886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56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57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(2,8,1)</a:t>
                  </a:r>
                </a:p>
              </p:txBody>
            </p:sp>
          </p:grpSp>
          <p:grpSp>
            <p:nvGrpSpPr>
              <p:cNvPr id="23" name="Group 20"/>
              <p:cNvGrpSpPr/>
              <p:nvPr/>
            </p:nvGrpSpPr>
            <p:grpSpPr>
              <a:xfrm>
                <a:off x="4063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59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0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(4,2,2)</a:t>
                  </a:r>
                </a:p>
              </p:txBody>
            </p:sp>
          </p:grpSp>
          <p:grpSp>
            <p:nvGrpSpPr>
              <p:cNvPr id="24" name="Group 20"/>
              <p:cNvGrpSpPr/>
              <p:nvPr/>
            </p:nvGrpSpPr>
            <p:grpSpPr>
              <a:xfrm>
                <a:off x="4267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62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3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(4,4,1)</a:t>
                  </a:r>
                </a:p>
              </p:txBody>
            </p:sp>
          </p:grpSp>
          <p:grpSp>
            <p:nvGrpSpPr>
              <p:cNvPr id="25" name="Group 20"/>
              <p:cNvGrpSpPr/>
              <p:nvPr/>
            </p:nvGrpSpPr>
            <p:grpSpPr>
              <a:xfrm>
                <a:off x="4444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65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6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(8,1,2)</a:t>
                  </a:r>
                </a:p>
              </p:txBody>
            </p:sp>
          </p:grpSp>
          <p:grpSp>
            <p:nvGrpSpPr>
              <p:cNvPr id="26" name="Group 20"/>
              <p:cNvGrpSpPr/>
              <p:nvPr/>
            </p:nvGrpSpPr>
            <p:grpSpPr>
              <a:xfrm>
                <a:off x="46732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68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69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(8,2,1)</a:t>
                  </a:r>
                </a:p>
              </p:txBody>
            </p:sp>
          </p:grpSp>
          <p:grpSp>
            <p:nvGrpSpPr>
              <p:cNvPr id="27" name="Group 20"/>
              <p:cNvGrpSpPr/>
              <p:nvPr/>
            </p:nvGrpSpPr>
            <p:grpSpPr>
              <a:xfrm>
                <a:off x="4825672" y="4876800"/>
                <a:ext cx="526820" cy="381000"/>
                <a:chOff x="914400" y="5334000"/>
                <a:chExt cx="526820" cy="381000"/>
              </a:xfrm>
            </p:grpSpPr>
            <p:cxnSp>
              <p:nvCxnSpPr>
                <p:cNvPr id="171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2" name="TextBox 18"/>
                <p:cNvSpPr txBox="1"/>
                <p:nvPr/>
              </p:nvSpPr>
              <p:spPr>
                <a:xfrm rot="2665501">
                  <a:off x="970539" y="5447839"/>
                  <a:ext cx="470681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(1,16,1)</a:t>
                  </a:r>
                </a:p>
              </p:txBody>
            </p:sp>
          </p:grpSp>
          <p:grpSp>
            <p:nvGrpSpPr>
              <p:cNvPr id="28" name="Group 20"/>
              <p:cNvGrpSpPr/>
              <p:nvPr/>
            </p:nvGrpSpPr>
            <p:grpSpPr>
              <a:xfrm>
                <a:off x="5029200" y="4876800"/>
                <a:ext cx="542168" cy="381000"/>
                <a:chOff x="914400" y="5334000"/>
                <a:chExt cx="542168" cy="381000"/>
              </a:xfrm>
            </p:grpSpPr>
            <p:cxnSp>
              <p:nvCxnSpPr>
                <p:cNvPr id="174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5" name="TextBox 18"/>
                <p:cNvSpPr txBox="1"/>
                <p:nvPr/>
              </p:nvSpPr>
              <p:spPr>
                <a:xfrm rot="2665501">
                  <a:off x="967980" y="5454106"/>
                  <a:ext cx="488588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(16,1,1)</a:t>
                  </a:r>
                </a:p>
              </p:txBody>
            </p:sp>
          </p:grpSp>
          <p:grpSp>
            <p:nvGrpSpPr>
              <p:cNvPr id="30" name="Group 20"/>
              <p:cNvGrpSpPr/>
              <p:nvPr/>
            </p:nvGrpSpPr>
            <p:grpSpPr>
              <a:xfrm>
                <a:off x="5206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77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78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2D2D8A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(1,8,1)</a:t>
                  </a:r>
                </a:p>
              </p:txBody>
            </p:sp>
          </p:grpSp>
          <p:grpSp>
            <p:nvGrpSpPr>
              <p:cNvPr id="224" name="Group 20"/>
              <p:cNvGrpSpPr/>
              <p:nvPr/>
            </p:nvGrpSpPr>
            <p:grpSpPr>
              <a:xfrm>
                <a:off x="5410200" y="4876800"/>
                <a:ext cx="542167" cy="381000"/>
                <a:chOff x="914400" y="5334000"/>
                <a:chExt cx="542167" cy="381000"/>
              </a:xfrm>
            </p:grpSpPr>
            <p:cxnSp>
              <p:nvCxnSpPr>
                <p:cNvPr id="180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81" name="TextBox 18"/>
                <p:cNvSpPr txBox="1"/>
                <p:nvPr/>
              </p:nvSpPr>
              <p:spPr>
                <a:xfrm rot="2665501">
                  <a:off x="967980" y="5454106"/>
                  <a:ext cx="488587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2D2D8A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(1,16,2)</a:t>
                  </a:r>
                </a:p>
              </p:txBody>
            </p:sp>
          </p:grpSp>
          <p:grpSp>
            <p:nvGrpSpPr>
              <p:cNvPr id="227" name="Group 20"/>
              <p:cNvGrpSpPr/>
              <p:nvPr/>
            </p:nvGrpSpPr>
            <p:grpSpPr>
              <a:xfrm>
                <a:off x="5587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83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84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2D2D8A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(2,8,2)</a:t>
                  </a:r>
                </a:p>
              </p:txBody>
            </p:sp>
          </p:grpSp>
          <p:grpSp>
            <p:nvGrpSpPr>
              <p:cNvPr id="232" name="Group 20"/>
              <p:cNvGrpSpPr/>
              <p:nvPr/>
            </p:nvGrpSpPr>
            <p:grpSpPr>
              <a:xfrm>
                <a:off x="5791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86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87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2D2D8A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(4,4,2)</a:t>
                  </a:r>
                </a:p>
              </p:txBody>
            </p:sp>
          </p:grpSp>
          <p:grpSp>
            <p:nvGrpSpPr>
              <p:cNvPr id="233" name="Group 20"/>
              <p:cNvGrpSpPr/>
              <p:nvPr/>
            </p:nvGrpSpPr>
            <p:grpSpPr>
              <a:xfrm>
                <a:off x="5968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89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0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2D2D8A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(8,2,2)</a:t>
                  </a:r>
                </a:p>
              </p:txBody>
            </p:sp>
          </p:grpSp>
          <p:grpSp>
            <p:nvGrpSpPr>
              <p:cNvPr id="242" name="Group 20"/>
              <p:cNvGrpSpPr/>
              <p:nvPr/>
            </p:nvGrpSpPr>
            <p:grpSpPr>
              <a:xfrm>
                <a:off x="6172200" y="4876800"/>
                <a:ext cx="542167" cy="381000"/>
                <a:chOff x="914400" y="5334000"/>
                <a:chExt cx="542167" cy="381000"/>
              </a:xfrm>
            </p:grpSpPr>
            <p:cxnSp>
              <p:nvCxnSpPr>
                <p:cNvPr id="192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3" name="TextBox 18"/>
                <p:cNvSpPr txBox="1"/>
                <p:nvPr/>
              </p:nvSpPr>
              <p:spPr>
                <a:xfrm rot="2665501">
                  <a:off x="967980" y="5454106"/>
                  <a:ext cx="488587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2D2D8A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(16,1,2)</a:t>
                  </a:r>
                </a:p>
              </p:txBody>
            </p:sp>
          </p:grpSp>
          <p:grpSp>
            <p:nvGrpSpPr>
              <p:cNvPr id="243" name="Group 20"/>
              <p:cNvGrpSpPr/>
              <p:nvPr/>
            </p:nvGrpSpPr>
            <p:grpSpPr>
              <a:xfrm>
                <a:off x="6349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195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6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(1,8,6)</a:t>
                  </a:r>
                </a:p>
              </p:txBody>
            </p:sp>
          </p:grpSp>
          <p:grpSp>
            <p:nvGrpSpPr>
              <p:cNvPr id="244" name="Group 20"/>
              <p:cNvGrpSpPr/>
              <p:nvPr/>
            </p:nvGrpSpPr>
            <p:grpSpPr>
              <a:xfrm>
                <a:off x="6553200" y="4876800"/>
                <a:ext cx="542167" cy="381000"/>
                <a:chOff x="914400" y="5334000"/>
                <a:chExt cx="542167" cy="381000"/>
              </a:xfrm>
            </p:grpSpPr>
            <p:cxnSp>
              <p:nvCxnSpPr>
                <p:cNvPr id="198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199" name="TextBox 18"/>
                <p:cNvSpPr txBox="1"/>
                <p:nvPr/>
              </p:nvSpPr>
              <p:spPr>
                <a:xfrm rot="2665501">
                  <a:off x="967980" y="5454106"/>
                  <a:ext cx="488587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(1,16,3)</a:t>
                  </a:r>
                </a:p>
              </p:txBody>
            </p:sp>
          </p:grpSp>
          <p:grpSp>
            <p:nvGrpSpPr>
              <p:cNvPr id="245" name="Group 20"/>
              <p:cNvGrpSpPr/>
              <p:nvPr/>
            </p:nvGrpSpPr>
            <p:grpSpPr>
              <a:xfrm>
                <a:off x="6730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201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02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000000">
                          <a:lumMod val="60000"/>
                          <a:lumOff val="40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(2,4,6)</a:t>
                  </a:r>
                </a:p>
              </p:txBody>
            </p:sp>
          </p:grpSp>
          <p:grpSp>
            <p:nvGrpSpPr>
              <p:cNvPr id="246" name="Group 20"/>
              <p:cNvGrpSpPr/>
              <p:nvPr/>
            </p:nvGrpSpPr>
            <p:grpSpPr>
              <a:xfrm>
                <a:off x="6934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204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05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333399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(1,8,8)</a:t>
                  </a:r>
                </a:p>
              </p:txBody>
            </p:sp>
          </p:grpSp>
          <p:grpSp>
            <p:nvGrpSpPr>
              <p:cNvPr id="247" name="Group 20"/>
              <p:cNvGrpSpPr/>
              <p:nvPr/>
            </p:nvGrpSpPr>
            <p:grpSpPr>
              <a:xfrm>
                <a:off x="7111672" y="4876800"/>
                <a:ext cx="526820" cy="381000"/>
                <a:chOff x="914400" y="5334000"/>
                <a:chExt cx="526820" cy="381000"/>
              </a:xfrm>
            </p:grpSpPr>
            <p:cxnSp>
              <p:nvCxnSpPr>
                <p:cNvPr id="207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08" name="TextBox 18"/>
                <p:cNvSpPr txBox="1"/>
                <p:nvPr/>
              </p:nvSpPr>
              <p:spPr>
                <a:xfrm rot="2665501">
                  <a:off x="970539" y="5447839"/>
                  <a:ext cx="470681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333399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(1,16,4)</a:t>
                  </a:r>
                </a:p>
              </p:txBody>
            </p:sp>
          </p:grpSp>
          <p:grpSp>
            <p:nvGrpSpPr>
              <p:cNvPr id="248" name="Group 20"/>
              <p:cNvGrpSpPr/>
              <p:nvPr/>
            </p:nvGrpSpPr>
            <p:grpSpPr>
              <a:xfrm>
                <a:off x="7315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210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1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333399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(4,2,8)</a:t>
                  </a:r>
                </a:p>
              </p:txBody>
            </p:sp>
          </p:grpSp>
          <p:grpSp>
            <p:nvGrpSpPr>
              <p:cNvPr id="249" name="Group 20"/>
              <p:cNvGrpSpPr/>
              <p:nvPr/>
            </p:nvGrpSpPr>
            <p:grpSpPr>
              <a:xfrm>
                <a:off x="7492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213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4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333399">
                          <a:lumMod val="75000"/>
                        </a:srgbClr>
                      </a:solidFill>
                      <a:latin typeface="Times New Roman" pitchFamily="18" charset="0"/>
                      <a:ea typeface="+mn-ea"/>
                      <a:cs typeface="+mn-cs"/>
                    </a:rPr>
                    <a:t>(8,1,8)</a:t>
                  </a:r>
                </a:p>
              </p:txBody>
            </p:sp>
          </p:grpSp>
          <p:grpSp>
            <p:nvGrpSpPr>
              <p:cNvPr id="250" name="Group 20"/>
              <p:cNvGrpSpPr/>
              <p:nvPr/>
            </p:nvGrpSpPr>
            <p:grpSpPr>
              <a:xfrm>
                <a:off x="7696200" y="4876800"/>
                <a:ext cx="542167" cy="381000"/>
                <a:chOff x="914400" y="5334000"/>
                <a:chExt cx="542167" cy="381000"/>
              </a:xfrm>
            </p:grpSpPr>
            <p:cxnSp>
              <p:nvCxnSpPr>
                <p:cNvPr id="216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17" name="TextBox 18"/>
                <p:cNvSpPr txBox="1"/>
                <p:nvPr/>
              </p:nvSpPr>
              <p:spPr>
                <a:xfrm rot="2665501">
                  <a:off x="967980" y="5454106"/>
                  <a:ext cx="488587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FF000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(1,16,8)</a:t>
                  </a:r>
                </a:p>
              </p:txBody>
            </p:sp>
          </p:grpSp>
          <p:grpSp>
            <p:nvGrpSpPr>
              <p:cNvPr id="251" name="Group 20"/>
              <p:cNvGrpSpPr/>
              <p:nvPr/>
            </p:nvGrpSpPr>
            <p:grpSpPr>
              <a:xfrm>
                <a:off x="7873672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219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20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FF000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(2,8,8)</a:t>
                  </a:r>
                </a:p>
              </p:txBody>
            </p:sp>
          </p:grpSp>
          <p:grpSp>
            <p:nvGrpSpPr>
              <p:cNvPr id="252" name="Group 20"/>
              <p:cNvGrpSpPr/>
              <p:nvPr/>
            </p:nvGrpSpPr>
            <p:grpSpPr>
              <a:xfrm>
                <a:off x="8077200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222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23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FF000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(4,4,8)</a:t>
                  </a:r>
                </a:p>
              </p:txBody>
            </p:sp>
          </p:grpSp>
          <p:grpSp>
            <p:nvGrpSpPr>
              <p:cNvPr id="253" name="Group 20"/>
              <p:cNvGrpSpPr/>
              <p:nvPr/>
            </p:nvGrpSpPr>
            <p:grpSpPr>
              <a:xfrm>
                <a:off x="8280728" y="4876800"/>
                <a:ext cx="482272" cy="381000"/>
                <a:chOff x="914400" y="5334000"/>
                <a:chExt cx="482272" cy="381000"/>
              </a:xfrm>
            </p:grpSpPr>
            <p:cxnSp>
              <p:nvCxnSpPr>
                <p:cNvPr id="225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26" name="TextBox 18"/>
                <p:cNvSpPr txBox="1"/>
                <p:nvPr/>
              </p:nvSpPr>
              <p:spPr>
                <a:xfrm rot="2665501">
                  <a:off x="977968" y="5429648"/>
                  <a:ext cx="418704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FF000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(8,2,8)</a:t>
                  </a:r>
                </a:p>
              </p:txBody>
            </p:sp>
          </p:grpSp>
          <p:grpSp>
            <p:nvGrpSpPr>
              <p:cNvPr id="254" name="Group 20"/>
              <p:cNvGrpSpPr/>
              <p:nvPr/>
            </p:nvGrpSpPr>
            <p:grpSpPr>
              <a:xfrm>
                <a:off x="8464780" y="4876800"/>
                <a:ext cx="526820" cy="381000"/>
                <a:chOff x="914400" y="5334000"/>
                <a:chExt cx="526820" cy="381000"/>
              </a:xfrm>
            </p:grpSpPr>
            <p:cxnSp>
              <p:nvCxnSpPr>
                <p:cNvPr id="228" name="Straight Connector 17"/>
                <p:cNvCxnSpPr/>
                <p:nvPr/>
              </p:nvCxnSpPr>
              <p:spPr bwMode="auto">
                <a:xfrm rot="16200000" flipH="1">
                  <a:off x="914400" y="5334000"/>
                  <a:ext cx="381000" cy="381000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sp>
              <p:nvSpPr>
                <p:cNvPr id="229" name="TextBox 18"/>
                <p:cNvSpPr txBox="1"/>
                <p:nvPr/>
              </p:nvSpPr>
              <p:spPr>
                <a:xfrm rot="2665501">
                  <a:off x="970539" y="5447839"/>
                  <a:ext cx="470681" cy="20005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 rtl="0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700" b="1" kern="1200" dirty="0">
                      <a:solidFill>
                        <a:srgbClr val="FF0000"/>
                      </a:solidFill>
                      <a:latin typeface="Times New Roman" pitchFamily="18" charset="0"/>
                      <a:ea typeface="+mn-ea"/>
                      <a:cs typeface="+mn-cs"/>
                    </a:rPr>
                    <a:t>(16,1,8)</a:t>
                  </a:r>
                </a:p>
              </p:txBody>
            </p:sp>
          </p:grpSp>
        </p:grpSp>
      </p:grpSp>
      <p:sp>
        <p:nvSpPr>
          <p:cNvPr id="230" name="TextBox 15"/>
          <p:cNvSpPr txBox="1">
            <a:spLocks noChangeArrowheads="1"/>
          </p:cNvSpPr>
          <p:nvPr/>
        </p:nvSpPr>
        <p:spPr bwMode="auto">
          <a:xfrm>
            <a:off x="2346483" y="967026"/>
            <a:ext cx="4435317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Parallel Deterministic Annealing Clustering 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Scaled Speedup Tests on eight 16-core Systems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000" b="1" kern="1200" dirty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t>(10 Clusters; 160,000 points per cluster per thread)</a:t>
            </a:r>
          </a:p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endParaRPr lang="en-US" sz="12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231" name="TextBox 230"/>
          <p:cNvSpPr txBox="1"/>
          <p:nvPr/>
        </p:nvSpPr>
        <p:spPr>
          <a:xfrm rot="16200000">
            <a:off x="-200764" y="2102787"/>
            <a:ext cx="16177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 dirty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t>Parallel Overhead</a:t>
            </a:r>
          </a:p>
        </p:txBody>
      </p:sp>
      <p:sp>
        <p:nvSpPr>
          <p:cNvPr id="234" name="TextBox 13"/>
          <p:cNvSpPr txBox="1">
            <a:spLocks noChangeArrowheads="1"/>
          </p:cNvSpPr>
          <p:nvPr/>
        </p:nvSpPr>
        <p:spPr bwMode="auto">
          <a:xfrm>
            <a:off x="609600" y="4419600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C00000"/>
                </a:solidFill>
                <a:latin typeface="Arial" charset="0"/>
                <a:ea typeface="+mn-ea"/>
                <a:cs typeface="+mn-cs"/>
              </a:rPr>
              <a:t>2-way</a:t>
            </a:r>
          </a:p>
        </p:txBody>
      </p:sp>
      <p:sp>
        <p:nvSpPr>
          <p:cNvPr id="235" name="TextBox 12"/>
          <p:cNvSpPr txBox="1">
            <a:spLocks noChangeArrowheads="1"/>
          </p:cNvSpPr>
          <p:nvPr/>
        </p:nvSpPr>
        <p:spPr bwMode="auto">
          <a:xfrm>
            <a:off x="1295400" y="4371201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FFFF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>4-way</a:t>
            </a:r>
          </a:p>
        </p:txBody>
      </p:sp>
      <p:sp>
        <p:nvSpPr>
          <p:cNvPr id="236" name="TextBox 11"/>
          <p:cNvSpPr txBox="1">
            <a:spLocks noChangeArrowheads="1"/>
          </p:cNvSpPr>
          <p:nvPr/>
        </p:nvSpPr>
        <p:spPr bwMode="auto">
          <a:xfrm>
            <a:off x="2286000" y="4267200"/>
            <a:ext cx="61106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7030A0"/>
                </a:solidFill>
                <a:latin typeface="Arial" charset="0"/>
                <a:ea typeface="+mn-ea"/>
                <a:cs typeface="+mn-cs"/>
              </a:rPr>
              <a:t>8-way</a:t>
            </a:r>
          </a:p>
        </p:txBody>
      </p:sp>
      <p:sp>
        <p:nvSpPr>
          <p:cNvPr id="237" name="TextBox 10"/>
          <p:cNvSpPr txBox="1">
            <a:spLocks noChangeArrowheads="1"/>
          </p:cNvSpPr>
          <p:nvPr/>
        </p:nvSpPr>
        <p:spPr bwMode="auto">
          <a:xfrm>
            <a:off x="3733800" y="3962400"/>
            <a:ext cx="695986" cy="277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7030A0"/>
                </a:solidFill>
                <a:latin typeface="Arial" charset="0"/>
              </a:rPr>
              <a:t>16-way</a:t>
            </a:r>
          </a:p>
        </p:txBody>
      </p:sp>
      <p:sp>
        <p:nvSpPr>
          <p:cNvPr id="238" name="TextBox 237"/>
          <p:cNvSpPr txBox="1">
            <a:spLocks noChangeArrowheads="1"/>
          </p:cNvSpPr>
          <p:nvPr/>
        </p:nvSpPr>
        <p:spPr bwMode="auto">
          <a:xfrm>
            <a:off x="5171377" y="3962400"/>
            <a:ext cx="6960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2D2D8A">
                    <a:lumMod val="75000"/>
                  </a:srgbClr>
                </a:solidFill>
                <a:latin typeface="Arial" charset="0"/>
                <a:ea typeface="+mn-ea"/>
                <a:cs typeface="+mn-cs"/>
              </a:rPr>
              <a:t>32-way</a:t>
            </a:r>
          </a:p>
        </p:txBody>
      </p:sp>
      <p:sp>
        <p:nvSpPr>
          <p:cNvPr id="239" name="TextBox 238"/>
          <p:cNvSpPr txBox="1">
            <a:spLocks noChangeArrowheads="1"/>
          </p:cNvSpPr>
          <p:nvPr/>
        </p:nvSpPr>
        <p:spPr bwMode="auto">
          <a:xfrm>
            <a:off x="6248400" y="3990201"/>
            <a:ext cx="69602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000000">
                    <a:lumMod val="60000"/>
                    <a:lumOff val="40000"/>
                  </a:srgbClr>
                </a:solidFill>
                <a:latin typeface="Arial" charset="0"/>
                <a:ea typeface="+mn-ea"/>
                <a:cs typeface="+mn-cs"/>
              </a:rPr>
              <a:t>48-way</a:t>
            </a:r>
          </a:p>
        </p:txBody>
      </p:sp>
      <p:sp>
        <p:nvSpPr>
          <p:cNvPr id="240" name="TextBox 239"/>
          <p:cNvSpPr txBox="1">
            <a:spLocks noChangeArrowheads="1"/>
          </p:cNvSpPr>
          <p:nvPr/>
        </p:nvSpPr>
        <p:spPr bwMode="auto">
          <a:xfrm>
            <a:off x="6705601" y="3505200"/>
            <a:ext cx="69602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333399"/>
                </a:solidFill>
                <a:latin typeface="Arial" charset="0"/>
                <a:ea typeface="+mn-ea"/>
                <a:cs typeface="+mn-cs"/>
              </a:rPr>
              <a:t>64-way</a:t>
            </a:r>
          </a:p>
        </p:txBody>
      </p:sp>
      <p:sp>
        <p:nvSpPr>
          <p:cNvPr id="241" name="TextBox 240"/>
          <p:cNvSpPr txBox="1">
            <a:spLocks noChangeArrowheads="1"/>
          </p:cNvSpPr>
          <p:nvPr/>
        </p:nvSpPr>
        <p:spPr bwMode="auto">
          <a:xfrm>
            <a:off x="7535042" y="3048000"/>
            <a:ext cx="78098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200" dirty="0">
                <a:solidFill>
                  <a:srgbClr val="FF0000"/>
                </a:solidFill>
                <a:latin typeface="Arial" charset="0"/>
                <a:ea typeface="+mn-ea"/>
                <a:cs typeface="+mn-cs"/>
              </a:rPr>
              <a:t>128-way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US" dirty="0" smtClean="0"/>
              <a:t>Implications for research and education in computer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91600" cy="5410200"/>
          </a:xfrm>
        </p:spPr>
        <p:txBody>
          <a:bodyPr/>
          <a:lstStyle/>
          <a:p>
            <a:r>
              <a:rPr lang="en-US" dirty="0" smtClean="0"/>
              <a:t>In old times such as parallel computing and Web 1.0 the initial innovation and research came from academia</a:t>
            </a:r>
          </a:p>
          <a:p>
            <a:pPr lvl="1"/>
            <a:r>
              <a:rPr lang="en-US" dirty="0" smtClean="0"/>
              <a:t>Grids came from academia but failed – partly because of this</a:t>
            </a:r>
          </a:p>
          <a:p>
            <a:r>
              <a:rPr lang="en-US" dirty="0" smtClean="0"/>
              <a:t>“Products” always tended to come from industry</a:t>
            </a:r>
          </a:p>
          <a:p>
            <a:r>
              <a:rPr lang="en-US" dirty="0" smtClean="0"/>
              <a:t>Now innovation is being driven by industry</a:t>
            </a:r>
          </a:p>
          <a:p>
            <a:r>
              <a:rPr lang="en-US" dirty="0" smtClean="0"/>
              <a:t>Industry is ahead of work done in PhD research programs</a:t>
            </a:r>
          </a:p>
          <a:p>
            <a:r>
              <a:rPr lang="en-US" dirty="0" smtClean="0"/>
              <a:t>Industry has more resources</a:t>
            </a:r>
          </a:p>
          <a:p>
            <a:r>
              <a:rPr lang="en-US" dirty="0" smtClean="0"/>
              <a:t>Need to chose academic work carefully</a:t>
            </a:r>
          </a:p>
          <a:p>
            <a:r>
              <a:rPr lang="en-US" dirty="0" smtClean="0"/>
              <a:t>Need to consider more carefully PhD v great industry job</a:t>
            </a:r>
            <a:endParaRPr lang="en-US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US" dirty="0" smtClean="0"/>
              <a:t>Relevance of academia as recent innovation is industry driven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91600" cy="5410200"/>
          </a:xfrm>
        </p:spPr>
        <p:txBody>
          <a:bodyPr/>
          <a:lstStyle/>
          <a:p>
            <a:r>
              <a:rPr lang="en-US" dirty="0" smtClean="0"/>
              <a:t>Academia certainly produces initial students</a:t>
            </a:r>
          </a:p>
          <a:p>
            <a:r>
              <a:rPr lang="en-US" dirty="0" smtClean="0"/>
              <a:t>Most CS faculty are out of touch with current developments</a:t>
            </a:r>
          </a:p>
          <a:p>
            <a:pPr lvl="1"/>
            <a:r>
              <a:rPr lang="en-US" dirty="0" smtClean="0"/>
              <a:t>How many faculty at IU are familiar with web 2.0 technologies and paradigms?</a:t>
            </a:r>
          </a:p>
          <a:p>
            <a:r>
              <a:rPr lang="en-US" dirty="0" smtClean="0"/>
              <a:t>CS safely can tackle problem of “computing for science” as industry will only indirectly address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US" dirty="0" smtClean="0"/>
              <a:t>Implications for students and Relevance of higher degrees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91600" cy="5410200"/>
          </a:xfrm>
        </p:spPr>
        <p:txBody>
          <a:bodyPr/>
          <a:lstStyle/>
          <a:p>
            <a:r>
              <a:rPr lang="en-US" dirty="0" smtClean="0"/>
              <a:t>Already discussed key issues</a:t>
            </a:r>
          </a:p>
          <a:p>
            <a:r>
              <a:rPr lang="en-US" dirty="0" smtClean="0"/>
              <a:t>Undergraduate and Master degrees are OK as long as Masters program has a good curriculum</a:t>
            </a:r>
          </a:p>
          <a:p>
            <a:pPr lvl="1"/>
            <a:r>
              <a:rPr lang="en-US" dirty="0" smtClean="0"/>
              <a:t>Unclear how often this is true</a:t>
            </a:r>
          </a:p>
          <a:p>
            <a:r>
              <a:rPr lang="en-US" dirty="0" smtClean="0"/>
              <a:t>Only do PhD if choose a “robust topic” that will survive industry developments and with a savvy faculty member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US" dirty="0" smtClean="0"/>
              <a:t>What are fads and what are fundamental skills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991600" cy="5410200"/>
          </a:xfrm>
        </p:spPr>
        <p:txBody>
          <a:bodyPr/>
          <a:lstStyle/>
          <a:p>
            <a:r>
              <a:rPr lang="en-US" sz="2400" dirty="0" smtClean="0"/>
              <a:t>A very interesting topic</a:t>
            </a:r>
          </a:p>
          <a:p>
            <a:pPr lvl="1"/>
            <a:r>
              <a:rPr lang="en-US" dirty="0" smtClean="0"/>
              <a:t>Algorithms – say for hashing or sorting – are fundamental but little new innovation</a:t>
            </a:r>
          </a:p>
          <a:p>
            <a:pPr lvl="1"/>
            <a:r>
              <a:rPr lang="en-US" dirty="0" smtClean="0"/>
              <a:t>Web 2.0 is at forefront of innovation but maybe this forefront will change</a:t>
            </a:r>
          </a:p>
          <a:p>
            <a:r>
              <a:rPr lang="en-US" sz="2400" dirty="0" smtClean="0"/>
              <a:t>When people talk about “Clouds are a Fad” are they correctly identifying ephemeral technology or are they hiding their unwillingness or inability to keep up</a:t>
            </a:r>
          </a:p>
          <a:p>
            <a:r>
              <a:rPr lang="en-US" sz="2400" dirty="0" smtClean="0"/>
              <a:t>Note Computer Science is different Physics</a:t>
            </a:r>
          </a:p>
          <a:p>
            <a:r>
              <a:rPr lang="en-US" sz="2400" dirty="0" smtClean="0"/>
              <a:t>Mother Nature defined what is important in physics during big bang</a:t>
            </a:r>
          </a:p>
          <a:p>
            <a:r>
              <a:rPr lang="en-US" sz="2400" dirty="0" smtClean="0"/>
              <a:t>Computer Science is defined by what Intel can make and how people want to use computers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US" dirty="0" smtClean="0"/>
              <a:t>Process/Speed of change in CS undergraduate education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91600" cy="5410200"/>
          </a:xfrm>
        </p:spPr>
        <p:txBody>
          <a:bodyPr/>
          <a:lstStyle/>
          <a:p>
            <a:r>
              <a:rPr lang="en-US" dirty="0" smtClean="0"/>
              <a:t>Graduate education will keep up with change as courses/research somewhat defined by research of faculty</a:t>
            </a:r>
          </a:p>
          <a:p>
            <a:pPr lvl="1"/>
            <a:r>
              <a:rPr lang="en-US" dirty="0" smtClean="0"/>
              <a:t>So a research active faculty will naturally keep PhD and probably masters near the leading edge</a:t>
            </a:r>
          </a:p>
          <a:p>
            <a:r>
              <a:rPr lang="en-US" dirty="0" smtClean="0"/>
              <a:t>Undergraduate education is different as at universities like IU it would be strongly linked to research</a:t>
            </a:r>
          </a:p>
          <a:p>
            <a:r>
              <a:rPr lang="en-US" dirty="0" smtClean="0"/>
              <a:t>On other hand it is also part of education that is most clearly valuable in an Industry innovation driven world</a:t>
            </a:r>
          </a:p>
          <a:p>
            <a:r>
              <a:rPr lang="en-US" dirty="0" smtClean="0"/>
              <a:t>Lot of attention nationally to “rebooting computer science” – most obvious trend is a greater application orientation but not clear this </a:t>
            </a:r>
            <a:r>
              <a:rPr lang="en-US" smtClean="0"/>
              <a:t>is sufficient </a:t>
            </a:r>
            <a:endParaRPr lang="en-US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AA53467-3A83-4390-AFDC-39710604A0CA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6" name="Slide Number Placeholder 5"/>
          <p:cNvSpPr txBox="1">
            <a:spLocks noGrp="1"/>
          </p:cNvSpPr>
          <p:nvPr/>
        </p:nvSpPr>
        <p:spPr bwMode="auto">
          <a:xfrm>
            <a:off x="6858000" y="6553200"/>
            <a:ext cx="2133600" cy="3048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FF24BA25-D65D-403A-85C2-9B54B8BAC290}" type="slidenum">
              <a:rPr lang="en-US" sz="1000" b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pPr algn="r">
                <a:defRPr/>
              </a:pPr>
              <a:t>4</a:t>
            </a:fld>
            <a:endParaRPr lang="en-US" sz="1000" b="0"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2662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mtClean="0"/>
              <a:t>What is Cyberinfrastructure</a:t>
            </a:r>
          </a:p>
        </p:txBody>
      </p:sp>
      <p:sp>
        <p:nvSpPr>
          <p:cNvPr id="2662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990600"/>
            <a:ext cx="8991600" cy="5638800"/>
          </a:xfrm>
        </p:spPr>
        <p:txBody>
          <a:bodyPr/>
          <a:lstStyle/>
          <a:p>
            <a:pPr eaLnBrk="1" hangingPunct="1"/>
            <a:r>
              <a:rPr lang="en-US" sz="2400" smtClean="0"/>
              <a:t>Cyberinfrastructure is (from NSF) infrastructure that supports </a:t>
            </a:r>
            <a:r>
              <a:rPr lang="en-US" sz="2400" smtClean="0">
                <a:solidFill>
                  <a:srgbClr val="FFFF00"/>
                </a:solidFill>
              </a:rPr>
              <a:t>distributed research and learning</a:t>
            </a:r>
            <a:r>
              <a:rPr lang="en-US" sz="2400" smtClean="0"/>
              <a:t> (</a:t>
            </a:r>
            <a:r>
              <a:rPr lang="en-US" sz="2400" smtClean="0">
                <a:solidFill>
                  <a:srgbClr val="FFFF00"/>
                </a:solidFill>
              </a:rPr>
              <a:t>e-Science, e-Research, e-Education</a:t>
            </a:r>
            <a:r>
              <a:rPr lang="en-US" sz="2400" smtClean="0"/>
              <a:t>) </a:t>
            </a:r>
          </a:p>
          <a:p>
            <a:pPr lvl="1" eaLnBrk="1" hangingPunct="1"/>
            <a:r>
              <a:rPr lang="en-US" smtClean="0"/>
              <a:t>Links data, people, computers</a:t>
            </a:r>
          </a:p>
          <a:p>
            <a:pPr eaLnBrk="1" hangingPunct="1"/>
            <a:r>
              <a:rPr lang="en-US" sz="2400" smtClean="0"/>
              <a:t>Exploits </a:t>
            </a:r>
            <a:r>
              <a:rPr lang="en-US" sz="2400" smtClean="0">
                <a:solidFill>
                  <a:srgbClr val="FFFF00"/>
                </a:solidFill>
              </a:rPr>
              <a:t>Internet technology</a:t>
            </a:r>
            <a:r>
              <a:rPr lang="en-US" sz="2400" smtClean="0"/>
              <a:t> (</a:t>
            </a:r>
            <a:r>
              <a:rPr lang="en-US" sz="2400" smtClean="0">
                <a:solidFill>
                  <a:srgbClr val="FFFF00"/>
                </a:solidFill>
              </a:rPr>
              <a:t>Web2.0 </a:t>
            </a:r>
            <a:r>
              <a:rPr lang="en-US" sz="2400" smtClean="0"/>
              <a:t>and </a:t>
            </a:r>
            <a:r>
              <a:rPr lang="en-US" sz="2400" smtClean="0">
                <a:solidFill>
                  <a:srgbClr val="FFFF00"/>
                </a:solidFill>
              </a:rPr>
              <a:t>Clouds</a:t>
            </a:r>
            <a:r>
              <a:rPr lang="en-US" sz="2400" smtClean="0"/>
              <a:t>) adding (via </a:t>
            </a:r>
            <a:r>
              <a:rPr lang="en-US" sz="2400" smtClean="0">
                <a:solidFill>
                  <a:srgbClr val="FFFF00"/>
                </a:solidFill>
              </a:rPr>
              <a:t>Grid</a:t>
            </a:r>
            <a:r>
              <a:rPr lang="en-US" sz="2400" smtClean="0"/>
              <a:t> technology) management, security, supercomputers etc.</a:t>
            </a:r>
          </a:p>
          <a:p>
            <a:pPr eaLnBrk="1" hangingPunct="1"/>
            <a:r>
              <a:rPr lang="en-US" sz="2400" smtClean="0"/>
              <a:t>It has two aspects: </a:t>
            </a:r>
            <a:r>
              <a:rPr lang="en-US" sz="2400" smtClean="0">
                <a:solidFill>
                  <a:srgbClr val="FFFF00"/>
                </a:solidFill>
              </a:rPr>
              <a:t>parallel </a:t>
            </a:r>
            <a:r>
              <a:rPr lang="en-US" sz="2400" smtClean="0"/>
              <a:t>– low latency (microseconds) between nodes and </a:t>
            </a:r>
            <a:r>
              <a:rPr lang="en-US" sz="2400" smtClean="0">
                <a:solidFill>
                  <a:srgbClr val="FFFF00"/>
                </a:solidFill>
              </a:rPr>
              <a:t>distributed</a:t>
            </a:r>
            <a:r>
              <a:rPr lang="en-US" sz="2400" smtClean="0"/>
              <a:t> – highish latency (milliseconds) between nodes</a:t>
            </a:r>
          </a:p>
          <a:p>
            <a:pPr eaLnBrk="1" hangingPunct="1"/>
            <a:r>
              <a:rPr lang="en-US" sz="2400" smtClean="0"/>
              <a:t>Parallel needed to get </a:t>
            </a:r>
            <a:r>
              <a:rPr lang="en-US" sz="2400" smtClean="0">
                <a:solidFill>
                  <a:srgbClr val="FFFF00"/>
                </a:solidFill>
              </a:rPr>
              <a:t>high performance</a:t>
            </a:r>
            <a:r>
              <a:rPr lang="en-US" sz="2400" smtClean="0"/>
              <a:t> on </a:t>
            </a:r>
            <a:r>
              <a:rPr lang="en-US" sz="2400" smtClean="0">
                <a:solidFill>
                  <a:srgbClr val="FFFF00"/>
                </a:solidFill>
              </a:rPr>
              <a:t>individual</a:t>
            </a:r>
            <a:r>
              <a:rPr lang="en-US" sz="2400" smtClean="0"/>
              <a:t> large simulations, data analysis etc.; must </a:t>
            </a:r>
            <a:r>
              <a:rPr lang="en-US" sz="2400" smtClean="0">
                <a:solidFill>
                  <a:srgbClr val="FFFF00"/>
                </a:solidFill>
              </a:rPr>
              <a:t>decompose problem</a:t>
            </a:r>
          </a:p>
          <a:p>
            <a:pPr eaLnBrk="1" hangingPunct="1"/>
            <a:r>
              <a:rPr lang="en-US" sz="2400" smtClean="0"/>
              <a:t>Distributed aspect </a:t>
            </a:r>
            <a:r>
              <a:rPr lang="en-US" sz="2400" smtClean="0">
                <a:solidFill>
                  <a:srgbClr val="FFFF00"/>
                </a:solidFill>
              </a:rPr>
              <a:t>integrates</a:t>
            </a:r>
            <a:r>
              <a:rPr lang="en-US" sz="2400" smtClean="0"/>
              <a:t> already distinct components – especially natural for data (as in biology databases etc.)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US" sz="4000" dirty="0" smtClean="0"/>
              <a:t>Implications for Research of funding process and technology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91600" cy="5410200"/>
          </a:xfrm>
        </p:spPr>
        <p:txBody>
          <a:bodyPr/>
          <a:lstStyle/>
          <a:p>
            <a:r>
              <a:rPr lang="en-US" dirty="0" smtClean="0"/>
              <a:t>Technology is changing on time period of an order a year but academia has longer time periods</a:t>
            </a:r>
          </a:p>
          <a:p>
            <a:pPr lvl="1"/>
            <a:r>
              <a:rPr lang="en-US" dirty="0" smtClean="0"/>
              <a:t>5 years to get a PhD</a:t>
            </a:r>
          </a:p>
          <a:p>
            <a:pPr lvl="1"/>
            <a:r>
              <a:rPr lang="en-US" dirty="0" smtClean="0"/>
              <a:t>1 year proposal submittal to start time</a:t>
            </a:r>
          </a:p>
          <a:p>
            <a:r>
              <a:rPr lang="en-US" dirty="0" smtClean="0"/>
              <a:t>Students thesis topics can be outdated before finishing</a:t>
            </a:r>
          </a:p>
          <a:p>
            <a:r>
              <a:rPr lang="en-US" dirty="0" smtClean="0"/>
              <a:t>Infrastructure such as TeraGrid uncompetitive with industry already moving to clouds</a:t>
            </a:r>
          </a:p>
          <a:p>
            <a:r>
              <a:rPr lang="en-US" dirty="0" smtClean="0"/>
              <a:t>One could focus on “fundamental questions” but are they really exciting?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9144000" cy="838200"/>
          </a:xfrm>
        </p:spPr>
        <p:txBody>
          <a:bodyPr/>
          <a:lstStyle/>
          <a:p>
            <a:r>
              <a:rPr lang="en-US" dirty="0" smtClean="0"/>
              <a:t>Contrasting Research and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8991600" cy="5410200"/>
          </a:xfrm>
        </p:spPr>
        <p:txBody>
          <a:bodyPr/>
          <a:lstStyle/>
          <a:p>
            <a:r>
              <a:rPr lang="en-US" sz="2600" dirty="0" smtClean="0"/>
              <a:t> Research investigates “fundamental issues” while development “builds interesting things” according to fundamental principles established by research</a:t>
            </a:r>
          </a:p>
          <a:p>
            <a:r>
              <a:rPr lang="en-US" sz="2600" dirty="0" smtClean="0"/>
              <a:t>Most PhD topics (with me) are 90% development and 10% research</a:t>
            </a:r>
          </a:p>
          <a:p>
            <a:r>
              <a:rPr lang="en-US" sz="2600" dirty="0" smtClean="0"/>
              <a:t>Need to build a system before you can investigate it and building is always most time consuming</a:t>
            </a:r>
          </a:p>
          <a:p>
            <a:r>
              <a:rPr lang="en-US" sz="2600" dirty="0" smtClean="0"/>
              <a:t>Students often confuse building system with the research</a:t>
            </a:r>
          </a:p>
          <a:p>
            <a:r>
              <a:rPr lang="en-US" sz="2600" dirty="0" smtClean="0"/>
              <a:t>Faculty do not agree about what is an important fundamental issue – are there any?</a:t>
            </a:r>
          </a:p>
          <a:p>
            <a:r>
              <a:rPr lang="en-US" sz="2600" dirty="0" smtClean="0"/>
              <a:t>CS “Systems” PhD’s often run into trouble with theoretical faculty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Interdisciplinary Research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14400"/>
            <a:ext cx="8991600" cy="5410200"/>
          </a:xfrm>
        </p:spPr>
        <p:txBody>
          <a:bodyPr/>
          <a:lstStyle/>
          <a:p>
            <a:r>
              <a:rPr lang="en-US" dirty="0" smtClean="0"/>
              <a:t>There is much talk about growing importance of interdisciplinary work and in fact this is a trend over last 20 years!</a:t>
            </a:r>
          </a:p>
          <a:p>
            <a:r>
              <a:rPr lang="en-US" dirty="0" smtClean="0"/>
              <a:t>In computer science this means that there is a growing interest in working between computer science and applications and reflects broader use of computing and lowering of opportunities in “pure fundamental issues”</a:t>
            </a:r>
          </a:p>
          <a:p>
            <a:r>
              <a:rPr lang="en-US" dirty="0" smtClean="0"/>
              <a:t>Getting promoted/tenured hard if you interdisciplinary as no peers</a:t>
            </a:r>
          </a:p>
          <a:p>
            <a:pPr lvl="1"/>
            <a:r>
              <a:rPr lang="en-US" dirty="0" smtClean="0"/>
              <a:t>Often easy to get appointed as you are useful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CB67CD-AE4F-4FC1-A93E-BA83EF6358DC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z="3400" smtClean="0"/>
              <a:t>Applications, Infrastructure, Technologies</a:t>
            </a: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838200"/>
            <a:ext cx="9144000" cy="5562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400" smtClean="0"/>
              <a:t>This field is confused by inconsistent use of terminology; I define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rgbClr val="FFFF00"/>
                </a:solidFill>
              </a:rPr>
              <a:t>Web Services</a:t>
            </a:r>
            <a:r>
              <a:rPr lang="en-US" sz="2400" smtClean="0"/>
              <a:t>, </a:t>
            </a:r>
            <a:r>
              <a:rPr lang="en-US" sz="2400" smtClean="0">
                <a:solidFill>
                  <a:srgbClr val="FFFF00"/>
                </a:solidFill>
              </a:rPr>
              <a:t>Grids</a:t>
            </a:r>
            <a:r>
              <a:rPr lang="en-US" sz="2400" smtClean="0"/>
              <a:t> and (aspects of) </a:t>
            </a:r>
            <a:r>
              <a:rPr lang="en-US" sz="2400" smtClean="0">
                <a:solidFill>
                  <a:srgbClr val="FFFF00"/>
                </a:solidFill>
              </a:rPr>
              <a:t>Web 2.0</a:t>
            </a:r>
            <a:r>
              <a:rPr lang="en-US" sz="2400" smtClean="0"/>
              <a:t> (</a:t>
            </a:r>
            <a:r>
              <a:rPr lang="en-US" sz="2400" smtClean="0">
                <a:solidFill>
                  <a:srgbClr val="FFFF00"/>
                </a:solidFill>
              </a:rPr>
              <a:t>Clouds</a:t>
            </a:r>
            <a:r>
              <a:rPr lang="en-US" sz="2400" smtClean="0"/>
              <a:t>) are </a:t>
            </a:r>
            <a:r>
              <a:rPr lang="en-US" sz="2400" smtClean="0">
                <a:solidFill>
                  <a:srgbClr val="FFFF00"/>
                </a:solidFill>
              </a:rPr>
              <a:t>technologies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rgbClr val="FFFF00"/>
                </a:solidFill>
              </a:rPr>
              <a:t>Grids</a:t>
            </a:r>
            <a:r>
              <a:rPr lang="en-US" sz="2400" smtClean="0"/>
              <a:t> represent any sort of managed distributed system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rgbClr val="FFFF00"/>
                </a:solidFill>
              </a:rPr>
              <a:t>Clouds</a:t>
            </a:r>
            <a:r>
              <a:rPr lang="en-US" sz="2400" smtClean="0"/>
              <a:t> (Web 2.0) are rapidly becoming preferred commercial Grid and best for anything except high end scientific simulations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/>
              <a:t>These technologies combine and compete to build </a:t>
            </a:r>
            <a:r>
              <a:rPr lang="en-US" sz="2400" smtClean="0">
                <a:solidFill>
                  <a:srgbClr val="FFFF00"/>
                </a:solidFill>
              </a:rPr>
              <a:t>electronic infrastructures</a:t>
            </a:r>
            <a:r>
              <a:rPr lang="en-US" sz="2400" smtClean="0"/>
              <a:t> termed </a:t>
            </a:r>
            <a:r>
              <a:rPr lang="en-US" sz="2400" smtClean="0">
                <a:solidFill>
                  <a:srgbClr val="FFFF00"/>
                </a:solidFill>
              </a:rPr>
              <a:t>e-infrastructure</a:t>
            </a:r>
            <a:r>
              <a:rPr lang="en-US" sz="2400" smtClean="0"/>
              <a:t> or </a:t>
            </a:r>
            <a:r>
              <a:rPr lang="en-US" sz="2400" smtClean="0">
                <a:solidFill>
                  <a:srgbClr val="FFFF00"/>
                </a:solidFill>
              </a:rPr>
              <a:t>Cyberinfrastructure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rgbClr val="FFFF00"/>
                </a:solidFill>
              </a:rPr>
              <a:t>Cyberinfrastructure </a:t>
            </a:r>
            <a:r>
              <a:rPr lang="en-US" sz="2400" smtClean="0"/>
              <a:t>is</a:t>
            </a:r>
            <a:r>
              <a:rPr lang="en-US" sz="2400" smtClean="0">
                <a:solidFill>
                  <a:srgbClr val="FFFF00"/>
                </a:solidFill>
              </a:rPr>
              <a:t> high speed network </a:t>
            </a:r>
            <a:r>
              <a:rPr lang="en-US" sz="2400" smtClean="0"/>
              <a:t>plus enabling </a:t>
            </a:r>
            <a:r>
              <a:rPr lang="en-US" sz="2400" smtClean="0">
                <a:solidFill>
                  <a:srgbClr val="FFFF00"/>
                </a:solidFill>
              </a:rPr>
              <a:t>software </a:t>
            </a:r>
            <a:r>
              <a:rPr lang="en-US" sz="2400" smtClean="0"/>
              <a:t>and</a:t>
            </a:r>
            <a:r>
              <a:rPr lang="en-US" sz="2400" smtClean="0">
                <a:solidFill>
                  <a:srgbClr val="FFFF00"/>
                </a:solidFill>
              </a:rPr>
              <a:t> computers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rgbClr val="FFFF00"/>
                </a:solidFill>
              </a:rPr>
              <a:t>e-moreorlessanything</a:t>
            </a:r>
            <a:r>
              <a:rPr lang="en-US" sz="2400" smtClean="0"/>
              <a:t> is an emerging application area of broad importance that is hosted on the infrastructures </a:t>
            </a:r>
            <a:r>
              <a:rPr lang="en-US" sz="2400" smtClean="0">
                <a:solidFill>
                  <a:srgbClr val="FFFF00"/>
                </a:solidFill>
              </a:rPr>
              <a:t>e-infrastructure</a:t>
            </a:r>
            <a:r>
              <a:rPr lang="en-US" sz="2400" smtClean="0"/>
              <a:t> or </a:t>
            </a:r>
            <a:r>
              <a:rPr lang="en-US" sz="2400" smtClean="0">
                <a:solidFill>
                  <a:srgbClr val="FFFF00"/>
                </a:solidFill>
              </a:rPr>
              <a:t>Cyberinfrastructure</a:t>
            </a:r>
          </a:p>
          <a:p>
            <a:pPr eaLnBrk="1" hangingPunct="1">
              <a:lnSpc>
                <a:spcPct val="90000"/>
              </a:lnSpc>
            </a:pPr>
            <a:r>
              <a:rPr lang="en-US" sz="2400" smtClean="0">
                <a:solidFill>
                  <a:srgbClr val="FFFF00"/>
                </a:solidFill>
              </a:rPr>
              <a:t>e-Science </a:t>
            </a:r>
            <a:r>
              <a:rPr lang="en-US" sz="2400" smtClean="0"/>
              <a:t>or perhaps</a:t>
            </a:r>
            <a:r>
              <a:rPr lang="en-US" sz="2400" smtClean="0">
                <a:solidFill>
                  <a:srgbClr val="FFFF00"/>
                </a:solidFill>
              </a:rPr>
              <a:t> better e-Research </a:t>
            </a:r>
            <a:r>
              <a:rPr lang="en-US" sz="2400" smtClean="0"/>
              <a:t>is a special case of </a:t>
            </a:r>
            <a:r>
              <a:rPr lang="en-US" sz="2400" smtClean="0">
                <a:solidFill>
                  <a:srgbClr val="FFFF00"/>
                </a:solidFill>
              </a:rPr>
              <a:t>e-moreorlessanything</a:t>
            </a:r>
            <a:r>
              <a:rPr lang="en-US" sz="2400" smtClean="0"/>
              <a:t> </a:t>
            </a:r>
          </a:p>
          <a:p>
            <a:pPr eaLnBrk="1" hangingPunct="1">
              <a:lnSpc>
                <a:spcPct val="90000"/>
              </a:lnSpc>
              <a:buFont typeface="Wingdings" pitchFamily="2" charset="2"/>
              <a:buNone/>
            </a:pPr>
            <a:endParaRPr lang="en-US" sz="240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D46CC4-3F90-4332-BC86-6028A6A19384}" type="slidenum">
              <a:rPr lang="en-US"/>
              <a:pPr>
                <a:defRPr/>
              </a:pPr>
              <a:t>6</a:t>
            </a:fld>
            <a:endParaRPr lang="en-US"/>
          </a:p>
        </p:txBody>
      </p:sp>
      <p:grpSp>
        <p:nvGrpSpPr>
          <p:cNvPr id="28675" name="Group 5"/>
          <p:cNvGrpSpPr>
            <a:grpSpLocks/>
          </p:cNvGrpSpPr>
          <p:nvPr/>
        </p:nvGrpSpPr>
        <p:grpSpPr bwMode="auto">
          <a:xfrm>
            <a:off x="304800" y="228600"/>
            <a:ext cx="8348663" cy="6510338"/>
            <a:chOff x="304800" y="0"/>
            <a:chExt cx="8348663" cy="6510566"/>
          </a:xfrm>
        </p:grpSpPr>
        <p:pic>
          <p:nvPicPr>
            <p:cNvPr id="28676" name="Picture 1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0"/>
              <a:ext cx="8305800" cy="65105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Rectangle 4"/>
            <p:cNvSpPr txBox="1">
              <a:spLocks/>
            </p:cNvSpPr>
            <p:nvPr/>
          </p:nvSpPr>
          <p:spPr>
            <a:xfrm>
              <a:off x="4343400" y="304811"/>
              <a:ext cx="4310063" cy="1143040"/>
            </a:xfrm>
            <a:prstGeom prst="rect">
              <a:avLst/>
            </a:prstGeom>
          </p:spPr>
          <p:txBody>
            <a:bodyPr/>
            <a:lstStyle/>
            <a:p>
              <a:pPr>
                <a:defRPr/>
              </a:pPr>
              <a:r>
                <a:rPr lang="en-US" sz="2800" kern="0" dirty="0">
                  <a:solidFill>
                    <a:srgbClr val="000066"/>
                  </a:solidFill>
                  <a:latin typeface="+mj-lt"/>
                  <a:ea typeface="+mj-ea"/>
                  <a:cs typeface="+mj-cs"/>
                </a:rPr>
                <a:t>Gartner 2008 Technology Hype Curve</a:t>
              </a:r>
            </a:p>
          </p:txBody>
        </p:sp>
        <p:sp>
          <p:nvSpPr>
            <p:cNvPr id="28678" name="TextBox 5"/>
            <p:cNvSpPr txBox="1">
              <a:spLocks noChangeArrowheads="1"/>
            </p:cNvSpPr>
            <p:nvPr/>
          </p:nvSpPr>
          <p:spPr bwMode="auto">
            <a:xfrm>
              <a:off x="4876800" y="1295400"/>
              <a:ext cx="3733800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1800">
                  <a:solidFill>
                    <a:srgbClr val="FF0000"/>
                  </a:solidFill>
                </a:rPr>
                <a:t>Clouds, Microblogs and Green IT appear</a:t>
              </a:r>
            </a:p>
            <a:p>
              <a:pPr algn="l"/>
              <a:r>
                <a:rPr lang="en-US" sz="1800">
                  <a:solidFill>
                    <a:srgbClr val="FF0000"/>
                  </a:solidFill>
                </a:rPr>
                <a:t>Basic Web Services, Wikis and SOA </a:t>
              </a:r>
            </a:p>
            <a:p>
              <a:pPr algn="l"/>
              <a:r>
                <a:rPr lang="en-US" sz="1800">
                  <a:solidFill>
                    <a:srgbClr val="FF0000"/>
                  </a:solidFill>
                </a:rPr>
                <a:t>becoming mainstream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BB6861-0E00-40D0-98B4-19E4C467D9B9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2969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eaLnBrk="1" hangingPunct="1"/>
            <a:r>
              <a:rPr lang="en-US" smtClean="0"/>
              <a:t>Relevance of Web 2.0</a:t>
            </a:r>
          </a:p>
        </p:txBody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609600"/>
            <a:ext cx="8991600" cy="6248400"/>
          </a:xfrm>
        </p:spPr>
        <p:txBody>
          <a:bodyPr/>
          <a:lstStyle/>
          <a:p>
            <a:pPr eaLnBrk="1" hangingPunct="1">
              <a:spcBef>
                <a:spcPct val="15000"/>
              </a:spcBef>
            </a:pPr>
            <a:r>
              <a:rPr lang="en-US" sz="2400" smtClean="0">
                <a:solidFill>
                  <a:srgbClr val="FFFF00"/>
                </a:solidFill>
              </a:rPr>
              <a:t>Web 2.0</a:t>
            </a:r>
            <a:r>
              <a:rPr lang="en-US" sz="2400" smtClean="0"/>
              <a:t> can </a:t>
            </a:r>
            <a:r>
              <a:rPr lang="en-US" sz="2400" smtClean="0">
                <a:solidFill>
                  <a:srgbClr val="FFFF00"/>
                </a:solidFill>
              </a:rPr>
              <a:t>help e-Science</a:t>
            </a:r>
            <a:r>
              <a:rPr lang="en-US" sz="2400" smtClean="0"/>
              <a:t> in many ways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smtClean="0"/>
              <a:t>Its tools (web sites) can enhance scientific collaboration, i.e. effectively </a:t>
            </a:r>
            <a:r>
              <a:rPr lang="en-US" sz="2400" smtClean="0">
                <a:solidFill>
                  <a:srgbClr val="FFFF00"/>
                </a:solidFill>
              </a:rPr>
              <a:t>support virtual organizations</a:t>
            </a:r>
            <a:r>
              <a:rPr lang="en-US" sz="2400" smtClean="0"/>
              <a:t>, in different ways from grids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smtClean="0"/>
              <a:t>The popularity of Web 2.0 can provide </a:t>
            </a:r>
            <a:r>
              <a:rPr lang="en-US" sz="2400" smtClean="0">
                <a:solidFill>
                  <a:srgbClr val="FFFF00"/>
                </a:solidFill>
              </a:rPr>
              <a:t>high quality technologies and software</a:t>
            </a:r>
            <a:r>
              <a:rPr lang="en-US" sz="2400" smtClean="0"/>
              <a:t> that (due to large commercial investment) can be very useful in e-Science and preferable to complex Grid or Web Service solutions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smtClean="0"/>
              <a:t>The </a:t>
            </a:r>
            <a:r>
              <a:rPr lang="en-US" sz="2400" smtClean="0">
                <a:solidFill>
                  <a:srgbClr val="FFFF00"/>
                </a:solidFill>
              </a:rPr>
              <a:t>usability</a:t>
            </a:r>
            <a:r>
              <a:rPr lang="en-US" sz="2400" smtClean="0"/>
              <a:t> and </a:t>
            </a:r>
            <a:r>
              <a:rPr lang="en-US" sz="2400" smtClean="0">
                <a:solidFill>
                  <a:srgbClr val="FFFF00"/>
                </a:solidFill>
              </a:rPr>
              <a:t>participatory</a:t>
            </a:r>
            <a:r>
              <a:rPr lang="en-US" sz="2400" smtClean="0"/>
              <a:t> nature of Web 2.0 can bring science and its informatics to a </a:t>
            </a:r>
            <a:r>
              <a:rPr lang="en-US" sz="2400" smtClean="0">
                <a:solidFill>
                  <a:srgbClr val="FFFF00"/>
                </a:solidFill>
              </a:rPr>
              <a:t>broader audience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smtClean="0"/>
              <a:t>Cyberinfrastructure is research analogue of major commercial initiatives e.g. to </a:t>
            </a:r>
            <a:r>
              <a:rPr lang="en-US" sz="2400" smtClean="0">
                <a:solidFill>
                  <a:srgbClr val="FFFF00"/>
                </a:solidFill>
              </a:rPr>
              <a:t>important job opportunities </a:t>
            </a:r>
            <a:r>
              <a:rPr lang="en-US" sz="2400" smtClean="0"/>
              <a:t>for students!</a:t>
            </a:r>
          </a:p>
          <a:p>
            <a:pPr eaLnBrk="1" hangingPunct="1">
              <a:spcBef>
                <a:spcPct val="15000"/>
              </a:spcBef>
            </a:pPr>
            <a:r>
              <a:rPr lang="en-US" sz="2400" smtClean="0"/>
              <a:t>Web 2.0 is </a:t>
            </a:r>
            <a:r>
              <a:rPr lang="en-US" sz="2400" smtClean="0">
                <a:solidFill>
                  <a:srgbClr val="FFFF00"/>
                </a:solidFill>
              </a:rPr>
              <a:t>major commercial use </a:t>
            </a:r>
            <a:r>
              <a:rPr lang="en-US" sz="2400" smtClean="0"/>
              <a:t>of computers and “Google/Amazon” farms spurred </a:t>
            </a:r>
            <a:r>
              <a:rPr lang="en-US" sz="2400" smtClean="0">
                <a:solidFill>
                  <a:srgbClr val="FFFF00"/>
                </a:solidFill>
              </a:rPr>
              <a:t>cloud computing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000" smtClean="0"/>
              <a:t>Same computer answering your Google query can do bioinformatics</a:t>
            </a:r>
          </a:p>
          <a:p>
            <a:pPr lvl="1" eaLnBrk="1" hangingPunct="1">
              <a:spcBef>
                <a:spcPct val="15000"/>
              </a:spcBef>
            </a:pPr>
            <a:r>
              <a:rPr lang="en-US" sz="2000" smtClean="0"/>
              <a:t>Can be accessed from a web page with a credit card i.e. as a Service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7D17FEF-0C19-49FE-B7FA-A58CDFA2B3AC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30723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533400" y="152400"/>
            <a:ext cx="8153400" cy="914400"/>
          </a:xfrm>
        </p:spPr>
        <p:txBody>
          <a:bodyPr/>
          <a:lstStyle/>
          <a:p>
            <a:pPr eaLnBrk="1" hangingPunct="1"/>
            <a:r>
              <a:rPr lang="en-US" sz="3600" smtClean="0"/>
              <a:t>Virtual Observatory Astronomy Grid</a:t>
            </a:r>
            <a:br>
              <a:rPr lang="en-US" sz="3600" smtClean="0"/>
            </a:br>
            <a:r>
              <a:rPr lang="en-US" sz="3600" smtClean="0"/>
              <a:t>Integrate Experiments</a:t>
            </a:r>
            <a:endParaRPr lang="en-US" smtClean="0"/>
          </a:p>
        </p:txBody>
      </p:sp>
      <p:pic>
        <p:nvPicPr>
          <p:cNvPr id="30724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lum bright="-10000" contrast="28000"/>
          </a:blip>
          <a:srcRect/>
          <a:stretch>
            <a:fillRect/>
          </a:stretch>
        </p:blipFill>
        <p:spPr>
          <a:xfrm>
            <a:off x="381000" y="1227138"/>
            <a:ext cx="2743200" cy="2735262"/>
          </a:xfrm>
        </p:spPr>
      </p:pic>
      <p:pic>
        <p:nvPicPr>
          <p:cNvPr id="30725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lum bright="-10000" contrast="28000"/>
          </a:blip>
          <a:srcRect/>
          <a:stretch>
            <a:fillRect/>
          </a:stretch>
        </p:blipFill>
        <p:spPr>
          <a:xfrm>
            <a:off x="3200400" y="1247775"/>
            <a:ext cx="2895600" cy="2714625"/>
          </a:xfrm>
        </p:spPr>
      </p:pic>
      <p:pic>
        <p:nvPicPr>
          <p:cNvPr id="30726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lum bright="-20000" contrast="10000"/>
          </a:blip>
          <a:srcRect/>
          <a:stretch>
            <a:fillRect/>
          </a:stretch>
        </p:blipFill>
        <p:spPr>
          <a:xfrm>
            <a:off x="6172200" y="1219200"/>
            <a:ext cx="2725738" cy="2743200"/>
          </a:xfrm>
        </p:spPr>
      </p:pic>
      <p:sp>
        <p:nvSpPr>
          <p:cNvPr id="30727" name="Text Box 6"/>
          <p:cNvSpPr txBox="1">
            <a:spLocks noChangeArrowheads="1"/>
          </p:cNvSpPr>
          <p:nvPr/>
        </p:nvSpPr>
        <p:spPr bwMode="auto">
          <a:xfrm>
            <a:off x="1295400" y="1219200"/>
            <a:ext cx="911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400" b="0">
                <a:solidFill>
                  <a:srgbClr val="FFFF2B"/>
                </a:solidFill>
                <a:latin typeface="Times" pitchFamily="18" charset="0"/>
              </a:rPr>
              <a:t>Radio</a:t>
            </a:r>
          </a:p>
        </p:txBody>
      </p:sp>
      <p:sp>
        <p:nvSpPr>
          <p:cNvPr id="30728" name="Text Box 7"/>
          <p:cNvSpPr txBox="1">
            <a:spLocks noChangeArrowheads="1"/>
          </p:cNvSpPr>
          <p:nvPr/>
        </p:nvSpPr>
        <p:spPr bwMode="auto">
          <a:xfrm>
            <a:off x="3733800" y="1219200"/>
            <a:ext cx="16732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400" b="0">
                <a:solidFill>
                  <a:srgbClr val="FFFF2B"/>
                </a:solidFill>
                <a:latin typeface="Times" pitchFamily="18" charset="0"/>
              </a:rPr>
              <a:t>Far-Infrared</a:t>
            </a:r>
          </a:p>
        </p:txBody>
      </p:sp>
      <p:sp>
        <p:nvSpPr>
          <p:cNvPr id="30729" name="Text Box 8"/>
          <p:cNvSpPr txBox="1">
            <a:spLocks noChangeArrowheads="1"/>
          </p:cNvSpPr>
          <p:nvPr/>
        </p:nvSpPr>
        <p:spPr bwMode="auto">
          <a:xfrm>
            <a:off x="7010400" y="1219200"/>
            <a:ext cx="10636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400" b="0">
                <a:solidFill>
                  <a:srgbClr val="FFFF2B"/>
                </a:solidFill>
                <a:latin typeface="Times" pitchFamily="18" charset="0"/>
              </a:rPr>
              <a:t>Visible</a:t>
            </a:r>
          </a:p>
        </p:txBody>
      </p:sp>
      <p:pic>
        <p:nvPicPr>
          <p:cNvPr id="30730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4038600"/>
            <a:ext cx="27432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1" name="Text Box 10"/>
          <p:cNvSpPr txBox="1">
            <a:spLocks noChangeArrowheads="1"/>
          </p:cNvSpPr>
          <p:nvPr/>
        </p:nvSpPr>
        <p:spPr bwMode="auto">
          <a:xfrm>
            <a:off x="415925" y="6348413"/>
            <a:ext cx="1939925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200" b="0">
                <a:solidFill>
                  <a:srgbClr val="FFFF2B"/>
                </a:solidFill>
                <a:latin typeface="Times" pitchFamily="18" charset="0"/>
              </a:rPr>
              <a:t>Visible + X-ray</a:t>
            </a:r>
          </a:p>
        </p:txBody>
      </p:sp>
      <p:pic>
        <p:nvPicPr>
          <p:cNvPr id="30732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76600" y="4046538"/>
            <a:ext cx="5638800" cy="273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3" name="Text Box 12"/>
          <p:cNvSpPr txBox="1">
            <a:spLocks noChangeArrowheads="1"/>
          </p:cNvSpPr>
          <p:nvPr/>
        </p:nvSpPr>
        <p:spPr bwMode="auto">
          <a:xfrm>
            <a:off x="4727575" y="4038600"/>
            <a:ext cx="1292225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200" b="0">
                <a:solidFill>
                  <a:srgbClr val="FFFF2B"/>
                </a:solidFill>
                <a:latin typeface="Times" pitchFamily="18" charset="0"/>
              </a:rPr>
              <a:t>Dust Map</a:t>
            </a:r>
          </a:p>
        </p:txBody>
      </p:sp>
      <p:sp>
        <p:nvSpPr>
          <p:cNvPr id="30734" name="Text Box 13"/>
          <p:cNvSpPr txBox="1">
            <a:spLocks noChangeArrowheads="1"/>
          </p:cNvSpPr>
          <p:nvPr/>
        </p:nvSpPr>
        <p:spPr bwMode="auto">
          <a:xfrm>
            <a:off x="6405563" y="6354763"/>
            <a:ext cx="2509837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US" sz="2200" b="0">
                <a:solidFill>
                  <a:srgbClr val="FFFF2B"/>
                </a:solidFill>
                <a:latin typeface="Times" pitchFamily="18" charset="0"/>
              </a:rPr>
              <a:t>Galaxy Density Map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0" y="1295400"/>
            <a:ext cx="9144000" cy="5568950"/>
            <a:chOff x="0" y="816"/>
            <a:chExt cx="5760" cy="3508"/>
          </a:xfrm>
        </p:grpSpPr>
        <p:pic>
          <p:nvPicPr>
            <p:cNvPr id="30736" name="Picture 14"/>
            <p:cNvPicPr>
              <a:picLocks noChangeAspect="1" noChangeArrowheads="1"/>
            </p:cNvPicPr>
            <p:nvPr/>
          </p:nvPicPr>
          <p:blipFill>
            <a:blip r:embed="rId8"/>
            <a:srcRect l="27705" t="17021" r="9956" b="33276"/>
            <a:stretch>
              <a:fillRect/>
            </a:stretch>
          </p:blipFill>
          <p:spPr bwMode="auto">
            <a:xfrm>
              <a:off x="1440" y="816"/>
              <a:ext cx="4320" cy="3504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sp>
          <p:nvSpPr>
            <p:cNvPr id="30737" name="Text Box 15"/>
            <p:cNvSpPr txBox="1">
              <a:spLocks noChangeArrowheads="1"/>
            </p:cNvSpPr>
            <p:nvPr/>
          </p:nvSpPr>
          <p:spPr bwMode="auto">
            <a:xfrm>
              <a:off x="0" y="816"/>
              <a:ext cx="1392" cy="3508"/>
            </a:xfrm>
            <a:prstGeom prst="rect">
              <a:avLst/>
            </a:prstGeom>
            <a:solidFill>
              <a:srgbClr val="000000"/>
            </a:solidFill>
            <a:ln w="9525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/>
              <a:r>
                <a:rPr lang="en-US" sz="2400">
                  <a:solidFill>
                    <a:srgbClr val="FFFF00"/>
                  </a:solidFill>
                </a:rPr>
                <a:t>Comparison Shopping</a:t>
              </a:r>
              <a:r>
                <a:rPr lang="en-US" sz="2400"/>
                <a:t> is Internet analogy to </a:t>
              </a:r>
              <a:r>
                <a:rPr lang="en-US" sz="2400">
                  <a:solidFill>
                    <a:srgbClr val="FFFF00"/>
                  </a:solidFill>
                </a:rPr>
                <a:t>Integrated Astronomy</a:t>
              </a:r>
              <a:r>
                <a:rPr lang="en-US" sz="2400"/>
                <a:t> using similar technology</a:t>
              </a:r>
            </a:p>
            <a:p>
              <a:pPr algn="l"/>
              <a:endParaRPr lang="en-US" sz="2400"/>
            </a:p>
            <a:p>
              <a:pPr algn="l"/>
              <a:endParaRPr lang="en-US" sz="2400"/>
            </a:p>
            <a:p>
              <a:pPr algn="l"/>
              <a:endParaRPr lang="en-US" sz="2400"/>
            </a:p>
            <a:p>
              <a:pPr algn="l"/>
              <a:endParaRPr lang="en-US" sz="2400"/>
            </a:p>
            <a:p>
              <a:pPr algn="l"/>
              <a:endParaRPr lang="en-US" sz="2400"/>
            </a:p>
            <a:p>
              <a:pPr algn="l"/>
              <a:endParaRPr lang="en-US" sz="2400"/>
            </a:p>
            <a:p>
              <a:pPr algn="l"/>
              <a:endParaRPr lang="en-US" sz="24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smtClean="0"/>
              <a:t>Cloud Computing Resources from Amazon, IBM, Google, Microsoft ……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5E0D41-B4FD-468D-914A-78716B808F3A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/>
          <a:srcRect t="15831" r="4626" b="7124"/>
          <a:stretch>
            <a:fillRect/>
          </a:stretch>
        </p:blipFill>
        <p:spPr bwMode="auto">
          <a:xfrm>
            <a:off x="0" y="1371600"/>
            <a:ext cx="9199563" cy="5486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1749" name="TextBox 4"/>
          <p:cNvSpPr txBox="1">
            <a:spLocks noChangeArrowheads="1"/>
          </p:cNvSpPr>
          <p:nvPr/>
        </p:nvSpPr>
        <p:spPr bwMode="auto">
          <a:xfrm>
            <a:off x="1371600" y="1447800"/>
            <a:ext cx="7943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>
                <a:solidFill>
                  <a:schemeClr val="bg2"/>
                </a:solidFill>
              </a:rPr>
              <a:t>Computing as a Service from a web page with a credit card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INTL">
  <a:themeElements>
    <a:clrScheme name="INTL 1">
      <a:dk1>
        <a:srgbClr val="000000"/>
      </a:dk1>
      <a:lt1>
        <a:srgbClr val="FFFFFF"/>
      </a:lt1>
      <a:dk2>
        <a:srgbClr val="0000FF"/>
      </a:dk2>
      <a:lt2>
        <a:srgbClr val="FFFF99"/>
      </a:lt2>
      <a:accent1>
        <a:srgbClr val="009966"/>
      </a:accent1>
      <a:accent2>
        <a:srgbClr val="00CCCC"/>
      </a:accent2>
      <a:accent3>
        <a:srgbClr val="AAAAFF"/>
      </a:accent3>
      <a:accent4>
        <a:srgbClr val="DADADA"/>
      </a:accent4>
      <a:accent5>
        <a:srgbClr val="AACAB8"/>
      </a:accent5>
      <a:accent6>
        <a:srgbClr val="00B9B9"/>
      </a:accent6>
      <a:hlink>
        <a:srgbClr val="000080"/>
      </a:hlink>
      <a:folHlink>
        <a:srgbClr val="9999FF"/>
      </a:folHlink>
    </a:clrScheme>
    <a:fontScheme name="INTL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INTL 1">
        <a:dk1>
          <a:srgbClr val="000000"/>
        </a:dk1>
        <a:lt1>
          <a:srgbClr val="FFFFFF"/>
        </a:lt1>
        <a:dk2>
          <a:srgbClr val="0000FF"/>
        </a:dk2>
        <a:lt2>
          <a:srgbClr val="FFFF99"/>
        </a:lt2>
        <a:accent1>
          <a:srgbClr val="009966"/>
        </a:accent1>
        <a:accent2>
          <a:srgbClr val="00CCCC"/>
        </a:accent2>
        <a:accent3>
          <a:srgbClr val="AAAAFF"/>
        </a:accent3>
        <a:accent4>
          <a:srgbClr val="DADADA"/>
        </a:accent4>
        <a:accent5>
          <a:srgbClr val="AACAB8"/>
        </a:accent5>
        <a:accent6>
          <a:srgbClr val="00B9B9"/>
        </a:accent6>
        <a:hlink>
          <a:srgbClr val="000080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INTL 2">
        <a:dk1>
          <a:srgbClr val="000000"/>
        </a:dk1>
        <a:lt1>
          <a:srgbClr val="FFFFFF"/>
        </a:lt1>
        <a:dk2>
          <a:srgbClr val="000080"/>
        </a:dk2>
        <a:lt2>
          <a:srgbClr val="003399"/>
        </a:lt2>
        <a:accent1>
          <a:srgbClr val="9999FF"/>
        </a:accent1>
        <a:accent2>
          <a:srgbClr val="FF99FF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E78AE7"/>
        </a:accent6>
        <a:hlink>
          <a:srgbClr val="85ADFF"/>
        </a:hlink>
        <a:folHlink>
          <a:srgbClr val="00CC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INTL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DDDDD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9_Globe">
  <a:themeElements>
    <a:clrScheme name="4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4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_Globe">
  <a:themeElements>
    <a:clrScheme name="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ue_HP_Light">
  <a:themeElements>
    <a:clrScheme name="Blue_HP_Light 2">
      <a:dk1>
        <a:srgbClr val="000000"/>
      </a:dk1>
      <a:lt1>
        <a:srgbClr val="FFFFFF"/>
      </a:lt1>
      <a:dk2>
        <a:srgbClr val="000000"/>
      </a:dk2>
      <a:lt2>
        <a:srgbClr val="AAABB0"/>
      </a:lt2>
      <a:accent1>
        <a:srgbClr val="0071B5"/>
      </a:accent1>
      <a:accent2>
        <a:srgbClr val="64B900"/>
      </a:accent2>
      <a:accent3>
        <a:srgbClr val="FFFFFF"/>
      </a:accent3>
      <a:accent4>
        <a:srgbClr val="000000"/>
      </a:accent4>
      <a:accent5>
        <a:srgbClr val="AABBD7"/>
      </a:accent5>
      <a:accent6>
        <a:srgbClr val="5AA700"/>
      </a:accent6>
      <a:hlink>
        <a:srgbClr val="EB5F01"/>
      </a:hlink>
      <a:folHlink>
        <a:srgbClr val="CC0066"/>
      </a:folHlink>
    </a:clrScheme>
    <a:fontScheme name="Blue_HP_Light">
      <a:majorFont>
        <a:latin typeface="Futura Bk"/>
        <a:ea typeface=""/>
        <a:cs typeface=""/>
      </a:majorFont>
      <a:minorFont>
        <a:latin typeface="Futura B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ue_HP_Light 1">
        <a:dk1>
          <a:srgbClr val="000000"/>
        </a:dk1>
        <a:lt1>
          <a:srgbClr val="FFFFFF"/>
        </a:lt1>
        <a:dk2>
          <a:srgbClr val="001D58"/>
        </a:dk2>
        <a:lt2>
          <a:srgbClr val="FFFFFF"/>
        </a:lt2>
        <a:accent1>
          <a:srgbClr val="0071B5"/>
        </a:accent1>
        <a:accent2>
          <a:srgbClr val="64B900"/>
        </a:accent2>
        <a:accent3>
          <a:srgbClr val="AAABB4"/>
        </a:accent3>
        <a:accent4>
          <a:srgbClr val="DADADA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ue_HP_Light 2">
        <a:dk1>
          <a:srgbClr val="000000"/>
        </a:dk1>
        <a:lt1>
          <a:srgbClr val="FFFFFF"/>
        </a:lt1>
        <a:dk2>
          <a:srgbClr val="000000"/>
        </a:dk2>
        <a:lt2>
          <a:srgbClr val="AAABB0"/>
        </a:lt2>
        <a:accent1>
          <a:srgbClr val="0071B5"/>
        </a:accent1>
        <a:accent2>
          <a:srgbClr val="64B900"/>
        </a:accent2>
        <a:accent3>
          <a:srgbClr val="FFFFFF"/>
        </a:accent3>
        <a:accent4>
          <a:srgbClr val="000000"/>
        </a:accent4>
        <a:accent5>
          <a:srgbClr val="AABBD7"/>
        </a:accent5>
        <a:accent6>
          <a:srgbClr val="5AA700"/>
        </a:accent6>
        <a:hlink>
          <a:srgbClr val="EB5F01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PACI/SDSC (logo) template">
  <a:themeElements>
    <a:clrScheme name="">
      <a:dk1>
        <a:srgbClr val="000000"/>
      </a:dk1>
      <a:lt1>
        <a:srgbClr val="FFFFFF"/>
      </a:lt1>
      <a:dk2>
        <a:srgbClr val="081D58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1_NPACI/SDSC (logo) template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NPACI/SDSC (logo) templat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NPACI/SDSC (logo) templat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NPACI/SDSC (logo)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ide Bar">
  <a:themeElements>
    <a:clrScheme name="">
      <a:dk1>
        <a:srgbClr val="000099"/>
      </a:dk1>
      <a:lt1>
        <a:srgbClr val="FFFFFF"/>
      </a:lt1>
      <a:dk2>
        <a:srgbClr val="000099"/>
      </a:dk2>
      <a:lt2>
        <a:srgbClr val="393939"/>
      </a:lt2>
      <a:accent1>
        <a:srgbClr val="B2B2B2"/>
      </a:accent1>
      <a:accent2>
        <a:srgbClr val="FF0066"/>
      </a:accent2>
      <a:accent3>
        <a:srgbClr val="FFFFFF"/>
      </a:accent3>
      <a:accent4>
        <a:srgbClr val="000082"/>
      </a:accent4>
      <a:accent5>
        <a:srgbClr val="D5D5D5"/>
      </a:accent5>
      <a:accent6>
        <a:srgbClr val="E7005C"/>
      </a:accent6>
      <a:hlink>
        <a:srgbClr val="FF3399"/>
      </a:hlink>
      <a:folHlink>
        <a:srgbClr val="CC0066"/>
      </a:folHlink>
    </a:clrScheme>
    <a:fontScheme name="1_Side Bar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ide Bar 1">
        <a:dk1>
          <a:srgbClr val="000099"/>
        </a:dk1>
        <a:lt1>
          <a:srgbClr val="FFFFFF"/>
        </a:lt1>
        <a:dk2>
          <a:srgbClr val="0000FF"/>
        </a:dk2>
        <a:lt2>
          <a:srgbClr val="FFFF00"/>
        </a:lt2>
        <a:accent1>
          <a:srgbClr val="FF6633"/>
        </a:accent1>
        <a:accent2>
          <a:srgbClr val="FF00FF"/>
        </a:accent2>
        <a:accent3>
          <a:srgbClr val="AAAAFF"/>
        </a:accent3>
        <a:accent4>
          <a:srgbClr val="DADADA"/>
        </a:accent4>
        <a:accent5>
          <a:srgbClr val="FFB8AD"/>
        </a:accent5>
        <a:accent6>
          <a:srgbClr val="E700E7"/>
        </a:accent6>
        <a:hlink>
          <a:srgbClr val="FF0000"/>
        </a:hlink>
        <a:folHlink>
          <a:srgbClr val="80808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ide Bar 2">
        <a:dk1>
          <a:srgbClr val="000066"/>
        </a:dk1>
        <a:lt1>
          <a:srgbClr val="CCECFF"/>
        </a:lt1>
        <a:dk2>
          <a:srgbClr val="000080"/>
        </a:dk2>
        <a:lt2>
          <a:srgbClr val="000000"/>
        </a:lt2>
        <a:accent1>
          <a:srgbClr val="9999FF"/>
        </a:accent1>
        <a:accent2>
          <a:srgbClr val="CC00FF"/>
        </a:accent2>
        <a:accent3>
          <a:srgbClr val="E2F4FF"/>
        </a:accent3>
        <a:accent4>
          <a:srgbClr val="000056"/>
        </a:accent4>
        <a:accent5>
          <a:srgbClr val="CACAFF"/>
        </a:accent5>
        <a:accent6>
          <a:srgbClr val="B900E7"/>
        </a:accent6>
        <a:hlink>
          <a:srgbClr val="00CC99"/>
        </a:hlink>
        <a:folHlink>
          <a:srgbClr val="0099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ide Bar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B2B2B2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797979"/>
        </a:accent6>
        <a:hlink>
          <a:srgbClr val="5F5F5F"/>
        </a:hlink>
        <a:folHlink>
          <a:srgbClr val="DDDDD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ide Bar 4">
        <a:dk1>
          <a:srgbClr val="000000"/>
        </a:dk1>
        <a:lt1>
          <a:srgbClr val="FFFFFF"/>
        </a:lt1>
        <a:dk2>
          <a:srgbClr val="660033"/>
        </a:dk2>
        <a:lt2>
          <a:srgbClr val="FFFF66"/>
        </a:lt2>
        <a:accent1>
          <a:srgbClr val="FF0033"/>
        </a:accent1>
        <a:accent2>
          <a:srgbClr val="CC6600"/>
        </a:accent2>
        <a:accent3>
          <a:srgbClr val="B8AAAD"/>
        </a:accent3>
        <a:accent4>
          <a:srgbClr val="DADADA"/>
        </a:accent4>
        <a:accent5>
          <a:srgbClr val="FFAAAD"/>
        </a:accent5>
        <a:accent6>
          <a:srgbClr val="B95C00"/>
        </a:accent6>
        <a:hlink>
          <a:srgbClr val="999933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Globe">
  <a:themeElements>
    <a:clrScheme name="7_Globe 3">
      <a:dk1>
        <a:srgbClr val="003B76"/>
      </a:dk1>
      <a:lt1>
        <a:srgbClr val="FFFFFF"/>
      </a:lt1>
      <a:dk2>
        <a:srgbClr val="0066CC"/>
      </a:dk2>
      <a:lt2>
        <a:srgbClr val="CCECFF"/>
      </a:lt2>
      <a:accent1>
        <a:srgbClr val="33CCCC"/>
      </a:accent1>
      <a:accent2>
        <a:srgbClr val="66CCFF"/>
      </a:accent2>
      <a:accent3>
        <a:srgbClr val="AAB8E2"/>
      </a:accent3>
      <a:accent4>
        <a:srgbClr val="DADADA"/>
      </a:accent4>
      <a:accent5>
        <a:srgbClr val="ADE2E2"/>
      </a:accent5>
      <a:accent6>
        <a:srgbClr val="5CB9E7"/>
      </a:accent6>
      <a:hlink>
        <a:srgbClr val="FFFFCC"/>
      </a:hlink>
      <a:folHlink>
        <a:srgbClr val="FFCC66"/>
      </a:folHlink>
    </a:clrScheme>
    <a:fontScheme name="7_Globe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ctr" anchorCtr="0" compatLnSpc="1">
        <a:prstTxWarp prst="textNoShape">
          <a:avLst/>
        </a:prstTxWarp>
        <a:spAutoFit/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7_Globe 1">
        <a:dk1>
          <a:srgbClr val="622100"/>
        </a:dk1>
        <a:lt1>
          <a:srgbClr val="FFFFFF"/>
        </a:lt1>
        <a:dk2>
          <a:srgbClr val="800000"/>
        </a:dk2>
        <a:lt2>
          <a:srgbClr val="FFFFCC"/>
        </a:lt2>
        <a:accent1>
          <a:srgbClr val="E42B00"/>
        </a:accent1>
        <a:accent2>
          <a:srgbClr val="996600"/>
        </a:accent2>
        <a:accent3>
          <a:srgbClr val="C0AAAA"/>
        </a:accent3>
        <a:accent4>
          <a:srgbClr val="DADADA"/>
        </a:accent4>
        <a:accent5>
          <a:srgbClr val="EFACAA"/>
        </a:accent5>
        <a:accent6>
          <a:srgbClr val="8A5C00"/>
        </a:accent6>
        <a:hlink>
          <a:srgbClr val="FADF6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2">
        <a:dk1>
          <a:srgbClr val="5F4545"/>
        </a:dk1>
        <a:lt1>
          <a:srgbClr val="FFFFFF"/>
        </a:lt1>
        <a:dk2>
          <a:srgbClr val="8F6969"/>
        </a:dk2>
        <a:lt2>
          <a:srgbClr val="FFFFCC"/>
        </a:lt2>
        <a:accent1>
          <a:srgbClr val="CC6600"/>
        </a:accent1>
        <a:accent2>
          <a:srgbClr val="924C0C"/>
        </a:accent2>
        <a:accent3>
          <a:srgbClr val="C6B9B9"/>
        </a:accent3>
        <a:accent4>
          <a:srgbClr val="DADADA"/>
        </a:accent4>
        <a:accent5>
          <a:srgbClr val="E2B8AA"/>
        </a:accent5>
        <a:accent6>
          <a:srgbClr val="84440A"/>
        </a:accent6>
        <a:hlink>
          <a:srgbClr val="CFD375"/>
        </a:hlink>
        <a:folHlink>
          <a:srgbClr val="98BB9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3">
        <a:dk1>
          <a:srgbClr val="003B76"/>
        </a:dk1>
        <a:lt1>
          <a:srgbClr val="FFFFFF"/>
        </a:lt1>
        <a:dk2>
          <a:srgbClr val="0066CC"/>
        </a:dk2>
        <a:lt2>
          <a:srgbClr val="CCECFF"/>
        </a:lt2>
        <a:accent1>
          <a:srgbClr val="33CCCC"/>
        </a:accent1>
        <a:accent2>
          <a:srgbClr val="66CCFF"/>
        </a:accent2>
        <a:accent3>
          <a:srgbClr val="AAB8E2"/>
        </a:accent3>
        <a:accent4>
          <a:srgbClr val="DADADA"/>
        </a:accent4>
        <a:accent5>
          <a:srgbClr val="ADE2E2"/>
        </a:accent5>
        <a:accent6>
          <a:srgbClr val="5CB9E7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4">
        <a:dk1>
          <a:srgbClr val="005856"/>
        </a:dk1>
        <a:lt1>
          <a:srgbClr val="FFFFFF"/>
        </a:lt1>
        <a:dk2>
          <a:srgbClr val="008080"/>
        </a:dk2>
        <a:lt2>
          <a:srgbClr val="FFFFCC"/>
        </a:lt2>
        <a:accent1>
          <a:srgbClr val="0099CC"/>
        </a:accent1>
        <a:accent2>
          <a:srgbClr val="00CCFF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00B9E7"/>
        </a:accent6>
        <a:hlink>
          <a:srgbClr val="1ACE9F"/>
        </a:hlink>
        <a:folHlink>
          <a:srgbClr val="948CC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5">
        <a:dk1>
          <a:srgbClr val="3C5436"/>
        </a:dk1>
        <a:lt1>
          <a:srgbClr val="FFFFFF"/>
        </a:lt1>
        <a:dk2>
          <a:srgbClr val="5F8656"/>
        </a:dk2>
        <a:lt2>
          <a:srgbClr val="D6D8C0"/>
        </a:lt2>
        <a:accent1>
          <a:srgbClr val="61733D"/>
        </a:accent1>
        <a:accent2>
          <a:srgbClr val="324A39"/>
        </a:accent2>
        <a:accent3>
          <a:srgbClr val="B6C3B4"/>
        </a:accent3>
        <a:accent4>
          <a:srgbClr val="DADADA"/>
        </a:accent4>
        <a:accent5>
          <a:srgbClr val="B7BCAF"/>
        </a:accent5>
        <a:accent6>
          <a:srgbClr val="2C4233"/>
        </a:accent6>
        <a:hlink>
          <a:srgbClr val="73D588"/>
        </a:hlink>
        <a:folHlink>
          <a:srgbClr val="6F99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6">
        <a:dk1>
          <a:srgbClr val="5B7B65"/>
        </a:dk1>
        <a:lt1>
          <a:srgbClr val="FFFFFF"/>
        </a:lt1>
        <a:dk2>
          <a:srgbClr val="9ABE9D"/>
        </a:dk2>
        <a:lt2>
          <a:srgbClr val="336600"/>
        </a:lt2>
        <a:accent1>
          <a:srgbClr val="00CC66"/>
        </a:accent1>
        <a:accent2>
          <a:srgbClr val="4E7050"/>
        </a:accent2>
        <a:accent3>
          <a:srgbClr val="CADBCC"/>
        </a:accent3>
        <a:accent4>
          <a:srgbClr val="DADADA"/>
        </a:accent4>
        <a:accent5>
          <a:srgbClr val="AAE2B8"/>
        </a:accent5>
        <a:accent6>
          <a:srgbClr val="466548"/>
        </a:accent6>
        <a:hlink>
          <a:srgbClr val="FFFFCC"/>
        </a:hlink>
        <a:folHlink>
          <a:srgbClr val="9CE8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7">
        <a:dk1>
          <a:srgbClr val="4C4E44"/>
        </a:dk1>
        <a:lt1>
          <a:srgbClr val="FFFFFF"/>
        </a:lt1>
        <a:dk2>
          <a:srgbClr val="686B5D"/>
        </a:dk2>
        <a:lt2>
          <a:srgbClr val="D6D5C6"/>
        </a:lt2>
        <a:accent1>
          <a:srgbClr val="898D79"/>
        </a:accent1>
        <a:accent2>
          <a:srgbClr val="4D4F45"/>
        </a:accent2>
        <a:accent3>
          <a:srgbClr val="B9BAB6"/>
        </a:accent3>
        <a:accent4>
          <a:srgbClr val="DADADA"/>
        </a:accent4>
        <a:accent5>
          <a:srgbClr val="C4C5BE"/>
        </a:accent5>
        <a:accent6>
          <a:srgbClr val="45473E"/>
        </a:accent6>
        <a:hlink>
          <a:srgbClr val="58BE67"/>
        </a:hlink>
        <a:folHlink>
          <a:srgbClr val="C0C64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7_Globe 8">
        <a:dk1>
          <a:srgbClr val="000000"/>
        </a:dk1>
        <a:lt1>
          <a:srgbClr val="FFFFDD"/>
        </a:lt1>
        <a:dk2>
          <a:srgbClr val="000000"/>
        </a:dk2>
        <a:lt2>
          <a:srgbClr val="98977A"/>
        </a:lt2>
        <a:accent1>
          <a:srgbClr val="BDCDA7"/>
        </a:accent1>
        <a:accent2>
          <a:srgbClr val="A0D060"/>
        </a:accent2>
        <a:accent3>
          <a:srgbClr val="FFFFEB"/>
        </a:accent3>
        <a:accent4>
          <a:srgbClr val="000000"/>
        </a:accent4>
        <a:accent5>
          <a:srgbClr val="DBE3D0"/>
        </a:accent5>
        <a:accent6>
          <a:srgbClr val="91BC56"/>
        </a:accent6>
        <a:hlink>
          <a:srgbClr val="FADD4E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Blue_HP_Light 1">
    <a:dk1>
      <a:srgbClr val="000000"/>
    </a:dk1>
    <a:lt1>
      <a:srgbClr val="FFFFFF"/>
    </a:lt1>
    <a:dk2>
      <a:srgbClr val="001D58"/>
    </a:dk2>
    <a:lt2>
      <a:srgbClr val="FFFFFF"/>
    </a:lt2>
    <a:accent1>
      <a:srgbClr val="0071B5"/>
    </a:accent1>
    <a:accent2>
      <a:srgbClr val="64B900"/>
    </a:accent2>
    <a:accent3>
      <a:srgbClr val="AAABB4"/>
    </a:accent3>
    <a:accent4>
      <a:srgbClr val="DADADA"/>
    </a:accent4>
    <a:accent5>
      <a:srgbClr val="AABBD7"/>
    </a:accent5>
    <a:accent6>
      <a:srgbClr val="5AA700"/>
    </a:accent6>
    <a:hlink>
      <a:srgbClr val="EB5F01"/>
    </a:hlink>
    <a:folHlink>
      <a:srgbClr val="CC00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28617</TotalTime>
  <Words>2827</Words>
  <Application>Microsoft PowerPoint</Application>
  <PresentationFormat>On-screen Show (4:3)</PresentationFormat>
  <Paragraphs>446</Paragraphs>
  <Slides>42</Slides>
  <Notes>42</Notes>
  <HiddenSlides>0</HiddenSlides>
  <MMClips>0</MMClips>
  <ScaleCrop>false</ScaleCrop>
  <HeadingPairs>
    <vt:vector size="8" baseType="variant">
      <vt:variant>
        <vt:lpstr>Theme</vt:lpstr>
      </vt:variant>
      <vt:variant>
        <vt:i4>15</vt:i4>
      </vt:variant>
      <vt:variant>
        <vt:lpstr>Links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60" baseType="lpstr">
      <vt:lpstr>Globe</vt:lpstr>
      <vt:lpstr>Blue_HP_Light</vt:lpstr>
      <vt:lpstr>1_NPACI/SDSC (logo) template</vt:lpstr>
      <vt:lpstr>Slide Master</vt:lpstr>
      <vt:lpstr>Office Theme</vt:lpstr>
      <vt:lpstr>1_Office Theme</vt:lpstr>
      <vt:lpstr>1_Side Bar</vt:lpstr>
      <vt:lpstr>Blank Presentation</vt:lpstr>
      <vt:lpstr>7_Globe</vt:lpstr>
      <vt:lpstr>2_Globe</vt:lpstr>
      <vt:lpstr>INTL</vt:lpstr>
      <vt:lpstr>2_Office Theme</vt:lpstr>
      <vt:lpstr>9_Globe</vt:lpstr>
      <vt:lpstr>1_Globe</vt:lpstr>
      <vt:lpstr>3_Default Design</vt:lpstr>
      <vt:lpstr>C:\gcf\ptliupages\publications\presentations\Nokia Talk on Phoenix.pdf</vt:lpstr>
      <vt:lpstr>PhotoImpact</vt:lpstr>
      <vt:lpstr>Acrobat Document</vt:lpstr>
      <vt:lpstr> Times they are a-changin'  Clouds and Multicore challenge Computer Science</vt:lpstr>
      <vt:lpstr>Abstract</vt:lpstr>
      <vt:lpstr>e-moreorlessanything</vt:lpstr>
      <vt:lpstr>What is Cyberinfrastructure</vt:lpstr>
      <vt:lpstr>Applications, Infrastructure, Technologies</vt:lpstr>
      <vt:lpstr>Slide 6</vt:lpstr>
      <vt:lpstr>Relevance of Web 2.0</vt:lpstr>
      <vt:lpstr>Virtual Observatory Astronomy Grid Integrate Experiments</vt:lpstr>
      <vt:lpstr>Cloud Computing Resources from Amazon, IBM, Google, Microsoft ……</vt:lpstr>
      <vt:lpstr>TeraGrid High Performance Computing Systems 2007-8</vt:lpstr>
      <vt:lpstr>Slide 11</vt:lpstr>
      <vt:lpstr>Slide 12</vt:lpstr>
      <vt:lpstr>Environmental Monitoring Cyberinfrastructure at Clemson</vt:lpstr>
      <vt:lpstr>Sensor Grids Can be Fun</vt:lpstr>
      <vt:lpstr>The Sensors on the Fun Grid</vt:lpstr>
      <vt:lpstr>Slide 16</vt:lpstr>
      <vt:lpstr>Slide 17</vt:lpstr>
      <vt:lpstr>Polar Grid goes to Greenland</vt:lpstr>
      <vt:lpstr>The People in Cyberinfrastructure</vt:lpstr>
      <vt:lpstr>Slide 20</vt:lpstr>
      <vt:lpstr>Slide 21</vt:lpstr>
      <vt:lpstr>Major Companies entering mashup  area</vt:lpstr>
      <vt:lpstr>Map Reduce</vt:lpstr>
      <vt:lpstr>How does MapReduce work?</vt:lpstr>
      <vt:lpstr>Various Sequence Clustering Results</vt:lpstr>
      <vt:lpstr>Data Intensive Science?</vt:lpstr>
      <vt:lpstr>Example of Datamining using models to validate approach</vt:lpstr>
      <vt:lpstr>Too much Computing?</vt:lpstr>
      <vt:lpstr>Sun Niagara2</vt:lpstr>
      <vt:lpstr>Intel’s Projection</vt:lpstr>
      <vt:lpstr>Intel’s Application Stack</vt:lpstr>
      <vt:lpstr>Too much Data to the Rescue?</vt:lpstr>
      <vt:lpstr>CCR Performance: 8-24 core servers</vt:lpstr>
      <vt:lpstr>Slide 34</vt:lpstr>
      <vt:lpstr>Implications for research and education in computer science</vt:lpstr>
      <vt:lpstr>Relevance of academia as recent innovation is industry driven</vt:lpstr>
      <vt:lpstr>Implications for students and Relevance of higher degrees</vt:lpstr>
      <vt:lpstr>What are fads and what are fundamental skills</vt:lpstr>
      <vt:lpstr>Process/Speed of change in CS undergraduate education</vt:lpstr>
      <vt:lpstr>Implications for Research of funding process and technology change</vt:lpstr>
      <vt:lpstr>Contrasting Research and Development</vt:lpstr>
      <vt:lpstr>Interdisciplinary Research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 </cp:lastModifiedBy>
  <cp:revision>349</cp:revision>
  <dcterms:created xsi:type="dcterms:W3CDTF">1601-01-01T00:00:00Z</dcterms:created>
  <dcterms:modified xsi:type="dcterms:W3CDTF">2009-02-17T11:39:56Z</dcterms:modified>
</cp:coreProperties>
</file>