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73" r:id="rId2"/>
    <p:sldMasterId id="2147483710" r:id="rId3"/>
    <p:sldMasterId id="2147483738" r:id="rId4"/>
    <p:sldMasterId id="2147483768" r:id="rId5"/>
    <p:sldMasterId id="2147483781" r:id="rId6"/>
    <p:sldMasterId id="2147483801" r:id="rId7"/>
    <p:sldMasterId id="2147483813" r:id="rId8"/>
    <p:sldMasterId id="2147483825" r:id="rId9"/>
    <p:sldMasterId id="2147483838" r:id="rId10"/>
    <p:sldMasterId id="2147483851" r:id="rId11"/>
    <p:sldMasterId id="2147483870" r:id="rId12"/>
  </p:sldMasterIdLst>
  <p:notesMasterIdLst>
    <p:notesMasterId r:id="rId50"/>
  </p:notesMasterIdLst>
  <p:sldIdLst>
    <p:sldId id="256" r:id="rId13"/>
    <p:sldId id="583" r:id="rId14"/>
    <p:sldId id="619" r:id="rId15"/>
    <p:sldId id="553" r:id="rId16"/>
    <p:sldId id="620" r:id="rId17"/>
    <p:sldId id="566" r:id="rId18"/>
    <p:sldId id="565" r:id="rId19"/>
    <p:sldId id="639" r:id="rId20"/>
    <p:sldId id="621" r:id="rId21"/>
    <p:sldId id="622" r:id="rId22"/>
    <p:sldId id="623" r:id="rId23"/>
    <p:sldId id="624" r:id="rId24"/>
    <p:sldId id="625" r:id="rId25"/>
    <p:sldId id="627" r:id="rId26"/>
    <p:sldId id="642" r:id="rId27"/>
    <p:sldId id="657" r:id="rId28"/>
    <p:sldId id="660" r:id="rId29"/>
    <p:sldId id="674" r:id="rId30"/>
    <p:sldId id="667" r:id="rId31"/>
    <p:sldId id="668" r:id="rId32"/>
    <p:sldId id="666" r:id="rId33"/>
    <p:sldId id="672" r:id="rId34"/>
    <p:sldId id="676" r:id="rId35"/>
    <p:sldId id="677" r:id="rId36"/>
    <p:sldId id="661" r:id="rId37"/>
    <p:sldId id="673" r:id="rId38"/>
    <p:sldId id="663" r:id="rId39"/>
    <p:sldId id="675" r:id="rId40"/>
    <p:sldId id="665" r:id="rId41"/>
    <p:sldId id="678" r:id="rId42"/>
    <p:sldId id="637" r:id="rId43"/>
    <p:sldId id="591" r:id="rId44"/>
    <p:sldId id="592" r:id="rId45"/>
    <p:sldId id="593" r:id="rId46"/>
    <p:sldId id="594" r:id="rId47"/>
    <p:sldId id="595" r:id="rId48"/>
    <p:sldId id="59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E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5754" autoAdjust="0"/>
  </p:normalViewPr>
  <p:slideViewPr>
    <p:cSldViewPr>
      <p:cViewPr varScale="1">
        <p:scale>
          <a:sx n="83" d="100"/>
          <a:sy n="83" d="100"/>
        </p:scale>
        <p:origin x="-84" y="-3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C4FAC-5D83-482A-9809-B34FBC9884EF}" type="datetimeFigureOut">
              <a:rPr lang="en-US" smtClean="0"/>
              <a:pPr/>
              <a:t>8/1/2011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D4677B-C5CE-4183-A13D-EB29CCD21300}" type="slidenum">
              <a:rPr lang="en-US" smtClean="0"/>
              <a:pPr/>
              <a:t>‹#›</a:t>
            </a:fld>
            <a:endParaRPr lang="en-US"/>
          </a:p>
        </p:txBody>
      </p:sp>
    </p:spTree>
    <p:extLst>
      <p:ext uri="{BB962C8B-B14F-4D97-AF65-F5344CB8AC3E}">
        <p14:creationId xmlns:p14="http://schemas.microsoft.com/office/powerpoint/2010/main" val="387031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SALSA is </a:t>
            </a:r>
          </a:p>
          <a:p>
            <a:r>
              <a:rPr lang="en-US" smtClean="0"/>
              <a:t>Service Aggregated Linked Sequential Activities</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7EAB-2799-42F2-BAB9-281FD94E21A4}" type="slidenum">
              <a:rPr lang="en-US">
                <a:solidFill>
                  <a:prstClr val="black"/>
                </a:solidFill>
              </a:rPr>
              <a:pPr/>
              <a:t>10</a:t>
            </a:fld>
            <a:endParaRPr lang="en-US">
              <a:solidFill>
                <a:prstClr val="black"/>
              </a:solidFill>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3A51F-6F1A-44E7-9126-B579B2565D29}" type="slidenum">
              <a:rPr lang="en-US">
                <a:solidFill>
                  <a:prstClr val="black"/>
                </a:solidFill>
              </a:rPr>
              <a:pPr/>
              <a:t>11</a:t>
            </a:fld>
            <a:endParaRPr lang="en-US">
              <a:solidFill>
                <a:prstClr val="black"/>
              </a:solidFill>
            </a:endParaRPr>
          </a:p>
        </p:txBody>
      </p:sp>
      <p:sp>
        <p:nvSpPr>
          <p:cNvPr id="2512898" name="Rectangle 2"/>
          <p:cNvSpPr>
            <a:spLocks noGrp="1" noRot="1" noChangeAspect="1" noChangeArrowheads="1" noTextEdit="1"/>
          </p:cNvSpPr>
          <p:nvPr>
            <p:ph type="sldImg"/>
          </p:nvPr>
        </p:nvSpPr>
        <p:spPr>
          <a:ln/>
        </p:spPr>
      </p:sp>
      <p:sp>
        <p:nvSpPr>
          <p:cNvPr id="2512899" name="Rectangle 3"/>
          <p:cNvSpPr>
            <a:spLocks noGrp="1" noChangeArrowheads="1"/>
          </p:cNvSpPr>
          <p:nvPr>
            <p:ph type="body" idx="1"/>
          </p:nvPr>
        </p:nvSpPr>
        <p:spPr>
          <a:xfrm>
            <a:off x="914400" y="4343320"/>
            <a:ext cx="5029200" cy="4114641"/>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A767AEA-5539-42FD-BE3A-E18C4743CE3C}" type="slidenum">
              <a:rPr lang="en-US" smtClean="0">
                <a:solidFill>
                  <a:prstClr val="black"/>
                </a:solidFill>
              </a:rPr>
              <a:pPr>
                <a:defRPr/>
              </a:p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StarGate</a:t>
            </a:r>
            <a:r>
              <a:rPr lang="en-US" baseline="0" dirty="0" smtClean="0"/>
              <a:t> demo at SC09 combined steps 5 and 6, using 10 </a:t>
            </a:r>
            <a:r>
              <a:rPr lang="en-US" baseline="0" dirty="0" err="1" smtClean="0"/>
              <a:t>Gbps</a:t>
            </a:r>
            <a:r>
              <a:rPr lang="en-US" baseline="0" dirty="0" smtClean="0"/>
              <a:t> </a:t>
            </a:r>
            <a:r>
              <a:rPr lang="en-US" baseline="0" dirty="0" err="1" smtClean="0"/>
              <a:t>ESnet</a:t>
            </a:r>
            <a:r>
              <a:rPr lang="en-US" baseline="0" dirty="0" smtClean="0"/>
              <a:t> connection and 10 </a:t>
            </a:r>
            <a:r>
              <a:rPr lang="en-US" baseline="0" dirty="0" err="1" smtClean="0"/>
              <a:t>Gbps</a:t>
            </a:r>
            <a:r>
              <a:rPr lang="en-US" baseline="0" dirty="0" smtClean="0"/>
              <a:t> Dynamic Circuit Network (DCN) – 150 TB was moved from NICS to ANL for rendering on GPU cluster, results were streamed to </a:t>
            </a:r>
            <a:r>
              <a:rPr lang="en-US" baseline="0" dirty="0" err="1" smtClean="0"/>
              <a:t>OptiPortal</a:t>
            </a:r>
            <a:r>
              <a:rPr lang="en-US" baseline="0" dirty="0" smtClean="0"/>
              <a:t> at SC – our network tradeoffs include similar options.</a:t>
            </a:r>
          </a:p>
          <a:p>
            <a:endParaRPr lang="en-US" baseline="0" dirty="0" smtClean="0"/>
          </a:p>
          <a:p>
            <a:r>
              <a:rPr lang="en-US" baseline="0" dirty="0" smtClean="0"/>
              <a:t>The full simulation takes 3 months real time at NICS, moving data to ANL takes 3 nights – moving the data is practical, if it can be made simple and reliable.</a:t>
            </a:r>
          </a:p>
          <a:p>
            <a:r>
              <a:rPr lang="en-US" smtClean="0"/>
              <a:t>http://www.lbl.gov/cs/Archive/news112009.html</a:t>
            </a: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15</a:t>
            </a:fld>
            <a:endParaRPr lang="en-US"/>
          </a:p>
        </p:txBody>
      </p:sp>
    </p:spTree>
    <p:extLst>
      <p:ext uri="{BB962C8B-B14F-4D97-AF65-F5344CB8AC3E}">
        <p14:creationId xmlns:p14="http://schemas.microsoft.com/office/powerpoint/2010/main" val="111624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B1E75A1A-6F8B-4F5E-91DB-686FBE50DAC1}" type="slidenum">
              <a:rPr lang="en-US" b="1" smtClean="0">
                <a:solidFill>
                  <a:srgbClr val="000000"/>
                </a:solidFill>
              </a:rPr>
              <a:pPr/>
              <a:t>16</a:t>
            </a:fld>
            <a:endParaRPr lang="en-US" b="1"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F8F31A4A-9717-4130-A1B7-DED4054EBE17}" type="slidenum">
              <a:rPr lang="en-US">
                <a:solidFill>
                  <a:prstClr val="black"/>
                </a:solidFill>
              </a:rPr>
              <a:pPr>
                <a:defRP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18</a:t>
            </a:fld>
            <a:endParaRPr lang="en-US"/>
          </a:p>
        </p:txBody>
      </p:sp>
    </p:spTree>
    <p:extLst>
      <p:ext uri="{BB962C8B-B14F-4D97-AF65-F5344CB8AC3E}">
        <p14:creationId xmlns:p14="http://schemas.microsoft.com/office/powerpoint/2010/main" val="243571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fontAlgn="base">
              <a:spcBef>
                <a:spcPct val="0"/>
              </a:spcBef>
              <a:spcAft>
                <a:spcPct val="0"/>
              </a:spcAft>
            </a:pPr>
            <a:fld id="{7353CC8D-5389-4B02-B9D8-2B0D253C4F54}" type="slidenum">
              <a:rPr lang="en-US" b="1">
                <a:solidFill>
                  <a:prstClr val="black"/>
                </a:solidFill>
                <a:latin typeface="Times New Roman" pitchFamily="18" charset="0"/>
              </a:rPr>
              <a:pPr fontAlgn="base">
                <a:spcBef>
                  <a:spcPct val="0"/>
                </a:spcBef>
                <a:spcAft>
                  <a:spcPct val="0"/>
                </a:spcAft>
              </a:pPr>
              <a:t>20</a:t>
            </a:fld>
            <a:endParaRPr lang="en-US" b="1" dirty="0">
              <a:solidFill>
                <a:prstClr val="black"/>
              </a:solidFill>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22</a:t>
            </a:fld>
            <a:endParaRPr lang="en-US"/>
          </a:p>
        </p:txBody>
      </p:sp>
    </p:spTree>
    <p:extLst>
      <p:ext uri="{BB962C8B-B14F-4D97-AF65-F5344CB8AC3E}">
        <p14:creationId xmlns:p14="http://schemas.microsoft.com/office/powerpoint/2010/main" val="3651747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C4 Continuous Collaborative Computational Cloud</a:t>
            </a:r>
            <a:endParaRPr lang="en-US" dirty="0"/>
          </a:p>
        </p:txBody>
      </p:sp>
      <p:sp>
        <p:nvSpPr>
          <p:cNvPr id="4" name="Slide Number Placeholder 3"/>
          <p:cNvSpPr>
            <a:spLocks noGrp="1"/>
          </p:cNvSpPr>
          <p:nvPr>
            <p:ph type="sldNum" sz="quarter" idx="10"/>
          </p:nvPr>
        </p:nvSpPr>
        <p:spPr/>
        <p:txBody>
          <a:bodyPr/>
          <a:lstStyle/>
          <a:p>
            <a:fld id="{3A903641-60CB-4076-A333-28251A8A7731}" type="slidenum">
              <a:rPr lang="en-US" smtClean="0"/>
              <a:pPr/>
              <a:t>23</a:t>
            </a:fld>
            <a:endParaRPr lang="en-US"/>
          </a:p>
        </p:txBody>
      </p:sp>
    </p:spTree>
    <p:extLst>
      <p:ext uri="{BB962C8B-B14F-4D97-AF65-F5344CB8AC3E}">
        <p14:creationId xmlns:p14="http://schemas.microsoft.com/office/powerpoint/2010/main" val="40753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903641-60CB-4076-A333-28251A8A773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a:ln/>
        </p:spPr>
      </p:sp>
      <p:sp>
        <p:nvSpPr>
          <p:cNvPr id="7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1A5867-E282-4670-8DDB-32BF3D5B56BF}" type="slidenum">
              <a:rPr lang="en-US" sz="1200">
                <a:solidFill>
                  <a:prstClr val="black"/>
                </a:solidFill>
              </a:rPr>
              <a:pPr eaLnBrk="1" hangingPunct="1"/>
              <a:t>25</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26</a:t>
            </a:fld>
            <a:endParaRPr lang="en-US"/>
          </a:p>
        </p:txBody>
      </p:sp>
    </p:spTree>
    <p:extLst>
      <p:ext uri="{BB962C8B-B14F-4D97-AF65-F5344CB8AC3E}">
        <p14:creationId xmlns:p14="http://schemas.microsoft.com/office/powerpoint/2010/main" val="2156710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E8EB338-559F-4520-9118-EB7AB191DB7F}" type="slidenum">
              <a:rPr lang="en-US" sz="1200">
                <a:solidFill>
                  <a:prstClr val="black"/>
                </a:solidFill>
              </a:rPr>
              <a:pPr eaLnBrk="1" hangingPunct="1"/>
              <a:t>27</a:t>
            </a:fld>
            <a:endParaRPr lang="en-US" sz="1200">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28</a:t>
            </a:fld>
            <a:endParaRPr lang="en-US"/>
          </a:p>
        </p:txBody>
      </p:sp>
    </p:spTree>
    <p:extLst>
      <p:ext uri="{BB962C8B-B14F-4D97-AF65-F5344CB8AC3E}">
        <p14:creationId xmlns:p14="http://schemas.microsoft.com/office/powerpoint/2010/main" val="2948926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88978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each category,</a:t>
            </a:r>
            <a:r>
              <a:rPr lang="en-US" baseline="0" dirty="0" smtClean="0"/>
              <a:t> give examples, e.g. Astronomy solon 20 TB night, </a:t>
            </a:r>
          </a:p>
          <a:p>
            <a:r>
              <a:rPr lang="en-US" dirty="0" smtClean="0"/>
              <a:t>http://www.datacenterknowledge.com/archives/2009/12/22/the-data-crunching-powerhouse-behind-avatar/</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AFE6B8-97F9-494C-91FE-FB6D4C7AF9F9}" type="slidenum">
              <a:rPr lang="en-US" smtClean="0"/>
              <a:t>30</a:t>
            </a:fld>
            <a:endParaRPr lang="en-US"/>
          </a:p>
        </p:txBody>
      </p:sp>
    </p:spTree>
    <p:extLst>
      <p:ext uri="{BB962C8B-B14F-4D97-AF65-F5344CB8AC3E}">
        <p14:creationId xmlns:p14="http://schemas.microsoft.com/office/powerpoint/2010/main" val="634481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3431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6</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6</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7</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7</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pPr/>
              <a:t>8</a:t>
            </a:fld>
            <a:endParaRPr lang="en-US"/>
          </a:p>
        </p:txBody>
      </p:sp>
    </p:spTree>
    <p:extLst>
      <p:ext uri="{BB962C8B-B14F-4D97-AF65-F5344CB8AC3E}">
        <p14:creationId xmlns:p14="http://schemas.microsoft.com/office/powerpoint/2010/main" val="176991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24E02-0EF6-43D8-8FD0-B9CA8C55491D}" type="slidenum">
              <a:rPr lang="en-US">
                <a:solidFill>
                  <a:prstClr val="black"/>
                </a:solidFill>
              </a:rPr>
              <a:pPr/>
              <a:t>9</a:t>
            </a:fld>
            <a:endParaRPr lang="en-US">
              <a:solidFill>
                <a:prstClr val="black"/>
              </a:solidFill>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66E5B5-948A-4988-907E-914267AA5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129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8683F-CD5C-4AF6-B1E0-7263B4EC0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72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09681E-613E-40C2-91C8-CAFB9E144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418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77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5"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6" name="Group 21"/>
          <p:cNvGrpSpPr>
            <a:grpSpLocks/>
          </p:cNvGrpSpPr>
          <p:nvPr/>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8"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latin typeface="Arial" pitchFamily="34" charset="0"/>
                  <a:ea typeface="SimSun" charset="0"/>
                  <a:cs typeface="Arial" pitchFamily="34" charset="0"/>
                </a:rPr>
                <a:t>EGI-</a:t>
              </a:r>
              <a:r>
                <a:rPr lang="en-GB" sz="3200" b="1" dirty="0" err="1">
                  <a:solidFill>
                    <a:srgbClr val="FFFFFF"/>
                  </a:solidFill>
                  <a:latin typeface="Arial" pitchFamily="34" charset="0"/>
                  <a:ea typeface="SimSun" charset="0"/>
                  <a:cs typeface="Arial" pitchFamily="34" charset="0"/>
                </a:rPr>
                <a:t>InSPIRE</a:t>
              </a:r>
              <a:endParaRPr lang="en-GB" sz="3200" b="1" dirty="0">
                <a:solidFill>
                  <a:srgbClr val="FFFFFF"/>
                </a:solidFill>
                <a:latin typeface="Arial" pitchFamily="34" charset="0"/>
                <a:ea typeface="SimSun" charset="0"/>
                <a:cs typeface="Arial" pitchFamily="34" charset="0"/>
              </a:endParaRPr>
            </a:p>
          </p:txBody>
        </p:sp>
      </p:grpSp>
      <p:pic>
        <p:nvPicPr>
          <p:cNvPr id="12" name="Picture 3"/>
          <p:cNvPicPr>
            <a:picLocks noChangeAspect="1" noChangeArrowheads="1"/>
          </p:cNvPicPr>
          <p:nvPr/>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14"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5"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pic>
        <p:nvPicPr>
          <p:cNvPr id="16" name="Picture 1"/>
          <p:cNvPicPr>
            <a:picLocks noChangeAspect="1" noChangeArrowheads="1"/>
          </p:cNvPicPr>
          <p:nvPr userDrawn="1"/>
        </p:nvPicPr>
        <p:blipFill>
          <a:blip r:embed="rId2" cstate="print"/>
          <a:srcRect/>
          <a:stretch>
            <a:fillRect/>
          </a:stretch>
        </p:blipFill>
        <p:spPr bwMode="auto">
          <a:xfrm>
            <a:off x="0" y="685800"/>
            <a:ext cx="1447800" cy="5794375"/>
          </a:xfrm>
          <a:prstGeom prst="rect">
            <a:avLst/>
          </a:prstGeom>
          <a:noFill/>
          <a:ln w="9525">
            <a:noFill/>
            <a:miter lim="800000"/>
            <a:headEnd/>
            <a:tailEnd/>
          </a:ln>
        </p:spPr>
      </p:pic>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18" name="Group 21"/>
          <p:cNvGrpSpPr>
            <a:grpSpLocks/>
          </p:cNvGrpSpPr>
          <p:nvPr userDrawn="1"/>
        </p:nvGrpSpPr>
        <p:grpSpPr bwMode="auto">
          <a:xfrm>
            <a:off x="0" y="0"/>
            <a:ext cx="9215438" cy="1081088"/>
            <a:chOff x="-1" y="0"/>
            <a:chExt cx="9215439" cy="1081088"/>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20" name="Picture 5"/>
            <p:cNvPicPr>
              <a:picLocks noChangeAspect="1" noChangeArrowheads="1"/>
            </p:cNvPicPr>
            <p:nvPr userDrawn="1"/>
          </p:nvPicPr>
          <p:blipFill>
            <a:blip r:embed="rId3"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sp>
          <p:nvSpPr>
            <p:cNvPr id="23" name="Text Box 12"/>
            <p:cNvSpPr txBox="1">
              <a:spLocks noChangeArrowheads="1"/>
            </p:cNvSpPr>
            <p:nvPr userDrawn="1"/>
          </p:nvSpPr>
          <p:spPr bwMode="auto">
            <a:xfrm>
              <a:off x="6551613" y="503238"/>
              <a:ext cx="2663825" cy="577850"/>
            </a:xfrm>
            <a:prstGeom prst="rect">
              <a:avLst/>
            </a:prstGeom>
            <a:noFill/>
            <a:ln>
              <a:noFill/>
            </a:ln>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fontAlgn="base" hangingPunct="1">
                <a:spcBef>
                  <a:spcPct val="0"/>
                </a:spcBef>
                <a:spcAft>
                  <a:spcPct val="0"/>
                </a:spcAft>
                <a:defRPr/>
              </a:pPr>
              <a:r>
                <a:rPr lang="en-GB" sz="3200" b="1">
                  <a:solidFill>
                    <a:srgbClr val="FFFFFF"/>
                  </a:solidFill>
                  <a:ea typeface="SimSun" pitchFamily="2" charset="-122"/>
                  <a:cs typeface="Arial" pitchFamily="34" charset="0"/>
                </a:rPr>
                <a:t>EGI-InSPIRE</a:t>
              </a:r>
            </a:p>
          </p:txBody>
        </p:sp>
      </p:grpSp>
      <p:pic>
        <p:nvPicPr>
          <p:cNvPr id="24" name="Picture 3"/>
          <p:cNvPicPr>
            <a:picLocks noChangeAspect="1" noChangeArrowheads="1"/>
          </p:cNvPicPr>
          <p:nvPr userDrawn="1"/>
        </p:nvPicPr>
        <p:blipFill>
          <a:blip r:embed="rId4" cstate="print"/>
          <a:srcRect/>
          <a:stretch>
            <a:fillRect/>
          </a:stretch>
        </p:blipFill>
        <p:spPr bwMode="auto">
          <a:xfrm>
            <a:off x="8243888" y="5713413"/>
            <a:ext cx="781050" cy="523875"/>
          </a:xfrm>
          <a:prstGeom prst="rect">
            <a:avLst/>
          </a:prstGeom>
          <a:noFill/>
          <a:ln w="9525">
            <a:noFill/>
            <a:miter lim="800000"/>
            <a:headEnd/>
            <a:tailEnd/>
          </a:ln>
        </p:spPr>
      </p:pic>
      <p:pic>
        <p:nvPicPr>
          <p:cNvPr id="25" name="Picture 4"/>
          <p:cNvPicPr>
            <a:picLocks noChangeAspect="1" noChangeArrowheads="1"/>
          </p:cNvPicPr>
          <p:nvPr userDrawn="1"/>
        </p:nvPicPr>
        <p:blipFill>
          <a:blip r:embed="rId5" cstate="print"/>
          <a:srcRect/>
          <a:stretch>
            <a:fillRect/>
          </a:stretch>
        </p:blipFill>
        <p:spPr bwMode="auto">
          <a:xfrm>
            <a:off x="6516688" y="5640388"/>
            <a:ext cx="1447800" cy="588962"/>
          </a:xfrm>
          <a:prstGeom prst="rect">
            <a:avLst/>
          </a:prstGeom>
          <a:noFill/>
          <a:ln w="9525">
            <a:noFill/>
            <a:miter lim="800000"/>
            <a:headEnd/>
            <a:tailEnd/>
          </a:ln>
        </p:spPr>
      </p:pic>
      <p:sp>
        <p:nvSpPr>
          <p:cNvPr id="26"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7"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8" name="Date Placeholder 3"/>
          <p:cNvSpPr>
            <a:spLocks noGrp="1"/>
          </p:cNvSpPr>
          <p:nvPr>
            <p:ph type="dt" sz="half" idx="10"/>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1/10/2010</a:t>
            </a:r>
            <a:endParaRPr lang="en-US" dirty="0">
              <a:solidFill>
                <a:prstClr val="white"/>
              </a:solidFill>
            </a:endParaRPr>
          </a:p>
        </p:txBody>
      </p:sp>
      <p:sp>
        <p:nvSpPr>
          <p:cNvPr id="29" name="Footer Placeholder 4"/>
          <p:cNvSpPr>
            <a:spLocks noGrp="1"/>
          </p:cNvSpPr>
          <p:nvPr>
            <p:ph type="ftr" sz="quarter" idx="11"/>
          </p:nvPr>
        </p:nvSpPr>
        <p:spPr/>
        <p:txBody>
          <a:bodyPr/>
          <a:lstStyle>
            <a:lvl1pPr>
              <a:defRPr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30"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76101FC0-D9D0-49EF-9321-3A26CFA3071E}"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12551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5"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6" name="Slide Number Placeholder 5"/>
          <p:cNvSpPr>
            <a:spLocks noGrp="1"/>
          </p:cNvSpPr>
          <p:nvPr>
            <p:ph type="sldNum" sz="quarter" idx="12"/>
          </p:nvPr>
        </p:nvSpPr>
        <p:spPr/>
        <p:txBody>
          <a:bodyPr/>
          <a:lstStyle>
            <a:lvl1pPr>
              <a:defRPr/>
            </a:lvl1pPr>
          </a:lstStyle>
          <a:p>
            <a:pPr>
              <a:defRPr/>
            </a:pPr>
            <a:fld id="{B766B822-0537-47F4-AF44-3AAE4040AAE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99367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r>
              <a:rPr lang="en-US">
                <a:solidFill>
                  <a:prstClr val="white"/>
                </a:solidFill>
              </a:rPr>
              <a:t>1/10/2010</a:t>
            </a:r>
          </a:p>
        </p:txBody>
      </p:sp>
      <p:sp>
        <p:nvSpPr>
          <p:cNvPr id="4" name="Footer Placeholder 4"/>
          <p:cNvSpPr>
            <a:spLocks noGrp="1"/>
          </p:cNvSpPr>
          <p:nvPr>
            <p:ph type="ftr" sz="quarter" idx="11"/>
          </p:nvPr>
        </p:nvSpPr>
        <p:spPr/>
        <p:txBody>
          <a:bodyPr/>
          <a:lstStyle>
            <a:lvl1pPr>
              <a:defRPr/>
            </a:lvl1pPr>
          </a:lstStyle>
          <a:p>
            <a:pPr>
              <a:defRPr/>
            </a:pPr>
            <a:r>
              <a:rPr lang="en-US">
                <a:solidFill>
                  <a:prstClr val="white"/>
                </a:solidFill>
              </a:rPr>
              <a:t>NSF &amp; EC - Rome 2010</a:t>
            </a:r>
          </a:p>
        </p:txBody>
      </p:sp>
      <p:sp>
        <p:nvSpPr>
          <p:cNvPr id="5" name="Slide Number Placeholder 5"/>
          <p:cNvSpPr>
            <a:spLocks noGrp="1"/>
          </p:cNvSpPr>
          <p:nvPr>
            <p:ph type="sldNum" sz="quarter" idx="12"/>
          </p:nvPr>
        </p:nvSpPr>
        <p:spPr/>
        <p:txBody>
          <a:bodyPr/>
          <a:lstStyle>
            <a:lvl1pPr>
              <a:defRPr/>
            </a:lvl1pPr>
          </a:lstStyle>
          <a:p>
            <a:pPr>
              <a:defRPr/>
            </a:pPr>
            <a:fld id="{D9526476-F840-40C0-8DB5-D37D96D74524}"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8218983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r>
              <a:rPr lang="en-US">
                <a:solidFill>
                  <a:prstClr val="white"/>
                </a:solidFill>
              </a:rPr>
              <a:t>1/10/2010</a:t>
            </a:r>
            <a:endParaRPr lang="en-GB">
              <a:solidFill>
                <a:prstClr val="white"/>
              </a:solidFill>
            </a:endParaRPr>
          </a:p>
        </p:txBody>
      </p:sp>
      <p:sp>
        <p:nvSpPr>
          <p:cNvPr id="4" name="Footer Placeholder 3"/>
          <p:cNvSpPr>
            <a:spLocks noGrp="1"/>
          </p:cNvSpPr>
          <p:nvPr>
            <p:ph type="ftr" sz="quarter" idx="11"/>
          </p:nvPr>
        </p:nvSpPr>
        <p:spPr/>
        <p:txBody>
          <a:bodyPr/>
          <a:lstStyle>
            <a:lvl1pPr>
              <a:defRPr/>
            </a:lvl1pPr>
          </a:lstStyle>
          <a:p>
            <a:pPr>
              <a:defRPr/>
            </a:pPr>
            <a:r>
              <a:rPr lang="en-GB">
                <a:solidFill>
                  <a:prstClr val="white"/>
                </a:solidFill>
              </a:rPr>
              <a:t>NSF &amp; EC - Rome 2010</a:t>
            </a:r>
          </a:p>
        </p:txBody>
      </p:sp>
      <p:sp>
        <p:nvSpPr>
          <p:cNvPr id="5" name="Slide Number Placeholder 4"/>
          <p:cNvSpPr>
            <a:spLocks noGrp="1"/>
          </p:cNvSpPr>
          <p:nvPr>
            <p:ph type="sldNum" sz="quarter" idx="12"/>
          </p:nvPr>
        </p:nvSpPr>
        <p:spPr/>
        <p:txBody>
          <a:bodyPr/>
          <a:lstStyle>
            <a:lvl1pPr>
              <a:defRPr/>
            </a:lvl1pPr>
          </a:lstStyle>
          <a:p>
            <a:pPr>
              <a:defRPr/>
            </a:pPr>
            <a:fld id="{977D435D-5BF8-4B6E-B3BC-5C9FD3D93EA4}" type="slidenum">
              <a:rPr lang="en-GB">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4114957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78913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73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250979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343400" cy="289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760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40925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19442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39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6177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78616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1363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85800"/>
            <a:ext cx="2209800" cy="4114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685800"/>
            <a:ext cx="64770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9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9" descr="350px-Zuoshangjiao.jpg"/>
          <p:cNvPicPr>
            <a:picLocks noChangeAspect="1"/>
          </p:cNvPicPr>
          <p:nvPr userDrawn="1"/>
        </p:nvPicPr>
        <p:blipFill>
          <a:blip r:embed="rId2" cstate="print"/>
          <a:srcRect/>
          <a:stretch>
            <a:fillRect/>
          </a:stretch>
        </p:blipFill>
        <p:spPr bwMode="auto">
          <a:xfrm>
            <a:off x="0" y="0"/>
            <a:ext cx="1600200" cy="15414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6BC0EE2-DAF8-4342-9223-ED079340C684}" type="datetimeFigureOut">
              <a:rPr lang="en-US"/>
              <a:pPr>
                <a:defRPr/>
              </a:pPr>
              <a:t>8/1/2011</a:t>
            </a:fld>
            <a:endParaRPr lang="en-US"/>
          </a:p>
        </p:txBody>
      </p:sp>
      <p:sp>
        <p:nvSpPr>
          <p:cNvPr id="7"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8"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DE2A6DC-FC13-467F-BF49-80B3C71BA0D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BC7137AC-B625-4A6C-98F5-309E3787FD9D}" type="datetimeFigureOut">
              <a:rPr lang="en-US"/>
              <a:pPr>
                <a:defRPr/>
              </a:pPr>
              <a:t>8/1/2011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6B00162D-8E02-4130-B82F-61192662636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A9E328BF-0B24-4E73-AB37-EF8927C02686}" type="datetimeFigureOut">
              <a:rPr lang="en-US"/>
              <a:pPr>
                <a:defRPr/>
              </a:pPr>
              <a:t>8/1/2011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110A638-39F8-45C6-887F-6D1E693506F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40DFADD5-0630-440E-9367-A15E1C2942A5}" type="datetimeFigureOut">
              <a:rPr lang="en-US"/>
              <a:pPr>
                <a:defRPr/>
              </a:pPr>
              <a:t>8/1/2011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D5B59801-53C0-4981-8783-4A81BD29644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97F63F9-A379-49F0-85BB-F73D4A259F59}" type="datetimeFigureOut">
              <a:rPr lang="en-US"/>
              <a:pPr>
                <a:defRPr/>
              </a:pPr>
              <a:t>8/1/2011</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8193712A-52A6-4BAB-B06E-238B5E43B47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D7401935-8BA3-4F7F-A87C-FB115F7123E8}" type="datetimeFigureOut">
              <a:rPr lang="en-US"/>
              <a:pPr>
                <a:defRPr/>
              </a:pPr>
              <a:t>8/1/2011</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60C9DB3-B9BF-458A-916A-29A9EF934A75}"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53463E6F-E911-4387-920C-54D16410E55A}" type="datetimeFigureOut">
              <a:rPr lang="en-US"/>
              <a:pPr>
                <a:defRPr/>
              </a:pPr>
              <a:t>8/1/2011</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FF5BE075-5559-4BF9-9DF6-66473A00C23B}"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6350D0C0-A935-49C6-8080-DA73E74AC13C}" type="datetimeFigureOut">
              <a:rPr lang="en-US"/>
              <a:pPr>
                <a:defRPr/>
              </a:pPr>
              <a:t>8/1/2011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1CB623BB-BEB2-4E3B-932B-B802059BDD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8677FCBC-8D43-4058-9E16-B041DF0B49AD}" type="datetimeFigureOut">
              <a:rPr lang="en-US"/>
              <a:pPr>
                <a:defRPr/>
              </a:pPr>
              <a:t>8/1/2011</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5F2B1EB8-B61E-4B4E-985C-45E95C48859A}"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32D9B638-28D1-4392-A6FD-08C0F966463E}" type="datetimeFigureOut">
              <a:rPr lang="en-US"/>
              <a:pPr>
                <a:defRPr/>
              </a:pPr>
              <a:t>8/1/2011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969401AE-163D-48B5-B599-998FC48E63F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a:defRPr>
                <a:solidFill>
                  <a:prstClr val="black">
                    <a:tint val="75000"/>
                  </a:prstClr>
                </a:solidFill>
                <a:latin typeface="Arial" charset="0"/>
              </a:defRPr>
            </a:lvl1pPr>
          </a:lstStyle>
          <a:p>
            <a:pPr>
              <a:defRPr/>
            </a:pPr>
            <a:fld id="{99D969FB-9B78-4FC5-9D2F-4DB9B3E42493}" type="datetimeFigureOut">
              <a:rPr lang="en-US"/>
              <a:pPr>
                <a:defRPr/>
              </a:pPr>
              <a:t>8/1/2011</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Arial" charset="0"/>
              </a:defRPr>
            </a:lvl1pPr>
          </a:lstStyle>
          <a:p>
            <a:pPr>
              <a:defRPr/>
            </a:pPr>
            <a:fld id="{BD74D3A8-1F0E-4918-B5F9-9554BDC31192}"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016000"/>
          </a:xfrm>
        </p:spPr>
        <p:txBody>
          <a:bodyPr/>
          <a:lstStyle>
            <a:lvl1pPr>
              <a:defRPr>
                <a:solidFill>
                  <a:schemeClr val="tx2"/>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57200" y="1092200"/>
            <a:ext cx="8229600" cy="5283200"/>
          </a:xfrm>
        </p:spPr>
        <p:txBody>
          <a:bodyPr/>
          <a:lstStyle>
            <a:lvl1pPr>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382000" cy="609399"/>
          </a:xfrm>
        </p:spPr>
        <p:txBody>
          <a:bodyPr/>
          <a:lstStyle>
            <a:lvl1pPr>
              <a:defRPr sz="4400"/>
            </a:lvl1pPr>
          </a:lstStyle>
          <a:p>
            <a:r>
              <a:rPr lang="en-US" dirty="0" smtClean="0"/>
              <a:t>Click to edit Master title style</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84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422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993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083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20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457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29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856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796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0867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599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20719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8/1/2011</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619220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8/1/2011</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0880660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8/1/2011</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7996618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8/1/2011</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5171233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8/1/2011</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5123148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8/1/2011</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41081192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8/1/2011</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91372133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84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p:cNvSpPr/>
          <p:nvPr userDrawn="1"/>
        </p:nvSpPr>
        <p:spPr>
          <a:xfrm>
            <a:off x="-17813" y="0"/>
            <a:ext cx="9144000" cy="533400"/>
          </a:xfrm>
          <a:prstGeom prst="rect">
            <a:avLst/>
          </a:prstGeom>
          <a:gradFill flip="none" rotWithShape="1">
            <a:gsLst>
              <a:gs pos="100000">
                <a:srgbClr val="002060"/>
              </a:gs>
              <a:gs pos="4000">
                <a:srgbClr val="493227"/>
              </a:gs>
              <a:gs pos="10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304799" y="0"/>
            <a:ext cx="7906987" cy="506027"/>
          </a:xfrm>
        </p:spPr>
        <p:txBody>
          <a:bodyPr>
            <a:normAutofit/>
          </a:bodyPr>
          <a:lstStyle>
            <a:lvl1pPr algn="l">
              <a:defRPr sz="3600" b="0">
                <a:solidFill>
                  <a:schemeClr val="bg1"/>
                </a:solidFill>
                <a:latin typeface="Candar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002060"/>
              </a:buClr>
              <a:buSzPct val="70000"/>
              <a:buFontTx/>
              <a:buBlip>
                <a:blip r:embed="rId2"/>
              </a:buBlip>
              <a:defRPr>
                <a:solidFill>
                  <a:srgbClr val="002060"/>
                </a:solidFill>
                <a:latin typeface="Candara" pitchFamily="34" charset="0"/>
              </a:defRPr>
            </a:lvl1pPr>
            <a:lvl2pPr>
              <a:buClr>
                <a:srgbClr val="7E110D"/>
              </a:buClr>
              <a:defRPr>
                <a:solidFill>
                  <a:srgbClr val="002060"/>
                </a:solidFill>
                <a:latin typeface="Candara" pitchFamily="34" charset="0"/>
              </a:defRPr>
            </a:lvl2pPr>
            <a:lvl3pPr>
              <a:defRPr>
                <a:solidFill>
                  <a:srgbClr val="002060"/>
                </a:solidFill>
                <a:latin typeface="Candara" pitchFamily="34" charset="0"/>
              </a:defRPr>
            </a:lvl3pPr>
            <a:lvl4pPr>
              <a:defRPr>
                <a:solidFill>
                  <a:srgbClr val="002060"/>
                </a:solidFill>
                <a:latin typeface="Candara" pitchFamily="34" charset="0"/>
              </a:defRPr>
            </a:lvl4pPr>
            <a:lvl5pPr>
              <a:defRPr>
                <a:solidFill>
                  <a:srgbClr val="002060"/>
                </a:solidFill>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609608"/>
            <a:ext cx="9144000" cy="248392"/>
          </a:xfrm>
          <a:prstGeom prst="rect">
            <a:avLst/>
          </a:prstGeom>
          <a:solidFill>
            <a:srgbClr val="54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ooter Placeholder 4"/>
          <p:cNvSpPr txBox="1">
            <a:spLocks/>
          </p:cNvSpPr>
          <p:nvPr userDrawn="1"/>
        </p:nvSpPr>
        <p:spPr>
          <a:xfrm>
            <a:off x="1866900" y="6609608"/>
            <a:ext cx="5410200" cy="27855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prstClr val="white"/>
                </a:solidFill>
              </a:rPr>
              <a:t>Jaliya Ekanayake - School of Informatics and Computing</a:t>
            </a:r>
            <a:endParaRPr lang="en-US" dirty="0">
              <a:solidFill>
                <a:prstClr val="white"/>
              </a:solidFill>
            </a:endParaRPr>
          </a:p>
        </p:txBody>
      </p:sp>
      <p:sp>
        <p:nvSpPr>
          <p:cNvPr id="9" name="Slide Number Placeholder 5"/>
          <p:cNvSpPr txBox="1">
            <a:spLocks/>
          </p:cNvSpPr>
          <p:nvPr userDrawn="1"/>
        </p:nvSpPr>
        <p:spPr>
          <a:xfrm>
            <a:off x="-17813" y="6523037"/>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EFFF6C-AE4E-4FE6-A064-67A5E3D5DC7A}" type="slidenum">
              <a:rPr lang="en-US" smtClean="0">
                <a:solidFill>
                  <a:prstClr val="white"/>
                </a:solidFill>
              </a:rPr>
              <a:pPr/>
              <a:t>‹#›</a:t>
            </a:fld>
            <a:endParaRPr lang="en-US" dirty="0">
              <a:solidFill>
                <a:prstClr val="white"/>
              </a:solidFill>
            </a:endParaRPr>
          </a:p>
        </p:txBody>
      </p:sp>
      <p:pic>
        <p:nvPicPr>
          <p:cNvPr id="10" name="Picture 2" descr="C:\Users\jaliyaek\Desktop\iub_branding_web\img\iub_crimson.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67600" y="6536864"/>
            <a:ext cx="1219199" cy="31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74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519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862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35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155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043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035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31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18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89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266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61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049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46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463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386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829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339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8165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7866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3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4480804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8256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2432849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706165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46255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051000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32591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705520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846604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74397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EFFF6C-AE4E-4FE6-A064-67A5E3D5DC7A}"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343332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2424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F323D-D80A-4F67-ADC7-AB9DEECD47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090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E3333-7ECE-4004-8E40-D67A11C5D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673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31F3A-7341-43D5-9CC1-5C4D40FAC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10743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FCC483-A147-4BE1-9D0A-173683C431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8050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6BB186-EB1D-4553-B351-EE972C721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1906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C12BDB-E1E8-405A-8D49-9232673C7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081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A5815D-5ECF-4628-B005-D591B554D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78053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4966F-370C-4260-9CF9-2EC2FD706E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093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0.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4.jpeg"/><Relationship Id="rId5" Type="http://schemas.openxmlformats.org/officeDocument/2006/relationships/theme" Target="../theme/theme11.xml"/><Relationship Id="rId4"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8.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image" Target="../media/image4.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6.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hyperlink" Target="https://portal.futuregrid.org/" TargetMode="External"/><Relationship Id="rId5" Type="http://schemas.openxmlformats.org/officeDocument/2006/relationships/slideLayout" Target="../slideLayouts/slideLayout55.xml"/><Relationship Id="rId10" Type="http://schemas.openxmlformats.org/officeDocument/2006/relationships/image" Target="../media/image8.png"/><Relationship Id="rId4" Type="http://schemas.openxmlformats.org/officeDocument/2006/relationships/slideLayout" Target="../slideLayouts/slideLayout54.xml"/><Relationship Id="rId9"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3.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pPr/>
              <a:t>‹#›</a:t>
            </a:fld>
            <a:endParaRPr lang="en-US"/>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44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44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4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0">
                <a:latin typeface="+mn-lt"/>
              </a:defRPr>
            </a:lvl1pPr>
          </a:lstStyle>
          <a:p>
            <a:pPr fontAlgn="base">
              <a:spcBef>
                <a:spcPct val="0"/>
              </a:spcBef>
              <a:spcAft>
                <a:spcPct val="0"/>
              </a:spcAft>
            </a:pPr>
            <a:endParaRPr lang="en-US" smtClean="0">
              <a:solidFill>
                <a:srgbClr val="000000"/>
              </a:solidFill>
            </a:endParaRPr>
          </a:p>
        </p:txBody>
      </p:sp>
      <p:sp>
        <p:nvSpPr>
          <p:cNvPr id="2494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pPr algn="ctr" fontAlgn="base">
              <a:spcBef>
                <a:spcPct val="0"/>
              </a:spcBef>
              <a:spcAft>
                <a:spcPct val="0"/>
              </a:spcAft>
            </a:pPr>
            <a:endParaRPr lang="en-US" smtClean="0">
              <a:solidFill>
                <a:srgbClr val="000000"/>
              </a:solidFill>
            </a:endParaRPr>
          </a:p>
        </p:txBody>
      </p:sp>
      <p:sp>
        <p:nvSpPr>
          <p:cNvPr id="2494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pPr fontAlgn="base">
              <a:spcBef>
                <a:spcPct val="0"/>
              </a:spcBef>
              <a:spcAft>
                <a:spcPct val="0"/>
              </a:spcAft>
            </a:pPr>
            <a:fld id="{AB81BCF0-48FD-45AE-B65D-662266C541E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27580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 charset="0"/>
        </a:defRPr>
      </a:lvl2pPr>
      <a:lvl3pPr algn="ctr" rtl="0" fontAlgn="base">
        <a:spcBef>
          <a:spcPct val="0"/>
        </a:spcBef>
        <a:spcAft>
          <a:spcPct val="0"/>
        </a:spcAft>
        <a:defRPr sz="4400">
          <a:solidFill>
            <a:schemeClr val="tx2"/>
          </a:solidFill>
          <a:latin typeface="Times" pitchFamily="1" charset="0"/>
        </a:defRPr>
      </a:lvl3pPr>
      <a:lvl4pPr algn="ctr" rtl="0" fontAlgn="base">
        <a:spcBef>
          <a:spcPct val="0"/>
        </a:spcBef>
        <a:spcAft>
          <a:spcPct val="0"/>
        </a:spcAft>
        <a:defRPr sz="4400">
          <a:solidFill>
            <a:schemeClr val="tx2"/>
          </a:solidFill>
          <a:latin typeface="Times" pitchFamily="1" charset="0"/>
        </a:defRPr>
      </a:lvl4pPr>
      <a:lvl5pPr algn="ctr" rtl="0" fontAlgn="base">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a:defRPr/>
            </a:pPr>
            <a:endParaRPr lang="en-US">
              <a:solidFill>
                <a:prstClr val="black"/>
              </a:solidFill>
              <a:cs typeface="Arial" pitchFamily="34" charset="0"/>
            </a:endParaRPr>
          </a:p>
        </p:txBody>
      </p:sp>
      <p:grpSp>
        <p:nvGrpSpPr>
          <p:cNvPr id="2"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pic>
          <p:nvPicPr>
            <p:cNvPr id="7188"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a:defRPr/>
              </a:pPr>
              <a:endParaRPr lang="en-US">
                <a:solidFill>
                  <a:prstClr val="black"/>
                </a:solidFill>
                <a:cs typeface="Arial" pitchFamily="34" charset="0"/>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a:defRPr/>
              </a:pPr>
              <a:endParaRPr lang="en-US">
                <a:solidFill>
                  <a:prstClr val="black"/>
                </a:solidFill>
                <a:cs typeface="Arial" pitchFamily="34" charset="0"/>
              </a:endParaRPr>
            </a:p>
          </p:txBody>
        </p:sp>
      </p:grpSp>
      <p:sp>
        <p:nvSpPr>
          <p:cNvPr id="7172" name="Title Placeholder 1"/>
          <p:cNvSpPr>
            <a:spLocks noGrp="1"/>
          </p:cNvSpPr>
          <p:nvPr>
            <p:ph type="title"/>
          </p:nvPr>
        </p:nvSpPr>
        <p:spPr bwMode="auto">
          <a:xfrm>
            <a:off x="2124075" y="115888"/>
            <a:ext cx="6840538" cy="8651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3" name="Text Placeholder 2"/>
          <p:cNvSpPr>
            <a:spLocks noGrp="1"/>
          </p:cNvSpPr>
          <p:nvPr>
            <p:ph type="body" idx="1"/>
          </p:nvPr>
        </p:nvSpPr>
        <p:spPr bwMode="auto">
          <a:xfrm>
            <a:off x="611188" y="1600200"/>
            <a:ext cx="80756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1/10/2010</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bg1"/>
                </a:solidFill>
                <a:latin typeface="Arial" pitchFamily="34" charset="0"/>
                <a:cs typeface="Arial" pitchFamily="34" charset="0"/>
              </a:defRPr>
            </a:lvl1pPr>
          </a:lstStyle>
          <a:p>
            <a:pPr>
              <a:defRPr/>
            </a:pPr>
            <a:r>
              <a:rPr lang="en-US">
                <a:solidFill>
                  <a:prstClr val="white"/>
                </a:solidFill>
              </a:rPr>
              <a:t>NSF &amp; EC - Rome 2010</a:t>
            </a:r>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68048CB0-408C-4B2B-83AC-03D46ADC8A1B}" type="slidenum">
              <a:rPr lang="en-US">
                <a:solidFill>
                  <a:prstClr val="white"/>
                </a:solidFill>
              </a:rPr>
              <a:pPr>
                <a:defRPr/>
              </a:pPr>
              <a:t>‹#›</a:t>
            </a:fld>
            <a:endParaRPr lang="en-US" dirty="0">
              <a:solidFill>
                <a:prstClr val="white"/>
              </a:solidFill>
            </a:endParaRPr>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latin typeface="Arial" pitchFamily="34" charset="0"/>
                <a:ea typeface="SimSun" charset="0"/>
                <a:cs typeface="Arial" pitchFamily="34" charset="0"/>
              </a:rPr>
              <a:t>EGI-</a:t>
            </a:r>
            <a:r>
              <a:rPr lang="en-US" sz="1200" dirty="0" err="1">
                <a:solidFill>
                  <a:srgbClr val="FFFFFF"/>
                </a:solidFill>
                <a:latin typeface="Arial" pitchFamily="34" charset="0"/>
                <a:ea typeface="SimSun" charset="0"/>
                <a:cs typeface="Arial" pitchFamily="34" charset="0"/>
              </a:rPr>
              <a:t>InSPIRE</a:t>
            </a:r>
            <a:r>
              <a:rPr lang="en-US" sz="1200" dirty="0">
                <a:solidFill>
                  <a:srgbClr val="FFFFFF"/>
                </a:solidFill>
                <a:latin typeface="Arial" pitchFamily="34" charset="0"/>
                <a:ea typeface="SimSun" charset="0"/>
                <a:cs typeface="Arial" pitchFamily="34" charset="0"/>
              </a:rPr>
              <a:t> RI-261323</a:t>
            </a:r>
          </a:p>
        </p:txBody>
      </p:sp>
      <p:sp>
        <p:nvSpPr>
          <p:cNvPr id="17" name="Text Box 2"/>
          <p:cNvSpPr txBox="1">
            <a:spLocks noChangeArrowheads="1"/>
          </p:cNvSpPr>
          <p:nvPr userDrawn="1"/>
        </p:nvSpPr>
        <p:spPr bwMode="auto">
          <a:xfrm>
            <a:off x="0" y="6308725"/>
            <a:ext cx="9144000" cy="549275"/>
          </a:xfrm>
          <a:prstGeom prst="rect">
            <a:avLst/>
          </a:prstGeom>
          <a:solidFill>
            <a:srgbClr val="0067B1"/>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solidFill>
                <a:prstClr val="black"/>
              </a:solidFill>
              <a:latin typeface="Calibri" pitchFamily="34" charset="0"/>
              <a:cs typeface="Arial" pitchFamily="34" charset="0"/>
            </a:endParaRPr>
          </a:p>
        </p:txBody>
      </p:sp>
      <p:grpSp>
        <p:nvGrpSpPr>
          <p:cNvPr id="3" name="Group 12"/>
          <p:cNvGrpSpPr>
            <a:grpSpLocks/>
          </p:cNvGrpSpPr>
          <p:nvPr userDrawn="1"/>
        </p:nvGrpSpPr>
        <p:grpSpPr bwMode="auto">
          <a:xfrm>
            <a:off x="0" y="0"/>
            <a:ext cx="9144000" cy="1044575"/>
            <a:chOff x="-1" y="0"/>
            <a:chExt cx="9144001" cy="1044575"/>
          </a:xfrm>
        </p:grpSpPr>
        <p:sp>
          <p:nvSpPr>
            <p:cNvPr id="19"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pic>
          <p:nvPicPr>
            <p:cNvPr id="7184" name="Picture 5"/>
            <p:cNvPicPr>
              <a:picLocks noChangeAspect="1" noChangeArrowheads="1"/>
            </p:cNvPicPr>
            <p:nvPr userDrawn="1"/>
          </p:nvPicPr>
          <p:blipFill>
            <a:blip r:embed="rId6" cstate="print"/>
            <a:srcRect/>
            <a:stretch>
              <a:fillRect/>
            </a:stretch>
          </p:blipFill>
          <p:spPr bwMode="auto">
            <a:xfrm>
              <a:off x="0" y="0"/>
              <a:ext cx="1735138" cy="979488"/>
            </a:xfrm>
            <a:prstGeom prst="rect">
              <a:avLst/>
            </a:prstGeom>
            <a:noFill/>
            <a:ln w="9525">
              <a:noFill/>
              <a:miter lim="800000"/>
              <a:headEnd/>
              <a:tailEnd/>
            </a:ln>
          </p:spPr>
        </p:pic>
        <p:sp>
          <p:nvSpPr>
            <p:cNvPr id="21"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p:spPr>
          <p:txBody>
            <a:bodyPr wrap="none" anchor="ctr"/>
            <a:lstStyle/>
            <a:p>
              <a:pPr fontAlgn="base">
                <a:spcBef>
                  <a:spcPct val="0"/>
                </a:spcBef>
                <a:spcAft>
                  <a:spcPct val="0"/>
                </a:spcAft>
                <a:defRPr/>
              </a:pPr>
              <a:endParaRPr lang="en-US">
                <a:solidFill>
                  <a:prstClr val="black"/>
                </a:solidFill>
                <a:cs typeface="Arial" pitchFamily="34" charset="0"/>
              </a:endParaRPr>
            </a:p>
          </p:txBody>
        </p:sp>
        <p:sp>
          <p:nvSpPr>
            <p:cNvPr id="22" name="Freeform 7"/>
            <p:cNvSpPr>
              <a:spLocks noChangeArrowheads="1"/>
            </p:cNvSpPr>
            <p:nvPr/>
          </p:nvSpPr>
          <p:spPr bwMode="auto">
            <a:xfrm>
              <a:off x="1619249" y="0"/>
              <a:ext cx="1800225" cy="979488"/>
            </a:xfrm>
            <a:custGeom>
              <a:avLst/>
              <a:gdLst>
                <a:gd name="T0" fmla="*/ 5000 w 5001"/>
                <a:gd name="T1" fmla="*/ 0 h 2721"/>
                <a:gd name="T2" fmla="*/ 5000 w 5001"/>
                <a:gd name="T3" fmla="*/ 2720 h 2721"/>
                <a:gd name="T4" fmla="*/ 0 w 5001"/>
                <a:gd name="T5" fmla="*/ 2720 h 2721"/>
                <a:gd name="T6" fmla="*/ 2000 w 5001"/>
                <a:gd name="T7" fmla="*/ 0 h 2721"/>
                <a:gd name="T8" fmla="*/ 5000 w 5001"/>
                <a:gd name="T9" fmla="*/ 0 h 27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p:spPr>
          <p:txBody>
            <a:bodyPr wrap="none" anchor="ctr"/>
            <a:lstStyle/>
            <a:p>
              <a:pPr fontAlgn="base">
                <a:spcBef>
                  <a:spcPct val="0"/>
                </a:spcBef>
                <a:spcAft>
                  <a:spcPct val="0"/>
                </a:spcAft>
                <a:defRPr/>
              </a:pPr>
              <a:endParaRPr lang="en-GB">
                <a:solidFill>
                  <a:prstClr val="black"/>
                </a:solidFill>
                <a:latin typeface="Arial" pitchFamily="34" charset="0"/>
                <a:cs typeface="Arial" pitchFamily="34" charset="0"/>
              </a:endParaRPr>
            </a:p>
          </p:txBody>
        </p:sp>
      </p:grpSp>
      <p:sp>
        <p:nvSpPr>
          <p:cNvPr id="23" name="Rectangle 17"/>
          <p:cNvSpPr>
            <a:spLocks noChangeArrowheads="1"/>
          </p:cNvSpPr>
          <p:nvPr userDrawn="1"/>
        </p:nvSpPr>
        <p:spPr bwMode="auto">
          <a:xfrm>
            <a:off x="7667625" y="6586538"/>
            <a:ext cx="1447800" cy="279400"/>
          </a:xfrm>
          <a:prstGeom prst="rect">
            <a:avLst/>
          </a:prstGeom>
          <a:noFill/>
          <a:ln>
            <a:noFill/>
          </a:ln>
          <a:extLst/>
        </p:spPr>
        <p:txBody>
          <a:bodyPr lIns="90000" tIns="46800" rIns="90000" bIns="46800">
            <a:spAutoFit/>
          </a:bodyPr>
          <a:lstStyle/>
          <a:p>
            <a:pPr algn="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www.egi.eu</a:t>
            </a:r>
          </a:p>
        </p:txBody>
      </p:sp>
      <p:sp>
        <p:nvSpPr>
          <p:cNvPr id="24" name="Rectangle 18"/>
          <p:cNvSpPr>
            <a:spLocks noChangeArrowheads="1"/>
          </p:cNvSpPr>
          <p:nvPr userDrawn="1"/>
        </p:nvSpPr>
        <p:spPr bwMode="auto">
          <a:xfrm>
            <a:off x="53975" y="6605588"/>
            <a:ext cx="2286000" cy="279400"/>
          </a:xfrm>
          <a:prstGeom prst="rect">
            <a:avLst/>
          </a:prstGeom>
          <a:noFill/>
          <a:ln>
            <a:noFill/>
          </a:ln>
          <a:extLst/>
        </p:spPr>
        <p:txBody>
          <a:bodyPr lIns="90000" tIns="46800" rIns="90000" bIns="46800">
            <a:spAutoFit/>
          </a:bodyPr>
          <a:lstStyle/>
          <a:p>
            <a:pPr fontAlgn="base">
              <a:spcBef>
                <a:spcPts val="875"/>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a:solidFill>
                  <a:srgbClr val="FFFFFF"/>
                </a:solidFill>
                <a:latin typeface="Arial" pitchFamily="34" charset="0"/>
                <a:ea typeface="SimSun" pitchFamily="2" charset="-122"/>
                <a:cs typeface="Arial" pitchFamily="34" charset="0"/>
              </a:rPr>
              <a:t>EGI-InSPIRE RI-261323</a:t>
            </a:r>
          </a:p>
        </p:txBody>
      </p:sp>
    </p:spTree>
    <p:extLst>
      <p:ext uri="{BB962C8B-B14F-4D97-AF65-F5344CB8AC3E}">
        <p14:creationId xmlns:p14="http://schemas.microsoft.com/office/powerpoint/2010/main" val="155696351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hf hdr="0"/>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bg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bg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bg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3" descr="title_page_title_0001b_"/>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4"/>
          <p:cNvSpPr>
            <a:spLocks noGrp="1" noChangeArrowheads="1"/>
          </p:cNvSpPr>
          <p:nvPr>
            <p:ph type="title"/>
          </p:nvPr>
        </p:nvSpPr>
        <p:spPr bwMode="auto">
          <a:xfrm>
            <a:off x="152400" y="6858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5"/>
          <p:cNvSpPr>
            <a:spLocks noGrp="1" noChangeArrowheads="1"/>
          </p:cNvSpPr>
          <p:nvPr>
            <p:ph type="body" idx="1"/>
          </p:nvPr>
        </p:nvSpPr>
        <p:spPr bwMode="auto">
          <a:xfrm>
            <a:off x="152400" y="1905000"/>
            <a:ext cx="883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1"/>
            <a:r>
              <a:rPr lang="en-US" smtClean="0"/>
              <a:t>Third level</a:t>
            </a:r>
          </a:p>
          <a:p>
            <a:pPr lvl="2"/>
            <a:r>
              <a:rPr lang="en-US" smtClean="0"/>
              <a:t>Fourth level</a:t>
            </a:r>
          </a:p>
          <a:p>
            <a:pPr lvl="3"/>
            <a:r>
              <a:rPr lang="en-US" smtClean="0"/>
              <a:t>Fifth level</a:t>
            </a:r>
          </a:p>
        </p:txBody>
      </p:sp>
    </p:spTree>
    <p:extLst>
      <p:ext uri="{BB962C8B-B14F-4D97-AF65-F5344CB8AC3E}">
        <p14:creationId xmlns:p14="http://schemas.microsoft.com/office/powerpoint/2010/main" val="16345435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rtl="0" eaLnBrk="0" fontAlgn="base" hangingPunct="0">
        <a:spcBef>
          <a:spcPct val="0"/>
        </a:spcBef>
        <a:spcAft>
          <a:spcPct val="0"/>
        </a:spcAft>
        <a:defRPr sz="4400">
          <a:solidFill>
            <a:schemeClr val="bg1"/>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pitchFamily="-112" charset="-128"/>
          <a:cs typeface="ＭＳ Ｐゴシック"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112" charset="-128"/>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defRPr/>
            </a:pPr>
            <a:fld id="{F15D185D-804C-4415-953B-BCE67A486A33}" type="datetimeFigureOut">
              <a:rPr lang="en-US"/>
              <a:pPr defTabSz="457200" fontAlgn="base">
                <a:spcBef>
                  <a:spcPct val="0"/>
                </a:spcBef>
                <a:spcAft>
                  <a:spcPct val="0"/>
                </a:spcAft>
                <a:defRPr/>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defRPr/>
            </a:pPr>
            <a:fld id="{8F33A4B3-C082-4247-8324-46C7C51AF2AF}" type="slidenum">
              <a:rPr lang="en-US"/>
              <a:pPr defTabSz="457200" fontAlgn="base">
                <a:spcBef>
                  <a:spcPct val="0"/>
                </a:spcBef>
                <a:spcAft>
                  <a:spcPct val="0"/>
                </a:spcAft>
                <a:defRPr/>
              </a:pPr>
              <a:t>‹#›</a:t>
            </a:fld>
            <a:endParaRPr lang="en-US"/>
          </a:p>
        </p:txBody>
      </p:sp>
      <p:pic>
        <p:nvPicPr>
          <p:cNvPr id="5127" name="Picture 6" descr="350px-Zuoshangjiao.jpg"/>
          <p:cNvPicPr>
            <a:picLocks noChangeAspect="1"/>
          </p:cNvPicPr>
          <p:nvPr userDrawn="1"/>
        </p:nvPicPr>
        <p:blipFill>
          <a:blip r:embed="rId13" cstate="print"/>
          <a:srcRect/>
          <a:stretch>
            <a:fillRect/>
          </a:stretch>
        </p:blipFill>
        <p:spPr bwMode="auto">
          <a:xfrm>
            <a:off x="0" y="0"/>
            <a:ext cx="1600200" cy="1541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FSWhite.gif"/>
          <p:cNvPicPr>
            <a:picLocks noChangeAspect="1"/>
          </p:cNvPicPr>
          <p:nvPr/>
        </p:nvPicPr>
        <p:blipFill>
          <a:blip r:embed="rId5" cstate="print"/>
          <a:stretch>
            <a:fillRect/>
          </a:stretch>
        </p:blipFill>
        <p:spPr>
          <a:xfrm>
            <a:off x="7543802" y="109252"/>
            <a:ext cx="1600199" cy="595345"/>
          </a:xfrm>
          <a:prstGeom prst="rect">
            <a:avLst/>
          </a:prstGeom>
        </p:spPr>
      </p:pic>
      <p:pic>
        <p:nvPicPr>
          <p:cNvPr id="15" name="Picture 14" descr="FS_PPT_Master.jpg"/>
          <p:cNvPicPr>
            <a:picLocks noChangeAspect="1"/>
          </p:cNvPicPr>
          <p:nvPr/>
        </p:nvPicPr>
        <p:blipFill>
          <a:blip r:embed="rId6" cstate="print"/>
          <a:srcRect b="3533"/>
          <a:stretch>
            <a:fillRect/>
          </a:stretch>
        </p:blipFill>
        <p:spPr>
          <a:xfrm>
            <a:off x="8686801" y="783819"/>
            <a:ext cx="457199" cy="409981"/>
          </a:xfrm>
          <a:prstGeom prst="rect">
            <a:avLst/>
          </a:prstGeom>
        </p:spPr>
      </p:pic>
      <p:cxnSp>
        <p:nvCxnSpPr>
          <p:cNvPr id="7" name="Straight Connector 6"/>
          <p:cNvCxnSpPr/>
          <p:nvPr/>
        </p:nvCxnSpPr>
        <p:spPr>
          <a:xfrm>
            <a:off x="0" y="6578600"/>
            <a:ext cx="6934200" cy="21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Placeholder 12"/>
          <p:cNvSpPr>
            <a:spLocks noGrp="1"/>
          </p:cNvSpPr>
          <p:nvPr>
            <p:ph type="title"/>
          </p:nvPr>
        </p:nvSpPr>
        <p:spPr>
          <a:xfrm>
            <a:off x="457200" y="-25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4" name="Text Placeholder 13"/>
          <p:cNvSpPr>
            <a:spLocks noGrp="1"/>
          </p:cNvSpPr>
          <p:nvPr>
            <p:ph type="body" idx="1"/>
          </p:nvPr>
        </p:nvSpPr>
        <p:spPr>
          <a:xfrm>
            <a:off x="457200" y="1295400"/>
            <a:ext cx="8229600" cy="508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FS_PPT_title.bmp"/>
          <p:cNvPicPr>
            <a:picLocks noChangeAspect="1"/>
          </p:cNvPicPr>
          <p:nvPr/>
        </p:nvPicPr>
        <p:blipFill>
          <a:blip r:embed="rId7" cstate="print"/>
          <a:stretch>
            <a:fillRect/>
          </a:stretch>
        </p:blipFill>
        <p:spPr>
          <a:xfrm>
            <a:off x="8208996" y="-25399"/>
            <a:ext cx="935004" cy="729996"/>
          </a:xfrm>
          <a:prstGeom prst="rect">
            <a:avLst/>
          </a:prstGeom>
        </p:spPr>
      </p:pic>
      <p:pic>
        <p:nvPicPr>
          <p:cNvPr id="19" name="Picture 18" descr="FS_PPT_Master.jpg"/>
          <p:cNvPicPr>
            <a:picLocks noChangeAspect="1"/>
          </p:cNvPicPr>
          <p:nvPr/>
        </p:nvPicPr>
        <p:blipFill>
          <a:blip r:embed="rId8" cstate="print"/>
          <a:srcRect b="3533"/>
          <a:stretch>
            <a:fillRect/>
          </a:stretch>
        </p:blipFill>
        <p:spPr>
          <a:xfrm>
            <a:off x="7848601" y="-25400"/>
            <a:ext cx="304799" cy="409981"/>
          </a:xfrm>
          <a:prstGeom prst="rect">
            <a:avLst/>
          </a:prstGeom>
        </p:spPr>
      </p:pic>
      <p:sp>
        <p:nvSpPr>
          <p:cNvPr id="9" name="TextBox 8"/>
          <p:cNvSpPr txBox="1"/>
          <p:nvPr/>
        </p:nvSpPr>
        <p:spPr>
          <a:xfrm>
            <a:off x="4419600" y="6514069"/>
            <a:ext cx="4800600" cy="276999"/>
          </a:xfrm>
          <a:prstGeom prst="rect">
            <a:avLst/>
          </a:prstGeom>
          <a:noFill/>
        </p:spPr>
        <p:txBody>
          <a:bodyPr wrap="square" rtlCol="0">
            <a:spAutoFit/>
          </a:bodyPr>
          <a:lstStyle/>
          <a:p>
            <a:pPr defTabSz="457200"/>
            <a:r>
              <a:rPr lang="en-US" sz="1200" i="1" dirty="0" smtClean="0">
                <a:solidFill>
                  <a:prstClr val="black"/>
                </a:solidFill>
                <a:latin typeface="Candara" pitchFamily="34" charset="0"/>
              </a:rPr>
              <a:t>Barga, Gannon: Cloud Computing Presentation, MSR Faculty Summit 2009</a:t>
            </a:r>
            <a:endParaRPr lang="en-US" sz="1200" i="1" dirty="0">
              <a:solidFill>
                <a:prstClr val="black"/>
              </a:solidFill>
              <a:latin typeface="Candara" pitchFamily="34" charset="0"/>
            </a:endParaRPr>
          </a:p>
        </p:txBody>
      </p:sp>
    </p:spTree>
  </p:cSld>
  <p:clrMap bg1="lt1" tx1="dk1" bg2="lt2" tx2="dk2" accent1="accent1" accent2="accent2" accent3="accent3" accent4="accent4" accent5="accent5" accent6="accent6" hlink="hlink" folHlink="folHlink"/>
  <p:sldLayoutIdLst>
    <p:sldLayoutId id="2147483739" r:id="rId1"/>
    <p:sldLayoutId id="2147483741" r:id="rId2"/>
    <p:sldLayoutId id="2147483743" r:id="rId3"/>
  </p:sldLayoutIdLst>
  <p:txStyles>
    <p:titleStyle>
      <a:lvl1pPr algn="ctr" defTabSz="457200" rtl="0" eaLnBrk="1" latinLnBrk="0" hangingPunct="1">
        <a:spcBef>
          <a:spcPct val="0"/>
        </a:spcBef>
        <a:buNone/>
        <a:defRPr sz="4000" kern="1200">
          <a:solidFill>
            <a:schemeClr val="tx2"/>
          </a:solidFill>
          <a:latin typeface="Candara"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Candara"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Candara"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Candara"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Candara"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1295400" cy="1247285"/>
          </a:xfrm>
          <a:prstGeom prst="rect">
            <a:avLst/>
          </a:prstGeom>
        </p:spPr>
      </p:pic>
      <p:pic>
        <p:nvPicPr>
          <p:cNvPr id="8" name="Picture 7" descr="futuregrid.png"/>
          <p:cNvPicPr>
            <a:picLocks noChangeAspect="1"/>
          </p:cNvPicPr>
          <p:nvPr userDrawn="1"/>
        </p:nvPicPr>
        <p:blipFill>
          <a:blip r:embed="rId15" cstate="print"/>
          <a:stretch>
            <a:fillRect/>
          </a:stretch>
        </p:blipFill>
        <p:spPr>
          <a:xfrm>
            <a:off x="7464777" y="0"/>
            <a:ext cx="1679223" cy="1143000"/>
          </a:xfrm>
          <a:prstGeom prst="rect">
            <a:avLst/>
          </a:prstGeom>
        </p:spPr>
      </p:pic>
    </p:spTree>
    <p:extLst>
      <p:ext uri="{BB962C8B-B14F-4D97-AF65-F5344CB8AC3E}">
        <p14:creationId xmlns:p14="http://schemas.microsoft.com/office/powerpoint/2010/main" val="38772709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9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8/1/2011</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userDrawn="1"/>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userDrawn="1"/>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24169730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34CC8-CB97-4FFC-B09D-AAAA3F5FEE58}"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811F1-1ABA-4EC4-9A56-A01FEBF3E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22710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solidFill>
                  <a:prstClr val="black">
                    <a:tint val="75000"/>
                  </a:prstClr>
                </a:solidFill>
              </a:rPr>
              <a:pPr/>
              <a:t>8/1/2011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05708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smtClean="0">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smtClean="0">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smtClean="0">
                <a:solidFill>
                  <a:srgbClr val="009999"/>
                </a:solidFill>
              </a:rPr>
              <a:t>Fran Berman</a:t>
            </a:r>
          </a:p>
        </p:txBody>
      </p:sp>
    </p:spTree>
    <p:extLst>
      <p:ext uri="{BB962C8B-B14F-4D97-AF65-F5344CB8AC3E}">
        <p14:creationId xmlns:p14="http://schemas.microsoft.com/office/powerpoint/2010/main" val="287270137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3.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9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0.xml"/><Relationship Id="rId5" Type="http://schemas.openxmlformats.org/officeDocument/2006/relationships/image" Target="../media/image44.pn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omist.com/node/15579717" TargetMode="External"/><Relationship Id="rId7" Type="http://schemas.openxmlformats.org/officeDocument/2006/relationships/hyperlink" Target="http://research.microsoft.com/en-us/collaboration/fourthparadigm/default.aspx" TargetMode="External"/><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hyperlink" Target="http://techcrunch.com/2010/11/10/twitter-tv/" TargetMode="External"/><Relationship Id="rId5" Type="http://schemas.openxmlformats.org/officeDocument/2006/relationships/hyperlink" Target="http://www.ncbi.nlm.nih.gov/genbank/" TargetMode="External"/><Relationship Id="rId4" Type="http://schemas.openxmlformats.org/officeDocument/2006/relationships/hyperlink" Target="http://www.worldwidewebsize.com/"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notesSlide" Target="../notesSlides/notesSlide30.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8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04800"/>
            <a:ext cx="7772400" cy="1470025"/>
          </a:xfrm>
        </p:spPr>
        <p:txBody>
          <a:bodyPr>
            <a:noAutofit/>
          </a:bodyPr>
          <a:lstStyle/>
          <a:p>
            <a:r>
              <a:rPr lang="en-US" sz="4000" b="1" i="1" dirty="0" smtClean="0"/>
              <a:t>Cyberinfrastructure and Its Application</a:t>
            </a:r>
            <a:endParaRPr lang="en-US" sz="4000" dirty="0"/>
          </a:p>
        </p:txBody>
      </p:sp>
      <p:sp>
        <p:nvSpPr>
          <p:cNvPr id="3" name="Subtitle 2"/>
          <p:cNvSpPr>
            <a:spLocks noGrp="1"/>
          </p:cNvSpPr>
          <p:nvPr>
            <p:ph type="subTitle" idx="1"/>
          </p:nvPr>
        </p:nvSpPr>
        <p:spPr>
          <a:xfrm>
            <a:off x="228600" y="1981200"/>
            <a:ext cx="8686800" cy="1447800"/>
          </a:xfrm>
        </p:spPr>
        <p:txBody>
          <a:bodyPr>
            <a:noAutofit/>
          </a:bodyPr>
          <a:lstStyle/>
          <a:p>
            <a:r>
              <a:rPr lang="en-US" sz="2800" b="1" i="1" dirty="0" smtClean="0"/>
              <a:t>California State University Dominguez Hills</a:t>
            </a:r>
            <a:endParaRPr lang="en-US" sz="2800" b="1" i="1" dirty="0"/>
          </a:p>
          <a:p>
            <a:r>
              <a:rPr lang="en-US" sz="2800" b="1" i="1" dirty="0" smtClean="0"/>
              <a:t>Cyberinfrastructure Day</a:t>
            </a:r>
          </a:p>
          <a:p>
            <a:r>
              <a:rPr lang="en-US" sz="2800" b="1" i="1" dirty="0" smtClean="0"/>
              <a:t>June 25 2011</a:t>
            </a:r>
          </a:p>
        </p:txBody>
      </p:sp>
      <p:sp>
        <p:nvSpPr>
          <p:cNvPr id="5" name="Subtitle 2"/>
          <p:cNvSpPr txBox="1">
            <a:spLocks/>
          </p:cNvSpPr>
          <p:nvPr/>
        </p:nvSpPr>
        <p:spPr>
          <a:xfrm>
            <a:off x="0" y="3505200"/>
            <a:ext cx="9144000" cy="33528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effectLst/>
                <a:uLnTx/>
                <a:uFillTx/>
                <a:latin typeface="Times New Roman" pitchFamily="18" charset="0"/>
                <a:cs typeface="Times New Roman" pitchFamily="18" charset="0"/>
              </a:rPr>
              <a:t>Geoffrey Fox</a:t>
            </a:r>
            <a:endParaRPr kumimoji="0" lang="en-US" sz="2400" b="0" i="0" u="none" strike="noStrike" kern="1200" cap="none" spc="0" normalizeH="0" noProof="0" dirty="0" smtClean="0">
              <a:ln>
                <a:noFill/>
              </a:ln>
              <a:effectLst/>
              <a:uLnTx/>
              <a:uFillTx/>
              <a:latin typeface="Times New Roman" pitchFamily="18" charset="0"/>
              <a:cs typeface="Times New Roman" pitchFamily="18" charset="0"/>
            </a:endParaRPr>
          </a:p>
          <a:p>
            <a:pPr lvl="0" algn="ctr">
              <a:spcBef>
                <a:spcPct val="20000"/>
              </a:spcBef>
              <a:defRPr/>
            </a:pPr>
            <a:r>
              <a:rPr lang="en-US" sz="2000" baseline="0" dirty="0" smtClean="0">
                <a:hlinkClick r:id="rId3"/>
              </a:rPr>
              <a:t>gcf@indiana.edu</a:t>
            </a:r>
            <a:r>
              <a:rPr lang="en-US" sz="2000" dirty="0" smtClean="0"/>
              <a:t>            </a:t>
            </a:r>
          </a:p>
          <a:p>
            <a:pPr lvl="0" algn="ctr">
              <a:spcBef>
                <a:spcPct val="20000"/>
              </a:spcBef>
              <a:defRPr/>
            </a:pPr>
            <a:r>
              <a:rPr lang="en-US" sz="2000" dirty="0" smtClean="0"/>
              <a:t> </a:t>
            </a:r>
            <a:r>
              <a:rPr lang="en-US" sz="2000" dirty="0" smtClean="0">
                <a:hlinkClick r:id="rId4"/>
              </a:rPr>
              <a:t>http://www.infomall.org</a:t>
            </a:r>
            <a:r>
              <a:rPr lang="en-US" sz="2000" dirty="0" smtClean="0"/>
              <a:t>    </a:t>
            </a:r>
            <a:r>
              <a:rPr lang="en-US" sz="2000" dirty="0" smtClean="0">
                <a:hlinkClick r:id="rId5"/>
              </a:rPr>
              <a:t>http://www.futuregrid.org</a:t>
            </a:r>
            <a:r>
              <a:rPr lang="en-US" sz="2000" dirty="0" smtClean="0"/>
              <a: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US" sz="2400" baseline="0" dirty="0"/>
          </a:p>
          <a:p>
            <a:pPr algn="ctr">
              <a:spcBef>
                <a:spcPct val="20000"/>
              </a:spcBef>
            </a:pPr>
            <a:r>
              <a:rPr lang="en-US" sz="1900" dirty="0" smtClean="0">
                <a:latin typeface="Times New Roman" pitchFamily="18" charset="0"/>
                <a:cs typeface="Times New Roman" pitchFamily="18" charset="0"/>
              </a:rPr>
              <a:t>Director, Digital Science Center, Pervasive Technology Institute</a:t>
            </a:r>
          </a:p>
          <a:p>
            <a:pPr lvl="0" algn="ctr">
              <a:spcBef>
                <a:spcPct val="20000"/>
              </a:spcBef>
            </a:pPr>
            <a:r>
              <a:rPr lang="en-US" sz="1900" dirty="0" smtClean="0">
                <a:latin typeface="Times New Roman" pitchFamily="18" charset="0"/>
                <a:cs typeface="Times New Roman" pitchFamily="18" charset="0"/>
              </a:rPr>
              <a:t>Associate Dean for Research and Graduate Studies,  School of Informatics and Computing</a:t>
            </a:r>
          </a:p>
          <a:p>
            <a:pPr lvl="0" algn="ctr">
              <a:spcBef>
                <a:spcPct val="20000"/>
              </a:spcBef>
            </a:pPr>
            <a:r>
              <a:rPr lang="en-US" sz="1900" dirty="0" smtClean="0">
                <a:latin typeface="Times New Roman" pitchFamily="18" charset="0"/>
                <a:cs typeface="Times New Roman" pitchFamily="18" charset="0"/>
              </a:rPr>
              <a:t>Indiana University Bloomington</a:t>
            </a:r>
            <a:endParaRPr kumimoji="0" lang="en-US" sz="2400" b="0" i="0" u="none" strike="noStrike" kern="1200" cap="none" spc="0" normalizeH="0" baseline="0" noProof="0" dirty="0" smtClean="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8"/>
          <p:cNvSpPr>
            <a:spLocks noGrp="1"/>
          </p:cNvSpPr>
          <p:nvPr>
            <p:ph type="sldNum" sz="quarter" idx="12"/>
          </p:nvPr>
        </p:nvSpPr>
        <p:spPr/>
        <p:txBody>
          <a:bodyPr/>
          <a:lstStyle/>
          <a:p>
            <a:fld id="{22DDB6FC-1EC0-4F28-9FDF-038C035F1A21}" type="slidenum">
              <a:rPr lang="en-US">
                <a:solidFill>
                  <a:srgbClr val="000000"/>
                </a:solidFill>
              </a:rPr>
              <a:pPr/>
              <a:t>10</a:t>
            </a:fld>
            <a:endParaRPr lang="en-US">
              <a:solidFill>
                <a:srgbClr val="000000"/>
              </a:solidFill>
            </a:endParaRPr>
          </a:p>
        </p:txBody>
      </p:sp>
      <p:sp>
        <p:nvSpPr>
          <p:cNvPr id="2495490" name="Rectangle 2"/>
          <p:cNvSpPr>
            <a:spLocks noGrp="1" noChangeArrowheads="1"/>
          </p:cNvSpPr>
          <p:nvPr>
            <p:ph type="title" sz="quarter"/>
          </p:nvPr>
        </p:nvSpPr>
        <p:spPr>
          <a:xfrm>
            <a:off x="533400" y="152400"/>
            <a:ext cx="8153400" cy="914400"/>
          </a:xfrm>
        </p:spPr>
        <p:txBody>
          <a:bodyPr/>
          <a:lstStyle/>
          <a:p>
            <a:r>
              <a:rPr lang="en-US" sz="3600"/>
              <a:t>Virtual Observatory Astronomy Grid</a:t>
            </a:r>
            <a:br>
              <a:rPr lang="en-US" sz="3600"/>
            </a:br>
            <a:r>
              <a:rPr lang="en-US" sz="3600"/>
              <a:t>Integrate Experiments</a:t>
            </a:r>
            <a:endParaRPr lang="en-US"/>
          </a:p>
        </p:txBody>
      </p:sp>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381000" y="1227138"/>
            <a:ext cx="2743200" cy="2735262"/>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3200400" y="1247775"/>
            <a:ext cx="2895600" cy="2714625"/>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6172200" y="1219200"/>
            <a:ext cx="2725738" cy="2743200"/>
          </a:xfrm>
        </p:spPr>
      </p:pic>
      <p:sp>
        <p:nvSpPr>
          <p:cNvPr id="2495494" name="Text Box 6"/>
          <p:cNvSpPr txBox="1">
            <a:spLocks noChangeArrowheads="1"/>
          </p:cNvSpPr>
          <p:nvPr/>
        </p:nvSpPr>
        <p:spPr bwMode="auto">
          <a:xfrm>
            <a:off x="1295400" y="12192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Radio</a:t>
            </a:r>
          </a:p>
        </p:txBody>
      </p:sp>
      <p:sp>
        <p:nvSpPr>
          <p:cNvPr id="2495495" name="Text Box 7"/>
          <p:cNvSpPr txBox="1">
            <a:spLocks noChangeArrowheads="1"/>
          </p:cNvSpPr>
          <p:nvPr/>
        </p:nvSpPr>
        <p:spPr bwMode="auto">
          <a:xfrm>
            <a:off x="3733800" y="1219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Far-Infrared</a:t>
            </a:r>
          </a:p>
        </p:txBody>
      </p:sp>
      <p:sp>
        <p:nvSpPr>
          <p:cNvPr id="2495496" name="Text Box 8"/>
          <p:cNvSpPr txBox="1">
            <a:spLocks noChangeArrowheads="1"/>
          </p:cNvSpPr>
          <p:nvPr/>
        </p:nvSpPr>
        <p:spPr bwMode="auto">
          <a:xfrm>
            <a:off x="7010400" y="12192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smtClean="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415925" y="6348413"/>
            <a:ext cx="19399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6538"/>
            <a:ext cx="563880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4727575" y="4038600"/>
            <a:ext cx="12922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Dust Map</a:t>
            </a:r>
          </a:p>
        </p:txBody>
      </p:sp>
      <p:sp>
        <p:nvSpPr>
          <p:cNvPr id="2495501" name="Text Box 13"/>
          <p:cNvSpPr txBox="1">
            <a:spLocks noChangeArrowheads="1"/>
          </p:cNvSpPr>
          <p:nvPr/>
        </p:nvSpPr>
        <p:spPr bwMode="auto">
          <a:xfrm>
            <a:off x="6405563" y="6354763"/>
            <a:ext cx="25098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smtClean="0">
                <a:solidFill>
                  <a:srgbClr val="FFFF2B"/>
                </a:solidFill>
              </a:rPr>
              <a:t>Galaxy Density Map</a:t>
            </a:r>
          </a:p>
        </p:txBody>
      </p:sp>
    </p:spTree>
    <p:extLst>
      <p:ext uri="{BB962C8B-B14F-4D97-AF65-F5344CB8AC3E}">
        <p14:creationId xmlns:p14="http://schemas.microsoft.com/office/powerpoint/2010/main" val="1187267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1"/>
          </p:nvPr>
        </p:nvSpPr>
        <p:spPr/>
        <p:txBody>
          <a:bodyPr/>
          <a:lstStyle/>
          <a:p>
            <a:fld id="{5E4FD3F6-BD98-4413-9F3F-AB42BA0F4871}" type="slidenum">
              <a:rPr lang="en-US">
                <a:solidFill>
                  <a:srgbClr val="000000"/>
                </a:solidFill>
              </a:rPr>
              <a:pPr/>
              <a:t>11</a:t>
            </a:fld>
            <a:endParaRPr lang="en-US">
              <a:solidFill>
                <a:srgbClr val="000000"/>
              </a:solidFill>
            </a:endParaRPr>
          </a:p>
        </p:txBody>
      </p:sp>
      <p:sp>
        <p:nvSpPr>
          <p:cNvPr id="2511874" name="Rectangle 2"/>
          <p:cNvSpPr>
            <a:spLocks noGrp="1" noChangeArrowheads="1"/>
          </p:cNvSpPr>
          <p:nvPr>
            <p:ph type="title"/>
          </p:nvPr>
        </p:nvSpPr>
        <p:spPr>
          <a:xfrm>
            <a:off x="0" y="260350"/>
            <a:ext cx="9144000" cy="792163"/>
          </a:xfrm>
        </p:spPr>
        <p:txBody>
          <a:bodyPr/>
          <a:lstStyle/>
          <a:p>
            <a:r>
              <a:rPr lang="en-GB" sz="4000"/>
              <a:t> </a:t>
            </a:r>
            <a:r>
              <a:rPr lang="en-GB" sz="4000" b="1">
                <a:solidFill>
                  <a:srgbClr val="000099"/>
                </a:solidFill>
              </a:rPr>
              <a:t>Particle Physics at the CERN LHC</a:t>
            </a:r>
          </a:p>
        </p:txBody>
      </p:sp>
      <p:pic>
        <p:nvPicPr>
          <p:cNvPr id="25118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1196975"/>
            <a:ext cx="2341562" cy="2971800"/>
          </a:xfrm>
          <a:prstGeom prst="rect">
            <a:avLst/>
          </a:prstGeom>
          <a:noFill/>
          <a:extLst>
            <a:ext uri="{909E8E84-426E-40DD-AFC4-6F175D3DCCD1}">
              <a14:hiddenFill xmlns:a14="http://schemas.microsoft.com/office/drawing/2010/main">
                <a:solidFill>
                  <a:srgbClr val="FFFFFF"/>
                </a:solidFill>
              </a14:hiddenFill>
            </a:ext>
          </a:extLst>
        </p:spPr>
      </p:pic>
      <p:sp>
        <p:nvSpPr>
          <p:cNvPr id="2511876" name="Rectangle 4"/>
          <p:cNvSpPr>
            <a:spLocks noChangeArrowheads="1"/>
          </p:cNvSpPr>
          <p:nvPr/>
        </p:nvSpPr>
        <p:spPr bwMode="auto">
          <a:xfrm>
            <a:off x="663575" y="4508500"/>
            <a:ext cx="2971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solidFill>
                  <a:srgbClr val="000099"/>
                </a:solidFill>
                <a:cs typeface="Times New Roman" pitchFamily="18" charset="0"/>
              </a:rPr>
              <a:t>UA1 at CERN 1981-1989</a:t>
            </a:r>
          </a:p>
          <a:p>
            <a:pPr eaLnBrk="0" hangingPunct="0"/>
            <a:r>
              <a:rPr lang="en-GB">
                <a:solidFill>
                  <a:srgbClr val="000099"/>
                </a:solidFill>
                <a:cs typeface="Times New Roman" pitchFamily="18" charset="0"/>
              </a:rPr>
              <a:t>"hermetic detector"	</a:t>
            </a:r>
          </a:p>
        </p:txBody>
      </p:sp>
      <p:pic>
        <p:nvPicPr>
          <p:cNvPr id="25118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1412875"/>
            <a:ext cx="3505200" cy="2479675"/>
          </a:xfrm>
          <a:prstGeom prst="rect">
            <a:avLst/>
          </a:prstGeom>
          <a:noFill/>
          <a:extLst>
            <a:ext uri="{909E8E84-426E-40DD-AFC4-6F175D3DCCD1}">
              <a14:hiddenFill xmlns:a14="http://schemas.microsoft.com/office/drawing/2010/main">
                <a:solidFill>
                  <a:srgbClr val="FFFFFF"/>
                </a:solidFill>
              </a14:hiddenFill>
            </a:ext>
          </a:extLst>
        </p:spPr>
      </p:pic>
      <p:sp>
        <p:nvSpPr>
          <p:cNvPr id="2511878" name="Rectangle 6"/>
          <p:cNvSpPr>
            <a:spLocks noChangeArrowheads="1"/>
          </p:cNvSpPr>
          <p:nvPr/>
        </p:nvSpPr>
        <p:spPr bwMode="auto">
          <a:xfrm>
            <a:off x="5148263" y="4221163"/>
            <a:ext cx="2562225" cy="590550"/>
          </a:xfrm>
          <a:prstGeom prst="rect">
            <a:avLst/>
          </a:prstGeom>
          <a:noFill/>
          <a:ln w="9525">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solidFill>
                  <a:srgbClr val="000099"/>
                </a:solidFill>
                <a:cs typeface="Times New Roman" pitchFamily="18" charset="0"/>
              </a:rPr>
              <a:t>ATLAS at LHC, 2006-2020</a:t>
            </a:r>
          </a:p>
          <a:p>
            <a:pPr eaLnBrk="0" hangingPunct="0"/>
            <a:r>
              <a:rPr lang="en-GB">
                <a:solidFill>
                  <a:srgbClr val="000099"/>
                </a:solidFill>
                <a:cs typeface="Times New Roman" pitchFamily="18" charset="0"/>
              </a:rPr>
              <a:t>150</a:t>
            </a:r>
            <a:r>
              <a:rPr lang="en-GB" baseline="-8000">
                <a:solidFill>
                  <a:srgbClr val="000099"/>
                </a:solidFill>
                <a:cs typeface="Times New Roman" pitchFamily="18" charset="0"/>
              </a:rPr>
              <a:t>*</a:t>
            </a:r>
            <a:r>
              <a:rPr lang="en-GB">
                <a:solidFill>
                  <a:srgbClr val="000099"/>
                </a:solidFill>
                <a:cs typeface="Times New Roman" pitchFamily="18" charset="0"/>
              </a:rPr>
              <a:t>10</a:t>
            </a:r>
            <a:r>
              <a:rPr lang="en-GB" baseline="30000">
                <a:solidFill>
                  <a:srgbClr val="000099"/>
                </a:solidFill>
                <a:cs typeface="Times New Roman" pitchFamily="18" charset="0"/>
              </a:rPr>
              <a:t>6</a:t>
            </a:r>
            <a:r>
              <a:rPr lang="en-GB">
                <a:solidFill>
                  <a:srgbClr val="000099"/>
                </a:solidFill>
                <a:cs typeface="Times New Roman" pitchFamily="18" charset="0"/>
              </a:rPr>
              <a:t> sensors</a:t>
            </a:r>
          </a:p>
        </p:txBody>
      </p:sp>
      <p:sp>
        <p:nvSpPr>
          <p:cNvPr id="2511879" name="Text Box 7"/>
          <p:cNvSpPr txBox="1">
            <a:spLocks noChangeArrowheads="1"/>
          </p:cNvSpPr>
          <p:nvPr/>
        </p:nvSpPr>
        <p:spPr bwMode="auto">
          <a:xfrm>
            <a:off x="1476375" y="5564188"/>
            <a:ext cx="6191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2400">
              <a:solidFill>
                <a:srgbClr val="000000"/>
              </a:solidFill>
              <a:cs typeface="Times New Roman" pitchFamily="18" charset="0"/>
            </a:endParaRPr>
          </a:p>
        </p:txBody>
      </p:sp>
      <p:sp>
        <p:nvSpPr>
          <p:cNvPr id="2511880" name="Text Box 8"/>
          <p:cNvSpPr txBox="1">
            <a:spLocks noChangeArrowheads="1"/>
          </p:cNvSpPr>
          <p:nvPr/>
        </p:nvSpPr>
        <p:spPr bwMode="auto">
          <a:xfrm>
            <a:off x="684213" y="5373688"/>
            <a:ext cx="799147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F0000"/>
              </a:buClr>
              <a:buFont typeface="Wingdings" pitchFamily="2" charset="2"/>
              <a:buNone/>
            </a:pPr>
            <a:r>
              <a:rPr lang="en-GB" sz="2800">
                <a:solidFill>
                  <a:srgbClr val="FF0000"/>
                </a:solidFill>
                <a:latin typeface="Arial" pitchFamily="34" charset="0"/>
                <a:cs typeface="Times New Roman" pitchFamily="18" charset="0"/>
              </a:rPr>
              <a:t>LHC experimental collaborations (e.g. ATLAS) typically involve over 100 institutes and over 1000 physicists world wide</a:t>
            </a:r>
          </a:p>
        </p:txBody>
      </p:sp>
    </p:spTree>
    <p:extLst>
      <p:ext uri="{BB962C8B-B14F-4D97-AF65-F5344CB8AC3E}">
        <p14:creationId xmlns:p14="http://schemas.microsoft.com/office/powerpoint/2010/main" val="26884969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6" descr="trans.png"/>
          <p:cNvPicPr>
            <a:picLocks noChangeAspect="1"/>
          </p:cNvPicPr>
          <p:nvPr/>
        </p:nvPicPr>
        <p:blipFill>
          <a:blip r:embed="rId3" cstate="print"/>
          <a:srcRect t="18231" b="1567"/>
          <a:stretch>
            <a:fillRect/>
          </a:stretch>
        </p:blipFill>
        <p:spPr bwMode="auto">
          <a:xfrm>
            <a:off x="0" y="1046163"/>
            <a:ext cx="9144000" cy="5283200"/>
          </a:xfrm>
          <a:prstGeom prst="rect">
            <a:avLst/>
          </a:prstGeom>
          <a:noFill/>
          <a:ln w="9525">
            <a:noFill/>
            <a:miter lim="800000"/>
            <a:headEnd/>
            <a:tailEnd/>
          </a:ln>
        </p:spPr>
      </p:pic>
      <p:sp>
        <p:nvSpPr>
          <p:cNvPr id="29698" name="Title 5"/>
          <p:cNvSpPr>
            <a:spLocks noGrp="1"/>
          </p:cNvSpPr>
          <p:nvPr>
            <p:ph type="title"/>
          </p:nvPr>
        </p:nvSpPr>
        <p:spPr>
          <a:xfrm>
            <a:off x="1876425" y="115888"/>
            <a:ext cx="7345363" cy="865187"/>
          </a:xfrm>
        </p:spPr>
        <p:txBody>
          <a:bodyPr/>
          <a:lstStyle/>
          <a:p>
            <a:r>
              <a:rPr lang="en-GB" sz="4000" smtClean="0">
                <a:latin typeface="Arial" charset="0"/>
                <a:cs typeface="Arial" charset="0"/>
              </a:rPr>
              <a:t>European Grid Infrastructure</a:t>
            </a:r>
          </a:p>
        </p:txBody>
      </p:sp>
      <p:sp>
        <p:nvSpPr>
          <p:cNvPr id="2" name="Content Placeholder 6"/>
          <p:cNvSpPr>
            <a:spLocks noGrp="1"/>
          </p:cNvSpPr>
          <p:nvPr>
            <p:ph idx="1"/>
          </p:nvPr>
        </p:nvSpPr>
        <p:spPr>
          <a:xfrm>
            <a:off x="250825" y="1135063"/>
            <a:ext cx="8075613" cy="4525962"/>
          </a:xfrm>
        </p:spPr>
        <p:txBody>
          <a:bodyPr/>
          <a:lstStyle/>
          <a:p>
            <a:pPr marL="0" indent="0">
              <a:buFont typeface="Arial" pitchFamily="34" charset="0"/>
              <a:buNone/>
              <a:defRPr/>
            </a:pPr>
            <a:r>
              <a:rPr lang="en-GB" sz="1800" dirty="0" smtClean="0">
                <a:solidFill>
                  <a:schemeClr val="bg1"/>
                </a:solidFill>
              </a:rPr>
              <a:t>Status April 2010 (yearly increase)</a:t>
            </a:r>
          </a:p>
          <a:p>
            <a:pPr>
              <a:buFont typeface="Arial" pitchFamily="34" charset="0"/>
              <a:buChar char="•"/>
              <a:defRPr/>
            </a:pPr>
            <a:r>
              <a:rPr lang="en-GB" sz="1800" dirty="0" smtClean="0">
                <a:solidFill>
                  <a:schemeClr val="bg1"/>
                </a:solidFill>
              </a:rPr>
              <a:t>10000 users: +5%</a:t>
            </a:r>
          </a:p>
          <a:p>
            <a:pPr>
              <a:buFont typeface="Arial" pitchFamily="34" charset="0"/>
              <a:buChar char="•"/>
              <a:defRPr/>
            </a:pPr>
            <a:r>
              <a:rPr lang="en-GB" sz="1800" dirty="0" smtClean="0">
                <a:solidFill>
                  <a:schemeClr val="bg1"/>
                </a:solidFill>
              </a:rPr>
              <a:t>243020  LCPUs (cores): +75%</a:t>
            </a:r>
          </a:p>
          <a:p>
            <a:pPr>
              <a:buFont typeface="Arial" pitchFamily="34" charset="0"/>
              <a:buChar char="•"/>
              <a:defRPr/>
            </a:pPr>
            <a:r>
              <a:rPr lang="en-GB" sz="1800" dirty="0" smtClean="0">
                <a:solidFill>
                  <a:schemeClr val="bg1"/>
                </a:solidFill>
              </a:rPr>
              <a:t>40PB disk: +60%</a:t>
            </a:r>
          </a:p>
          <a:p>
            <a:pPr>
              <a:buFont typeface="Arial" pitchFamily="34" charset="0"/>
              <a:buChar char="•"/>
              <a:defRPr/>
            </a:pPr>
            <a:r>
              <a:rPr lang="en-GB" sz="1800" dirty="0" smtClean="0">
                <a:solidFill>
                  <a:schemeClr val="bg1"/>
                </a:solidFill>
              </a:rPr>
              <a:t>61PB tape: +56%</a:t>
            </a:r>
          </a:p>
          <a:p>
            <a:pPr>
              <a:buFont typeface="Arial" pitchFamily="34" charset="0"/>
              <a:buChar char="•"/>
              <a:defRPr/>
            </a:pPr>
            <a:r>
              <a:rPr lang="en-GB" sz="1800" dirty="0" smtClean="0">
                <a:solidFill>
                  <a:schemeClr val="bg1"/>
                </a:solidFill>
              </a:rPr>
              <a:t>15 million jobs/month: +10%</a:t>
            </a:r>
          </a:p>
          <a:p>
            <a:pPr>
              <a:buFont typeface="Arial" pitchFamily="34" charset="0"/>
              <a:buChar char="•"/>
              <a:defRPr/>
            </a:pPr>
            <a:r>
              <a:rPr lang="en-GB" sz="1800" dirty="0" smtClean="0">
                <a:solidFill>
                  <a:schemeClr val="bg1"/>
                </a:solidFill>
              </a:rPr>
              <a:t>317 sites: +18%</a:t>
            </a:r>
          </a:p>
          <a:p>
            <a:pPr>
              <a:buFont typeface="Arial" pitchFamily="34" charset="0"/>
              <a:buChar char="•"/>
              <a:defRPr/>
            </a:pPr>
            <a:r>
              <a:rPr lang="en-GB" sz="1800" dirty="0" smtClean="0">
                <a:solidFill>
                  <a:schemeClr val="bg1"/>
                </a:solidFill>
              </a:rPr>
              <a:t>52 countries: +8%</a:t>
            </a:r>
          </a:p>
          <a:p>
            <a:pPr>
              <a:buFont typeface="Arial" pitchFamily="34" charset="0"/>
              <a:buChar char="•"/>
              <a:defRPr/>
            </a:pPr>
            <a:r>
              <a:rPr lang="en-GB" sz="1800" dirty="0" smtClean="0">
                <a:solidFill>
                  <a:schemeClr val="bg1"/>
                </a:solidFill>
              </a:rPr>
              <a:t>175 VOs: +8%</a:t>
            </a:r>
          </a:p>
          <a:p>
            <a:pPr>
              <a:buFont typeface="Arial" pitchFamily="34" charset="0"/>
              <a:buChar char="•"/>
              <a:defRPr/>
            </a:pPr>
            <a:r>
              <a:rPr lang="en-GB" sz="1800" dirty="0" smtClean="0">
                <a:solidFill>
                  <a:schemeClr val="bg1"/>
                </a:solidFill>
              </a:rPr>
              <a:t>29 active VOs: </a:t>
            </a:r>
            <a:r>
              <a:rPr lang="en-GB" sz="1800" dirty="0" smtClean="0">
                <a:solidFill>
                  <a:schemeClr val="bg1"/>
                </a:solidFill>
                <a:sym typeface="Wingdings" pitchFamily="2" charset="2"/>
              </a:rPr>
              <a:t>+32%</a:t>
            </a:r>
            <a:endParaRPr lang="en-GB" sz="1800" dirty="0" smtClean="0">
              <a:solidFill>
                <a:schemeClr val="bg1"/>
              </a:solidFill>
            </a:endParaRPr>
          </a:p>
        </p:txBody>
      </p:sp>
      <p:sp>
        <p:nvSpPr>
          <p:cNvPr id="29700" name="Slide Number Placeholder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19970FA-B77A-41E7-A3A1-E23D237FF2F6}" type="slidenum">
              <a:rPr lang="en-GB">
                <a:solidFill>
                  <a:prstClr val="white"/>
                </a:solidFill>
                <a:latin typeface="Arial" charset="0"/>
                <a:cs typeface="Arial" charset="0"/>
              </a:rPr>
              <a:pPr eaLnBrk="0" fontAlgn="base" hangingPunct="0">
                <a:spcBef>
                  <a:spcPct val="0"/>
                </a:spcBef>
                <a:spcAft>
                  <a:spcPct val="0"/>
                </a:spcAft>
              </a:pPr>
              <a:t>12</a:t>
            </a:fld>
            <a:endParaRPr lang="en-GB">
              <a:solidFill>
                <a:prstClr val="white"/>
              </a:solidFill>
              <a:latin typeface="Arial" charset="0"/>
              <a:cs typeface="Arial" charset="0"/>
            </a:endParaRPr>
          </a:p>
        </p:txBody>
      </p:sp>
      <p:sp>
        <p:nvSpPr>
          <p:cNvPr id="29701" name="Date Placeholder 5"/>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1/10/2010</a:t>
            </a:r>
          </a:p>
        </p:txBody>
      </p:sp>
      <p:sp>
        <p:nvSpPr>
          <p:cNvPr id="2970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solidFill>
                  <a:prstClr val="white"/>
                </a:solidFill>
                <a:latin typeface="Arial" charset="0"/>
                <a:cs typeface="Arial" charset="0"/>
              </a:rPr>
              <a:t>NSF &amp; EC - Rome 2010</a:t>
            </a:r>
          </a:p>
        </p:txBody>
      </p:sp>
    </p:spTree>
    <p:extLst>
      <p:ext uri="{BB962C8B-B14F-4D97-AF65-F5344CB8AC3E}">
        <p14:creationId xmlns:p14="http://schemas.microsoft.com/office/powerpoint/2010/main" val="3203436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52426"/>
            <a:ext cx="8839200" cy="535476"/>
          </a:xfrm>
        </p:spPr>
        <p:txBody>
          <a:bodyPr>
            <a:normAutofit fontScale="90000"/>
          </a:bodyPr>
          <a:lstStyle/>
          <a:p>
            <a:r>
              <a:rPr lang="en-US" sz="3200" dirty="0" smtClean="0"/>
              <a:t>TeraGrid Example: Astrophysics</a:t>
            </a:r>
            <a:endParaRPr lang="en-US" sz="3200" dirty="0"/>
          </a:p>
        </p:txBody>
      </p:sp>
      <p:sp>
        <p:nvSpPr>
          <p:cNvPr id="3" name="Content Placeholder 2"/>
          <p:cNvSpPr>
            <a:spLocks noGrp="1"/>
          </p:cNvSpPr>
          <p:nvPr>
            <p:ph sz="half" idx="1"/>
          </p:nvPr>
        </p:nvSpPr>
        <p:spPr>
          <a:xfrm>
            <a:off x="0" y="1143000"/>
            <a:ext cx="5486400" cy="2431297"/>
          </a:xfrm>
        </p:spPr>
        <p:txBody>
          <a:bodyPr>
            <a:noAutofit/>
          </a:bodyPr>
          <a:lstStyle/>
          <a:p>
            <a:r>
              <a:rPr lang="en-US" sz="2400" b="0" dirty="0" smtClean="0"/>
              <a:t>Science: MHD and star formation; cosmology at galactic scales (6-1500 </a:t>
            </a:r>
            <a:r>
              <a:rPr lang="en-US" sz="2400" b="0" dirty="0" err="1" smtClean="0"/>
              <a:t>Mpc</a:t>
            </a:r>
            <a:r>
              <a:rPr lang="en-US" sz="2400" b="0" dirty="0" smtClean="0"/>
              <a:t>) with various components: star formation, radiation diffusion, dark matter</a:t>
            </a:r>
          </a:p>
          <a:p>
            <a:r>
              <a:rPr lang="en-US" sz="2400" b="0" dirty="0" smtClean="0"/>
              <a:t>Application: </a:t>
            </a:r>
            <a:r>
              <a:rPr lang="en-US" sz="2400" b="0" dirty="0" err="1" smtClean="0"/>
              <a:t>Enzo</a:t>
            </a:r>
            <a:r>
              <a:rPr lang="en-US" sz="2400" b="0" dirty="0" smtClean="0"/>
              <a:t> (loosely similar to: GASOLINE, etc.)</a:t>
            </a:r>
          </a:p>
          <a:p>
            <a:r>
              <a:rPr lang="en-US" sz="2400" b="0" dirty="0" smtClean="0"/>
              <a:t>Science Users: Norman, </a:t>
            </a:r>
            <a:r>
              <a:rPr lang="en-US" sz="2400" b="0" dirty="0" err="1" smtClean="0"/>
              <a:t>Kritsuk</a:t>
            </a:r>
            <a:r>
              <a:rPr lang="en-US" sz="2400" b="0" dirty="0" smtClean="0"/>
              <a:t> (UCSD), </a:t>
            </a:r>
            <a:r>
              <a:rPr lang="en-US" sz="2400" b="0" dirty="0" err="1" smtClean="0"/>
              <a:t>Cen</a:t>
            </a:r>
            <a:r>
              <a:rPr lang="en-US" sz="2400" b="0" dirty="0" smtClean="0"/>
              <a:t>, </a:t>
            </a:r>
            <a:r>
              <a:rPr lang="en-US" sz="2400" b="0" dirty="0" err="1" smtClean="0"/>
              <a:t>Ostriker</a:t>
            </a:r>
            <a:r>
              <a:rPr lang="en-US" sz="2400" b="0" dirty="0" smtClean="0"/>
              <a:t>, Wise (Princeton),  Abel (Stanford), Burns (Colorado), Bryan (Columbia), O’Shea (Michigan State), Kentucky, Germany, UK, Denmark, etc.</a:t>
            </a:r>
          </a:p>
        </p:txBody>
      </p:sp>
      <p:pic>
        <p:nvPicPr>
          <p:cNvPr id="6" name="P 24"/>
          <p:cNvPicPr>
            <a:picLocks noChangeAspect="1"/>
          </p:cNvPicPr>
          <p:nvPr/>
        </p:nvPicPr>
        <p:blipFill>
          <a:blip r:embed="rId3" cstate="print"/>
          <a:srcRect l="16320" t="4356" r="16320"/>
          <a:stretch>
            <a:fillRect/>
          </a:stretch>
        </p:blipFill>
        <p:spPr bwMode="auto">
          <a:xfrm>
            <a:off x="5394454" y="1371600"/>
            <a:ext cx="3749546" cy="3989016"/>
          </a:xfrm>
          <a:prstGeom prst="rect">
            <a:avLst/>
          </a:prstGeom>
          <a:solidFill>
            <a:schemeClr val="accent1"/>
          </a:solidFill>
          <a:ln w="9525">
            <a:noFill/>
            <a:miter lim="800000"/>
            <a:headEnd/>
            <a:tailEnd/>
          </a:ln>
        </p:spPr>
      </p:pic>
    </p:spTree>
    <p:extLst>
      <p:ext uri="{BB962C8B-B14F-4D97-AF65-F5344CB8AC3E}">
        <p14:creationId xmlns:p14="http://schemas.microsoft.com/office/powerpoint/2010/main" val="404161520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Tree>
    <p:extLst>
      <p:ext uri="{BB962C8B-B14F-4D97-AF65-F5344CB8AC3E}">
        <p14:creationId xmlns:p14="http://schemas.microsoft.com/office/powerpoint/2010/main" val="3468197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C:\Users\Geoffrey Fox\Desktop\mina1.bmp"/>
          <p:cNvPicPr>
            <a:picLocks noChangeAspect="1" noChangeArrowheads="1"/>
          </p:cNvPicPr>
          <p:nvPr/>
        </p:nvPicPr>
        <p:blipFill rotWithShape="1">
          <a:blip r:embed="rId3">
            <a:extLst>
              <a:ext uri="{28A0092B-C50C-407E-A947-70E740481C1C}">
                <a14:useLocalDpi xmlns:a14="http://schemas.microsoft.com/office/drawing/2010/main" val="0"/>
              </a:ext>
            </a:extLst>
          </a:blip>
          <a:srcRect r="43907" b="24581"/>
          <a:stretch/>
        </p:blipFill>
        <p:spPr bwMode="auto">
          <a:xfrm>
            <a:off x="-13447" y="0"/>
            <a:ext cx="9157447" cy="6858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47800" y="6248400"/>
            <a:ext cx="3442417" cy="369332"/>
          </a:xfrm>
          <a:prstGeom prst="rect">
            <a:avLst/>
          </a:prstGeom>
          <a:noFill/>
        </p:spPr>
        <p:txBody>
          <a:bodyPr wrap="none" rtlCol="0">
            <a:spAutoFit/>
          </a:bodyPr>
          <a:lstStyle/>
          <a:p>
            <a:r>
              <a:rPr lang="en-US" dirty="0" smtClean="0">
                <a:solidFill>
                  <a:schemeClr val="bg1"/>
                </a:solidFill>
              </a:rPr>
              <a:t>100,043 Metagenomics Sequences</a:t>
            </a:r>
            <a:endParaRPr lang="en-US" dirty="0">
              <a:solidFill>
                <a:schemeClr val="bg1"/>
              </a:solidFill>
            </a:endParaRPr>
          </a:p>
        </p:txBody>
      </p:sp>
    </p:spTree>
    <p:extLst>
      <p:ext uri="{BB962C8B-B14F-4D97-AF65-F5344CB8AC3E}">
        <p14:creationId xmlns:p14="http://schemas.microsoft.com/office/powerpoint/2010/main" val="2252736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99F96EE9-80A2-4337-BB3B-8BDE320BC204}" type="slidenum">
              <a:rPr lang="en-US" smtClean="0">
                <a:solidFill>
                  <a:srgbClr val="000000"/>
                </a:solidFill>
              </a:rPr>
              <a:pPr/>
              <a:t>16</a:t>
            </a:fld>
            <a:endParaRPr lang="en-US" smtClean="0">
              <a:solidFill>
                <a:srgbClr val="000000"/>
              </a:solidFill>
            </a:endParaRPr>
          </a:p>
        </p:txBody>
      </p:sp>
      <p:pic>
        <p:nvPicPr>
          <p:cNvPr id="14339" name="Picture 7" descr="Picture2"/>
          <p:cNvPicPr>
            <a:picLocks noGrp="1" noChangeAspect="1" noChangeArrowheads="1"/>
          </p:cNvPicPr>
          <p:nvPr>
            <p:ph idx="4294967295"/>
          </p:nvPr>
        </p:nvPicPr>
        <p:blipFill>
          <a:blip r:embed="rId3" cstate="print"/>
          <a:srcRect/>
          <a:stretch>
            <a:fillRect/>
          </a:stretch>
        </p:blipFill>
        <p:spPr>
          <a:xfrm>
            <a:off x="914400" y="0"/>
            <a:ext cx="8229600" cy="6835533"/>
          </a:xfrm>
        </p:spPr>
      </p:pic>
      <p:sp>
        <p:nvSpPr>
          <p:cNvPr id="4" name="TextBox 3"/>
          <p:cNvSpPr txBox="1"/>
          <p:nvPr/>
        </p:nvSpPr>
        <p:spPr>
          <a:xfrm>
            <a:off x="0" y="1295400"/>
            <a:ext cx="2590800" cy="1938992"/>
          </a:xfrm>
          <a:prstGeom prst="rect">
            <a:avLst/>
          </a:prstGeom>
          <a:noFill/>
        </p:spPr>
        <p:txBody>
          <a:bodyPr wrap="square" rtlCol="0">
            <a:spAutoFit/>
          </a:bodyPr>
          <a:lstStyle/>
          <a:p>
            <a:r>
              <a:rPr lang="en-US" sz="2000" b="1" dirty="0" smtClean="0">
                <a:solidFill>
                  <a:srgbClr val="000000"/>
                </a:solidFill>
              </a:rPr>
              <a:t>Lightweight Cyberinfrastructure to support mobile Data gathering expeditions plus classic central resources (as a cloud)</a:t>
            </a:r>
          </a:p>
        </p:txBody>
      </p:sp>
      <p:sp>
        <p:nvSpPr>
          <p:cNvPr id="2" name="TextBox 1"/>
          <p:cNvSpPr txBox="1"/>
          <p:nvPr/>
        </p:nvSpPr>
        <p:spPr>
          <a:xfrm>
            <a:off x="76200" y="6458791"/>
            <a:ext cx="3474028" cy="369332"/>
          </a:xfrm>
          <a:prstGeom prst="rect">
            <a:avLst/>
          </a:prstGeom>
          <a:noFill/>
        </p:spPr>
        <p:txBody>
          <a:bodyPr wrap="none" rtlCol="0">
            <a:spAutoFit/>
          </a:bodyPr>
          <a:lstStyle/>
          <a:p>
            <a:r>
              <a:rPr lang="en-US" b="1" dirty="0" smtClean="0"/>
              <a:t>See talk by </a:t>
            </a:r>
            <a:r>
              <a:rPr lang="en-US" b="1" dirty="0" err="1" smtClean="0"/>
              <a:t>Je’aime</a:t>
            </a:r>
            <a:r>
              <a:rPr lang="en-US" b="1" dirty="0" smtClean="0"/>
              <a:t> Powell ECSU</a:t>
            </a:r>
            <a:endParaRPr lang="en-US" b="1" dirty="0"/>
          </a:p>
        </p:txBody>
      </p:sp>
    </p:spTree>
    <p:extLst>
      <p:ext uri="{BB962C8B-B14F-4D97-AF65-F5344CB8AC3E}">
        <p14:creationId xmlns:p14="http://schemas.microsoft.com/office/powerpoint/2010/main" val="1956294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152400"/>
            <a:ext cx="8229600" cy="838200"/>
          </a:xfrm>
        </p:spPr>
        <p:txBody>
          <a:bodyPr/>
          <a:lstStyle/>
          <a:p>
            <a:r>
              <a:rPr lang="en-US" b="1" dirty="0" smtClean="0">
                <a:ea typeface="ＭＳ Ｐゴシック" pitchFamily="34" charset="-128"/>
              </a:rPr>
              <a:t>Use of Tiled Screens</a:t>
            </a:r>
          </a:p>
        </p:txBody>
      </p:sp>
      <p:pic>
        <p:nvPicPr>
          <p:cNvPr id="24579" name="Picture 4" descr="C:\gcf\ptliupages\publications\presentations\DSCF1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67056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659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Geoffrey Fox\Desktop\Photo on 2011-06-22 at 16.19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18"/>
            <a:ext cx="9139846" cy="685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94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 I</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643173"/>
            <a:ext cx="9144001" cy="3046988"/>
            <a:chOff x="-1" y="3943350"/>
            <a:chExt cx="9144001" cy="3046988"/>
          </a:xfrm>
        </p:grpSpPr>
        <p:sp>
          <p:nvSpPr>
            <p:cNvPr id="13" name="TextBox 12"/>
            <p:cNvSpPr txBox="1"/>
            <p:nvPr/>
          </p:nvSpPr>
          <p:spPr>
            <a:xfrm>
              <a:off x="-1" y="3943350"/>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Tree>
    <p:extLst>
      <p:ext uri="{BB962C8B-B14F-4D97-AF65-F5344CB8AC3E}">
        <p14:creationId xmlns:p14="http://schemas.microsoft.com/office/powerpoint/2010/main" val="103156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944562"/>
          </a:xfrm>
        </p:spPr>
        <p:txBody>
          <a:bodyPr/>
          <a:lstStyle/>
          <a:p>
            <a:r>
              <a:rPr lang="en-US" b="1" dirty="0" smtClean="0"/>
              <a:t>Important Trends</a:t>
            </a:r>
            <a:endParaRPr lang="en-US" b="1" dirty="0"/>
          </a:p>
        </p:txBody>
      </p:sp>
      <p:sp>
        <p:nvSpPr>
          <p:cNvPr id="3" name="Content Placeholder 2"/>
          <p:cNvSpPr>
            <a:spLocks noGrp="1"/>
          </p:cNvSpPr>
          <p:nvPr>
            <p:ph idx="1"/>
          </p:nvPr>
        </p:nvSpPr>
        <p:spPr>
          <a:xfrm>
            <a:off x="457200" y="1447800"/>
            <a:ext cx="8229600" cy="4525963"/>
          </a:xfrm>
        </p:spPr>
        <p:txBody>
          <a:bodyPr>
            <a:normAutofit fontScale="85000" lnSpcReduction="20000"/>
          </a:bodyPr>
          <a:lstStyle/>
          <a:p>
            <a:r>
              <a:rPr lang="en-US" dirty="0" smtClean="0">
                <a:solidFill>
                  <a:srgbClr val="FF0000"/>
                </a:solidFill>
              </a:rPr>
              <a:t>Data Deluge </a:t>
            </a:r>
            <a:r>
              <a:rPr lang="en-US" dirty="0" smtClean="0"/>
              <a:t>in all fields of science</a:t>
            </a:r>
          </a:p>
          <a:p>
            <a:r>
              <a:rPr lang="en-US" smtClean="0">
                <a:solidFill>
                  <a:srgbClr val="FF0000"/>
                </a:solidFill>
              </a:rPr>
              <a:t>Multicore</a:t>
            </a:r>
            <a:r>
              <a:rPr lang="en-US" smtClean="0"/>
              <a:t> </a:t>
            </a:r>
            <a:r>
              <a:rPr lang="en-US" dirty="0" smtClean="0"/>
              <a:t>implies parallel computing important again</a:t>
            </a:r>
          </a:p>
          <a:p>
            <a:pPr lvl="1"/>
            <a:r>
              <a:rPr lang="en-US" dirty="0" smtClean="0"/>
              <a:t>Performance from extra cores – not extra clock speed</a:t>
            </a:r>
          </a:p>
          <a:p>
            <a:pPr lvl="1"/>
            <a:r>
              <a:rPr lang="en-US" dirty="0" smtClean="0"/>
              <a:t>GPU enhanced systems can give big power boost</a:t>
            </a:r>
          </a:p>
          <a:p>
            <a:r>
              <a:rPr lang="en-US" dirty="0" smtClean="0">
                <a:solidFill>
                  <a:srgbClr val="FF0000"/>
                </a:solidFill>
              </a:rPr>
              <a:t>Clouds</a:t>
            </a:r>
            <a:r>
              <a:rPr lang="en-US" dirty="0" smtClean="0"/>
              <a:t> – new commercially supported data center model replacing compute </a:t>
            </a:r>
            <a:r>
              <a:rPr lang="en-US" dirty="0" smtClean="0">
                <a:solidFill>
                  <a:srgbClr val="FF0000"/>
                </a:solidFill>
              </a:rPr>
              <a:t>grids</a:t>
            </a:r>
            <a:r>
              <a:rPr lang="en-US" dirty="0" smtClean="0"/>
              <a:t> (and your general purpose computer center)</a:t>
            </a:r>
          </a:p>
          <a:p>
            <a:r>
              <a:rPr lang="en-US" dirty="0" smtClean="0">
                <a:solidFill>
                  <a:srgbClr val="FF0000"/>
                </a:solidFill>
              </a:rPr>
              <a:t>Light weight clients</a:t>
            </a:r>
            <a:r>
              <a:rPr lang="en-US" dirty="0" smtClean="0"/>
              <a:t>: Sensors, Smartphones and tablets accessing and supported by backend services in cloud</a:t>
            </a:r>
          </a:p>
          <a:p>
            <a:r>
              <a:rPr lang="en-US" dirty="0" smtClean="0">
                <a:solidFill>
                  <a:srgbClr val="FF0000"/>
                </a:solidFill>
              </a:rPr>
              <a:t>Commercial efforts </a:t>
            </a:r>
            <a:r>
              <a:rPr lang="en-US" dirty="0" smtClean="0"/>
              <a:t>moving</a:t>
            </a:r>
            <a:r>
              <a:rPr lang="en-US" dirty="0" smtClean="0">
                <a:solidFill>
                  <a:srgbClr val="FF0000"/>
                </a:solidFill>
              </a:rPr>
              <a:t> much faster </a:t>
            </a:r>
            <a:r>
              <a:rPr lang="en-US" dirty="0" smtClean="0"/>
              <a:t>than</a:t>
            </a:r>
            <a:r>
              <a:rPr lang="en-US" dirty="0" smtClean="0">
                <a:solidFill>
                  <a:srgbClr val="FF0000"/>
                </a:solidFill>
              </a:rPr>
              <a:t> academia </a:t>
            </a:r>
            <a:r>
              <a:rPr lang="en-US" dirty="0" smtClean="0"/>
              <a:t>in both </a:t>
            </a:r>
            <a:r>
              <a:rPr lang="en-US" dirty="0" smtClean="0">
                <a:solidFill>
                  <a:srgbClr val="FF0000"/>
                </a:solidFill>
              </a:rPr>
              <a:t>innovation </a:t>
            </a:r>
            <a:r>
              <a:rPr lang="en-US" dirty="0" smtClean="0"/>
              <a:t>and </a:t>
            </a:r>
            <a:r>
              <a:rPr lang="en-US" dirty="0" smtClean="0">
                <a:solidFill>
                  <a:srgbClr val="FF0000"/>
                </a:solidFill>
              </a:rPr>
              <a:t>deployment</a:t>
            </a:r>
            <a:endParaRPr lang="en-US" dirty="0">
              <a:solidFill>
                <a:srgbClr val="FF0000"/>
              </a:solidFill>
            </a:endParaRPr>
          </a:p>
        </p:txBody>
      </p:sp>
    </p:spTree>
    <p:extLst>
      <p:ext uri="{BB962C8B-B14F-4D97-AF65-F5344CB8AC3E}">
        <p14:creationId xmlns:p14="http://schemas.microsoft.com/office/powerpoint/2010/main" val="262644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Bef>
                <a:spcPct val="0"/>
              </a:spcBef>
              <a:spcAft>
                <a:spcPct val="0"/>
              </a:spcAft>
              <a:defRPr/>
            </a:pPr>
            <a:fld id="{6FCC8C1C-C7DF-4071-8522-5AB5116975BF}" type="slidenum">
              <a:rPr lang="en-US" sz="100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20</a:t>
            </a:fld>
            <a:endParaRPr lang="en-US" sz="1000" dirty="0">
              <a:solidFill>
                <a:srgbClr val="FFFFFF"/>
              </a:solidFill>
              <a:effectLst>
                <a:outerShdw blurRad="38100" dist="38100" dir="2700000" algn="tl">
                  <a:srgbClr val="000000"/>
                </a:outerShdw>
              </a:effectLst>
              <a:latin typeface="Verdana" pitchFamily="34" charset="0"/>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0" y="3327210"/>
            <a:ext cx="6100997" cy="3530790"/>
          </a:xfrm>
          <a:prstGeom prst="rect">
            <a:avLst/>
          </a:prstGeom>
          <a:noFill/>
          <a:ln w="9525">
            <a:noFill/>
            <a:miter lim="800000"/>
            <a:headEnd/>
            <a:tailEnd/>
          </a:ln>
          <a:effectLst/>
        </p:spPr>
      </p:pic>
      <p:sp>
        <p:nvSpPr>
          <p:cNvPr id="64515" name="Content Placeholder 2"/>
          <p:cNvSpPr>
            <a:spLocks noGrp="1"/>
          </p:cNvSpPr>
          <p:nvPr>
            <p:ph idx="1"/>
          </p:nvPr>
        </p:nvSpPr>
        <p:spPr>
          <a:xfrm>
            <a:off x="0" y="896910"/>
            <a:ext cx="8991600" cy="2590800"/>
          </a:xfrm>
        </p:spPr>
        <p:txBody>
          <a:bodyPr>
            <a:normAutofit lnSpcReduction="10000"/>
          </a:bodyPr>
          <a:lstStyle/>
          <a:p>
            <a:r>
              <a:rPr lang="en-US" sz="2400" dirty="0" smtClean="0"/>
              <a:t> Builds giant data centers with 100,000’s of computers;</a:t>
            </a:r>
            <a:br>
              <a:rPr lang="en-US" sz="2400" dirty="0" smtClean="0"/>
            </a:br>
            <a:r>
              <a:rPr lang="en-US" sz="2400" dirty="0" smtClean="0"/>
              <a:t> ~ 200-1000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
        <p:nvSpPr>
          <p:cNvPr id="8" name="Title 1"/>
          <p:cNvSpPr>
            <a:spLocks noGrp="1"/>
          </p:cNvSpPr>
          <p:nvPr>
            <p:ph type="title"/>
          </p:nvPr>
        </p:nvSpPr>
        <p:spPr>
          <a:xfrm>
            <a:off x="1394085" y="120650"/>
            <a:ext cx="5636302" cy="641351"/>
          </a:xfrm>
        </p:spPr>
        <p:txBody>
          <a:bodyPr>
            <a:normAutofit fontScale="90000"/>
          </a:bodyPr>
          <a:lstStyle/>
          <a:p>
            <a:r>
              <a:rPr lang="en-US" sz="3200" b="1" dirty="0" smtClean="0"/>
              <a:t>Data Centers, Clouds </a:t>
            </a:r>
            <a:br>
              <a:rPr lang="en-US" sz="3200" b="1" dirty="0" smtClean="0"/>
            </a:br>
            <a:r>
              <a:rPr lang="en-US" sz="3200" b="1" dirty="0" smtClean="0"/>
              <a:t>&amp; Economies of Scale II</a:t>
            </a:r>
            <a:endParaRPr lang="en-US" sz="3200" b="1" dirty="0"/>
          </a:p>
        </p:txBody>
      </p:sp>
    </p:spTree>
    <p:extLst>
      <p:ext uri="{BB962C8B-B14F-4D97-AF65-F5344CB8AC3E}">
        <p14:creationId xmlns:p14="http://schemas.microsoft.com/office/powerpoint/2010/main" val="2474834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2562" name="Picture 2"/>
          <p:cNvPicPr>
            <a:picLocks noChangeAspect="1" noChangeArrowheads="1"/>
          </p:cNvPicPr>
          <p:nvPr/>
        </p:nvPicPr>
        <p:blipFill>
          <a:blip r:embed="rId3" cstate="print"/>
          <a:srcRect/>
          <a:stretch>
            <a:fillRect/>
          </a:stretch>
        </p:blipFill>
        <p:spPr bwMode="auto">
          <a:xfrm>
            <a:off x="0" y="49197"/>
            <a:ext cx="9144000" cy="6808803"/>
          </a:xfrm>
          <a:prstGeom prst="rect">
            <a:avLst/>
          </a:prstGeom>
          <a:noFill/>
          <a:ln w="9525">
            <a:noFill/>
            <a:miter lim="800000"/>
            <a:headEnd/>
            <a:tailEnd/>
          </a:ln>
        </p:spPr>
      </p:pic>
      <p:sp>
        <p:nvSpPr>
          <p:cNvPr id="4" name="TextBox 3"/>
          <p:cNvSpPr txBox="1"/>
          <p:nvPr/>
        </p:nvSpPr>
        <p:spPr>
          <a:xfrm>
            <a:off x="5638800" y="685800"/>
            <a:ext cx="3047437" cy="923330"/>
          </a:xfrm>
          <a:prstGeom prst="rect">
            <a:avLst/>
          </a:prstGeom>
          <a:noFill/>
        </p:spPr>
        <p:txBody>
          <a:bodyPr wrap="none" rtlCol="0">
            <a:spAutoFit/>
          </a:bodyPr>
          <a:lstStyle/>
          <a:p>
            <a:r>
              <a:rPr lang="en-US" dirty="0" smtClean="0">
                <a:solidFill>
                  <a:prstClr val="black"/>
                </a:solidFill>
              </a:rPr>
              <a:t>Gartner 2009 Hype Curve</a:t>
            </a:r>
          </a:p>
          <a:p>
            <a:r>
              <a:rPr lang="en-US" dirty="0" smtClean="0">
                <a:solidFill>
                  <a:srgbClr val="FF0000"/>
                </a:solidFill>
              </a:rPr>
              <a:t>Clouds, Web2.0</a:t>
            </a:r>
          </a:p>
          <a:p>
            <a:r>
              <a:rPr lang="en-US" dirty="0" smtClean="0">
                <a:solidFill>
                  <a:srgbClr val="FF0000"/>
                </a:solidFill>
              </a:rPr>
              <a:t>Service Oriented Architectures</a:t>
            </a:r>
          </a:p>
        </p:txBody>
      </p:sp>
      <p:sp>
        <p:nvSpPr>
          <p:cNvPr id="5" name="5-Point Star 4"/>
          <p:cNvSpPr/>
          <p:nvPr/>
        </p:nvSpPr>
        <p:spPr>
          <a:xfrm>
            <a:off x="2286000" y="7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4419600" y="3581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18"/>
          <p:cNvGrpSpPr/>
          <p:nvPr/>
        </p:nvGrpSpPr>
        <p:grpSpPr>
          <a:xfrm>
            <a:off x="0" y="0"/>
            <a:ext cx="9144000" cy="6096000"/>
            <a:chOff x="0" y="0"/>
            <a:chExt cx="9144000" cy="6096000"/>
          </a:xfrm>
        </p:grpSpPr>
        <p:pic>
          <p:nvPicPr>
            <p:cNvPr id="108546" name="Picture 2" descr="http://weareorganizedchaos.com/wp-content/uploads/2010/08/Gartner-Hype-Cycle-Emerging-Technology-2010.jpg"/>
            <p:cNvPicPr>
              <a:picLocks noChangeAspect="1" noChangeArrowheads="1"/>
            </p:cNvPicPr>
            <p:nvPr/>
          </p:nvPicPr>
          <p:blipFill>
            <a:blip r:embed="rId4" cstate="print"/>
            <a:srcRect r="10000" b="6412"/>
            <a:stretch>
              <a:fillRect/>
            </a:stretch>
          </p:blipFill>
          <p:spPr bwMode="auto">
            <a:xfrm>
              <a:off x="0" y="0"/>
              <a:ext cx="9144000" cy="6096000"/>
            </a:xfrm>
            <a:prstGeom prst="rect">
              <a:avLst/>
            </a:prstGeom>
            <a:noFill/>
          </p:spPr>
        </p:pic>
        <p:sp>
          <p:nvSpPr>
            <p:cNvPr id="18" name="Left Arrow 17"/>
            <p:cNvSpPr/>
            <p:nvPr/>
          </p:nvSpPr>
          <p:spPr>
            <a:xfrm flipV="1">
              <a:off x="5181600" y="60960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16"/>
          <p:cNvGrpSpPr/>
          <p:nvPr/>
        </p:nvGrpSpPr>
        <p:grpSpPr>
          <a:xfrm>
            <a:off x="0" y="0"/>
            <a:ext cx="9144000" cy="6858000"/>
            <a:chOff x="0" y="0"/>
            <a:chExt cx="9144000" cy="6858000"/>
          </a:xfrm>
        </p:grpSpPr>
        <p:grpSp>
          <p:nvGrpSpPr>
            <p:cNvPr id="8" name="Group 14"/>
            <p:cNvGrpSpPr/>
            <p:nvPr/>
          </p:nvGrpSpPr>
          <p:grpSpPr>
            <a:xfrm>
              <a:off x="0" y="0"/>
              <a:ext cx="9144000" cy="6858000"/>
              <a:chOff x="0" y="0"/>
              <a:chExt cx="9144000" cy="6858000"/>
            </a:xfrm>
          </p:grpSpPr>
          <p:grpSp>
            <p:nvGrpSpPr>
              <p:cNvPr id="10" name="Group 12"/>
              <p:cNvGrpSpPr/>
              <p:nvPr/>
            </p:nvGrpSpPr>
            <p:grpSpPr>
              <a:xfrm>
                <a:off x="0" y="0"/>
                <a:ext cx="9144000" cy="6858000"/>
                <a:chOff x="0" y="0"/>
                <a:chExt cx="9144000" cy="6858000"/>
              </a:xfrm>
            </p:grpSpPr>
            <p:pic>
              <p:nvPicPr>
                <p:cNvPr id="108548" name="Picture 4" descr="Gartner Emerging Technology Benefit Matrix 2010"/>
                <p:cNvPicPr>
                  <a:picLocks noChangeAspect="1" noChangeArrowheads="1"/>
                </p:cNvPicPr>
                <p:nvPr/>
              </p:nvPicPr>
              <p:blipFill>
                <a:blip r:embed="rId5" cstate="print"/>
                <a:srcRect/>
                <a:stretch>
                  <a:fillRect/>
                </a:stretch>
              </p:blipFill>
              <p:spPr bwMode="auto">
                <a:xfrm>
                  <a:off x="976312" y="0"/>
                  <a:ext cx="8167688" cy="6858000"/>
                </a:xfrm>
                <a:prstGeom prst="rect">
                  <a:avLst/>
                </a:prstGeom>
                <a:noFill/>
              </p:spPr>
            </p:pic>
            <p:sp>
              <p:nvSpPr>
                <p:cNvPr id="12" name="Rectangle 11"/>
                <p:cNvSpPr/>
                <p:nvPr/>
              </p:nvSpPr>
              <p:spPr>
                <a:xfrm>
                  <a:off x="0" y="685800"/>
                  <a:ext cx="25146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b="1" dirty="0" smtClean="0">
                    <a:solidFill>
                      <a:prstClr val="black"/>
                    </a:solidFill>
                  </a:endParaRPr>
                </a:p>
                <a:p>
                  <a:pPr algn="ctr"/>
                  <a:r>
                    <a:rPr lang="en-US" sz="2400" b="1" dirty="0" smtClean="0">
                      <a:solidFill>
                        <a:prstClr val="black"/>
                      </a:solidFill>
                    </a:rPr>
                    <a:t>Transformational</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High</a:t>
                  </a: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Moderate</a:t>
                  </a:r>
                </a:p>
                <a:p>
                  <a:pPr algn="ctr"/>
                  <a:endParaRPr lang="en-US" sz="2400" b="1" dirty="0" smtClean="0">
                    <a:solidFill>
                      <a:prstClr val="black"/>
                    </a:solidFill>
                  </a:endParaRPr>
                </a:p>
                <a:p>
                  <a:pPr algn="ctr"/>
                  <a:endParaRPr lang="en-US" sz="2400" b="1" dirty="0" smtClean="0">
                    <a:solidFill>
                      <a:prstClr val="black"/>
                    </a:solidFill>
                  </a:endParaRPr>
                </a:p>
                <a:p>
                  <a:pPr algn="ctr"/>
                  <a:r>
                    <a:rPr lang="en-US" sz="2400" b="1" dirty="0" smtClean="0">
                      <a:solidFill>
                        <a:prstClr val="black"/>
                      </a:solidFill>
                    </a:rPr>
                    <a:t>Low</a:t>
                  </a:r>
                </a:p>
              </p:txBody>
            </p:sp>
          </p:grpSp>
          <p:sp>
            <p:nvSpPr>
              <p:cNvPr id="14" name="TextBox 13"/>
              <p:cNvSpPr txBox="1"/>
              <p:nvPr/>
            </p:nvSpPr>
            <p:spPr>
              <a:xfrm>
                <a:off x="4191000" y="838200"/>
                <a:ext cx="1524000" cy="1015663"/>
              </a:xfrm>
              <a:prstGeom prst="rect">
                <a:avLst/>
              </a:prstGeom>
              <a:solidFill>
                <a:srgbClr val="D9A40D"/>
              </a:solidFill>
            </p:spPr>
            <p:txBody>
              <a:bodyPr wrap="square" lIns="0" rIns="0" rtlCol="0">
                <a:spAutoFit/>
              </a:bodyPr>
              <a:lstStyle/>
              <a:p>
                <a:r>
                  <a:rPr lang="en-US" sz="1200" b="1" dirty="0" smtClean="0">
                    <a:solidFill>
                      <a:prstClr val="black"/>
                    </a:solidFill>
                  </a:rPr>
                  <a:t>Cloud Computing</a:t>
                </a:r>
              </a:p>
              <a:p>
                <a:endParaRPr lang="en-US" sz="1200" b="1" dirty="0" smtClean="0">
                  <a:solidFill>
                    <a:prstClr val="black"/>
                  </a:solidFill>
                </a:endParaRPr>
              </a:p>
              <a:p>
                <a:r>
                  <a:rPr lang="en-US" sz="1200" b="1" dirty="0" smtClean="0">
                    <a:solidFill>
                      <a:prstClr val="black"/>
                    </a:solidFill>
                  </a:rPr>
                  <a:t>Cloud Web Platforms</a:t>
                </a:r>
              </a:p>
              <a:p>
                <a:endParaRPr lang="en-US" sz="1200" b="1" dirty="0" smtClean="0">
                  <a:solidFill>
                    <a:prstClr val="black"/>
                  </a:solidFill>
                </a:endParaRPr>
              </a:p>
              <a:p>
                <a:r>
                  <a:rPr lang="en-US" sz="1200" b="1" dirty="0" smtClean="0">
                    <a:solidFill>
                      <a:prstClr val="black"/>
                    </a:solidFill>
                  </a:rPr>
                  <a:t>Media Tablet</a:t>
                </a:r>
                <a:endParaRPr lang="en-US" sz="1200" b="1" dirty="0">
                  <a:solidFill>
                    <a:prstClr val="black"/>
                  </a:solidFill>
                </a:endParaRPr>
              </a:p>
            </p:txBody>
          </p:sp>
        </p:grpSp>
        <p:sp>
          <p:nvSpPr>
            <p:cNvPr id="16" name="Left Arrow 15"/>
            <p:cNvSpPr/>
            <p:nvPr/>
          </p:nvSpPr>
          <p:spPr>
            <a:xfrm rot="18900000" flipV="1">
              <a:off x="5150656" y="197971"/>
              <a:ext cx="978716" cy="533400"/>
            </a:xfrm>
            <a:prstGeom prst="leftArrow">
              <a:avLst/>
            </a:prstGeom>
            <a:solidFill>
              <a:srgbClr val="D9A40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647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0" y="76200"/>
            <a:ext cx="8229600" cy="1143000"/>
          </a:xfrm>
        </p:spPr>
        <p:txBody>
          <a:bodyPr/>
          <a:lstStyle/>
          <a:p>
            <a:r>
              <a:rPr lang="en-US" b="1" dirty="0" smtClean="0"/>
              <a:t>Clouds and Jobs</a:t>
            </a:r>
            <a:endParaRPr lang="en-US" b="1" dirty="0"/>
          </a:p>
        </p:txBody>
      </p:sp>
      <p:sp>
        <p:nvSpPr>
          <p:cNvPr id="3" name="Content Placeholder 2"/>
          <p:cNvSpPr>
            <a:spLocks noGrp="1"/>
          </p:cNvSpPr>
          <p:nvPr>
            <p:ph idx="1"/>
          </p:nvPr>
        </p:nvSpPr>
        <p:spPr>
          <a:xfrm>
            <a:off x="76200" y="1371600"/>
            <a:ext cx="8991600" cy="5334000"/>
          </a:xfrm>
        </p:spPr>
        <p:txBody>
          <a:bodyPr>
            <a:normAutofit fontScale="77500" lnSpcReduction="20000"/>
          </a:bodyPr>
          <a:lstStyle/>
          <a:p>
            <a:r>
              <a:rPr lang="en-US" dirty="0" smtClean="0"/>
              <a:t>Clouds </a:t>
            </a:r>
            <a:r>
              <a:rPr lang="en-US" dirty="0"/>
              <a:t>are a major industry thrust with a growing fraction of IT expenditure that IDC estimates will grow to </a:t>
            </a:r>
            <a:r>
              <a:rPr lang="en-US" dirty="0">
                <a:solidFill>
                  <a:srgbClr val="FF0000"/>
                </a:solidFill>
              </a:rPr>
              <a:t>$44.2 billion direct investment </a:t>
            </a:r>
            <a:r>
              <a:rPr lang="en-US" dirty="0"/>
              <a:t>in </a:t>
            </a:r>
            <a:r>
              <a:rPr lang="en-US" dirty="0" smtClean="0"/>
              <a:t>2013 </a:t>
            </a:r>
            <a:r>
              <a:rPr lang="en-US" dirty="0"/>
              <a:t>while </a:t>
            </a:r>
            <a:r>
              <a:rPr lang="en-US" dirty="0">
                <a:solidFill>
                  <a:srgbClr val="FF0000"/>
                </a:solidFill>
              </a:rPr>
              <a:t>15% of IT investment in 2011 </a:t>
            </a:r>
            <a:r>
              <a:rPr lang="en-US" dirty="0"/>
              <a:t>will be related to cloud systems with a 30% growth in public </a:t>
            </a:r>
            <a:r>
              <a:rPr lang="en-US" dirty="0" smtClean="0"/>
              <a:t>sector.</a:t>
            </a:r>
          </a:p>
          <a:p>
            <a:r>
              <a:rPr lang="en-US" dirty="0" smtClean="0"/>
              <a:t>Gartner </a:t>
            </a:r>
            <a:r>
              <a:rPr lang="en-US" dirty="0"/>
              <a:t>also rates cloud computing high on list of critical emerging technologies with for example “Cloud Computing” and “Cloud Web Platforms” rated as </a:t>
            </a:r>
            <a:r>
              <a:rPr lang="en-US" dirty="0">
                <a:solidFill>
                  <a:srgbClr val="FF0000"/>
                </a:solidFill>
              </a:rPr>
              <a:t>transformational</a:t>
            </a:r>
            <a:r>
              <a:rPr lang="en-US" dirty="0"/>
              <a:t> (their highest rating for impact) in the next 2-5 </a:t>
            </a:r>
            <a:r>
              <a:rPr lang="en-US" dirty="0" smtClean="0"/>
              <a:t>years.</a:t>
            </a:r>
          </a:p>
          <a:p>
            <a:r>
              <a:rPr lang="en-US" dirty="0" smtClean="0"/>
              <a:t>Correspondingly </a:t>
            </a:r>
            <a:r>
              <a:rPr lang="en-US" dirty="0"/>
              <a:t>there is and will continue to be major opportunities for new jobs in cloud computing with a recent European study estimating there will be </a:t>
            </a:r>
            <a:r>
              <a:rPr lang="en-US" dirty="0">
                <a:solidFill>
                  <a:srgbClr val="FF0000"/>
                </a:solidFill>
              </a:rPr>
              <a:t>2.4 million new cloud computing jobs in Europe alone by </a:t>
            </a:r>
            <a:r>
              <a:rPr lang="en-US" dirty="0" smtClean="0">
                <a:solidFill>
                  <a:srgbClr val="FF0000"/>
                </a:solidFill>
              </a:rPr>
              <a:t>2015</a:t>
            </a:r>
            <a:r>
              <a:rPr lang="en-US" dirty="0" smtClean="0"/>
              <a:t>. </a:t>
            </a:r>
          </a:p>
          <a:p>
            <a:r>
              <a:rPr lang="en-US" dirty="0"/>
              <a:t>C</a:t>
            </a:r>
            <a:r>
              <a:rPr lang="en-US" dirty="0" smtClean="0"/>
              <a:t>loud </a:t>
            </a:r>
            <a:r>
              <a:rPr lang="en-US" dirty="0"/>
              <a:t>computing is an attractive for projects focusing on </a:t>
            </a:r>
            <a:r>
              <a:rPr lang="en-US" dirty="0">
                <a:solidFill>
                  <a:srgbClr val="FF0000"/>
                </a:solidFill>
              </a:rPr>
              <a:t>workforce development</a:t>
            </a:r>
            <a:r>
              <a:rPr lang="en-US" dirty="0"/>
              <a:t>. Note that the recently signed “America Competes Act</a:t>
            </a:r>
            <a:r>
              <a:rPr lang="en-US" dirty="0" smtClean="0"/>
              <a:t>” </a:t>
            </a:r>
            <a:r>
              <a:rPr lang="en-US" dirty="0"/>
              <a:t>calls out the importance of economic development in broader impact of NSF </a:t>
            </a:r>
            <a:r>
              <a:rPr lang="en-US" dirty="0" smtClean="0"/>
              <a:t>projects</a:t>
            </a:r>
            <a:endParaRPr lang="en-US" dirty="0"/>
          </a:p>
        </p:txBody>
      </p:sp>
    </p:spTree>
    <p:extLst>
      <p:ext uri="{BB962C8B-B14F-4D97-AF65-F5344CB8AC3E}">
        <p14:creationId xmlns:p14="http://schemas.microsoft.com/office/powerpoint/2010/main" val="85754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4" y="304800"/>
            <a:ext cx="8014504" cy="838200"/>
          </a:xfrm>
        </p:spPr>
        <p:txBody>
          <a:bodyPr>
            <a:noAutofit/>
          </a:bodyPr>
          <a:lstStyle/>
          <a:p>
            <a:r>
              <a:rPr lang="en-US" sz="3600" b="1" dirty="0" smtClean="0"/>
              <a:t>C4 = Continuous Collaborative </a:t>
            </a:r>
            <a:br>
              <a:rPr lang="en-US" sz="3600" b="1" dirty="0" smtClean="0"/>
            </a:br>
            <a:r>
              <a:rPr lang="en-US" sz="3600" b="1" dirty="0" smtClean="0"/>
              <a:t>Computational Cloud</a:t>
            </a:r>
            <a:endParaRPr lang="en-US" sz="3600" b="1" dirty="0"/>
          </a:p>
        </p:txBody>
      </p:sp>
      <p:sp>
        <p:nvSpPr>
          <p:cNvPr id="3" name="TextBox 2"/>
          <p:cNvSpPr txBox="1"/>
          <p:nvPr/>
        </p:nvSpPr>
        <p:spPr>
          <a:xfrm>
            <a:off x="228600" y="1543883"/>
            <a:ext cx="8825696" cy="3354765"/>
          </a:xfrm>
          <a:prstGeom prst="rect">
            <a:avLst/>
          </a:prstGeom>
          <a:noFill/>
        </p:spPr>
        <p:txBody>
          <a:bodyPr wrap="square" rtlCol="0">
            <a:spAutoFit/>
          </a:bodyPr>
          <a:lstStyle/>
          <a:p>
            <a:pPr algn="ctr"/>
            <a:r>
              <a:rPr lang="en-US" sz="2000" b="1" dirty="0" smtClean="0"/>
              <a:t>C4 EMERGING VISION</a:t>
            </a:r>
            <a:endParaRPr lang="en-US" sz="2000" dirty="0" smtClean="0"/>
          </a:p>
          <a:p>
            <a:r>
              <a:rPr lang="en-US" sz="2000" dirty="0" smtClean="0"/>
              <a:t>While the internet has changed the way we communicate and get entertainment, we need to empower the next generation of engineers and scientists with technology that enables interdisciplinary collaboration for lifelong learning.</a:t>
            </a:r>
          </a:p>
          <a:p>
            <a:endParaRPr lang="en-US" sz="2000" dirty="0"/>
          </a:p>
          <a:p>
            <a:r>
              <a:rPr lang="en-US" sz="2000" dirty="0" smtClean="0"/>
              <a:t>Today, the cloud is a set of services that people explicitly have to </a:t>
            </a:r>
            <a:r>
              <a:rPr lang="en-US" sz="2000" b="1" dirty="0" smtClean="0"/>
              <a:t>access</a:t>
            </a:r>
            <a:r>
              <a:rPr lang="en-US" sz="2000" dirty="0" smtClean="0"/>
              <a:t> (from laptops, desktops, etc.). In 2020 the C4 will be part of our lives, as a larger, pervasive, continuous experience. The measure of success will be how “invisible” it becomes</a:t>
            </a:r>
            <a:r>
              <a:rPr lang="en-US" dirty="0" smtClean="0"/>
              <a:t>.</a:t>
            </a:r>
          </a:p>
          <a:p>
            <a:endParaRPr lang="en-US" sz="1400" dirty="0" smtClean="0"/>
          </a:p>
          <a:p>
            <a:endParaRPr lang="en-US" dirty="0"/>
          </a:p>
        </p:txBody>
      </p:sp>
      <p:sp>
        <p:nvSpPr>
          <p:cNvPr id="8" name="Rectangle 7"/>
          <p:cNvSpPr/>
          <p:nvPr/>
        </p:nvSpPr>
        <p:spPr>
          <a:xfrm>
            <a:off x="142754" y="1524000"/>
            <a:ext cx="8911542" cy="281939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42754" y="4467761"/>
            <a:ext cx="8911542" cy="1704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 y="4848761"/>
            <a:ext cx="8915400" cy="1323439"/>
          </a:xfrm>
          <a:prstGeom prst="rect">
            <a:avLst/>
          </a:prstGeom>
        </p:spPr>
        <p:txBody>
          <a:bodyPr wrap="square">
            <a:spAutoFit/>
          </a:bodyPr>
          <a:lstStyle/>
          <a:p>
            <a:r>
              <a:rPr lang="en-US" sz="2000" dirty="0" smtClean="0"/>
              <a:t>We are no prophets and can’t anticipate what exactly will work, but we </a:t>
            </a:r>
            <a:r>
              <a:rPr lang="en-US" sz="2000" dirty="0"/>
              <a:t>expect to have high bandwidth and ubiquitous connectivity for everyone everywhere, even in rural areas (using power-efficient micro data centers the size of shoe boxes</a:t>
            </a:r>
            <a:r>
              <a:rPr lang="en-US" sz="2000" dirty="0" smtClean="0"/>
              <a:t>). Here the cloud will enable business, fun, destruction and creation of regimes (societies)</a:t>
            </a:r>
            <a:endParaRPr lang="en-US" sz="2000" dirty="0"/>
          </a:p>
        </p:txBody>
      </p:sp>
      <p:sp>
        <p:nvSpPr>
          <p:cNvPr id="12" name="Rectangle 11"/>
          <p:cNvSpPr/>
          <p:nvPr/>
        </p:nvSpPr>
        <p:spPr>
          <a:xfrm>
            <a:off x="3028885" y="4543961"/>
            <a:ext cx="2047228" cy="400110"/>
          </a:xfrm>
          <a:prstGeom prst="rect">
            <a:avLst/>
          </a:prstGeom>
        </p:spPr>
        <p:txBody>
          <a:bodyPr wrap="none">
            <a:spAutoFit/>
          </a:bodyPr>
          <a:lstStyle/>
          <a:p>
            <a:pPr algn="ctr"/>
            <a:r>
              <a:rPr lang="en-US" sz="2000" b="1" dirty="0"/>
              <a:t>C4 </a:t>
            </a:r>
            <a:r>
              <a:rPr lang="en-US" sz="2000" b="1" dirty="0" smtClean="0"/>
              <a:t>Society Vision </a:t>
            </a:r>
            <a:endParaRPr lang="en-US" sz="2000" b="1" dirty="0"/>
          </a:p>
        </p:txBody>
      </p:sp>
      <p:sp>
        <p:nvSpPr>
          <p:cNvPr id="6" name="TextBox 5"/>
          <p:cNvSpPr txBox="1"/>
          <p:nvPr/>
        </p:nvSpPr>
        <p:spPr>
          <a:xfrm>
            <a:off x="2286000" y="6303220"/>
            <a:ext cx="3807004" cy="400110"/>
          </a:xfrm>
          <a:prstGeom prst="rect">
            <a:avLst/>
          </a:prstGeom>
          <a:noFill/>
        </p:spPr>
        <p:txBody>
          <a:bodyPr wrap="none" rtlCol="0">
            <a:spAutoFit/>
          </a:bodyPr>
          <a:lstStyle/>
          <a:p>
            <a:r>
              <a:rPr lang="en-US" sz="2000" b="1" dirty="0" smtClean="0"/>
              <a:t>Education should also embrace C4</a:t>
            </a:r>
            <a:endParaRPr lang="en-US" sz="2000" b="1" dirty="0"/>
          </a:p>
        </p:txBody>
      </p:sp>
    </p:spTree>
    <p:extLst>
      <p:ext uri="{BB962C8B-B14F-4D97-AF65-F5344CB8AC3E}">
        <p14:creationId xmlns:p14="http://schemas.microsoft.com/office/powerpoint/2010/main" val="1562443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981200" y="1447800"/>
            <a:ext cx="2819400" cy="2743200"/>
            <a:chOff x="1981200" y="1447800"/>
            <a:chExt cx="2819400" cy="2743200"/>
          </a:xfrm>
        </p:grpSpPr>
        <p:sp>
          <p:nvSpPr>
            <p:cNvPr id="4" name="Donut 3"/>
            <p:cNvSpPr/>
            <p:nvPr/>
          </p:nvSpPr>
          <p:spPr>
            <a:xfrm>
              <a:off x="1981200" y="1447800"/>
              <a:ext cx="2743200" cy="2743200"/>
            </a:xfrm>
            <a:prstGeom prst="donut">
              <a:avLst>
                <a:gd name="adj" fmla="val 1957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a:t>
              </a:r>
              <a:r>
                <a:rPr lang="en-US" baseline="30000" dirty="0" smtClean="0">
                  <a:solidFill>
                    <a:srgbClr val="FF0000"/>
                  </a:solidFill>
                </a:rPr>
                <a:t>4</a:t>
              </a:r>
            </a:p>
            <a:p>
              <a:pPr algn="ctr"/>
              <a:r>
                <a:rPr lang="en-US" b="1" dirty="0" smtClean="0">
                  <a:solidFill>
                    <a:schemeClr val="tx1"/>
                  </a:solidFill>
                </a:rPr>
                <a:t>Continuous</a:t>
              </a:r>
            </a:p>
            <a:p>
              <a:pPr algn="ctr"/>
              <a:r>
                <a:rPr lang="en-US" b="1" dirty="0" smtClean="0">
                  <a:solidFill>
                    <a:schemeClr val="tx1"/>
                  </a:solidFill>
                </a:rPr>
                <a:t>Collaborative</a:t>
              </a:r>
            </a:p>
            <a:p>
              <a:pPr algn="ctr"/>
              <a:r>
                <a:rPr lang="en-US" b="1" dirty="0" smtClean="0">
                  <a:solidFill>
                    <a:schemeClr val="tx1"/>
                  </a:solidFill>
                </a:rPr>
                <a:t>Computational</a:t>
              </a:r>
            </a:p>
            <a:p>
              <a:pPr algn="ctr"/>
              <a:r>
                <a:rPr lang="en-US" b="1" dirty="0" smtClean="0">
                  <a:solidFill>
                    <a:schemeClr val="tx1"/>
                  </a:solidFill>
                </a:rPr>
                <a:t>Cloud</a:t>
              </a:r>
              <a:endParaRPr lang="en-US" b="1" dirty="0">
                <a:solidFill>
                  <a:schemeClr val="tx1"/>
                </a:solidFill>
              </a:endParaRPr>
            </a:p>
          </p:txBody>
        </p:sp>
        <p:sp>
          <p:nvSpPr>
            <p:cNvPr id="7" name="TextBox 6"/>
            <p:cNvSpPr txBox="1"/>
            <p:nvPr/>
          </p:nvSpPr>
          <p:spPr>
            <a:xfrm>
              <a:off x="3200400" y="1524000"/>
              <a:ext cx="386644" cy="369332"/>
            </a:xfrm>
            <a:prstGeom prst="rect">
              <a:avLst/>
            </a:prstGeom>
            <a:noFill/>
          </p:spPr>
          <p:txBody>
            <a:bodyPr wrap="none" rtlCol="0">
              <a:spAutoFit/>
            </a:bodyPr>
            <a:lstStyle/>
            <a:p>
              <a:r>
                <a:rPr lang="en-US" b="1" dirty="0" smtClean="0"/>
                <a:t>C</a:t>
              </a:r>
              <a:r>
                <a:rPr lang="en-US" b="1" baseline="30000" dirty="0" smtClean="0"/>
                <a:t>4</a:t>
              </a:r>
            </a:p>
          </p:txBody>
        </p:sp>
        <p:sp>
          <p:nvSpPr>
            <p:cNvPr id="8" name="TextBox 7"/>
            <p:cNvSpPr txBox="1"/>
            <p:nvPr/>
          </p:nvSpPr>
          <p:spPr>
            <a:xfrm>
              <a:off x="3581400" y="1611868"/>
              <a:ext cx="228600" cy="369332"/>
            </a:xfrm>
            <a:prstGeom prst="rect">
              <a:avLst/>
            </a:prstGeom>
            <a:noFill/>
          </p:spPr>
          <p:txBody>
            <a:bodyPr wrap="square" rtlCol="0">
              <a:spAutoFit/>
            </a:bodyPr>
            <a:lstStyle/>
            <a:p>
              <a:r>
                <a:rPr lang="en-US" b="1" dirty="0" smtClean="0"/>
                <a:t>I</a:t>
              </a:r>
              <a:endParaRPr lang="en-US" b="1" baseline="30000" dirty="0" smtClean="0"/>
            </a:p>
          </p:txBody>
        </p:sp>
        <p:sp>
          <p:nvSpPr>
            <p:cNvPr id="9" name="TextBox 8"/>
            <p:cNvSpPr txBox="1"/>
            <p:nvPr/>
          </p:nvSpPr>
          <p:spPr>
            <a:xfrm>
              <a:off x="3733800" y="1701800"/>
              <a:ext cx="304800" cy="369332"/>
            </a:xfrm>
            <a:prstGeom prst="rect">
              <a:avLst/>
            </a:prstGeom>
            <a:noFill/>
          </p:spPr>
          <p:txBody>
            <a:bodyPr wrap="square" rtlCol="0">
              <a:spAutoFit/>
            </a:bodyPr>
            <a:lstStyle/>
            <a:p>
              <a:r>
                <a:rPr lang="en-US" b="1" dirty="0" smtClean="0"/>
                <a:t>N</a:t>
              </a:r>
            </a:p>
          </p:txBody>
        </p:sp>
        <p:sp>
          <p:nvSpPr>
            <p:cNvPr id="10" name="TextBox 9"/>
            <p:cNvSpPr txBox="1"/>
            <p:nvPr/>
          </p:nvSpPr>
          <p:spPr>
            <a:xfrm>
              <a:off x="3962400" y="1879600"/>
              <a:ext cx="304800" cy="369332"/>
            </a:xfrm>
            <a:prstGeom prst="rect">
              <a:avLst/>
            </a:prstGeom>
            <a:noFill/>
          </p:spPr>
          <p:txBody>
            <a:bodyPr wrap="square" rtlCol="0">
              <a:spAutoFit/>
            </a:bodyPr>
            <a:lstStyle/>
            <a:p>
              <a:r>
                <a:rPr lang="en-US" b="1" dirty="0" smtClean="0"/>
                <a:t>T</a:t>
              </a:r>
            </a:p>
          </p:txBody>
        </p:sp>
        <p:sp>
          <p:nvSpPr>
            <p:cNvPr id="11" name="TextBox 10"/>
            <p:cNvSpPr txBox="1"/>
            <p:nvPr/>
          </p:nvSpPr>
          <p:spPr>
            <a:xfrm>
              <a:off x="4114800" y="1981200"/>
              <a:ext cx="304800" cy="369332"/>
            </a:xfrm>
            <a:prstGeom prst="rect">
              <a:avLst/>
            </a:prstGeom>
            <a:noFill/>
          </p:spPr>
          <p:txBody>
            <a:bodyPr wrap="square" rtlCol="0">
              <a:spAutoFit/>
            </a:bodyPr>
            <a:lstStyle/>
            <a:p>
              <a:r>
                <a:rPr lang="en-US" b="1" dirty="0" smtClean="0"/>
                <a:t>E</a:t>
              </a:r>
            </a:p>
          </p:txBody>
        </p:sp>
        <p:sp>
          <p:nvSpPr>
            <p:cNvPr id="12" name="TextBox 11"/>
            <p:cNvSpPr txBox="1"/>
            <p:nvPr/>
          </p:nvSpPr>
          <p:spPr>
            <a:xfrm>
              <a:off x="4267200" y="2209800"/>
              <a:ext cx="304800" cy="369332"/>
            </a:xfrm>
            <a:prstGeom prst="rect">
              <a:avLst/>
            </a:prstGeom>
            <a:noFill/>
          </p:spPr>
          <p:txBody>
            <a:bodyPr wrap="square" rtlCol="0">
              <a:spAutoFit/>
            </a:bodyPr>
            <a:lstStyle/>
            <a:p>
              <a:r>
                <a:rPr lang="en-US" b="1" dirty="0" smtClean="0"/>
                <a:t>L</a:t>
              </a:r>
            </a:p>
          </p:txBody>
        </p:sp>
        <p:sp>
          <p:nvSpPr>
            <p:cNvPr id="13" name="TextBox 12"/>
            <p:cNvSpPr txBox="1"/>
            <p:nvPr/>
          </p:nvSpPr>
          <p:spPr>
            <a:xfrm>
              <a:off x="4495800" y="2602468"/>
              <a:ext cx="304800" cy="369332"/>
            </a:xfrm>
            <a:prstGeom prst="rect">
              <a:avLst/>
            </a:prstGeom>
            <a:noFill/>
          </p:spPr>
          <p:txBody>
            <a:bodyPr wrap="square" rtlCol="0">
              <a:spAutoFit/>
            </a:bodyPr>
            <a:lstStyle/>
            <a:p>
              <a:r>
                <a:rPr lang="en-US" b="1" dirty="0" smtClean="0"/>
                <a:t>I</a:t>
              </a:r>
            </a:p>
          </p:txBody>
        </p:sp>
        <p:sp>
          <p:nvSpPr>
            <p:cNvPr id="14" name="TextBox 13"/>
            <p:cNvSpPr txBox="1"/>
            <p:nvPr/>
          </p:nvSpPr>
          <p:spPr>
            <a:xfrm>
              <a:off x="4267200" y="2819400"/>
              <a:ext cx="304800" cy="369332"/>
            </a:xfrm>
            <a:prstGeom prst="rect">
              <a:avLst/>
            </a:prstGeom>
            <a:noFill/>
          </p:spPr>
          <p:txBody>
            <a:bodyPr wrap="square" rtlCol="0">
              <a:spAutoFit/>
            </a:bodyPr>
            <a:lstStyle/>
            <a:p>
              <a:r>
                <a:rPr lang="en-US" b="1" dirty="0" smtClean="0"/>
                <a:t>G</a:t>
              </a:r>
            </a:p>
          </p:txBody>
        </p:sp>
        <p:sp>
          <p:nvSpPr>
            <p:cNvPr id="15" name="TextBox 14"/>
            <p:cNvSpPr txBox="1"/>
            <p:nvPr/>
          </p:nvSpPr>
          <p:spPr>
            <a:xfrm>
              <a:off x="4419600" y="2362200"/>
              <a:ext cx="304800" cy="369332"/>
            </a:xfrm>
            <a:prstGeom prst="rect">
              <a:avLst/>
            </a:prstGeom>
            <a:noFill/>
          </p:spPr>
          <p:txBody>
            <a:bodyPr wrap="square" rtlCol="0">
              <a:spAutoFit/>
            </a:bodyPr>
            <a:lstStyle/>
            <a:p>
              <a:r>
                <a:rPr lang="en-US" b="1" dirty="0" smtClean="0"/>
                <a:t>L</a:t>
              </a:r>
            </a:p>
          </p:txBody>
        </p:sp>
        <p:sp>
          <p:nvSpPr>
            <p:cNvPr id="16" name="TextBox 15"/>
            <p:cNvSpPr txBox="1"/>
            <p:nvPr/>
          </p:nvSpPr>
          <p:spPr>
            <a:xfrm>
              <a:off x="4191000" y="3048000"/>
              <a:ext cx="304800" cy="369332"/>
            </a:xfrm>
            <a:prstGeom prst="rect">
              <a:avLst/>
            </a:prstGeom>
            <a:noFill/>
          </p:spPr>
          <p:txBody>
            <a:bodyPr wrap="square" rtlCol="0">
              <a:spAutoFit/>
            </a:bodyPr>
            <a:lstStyle/>
            <a:p>
              <a:r>
                <a:rPr lang="en-US" b="1" dirty="0" smtClean="0"/>
                <a:t>E</a:t>
              </a:r>
            </a:p>
          </p:txBody>
        </p:sp>
        <p:sp>
          <p:nvSpPr>
            <p:cNvPr id="17" name="TextBox 16"/>
            <p:cNvSpPr txBox="1"/>
            <p:nvPr/>
          </p:nvSpPr>
          <p:spPr>
            <a:xfrm>
              <a:off x="4038600" y="3276600"/>
              <a:ext cx="304800" cy="369332"/>
            </a:xfrm>
            <a:prstGeom prst="rect">
              <a:avLst/>
            </a:prstGeom>
            <a:noFill/>
          </p:spPr>
          <p:txBody>
            <a:bodyPr wrap="square" rtlCol="0">
              <a:spAutoFit/>
            </a:bodyPr>
            <a:lstStyle/>
            <a:p>
              <a:r>
                <a:rPr lang="en-US" b="1" dirty="0" smtClean="0"/>
                <a:t>N</a:t>
              </a:r>
            </a:p>
          </p:txBody>
        </p:sp>
        <p:sp>
          <p:nvSpPr>
            <p:cNvPr id="18" name="TextBox 17"/>
            <p:cNvSpPr txBox="1"/>
            <p:nvPr/>
          </p:nvSpPr>
          <p:spPr>
            <a:xfrm>
              <a:off x="3886200" y="3505200"/>
              <a:ext cx="304800" cy="369332"/>
            </a:xfrm>
            <a:prstGeom prst="rect">
              <a:avLst/>
            </a:prstGeom>
            <a:noFill/>
          </p:spPr>
          <p:txBody>
            <a:bodyPr wrap="square" rtlCol="0">
              <a:spAutoFit/>
            </a:bodyPr>
            <a:lstStyle/>
            <a:p>
              <a:r>
                <a:rPr lang="en-US" b="1" dirty="0" smtClean="0"/>
                <a:t>C</a:t>
              </a:r>
            </a:p>
          </p:txBody>
        </p:sp>
        <p:sp>
          <p:nvSpPr>
            <p:cNvPr id="19" name="TextBox 18"/>
            <p:cNvSpPr txBox="1"/>
            <p:nvPr/>
          </p:nvSpPr>
          <p:spPr>
            <a:xfrm>
              <a:off x="3657600" y="3657600"/>
              <a:ext cx="304800" cy="369332"/>
            </a:xfrm>
            <a:prstGeom prst="rect">
              <a:avLst/>
            </a:prstGeom>
            <a:noFill/>
          </p:spPr>
          <p:txBody>
            <a:bodyPr wrap="square" rtlCol="0">
              <a:spAutoFit/>
            </a:bodyPr>
            <a:lstStyle/>
            <a:p>
              <a:r>
                <a:rPr lang="en-US" b="1" dirty="0" smtClean="0"/>
                <a:t>E</a:t>
              </a:r>
            </a:p>
          </p:txBody>
        </p:sp>
      </p:grpSp>
      <p:sp>
        <p:nvSpPr>
          <p:cNvPr id="21" name="TextBox 20"/>
          <p:cNvSpPr txBox="1"/>
          <p:nvPr/>
        </p:nvSpPr>
        <p:spPr>
          <a:xfrm>
            <a:off x="0" y="3276600"/>
            <a:ext cx="4179606" cy="1754326"/>
          </a:xfrm>
          <a:prstGeom prst="rect">
            <a:avLst/>
          </a:prstGeom>
          <a:noFill/>
        </p:spPr>
        <p:txBody>
          <a:bodyPr wrap="none" rtlCol="0">
            <a:spAutoFit/>
          </a:bodyPr>
          <a:lstStyle/>
          <a:p>
            <a:r>
              <a:rPr lang="en-US" b="1" dirty="0" smtClean="0"/>
              <a:t>Motivating</a:t>
            </a:r>
            <a:br>
              <a:rPr lang="en-US" b="1" dirty="0" smtClean="0"/>
            </a:br>
            <a:r>
              <a:rPr lang="en-US" b="1" dirty="0" smtClean="0"/>
              <a:t>Issues</a:t>
            </a:r>
            <a:r>
              <a:rPr lang="en-US" dirty="0" smtClean="0"/>
              <a:t/>
            </a:r>
            <a:br>
              <a:rPr lang="en-US" dirty="0" smtClean="0"/>
            </a:br>
            <a:r>
              <a:rPr lang="en-US" dirty="0" smtClean="0"/>
              <a:t>  job / education mismatch</a:t>
            </a:r>
          </a:p>
          <a:p>
            <a:r>
              <a:rPr lang="en-US" dirty="0"/>
              <a:t> </a:t>
            </a:r>
            <a:r>
              <a:rPr lang="en-US" dirty="0" smtClean="0"/>
              <a:t> Higher Ed rigidity</a:t>
            </a:r>
          </a:p>
          <a:p>
            <a:r>
              <a:rPr lang="en-US" dirty="0"/>
              <a:t> </a:t>
            </a:r>
            <a:r>
              <a:rPr lang="en-US" dirty="0" smtClean="0"/>
              <a:t> Interdisciplinary work</a:t>
            </a:r>
          </a:p>
          <a:p>
            <a:r>
              <a:rPr lang="en-US" dirty="0"/>
              <a:t> </a:t>
            </a:r>
            <a:r>
              <a:rPr lang="en-US" dirty="0" smtClean="0"/>
              <a:t> Engineering v Science, Little v. Big science</a:t>
            </a:r>
            <a:endParaRPr lang="en-US" dirty="0"/>
          </a:p>
        </p:txBody>
      </p:sp>
      <p:cxnSp>
        <p:nvCxnSpPr>
          <p:cNvPr id="23" name="Straight Arrow Connector 22"/>
          <p:cNvCxnSpPr/>
          <p:nvPr/>
        </p:nvCxnSpPr>
        <p:spPr>
          <a:xfrm>
            <a:off x="1524000" y="3505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0" y="1371600"/>
            <a:ext cx="1426481" cy="646331"/>
          </a:xfrm>
          <a:prstGeom prst="rect">
            <a:avLst/>
          </a:prstGeom>
          <a:noFill/>
        </p:spPr>
        <p:txBody>
          <a:bodyPr wrap="none" rtlCol="0">
            <a:spAutoFit/>
          </a:bodyPr>
          <a:lstStyle/>
          <a:p>
            <a:r>
              <a:rPr lang="en-US" b="1" dirty="0" smtClean="0"/>
              <a:t>Modeling</a:t>
            </a:r>
          </a:p>
          <a:p>
            <a:r>
              <a:rPr lang="en-US" b="1" dirty="0" smtClean="0"/>
              <a:t>&amp; Simulation</a:t>
            </a:r>
            <a:endParaRPr lang="en-US" b="1" dirty="0"/>
          </a:p>
        </p:txBody>
      </p:sp>
      <p:cxnSp>
        <p:nvCxnSpPr>
          <p:cNvPr id="25" name="Straight Arrow Connector 24"/>
          <p:cNvCxnSpPr/>
          <p:nvPr/>
        </p:nvCxnSpPr>
        <p:spPr>
          <a:xfrm>
            <a:off x="1981200" y="1676400"/>
            <a:ext cx="3048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 y="2133600"/>
            <a:ext cx="922047" cy="369332"/>
          </a:xfrm>
          <a:prstGeom prst="rect">
            <a:avLst/>
          </a:prstGeom>
          <a:noFill/>
        </p:spPr>
        <p:txBody>
          <a:bodyPr wrap="none" rtlCol="0">
            <a:spAutoFit/>
          </a:bodyPr>
          <a:lstStyle/>
          <a:p>
            <a:r>
              <a:rPr lang="en-US" b="1" dirty="0" smtClean="0"/>
              <a:t>C(DE)SE</a:t>
            </a:r>
            <a:endParaRPr lang="en-US" b="1" dirty="0"/>
          </a:p>
        </p:txBody>
      </p:sp>
      <p:cxnSp>
        <p:nvCxnSpPr>
          <p:cNvPr id="27" name="Straight Arrow Connector 26"/>
          <p:cNvCxnSpPr/>
          <p:nvPr/>
        </p:nvCxnSpPr>
        <p:spPr>
          <a:xfrm>
            <a:off x="1371600" y="2362200"/>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9"/>
          <p:cNvGrpSpPr/>
          <p:nvPr/>
        </p:nvGrpSpPr>
        <p:grpSpPr>
          <a:xfrm>
            <a:off x="4648200" y="1981200"/>
            <a:ext cx="2825631" cy="369332"/>
            <a:chOff x="4419600" y="1600200"/>
            <a:chExt cx="2825631" cy="369332"/>
          </a:xfrm>
        </p:grpSpPr>
        <p:cxnSp>
          <p:nvCxnSpPr>
            <p:cNvPr id="28" name="Straight Arrow Connector 27"/>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53000" y="1600200"/>
              <a:ext cx="2292231"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Economy</a:t>
              </a:r>
              <a:endParaRPr lang="en-US" dirty="0"/>
            </a:p>
          </p:txBody>
        </p:sp>
      </p:grpSp>
      <p:grpSp>
        <p:nvGrpSpPr>
          <p:cNvPr id="5" name="Group 30"/>
          <p:cNvGrpSpPr/>
          <p:nvPr/>
        </p:nvGrpSpPr>
        <p:grpSpPr>
          <a:xfrm>
            <a:off x="4800600" y="2362200"/>
            <a:ext cx="2612367" cy="369332"/>
            <a:chOff x="4419600" y="1600200"/>
            <a:chExt cx="2612367" cy="369332"/>
          </a:xfrm>
        </p:grpSpPr>
        <p:cxnSp>
          <p:nvCxnSpPr>
            <p:cNvPr id="32" name="Straight Arrow Connector 31"/>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953000" y="1600200"/>
              <a:ext cx="2078967"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People</a:t>
              </a:r>
              <a:endParaRPr lang="en-US" dirty="0"/>
            </a:p>
          </p:txBody>
        </p:sp>
      </p:grpSp>
      <p:grpSp>
        <p:nvGrpSpPr>
          <p:cNvPr id="6" name="Group 33"/>
          <p:cNvGrpSpPr/>
          <p:nvPr/>
        </p:nvGrpSpPr>
        <p:grpSpPr>
          <a:xfrm>
            <a:off x="4495800" y="1611868"/>
            <a:ext cx="2644619" cy="369332"/>
            <a:chOff x="4419600" y="1600200"/>
            <a:chExt cx="2644619" cy="369332"/>
          </a:xfrm>
        </p:grpSpPr>
        <p:cxnSp>
          <p:nvCxnSpPr>
            <p:cNvPr id="35" name="Straight Arrow Connector 34"/>
            <p:cNvCxnSpPr/>
            <p:nvPr/>
          </p:nvCxnSpPr>
          <p:spPr>
            <a:xfrm>
              <a:off x="4419600" y="1784072"/>
              <a:ext cx="457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53000" y="1600200"/>
              <a:ext cx="2111219" cy="369332"/>
            </a:xfrm>
            <a:prstGeom prst="rect">
              <a:avLst/>
            </a:prstGeom>
            <a:noFill/>
          </p:spPr>
          <p:txBody>
            <a:bodyPr wrap="none" rtlCol="0">
              <a:spAutoFit/>
            </a:bodyPr>
            <a:lstStyle/>
            <a:p>
              <a:r>
                <a:rPr lang="en-US" dirty="0" smtClean="0"/>
                <a:t>C</a:t>
              </a:r>
              <a:r>
                <a:rPr lang="en-US" baseline="30000" dirty="0" smtClean="0"/>
                <a:t>4</a:t>
              </a:r>
              <a:r>
                <a:rPr lang="en-US" dirty="0" smtClean="0"/>
                <a:t> Intelligent Society</a:t>
              </a:r>
              <a:endParaRPr lang="en-US" dirty="0"/>
            </a:p>
          </p:txBody>
        </p:sp>
      </p:grpSp>
      <p:cxnSp>
        <p:nvCxnSpPr>
          <p:cNvPr id="38" name="Straight Arrow Connector 37"/>
          <p:cNvCxnSpPr/>
          <p:nvPr/>
        </p:nvCxnSpPr>
        <p:spPr>
          <a:xfrm>
            <a:off x="4572000" y="3657600"/>
            <a:ext cx="6858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307323" y="3733800"/>
            <a:ext cx="3303277" cy="1477328"/>
          </a:xfrm>
          <a:prstGeom prst="rect">
            <a:avLst/>
          </a:prstGeom>
          <a:noFill/>
          <a:ln w="28575">
            <a:solidFill>
              <a:schemeClr val="tx1"/>
            </a:solidFill>
          </a:ln>
        </p:spPr>
        <p:txBody>
          <a:bodyPr wrap="none" rtlCol="0">
            <a:spAutoFit/>
          </a:bodyPr>
          <a:lstStyle/>
          <a:p>
            <a:pPr algn="ctr"/>
            <a:r>
              <a:rPr lang="en-US" b="1" dirty="0" smtClean="0"/>
              <a:t>NSF</a:t>
            </a:r>
          </a:p>
          <a:p>
            <a:r>
              <a:rPr lang="en-US" dirty="0" smtClean="0"/>
              <a:t>Educate “Net Generation”</a:t>
            </a:r>
          </a:p>
          <a:p>
            <a:r>
              <a:rPr lang="en-US" dirty="0" smtClean="0"/>
              <a:t>Re-educate pre “Net Generation”</a:t>
            </a:r>
          </a:p>
          <a:p>
            <a:r>
              <a:rPr lang="en-US" dirty="0" smtClean="0"/>
              <a:t>in </a:t>
            </a:r>
            <a:r>
              <a:rPr lang="en-US" dirty="0" smtClean="0">
                <a:solidFill>
                  <a:srgbClr val="FF0000"/>
                </a:solidFill>
              </a:rPr>
              <a:t>Science and Engineering</a:t>
            </a:r>
          </a:p>
          <a:p>
            <a:r>
              <a:rPr lang="en-US" dirty="0" smtClean="0"/>
              <a:t>Exploiting and developing C</a:t>
            </a:r>
            <a:r>
              <a:rPr lang="en-US" baseline="30000" dirty="0" smtClean="0"/>
              <a:t>4</a:t>
            </a:r>
            <a:endParaRPr lang="en-US" baseline="30000" dirty="0"/>
          </a:p>
        </p:txBody>
      </p:sp>
      <p:sp>
        <p:nvSpPr>
          <p:cNvPr id="42" name="TextBox 41"/>
          <p:cNvSpPr txBox="1"/>
          <p:nvPr/>
        </p:nvSpPr>
        <p:spPr>
          <a:xfrm>
            <a:off x="5029200" y="5486400"/>
            <a:ext cx="3686137" cy="923330"/>
          </a:xfrm>
          <a:prstGeom prst="rect">
            <a:avLst/>
          </a:prstGeom>
          <a:noFill/>
        </p:spPr>
        <p:txBody>
          <a:bodyPr wrap="none" rtlCol="0">
            <a:spAutoFit/>
          </a:bodyPr>
          <a:lstStyle/>
          <a:p>
            <a:r>
              <a:rPr lang="en-US" dirty="0" smtClean="0"/>
              <a:t>C</a:t>
            </a:r>
            <a:r>
              <a:rPr lang="en-US" baseline="30000" dirty="0" smtClean="0"/>
              <a:t>4</a:t>
            </a:r>
            <a:r>
              <a:rPr lang="en-US" dirty="0" smtClean="0"/>
              <a:t> Curricula, programs</a:t>
            </a:r>
          </a:p>
          <a:p>
            <a:r>
              <a:rPr lang="en-US" dirty="0" smtClean="0"/>
              <a:t>C</a:t>
            </a:r>
            <a:r>
              <a:rPr lang="en-US" baseline="30000" dirty="0" smtClean="0"/>
              <a:t>4</a:t>
            </a:r>
            <a:r>
              <a:rPr lang="en-US" dirty="0" smtClean="0"/>
              <a:t> Experiences (delivery  mechanism)</a:t>
            </a:r>
          </a:p>
          <a:p>
            <a:r>
              <a:rPr lang="en-US" dirty="0" smtClean="0"/>
              <a:t>C</a:t>
            </a:r>
            <a:r>
              <a:rPr lang="en-US" baseline="30000" dirty="0" smtClean="0"/>
              <a:t>4 </a:t>
            </a:r>
            <a:r>
              <a:rPr lang="en-US" dirty="0" smtClean="0"/>
              <a:t>REUs, Internships, Fellowships</a:t>
            </a:r>
            <a:endParaRPr lang="en-US" dirty="0"/>
          </a:p>
        </p:txBody>
      </p:sp>
      <p:sp>
        <p:nvSpPr>
          <p:cNvPr id="43" name="TextBox 42"/>
          <p:cNvSpPr txBox="1"/>
          <p:nvPr/>
        </p:nvSpPr>
        <p:spPr>
          <a:xfrm>
            <a:off x="851900" y="685800"/>
            <a:ext cx="2475806" cy="369332"/>
          </a:xfrm>
          <a:prstGeom prst="rect">
            <a:avLst/>
          </a:prstGeom>
          <a:noFill/>
        </p:spPr>
        <p:txBody>
          <a:bodyPr wrap="none" rtlCol="0">
            <a:spAutoFit/>
          </a:bodyPr>
          <a:lstStyle/>
          <a:p>
            <a:r>
              <a:rPr lang="en-US" b="1" dirty="0" smtClean="0"/>
              <a:t>Computational Thinking</a:t>
            </a:r>
            <a:endParaRPr lang="en-US" b="1" dirty="0"/>
          </a:p>
        </p:txBody>
      </p:sp>
      <p:cxnSp>
        <p:nvCxnSpPr>
          <p:cNvPr id="44" name="Straight Arrow Connector 43"/>
          <p:cNvCxnSpPr/>
          <p:nvPr/>
        </p:nvCxnSpPr>
        <p:spPr>
          <a:xfrm>
            <a:off x="2362200" y="1066800"/>
            <a:ext cx="4572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0" y="2667000"/>
            <a:ext cx="2047163" cy="646331"/>
          </a:xfrm>
          <a:prstGeom prst="rect">
            <a:avLst/>
          </a:prstGeom>
          <a:noFill/>
        </p:spPr>
        <p:txBody>
          <a:bodyPr wrap="none" rtlCol="0">
            <a:spAutoFit/>
          </a:bodyPr>
          <a:lstStyle/>
          <a:p>
            <a:r>
              <a:rPr lang="en-US" b="1" dirty="0" smtClean="0">
                <a:solidFill>
                  <a:srgbClr val="FF0000"/>
                </a:solidFill>
              </a:rPr>
              <a:t>Internet &amp;</a:t>
            </a:r>
          </a:p>
          <a:p>
            <a:r>
              <a:rPr lang="en-US" b="1" dirty="0" smtClean="0">
                <a:solidFill>
                  <a:srgbClr val="FF0000"/>
                </a:solidFill>
              </a:rPr>
              <a:t>Cyberinfrastructure</a:t>
            </a:r>
            <a:endParaRPr lang="en-US" b="1" dirty="0">
              <a:solidFill>
                <a:srgbClr val="FF0000"/>
              </a:solidFill>
            </a:endParaRPr>
          </a:p>
        </p:txBody>
      </p:sp>
      <p:sp>
        <p:nvSpPr>
          <p:cNvPr id="47" name="Right Arrow 46"/>
          <p:cNvSpPr/>
          <p:nvPr/>
        </p:nvSpPr>
        <p:spPr>
          <a:xfrm>
            <a:off x="1143000" y="2851666"/>
            <a:ext cx="685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tle 47"/>
          <p:cNvSpPr>
            <a:spLocks noGrp="1"/>
          </p:cNvSpPr>
          <p:nvPr>
            <p:ph type="title"/>
          </p:nvPr>
        </p:nvSpPr>
        <p:spPr>
          <a:xfrm>
            <a:off x="457200" y="0"/>
            <a:ext cx="8229600" cy="762000"/>
          </a:xfrm>
        </p:spPr>
        <p:txBody>
          <a:bodyPr/>
          <a:lstStyle/>
          <a:p>
            <a:r>
              <a:rPr lang="en-US" dirty="0" smtClean="0"/>
              <a:t>Higher Education 2020</a:t>
            </a:r>
            <a:endParaRPr lang="en-US" dirty="0"/>
          </a:p>
        </p:txBody>
      </p:sp>
      <p:sp>
        <p:nvSpPr>
          <p:cNvPr id="20" name="TextBox 19"/>
          <p:cNvSpPr txBox="1"/>
          <p:nvPr/>
        </p:nvSpPr>
        <p:spPr>
          <a:xfrm>
            <a:off x="283481" y="5948065"/>
            <a:ext cx="3810000" cy="646331"/>
          </a:xfrm>
          <a:prstGeom prst="rect">
            <a:avLst/>
          </a:prstGeom>
          <a:noFill/>
          <a:ln w="28575">
            <a:solidFill>
              <a:srgbClr val="002060"/>
            </a:solidFill>
          </a:ln>
        </p:spPr>
        <p:txBody>
          <a:bodyPr wrap="square" rtlCol="0">
            <a:spAutoFit/>
          </a:bodyPr>
          <a:lstStyle/>
          <a:p>
            <a:r>
              <a:rPr lang="en-US" dirty="0" smtClean="0"/>
              <a:t>CDESE is Computational and Data-enabled Science and Engineering</a:t>
            </a:r>
            <a:endParaRPr lang="en-US" dirty="0"/>
          </a:p>
        </p:txBody>
      </p:sp>
    </p:spTree>
    <p:extLst>
      <p:ext uri="{BB962C8B-B14F-4D97-AF65-F5344CB8AC3E}">
        <p14:creationId xmlns:p14="http://schemas.microsoft.com/office/powerpoint/2010/main" val="1324221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142001" y="19600"/>
            <a:ext cx="8419322" cy="1626312"/>
          </a:xfrm>
        </p:spPr>
        <p:txBody>
          <a:bodyPr>
            <a:noAutofit/>
          </a:bodyPr>
          <a:lstStyle/>
          <a:p>
            <a:pPr marL="0" indent="0"/>
            <a:r>
              <a:rPr lang="en-US" sz="3600" b="1" dirty="0">
                <a:ea typeface="ＭＳ Ｐゴシック" pitchFamily="34" charset="-128"/>
              </a:rPr>
              <a:t>ADMI Cloudy View on </a:t>
            </a:r>
            <a:br>
              <a:rPr lang="en-US" sz="3600" b="1" dirty="0">
                <a:ea typeface="ＭＳ Ｐゴシック" pitchFamily="34" charset="-128"/>
              </a:rPr>
            </a:br>
            <a:r>
              <a:rPr lang="en-US" sz="3600" b="1" dirty="0">
                <a:ea typeface="ＭＳ Ｐゴシック" pitchFamily="34" charset="-128"/>
              </a:rPr>
              <a:t>Computing Workshop</a:t>
            </a:r>
            <a:br>
              <a:rPr lang="en-US" sz="3600" b="1" dirty="0">
                <a:ea typeface="ＭＳ Ｐゴシック" pitchFamily="34" charset="-128"/>
              </a:rPr>
            </a:br>
            <a:r>
              <a:rPr lang="en-US" sz="3200" b="1" dirty="0">
                <a:ea typeface="ＭＳ Ｐゴシック" pitchFamily="34" charset="-128"/>
              </a:rPr>
              <a:t>June </a:t>
            </a:r>
            <a:r>
              <a:rPr lang="en-US" sz="3200" b="1" dirty="0" smtClean="0">
                <a:ea typeface="ＭＳ Ｐゴシック" pitchFamily="34" charset="-128"/>
              </a:rPr>
              <a:t>2011</a:t>
            </a:r>
            <a:endParaRPr lang="en-US" sz="3600" b="1" dirty="0" smtClean="0">
              <a:latin typeface="+mn-lt"/>
              <a:ea typeface="ＭＳ Ｐゴシック" pitchFamily="34" charset="-128"/>
            </a:endParaRPr>
          </a:p>
        </p:txBody>
      </p:sp>
      <p:sp>
        <p:nvSpPr>
          <p:cNvPr id="6146" name="Content Placeholder 2"/>
          <p:cNvSpPr>
            <a:spLocks noGrp="1"/>
          </p:cNvSpPr>
          <p:nvPr>
            <p:ph idx="1"/>
          </p:nvPr>
        </p:nvSpPr>
        <p:spPr>
          <a:xfrm>
            <a:off x="176213" y="3611803"/>
            <a:ext cx="8586787" cy="2438400"/>
          </a:xfrm>
        </p:spPr>
        <p:txBody>
          <a:bodyPr>
            <a:noAutofit/>
          </a:bodyPr>
          <a:lstStyle/>
          <a:p>
            <a:r>
              <a:rPr lang="en-US" sz="2000" dirty="0" smtClean="0">
                <a:ea typeface="ＭＳ Ｐゴシック" pitchFamily="34" charset="-128"/>
              </a:rPr>
              <a:t>Jerome took two courses from IU in this area Fall 2010 and Spring 2011</a:t>
            </a:r>
          </a:p>
          <a:p>
            <a:r>
              <a:rPr lang="en-US" sz="2000" dirty="0" smtClean="0">
                <a:ea typeface="ＭＳ Ｐゴシック" pitchFamily="34" charset="-128"/>
              </a:rPr>
              <a:t>ADMI: </a:t>
            </a:r>
            <a:r>
              <a:rPr lang="en-US" sz="2000" dirty="0" smtClean="0"/>
              <a:t>Association </a:t>
            </a:r>
            <a:r>
              <a:rPr lang="en-US" sz="2000" dirty="0"/>
              <a:t>of Computer and Information Science/Engineering Departments at Minority </a:t>
            </a:r>
            <a:r>
              <a:rPr lang="en-US" sz="2000" dirty="0" smtClean="0"/>
              <a:t>Institutions</a:t>
            </a:r>
          </a:p>
          <a:p>
            <a:r>
              <a:rPr lang="en-US" sz="2000" dirty="0" smtClean="0">
                <a:ea typeface="ＭＳ Ｐゴシック" pitchFamily="34" charset="-128"/>
              </a:rPr>
              <a:t>Offered on FutureGrid (see later)</a:t>
            </a:r>
          </a:p>
          <a:p>
            <a:r>
              <a:rPr lang="en-US" sz="2000" dirty="0" smtClean="0">
                <a:ea typeface="ＭＳ Ｐゴシック" pitchFamily="34" charset="-128"/>
              </a:rPr>
              <a:t>10 Faculty and Graduate Students from ADMI Universities</a:t>
            </a:r>
          </a:p>
          <a:p>
            <a:r>
              <a:rPr lang="en-US" sz="2000" dirty="0"/>
              <a:t>The workshop provided information from cloud programming models to case studies of scientific applications on FutureGrid. </a:t>
            </a:r>
            <a:endParaRPr lang="en-US" sz="2000" dirty="0" smtClean="0"/>
          </a:p>
          <a:p>
            <a:r>
              <a:rPr lang="en-US" sz="2000" dirty="0" smtClean="0"/>
              <a:t>At the </a:t>
            </a:r>
            <a:r>
              <a:rPr lang="en-US" sz="2000" dirty="0"/>
              <a:t>conclusion of the workshop, the participants </a:t>
            </a:r>
            <a:r>
              <a:rPr lang="en-US" sz="2000" dirty="0" smtClean="0"/>
              <a:t>indicated that they </a:t>
            </a:r>
            <a:r>
              <a:rPr lang="en-US" sz="2000" dirty="0"/>
              <a:t>would incorporate cloud computing into their </a:t>
            </a:r>
            <a:r>
              <a:rPr lang="en-US" sz="2000" dirty="0" smtClean="0"/>
              <a:t>courses and/or research</a:t>
            </a:r>
            <a:r>
              <a:rPr lang="en-US" sz="2000" dirty="0"/>
              <a:t>.</a:t>
            </a:r>
            <a:endParaRPr lang="en-US" sz="2000" dirty="0" smtClean="0">
              <a:ea typeface="ＭＳ Ｐゴシック" pitchFamily="34" charset="-128"/>
            </a:endParaRPr>
          </a:p>
          <a:p>
            <a:endParaRPr lang="en-US" sz="2000" dirty="0" smtClean="0">
              <a:ea typeface="ＭＳ Ｐゴシック" pitchFamily="34" charset="-128"/>
            </a:endParaRPr>
          </a:p>
        </p:txBody>
      </p:sp>
      <p:sp>
        <p:nvSpPr>
          <p:cNvPr id="2" name="AutoShape 4"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176213"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sp>
        <p:nvSpPr>
          <p:cNvPr id="3" name="AutoShape 6" descr="data:image/jpg;base64,/9j/4AAQSkZJRgABAQAAAQABAAD/2wCEAAkGBhQSERUUExQWFBUWFRwaGBgYFhobGBcZHBkXGBwYFhUYHCYgGBokHRUaHy8gIycpLCwsHB4xNTAqNScsLCkBCQoKDgwOGg8PGjAkHyUsLC0pKiwpLCwtLDQpKSwsLywsKiwsLCwsLCwsLCwsKSkpLCwpLCwsLCwpLCwpLCwsLP/AABEIAKIAoAMBIgACEQEDEQH/xAAbAAACAwEBAQAAAAAAAAAAAAAEBQIDBgABB//EADgQAAIBAwMCBAQEBQQCAwAAAAECEQADIQQSMUFRBSJhcRMygZEGI7HBFEKh0fAzUnLhFaJTYuL/xAAaAQACAwEBAAAAAAAAAAAAAAABAgADBAUG/8QAJxEAAgICAgIBAwUBAAAAAAAAAAECEQMxEiEEQTITYXEiI1GBkUL/2gAMAwEAAhEDEQA/AFV7xNTa+GPzANrBzkyRLIvXaGmJzVPh143LiIVDKh2KGubOhY+fgHOKXWjAZlXyzJx1JNRvodk9CZieTx965d3K2ZNuxxrdYLltQpKi2gAGfPB+Yx1g8mhL+vZ7UBFBI2u5nc+ZUSe0dO1V+FaghmRkLfFX4fzRHBBE9QRQWv1bBl5/LwJyAJn65p+VjXaLToyVBJIxjPr1ANSKE7RJHT5oBz2B/Wm/garfs3TdulCs/D8qpb3v5iGuRyei0oXQupIeRntz6g9vUVGqFZJvFm0xV1m44DDqPhknDowPzACBiKq1N/deLy6A5EsWPfzMT5jVl3T4cKgY4lpAhR781UbZYTDEDBaPKCeB9qkpAb6DUuM5kNIHf5Y++BV1rQ7XAbcpV5kTt7gfpmg/4UxBJDsMCCJBHX0iml0MWYk4Md+NoH04qyMHLS7Cu9Hfwm0u0n/dg/NngTkkc17/ABCJJZ7isASq21k74PzA8Ag89K8SzbACtvIzLEywJESmMCOlGWdPZTTEr5r7hrZ2gFws4aGwAVIE8iMUzwyjsZxdGbGodm8sLI4JmDRCeKgqynrAP/XaorobUOH3fEkBdsQMwdwiftRVrRhZnaIkwVHsT3qhtITRHReLsDuAJgzniB1NXeJ+MN8NSs7gxYuBBg8QQePWg7DBhNxSABxbYS3uO1BL4h5wAQttjERx083/AFTJ9kT7D317vudZZmElQZkjr7xjHSiNH4rbvbEuSFMgNPnXuR6cjNZu5q3ttEx2K9R3+1FC3ZQYOTktxg+lM50WX0Harw/5rfxndZ8jgFlC8wc49Y7Vy6G7YVWYl03DzBsNmcAmcAfrVWittBCEMjDPSMz16cU60uuF78i6iBgvlGckGYBmASOI60vO3QLFT3ILLBMn12kjvVa6PLGTjgDiYmM881qbXw72l3Mxs/CubIC7kO7i5HQAfNzwO9Zg2GuNcVDFteWbBcFoVwrHEkjAzVbg76A1YLfR+D/Kf/Y+ooK8GYTRnil8LFoIq/DPnYOSXbvPEDgQKHuAtwMTn+80y60DQV4ZrDZK7GEq28KRuXcBElTg4pv4l4//ABNty4a5ccAIS3lswwb8scmc4OM4rMrpn3cc+tFW2J7QOg6fXrQ5taYGwxbD21tuzq4ubvKCNy7THn7DNW2NUCGRTBchvQkHEj0zStiZkj+tHaFM7isdvUn/AKowXOZEuTGwvEKBgxyQACx9+TFcLx9vofvTzwf8PBwN9aQ/hmzs2nPriQe4Mc10Y5IpUjesDSPnrj7/AOetRtNtyMH05mt234esg9fXjNAaz8M248h/z/OlMsiYzwsyt5w/Mq0fMOsDsKE1HyqbY3GcycmPfJq/WpseJg+4BketVN4aXHxDAuZM/pxWLNBRl17MGSPFgmougL8RRtPBxiT2oTVaYkq4UnPmEUw1ZDFQw2TkejevvXq6oofy2Ugck4n2jmqVsrjsS3wzvt2xtwAP0nvU9PbBiTEECDHE1oLamFm15pmeknqD7Up8c2bVGza/WRAjI+pkU2+i1NaQZb0xUtLDYTGemMCKo1Wr2sm0jcpGI5g4+0V2gCvb2kw6gEz64nHNMbGGAvKkiCuD74Peq43F9gSl7RXrvFQ5C/y2124gAwImB1MZ9qW6h9+RAMZ9QOgq46Esz7YwM4zz2qNvwhhlj5REx0n+Uz1pJMX7gS2ATwf0iiLZKAKMg1eVxA4H6CoNG4MplRG7GZP7ChboS7PH0jA/NjrPT2rm05YDZJnr7dxRbaZieZB7xj2q74gtgiIAGDyakeyWKxpV4OCenMD1NNvDhvuIMYBEj0jp3oOwPiNsJycwY+3pWh8LsW/KxWGSQGmFfymZHQg9fWr8apmnxo8p/js1GjQgiJpo0xzWM1niNwL/AKzKw/2pKj0MD9688H8bvXWAZgZwDBGQOIPWrKpHX5Js1l1THNDKpzxWR8Z1d/cRuYCY8okmp6NCoB26hTM72n77T0+lMl/IHL0LvxN5bgzywjr1g1Qw27ll+I5JUTPSnviVu3cKXLy+UYIaV8xIiQOAYrIeOahhqbqqVUtGFwueNq9BEf1ozd0jn+Rjdc/QwvW5RVdTugDcMjHBPYUue8q+Tb5geTInPIr3w7XAIPMQVMMAZkdSFjrRGu0Rcbwu0DhieBOSR0qlow6YTqLjG0BvAA6k5noe8ivNNp0e0TdktmH7RyZ61GwArKbqyHWB1DHice9V2jta5bIIIaZE5WI4PSle7DsC0DG1eW6pEA+p3JwZH+TTzxXS7bxcElDBAPSYOP7Cql8NgfEJztyZHI9O1WjU7lBC7+BE/wA3eKWcuXTHc+uIV/4nT3HUpdNsAiWeZ3en261r1/D+9Q1zMrDWxG1yJ2tPQmsovgq/B+JcJBdptwCQV4O4AcZ5r6PptP8AlKsn5AJ68RPpVmNXdmnEr2jAXPBtNcR2b4ivahfhhQSd2dxI+XtPpxS3UKDZRQUXzHcAsT2DEfMRM1sNX+EWtWrpstElZctBW2BlQvDGczWSSENyG+YiCYJ+uMEihxlpoonaZCzo9tsLg7D9R9eetefwLbdyq08T0Pt9KgNQouAb5BBk8rPoac2NqoE3As8ZkSg6wD1IxQUUKlb7FRUqGlVLQIIU7gB1n69aaeCbGUypDJcKsD6qs/560M+rdS3wVf4YaCpGCBmGc5biTHFQsa9rxLm4D8STtUQAZPp696KZdhkseRf4bLVrZW2M7R2VmE+mDmu8L0oLI/lVBlZbPES0nmP1rLabUEtLnyp+siPc5orxHQWmb4iXFtuRmXj/ANZpots7NIceIWVRncMjKclSRn2zzFd4Xr7AUlVUHrjI+9Zax4ba+IHu3Udxwd3H04rzUv5j8M8c/tkc0W2iUhrq2Fy4ynIJ9Jj9jWL8a0Svq3edhDAggSpGBx2xTHxFrht+RDcaZaJwoBMyPpQtt2W2LzBWg7SDJKHp7iM0rkzm+XN/BAHiXh62ouHcyvMlBges/TipXXNy0WFyJaNnEj0FNdbf/LuqPOXEmCI6eYDtSPQ3V2wRLCdpxg9qVyo55d4brGEWyOG+bkqPSm2p1TNFsFtzfzQJb0kekUr03hZZLjk/6RE7TyDVv8WCSc7gZHYDEexpHYWmEazUxp5EyrgPnGDGR60T+Fkt3LylxBEkRIXpExS1tG90P8ESNwBXvgnj0qOju7YCkjzZHUDHJ9YqK9jR/S7aPtfh4i0gg4UCGGcDrRDuACTwBP0rrY8tU6zWrbUyZMfKuWPTC8mtrdHS0hX4j+IrVyzetW/zJtbtymRO4Ltjn19K+Ya3SXnuG38NsiYUyCBncCPmxTnxLR6g3Ll3YGthfhuwAXaScCBBByJNILdm4GsrbfJPTBDTEes1llNvZgm7l2a+z4Ij6SwtqyC5bbvPQcs7fbg1dqvDU07s10hRyLnLEREDt7fWrB4lqdIiB3tMpBAAndzliTjB5pX4n4u9+VYtctGQBhSBIhusex7VHNJd7LpOC/JV4grJte6A9q5hHDEzHoe+M0Te8Bu2ktfDW38Nwp+KIB2vlg8mDHH0ojQi27q1381VTYgfy27RgCGjEHv6VDx/Vvc22yU+FaXC22BRjBIBI+nlParsa56KWuLUkK5hwj5Vus4I6Gad6UW9KIUqgIOGth1IIzBIlTk9aU/BNzT22Pz7Qfqcx/WvdJ49bj4d8Qw71Pi+jsRfXYfrtcl0gblbAEW7SoMbYl43fyjr3pFqdMlnFsAScgYA+lGajxfT2xKZPaltt2vNuPE0G7C69BJJ2gRcm5/8ZzHXyzLY6UiN8runcyxxESRiSO8VqtOQuosMyyokg8FXWIz2IP8ASkfiurLatmiN44PQ/wC0Ed+/rSzjo5fk25O2LtysFGwq20wwaBHQVRa0rGfKRGcjkd6ZPdW4ML5lwY454qzQ2CxUOFDNgA/NII69BBqtGRd9IBR2CbVO0NhsnI6SKM0lgW/IVBJUmQcxEyOh4rvE/Dzau7XXYSAYBnExz9K603m3CWxEnj2qu++yy6dMhbuuFFxW2KSdp4LPEMB9MTR/hWh3qWbcpzkiQSI+Yduxrr+gV2QXGRvJhFgFevmXpRa2PLuQxtABmBvWcAic5EUyavoGmfWEGKW+K+CJdYXNu64g8vmKz2yKZokrHeqbcoAGJIBieS3uAMR6VtlFS6Z0aTXYlufhwuGe4SpJm4oMhz6+uee1ZjW6S2t1/h21tFGG24TyRiABxW88X1oS3EeYmROAY55PasLD3nYlQbauMyFYYI4HM1my410obMs2k2StOYXGRuKhwpU7jJYREg5OeIojT6K5/q7UcOJAkKpU8NIxInj+1Cuqhi7Dcx5Enb2AjE47x7V6brMAOFAgDoB2AGAPpWnF4TavIZ5ZlX8s8uae2qshYsrNJRT5fQbjkxziqvGvEUXRWbdtQhW87FVEAgqoBb15Fc6Uu8RsyhAro4ccMbVIqjN32WeG+JKV2ntKnuO3uKD8U0ofBE/r96W6Z5G2c8imWlBfBPm6Z5rF5OBwlcTrePnT/bnsRWtCFfg/XitDpnqm54dc3YH1oW8CMEz7VRCMsjo0ZMkMKth93W7iSOFUx6k9aKSyuosKrHYQ5O4AGekN1HHSkVy+flwAef8AutF4ba8gHpXV+jH6Si0cXJklK5P2XaL8Pi0khRcYnJQ4A9JyPrQAZBkpt80STuYiZJWcCIjFNiblvIyPSq7+tt3htuIVPMgQf0g/b61z8vht/Fg+qmtA2r1yM+W2yBvDCQw5WBn7VZYtq5tttlScKF7HMKcDmJFFWNoDeVXBHJzwcYPB6dquS+wuIZAMeUHmJ4/6Fcr6bjKpb9l8UnTYDd8MEkvAYhgCgiUYiAZHIK1PR6FbYb4m05AE7gQWOOefbimGr07IJY7lZTMLALc5Y+pxSnXagg/M1wAjJHlkkGcCTHseKeXKIyh21I+oWuBSjxpPzFBa5DgrCAdM56leppmnAod9P+aHyfJH/HMkj1OPtW+ceXRqatCfxHwFmtsXcwoENOBBypX5uMzPIFJXvqohZCg4BMn3JPLfpWi/F2v2acIDm4+f+K5P0mBWE1Gq/vWvBjjFcjm+R1Lig9tTB4E0PqfFtozQSa2VJPSaWW1a6248dBWmzPQ0TxAscVe7GJbiusWFtgSM1zIXOeO1Qhl9ahV93GcT/ma654i7YtoVxlnHHsv9/tWn1KgLMDHFBW9P3/mNGb5UWc72i3xO5dXT2yl74jlmD2iv8gHlY3AJJP78Ypbb1Sc3A1sj/dwfZxj7xTtYZAOo4+kihQgYf0P0pVFLQHPlsXae1vYEQQTOCCPuKbtqGGIqnTaFEbcFAPcCKZ3GxIyKslLkCUrF/wD5Z17xRVjx0NyoP0riyN8wigRokuZtHI6HBpBR7b1CnIge1XJaLZTzNIxCxHUszA/5FIdLYZDmmvgOui8B0Jj7g/uBVGbGpx+/otwy4zQz1nhVwWglos2Yg3D5ATJKwYaO1Dn8PMr292+6oIHmZwEAHziDJPpT8ken12/uBUVX0H2H7NWDj3Z13BMuXXsOx96sTxXNAEZqBePpmsUc810c5ZpIQ/iXxD4upYD5UXaPfk/1ms/q3iD2wf2r3VX28zgwSZ/f96pFzeGB6ivQpUqMzfJ2wZ7uGHcTRugYIm9uOFXqTSMEm5s6wR78ftTey26/t/ltKAP+XU1LI0NbKE+Z+T07UQvaqQ9e3LsLjk4FMID3jveBwK9vL5wOgBNXWLe0Cq7wgs3sP0qBCl8Ot/AN748XVYAWY+ZTHmn7ntigNOMsPX9Yq+y4gT2qlTF1vUD/AD+lRBbsuCyKlZulTHSvYry4Kgp163mRWa8UDWbu9SQCa0HxcUo/FFwfCHcsAKDGjsPXxMvb3HoKhptX8NVudn+5wBSsMRbVR1NW694W2vbP7VA12fVVuSAZwQD1656g1Ce8f+v9qX/h/Ub7CHqBH29jNEajWKjBTuk5ET36j61zZKnR2oyTimel4ofxDURZf/iR98VN7lLfHLv5cdyP71zfG/XlivucdszOoHlNAWHgj7UydcUs7jsa9IIgfxEQ9u6MQ0N7HH71Pw26Q7nvVfiv+i0e9V+F3pKnvFKP/wAmjV5bb2H61N7oLegFBB/zDXoamK6GAu1VrrvlA7sKFS6ZirtYPMPQ1CFN7VgNBPBjmom/5x6p+5qxrkn5f6mqPEB5kYeo/SoEZC7ioPqYih1MrQovZE8ioRIZXD2rO/ihiWsr0k/qtOkuce9JfFX3lD1W4f6j/wDNBjQ2WlZKjqMn0H9681rTcUdlH9/3oGxfY3GA4J/TFFMd10+8fbH7VA1RvPwrdPwSOzdgeR605AUuGLbcR8p79xWb/D1/YGHtTT+IB6/0/tWLI1GZtxSvHTJG7nmlvi74Ue5/ao3NZ+/X9qF1d2SD/wDX96w+BD92/sYZaA7ppXew9M7k0t1oyDXcFRVdEqQf8mlngTwdp5Vx+tMS/PqKWaXGpA/3Ef0NL7LI6aNHY+dqkwio6TlqnexTFZPSL5hV13LVVouauIzUIUtzUdUkpPY11w5qZEq3tUAR0rUPrLUGatsGr9RblagQXS3JgetI7tyLjKelwn7A/wB6a6Iw8Uk8ZXbfuHuoj6gA/pSseC7os8N6t9f3ovQiWoTTGEA70y0iQaKDI0fhJzHpTE2qTeH3YYdKaLq8x61yvPi1JSQsWwTYM4HNdqFyP+Irq6p4HyZJA91BHFAaxBtOK6urrAQAFEjFBKg/ibeB81dXUjLI+/waPw9RnFSvoOwr2upir2T0aDtVoUdq9rqKID3VE8VYiiGx0rq6oQp0yDsKNCCOBXV1QDFCqPijHX96S/iBB8Y4HA/evK6lei7H8i61bHkwOO3tTS2g7CurqiBIP0iieKKI8x9zXV1YPO1H+xYn/9k="/>
          <p:cNvSpPr>
            <a:spLocks noChangeAspect="1" noChangeArrowheads="1"/>
          </p:cNvSpPr>
          <p:nvPr/>
        </p:nvSpPr>
        <p:spPr bwMode="auto">
          <a:xfrm>
            <a:off x="328613"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mtClean="0">
              <a:solidFill>
                <a:srgbClr val="000000"/>
              </a:solidFill>
              <a:ea typeface="ＭＳ Ｐゴシック" pitchFamily="34" charset="-128"/>
            </a:endParaRPr>
          </a:p>
        </p:txBody>
      </p:sp>
      <p:pic>
        <p:nvPicPr>
          <p:cNvPr id="6152" name="Picture 8" descr="http://nia.ecsu.edu/sp/0405/0405jem/images/j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9" y="1600200"/>
            <a:ext cx="1905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0" y="1628023"/>
            <a:ext cx="4444678" cy="1815882"/>
          </a:xfrm>
          <a:prstGeom prst="rect">
            <a:avLst/>
          </a:prstGeom>
          <a:noFill/>
        </p:spPr>
        <p:txBody>
          <a:bodyPr wrap="none" rtlCol="0">
            <a:spAutoFit/>
          </a:bodyPr>
          <a:lstStyle/>
          <a:p>
            <a:r>
              <a:rPr lang="en-US" sz="2800" dirty="0">
                <a:ea typeface="ＭＳ Ｐゴシック" pitchFamily="34" charset="-128"/>
              </a:rPr>
              <a:t>Concept and Delivery by</a:t>
            </a:r>
            <a:br>
              <a:rPr lang="en-US" sz="2800" dirty="0">
                <a:ea typeface="ＭＳ Ｐゴシック" pitchFamily="34" charset="-128"/>
              </a:rPr>
            </a:br>
            <a:r>
              <a:rPr lang="en-US" sz="2800" dirty="0">
                <a:ea typeface="ＭＳ Ｐゴシック" pitchFamily="34" charset="-128"/>
              </a:rPr>
              <a:t>Jerome Mitchell: </a:t>
            </a:r>
            <a:endParaRPr lang="en-US" sz="2800" dirty="0" smtClean="0">
              <a:ea typeface="ＭＳ Ｐゴシック" pitchFamily="34" charset="-128"/>
            </a:endParaRPr>
          </a:p>
          <a:p>
            <a:r>
              <a:rPr lang="en-US" sz="2800" dirty="0" smtClean="0">
                <a:ea typeface="ＭＳ Ｐゴシック" pitchFamily="34" charset="-128"/>
              </a:rPr>
              <a:t>Undergraduate </a:t>
            </a:r>
            <a:r>
              <a:rPr lang="en-US" sz="2800" dirty="0">
                <a:ea typeface="ＭＳ Ｐゴシック" pitchFamily="34" charset="-128"/>
              </a:rPr>
              <a:t>ECSU, </a:t>
            </a:r>
            <a:endParaRPr lang="en-US" sz="2800" dirty="0" smtClean="0">
              <a:ea typeface="ＭＳ Ｐゴシック" pitchFamily="34" charset="-128"/>
            </a:endParaRPr>
          </a:p>
          <a:p>
            <a:r>
              <a:rPr lang="en-US" sz="2800" dirty="0" smtClean="0">
                <a:ea typeface="ＭＳ Ｐゴシック" pitchFamily="34" charset="-128"/>
              </a:rPr>
              <a:t>Masters </a:t>
            </a:r>
            <a:r>
              <a:rPr lang="en-US" sz="2800" dirty="0">
                <a:ea typeface="ＭＳ Ｐゴシック" pitchFamily="34" charset="-128"/>
              </a:rPr>
              <a:t>Kansas, PhD Indiana </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8758"/>
          <a:stretch/>
        </p:blipFill>
        <p:spPr bwMode="auto">
          <a:xfrm>
            <a:off x="6934200" y="1522173"/>
            <a:ext cx="2069176" cy="2089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882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162800" cy="1143000"/>
          </a:xfrm>
        </p:spPr>
        <p:txBody>
          <a:bodyPr>
            <a:noAutofit/>
          </a:bodyPr>
          <a:lstStyle/>
          <a:p>
            <a:r>
              <a:rPr lang="en-US" sz="3600" b="1" dirty="0" smtClean="0"/>
              <a:t>ADMI Cloudy View on Computing Workshop Participants</a:t>
            </a:r>
            <a:endParaRPr lang="en-US" sz="3600" b="1" dirty="0"/>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01" t="27325" r="21227" b="20505"/>
          <a:stretch/>
        </p:blipFill>
        <p:spPr bwMode="auto">
          <a:xfrm>
            <a:off x="21770" y="1341913"/>
            <a:ext cx="9122229" cy="55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549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152400" y="15551"/>
            <a:ext cx="8229600" cy="1143000"/>
          </a:xfrm>
        </p:spPr>
        <p:txBody>
          <a:bodyPr>
            <a:normAutofit/>
          </a:bodyPr>
          <a:lstStyle/>
          <a:p>
            <a:pPr eaLnBrk="1" hangingPunct="1"/>
            <a:r>
              <a:rPr lang="en-US" sz="4800" b="1" dirty="0" smtClean="0">
                <a:ea typeface="ＭＳ Ｐゴシック" pitchFamily="34" charset="-128"/>
              </a:rPr>
              <a:t>Workshop Purpose</a:t>
            </a:r>
          </a:p>
        </p:txBody>
      </p:sp>
      <p:sp>
        <p:nvSpPr>
          <p:cNvPr id="4099" name="Rectangle 3"/>
          <p:cNvSpPr>
            <a:spLocks noGrp="1" noChangeArrowheads="1"/>
          </p:cNvSpPr>
          <p:nvPr>
            <p:ph idx="1"/>
          </p:nvPr>
        </p:nvSpPr>
        <p:spPr>
          <a:xfrm>
            <a:off x="76200" y="1143000"/>
            <a:ext cx="8915400" cy="4525963"/>
          </a:xfrm>
        </p:spPr>
        <p:txBody>
          <a:bodyPr>
            <a:noAutofit/>
          </a:bodyPr>
          <a:lstStyle/>
          <a:p>
            <a:pPr eaLnBrk="1" hangingPunct="1">
              <a:defRPr/>
            </a:pPr>
            <a:r>
              <a:rPr lang="en-US" dirty="0" smtClean="0">
                <a:ea typeface="ＭＳ Ｐゴシック" charset="0"/>
              </a:rPr>
              <a:t>Introduce ADMI to the basics of the emerging Cloud Computing paradigm</a:t>
            </a:r>
          </a:p>
          <a:p>
            <a:pPr lvl="1" eaLnBrk="1" hangingPunct="1">
              <a:defRPr/>
            </a:pPr>
            <a:r>
              <a:rPr lang="en-US" sz="2400" dirty="0" smtClean="0">
                <a:ea typeface="ＭＳ Ｐゴシック" charset="0"/>
              </a:rPr>
              <a:t>Learn how it came about</a:t>
            </a:r>
          </a:p>
          <a:p>
            <a:pPr lvl="1" eaLnBrk="1" hangingPunct="1">
              <a:defRPr/>
            </a:pPr>
            <a:r>
              <a:rPr lang="en-US" sz="2400" dirty="0" smtClean="0">
                <a:ea typeface="ＭＳ Ｐゴシック" charset="0"/>
              </a:rPr>
              <a:t>Understand its enabling technologies </a:t>
            </a:r>
          </a:p>
          <a:p>
            <a:pPr lvl="1" eaLnBrk="1" hangingPunct="1">
              <a:defRPr/>
            </a:pPr>
            <a:r>
              <a:rPr lang="en-US" sz="2400" dirty="0" smtClean="0">
                <a:ea typeface="ＭＳ Ｐゴシック" charset="0"/>
              </a:rPr>
              <a:t>Understand the computer systems constraints, tradeoffs, and techniques of setting up and using cloud </a:t>
            </a:r>
          </a:p>
          <a:p>
            <a:pPr eaLnBrk="1" hangingPunct="1">
              <a:defRPr/>
            </a:pPr>
            <a:r>
              <a:rPr lang="en-US" sz="2800" dirty="0" smtClean="0">
                <a:ea typeface="ＭＳ Ｐゴシック" charset="0"/>
              </a:rPr>
              <a:t>Teach ADMI how to implement algorithms in the Cloud</a:t>
            </a:r>
          </a:p>
          <a:p>
            <a:pPr lvl="1">
              <a:defRPr/>
            </a:pPr>
            <a:r>
              <a:rPr lang="en-US" sz="2400" dirty="0" smtClean="0"/>
              <a:t>Gain </a:t>
            </a:r>
            <a:r>
              <a:rPr lang="en-US" sz="2400" dirty="0"/>
              <a:t>competence in </a:t>
            </a:r>
            <a:r>
              <a:rPr lang="en-US" sz="2400" dirty="0" smtClean="0"/>
              <a:t>cloud </a:t>
            </a:r>
            <a:r>
              <a:rPr lang="en-US" sz="2400" dirty="0"/>
              <a:t>programming </a:t>
            </a:r>
            <a:r>
              <a:rPr lang="en-US" sz="2400" dirty="0" smtClean="0"/>
              <a:t>models for </a:t>
            </a:r>
            <a:r>
              <a:rPr lang="en-US" sz="2400" dirty="0"/>
              <a:t>distributed processing of large datasets</a:t>
            </a:r>
            <a:r>
              <a:rPr lang="en-US" sz="2400" dirty="0" smtClean="0"/>
              <a:t>.</a:t>
            </a:r>
          </a:p>
          <a:p>
            <a:pPr lvl="1">
              <a:defRPr/>
            </a:pPr>
            <a:r>
              <a:rPr lang="en-US" sz="2400" dirty="0" smtClean="0"/>
              <a:t>Understand how different algorithms can be implemented and executed on cloud frameworks</a:t>
            </a:r>
          </a:p>
          <a:p>
            <a:pPr lvl="1">
              <a:defRPr/>
            </a:pPr>
            <a:r>
              <a:rPr lang="en-US" sz="2400" dirty="0"/>
              <a:t>E</a:t>
            </a:r>
            <a:r>
              <a:rPr lang="en-US" sz="2400" dirty="0" smtClean="0"/>
              <a:t>valuating the performance and identifying bottlenecks when mapping applications to the clouds</a:t>
            </a:r>
          </a:p>
          <a:p>
            <a:pPr lvl="1">
              <a:defRPr/>
            </a:pPr>
            <a:endParaRPr lang="en-US" sz="1800" dirty="0" smtClean="0"/>
          </a:p>
          <a:p>
            <a:pPr lvl="1">
              <a:defRPr/>
            </a:pPr>
            <a:endParaRPr lang="en-US" sz="1800" dirty="0" smtClean="0">
              <a:ea typeface="ＭＳ Ｐゴシック" charset="0"/>
            </a:endParaRPr>
          </a:p>
          <a:p>
            <a:pPr marL="457200" lvl="1" indent="0" eaLnBrk="1" hangingPunct="1">
              <a:buFontTx/>
              <a:buNone/>
              <a:defRPr/>
            </a:pPr>
            <a:endParaRPr lang="en-US" sz="2400" dirty="0">
              <a:ea typeface="ＭＳ Ｐゴシック" charset="0"/>
            </a:endParaRPr>
          </a:p>
        </p:txBody>
      </p:sp>
    </p:spTree>
    <p:extLst>
      <p:ext uri="{BB962C8B-B14F-4D97-AF65-F5344CB8AC3E}">
        <p14:creationId xmlns:p14="http://schemas.microsoft.com/office/powerpoint/2010/main" val="2820025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p>
            <a:r>
              <a:rPr lang="en-US" b="1" dirty="0" smtClean="0"/>
              <a:t>3-way Cyberinfrastructure</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Use it in faculty, graduate student and undergraduate </a:t>
            </a:r>
            <a:r>
              <a:rPr lang="en-US" dirty="0" smtClean="0">
                <a:solidFill>
                  <a:srgbClr val="FF0000"/>
                </a:solidFill>
              </a:rPr>
              <a:t>research</a:t>
            </a:r>
          </a:p>
          <a:p>
            <a:pPr lvl="1"/>
            <a:r>
              <a:rPr lang="en-US" dirty="0" smtClean="0"/>
              <a:t>~12 students each summer at IU from ADMI</a:t>
            </a:r>
          </a:p>
          <a:p>
            <a:r>
              <a:rPr lang="en-US" dirty="0" smtClean="0">
                <a:solidFill>
                  <a:srgbClr val="FF0000"/>
                </a:solidFill>
              </a:rPr>
              <a:t>Teach</a:t>
            </a:r>
            <a:r>
              <a:rPr lang="en-US" dirty="0" smtClean="0"/>
              <a:t> it as it involves areas of Information Technology with lots of job opportunities</a:t>
            </a:r>
          </a:p>
          <a:p>
            <a:r>
              <a:rPr lang="en-US" dirty="0" smtClean="0"/>
              <a:t>Use it to support </a:t>
            </a:r>
            <a:r>
              <a:rPr lang="en-US" dirty="0" smtClean="0">
                <a:solidFill>
                  <a:srgbClr val="FF0000"/>
                </a:solidFill>
              </a:rPr>
              <a:t>distributed learning environment</a:t>
            </a:r>
          </a:p>
          <a:p>
            <a:pPr lvl="1"/>
            <a:r>
              <a:rPr lang="en-US" dirty="0" smtClean="0"/>
              <a:t>A cloud backend for course materials and collaboration</a:t>
            </a:r>
          </a:p>
          <a:p>
            <a:pPr lvl="1"/>
            <a:r>
              <a:rPr lang="en-US" dirty="0" smtClean="0"/>
              <a:t>Tiled display for visualization</a:t>
            </a:r>
          </a:p>
          <a:p>
            <a:pPr lvl="1"/>
            <a:r>
              <a:rPr lang="en-US" dirty="0" smtClean="0"/>
              <a:t>Green computing infrastructure</a:t>
            </a:r>
            <a:endParaRPr lang="en-US" dirty="0"/>
          </a:p>
        </p:txBody>
      </p:sp>
    </p:spTree>
    <p:extLst>
      <p:ext uri="{BB962C8B-B14F-4D97-AF65-F5344CB8AC3E}">
        <p14:creationId xmlns:p14="http://schemas.microsoft.com/office/powerpoint/2010/main" val="1090165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b="1" dirty="0" smtClean="0"/>
              <a:t>Some Next Steps</a:t>
            </a:r>
            <a:endParaRPr lang="en-US" b="1" dirty="0"/>
          </a:p>
        </p:txBody>
      </p:sp>
      <p:sp>
        <p:nvSpPr>
          <p:cNvPr id="3" name="Content Placeholder 2"/>
          <p:cNvSpPr>
            <a:spLocks noGrp="1"/>
          </p:cNvSpPr>
          <p:nvPr>
            <p:ph idx="1"/>
          </p:nvPr>
        </p:nvSpPr>
        <p:spPr>
          <a:xfrm>
            <a:off x="304800" y="1295400"/>
            <a:ext cx="8229600" cy="5105400"/>
          </a:xfrm>
        </p:spPr>
        <p:txBody>
          <a:bodyPr>
            <a:normAutofit fontScale="92500" lnSpcReduction="20000"/>
          </a:bodyPr>
          <a:lstStyle/>
          <a:p>
            <a:r>
              <a:rPr lang="en-US" dirty="0" smtClean="0"/>
              <a:t>Develop Appliances (Virtual machine based preconfigured computer systems) to support programming laboratories</a:t>
            </a:r>
          </a:p>
          <a:p>
            <a:r>
              <a:rPr lang="en-US" dirty="0" smtClean="0"/>
              <a:t>Offer Cloud Computing course with</a:t>
            </a:r>
          </a:p>
          <a:p>
            <a:pPr lvl="1"/>
            <a:r>
              <a:rPr lang="en-US" dirty="0" smtClean="0"/>
              <a:t>Web portal support</a:t>
            </a:r>
          </a:p>
          <a:p>
            <a:pPr lvl="1"/>
            <a:r>
              <a:rPr lang="en-US" dirty="0" smtClean="0"/>
              <a:t>FutureGrid or Appliances locally</a:t>
            </a:r>
          </a:p>
          <a:p>
            <a:pPr lvl="1"/>
            <a:r>
              <a:rPr lang="en-US" dirty="0" smtClean="0"/>
              <a:t>Distance delivery</a:t>
            </a:r>
          </a:p>
          <a:p>
            <a:r>
              <a:rPr lang="en-US" dirty="0" smtClean="0"/>
              <a:t>Deliver first to ECSU, then other MSI’s</a:t>
            </a:r>
          </a:p>
          <a:p>
            <a:r>
              <a:rPr lang="en-US" dirty="0" smtClean="0"/>
              <a:t>Write proposals with Linda Hayden at ECSU and …</a:t>
            </a:r>
          </a:p>
          <a:p>
            <a:r>
              <a:rPr lang="en-US" dirty="0" smtClean="0"/>
              <a:t>Develop Cloud Computing Certificates and other degree offerings</a:t>
            </a:r>
          </a:p>
          <a:p>
            <a:pPr lvl="1"/>
            <a:r>
              <a:rPr lang="en-US" dirty="0" smtClean="0"/>
              <a:t>Masters, Undergraduate, Continuing education …..</a:t>
            </a:r>
            <a:endParaRPr lang="en-US" dirty="0"/>
          </a:p>
        </p:txBody>
      </p:sp>
    </p:spTree>
    <p:extLst>
      <p:ext uri="{BB962C8B-B14F-4D97-AF65-F5344CB8AC3E}">
        <p14:creationId xmlns:p14="http://schemas.microsoft.com/office/powerpoint/2010/main" val="4064829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Candara" pitchFamily="34" charset="0"/>
              </a:rPr>
              <a:t>Big Data in Many Domains</a:t>
            </a:r>
            <a:endParaRPr lang="en-US" dirty="0">
              <a:latin typeface="Candara" pitchFamily="34" charset="0"/>
            </a:endParaRPr>
          </a:p>
        </p:txBody>
      </p:sp>
      <p:sp>
        <p:nvSpPr>
          <p:cNvPr id="3" name="Content Placeholder 2"/>
          <p:cNvSpPr>
            <a:spLocks noGrp="1"/>
          </p:cNvSpPr>
          <p:nvPr>
            <p:ph idx="1"/>
          </p:nvPr>
        </p:nvSpPr>
        <p:spPr>
          <a:xfrm>
            <a:off x="0" y="609600"/>
            <a:ext cx="9067800" cy="5867400"/>
          </a:xfrm>
        </p:spPr>
        <p:txBody>
          <a:bodyPr>
            <a:normAutofit fontScale="85000" lnSpcReduction="20000"/>
          </a:bodyPr>
          <a:lstStyle/>
          <a:p>
            <a:pPr>
              <a:buFont typeface="Wingdings" pitchFamily="2" charset="2"/>
              <a:buChar char="Ø"/>
            </a:pPr>
            <a:r>
              <a:rPr lang="en-US" sz="2400" dirty="0" smtClean="0">
                <a:solidFill>
                  <a:srgbClr val="002060"/>
                </a:solidFill>
                <a:latin typeface="Candara" pitchFamily="34" charset="0"/>
              </a:rPr>
              <a:t>According to </a:t>
            </a:r>
            <a:r>
              <a:rPr lang="en-US" sz="2400" dirty="0" smtClean="0">
                <a:solidFill>
                  <a:srgbClr val="002060"/>
                </a:solidFill>
                <a:latin typeface="Candara" pitchFamily="34" charset="0"/>
                <a:hlinkClick r:id="rId3"/>
              </a:rPr>
              <a:t>one</a:t>
            </a:r>
            <a:r>
              <a:rPr lang="en-US" sz="2400" dirty="0" smtClean="0">
                <a:solidFill>
                  <a:srgbClr val="002060"/>
                </a:solidFill>
                <a:latin typeface="Candara" pitchFamily="34" charset="0"/>
              </a:rPr>
              <a:t> estimate, we created 150 exabytes (billion gigabytes) of data in 2005. This year, we will create 1,200 </a:t>
            </a:r>
            <a:r>
              <a:rPr lang="en-US" sz="2400" dirty="0" err="1" smtClean="0">
                <a:solidFill>
                  <a:srgbClr val="002060"/>
                </a:solidFill>
                <a:latin typeface="Candara" pitchFamily="34" charset="0"/>
              </a:rPr>
              <a:t>exabytes</a:t>
            </a:r>
            <a:endParaRPr lang="en-US" sz="2400" dirty="0" smtClean="0">
              <a:solidFill>
                <a:srgbClr val="002060"/>
              </a:solidFill>
              <a:latin typeface="Candara" pitchFamily="34" charset="0"/>
            </a:endParaRPr>
          </a:p>
          <a:p>
            <a:pPr>
              <a:buFont typeface="Wingdings" pitchFamily="2" charset="2"/>
              <a:buChar char="Ø"/>
            </a:pPr>
            <a:r>
              <a:rPr lang="en-US" sz="2400" dirty="0" smtClean="0"/>
              <a:t>PC’s have ~100 Gigabytes disk and 4 Gigabytes of memory</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hlinkClick r:id="rId4"/>
              </a:rPr>
              <a:t>Size of the web </a:t>
            </a:r>
            <a:r>
              <a:rPr lang="en-US" sz="2400" dirty="0" smtClean="0">
                <a:solidFill>
                  <a:srgbClr val="002060"/>
                </a:solidFill>
                <a:latin typeface="Candara" pitchFamily="34" charset="0"/>
              </a:rPr>
              <a:t>~ 3 billion web </a:t>
            </a:r>
            <a:r>
              <a:rPr lang="en-US" sz="2400" dirty="0"/>
              <a:t>pages: MapReduce at Google was on </a:t>
            </a:r>
            <a:r>
              <a:rPr lang="en-US" sz="2400" dirty="0" smtClean="0"/>
              <a:t>average processing </a:t>
            </a:r>
            <a:r>
              <a:rPr lang="en-US" sz="2400" dirty="0"/>
              <a:t>20PB per day in January </a:t>
            </a:r>
            <a:r>
              <a:rPr lang="en-US" sz="2400" dirty="0" smtClean="0"/>
              <a:t>2008</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During 2009, American drone aircraft flying over Iraq and Afghanistan sent back around 24 years’ worth of video footage</a:t>
            </a:r>
          </a:p>
          <a:p>
            <a:pPr lvl="1">
              <a:buFont typeface="Wingdings" pitchFamily="2" charset="2"/>
              <a:buChar char="Ø"/>
            </a:pPr>
            <a:r>
              <a:rPr lang="en-US" sz="2000" dirty="0">
                <a:hlinkClick r:id="rId3"/>
              </a:rPr>
              <a:t>http://</a:t>
            </a:r>
            <a:r>
              <a:rPr lang="en-US" sz="2000" dirty="0" smtClean="0">
                <a:hlinkClick r:id="rId3"/>
              </a:rPr>
              <a:t>www.economist.com/node/15579717</a:t>
            </a:r>
            <a:endParaRPr lang="en-US" sz="2000" dirty="0" smtClean="0"/>
          </a:p>
          <a:p>
            <a:pPr lvl="1">
              <a:buFont typeface="Wingdings" pitchFamily="2" charset="2"/>
              <a:buChar char="Ø"/>
            </a:pPr>
            <a:r>
              <a:rPr lang="en-US" sz="2000" dirty="0"/>
              <a:t>New models being deployed this year will produce ten times as many data streams as their predecessors, and those in 2011 will produce 30 times as many</a:t>
            </a:r>
            <a:endParaRPr lang="en-US" sz="20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~108 million sequence records in </a:t>
            </a:r>
            <a:r>
              <a:rPr lang="en-US" sz="2400" dirty="0" smtClean="0">
                <a:solidFill>
                  <a:srgbClr val="002060"/>
                </a:solidFill>
                <a:latin typeface="Candara" pitchFamily="34" charset="0"/>
                <a:hlinkClick r:id="rId5"/>
              </a:rPr>
              <a:t>GenBank</a:t>
            </a:r>
            <a:r>
              <a:rPr lang="en-US" sz="2400" dirty="0" smtClean="0">
                <a:solidFill>
                  <a:srgbClr val="002060"/>
                </a:solidFill>
                <a:latin typeface="Candara" pitchFamily="34" charset="0"/>
              </a:rPr>
              <a:t> in 2009, doubling in every 18 months</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~20 million purchases at Wal-Mart a day</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90 million </a:t>
            </a:r>
            <a:r>
              <a:rPr lang="en-US" sz="2400" dirty="0" smtClean="0">
                <a:solidFill>
                  <a:srgbClr val="002060"/>
                </a:solidFill>
                <a:latin typeface="Candara" pitchFamily="34" charset="0"/>
                <a:hlinkClick r:id="rId6"/>
              </a:rPr>
              <a:t>Tweets a day</a:t>
            </a:r>
            <a:endParaRPr lang="en-US" sz="2400" dirty="0" smtClean="0">
              <a:solidFill>
                <a:srgbClr val="002060"/>
              </a:solidFill>
              <a:latin typeface="Candara" pitchFamily="34" charset="0"/>
            </a:endParaRP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solidFill>
                  <a:srgbClr val="002060"/>
                </a:solidFill>
                <a:latin typeface="Candara" pitchFamily="34" charset="0"/>
              </a:rPr>
              <a:t>Astronomy, Particle Physics, Medical Records …</a:t>
            </a:r>
          </a:p>
          <a:p>
            <a:pPr>
              <a:buFont typeface="Wingdings" pitchFamily="2" charset="2"/>
              <a:buChar char="Ø"/>
            </a:pPr>
            <a:endParaRPr lang="en-US" sz="600" dirty="0" smtClean="0">
              <a:solidFill>
                <a:srgbClr val="002060"/>
              </a:solidFill>
              <a:latin typeface="Candara" pitchFamily="34" charset="0"/>
            </a:endParaRPr>
          </a:p>
          <a:p>
            <a:pPr>
              <a:buFont typeface="Wingdings" pitchFamily="2" charset="2"/>
              <a:buChar char="Ø"/>
            </a:pPr>
            <a:r>
              <a:rPr lang="en-US" sz="2400" dirty="0" smtClean="0"/>
              <a:t>Most scientific task shows CPU:IO ratio of 10000:1 – Dr. Jim Gray</a:t>
            </a:r>
          </a:p>
          <a:p>
            <a:pPr>
              <a:buFont typeface="Wingdings" pitchFamily="2" charset="2"/>
              <a:buChar char="Ø"/>
            </a:pPr>
            <a:endParaRPr lang="en-US" sz="600" dirty="0" smtClean="0"/>
          </a:p>
          <a:p>
            <a:pPr>
              <a:buFont typeface="Wingdings" pitchFamily="2" charset="2"/>
              <a:buChar char="Ø"/>
            </a:pPr>
            <a:r>
              <a:rPr lang="en-US" sz="2400" i="1" dirty="0" smtClean="0">
                <a:hlinkClick r:id="rId7"/>
              </a:rPr>
              <a:t>The </a:t>
            </a:r>
            <a:r>
              <a:rPr lang="en-US" sz="2400" i="1" dirty="0">
                <a:hlinkClick r:id="rId7"/>
              </a:rPr>
              <a:t>Fourth Paradigm: Data-Intensive Scientific </a:t>
            </a:r>
            <a:r>
              <a:rPr lang="en-US" sz="2400" i="1" dirty="0" smtClean="0">
                <a:hlinkClick r:id="rId7"/>
              </a:rPr>
              <a:t>Discovery</a:t>
            </a:r>
            <a:endParaRPr lang="en-US" sz="2400" i="1" dirty="0"/>
          </a:p>
          <a:p>
            <a:pPr>
              <a:buFont typeface="Wingdings" pitchFamily="2" charset="2"/>
              <a:buChar char="Ø"/>
            </a:pPr>
            <a:r>
              <a:rPr lang="en-US" sz="2400" i="1" dirty="0" smtClean="0"/>
              <a:t>Large Hadron Collider at CERN; 100 Petabytes to find Higgs Boson</a:t>
            </a:r>
            <a:endParaRPr lang="en-US" dirty="0" smtClean="0"/>
          </a:p>
          <a:p>
            <a:pPr>
              <a:buFont typeface="Wingdings" pitchFamily="2" charset="2"/>
              <a:buChar char="Ø"/>
            </a:pPr>
            <a:endParaRPr lang="en-US" dirty="0" smtClean="0"/>
          </a:p>
          <a:p>
            <a:pPr>
              <a:buFont typeface="Wingdings" pitchFamily="2" charset="2"/>
              <a:buChar char="Ø"/>
            </a:pPr>
            <a:endParaRPr lang="en-US" dirty="0" smtClean="0"/>
          </a:p>
        </p:txBody>
      </p:sp>
    </p:spTree>
    <p:extLst>
      <p:ext uri="{BB962C8B-B14F-4D97-AF65-F5344CB8AC3E}">
        <p14:creationId xmlns:p14="http://schemas.microsoft.com/office/powerpoint/2010/main" val="2746600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oxport4\FXP4D\AprilMay01\davistalks\tangogc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4088"/>
            <a:ext cx="5048250" cy="336391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oxport4\FXP4D\AprilMay01\davistalks\tangofoi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0238"/>
            <a:ext cx="4959350" cy="3303587"/>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Foxport4\FXP4D\AprilMay01\davistalks\tangowilliebrow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8138" y="627063"/>
            <a:ext cx="4995862" cy="3338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246" name="Object 6"/>
          <p:cNvGraphicFramePr>
            <a:graphicFrameLocks noChangeAspect="1"/>
          </p:cNvGraphicFramePr>
          <p:nvPr/>
        </p:nvGraphicFramePr>
        <p:xfrm>
          <a:off x="5054600" y="3789363"/>
          <a:ext cx="4089400" cy="3068637"/>
        </p:xfrm>
        <a:graphic>
          <a:graphicData uri="http://schemas.openxmlformats.org/presentationml/2006/ole">
            <mc:AlternateContent xmlns:mc="http://schemas.openxmlformats.org/markup-compatibility/2006">
              <mc:Choice xmlns:v="urn:schemas-microsoft-com:vml" Requires="v">
                <p:oleObj spid="_x0000_s1035" name="Presentation" r:id="rId7" imgW="4554360" imgH="3416400" progId="PowerPoint.Show.8">
                  <p:embed/>
                </p:oleObj>
              </mc:Choice>
              <mc:Fallback>
                <p:oleObj name="Presentation" r:id="rId7" imgW="4554360" imgH="3416400" progId="PowerPoint.Show.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4600" y="3789363"/>
                        <a:ext cx="4089400" cy="30686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7" name="Text Box 7"/>
          <p:cNvSpPr txBox="1">
            <a:spLocks noChangeArrowheads="1"/>
          </p:cNvSpPr>
          <p:nvPr/>
        </p:nvSpPr>
        <p:spPr bwMode="auto">
          <a:xfrm>
            <a:off x="6862763" y="1025525"/>
            <a:ext cx="727075"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b="1">
                <a:solidFill>
                  <a:schemeClr val="accent2"/>
                </a:solidFill>
              </a:rPr>
              <a:t>JSU</a:t>
            </a:r>
          </a:p>
        </p:txBody>
      </p:sp>
      <p:sp>
        <p:nvSpPr>
          <p:cNvPr id="10248" name="Text Box 8"/>
          <p:cNvSpPr txBox="1">
            <a:spLocks noChangeArrowheads="1"/>
          </p:cNvSpPr>
          <p:nvPr/>
        </p:nvSpPr>
        <p:spPr bwMode="auto">
          <a:xfrm>
            <a:off x="2667000" y="3733800"/>
            <a:ext cx="135255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1" lang="en-US" b="1">
                <a:solidFill>
                  <a:schemeClr val="accent2"/>
                </a:solidFill>
              </a:rPr>
              <a:t>Syracuse</a:t>
            </a:r>
          </a:p>
        </p:txBody>
      </p:sp>
      <p:sp>
        <p:nvSpPr>
          <p:cNvPr id="10249" name="Rectangle 9"/>
          <p:cNvSpPr>
            <a:spLocks noGrp="1" noChangeArrowheads="1"/>
          </p:cNvSpPr>
          <p:nvPr>
            <p:ph type="title"/>
          </p:nvPr>
        </p:nvSpPr>
        <p:spPr>
          <a:xfrm>
            <a:off x="0" y="0"/>
            <a:ext cx="9144000" cy="685800"/>
          </a:xfrm>
          <a:solidFill>
            <a:srgbClr val="FFFF00"/>
          </a:solidFill>
        </p:spPr>
        <p:txBody>
          <a:bodyPr>
            <a:normAutofit fontScale="90000"/>
          </a:bodyPr>
          <a:lstStyle/>
          <a:p>
            <a:r>
              <a:rPr lang="en-US" sz="4000"/>
              <a:t>Teaching Jackson State Fall 97 to Fall 2001</a:t>
            </a:r>
          </a:p>
        </p:txBody>
      </p:sp>
    </p:spTree>
    <p:extLst>
      <p:ext uri="{BB962C8B-B14F-4D97-AF65-F5344CB8AC3E}">
        <p14:creationId xmlns:p14="http://schemas.microsoft.com/office/powerpoint/2010/main" val="2916516831"/>
      </p:ext>
    </p:extLst>
  </p:cSld>
  <p:clrMapOvr>
    <a:masterClrMapping/>
  </p:clrMapOvr>
  <p:transition>
    <p:checke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US Cyberinfrastructure Context</a:t>
            </a:r>
            <a:endParaRPr lang="en-US" b="1" dirty="0"/>
          </a:p>
        </p:txBody>
      </p:sp>
      <p:sp>
        <p:nvSpPr>
          <p:cNvPr id="3" name="Content Placeholder 2"/>
          <p:cNvSpPr>
            <a:spLocks noGrp="1"/>
          </p:cNvSpPr>
          <p:nvPr>
            <p:ph idx="1"/>
          </p:nvPr>
        </p:nvSpPr>
        <p:spPr>
          <a:xfrm>
            <a:off x="0" y="1600200"/>
            <a:ext cx="8686800" cy="4525963"/>
          </a:xfrm>
        </p:spPr>
        <p:txBody>
          <a:bodyPr>
            <a:normAutofit lnSpcReduction="10000"/>
          </a:bodyPr>
          <a:lstStyle/>
          <a:p>
            <a:r>
              <a:rPr lang="en-US" dirty="0" smtClean="0"/>
              <a:t>There are a rich set of facilities</a:t>
            </a:r>
          </a:p>
          <a:p>
            <a:pPr lvl="1"/>
            <a:r>
              <a:rPr lang="en-US" dirty="0" smtClean="0">
                <a:solidFill>
                  <a:srgbClr val="FF0000"/>
                </a:solidFill>
              </a:rPr>
              <a:t>Production TeraGrid </a:t>
            </a:r>
            <a:r>
              <a:rPr lang="en-US" dirty="0" smtClean="0"/>
              <a:t>facilities with distributed and shared memory</a:t>
            </a:r>
          </a:p>
          <a:p>
            <a:pPr lvl="1"/>
            <a:r>
              <a:rPr lang="en-US" dirty="0" smtClean="0"/>
              <a:t>Experimental “Track 2D” Awards</a:t>
            </a:r>
          </a:p>
          <a:p>
            <a:pPr lvl="2"/>
            <a:r>
              <a:rPr lang="en-US" dirty="0" smtClean="0">
                <a:solidFill>
                  <a:srgbClr val="FF0000"/>
                </a:solidFill>
              </a:rPr>
              <a:t>FutureGrid</a:t>
            </a:r>
            <a:r>
              <a:rPr lang="en-US" dirty="0" smtClean="0"/>
              <a:t>: Distributed Systems experiments cf. Grid5000</a:t>
            </a:r>
          </a:p>
          <a:p>
            <a:pPr lvl="2"/>
            <a:r>
              <a:rPr lang="en-US" dirty="0" err="1" smtClean="0">
                <a:solidFill>
                  <a:srgbClr val="FF0000"/>
                </a:solidFill>
              </a:rPr>
              <a:t>Keeneland</a:t>
            </a:r>
            <a:r>
              <a:rPr lang="en-US" dirty="0" smtClean="0"/>
              <a:t>: Powerful GPU Cluster</a:t>
            </a:r>
          </a:p>
          <a:p>
            <a:pPr lvl="2"/>
            <a:r>
              <a:rPr lang="en-US" dirty="0" smtClean="0">
                <a:solidFill>
                  <a:srgbClr val="FF0000"/>
                </a:solidFill>
              </a:rPr>
              <a:t>Gordon</a:t>
            </a:r>
            <a:r>
              <a:rPr lang="en-US" dirty="0" smtClean="0"/>
              <a:t>: Large (distributed) Shared memory system with SSD aimed at data analysis/visualization</a:t>
            </a:r>
          </a:p>
          <a:p>
            <a:pPr lvl="1"/>
            <a:r>
              <a:rPr lang="en-US" dirty="0" smtClean="0">
                <a:solidFill>
                  <a:srgbClr val="FF0000"/>
                </a:solidFill>
              </a:rPr>
              <a:t>Open Science Grid </a:t>
            </a:r>
            <a:r>
              <a:rPr lang="en-US" dirty="0" smtClean="0"/>
              <a:t>aimed at High Throughput computing and strong campus bridging</a:t>
            </a:r>
          </a:p>
          <a:p>
            <a:pPr lvl="2"/>
            <a:endParaRPr lang="en-US" dirty="0"/>
          </a:p>
        </p:txBody>
      </p:sp>
      <p:sp>
        <p:nvSpPr>
          <p:cNvPr id="5" name="Slide Number Placeholder 4"/>
          <p:cNvSpPr>
            <a:spLocks noGrp="1"/>
          </p:cNvSpPr>
          <p:nvPr>
            <p:ph type="sldNum" sz="quarter" idx="12"/>
          </p:nvPr>
        </p:nvSpPr>
        <p:spPr/>
        <p:txBody>
          <a:bodyPr/>
          <a:lstStyle/>
          <a:p>
            <a:fld id="{F8CD3001-8902-8A42-B70F-43024F9EDEEB}"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2623697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b="1" dirty="0" smtClean="0"/>
              <a:t>FutureGrid key Concepts I</a:t>
            </a:r>
            <a:endParaRPr lang="en-US" b="1" dirty="0"/>
          </a:p>
        </p:txBody>
      </p:sp>
      <p:sp>
        <p:nvSpPr>
          <p:cNvPr id="3" name="Content Placeholder 2"/>
          <p:cNvSpPr>
            <a:spLocks noGrp="1"/>
          </p:cNvSpPr>
          <p:nvPr>
            <p:ph idx="1"/>
          </p:nvPr>
        </p:nvSpPr>
        <p:spPr>
          <a:xfrm>
            <a:off x="76200" y="762000"/>
            <a:ext cx="9067800" cy="4525963"/>
          </a:xfrm>
        </p:spPr>
        <p:txBody>
          <a:bodyPr>
            <a:noAutofit/>
          </a:bodyPr>
          <a:lstStyle/>
          <a:p>
            <a:r>
              <a:rPr lang="en-US" sz="2800" dirty="0">
                <a:cs typeface="Arial" pitchFamily="34" charset="0"/>
              </a:rPr>
              <a:t>FutureGrid </a:t>
            </a:r>
            <a:r>
              <a:rPr lang="en-US" sz="2800" dirty="0" smtClean="0">
                <a:cs typeface="Arial" pitchFamily="34" charset="0"/>
              </a:rPr>
              <a:t>is a 4 year $15M project with 7 clusters at 5 sites across country with 8 funded partners</a:t>
            </a:r>
            <a:endParaRPr lang="en-US" sz="2800" dirty="0">
              <a:cs typeface="Arial" pitchFamily="34" charset="0"/>
            </a:endParaRPr>
          </a:p>
          <a:p>
            <a:r>
              <a:rPr lang="en-US" sz="2800" dirty="0" smtClean="0">
                <a:cs typeface="Times New Roman" pitchFamily="18" charset="0"/>
              </a:rPr>
              <a:t>FutureGrid is a flexible </a:t>
            </a:r>
            <a:r>
              <a:rPr lang="en-US" sz="2800" dirty="0" smtClean="0">
                <a:solidFill>
                  <a:srgbClr val="FF0000"/>
                </a:solidFill>
                <a:cs typeface="Times New Roman" pitchFamily="18" charset="0"/>
              </a:rPr>
              <a:t>testbed </a:t>
            </a:r>
            <a:r>
              <a:rPr lang="en-US" sz="2800" dirty="0" smtClean="0">
                <a:cs typeface="Times New Roman" pitchFamily="18" charset="0"/>
              </a:rPr>
              <a:t>s</a:t>
            </a:r>
            <a:r>
              <a:rPr lang="en-US" sz="2800" dirty="0" smtClean="0"/>
              <a:t>upporting </a:t>
            </a:r>
            <a:r>
              <a:rPr lang="en-US" sz="2800" dirty="0" smtClean="0">
                <a:solidFill>
                  <a:srgbClr val="FF0000"/>
                </a:solidFill>
              </a:rPr>
              <a:t>Computer Science </a:t>
            </a:r>
            <a:r>
              <a:rPr lang="en-US" sz="2800" dirty="0" smtClean="0"/>
              <a:t>and </a:t>
            </a:r>
            <a:r>
              <a:rPr lang="en-US" sz="2800" dirty="0" smtClean="0">
                <a:solidFill>
                  <a:srgbClr val="FF0000"/>
                </a:solidFill>
              </a:rPr>
              <a:t>Computational Science </a:t>
            </a:r>
            <a:r>
              <a:rPr lang="en-US" sz="2800" dirty="0" smtClean="0"/>
              <a:t>experiments in</a:t>
            </a:r>
            <a:endParaRPr lang="en-US" sz="2800" dirty="0" smtClean="0">
              <a:solidFill>
                <a:srgbClr val="FF0000"/>
              </a:solidFill>
            </a:endParaRPr>
          </a:p>
          <a:p>
            <a:pPr lvl="1"/>
            <a:r>
              <a:rPr lang="en-US" sz="2400" dirty="0"/>
              <a:t>Innovation and scientific understanding of </a:t>
            </a:r>
            <a:r>
              <a:rPr lang="en-US" sz="2400" dirty="0">
                <a:solidFill>
                  <a:srgbClr val="FF0000"/>
                </a:solidFill>
              </a:rPr>
              <a:t>distributed computing </a:t>
            </a:r>
            <a:r>
              <a:rPr lang="en-US" sz="2400" dirty="0" smtClean="0"/>
              <a:t>(cloud, grid) and </a:t>
            </a:r>
            <a:r>
              <a:rPr lang="en-US" sz="2400" dirty="0">
                <a:solidFill>
                  <a:srgbClr val="FF0000"/>
                </a:solidFill>
              </a:rPr>
              <a:t>parallel computing </a:t>
            </a:r>
            <a:r>
              <a:rPr lang="en-US" sz="2400" dirty="0"/>
              <a:t>paradigms</a:t>
            </a:r>
          </a:p>
          <a:p>
            <a:pPr lvl="1"/>
            <a:r>
              <a:rPr lang="en-US" sz="2400" dirty="0"/>
              <a:t>The engineering science of </a:t>
            </a:r>
            <a:r>
              <a:rPr lang="en-US" sz="2400" dirty="0">
                <a:solidFill>
                  <a:srgbClr val="FF0000"/>
                </a:solidFill>
              </a:rPr>
              <a:t>middleware</a:t>
            </a:r>
            <a:r>
              <a:rPr lang="en-US" sz="2400" dirty="0"/>
              <a:t> that enables these paradigms</a:t>
            </a:r>
          </a:p>
          <a:p>
            <a:pPr lvl="1"/>
            <a:r>
              <a:rPr lang="en-US" sz="2400" dirty="0"/>
              <a:t>The use and drivers of these paradigms by important </a:t>
            </a:r>
            <a:r>
              <a:rPr lang="en-US" sz="2400" dirty="0">
                <a:solidFill>
                  <a:srgbClr val="FF0000"/>
                </a:solidFill>
              </a:rPr>
              <a:t>applications</a:t>
            </a:r>
          </a:p>
          <a:p>
            <a:pPr lvl="1"/>
            <a:r>
              <a:rPr lang="en-US" sz="2400" dirty="0"/>
              <a:t>The </a:t>
            </a:r>
            <a:r>
              <a:rPr lang="en-US" sz="2400" dirty="0">
                <a:solidFill>
                  <a:srgbClr val="FF0000"/>
                </a:solidFill>
              </a:rPr>
              <a:t>education</a:t>
            </a:r>
            <a:r>
              <a:rPr lang="en-US" sz="2400" dirty="0"/>
              <a:t> of a new generation of students and workforce on the use of these paradigms and their </a:t>
            </a:r>
            <a:r>
              <a:rPr lang="en-US" sz="2400" dirty="0" smtClean="0"/>
              <a:t>applications</a:t>
            </a:r>
          </a:p>
          <a:p>
            <a:pPr lvl="1"/>
            <a:r>
              <a:rPr lang="en-US" sz="2400" dirty="0">
                <a:solidFill>
                  <a:srgbClr val="FF0000"/>
                </a:solidFill>
                <a:cs typeface="Times New Roman" pitchFamily="18" charset="0"/>
              </a:rPr>
              <a:t>interoperability</a:t>
            </a:r>
            <a:r>
              <a:rPr lang="en-US" sz="2400" dirty="0">
                <a:cs typeface="Times New Roman" pitchFamily="18" charset="0"/>
              </a:rPr>
              <a:t>, </a:t>
            </a:r>
            <a:r>
              <a:rPr lang="en-US" sz="2400" dirty="0">
                <a:solidFill>
                  <a:srgbClr val="FF0000"/>
                </a:solidFill>
                <a:cs typeface="Times New Roman" pitchFamily="18" charset="0"/>
              </a:rPr>
              <a:t>functionality</a:t>
            </a:r>
            <a:r>
              <a:rPr lang="en-US" sz="2400" dirty="0">
                <a:cs typeface="Times New Roman" pitchFamily="18" charset="0"/>
              </a:rPr>
              <a:t>, </a:t>
            </a:r>
            <a:r>
              <a:rPr lang="en-US" sz="2400" dirty="0">
                <a:solidFill>
                  <a:srgbClr val="FF0000"/>
                </a:solidFill>
                <a:cs typeface="Times New Roman" pitchFamily="18" charset="0"/>
              </a:rPr>
              <a:t>performance</a:t>
            </a:r>
            <a:r>
              <a:rPr lang="en-US" sz="2400" dirty="0">
                <a:cs typeface="Times New Roman" pitchFamily="18" charset="0"/>
              </a:rPr>
              <a:t> or </a:t>
            </a:r>
            <a:r>
              <a:rPr lang="en-US" sz="2400" dirty="0">
                <a:solidFill>
                  <a:srgbClr val="FF0000"/>
                </a:solidFill>
                <a:cs typeface="Times New Roman" pitchFamily="18" charset="0"/>
              </a:rPr>
              <a:t>evaluation</a:t>
            </a:r>
          </a:p>
          <a:p>
            <a:pPr lvl="1"/>
            <a:endParaRPr lang="en-US" sz="2400" dirty="0" smtClean="0"/>
          </a:p>
          <a:p>
            <a:endParaRPr lang="en-US" sz="2400" dirty="0" smtClean="0">
              <a:cs typeface="Times New Roman" pitchFamily="18" charset="0"/>
            </a:endParaRPr>
          </a:p>
        </p:txBody>
      </p:sp>
    </p:spTree>
    <p:extLst>
      <p:ext uri="{BB962C8B-B14F-4D97-AF65-F5344CB8AC3E}">
        <p14:creationId xmlns:p14="http://schemas.microsoft.com/office/powerpoint/2010/main" val="32870222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key Concepts II</a:t>
            </a:r>
            <a:endParaRPr lang="en-US" b="1" dirty="0"/>
          </a:p>
        </p:txBody>
      </p:sp>
      <p:sp>
        <p:nvSpPr>
          <p:cNvPr id="3" name="Content Placeholder 2"/>
          <p:cNvSpPr>
            <a:spLocks noGrp="1"/>
          </p:cNvSpPr>
          <p:nvPr>
            <p:ph idx="1"/>
          </p:nvPr>
        </p:nvSpPr>
        <p:spPr>
          <a:xfrm>
            <a:off x="0" y="762000"/>
            <a:ext cx="9144000" cy="5943600"/>
          </a:xfrm>
        </p:spPr>
        <p:txBody>
          <a:bodyPr>
            <a:noAutofit/>
          </a:bodyPr>
          <a:lstStyle/>
          <a:p>
            <a:r>
              <a:rPr lang="en-US" sz="2400" dirty="0" smtClean="0">
                <a:latin typeface="Arial" pitchFamily="34" charset="0"/>
                <a:cs typeface="Arial" pitchFamily="34" charset="0"/>
              </a:rPr>
              <a:t>Rather than loading images onto VM’s, FutureGrid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dynamically provisioning </a:t>
            </a:r>
            <a:r>
              <a:rPr lang="en-US" sz="2400" dirty="0" smtClean="0">
                <a:latin typeface="Arial" pitchFamily="34" charset="0"/>
                <a:cs typeface="Arial" pitchFamily="34" charset="0"/>
              </a:rPr>
              <a:t>software as needed onto “bare-metal”</a:t>
            </a: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Hadoop, Dryad,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a:t>
            </a:r>
            <a:r>
              <a:rPr lang="en-US" sz="2000" dirty="0" err="1" smtClean="0">
                <a:latin typeface="Arial" pitchFamily="34" charset="0"/>
                <a:cs typeface="Arial" pitchFamily="34" charset="0"/>
              </a:rPr>
              <a:t>Xen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Nimbus, Eucalyptus, OpenNebula, KVM, Windows …..</a:t>
            </a:r>
          </a:p>
          <a:p>
            <a:r>
              <a:rPr lang="en-US" sz="2400" dirty="0" smtClean="0">
                <a:latin typeface="Arial" pitchFamily="34" charset="0"/>
                <a:cs typeface="Arial" pitchFamily="34" charset="0"/>
              </a:rPr>
              <a:t>Growth comes from users depositing novel images in library</a:t>
            </a:r>
          </a:p>
          <a:p>
            <a:r>
              <a:rPr lang="en-US" sz="2400" dirty="0">
                <a:cs typeface="Times New Roman" pitchFamily="18" charset="0"/>
              </a:rPr>
              <a:t>Each use of FutureGrid is an</a:t>
            </a:r>
            <a:r>
              <a:rPr lang="en-US" sz="2400" dirty="0">
                <a:solidFill>
                  <a:srgbClr val="FF0000"/>
                </a:solidFill>
                <a:cs typeface="Times New Roman" pitchFamily="18" charset="0"/>
              </a:rPr>
              <a:t> experiment </a:t>
            </a:r>
            <a:r>
              <a:rPr lang="en-US" sz="2400" dirty="0">
                <a:cs typeface="Times New Roman" pitchFamily="18" charset="0"/>
              </a:rPr>
              <a:t>that is </a:t>
            </a:r>
            <a:r>
              <a:rPr lang="en-US" sz="2400" dirty="0">
                <a:solidFill>
                  <a:srgbClr val="FF0000"/>
                </a:solidFill>
                <a:cs typeface="Times New Roman" pitchFamily="18" charset="0"/>
              </a:rPr>
              <a:t>reproducible</a:t>
            </a:r>
          </a:p>
          <a:p>
            <a:r>
              <a:rPr lang="en-US" sz="2400" dirty="0" smtClean="0"/>
              <a:t>Developing </a:t>
            </a:r>
            <a:r>
              <a:rPr lang="en-US" sz="2400" dirty="0"/>
              <a:t>novel software to support these goals which build on Grid5000 in France</a:t>
            </a:r>
          </a:p>
          <a:p>
            <a:endParaRPr lang="en-US" sz="2400" dirty="0" smtClean="0">
              <a:latin typeface="Arial" pitchFamily="34" charset="0"/>
              <a:cs typeface="Arial" pitchFamily="34" charset="0"/>
            </a:endParaRPr>
          </a:p>
          <a:p>
            <a:pPr>
              <a:buNone/>
            </a:pPr>
            <a:endParaRPr lang="en-US" sz="2600" dirty="0"/>
          </a:p>
        </p:txBody>
      </p:sp>
      <p:grpSp>
        <p:nvGrpSpPr>
          <p:cNvPr id="17" name="Group 16"/>
          <p:cNvGrpSpPr/>
          <p:nvPr/>
        </p:nvGrpSpPr>
        <p:grpSpPr>
          <a:xfrm>
            <a:off x="678835" y="4809063"/>
            <a:ext cx="7716157" cy="1415034"/>
            <a:chOff x="457200" y="5334000"/>
            <a:chExt cx="7716157" cy="14150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Image1</a:t>
                </a:r>
                <a:endParaRPr lang="en-US" dirty="0">
                  <a:solidFill>
                    <a:prstClr val="black"/>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prstClr val="black"/>
                    </a:solidFill>
                  </a:rPr>
                  <a:t>Image2</a:t>
                </a:r>
                <a:endParaRPr lang="en-US" dirty="0">
                  <a:solidFill>
                    <a:prstClr val="black"/>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prstClr val="black"/>
                    </a:solidFill>
                  </a:rPr>
                  <a:t>ImageN</a:t>
                </a:r>
                <a:endParaRPr lang="en-US" dirty="0">
                  <a:solidFill>
                    <a:prstClr val="black"/>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solidFill>
                      <a:prstClr val="black"/>
                    </a:solidFill>
                  </a:rPr>
                  <a:t>…</a:t>
                </a:r>
                <a:endParaRPr lang="en-US" sz="2400" dirty="0">
                  <a:solidFill>
                    <a:prstClr val="black"/>
                  </a:solidFill>
                </a:endParaRPr>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286500"/>
              <a:ext cx="636713" cy="369332"/>
            </a:xfrm>
            <a:prstGeom prst="rect">
              <a:avLst/>
            </a:prstGeom>
            <a:noFill/>
          </p:spPr>
          <p:txBody>
            <a:bodyPr wrap="none" rtlCol="0">
              <a:spAutoFit/>
            </a:bodyPr>
            <a:lstStyle/>
            <a:p>
              <a:r>
                <a:rPr lang="en-US" dirty="0" smtClean="0">
                  <a:solidFill>
                    <a:prstClr val="black"/>
                  </a:solidFill>
                </a:rPr>
                <a:t>Load</a:t>
              </a:r>
              <a:endParaRPr lang="en-US" dirty="0">
                <a:solidFill>
                  <a:prstClr val="black"/>
                </a:solidFill>
              </a:endParaRPr>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solidFill>
                    <a:prstClr val="black"/>
                  </a:solidFill>
                </a:rPr>
                <a:t>Choose</a:t>
              </a:r>
              <a:endParaRPr lang="en-US" dirty="0">
                <a:solidFill>
                  <a:prstClr val="black"/>
                </a:solidFill>
              </a:endParaRPr>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solidFill>
                    <a:prstClr val="black"/>
                  </a:solidFill>
                </a:rPr>
                <a:t>Run</a:t>
              </a:r>
              <a:endParaRPr lang="en-US" dirty="0">
                <a:solidFill>
                  <a:prstClr val="black"/>
                </a:solidFill>
              </a:endParaRPr>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grpSp>
    </p:spTree>
    <p:extLst>
      <p:ext uri="{BB962C8B-B14F-4D97-AF65-F5344CB8AC3E}">
        <p14:creationId xmlns:p14="http://schemas.microsoft.com/office/powerpoint/2010/main" val="2798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smtClean="0"/>
              <a:t>FutureGrid Partners</a:t>
            </a:r>
            <a:endParaRPr lang="en-US" b="1" dirty="0"/>
          </a:p>
        </p:txBody>
      </p:sp>
      <p:sp>
        <p:nvSpPr>
          <p:cNvPr id="5" name="Content Placeholder 4"/>
          <p:cNvSpPr>
            <a:spLocks noGrp="1"/>
          </p:cNvSpPr>
          <p:nvPr>
            <p:ph idx="1"/>
          </p:nvPr>
        </p:nvSpPr>
        <p:spPr>
          <a:xfrm>
            <a:off x="0" y="685801"/>
            <a:ext cx="9144000" cy="5562600"/>
          </a:xfrm>
        </p:spPr>
        <p:txBody>
          <a:bodyPr>
            <a:noAutofit/>
          </a:bodyPr>
          <a:lstStyle/>
          <a:p>
            <a:r>
              <a:rPr lang="en-US" sz="2200" dirty="0" smtClean="0">
                <a:solidFill>
                  <a:srgbClr val="00B0F0"/>
                </a:solidFill>
              </a:rPr>
              <a:t> </a:t>
            </a:r>
            <a:r>
              <a:rPr lang="en-US" sz="2200" dirty="0" smtClean="0">
                <a:solidFill>
                  <a:srgbClr val="FF0000"/>
                </a:solidFill>
              </a:rPr>
              <a:t>Indiana University </a:t>
            </a:r>
            <a:r>
              <a:rPr lang="en-US" sz="2200" dirty="0" smtClean="0"/>
              <a:t>(Architecture, core software, Support)</a:t>
            </a:r>
          </a:p>
          <a:p>
            <a:r>
              <a:rPr lang="en-US" sz="2200" dirty="0" smtClean="0">
                <a:solidFill>
                  <a:srgbClr val="FF0000"/>
                </a:solidFill>
              </a:rPr>
              <a:t>Purdue University </a:t>
            </a:r>
            <a:r>
              <a:rPr lang="en-US" sz="2200" dirty="0" smtClean="0"/>
              <a:t>(HTC Hardware)</a:t>
            </a:r>
          </a:p>
          <a:p>
            <a:r>
              <a:rPr lang="en-US" sz="2200" dirty="0" smtClean="0">
                <a:solidFill>
                  <a:srgbClr val="FF0000"/>
                </a:solidFill>
              </a:rPr>
              <a:t>San Diego Supercomputer Center </a:t>
            </a:r>
            <a:r>
              <a:rPr lang="en-US" sz="2200" dirty="0" smtClean="0"/>
              <a:t>at University of California San Diego (INCA, Monitoring)</a:t>
            </a:r>
          </a:p>
          <a:p>
            <a:r>
              <a:rPr lang="en-US" sz="2200" dirty="0" smtClean="0">
                <a:solidFill>
                  <a:srgbClr val="FF0000"/>
                </a:solidFill>
              </a:rPr>
              <a:t>University of Chicago</a:t>
            </a:r>
            <a:r>
              <a:rPr lang="en-US" sz="2200" dirty="0" smtClean="0"/>
              <a:t>/Argonne National Labs (Nimbus)</a:t>
            </a:r>
          </a:p>
          <a:p>
            <a:r>
              <a:rPr lang="en-US" sz="2200" dirty="0" smtClean="0">
                <a:solidFill>
                  <a:srgbClr val="FF0000"/>
                </a:solidFill>
              </a:rPr>
              <a:t>University of Florida </a:t>
            </a:r>
            <a:r>
              <a:rPr lang="en-US" sz="2200" dirty="0" smtClean="0"/>
              <a:t>(</a:t>
            </a:r>
            <a:r>
              <a:rPr lang="en-US" sz="2200" dirty="0" err="1" smtClean="0"/>
              <a:t>ViNE</a:t>
            </a:r>
            <a:r>
              <a:rPr lang="en-US" sz="2200" dirty="0" smtClean="0"/>
              <a:t>, Education and Outreach)</a:t>
            </a:r>
          </a:p>
          <a:p>
            <a:r>
              <a:rPr lang="en-US" sz="2200" dirty="0" smtClean="0"/>
              <a:t>University of Southern California Information Sciences (Pegasus to manage experiments) </a:t>
            </a:r>
          </a:p>
          <a:p>
            <a:r>
              <a:rPr lang="en-US" sz="2200" dirty="0" smtClean="0"/>
              <a:t>University of Tennessee Knoxville (Benchmarking)</a:t>
            </a:r>
          </a:p>
          <a:p>
            <a:r>
              <a:rPr lang="en-US" sz="2200" dirty="0" smtClean="0">
                <a:solidFill>
                  <a:srgbClr val="FF0000"/>
                </a:solidFill>
              </a:rPr>
              <a:t>University of Texas at Austin</a:t>
            </a:r>
            <a:r>
              <a:rPr lang="en-US" sz="2200" dirty="0" smtClean="0"/>
              <a:t>/Texas Advanced Computing Center (Portal)</a:t>
            </a:r>
          </a:p>
          <a:p>
            <a:r>
              <a:rPr lang="en-US" sz="2200" dirty="0" smtClean="0"/>
              <a:t>University of Virginia (OGF, Advisory Board and allocation)</a:t>
            </a:r>
          </a:p>
          <a:p>
            <a:r>
              <a:rPr lang="en-US" sz="2200" dirty="0" smtClean="0"/>
              <a:t>Center for Information Services and GWT-TUD from </a:t>
            </a:r>
            <a:r>
              <a:rPr lang="en-US" sz="2200" dirty="0" err="1" smtClean="0"/>
              <a:t>Technische</a:t>
            </a:r>
            <a:r>
              <a:rPr lang="en-US" sz="2200" dirty="0" smtClean="0"/>
              <a:t> </a:t>
            </a:r>
            <a:r>
              <a:rPr lang="en-US" sz="2200" dirty="0" err="1" smtClean="0"/>
              <a:t>Universtität</a:t>
            </a:r>
            <a:r>
              <a:rPr lang="en-US" sz="2200" dirty="0" smtClean="0"/>
              <a:t> Dresden. (VAMPIR)</a:t>
            </a:r>
            <a:endParaRPr lang="en-US" sz="2200" b="1" dirty="0" smtClean="0">
              <a:solidFill>
                <a:schemeClr val="accent1">
                  <a:lumMod val="60000"/>
                  <a:lumOff val="40000"/>
                </a:schemeClr>
              </a:solidFill>
            </a:endParaRPr>
          </a:p>
          <a:p>
            <a:r>
              <a:rPr lang="en-US" sz="2200" dirty="0" smtClean="0">
                <a:solidFill>
                  <a:srgbClr val="FF0000"/>
                </a:solidFill>
              </a:rPr>
              <a:t>Red institutions </a:t>
            </a:r>
            <a:r>
              <a:rPr lang="en-US" sz="2200" smtClean="0"/>
              <a:t>have FutureGrid hardware</a:t>
            </a:r>
            <a:endParaRPr lang="en-US" sz="2200" dirty="0"/>
          </a:p>
        </p:txBody>
      </p:sp>
    </p:spTree>
    <p:extLst>
      <p:ext uri="{BB962C8B-B14F-4D97-AF65-F5344CB8AC3E}">
        <p14:creationId xmlns:p14="http://schemas.microsoft.com/office/powerpoint/2010/main" val="3849317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53"/>
            <a:ext cx="9144000" cy="944847"/>
          </a:xfrm>
        </p:spPr>
        <p:txBody>
          <a:bodyPr/>
          <a:lstStyle/>
          <a:p>
            <a:r>
              <a:rPr lang="en-US" b="1" dirty="0" smtClean="0"/>
              <a:t>FutureGrid: </a:t>
            </a:r>
            <a:br>
              <a:rPr lang="en-US" b="1" dirty="0" smtClean="0"/>
            </a:br>
            <a:r>
              <a:rPr lang="en-US" b="1" dirty="0" smtClean="0"/>
              <a:t>a Grid/Cloud/HPC Testbed</a:t>
            </a:r>
            <a:endParaRPr lang="en-US" b="1" dirty="0"/>
          </a:p>
        </p:txBody>
      </p:sp>
      <p:grpSp>
        <p:nvGrpSpPr>
          <p:cNvPr id="30" name="Group 29"/>
          <p:cNvGrpSpPr/>
          <p:nvPr/>
        </p:nvGrpSpPr>
        <p:grpSpPr>
          <a:xfrm>
            <a:off x="0" y="1713834"/>
            <a:ext cx="9037636" cy="4839366"/>
            <a:chOff x="0" y="838200"/>
            <a:chExt cx="9037636" cy="4839366"/>
          </a:xfrm>
        </p:grpSpPr>
        <p:pic>
          <p:nvPicPr>
            <p:cNvPr id="31" name="Picture 2" descr="C:\Users\Geoffrey Fox\Desktop\AzaleaDskT\FutureGrid\gtb network v16_revised.png"/>
            <p:cNvPicPr>
              <a:picLocks noChangeAspect="1" noChangeArrowheads="1"/>
            </p:cNvPicPr>
            <p:nvPr/>
          </p:nvPicPr>
          <p:blipFill>
            <a:blip r:embed="rId3" cstate="print"/>
            <a:srcRect/>
            <a:stretch>
              <a:fillRect/>
            </a:stretch>
          </p:blipFill>
          <p:spPr bwMode="auto">
            <a:xfrm>
              <a:off x="0" y="838200"/>
              <a:ext cx="9037636" cy="4839366"/>
            </a:xfrm>
            <a:prstGeom prst="rect">
              <a:avLst/>
            </a:prstGeom>
            <a:noFill/>
          </p:spPr>
        </p:pic>
        <p:grpSp>
          <p:nvGrpSpPr>
            <p:cNvPr id="32" name="Group 11"/>
            <p:cNvGrpSpPr/>
            <p:nvPr/>
          </p:nvGrpSpPr>
          <p:grpSpPr>
            <a:xfrm>
              <a:off x="227427" y="4860341"/>
              <a:ext cx="2820573" cy="626059"/>
              <a:chOff x="152400" y="6172200"/>
              <a:chExt cx="2820573" cy="646331"/>
            </a:xfrm>
          </p:grpSpPr>
          <p:sp>
            <p:nvSpPr>
              <p:cNvPr id="34" name="TextBox 33"/>
              <p:cNvSpPr txBox="1"/>
              <p:nvPr/>
            </p:nvSpPr>
            <p:spPr>
              <a:xfrm>
                <a:off x="838200" y="6172200"/>
                <a:ext cx="835485" cy="646331"/>
              </a:xfrm>
              <a:prstGeom prst="rect">
                <a:avLst/>
              </a:prstGeom>
              <a:noFill/>
            </p:spPr>
            <p:txBody>
              <a:bodyPr wrap="none" rtlCol="0">
                <a:spAutoFit/>
              </a:bodyPr>
              <a:lstStyle/>
              <a:p>
                <a:pPr defTabSz="457200"/>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296573" cy="369332"/>
              </a:xfrm>
              <a:prstGeom prst="rect">
                <a:avLst/>
              </a:prstGeom>
              <a:noFill/>
            </p:spPr>
            <p:txBody>
              <a:bodyPr wrap="none" rtlCol="0">
                <a:spAutoFit/>
              </a:bodyPr>
              <a:lstStyle/>
              <a:p>
                <a:pPr defTabSz="457200"/>
                <a:r>
                  <a:rPr lang="en-US" dirty="0">
                    <a:solidFill>
                      <a:prstClr val="black"/>
                    </a:solidFill>
                  </a:rPr>
                  <a:t>FG Network</a:t>
                </a:r>
              </a:p>
            </p:txBody>
          </p:sp>
        </p:grpSp>
        <p:sp>
          <p:nvSpPr>
            <p:cNvPr id="33" name="TextBox 32"/>
            <p:cNvSpPr txBox="1"/>
            <p:nvPr/>
          </p:nvSpPr>
          <p:spPr>
            <a:xfrm>
              <a:off x="6934200" y="4495800"/>
              <a:ext cx="1811500" cy="536622"/>
            </a:xfrm>
            <a:prstGeom prst="rect">
              <a:avLst/>
            </a:prstGeom>
            <a:noFill/>
          </p:spPr>
          <p:txBody>
            <a:bodyPr wrap="square" rtlCol="0">
              <a:spAutoFit/>
            </a:bodyPr>
            <a:lstStyle/>
            <a:p>
              <a:pPr defTabSz="457200"/>
              <a:r>
                <a:rPr lang="en-US" sz="1600" b="1" dirty="0">
                  <a:solidFill>
                    <a:prstClr val="black"/>
                  </a:solidFill>
                </a:rPr>
                <a:t>NID</a:t>
              </a:r>
              <a:r>
                <a:rPr lang="en-US" sz="1400" dirty="0">
                  <a:solidFill>
                    <a:prstClr val="black"/>
                  </a:solidFill>
                </a:rPr>
                <a:t>: Network Impairment Device</a:t>
              </a:r>
            </a:p>
          </p:txBody>
        </p:sp>
      </p:grpSp>
    </p:spTree>
    <p:extLst>
      <p:ext uri="{BB962C8B-B14F-4D97-AF65-F5344CB8AC3E}">
        <p14:creationId xmlns:p14="http://schemas.microsoft.com/office/powerpoint/2010/main" val="33745234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5 Use Types for FutureGrid</a:t>
            </a:r>
            <a:endParaRPr lang="en-US" dirty="0"/>
          </a:p>
        </p:txBody>
      </p:sp>
      <p:sp>
        <p:nvSpPr>
          <p:cNvPr id="3" name="Content Placeholder 2"/>
          <p:cNvSpPr>
            <a:spLocks noGrp="1"/>
          </p:cNvSpPr>
          <p:nvPr>
            <p:ph idx="1"/>
          </p:nvPr>
        </p:nvSpPr>
        <p:spPr>
          <a:xfrm>
            <a:off x="304800" y="914400"/>
            <a:ext cx="8610600" cy="4525963"/>
          </a:xfrm>
        </p:spPr>
        <p:txBody>
          <a:bodyPr/>
          <a:lstStyle/>
          <a:p>
            <a:r>
              <a:rPr lang="en-US" b="1" dirty="0" smtClean="0"/>
              <a:t>Training Education and Outreach</a:t>
            </a:r>
          </a:p>
          <a:p>
            <a:pPr lvl="1"/>
            <a:r>
              <a:rPr lang="en-US" dirty="0" smtClean="0"/>
              <a:t>Semester and short events; promising for outreach</a:t>
            </a:r>
          </a:p>
          <a:p>
            <a:r>
              <a:rPr lang="en-US" b="1" dirty="0" smtClean="0"/>
              <a:t>Interoperability test-beds</a:t>
            </a:r>
          </a:p>
          <a:p>
            <a:pPr lvl="1"/>
            <a:r>
              <a:rPr lang="en-US" dirty="0" smtClean="0"/>
              <a:t>Grids and Clouds; OGF really needed this</a:t>
            </a:r>
          </a:p>
          <a:p>
            <a:r>
              <a:rPr lang="en-US" b="1" dirty="0" smtClean="0"/>
              <a:t>Domain Science applications</a:t>
            </a:r>
          </a:p>
          <a:p>
            <a:pPr lvl="1"/>
            <a:r>
              <a:rPr lang="en-US" dirty="0" smtClean="0"/>
              <a:t>Life science highlighted</a:t>
            </a:r>
          </a:p>
          <a:p>
            <a:r>
              <a:rPr lang="en-US" b="1" dirty="0" smtClean="0"/>
              <a:t>Computer science</a:t>
            </a:r>
          </a:p>
          <a:p>
            <a:pPr lvl="1"/>
            <a:r>
              <a:rPr lang="en-US" dirty="0" smtClean="0"/>
              <a:t>Largest current category</a:t>
            </a:r>
          </a:p>
          <a:p>
            <a:r>
              <a:rPr lang="en-US" b="1" dirty="0" smtClean="0"/>
              <a:t>Computer Systems Evaluation</a:t>
            </a:r>
          </a:p>
          <a:p>
            <a:pPr lvl="1"/>
            <a:r>
              <a:rPr lang="en-US" dirty="0" smtClean="0"/>
              <a:t>TeraGrid (TIS, TAS, XSEDE), OSG, EGI</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spTree>
    <p:extLst>
      <p:ext uri="{BB962C8B-B14F-4D97-AF65-F5344CB8AC3E}">
        <p14:creationId xmlns:p14="http://schemas.microsoft.com/office/powerpoint/2010/main" val="3374059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86800" cy="838200"/>
          </a:xfrm>
        </p:spPr>
        <p:txBody>
          <a:bodyPr/>
          <a:lstStyle/>
          <a:p>
            <a:r>
              <a:rPr lang="en-US" b="1" dirty="0" smtClean="0"/>
              <a:t>Education &amp; Outreach on FutureGrid</a:t>
            </a:r>
            <a:endParaRPr lang="en-US" b="1" dirty="0"/>
          </a:p>
        </p:txBody>
      </p:sp>
      <p:sp>
        <p:nvSpPr>
          <p:cNvPr id="3" name="Content Placeholder 2"/>
          <p:cNvSpPr>
            <a:spLocks noGrp="1"/>
          </p:cNvSpPr>
          <p:nvPr>
            <p:ph idx="1"/>
          </p:nvPr>
        </p:nvSpPr>
        <p:spPr>
          <a:xfrm>
            <a:off x="0" y="914400"/>
            <a:ext cx="9144000" cy="4419600"/>
          </a:xfrm>
        </p:spPr>
        <p:txBody>
          <a:bodyPr>
            <a:noAutofit/>
          </a:bodyPr>
          <a:lstStyle/>
          <a:p>
            <a:r>
              <a:rPr lang="en-US" sz="2800" dirty="0" smtClean="0"/>
              <a:t>Build up </a:t>
            </a:r>
            <a:r>
              <a:rPr lang="en-US" sz="2800" dirty="0" smtClean="0">
                <a:solidFill>
                  <a:srgbClr val="FF0000"/>
                </a:solidFill>
              </a:rPr>
              <a:t>tutorials</a:t>
            </a:r>
            <a:r>
              <a:rPr lang="en-US" sz="2800" dirty="0" smtClean="0"/>
              <a:t> on supported software</a:t>
            </a:r>
          </a:p>
          <a:p>
            <a:r>
              <a:rPr lang="en-US" sz="2800" dirty="0" smtClean="0"/>
              <a:t>Support development of curricula requiring privileges and </a:t>
            </a:r>
            <a:r>
              <a:rPr lang="en-US" sz="2800" dirty="0" smtClean="0">
                <a:solidFill>
                  <a:srgbClr val="FF0000"/>
                </a:solidFill>
              </a:rPr>
              <a:t>systems destruction capabilities </a:t>
            </a:r>
            <a:r>
              <a:rPr lang="en-US" sz="2800" dirty="0" smtClean="0"/>
              <a:t>that are hard on conventional TeraGrid</a:t>
            </a:r>
          </a:p>
          <a:p>
            <a:r>
              <a:rPr lang="en-US" sz="2800" dirty="0" smtClean="0"/>
              <a:t>Offer suite of </a:t>
            </a:r>
            <a:r>
              <a:rPr lang="en-US" sz="2800" dirty="0" smtClean="0">
                <a:solidFill>
                  <a:srgbClr val="FF0000"/>
                </a:solidFill>
              </a:rPr>
              <a:t>appliances</a:t>
            </a:r>
            <a:r>
              <a:rPr lang="en-US" sz="2800" dirty="0" smtClean="0"/>
              <a:t> (customized VM based images) supporting online laboratories</a:t>
            </a:r>
          </a:p>
          <a:p>
            <a:r>
              <a:rPr lang="en-US" sz="2800" dirty="0"/>
              <a:t>Supporting several workshops including </a:t>
            </a:r>
            <a:r>
              <a:rPr lang="en-US" sz="2800" dirty="0" smtClean="0">
                <a:solidFill>
                  <a:srgbClr val="FF0000"/>
                </a:solidFill>
              </a:rPr>
              <a:t>Virtual Summer School </a:t>
            </a:r>
            <a:r>
              <a:rPr lang="en-US" sz="2800" dirty="0" smtClean="0"/>
              <a:t>on “</a:t>
            </a:r>
            <a:r>
              <a:rPr lang="en-US" sz="2800" dirty="0" smtClean="0">
                <a:solidFill>
                  <a:srgbClr val="FF0000"/>
                </a:solidFill>
              </a:rPr>
              <a:t>Big Data</a:t>
            </a:r>
            <a:r>
              <a:rPr lang="en-US" sz="2800" dirty="0" smtClean="0"/>
              <a:t>” July 26-30 2010; </a:t>
            </a:r>
            <a:r>
              <a:rPr lang="en-US" sz="2800" dirty="0">
                <a:solidFill>
                  <a:srgbClr val="FF0000"/>
                </a:solidFill>
              </a:rPr>
              <a:t>TeraGrid ‘10 </a:t>
            </a:r>
            <a:r>
              <a:rPr lang="en-US" sz="2800" dirty="0"/>
              <a:t>“Cloud technologies, data-intensive science and the TG” </a:t>
            </a:r>
            <a:r>
              <a:rPr lang="en-US" sz="2800" dirty="0" smtClean="0"/>
              <a:t>August </a:t>
            </a:r>
            <a:r>
              <a:rPr lang="en-US" sz="2800" dirty="0"/>
              <a:t>2010; </a:t>
            </a:r>
            <a:r>
              <a:rPr lang="en-US" sz="2800" dirty="0" smtClean="0">
                <a:solidFill>
                  <a:srgbClr val="FF0000"/>
                </a:solidFill>
              </a:rPr>
              <a:t>CloudCom</a:t>
            </a:r>
            <a:r>
              <a:rPr lang="en-US" sz="2800" dirty="0" smtClean="0"/>
              <a:t> conference tutorials Nov 30-Dec 3 2010; </a:t>
            </a:r>
            <a:r>
              <a:rPr lang="en-US" sz="2800" dirty="0" smtClean="0">
                <a:solidFill>
                  <a:srgbClr val="FF0000"/>
                </a:solidFill>
              </a:rPr>
              <a:t>ADMI Cloudy View of Computing </a:t>
            </a:r>
            <a:r>
              <a:rPr lang="en-US" sz="2800" dirty="0" smtClean="0"/>
              <a:t>workshop June 2011</a:t>
            </a:r>
          </a:p>
          <a:p>
            <a:r>
              <a:rPr lang="en-US" sz="2800" dirty="0" smtClean="0"/>
              <a:t>Experimental </a:t>
            </a:r>
            <a:r>
              <a:rPr lang="en-US" sz="2800" dirty="0" smtClean="0">
                <a:solidFill>
                  <a:srgbClr val="FF0000"/>
                </a:solidFill>
              </a:rPr>
              <a:t>class use </a:t>
            </a:r>
            <a:r>
              <a:rPr lang="en-US" sz="2800" dirty="0" smtClean="0"/>
              <a:t>at Indiana, Florida and LSU</a:t>
            </a:r>
          </a:p>
        </p:txBody>
      </p:sp>
    </p:spTree>
    <p:extLst>
      <p:ext uri="{BB962C8B-B14F-4D97-AF65-F5344CB8AC3E}">
        <p14:creationId xmlns:p14="http://schemas.microsoft.com/office/powerpoint/2010/main" val="33572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3" cstate="print"/>
          <a:srcRect l="10930" t="17251" r="9434"/>
          <a:stretch>
            <a:fillRect/>
          </a:stretch>
        </p:blipFill>
        <p:spPr bwMode="auto">
          <a:xfrm>
            <a:off x="0" y="-22412"/>
            <a:ext cx="9144000" cy="6880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gcf\aaaJanMarch2011\cost_per_megab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75"/>
            <a:ext cx="9067800" cy="680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08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6</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6</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7</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7</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FineArts</a:t>
            </a:r>
            <a:r>
              <a:rPr lang="en-US" sz="2400" dirty="0" smtClean="0"/>
              <a:t>,</a:t>
            </a:r>
            <a:r>
              <a:rPr lang="en-US" sz="2400" dirty="0" smtClean="0">
                <a:solidFill>
                  <a:srgbClr val="FFFF00"/>
                </a:solidFill>
              </a:rPr>
              <a:t> e-</a:t>
            </a:r>
            <a:r>
              <a:rPr lang="en-US" sz="2400" dirty="0" err="1" smtClean="0">
                <a:solidFill>
                  <a:srgbClr val="FFFF00"/>
                </a:solidFill>
              </a:rPr>
              <a:t>HavingFun</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Span of Cyberinfrastructure</a:t>
            </a:r>
            <a:endParaRPr lang="en-US" dirty="0"/>
          </a:p>
        </p:txBody>
      </p:sp>
      <p:sp>
        <p:nvSpPr>
          <p:cNvPr id="4" name="Content Placeholder 3"/>
          <p:cNvSpPr>
            <a:spLocks noGrp="1"/>
          </p:cNvSpPr>
          <p:nvPr>
            <p:ph idx="1"/>
          </p:nvPr>
        </p:nvSpPr>
        <p:spPr>
          <a:xfrm>
            <a:off x="76200" y="914400"/>
            <a:ext cx="8991600" cy="5410200"/>
          </a:xfrm>
        </p:spPr>
        <p:txBody>
          <a:bodyPr/>
          <a:lstStyle/>
          <a:p>
            <a:r>
              <a:rPr lang="en-US" dirty="0" smtClean="0"/>
              <a:t>High definition videoconferencing linking people across the globe</a:t>
            </a:r>
          </a:p>
          <a:p>
            <a:r>
              <a:rPr lang="en-US" dirty="0" smtClean="0"/>
              <a:t>Digital Library of music, curriculum, scientific papers</a:t>
            </a:r>
          </a:p>
          <a:p>
            <a:r>
              <a:rPr lang="en-US" dirty="0" smtClean="0"/>
              <a:t>Flickr, </a:t>
            </a:r>
            <a:r>
              <a:rPr lang="en-US" dirty="0" err="1" smtClean="0"/>
              <a:t>Youtube</a:t>
            </a:r>
            <a:r>
              <a:rPr lang="en-US" dirty="0" smtClean="0"/>
              <a:t>, Amazon ….</a:t>
            </a:r>
          </a:p>
          <a:p>
            <a:r>
              <a:rPr lang="en-US" dirty="0" smtClean="0"/>
              <a:t>Simulating a new battery design (</a:t>
            </a:r>
            <a:r>
              <a:rPr lang="en-US" dirty="0" err="1" smtClean="0"/>
              <a:t>exascale</a:t>
            </a:r>
            <a:r>
              <a:rPr lang="en-US" dirty="0" smtClean="0"/>
              <a:t> problem)</a:t>
            </a:r>
          </a:p>
          <a:p>
            <a:r>
              <a:rPr lang="en-US" dirty="0" smtClean="0"/>
              <a:t>Sharing data from world’s telescopes</a:t>
            </a:r>
          </a:p>
          <a:p>
            <a:r>
              <a:rPr lang="en-US" dirty="0" smtClean="0"/>
              <a:t>Using cloud to analyze your personal genome</a:t>
            </a:r>
          </a:p>
          <a:p>
            <a:r>
              <a:rPr lang="en-US" dirty="0" smtClean="0"/>
              <a:t>Enabling all to be equal partners in creating knowledge and converting it to wisdom</a:t>
            </a:r>
          </a:p>
          <a:p>
            <a:r>
              <a:rPr lang="en-US" dirty="0" smtClean="0"/>
              <a:t>Analyzing Tweets…documents to discover which stocks will crash; how disease is spreading; linguistic inference; ranking of institutions</a:t>
            </a:r>
          </a:p>
          <a:p>
            <a:endParaRPr lang="en-US" dirty="0"/>
          </a:p>
        </p:txBody>
      </p:sp>
      <p:sp>
        <p:nvSpPr>
          <p:cNvPr id="2" name="Slide Number Placeholder 1"/>
          <p:cNvSpPr>
            <a:spLocks noGrp="1"/>
          </p:cNvSpPr>
          <p:nvPr>
            <p:ph type="sldNum" sz="quarter" idx="12"/>
          </p:nvPr>
        </p:nvSpPr>
        <p:spPr/>
        <p:txBody>
          <a:bodyPr/>
          <a:lstStyle/>
          <a:p>
            <a:pPr>
              <a:defRPr/>
            </a:pPr>
            <a:fld id="{E5C96448-8B7C-462E-A414-AC99D60D1205}" type="slidenum">
              <a:rPr lang="en-US" smtClean="0">
                <a:solidFill>
                  <a:srgbClr val="FFFFFF"/>
                </a:solidFill>
              </a:rPr>
              <a:pPr>
                <a:defRPr/>
              </a:pPr>
              <a:t>8</a:t>
            </a:fld>
            <a:endParaRPr lang="en-US">
              <a:solidFill>
                <a:srgbClr val="FFFFFF"/>
              </a:solidFill>
            </a:endParaRPr>
          </a:p>
        </p:txBody>
      </p:sp>
    </p:spTree>
    <p:extLst>
      <p:ext uri="{BB962C8B-B14F-4D97-AF65-F5344CB8AC3E}">
        <p14:creationId xmlns:p14="http://schemas.microsoft.com/office/powerpoint/2010/main" val="2767536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418" name="Picture 2" descr="Hubbl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371600"/>
            <a:ext cx="16891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7315200" y="17526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Hubble Telescope</a:t>
            </a:r>
          </a:p>
        </p:txBody>
      </p:sp>
      <p:pic>
        <p:nvPicPr>
          <p:cNvPr id="2492420" name="Picture 4" descr="palomar_oschin1_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3200400"/>
            <a:ext cx="1905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5638800" y="3657600"/>
            <a:ext cx="124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sz="1600" i="1" smtClean="0">
                <a:solidFill>
                  <a:srgbClr val="0033CC"/>
                </a:solidFill>
              </a:rPr>
              <a:t>Palomar Telescope</a:t>
            </a:r>
          </a:p>
        </p:txBody>
      </p:sp>
      <p:pic>
        <p:nvPicPr>
          <p:cNvPr id="2492422" name="Picture 6" descr="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24400"/>
            <a:ext cx="2057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7620000" y="5257800"/>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smtClean="0">
                <a:solidFill>
                  <a:srgbClr val="0033CC"/>
                </a:solidFill>
              </a:rPr>
              <a:t>Sloan Telescope</a:t>
            </a:r>
          </a:p>
        </p:txBody>
      </p:sp>
      <p:grpSp>
        <p:nvGrpSpPr>
          <p:cNvPr id="2492424" name="Group 8"/>
          <p:cNvGrpSpPr>
            <a:grpSpLocks/>
          </p:cNvGrpSpPr>
          <p:nvPr/>
        </p:nvGrpSpPr>
        <p:grpSpPr bwMode="auto">
          <a:xfrm>
            <a:off x="0" y="990600"/>
            <a:ext cx="5410200" cy="5257800"/>
            <a:chOff x="0" y="624"/>
            <a:chExt cx="3408"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smtClean="0">
                <a:solidFill>
                  <a:srgbClr val="000000"/>
                </a:solidFill>
                <a:latin typeface="Times New Roman" pitchFamily="18" charset="0"/>
              </a:endParaRPr>
            </a:p>
          </p:txBody>
        </p:sp>
        <p:grpSp>
          <p:nvGrpSpPr>
            <p:cNvPr id="2492427" name="Group 11"/>
            <p:cNvGrpSpPr>
              <a:grpSpLocks/>
            </p:cNvGrpSpPr>
            <p:nvPr/>
          </p:nvGrpSpPr>
          <p:grpSpPr bwMode="auto">
            <a:xfrm>
              <a:off x="384" y="864"/>
              <a:ext cx="2544" cy="2880"/>
              <a:chOff x="384" y="864"/>
              <a:chExt cx="2544" cy="2880"/>
            </a:xfrm>
          </p:grpSpPr>
          <p:pic>
            <p:nvPicPr>
              <p:cNvPr id="2492428" name="Picture 12" descr="S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64"/>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672" y="1152"/>
                <a:ext cx="1872" cy="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b="1" smtClean="0">
                    <a:solidFill>
                      <a:srgbClr val="FFFFFF"/>
                    </a:solidFill>
                  </a:rPr>
                  <a:t>“</a:t>
                </a:r>
                <a:r>
                  <a:rPr lang="en-US" sz="1600" b="1" smtClean="0">
                    <a:solidFill>
                      <a:srgbClr val="FFFF66"/>
                    </a:solidFill>
                  </a:rPr>
                  <a:t>The Universe is now being explored systematically</a:t>
                </a:r>
                <a:r>
                  <a:rPr lang="en-US" sz="1600" b="1" smtClean="0">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pPr>
                <a:endParaRPr lang="en-US" sz="1600" b="1" smtClean="0">
                  <a:solidFill>
                    <a:srgbClr val="FFFFFF"/>
                  </a:solidFill>
                </a:endParaRPr>
              </a:p>
              <a:p>
                <a:pPr eaLnBrk="0" fontAlgn="base" hangingPunct="0">
                  <a:spcBef>
                    <a:spcPct val="0"/>
                  </a:spcBef>
                  <a:spcAft>
                    <a:spcPct val="0"/>
                  </a:spcAft>
                </a:pPr>
                <a:r>
                  <a:rPr lang="en-US" sz="1600" b="1" i="1" smtClean="0">
                    <a:solidFill>
                      <a:srgbClr val="FFCC00"/>
                    </a:solidFill>
                  </a:rPr>
                  <a:t>Towards a National Virtual Observatory</a:t>
                </a:r>
              </a:p>
              <a:p>
                <a:pPr lvl="1" eaLnBrk="0" fontAlgn="base" hangingPunct="0">
                  <a:lnSpc>
                    <a:spcPct val="85000"/>
                  </a:lnSpc>
                  <a:spcBef>
                    <a:spcPct val="50000"/>
                  </a:spcBef>
                  <a:spcAft>
                    <a:spcPct val="0"/>
                  </a:spcAft>
                  <a:buClr>
                    <a:srgbClr val="000000"/>
                  </a:buClr>
                  <a:buSzPct val="100000"/>
                  <a:buFontTx/>
                  <a:buChar char="•"/>
                </a:pPr>
                <a:endParaRPr lang="en-US" sz="1200" b="1" i="1" smtClean="0">
                  <a:solidFill>
                    <a:srgbClr val="FFCC00"/>
                  </a:solidFill>
                </a:endParaRPr>
              </a:p>
            </p:txBody>
          </p:sp>
        </p:grpSp>
      </p:grpSp>
      <p:sp>
        <p:nvSpPr>
          <p:cNvPr id="2492430" name="Rectangle 14"/>
          <p:cNvSpPr>
            <a:spLocks noGrp="1" noChangeArrowheads="1"/>
          </p:cNvSpPr>
          <p:nvPr>
            <p:ph type="title"/>
          </p:nvPr>
        </p:nvSpPr>
        <p:spPr/>
        <p:txBody>
          <a:bodyPr/>
          <a:lstStyle/>
          <a:p>
            <a:r>
              <a:rPr lang="en-US"/>
              <a:t>Tracking the Heavens</a:t>
            </a:r>
          </a:p>
        </p:txBody>
      </p:sp>
    </p:spTree>
    <p:extLst>
      <p:ext uri="{BB962C8B-B14F-4D97-AF65-F5344CB8AC3E}">
        <p14:creationId xmlns:p14="http://schemas.microsoft.com/office/powerpoint/2010/main" val="41304826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a:themeElements>
    <a:clrScheme name="">
      <a:dk1>
        <a:srgbClr val="000000"/>
      </a:dk1>
      <a:lt1>
        <a:srgbClr val="FFFFFF"/>
      </a:lt1>
      <a:dk2>
        <a:srgbClr val="080551"/>
      </a:dk2>
      <a:lt2>
        <a:srgbClr val="777777"/>
      </a:lt2>
      <a:accent1>
        <a:srgbClr val="FFFFF7"/>
      </a:accent1>
      <a:accent2>
        <a:srgbClr val="2A24CC"/>
      </a:accent2>
      <a:accent3>
        <a:srgbClr val="FFFFFF"/>
      </a:accent3>
      <a:accent4>
        <a:srgbClr val="000000"/>
      </a:accent4>
      <a:accent5>
        <a:srgbClr val="FFFFFA"/>
      </a:accent5>
      <a:accent6>
        <a:srgbClr val="2520B9"/>
      </a:accent6>
      <a:hlink>
        <a:srgbClr val="510302"/>
      </a:hlink>
      <a:folHlink>
        <a:srgbClr val="5C0205"/>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F8E111"/>
        </a:dk1>
        <a:lt1>
          <a:srgbClr val="FFFF05"/>
        </a:lt1>
        <a:dk2>
          <a:srgbClr val="0B0C7A"/>
        </a:dk2>
        <a:lt2>
          <a:srgbClr val="FFFB0A"/>
        </a:lt2>
        <a:accent1>
          <a:srgbClr val="BBE0E3"/>
        </a:accent1>
        <a:accent2>
          <a:srgbClr val="333399"/>
        </a:accent2>
        <a:accent3>
          <a:srgbClr val="AAAABE"/>
        </a:accent3>
        <a:accent4>
          <a:srgbClr val="DADA03"/>
        </a:accent4>
        <a:accent5>
          <a:srgbClr val="DAEDEF"/>
        </a:accent5>
        <a:accent6>
          <a:srgbClr val="2D2D8A"/>
        </a:accent6>
        <a:hlink>
          <a:srgbClr val="F7FFD4"/>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G-InSPI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salsa_ppt_template_black</Template>
  <TotalTime>23423</TotalTime>
  <Words>2614</Words>
  <Application>Microsoft Office PowerPoint</Application>
  <PresentationFormat>On-screen Show (4:3)</PresentationFormat>
  <Paragraphs>403</Paragraphs>
  <Slides>37</Slides>
  <Notes>37</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37</vt:i4>
      </vt:variant>
    </vt:vector>
  </HeadingPairs>
  <TitlesOfParts>
    <vt:vector size="50" baseType="lpstr">
      <vt:lpstr>Office Theme</vt:lpstr>
      <vt:lpstr>2_Office Theme</vt:lpstr>
      <vt:lpstr>Globe</vt:lpstr>
      <vt:lpstr>4_Office Theme</vt:lpstr>
      <vt:lpstr>7_Office Theme</vt:lpstr>
      <vt:lpstr>1_Office Theme</vt:lpstr>
      <vt:lpstr>3_Office Theme</vt:lpstr>
      <vt:lpstr>6_Office Theme</vt:lpstr>
      <vt:lpstr>1_NPACI/SDSC (logo) template</vt:lpstr>
      <vt:lpstr>Blank</vt:lpstr>
      <vt:lpstr>EG-InSPIRE</vt:lpstr>
      <vt:lpstr>Title Master</vt:lpstr>
      <vt:lpstr>Presentation</vt:lpstr>
      <vt:lpstr>Cyberinfrastructure and Its Application</vt:lpstr>
      <vt:lpstr>Important Trends</vt:lpstr>
      <vt:lpstr>Big Data in Many Domains</vt:lpstr>
      <vt:lpstr>PowerPoint Presentation</vt:lpstr>
      <vt:lpstr>PowerPoint Presentation</vt:lpstr>
      <vt:lpstr>What is Cyberinfrastructure</vt:lpstr>
      <vt:lpstr>e-moreorlessanything</vt:lpstr>
      <vt:lpstr>The Span of Cyberinfrastructure</vt:lpstr>
      <vt:lpstr>Tracking the Heavens</vt:lpstr>
      <vt:lpstr>Virtual Observatory Astronomy Grid Integrate Experiments</vt:lpstr>
      <vt:lpstr> Particle Physics at the CERN LHC</vt:lpstr>
      <vt:lpstr>European Grid Infrastructure</vt:lpstr>
      <vt:lpstr>TeraGrid Example: Astrophysics</vt:lpstr>
      <vt:lpstr>DNA Sequencing Pipeline</vt:lpstr>
      <vt:lpstr>PowerPoint Presentation</vt:lpstr>
      <vt:lpstr>PowerPoint Presentation</vt:lpstr>
      <vt:lpstr>Use of Tiled Screens</vt:lpstr>
      <vt:lpstr>PowerPoint Presentation</vt:lpstr>
      <vt:lpstr>Data Centers Clouds &amp;  Economies of Scale I</vt:lpstr>
      <vt:lpstr>Data Centers, Clouds  &amp; Economies of Scale II</vt:lpstr>
      <vt:lpstr>PowerPoint Presentation</vt:lpstr>
      <vt:lpstr>Clouds and Jobs</vt:lpstr>
      <vt:lpstr>C4 = Continuous Collaborative  Computational Cloud</vt:lpstr>
      <vt:lpstr>Higher Education 2020</vt:lpstr>
      <vt:lpstr>ADMI Cloudy View on  Computing Workshop June 2011</vt:lpstr>
      <vt:lpstr>ADMI Cloudy View on Computing Workshop Participants</vt:lpstr>
      <vt:lpstr>Workshop Purpose</vt:lpstr>
      <vt:lpstr>3-way Cyberinfrastructure</vt:lpstr>
      <vt:lpstr>Some Next Steps</vt:lpstr>
      <vt:lpstr>Teaching Jackson State Fall 97 to Fall 2001</vt:lpstr>
      <vt:lpstr>US Cyberinfrastructure Context</vt:lpstr>
      <vt:lpstr>FutureGrid key Concepts I</vt:lpstr>
      <vt:lpstr>FutureGrid key Concepts II</vt:lpstr>
      <vt:lpstr>FutureGrid Partners</vt:lpstr>
      <vt:lpstr>FutureGrid:  a Grid/Cloud/HPC Testbed</vt:lpstr>
      <vt:lpstr>5 Use Types for FutureGrid</vt:lpstr>
      <vt:lpstr>Education &amp; Outreach on FutureGrid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ptl</dc:creator>
  <cp:lastModifiedBy>Geoffrey Fox</cp:lastModifiedBy>
  <cp:revision>1042</cp:revision>
  <dcterms:created xsi:type="dcterms:W3CDTF">2009-02-17T15:34:47Z</dcterms:created>
  <dcterms:modified xsi:type="dcterms:W3CDTF">2011-08-02T01:27:19Z</dcterms:modified>
</cp:coreProperties>
</file>