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9"/>
  </p:notesMasterIdLst>
  <p:sldIdLst>
    <p:sldId id="297" r:id="rId2"/>
    <p:sldId id="482" r:id="rId3"/>
    <p:sldId id="438" r:id="rId4"/>
    <p:sldId id="472" r:id="rId5"/>
    <p:sldId id="475" r:id="rId6"/>
    <p:sldId id="476" r:id="rId7"/>
    <p:sldId id="489" r:id="rId8"/>
    <p:sldId id="487" r:id="rId9"/>
    <p:sldId id="490" r:id="rId10"/>
    <p:sldId id="474" r:id="rId11"/>
    <p:sldId id="492" r:id="rId12"/>
    <p:sldId id="483" r:id="rId13"/>
    <p:sldId id="491" r:id="rId14"/>
    <p:sldId id="493" r:id="rId15"/>
    <p:sldId id="484" r:id="rId16"/>
    <p:sldId id="485" r:id="rId17"/>
    <p:sldId id="486"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0" autoAdjust="0"/>
    <p:restoredTop sz="83228" autoAdjust="0"/>
  </p:normalViewPr>
  <p:slideViewPr>
    <p:cSldViewPr>
      <p:cViewPr varScale="1">
        <p:scale>
          <a:sx n="85" d="100"/>
          <a:sy n="85" d="100"/>
        </p:scale>
        <p:origin x="762" y="84"/>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6654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8</a:t>
            </a:fld>
            <a:endParaRPr lang="en-US"/>
          </a:p>
        </p:txBody>
      </p:sp>
    </p:spTree>
    <p:extLst>
      <p:ext uri="{BB962C8B-B14F-4D97-AF65-F5344CB8AC3E}">
        <p14:creationId xmlns:p14="http://schemas.microsoft.com/office/powerpoint/2010/main" val="266109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13</a:t>
            </a:fld>
            <a:endParaRPr lang="en-US"/>
          </a:p>
        </p:txBody>
      </p:sp>
    </p:spTree>
    <p:extLst>
      <p:ext uri="{BB962C8B-B14F-4D97-AF65-F5344CB8AC3E}">
        <p14:creationId xmlns:p14="http://schemas.microsoft.com/office/powerpoint/2010/main" val="247424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extLst>
      <p:ext uri="{BB962C8B-B14F-4D97-AF65-F5344CB8AC3E}">
        <p14:creationId xmlns:p14="http://schemas.microsoft.com/office/powerpoint/2010/main" val="203729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C4 Continuous Collaborative Computational Cloud</a:t>
            </a:r>
            <a:endParaRPr lang="en-US" dirty="0"/>
          </a:p>
        </p:txBody>
      </p:sp>
      <p:sp>
        <p:nvSpPr>
          <p:cNvPr id="4" name="Slide Number Placeholder 3"/>
          <p:cNvSpPr>
            <a:spLocks noGrp="1"/>
          </p:cNvSpPr>
          <p:nvPr>
            <p:ph type="sldNum" sz="quarter" idx="10"/>
          </p:nvPr>
        </p:nvSpPr>
        <p:spPr/>
        <p:txBody>
          <a:bodyPr/>
          <a:lstStyle/>
          <a:p>
            <a:fld id="{3A903641-60CB-4076-A333-28251A8A7731}" type="slidenum">
              <a:rPr lang="en-US" smtClean="0"/>
              <a:pPr/>
              <a:t>16</a:t>
            </a:fld>
            <a:endParaRPr lang="en-US"/>
          </a:p>
        </p:txBody>
      </p:sp>
    </p:spTree>
    <p:extLst>
      <p:ext uri="{BB962C8B-B14F-4D97-AF65-F5344CB8AC3E}">
        <p14:creationId xmlns:p14="http://schemas.microsoft.com/office/powerpoint/2010/main" val="201608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903641-60CB-4076-A333-28251A8A7731}" type="slidenum">
              <a:rPr lang="en-US" smtClean="0"/>
              <a:pPr/>
              <a:t>17</a:t>
            </a:fld>
            <a:endParaRPr lang="en-US"/>
          </a:p>
        </p:txBody>
      </p:sp>
    </p:spTree>
    <p:extLst>
      <p:ext uri="{BB962C8B-B14F-4D97-AF65-F5344CB8AC3E}">
        <p14:creationId xmlns:p14="http://schemas.microsoft.com/office/powerpoint/2010/main" val="1968807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6/13/2013</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6/13/2013</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6/13/2013</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6/13/2013</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6/13/2013</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6/13/2013</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6/13/2013</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6/13/2013</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old-npac.org/users/gcf/cps615intro96/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x-informatics.appspot.com/cours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iucloudsummerschool.appspot.com/pre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3794"/>
            <a:ext cx="9144000" cy="1905000"/>
          </a:xfrm>
        </p:spPr>
        <p:txBody>
          <a:bodyPr>
            <a:noAutofit/>
          </a:bodyPr>
          <a:lstStyle/>
          <a:p>
            <a:r>
              <a:rPr lang="en-US" sz="5400" dirty="0"/>
              <a:t> Collaboration in the Cloud and online education environments</a:t>
            </a:r>
          </a:p>
        </p:txBody>
      </p:sp>
      <p:sp>
        <p:nvSpPr>
          <p:cNvPr id="3" name="Subtitle 2"/>
          <p:cNvSpPr>
            <a:spLocks noGrp="1"/>
          </p:cNvSpPr>
          <p:nvPr>
            <p:ph type="subTitle" idx="1"/>
          </p:nvPr>
        </p:nvSpPr>
        <p:spPr>
          <a:xfrm>
            <a:off x="0" y="2620297"/>
            <a:ext cx="9144000" cy="1295400"/>
          </a:xfrm>
        </p:spPr>
        <p:txBody>
          <a:bodyPr>
            <a:noAutofit/>
          </a:bodyPr>
          <a:lstStyle/>
          <a:p>
            <a:r>
              <a:rPr lang="en-US" sz="2400" dirty="0">
                <a:solidFill>
                  <a:srgbClr val="7030A0"/>
                </a:solidFill>
              </a:rPr>
              <a:t>The 2013 International Conference on </a:t>
            </a:r>
            <a:r>
              <a:rPr lang="en-US" sz="2400" dirty="0" smtClean="0">
                <a:solidFill>
                  <a:srgbClr val="7030A0"/>
                </a:solidFill>
              </a:rPr>
              <a:t/>
            </a:r>
            <a:br>
              <a:rPr lang="en-US" sz="2400" dirty="0" smtClean="0">
                <a:solidFill>
                  <a:srgbClr val="7030A0"/>
                </a:solidFill>
              </a:rPr>
            </a:br>
            <a:r>
              <a:rPr lang="en-US" sz="2400" dirty="0" smtClean="0">
                <a:solidFill>
                  <a:srgbClr val="7030A0"/>
                </a:solidFill>
              </a:rPr>
              <a:t>Collaboration </a:t>
            </a:r>
            <a:r>
              <a:rPr lang="en-US" sz="2400" dirty="0">
                <a:solidFill>
                  <a:srgbClr val="7030A0"/>
                </a:solidFill>
              </a:rPr>
              <a:t>Technologies and </a:t>
            </a:r>
            <a:r>
              <a:rPr lang="en-US" sz="2400" dirty="0" smtClean="0">
                <a:solidFill>
                  <a:srgbClr val="7030A0"/>
                </a:solidFill>
              </a:rPr>
              <a:t>Systems CTS2013</a:t>
            </a:r>
          </a:p>
          <a:p>
            <a:r>
              <a:rPr lang="en-US" sz="2400" dirty="0" smtClean="0">
                <a:solidFill>
                  <a:srgbClr val="7030A0"/>
                </a:solidFill>
              </a:rPr>
              <a:t>May 22 2013 Sheraton San Diego</a:t>
            </a:r>
            <a:endParaRPr lang="it-IT" sz="2400" dirty="0">
              <a:solidFill>
                <a:srgbClr val="7030A0"/>
              </a:solidFill>
            </a:endParaRPr>
          </a:p>
        </p:txBody>
      </p:sp>
      <p:sp>
        <p:nvSpPr>
          <p:cNvPr id="5" name="Subtitle 2"/>
          <p:cNvSpPr txBox="1">
            <a:spLocks/>
          </p:cNvSpPr>
          <p:nvPr/>
        </p:nvSpPr>
        <p:spPr>
          <a:xfrm>
            <a:off x="0" y="4267200"/>
            <a:ext cx="9144000" cy="20574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cs typeface="Times New Roman" pitchFamily="18" charset="0"/>
              </a:rPr>
              <a:t>Informatics, Computing and Physics</a:t>
            </a:r>
          </a:p>
          <a:p>
            <a:pPr algn="ctr">
              <a:spcBef>
                <a:spcPct val="20000"/>
              </a:spcBef>
              <a:defRPr/>
            </a:pPr>
            <a:r>
              <a:rPr lang="en-US" sz="2400" dirty="0" smtClean="0">
                <a:solidFill>
                  <a:prstClr val="black"/>
                </a:solidFill>
                <a:cs typeface="Times New Roman" pitchFamily="18" charset="0"/>
              </a:rPr>
              <a:t>Indiana </a:t>
            </a:r>
            <a:r>
              <a:rPr lang="en-US" sz="2400" dirty="0">
                <a:solidFill>
                  <a:prstClr val="black"/>
                </a:solidFill>
                <a:cs typeface="Times New Roman" pitchFamily="18" charset="0"/>
              </a:rPr>
              <a:t>University </a:t>
            </a:r>
            <a:r>
              <a:rPr lang="en-US" sz="24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pic>
        <p:nvPicPr>
          <p:cNvPr id="5" name="Picture 4"/>
          <p:cNvPicPr>
            <a:picLocks noChangeAspect="1"/>
          </p:cNvPicPr>
          <p:nvPr/>
        </p:nvPicPr>
        <p:blipFill rotWithShape="1">
          <a:blip r:embed="rId2"/>
          <a:srcRect l="4120" t="9195" r="3605" b="4528"/>
          <a:stretch/>
        </p:blipFill>
        <p:spPr>
          <a:xfrm>
            <a:off x="22123" y="12290"/>
            <a:ext cx="6822018" cy="6858000"/>
          </a:xfrm>
          <a:prstGeom prst="rect">
            <a:avLst/>
          </a:prstGeom>
        </p:spPr>
      </p:pic>
      <p:sp>
        <p:nvSpPr>
          <p:cNvPr id="6" name="TextBox 5"/>
          <p:cNvSpPr txBox="1"/>
          <p:nvPr/>
        </p:nvSpPr>
        <p:spPr>
          <a:xfrm>
            <a:off x="6844142" y="533400"/>
            <a:ext cx="2299858" cy="5693866"/>
          </a:xfrm>
          <a:prstGeom prst="rect">
            <a:avLst/>
          </a:prstGeom>
          <a:noFill/>
        </p:spPr>
        <p:txBody>
          <a:bodyPr wrap="square" rtlCol="0">
            <a:spAutoFit/>
          </a:bodyPr>
          <a:lstStyle/>
          <a:p>
            <a:r>
              <a:rPr lang="en-US" sz="2800" dirty="0" smtClean="0"/>
              <a:t>Can of course build many different interfaces</a:t>
            </a:r>
          </a:p>
          <a:p>
            <a:endParaRPr lang="en-US" sz="2800" dirty="0"/>
          </a:p>
          <a:p>
            <a:r>
              <a:rPr lang="en-US" sz="2800" dirty="0" smtClean="0"/>
              <a:t>Songs stored on YouTube</a:t>
            </a:r>
          </a:p>
          <a:p>
            <a:endParaRPr lang="en-US" sz="2800" dirty="0"/>
          </a:p>
          <a:p>
            <a:r>
              <a:rPr lang="en-US" sz="2800" dirty="0" smtClean="0"/>
              <a:t>Songs prepared with Adobe Presenter on Laptop</a:t>
            </a:r>
            <a:endParaRPr lang="en-US" sz="2800" dirty="0"/>
          </a:p>
        </p:txBody>
      </p:sp>
    </p:spTree>
    <p:extLst>
      <p:ext uri="{BB962C8B-B14F-4D97-AF65-F5344CB8AC3E}">
        <p14:creationId xmlns:p14="http://schemas.microsoft.com/office/powerpoint/2010/main" val="1538948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sz="4000" dirty="0" smtClean="0"/>
              <a:t>Two limits where MOOC’s are Compelling</a:t>
            </a:r>
            <a:endParaRPr lang="en-US" sz="4000" dirty="0"/>
          </a:p>
        </p:txBody>
      </p:sp>
      <p:sp>
        <p:nvSpPr>
          <p:cNvPr id="4" name="Content Placeholder 3"/>
          <p:cNvSpPr>
            <a:spLocks noGrp="1"/>
          </p:cNvSpPr>
          <p:nvPr>
            <p:ph idx="1"/>
          </p:nvPr>
        </p:nvSpPr>
        <p:spPr/>
        <p:txBody>
          <a:bodyPr/>
          <a:lstStyle/>
          <a:p>
            <a:r>
              <a:rPr lang="en-US" dirty="0" smtClean="0"/>
              <a:t>High volume courses (CS/</a:t>
            </a:r>
            <a:r>
              <a:rPr lang="en-US" dirty="0" err="1" smtClean="0"/>
              <a:t>Ph</a:t>
            </a:r>
            <a:r>
              <a:rPr lang="en-US" dirty="0" smtClean="0"/>
              <a:t>/</a:t>
            </a:r>
            <a:r>
              <a:rPr lang="en-US" dirty="0" err="1" smtClean="0"/>
              <a:t>Chem</a:t>
            </a:r>
            <a:r>
              <a:rPr lang="en-US" dirty="0" smtClean="0"/>
              <a:t>/Bio101…) where scalability of MOOC’s make them attractive to reach a lot of students</a:t>
            </a:r>
          </a:p>
          <a:p>
            <a:r>
              <a:rPr lang="en-US" dirty="0" smtClean="0"/>
              <a:t>Niche areas where there is some student interest </a:t>
            </a:r>
            <a:r>
              <a:rPr lang="en-US" dirty="0" smtClean="0"/>
              <a:t>but </a:t>
            </a:r>
            <a:r>
              <a:rPr lang="en-US" dirty="0" smtClean="0"/>
              <a:t>either no faculty expertise or not enough students to justify traditional courses</a:t>
            </a:r>
          </a:p>
          <a:p>
            <a:pPr lvl="1"/>
            <a:r>
              <a:rPr lang="en-US" dirty="0" smtClean="0"/>
              <a:t>Offer to many institutions simultaneously</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11</a:t>
            </a:fld>
            <a:endParaRPr lang="en-US"/>
          </a:p>
        </p:txBody>
      </p:sp>
    </p:spTree>
    <p:extLst>
      <p:ext uri="{BB962C8B-B14F-4D97-AF65-F5344CB8AC3E}">
        <p14:creationId xmlns:p14="http://schemas.microsoft.com/office/powerpoint/2010/main" val="261296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91361" y="3733800"/>
            <a:ext cx="4762500" cy="3228975"/>
            <a:chOff x="4391361" y="3733800"/>
            <a:chExt cx="4762500" cy="3228975"/>
          </a:xfrm>
        </p:grpSpPr>
        <p:pic>
          <p:nvPicPr>
            <p:cNvPr id="1026" name="Picture 2" descr="http://farm3.static.flickr.com/2721/4519914359_1ba63b25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361" y="3733800"/>
              <a:ext cx="47625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776769"/>
              <a:ext cx="1066800" cy="1600200"/>
            </a:xfrm>
            <a:prstGeom prst="rect">
              <a:avLst/>
            </a:prstGeom>
          </p:spPr>
        </p:pic>
      </p:grpSp>
      <p:sp>
        <p:nvSpPr>
          <p:cNvPr id="2" name="Title 1"/>
          <p:cNvSpPr>
            <a:spLocks noGrp="1"/>
          </p:cNvSpPr>
          <p:nvPr>
            <p:ph type="title"/>
          </p:nvPr>
        </p:nvSpPr>
        <p:spPr>
          <a:xfrm>
            <a:off x="457200" y="0"/>
            <a:ext cx="8229600" cy="762000"/>
          </a:xfrm>
        </p:spPr>
        <p:txBody>
          <a:bodyPr/>
          <a:lstStyle/>
          <a:p>
            <a:r>
              <a:rPr lang="en-US" dirty="0" smtClean="0"/>
              <a:t>Hermit’s Cave Virtual University</a:t>
            </a:r>
            <a:endParaRPr lang="en-US" dirty="0"/>
          </a:p>
        </p:txBody>
      </p:sp>
      <p:sp>
        <p:nvSpPr>
          <p:cNvPr id="3" name="Content Placeholder 2"/>
          <p:cNvSpPr>
            <a:spLocks noGrp="1"/>
          </p:cNvSpPr>
          <p:nvPr>
            <p:ph idx="1"/>
          </p:nvPr>
        </p:nvSpPr>
        <p:spPr>
          <a:xfrm>
            <a:off x="12290" y="762000"/>
            <a:ext cx="9131710" cy="4525963"/>
          </a:xfrm>
        </p:spPr>
        <p:txBody>
          <a:bodyPr/>
          <a:lstStyle/>
          <a:p>
            <a:r>
              <a:rPr lang="en-US" sz="2400" dirty="0" smtClean="0"/>
              <a:t>I proposed in 1999 misjudging pace of online education: One can place faculty in their favorite location (e.g. remote cave) and universities provide structure to give “credentials” while faculty teach</a:t>
            </a:r>
          </a:p>
          <a:p>
            <a:pPr lvl="1"/>
            <a:r>
              <a:rPr lang="en-US" sz="2000" dirty="0" smtClean="0"/>
              <a:t>Maybe some populate repository; others actually deliver courses</a:t>
            </a:r>
          </a:p>
          <a:p>
            <a:r>
              <a:rPr lang="en-US" sz="2400" dirty="0" smtClean="0"/>
              <a:t>Note </a:t>
            </a:r>
            <a:r>
              <a:rPr lang="en-US" sz="2400" b="1" dirty="0" smtClean="0"/>
              <a:t>Google Course Builder </a:t>
            </a:r>
            <a:r>
              <a:rPr lang="en-US" sz="2400" dirty="0" smtClean="0"/>
              <a:t>has no need for local resources except for faculty client (laptop) – entire course stored in the cloud</a:t>
            </a:r>
          </a:p>
          <a:p>
            <a:r>
              <a:rPr lang="en-US" sz="2400" dirty="0" smtClean="0"/>
              <a:t>So we can radically change</a:t>
            </a:r>
            <a:r>
              <a:rPr lang="en-US" sz="2400" dirty="0"/>
              <a:t> </a:t>
            </a:r>
            <a:r>
              <a:rPr lang="en-US" sz="2400" dirty="0" smtClean="0"/>
              <a:t>university system with a major cross institution virtual education and</a:t>
            </a:r>
            <a:br>
              <a:rPr lang="en-US" sz="2400" dirty="0" smtClean="0"/>
            </a:br>
            <a:r>
              <a:rPr lang="en-US" sz="2400" dirty="0" smtClean="0"/>
              <a:t>as well research component</a:t>
            </a:r>
          </a:p>
          <a:p>
            <a:r>
              <a:rPr lang="en-US" sz="2400" dirty="0" smtClean="0"/>
              <a:t>Enabled by cloud plus high </a:t>
            </a:r>
            <a:br>
              <a:rPr lang="en-US" sz="2400" dirty="0" smtClean="0"/>
            </a:br>
            <a:r>
              <a:rPr lang="en-US" sz="2400" dirty="0" smtClean="0"/>
              <a:t>performance reliable networking</a:t>
            </a:r>
          </a:p>
          <a:p>
            <a:r>
              <a:rPr lang="en-US" sz="2400" dirty="0" smtClean="0"/>
              <a:t>Lets set up community to define</a:t>
            </a:r>
            <a:br>
              <a:rPr lang="en-US" sz="2400" dirty="0" smtClean="0"/>
            </a:br>
            <a:r>
              <a:rPr lang="en-US" sz="2400" dirty="0" smtClean="0"/>
              <a:t>and build the virtual university</a:t>
            </a:r>
            <a:br>
              <a:rPr lang="en-US" sz="2400" dirty="0" smtClean="0"/>
            </a:br>
            <a:r>
              <a:rPr lang="en-US" sz="2400" dirty="0" smtClean="0"/>
              <a:t>MOOC repository and other</a:t>
            </a:r>
            <a:br>
              <a:rPr lang="en-US" sz="2400" dirty="0" smtClean="0"/>
            </a:br>
            <a:r>
              <a:rPr lang="en-US" sz="2400" dirty="0" smtClean="0"/>
              <a:t>needed activities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1636524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5101"/>
            <a:ext cx="8229600" cy="843262"/>
          </a:xfrm>
        </p:spPr>
        <p:txBody>
          <a:bodyPr/>
          <a:lstStyle/>
          <a:p>
            <a:r>
              <a:rPr lang="en-US" dirty="0" smtClean="0"/>
              <a:t>Mentoring / Grading</a:t>
            </a:r>
            <a:endParaRPr lang="en-US" dirty="0"/>
          </a:p>
        </p:txBody>
      </p:sp>
      <p:sp>
        <p:nvSpPr>
          <p:cNvPr id="9" name="Content Placeholder 8"/>
          <p:cNvSpPr>
            <a:spLocks noGrp="1"/>
          </p:cNvSpPr>
          <p:nvPr>
            <p:ph idx="1"/>
          </p:nvPr>
        </p:nvSpPr>
        <p:spPr>
          <a:xfrm>
            <a:off x="0" y="854869"/>
            <a:ext cx="9067800" cy="1964532"/>
          </a:xfrm>
        </p:spPr>
        <p:txBody>
          <a:bodyPr/>
          <a:lstStyle/>
          <a:p>
            <a:r>
              <a:rPr lang="en-US" dirty="0" smtClean="0"/>
              <a:t>We should aim at simplicity; attractive at moment is a mix of multi-topic forum plus more interactive Hangouts or equivalent (5-12 people)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pic>
        <p:nvPicPr>
          <p:cNvPr id="5" name="Picture 4"/>
          <p:cNvPicPr>
            <a:picLocks noChangeAspect="1"/>
          </p:cNvPicPr>
          <p:nvPr/>
        </p:nvPicPr>
        <p:blipFill rotWithShape="1">
          <a:blip r:embed="rId3"/>
          <a:srcRect l="7299" t="19170" r="45986" b="41752"/>
          <a:stretch/>
        </p:blipFill>
        <p:spPr>
          <a:xfrm>
            <a:off x="0" y="2819400"/>
            <a:ext cx="7315200" cy="4038600"/>
          </a:xfrm>
          <a:prstGeom prst="rect">
            <a:avLst/>
          </a:prstGeom>
        </p:spPr>
      </p:pic>
      <p:sp>
        <p:nvSpPr>
          <p:cNvPr id="10" name="Rectangle 9"/>
          <p:cNvSpPr/>
          <p:nvPr/>
        </p:nvSpPr>
        <p:spPr>
          <a:xfrm>
            <a:off x="304800" y="2443792"/>
            <a:ext cx="5715000" cy="400110"/>
          </a:xfrm>
          <a:prstGeom prst="rect">
            <a:avLst/>
          </a:prstGeom>
        </p:spPr>
        <p:txBody>
          <a:bodyPr wrap="square">
            <a:spAutoFit/>
          </a:bodyPr>
          <a:lstStyle/>
          <a:p>
            <a:r>
              <a:rPr lang="en-US" sz="2000" b="1" dirty="0"/>
              <a:t>https://www.youtube.com/watch?v=M3jcSCA9_hM</a:t>
            </a:r>
          </a:p>
        </p:txBody>
      </p:sp>
    </p:spTree>
    <p:extLst>
      <p:ext uri="{BB962C8B-B14F-4D97-AF65-F5344CB8AC3E}">
        <p14:creationId xmlns:p14="http://schemas.microsoft.com/office/powerpoint/2010/main" val="2193884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954741"/>
          </a:xfrm>
        </p:spPr>
        <p:txBody>
          <a:bodyPr/>
          <a:lstStyle/>
          <a:p>
            <a:r>
              <a:rPr lang="en-US" dirty="0" smtClean="0"/>
              <a:t>This is all very simple</a:t>
            </a:r>
            <a:endParaRPr lang="en-US" dirty="0"/>
          </a:p>
        </p:txBody>
      </p:sp>
      <p:sp>
        <p:nvSpPr>
          <p:cNvPr id="3" name="Content Placeholder 2"/>
          <p:cNvSpPr>
            <a:spLocks noGrp="1"/>
          </p:cNvSpPr>
          <p:nvPr>
            <p:ph idx="1"/>
          </p:nvPr>
        </p:nvSpPr>
        <p:spPr>
          <a:xfrm>
            <a:off x="381000" y="1020184"/>
            <a:ext cx="8229600" cy="4525963"/>
          </a:xfrm>
        </p:spPr>
        <p:txBody>
          <a:bodyPr/>
          <a:lstStyle/>
          <a:p>
            <a:r>
              <a:rPr lang="en-US" dirty="0" smtClean="0"/>
              <a:t>Correct but that’s good </a:t>
            </a:r>
          </a:p>
          <a:p>
            <a:r>
              <a:rPr lang="en-US" dirty="0" smtClean="0"/>
              <a:t>Internet successes are from simple ideas done very well</a:t>
            </a:r>
          </a:p>
          <a:p>
            <a:r>
              <a:rPr lang="en-US" dirty="0" smtClean="0"/>
              <a:t>MOOC’s are a very old idea</a:t>
            </a:r>
          </a:p>
          <a:p>
            <a:pPr lvl="1"/>
            <a:r>
              <a:rPr lang="en-US" dirty="0">
                <a:hlinkClick r:id="rId2"/>
              </a:rPr>
              <a:t>http://</a:t>
            </a:r>
            <a:r>
              <a:rPr lang="en-US" dirty="0" smtClean="0">
                <a:hlinkClick r:id="rId2"/>
              </a:rPr>
              <a:t>www.old-npac.org/users/gcf/cps615intro96/index.html</a:t>
            </a:r>
            <a:r>
              <a:rPr lang="en-US" dirty="0" smtClean="0"/>
              <a:t> does a playlist on audio + PowerPoint in 1996</a:t>
            </a:r>
          </a:p>
          <a:p>
            <a:pPr lvl="1"/>
            <a:r>
              <a:rPr lang="en-US" dirty="0" smtClean="0"/>
              <a:t>But they didn’t work well before due to network</a:t>
            </a:r>
          </a:p>
          <a:p>
            <a:pPr lvl="1"/>
            <a:r>
              <a:rPr lang="en-US" dirty="0" smtClean="0"/>
              <a:t>In general MOOC’s less sophisticated than much online education?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3760980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990600"/>
          </a:xfrm>
        </p:spPr>
        <p:txBody>
          <a:bodyPr>
            <a:normAutofit/>
          </a:bodyPr>
          <a:lstStyle/>
          <a:p>
            <a:r>
              <a:rPr lang="en-US" b="1" dirty="0" smtClean="0"/>
              <a:t>3-way Clouds and Universities</a:t>
            </a:r>
            <a:endParaRPr lang="en-US" b="1"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smtClean="0"/>
              <a:t>Use clouds in faculty, graduate student and undergraduate </a:t>
            </a:r>
            <a:r>
              <a:rPr lang="en-US" dirty="0" smtClean="0">
                <a:solidFill>
                  <a:srgbClr val="FF0000"/>
                </a:solidFill>
              </a:rPr>
              <a:t>research</a:t>
            </a:r>
          </a:p>
          <a:p>
            <a:pPr lvl="1"/>
            <a:r>
              <a:rPr lang="en-US" dirty="0" smtClean="0"/>
              <a:t>Clouds for Scientific data analysis</a:t>
            </a:r>
          </a:p>
          <a:p>
            <a:pPr lvl="1"/>
            <a:r>
              <a:rPr lang="en-US" dirty="0" smtClean="0"/>
              <a:t>Core cloud technologies (MapReduce, Virtualization)</a:t>
            </a:r>
          </a:p>
          <a:p>
            <a:r>
              <a:rPr lang="en-US" dirty="0" smtClean="0">
                <a:solidFill>
                  <a:srgbClr val="FF0000"/>
                </a:solidFill>
              </a:rPr>
              <a:t>Teach</a:t>
            </a:r>
            <a:r>
              <a:rPr lang="en-US" dirty="0" smtClean="0"/>
              <a:t> clouds as it involves areas of Information Technology with lots of job opportunities</a:t>
            </a:r>
          </a:p>
          <a:p>
            <a:r>
              <a:rPr lang="en-US" dirty="0" smtClean="0"/>
              <a:t>Use clouds to support </a:t>
            </a:r>
            <a:r>
              <a:rPr lang="en-US" dirty="0" smtClean="0">
                <a:solidFill>
                  <a:srgbClr val="FF0000"/>
                </a:solidFill>
              </a:rPr>
              <a:t>distributed learning environment</a:t>
            </a:r>
          </a:p>
          <a:p>
            <a:pPr lvl="1"/>
            <a:r>
              <a:rPr lang="en-US" dirty="0" smtClean="0"/>
              <a:t>A cloud backend for course materials and collaboration as in MOOC repository</a:t>
            </a:r>
          </a:p>
          <a:p>
            <a:pPr lvl="1"/>
            <a:r>
              <a:rPr lang="en-US" dirty="0" smtClean="0"/>
              <a:t>Green computing infrastructure</a:t>
            </a:r>
            <a:endParaRPr lang="en-US" dirty="0"/>
          </a:p>
        </p:txBody>
      </p:sp>
    </p:spTree>
    <p:extLst>
      <p:ext uri="{BB962C8B-B14F-4D97-AF65-F5344CB8AC3E}">
        <p14:creationId xmlns:p14="http://schemas.microsoft.com/office/powerpoint/2010/main" val="248436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014504" cy="838200"/>
          </a:xfrm>
        </p:spPr>
        <p:txBody>
          <a:bodyPr>
            <a:noAutofit/>
          </a:bodyPr>
          <a:lstStyle/>
          <a:p>
            <a:r>
              <a:rPr lang="en-US" sz="3600" b="1" dirty="0" smtClean="0"/>
              <a:t>C4 = Continuous Collaborative </a:t>
            </a:r>
            <a:br>
              <a:rPr lang="en-US" sz="3600" b="1" dirty="0" smtClean="0"/>
            </a:br>
            <a:r>
              <a:rPr lang="en-US" sz="3600" b="1" dirty="0" smtClean="0"/>
              <a:t>Computational Cloud</a:t>
            </a:r>
            <a:endParaRPr lang="en-US" sz="3600" b="1" dirty="0"/>
          </a:p>
        </p:txBody>
      </p:sp>
      <p:grpSp>
        <p:nvGrpSpPr>
          <p:cNvPr id="4" name="Group 3"/>
          <p:cNvGrpSpPr/>
          <p:nvPr/>
        </p:nvGrpSpPr>
        <p:grpSpPr>
          <a:xfrm>
            <a:off x="0" y="990600"/>
            <a:ext cx="8960116" cy="4251425"/>
            <a:chOff x="142754" y="1589306"/>
            <a:chExt cx="8960116" cy="4251425"/>
          </a:xfrm>
        </p:grpSpPr>
        <p:sp>
          <p:nvSpPr>
            <p:cNvPr id="3" name="TextBox 2"/>
            <p:cNvSpPr txBox="1"/>
            <p:nvPr/>
          </p:nvSpPr>
          <p:spPr>
            <a:xfrm>
              <a:off x="185677" y="1589306"/>
              <a:ext cx="8825696" cy="2554545"/>
            </a:xfrm>
            <a:prstGeom prst="rect">
              <a:avLst/>
            </a:prstGeom>
            <a:noFill/>
          </p:spPr>
          <p:txBody>
            <a:bodyPr wrap="square" rtlCol="0">
              <a:spAutoFit/>
            </a:bodyPr>
            <a:lstStyle/>
            <a:p>
              <a:pPr algn="ctr"/>
              <a:r>
                <a:rPr lang="en-US" sz="2000" b="1" dirty="0" smtClean="0"/>
                <a:t>C4 EMERGING VISION</a:t>
              </a:r>
              <a:endParaRPr lang="en-US" sz="2000" dirty="0" smtClean="0"/>
            </a:p>
            <a:p>
              <a:r>
                <a:rPr lang="en-US" sz="2000" dirty="0" smtClean="0"/>
                <a:t>While the internet has changed the way we communicate and get entertainment, we need to empower the next generation of engineers and scientists with technology that enables interdisciplinary collaboration for lifelong learning.</a:t>
              </a:r>
              <a:endParaRPr lang="en-US" sz="2000" dirty="0"/>
            </a:p>
            <a:p>
              <a:r>
                <a:rPr lang="en-US" sz="2000" dirty="0" smtClean="0"/>
                <a:t>Today, the cloud is a set of services that people explicitly have to </a:t>
              </a:r>
              <a:r>
                <a:rPr lang="en-US" sz="2000" b="1" dirty="0" smtClean="0"/>
                <a:t>access</a:t>
              </a:r>
              <a:r>
                <a:rPr lang="en-US" sz="2000" dirty="0" smtClean="0"/>
                <a:t> (from laptops, desktops, etc.). In 2020 the C4 will be part of our lives, as a larger, pervasive, continuous experience. The measure of success will be how “invisible” it becomes</a:t>
              </a:r>
              <a:r>
                <a:rPr lang="en-US" dirty="0" smtClean="0"/>
                <a:t>.</a:t>
              </a:r>
              <a:endParaRPr lang="en-US" sz="1400" dirty="0" smtClean="0"/>
            </a:p>
          </p:txBody>
        </p:sp>
        <p:sp>
          <p:nvSpPr>
            <p:cNvPr id="8" name="Rectangle 7"/>
            <p:cNvSpPr/>
            <p:nvPr/>
          </p:nvSpPr>
          <p:spPr>
            <a:xfrm>
              <a:off x="142754" y="1950113"/>
              <a:ext cx="8911542" cy="2164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142754" y="4136292"/>
              <a:ext cx="8911542" cy="17044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7470" y="4475608"/>
              <a:ext cx="8915400" cy="1323439"/>
            </a:xfrm>
            <a:prstGeom prst="rect">
              <a:avLst/>
            </a:prstGeom>
          </p:spPr>
          <p:txBody>
            <a:bodyPr wrap="square">
              <a:spAutoFit/>
            </a:bodyPr>
            <a:lstStyle/>
            <a:p>
              <a:r>
                <a:rPr lang="en-US" sz="2000" dirty="0" smtClean="0"/>
                <a:t>We are no prophets and can’t anticipate what exactly will work, but we </a:t>
              </a:r>
              <a:r>
                <a:rPr lang="en-US" sz="2000" dirty="0"/>
                <a:t>expect to have high bandwidth and ubiquitous connectivity for everyone everywhere, even in rural areas (using power-efficient micro data centers the size of shoe boxes</a:t>
              </a:r>
              <a:r>
                <a:rPr lang="en-US" sz="2000" dirty="0" smtClean="0"/>
                <a:t>). Here the cloud will enable business, fun, destruction and creation of regimes (societies)</a:t>
              </a:r>
              <a:endParaRPr lang="en-US" sz="2000" dirty="0"/>
            </a:p>
          </p:txBody>
        </p:sp>
        <p:sp>
          <p:nvSpPr>
            <p:cNvPr id="12" name="Rectangle 11"/>
            <p:cNvSpPr/>
            <p:nvPr/>
          </p:nvSpPr>
          <p:spPr>
            <a:xfrm>
              <a:off x="3051745" y="4143851"/>
              <a:ext cx="2047228" cy="400110"/>
            </a:xfrm>
            <a:prstGeom prst="rect">
              <a:avLst/>
            </a:prstGeom>
          </p:spPr>
          <p:txBody>
            <a:bodyPr wrap="none">
              <a:spAutoFit/>
            </a:bodyPr>
            <a:lstStyle/>
            <a:p>
              <a:pPr algn="ctr"/>
              <a:r>
                <a:rPr lang="en-US" sz="2000" b="1" dirty="0"/>
                <a:t>C4 </a:t>
              </a:r>
              <a:r>
                <a:rPr lang="en-US" sz="2000" b="1" dirty="0" smtClean="0"/>
                <a:t>Society Vision </a:t>
              </a:r>
              <a:endParaRPr lang="en-US" sz="2000" b="1" dirty="0"/>
            </a:p>
          </p:txBody>
        </p:sp>
      </p:grpSp>
      <p:sp>
        <p:nvSpPr>
          <p:cNvPr id="6" name="TextBox 5"/>
          <p:cNvSpPr txBox="1"/>
          <p:nvPr/>
        </p:nvSpPr>
        <p:spPr>
          <a:xfrm>
            <a:off x="533400" y="5263516"/>
            <a:ext cx="7296549" cy="707886"/>
          </a:xfrm>
          <a:prstGeom prst="rect">
            <a:avLst/>
          </a:prstGeom>
          <a:noFill/>
        </p:spPr>
        <p:txBody>
          <a:bodyPr wrap="none" rtlCol="0">
            <a:spAutoFit/>
          </a:bodyPr>
          <a:lstStyle/>
          <a:p>
            <a:r>
              <a:rPr lang="en-US" sz="2000" b="1" dirty="0" smtClean="0">
                <a:solidFill>
                  <a:srgbClr val="FF0000"/>
                </a:solidFill>
              </a:rPr>
              <a:t>Wandering through life with a  tablet/smartphone hooked to cloud</a:t>
            </a:r>
          </a:p>
          <a:p>
            <a:r>
              <a:rPr lang="en-US" sz="2000" b="1" dirty="0" smtClean="0">
                <a:solidFill>
                  <a:srgbClr val="FF0000"/>
                </a:solidFill>
              </a:rPr>
              <a:t>Education should embrace C4 just as students do</a:t>
            </a:r>
            <a:endParaRPr lang="en-US" sz="2000" b="1" dirty="0">
              <a:solidFill>
                <a:srgbClr val="FF0000"/>
              </a:solidFill>
            </a:endParaRPr>
          </a:p>
        </p:txBody>
      </p:sp>
      <p:sp>
        <p:nvSpPr>
          <p:cNvPr id="5" name="Rectangle 4"/>
          <p:cNvSpPr/>
          <p:nvPr/>
        </p:nvSpPr>
        <p:spPr>
          <a:xfrm>
            <a:off x="219274" y="5971402"/>
            <a:ext cx="7924800" cy="369332"/>
          </a:xfrm>
          <a:prstGeom prst="rect">
            <a:avLst/>
          </a:prstGeom>
        </p:spPr>
        <p:txBody>
          <a:bodyPr wrap="square">
            <a:spAutoFit/>
          </a:bodyPr>
          <a:lstStyle/>
          <a:p>
            <a:r>
              <a:rPr lang="en-US" dirty="0"/>
              <a:t>http://www.nsf.gov/od/oci/taskforces/TaskForceReport_Learning.pdf</a:t>
            </a:r>
          </a:p>
        </p:txBody>
      </p:sp>
    </p:spTree>
    <p:extLst>
      <p:ext uri="{BB962C8B-B14F-4D97-AF65-F5344CB8AC3E}">
        <p14:creationId xmlns:p14="http://schemas.microsoft.com/office/powerpoint/2010/main" val="1485176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981200" y="1447800"/>
            <a:ext cx="2819400" cy="2743200"/>
            <a:chOff x="1981200" y="1447800"/>
            <a:chExt cx="2819400" cy="2743200"/>
          </a:xfrm>
        </p:grpSpPr>
        <p:sp>
          <p:nvSpPr>
            <p:cNvPr id="4" name="Donut 3"/>
            <p:cNvSpPr/>
            <p:nvPr/>
          </p:nvSpPr>
          <p:spPr>
            <a:xfrm>
              <a:off x="1981200" y="1447800"/>
              <a:ext cx="2743200" cy="2743200"/>
            </a:xfrm>
            <a:prstGeom prst="donut">
              <a:avLst>
                <a:gd name="adj" fmla="val 19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r>
                <a:rPr lang="en-US" baseline="30000" dirty="0" smtClean="0">
                  <a:solidFill>
                    <a:srgbClr val="FF0000"/>
                  </a:solidFill>
                </a:rPr>
                <a:t>4</a:t>
              </a:r>
            </a:p>
            <a:p>
              <a:pPr algn="ctr"/>
              <a:r>
                <a:rPr lang="en-US" b="1" dirty="0" smtClean="0">
                  <a:solidFill>
                    <a:schemeClr val="tx1"/>
                  </a:solidFill>
                </a:rPr>
                <a:t>Continuous</a:t>
              </a:r>
            </a:p>
            <a:p>
              <a:pPr algn="ctr"/>
              <a:r>
                <a:rPr lang="en-US" b="1" dirty="0" smtClean="0">
                  <a:solidFill>
                    <a:schemeClr val="tx1"/>
                  </a:solidFill>
                </a:rPr>
                <a:t>Collaborative</a:t>
              </a:r>
            </a:p>
            <a:p>
              <a:pPr algn="ctr"/>
              <a:r>
                <a:rPr lang="en-US" b="1" dirty="0" smtClean="0">
                  <a:solidFill>
                    <a:schemeClr val="tx1"/>
                  </a:solidFill>
                </a:rPr>
                <a:t>Computational</a:t>
              </a:r>
            </a:p>
            <a:p>
              <a:pPr algn="ctr"/>
              <a:r>
                <a:rPr lang="en-US" b="1" dirty="0" smtClean="0">
                  <a:solidFill>
                    <a:schemeClr val="tx1"/>
                  </a:solidFill>
                </a:rPr>
                <a:t>Cloud</a:t>
              </a:r>
              <a:endParaRPr lang="en-US" b="1" dirty="0">
                <a:solidFill>
                  <a:schemeClr val="tx1"/>
                </a:solidFill>
              </a:endParaRPr>
            </a:p>
          </p:txBody>
        </p:sp>
        <p:sp>
          <p:nvSpPr>
            <p:cNvPr id="7" name="TextBox 6"/>
            <p:cNvSpPr txBox="1"/>
            <p:nvPr/>
          </p:nvSpPr>
          <p:spPr>
            <a:xfrm>
              <a:off x="3200400" y="1524000"/>
              <a:ext cx="386644" cy="369332"/>
            </a:xfrm>
            <a:prstGeom prst="rect">
              <a:avLst/>
            </a:prstGeom>
            <a:noFill/>
          </p:spPr>
          <p:txBody>
            <a:bodyPr wrap="none" rtlCol="0">
              <a:spAutoFit/>
            </a:bodyPr>
            <a:lstStyle/>
            <a:p>
              <a:r>
                <a:rPr lang="en-US" b="1" dirty="0" smtClean="0"/>
                <a:t>C</a:t>
              </a:r>
              <a:r>
                <a:rPr lang="en-US" b="1" baseline="30000" dirty="0" smtClean="0"/>
                <a:t>4</a:t>
              </a:r>
            </a:p>
          </p:txBody>
        </p:sp>
        <p:sp>
          <p:nvSpPr>
            <p:cNvPr id="8" name="TextBox 7"/>
            <p:cNvSpPr txBox="1"/>
            <p:nvPr/>
          </p:nvSpPr>
          <p:spPr>
            <a:xfrm>
              <a:off x="3581400" y="1611868"/>
              <a:ext cx="228600" cy="369332"/>
            </a:xfrm>
            <a:prstGeom prst="rect">
              <a:avLst/>
            </a:prstGeom>
            <a:noFill/>
          </p:spPr>
          <p:txBody>
            <a:bodyPr wrap="square" rtlCol="0">
              <a:spAutoFit/>
            </a:bodyPr>
            <a:lstStyle/>
            <a:p>
              <a:r>
                <a:rPr lang="en-US" b="1" dirty="0" smtClean="0"/>
                <a:t>I</a:t>
              </a:r>
              <a:endParaRPr lang="en-US" b="1" baseline="30000" dirty="0" smtClean="0"/>
            </a:p>
          </p:txBody>
        </p:sp>
        <p:sp>
          <p:nvSpPr>
            <p:cNvPr id="9" name="TextBox 8"/>
            <p:cNvSpPr txBox="1"/>
            <p:nvPr/>
          </p:nvSpPr>
          <p:spPr>
            <a:xfrm>
              <a:off x="3733800" y="1701800"/>
              <a:ext cx="304800" cy="369332"/>
            </a:xfrm>
            <a:prstGeom prst="rect">
              <a:avLst/>
            </a:prstGeom>
            <a:noFill/>
          </p:spPr>
          <p:txBody>
            <a:bodyPr wrap="square" rtlCol="0">
              <a:spAutoFit/>
            </a:bodyPr>
            <a:lstStyle/>
            <a:p>
              <a:r>
                <a:rPr lang="en-US" b="1" dirty="0" smtClean="0"/>
                <a:t>N</a:t>
              </a:r>
            </a:p>
          </p:txBody>
        </p:sp>
        <p:sp>
          <p:nvSpPr>
            <p:cNvPr id="10" name="TextBox 9"/>
            <p:cNvSpPr txBox="1"/>
            <p:nvPr/>
          </p:nvSpPr>
          <p:spPr>
            <a:xfrm>
              <a:off x="3962400" y="1879600"/>
              <a:ext cx="304800" cy="369332"/>
            </a:xfrm>
            <a:prstGeom prst="rect">
              <a:avLst/>
            </a:prstGeom>
            <a:noFill/>
          </p:spPr>
          <p:txBody>
            <a:bodyPr wrap="square" rtlCol="0">
              <a:spAutoFit/>
            </a:bodyPr>
            <a:lstStyle/>
            <a:p>
              <a:r>
                <a:rPr lang="en-US" b="1" dirty="0" smtClean="0"/>
                <a:t>T</a:t>
              </a:r>
            </a:p>
          </p:txBody>
        </p:sp>
        <p:sp>
          <p:nvSpPr>
            <p:cNvPr id="11" name="TextBox 10"/>
            <p:cNvSpPr txBox="1"/>
            <p:nvPr/>
          </p:nvSpPr>
          <p:spPr>
            <a:xfrm>
              <a:off x="4114800" y="1981200"/>
              <a:ext cx="304800" cy="369332"/>
            </a:xfrm>
            <a:prstGeom prst="rect">
              <a:avLst/>
            </a:prstGeom>
            <a:noFill/>
          </p:spPr>
          <p:txBody>
            <a:bodyPr wrap="square" rtlCol="0">
              <a:spAutoFit/>
            </a:bodyPr>
            <a:lstStyle/>
            <a:p>
              <a:r>
                <a:rPr lang="en-US" b="1" dirty="0" smtClean="0"/>
                <a:t>E</a:t>
              </a:r>
            </a:p>
          </p:txBody>
        </p:sp>
        <p:sp>
          <p:nvSpPr>
            <p:cNvPr id="12" name="TextBox 11"/>
            <p:cNvSpPr txBox="1"/>
            <p:nvPr/>
          </p:nvSpPr>
          <p:spPr>
            <a:xfrm>
              <a:off x="4267200" y="2209800"/>
              <a:ext cx="304800" cy="369332"/>
            </a:xfrm>
            <a:prstGeom prst="rect">
              <a:avLst/>
            </a:prstGeom>
            <a:noFill/>
          </p:spPr>
          <p:txBody>
            <a:bodyPr wrap="square" rtlCol="0">
              <a:spAutoFit/>
            </a:bodyPr>
            <a:lstStyle/>
            <a:p>
              <a:r>
                <a:rPr lang="en-US" b="1" dirty="0" smtClean="0"/>
                <a:t>L</a:t>
              </a:r>
            </a:p>
          </p:txBody>
        </p:sp>
        <p:sp>
          <p:nvSpPr>
            <p:cNvPr id="13" name="TextBox 12"/>
            <p:cNvSpPr txBox="1"/>
            <p:nvPr/>
          </p:nvSpPr>
          <p:spPr>
            <a:xfrm>
              <a:off x="4495800" y="2602468"/>
              <a:ext cx="304800" cy="369332"/>
            </a:xfrm>
            <a:prstGeom prst="rect">
              <a:avLst/>
            </a:prstGeom>
            <a:noFill/>
          </p:spPr>
          <p:txBody>
            <a:bodyPr wrap="square" rtlCol="0">
              <a:spAutoFit/>
            </a:bodyPr>
            <a:lstStyle/>
            <a:p>
              <a:r>
                <a:rPr lang="en-US" b="1" dirty="0" smtClean="0"/>
                <a:t>I</a:t>
              </a:r>
            </a:p>
          </p:txBody>
        </p:sp>
        <p:sp>
          <p:nvSpPr>
            <p:cNvPr id="14" name="TextBox 13"/>
            <p:cNvSpPr txBox="1"/>
            <p:nvPr/>
          </p:nvSpPr>
          <p:spPr>
            <a:xfrm>
              <a:off x="4267200" y="2819400"/>
              <a:ext cx="304800" cy="369332"/>
            </a:xfrm>
            <a:prstGeom prst="rect">
              <a:avLst/>
            </a:prstGeom>
            <a:noFill/>
          </p:spPr>
          <p:txBody>
            <a:bodyPr wrap="square" rtlCol="0">
              <a:spAutoFit/>
            </a:bodyPr>
            <a:lstStyle/>
            <a:p>
              <a:r>
                <a:rPr lang="en-US" b="1" dirty="0" smtClean="0"/>
                <a:t>G</a:t>
              </a:r>
            </a:p>
          </p:txBody>
        </p:sp>
        <p:sp>
          <p:nvSpPr>
            <p:cNvPr id="15" name="TextBox 14"/>
            <p:cNvSpPr txBox="1"/>
            <p:nvPr/>
          </p:nvSpPr>
          <p:spPr>
            <a:xfrm>
              <a:off x="4419600" y="2362200"/>
              <a:ext cx="304800" cy="369332"/>
            </a:xfrm>
            <a:prstGeom prst="rect">
              <a:avLst/>
            </a:prstGeom>
            <a:noFill/>
          </p:spPr>
          <p:txBody>
            <a:bodyPr wrap="square" rtlCol="0">
              <a:spAutoFit/>
            </a:bodyPr>
            <a:lstStyle/>
            <a:p>
              <a:r>
                <a:rPr lang="en-US" b="1" dirty="0" smtClean="0"/>
                <a:t>L</a:t>
              </a:r>
            </a:p>
          </p:txBody>
        </p:sp>
        <p:sp>
          <p:nvSpPr>
            <p:cNvPr id="16" name="TextBox 15"/>
            <p:cNvSpPr txBox="1"/>
            <p:nvPr/>
          </p:nvSpPr>
          <p:spPr>
            <a:xfrm>
              <a:off x="4191000" y="3048000"/>
              <a:ext cx="304800" cy="369332"/>
            </a:xfrm>
            <a:prstGeom prst="rect">
              <a:avLst/>
            </a:prstGeom>
            <a:noFill/>
          </p:spPr>
          <p:txBody>
            <a:bodyPr wrap="square" rtlCol="0">
              <a:spAutoFit/>
            </a:bodyPr>
            <a:lstStyle/>
            <a:p>
              <a:r>
                <a:rPr lang="en-US" b="1" dirty="0" smtClean="0"/>
                <a:t>E</a:t>
              </a:r>
            </a:p>
          </p:txBody>
        </p:sp>
        <p:sp>
          <p:nvSpPr>
            <p:cNvPr id="17" name="TextBox 16"/>
            <p:cNvSpPr txBox="1"/>
            <p:nvPr/>
          </p:nvSpPr>
          <p:spPr>
            <a:xfrm>
              <a:off x="4038600" y="3276600"/>
              <a:ext cx="304800" cy="369332"/>
            </a:xfrm>
            <a:prstGeom prst="rect">
              <a:avLst/>
            </a:prstGeom>
            <a:noFill/>
          </p:spPr>
          <p:txBody>
            <a:bodyPr wrap="square" rtlCol="0">
              <a:spAutoFit/>
            </a:bodyPr>
            <a:lstStyle/>
            <a:p>
              <a:r>
                <a:rPr lang="en-US" b="1" dirty="0" smtClean="0"/>
                <a:t>N</a:t>
              </a:r>
            </a:p>
          </p:txBody>
        </p:sp>
        <p:sp>
          <p:nvSpPr>
            <p:cNvPr id="18" name="TextBox 17"/>
            <p:cNvSpPr txBox="1"/>
            <p:nvPr/>
          </p:nvSpPr>
          <p:spPr>
            <a:xfrm>
              <a:off x="3886200" y="3505200"/>
              <a:ext cx="304800" cy="369332"/>
            </a:xfrm>
            <a:prstGeom prst="rect">
              <a:avLst/>
            </a:prstGeom>
            <a:noFill/>
          </p:spPr>
          <p:txBody>
            <a:bodyPr wrap="square" rtlCol="0">
              <a:spAutoFit/>
            </a:bodyPr>
            <a:lstStyle/>
            <a:p>
              <a:r>
                <a:rPr lang="en-US" b="1" dirty="0" smtClean="0"/>
                <a:t>C</a:t>
              </a:r>
            </a:p>
          </p:txBody>
        </p:sp>
        <p:sp>
          <p:nvSpPr>
            <p:cNvPr id="19" name="TextBox 18"/>
            <p:cNvSpPr txBox="1"/>
            <p:nvPr/>
          </p:nvSpPr>
          <p:spPr>
            <a:xfrm>
              <a:off x="3657600" y="3657600"/>
              <a:ext cx="304800" cy="369332"/>
            </a:xfrm>
            <a:prstGeom prst="rect">
              <a:avLst/>
            </a:prstGeom>
            <a:noFill/>
          </p:spPr>
          <p:txBody>
            <a:bodyPr wrap="square" rtlCol="0">
              <a:spAutoFit/>
            </a:bodyPr>
            <a:lstStyle/>
            <a:p>
              <a:r>
                <a:rPr lang="en-US" b="1" dirty="0" smtClean="0"/>
                <a:t>E</a:t>
              </a:r>
            </a:p>
          </p:txBody>
        </p:sp>
      </p:grpSp>
      <p:sp>
        <p:nvSpPr>
          <p:cNvPr id="21" name="TextBox 20"/>
          <p:cNvSpPr txBox="1"/>
          <p:nvPr/>
        </p:nvSpPr>
        <p:spPr>
          <a:xfrm>
            <a:off x="0" y="3276600"/>
            <a:ext cx="4179606" cy="1754326"/>
          </a:xfrm>
          <a:prstGeom prst="rect">
            <a:avLst/>
          </a:prstGeom>
          <a:noFill/>
        </p:spPr>
        <p:txBody>
          <a:bodyPr wrap="none" rtlCol="0">
            <a:spAutoFit/>
          </a:bodyPr>
          <a:lstStyle/>
          <a:p>
            <a:r>
              <a:rPr lang="en-US" b="1" dirty="0" smtClean="0"/>
              <a:t>Motivating</a:t>
            </a:r>
            <a:br>
              <a:rPr lang="en-US" b="1" dirty="0" smtClean="0"/>
            </a:br>
            <a:r>
              <a:rPr lang="en-US" b="1" dirty="0" smtClean="0"/>
              <a:t>Issues</a:t>
            </a:r>
            <a:r>
              <a:rPr lang="en-US" dirty="0" smtClean="0"/>
              <a:t/>
            </a:r>
            <a:br>
              <a:rPr lang="en-US" dirty="0" smtClean="0"/>
            </a:br>
            <a:r>
              <a:rPr lang="en-US" dirty="0" smtClean="0"/>
              <a:t>  job / education mismatch</a:t>
            </a:r>
          </a:p>
          <a:p>
            <a:r>
              <a:rPr lang="en-US" dirty="0"/>
              <a:t> </a:t>
            </a:r>
            <a:r>
              <a:rPr lang="en-US" dirty="0" smtClean="0"/>
              <a:t> Higher Ed rigidity</a:t>
            </a:r>
          </a:p>
          <a:p>
            <a:r>
              <a:rPr lang="en-US" dirty="0"/>
              <a:t> </a:t>
            </a:r>
            <a:r>
              <a:rPr lang="en-US" dirty="0" smtClean="0"/>
              <a:t> Interdisciplinary work</a:t>
            </a:r>
          </a:p>
          <a:p>
            <a:r>
              <a:rPr lang="en-US" dirty="0"/>
              <a:t> </a:t>
            </a:r>
            <a:r>
              <a:rPr lang="en-US" dirty="0" smtClean="0"/>
              <a:t> Engineering v Science, Little v. Big science</a:t>
            </a:r>
            <a:endParaRPr lang="en-US" dirty="0"/>
          </a:p>
        </p:txBody>
      </p:sp>
      <p:cxnSp>
        <p:nvCxnSpPr>
          <p:cNvPr id="23" name="Straight Arrow Connector 22"/>
          <p:cNvCxnSpPr/>
          <p:nvPr/>
        </p:nvCxnSpPr>
        <p:spPr>
          <a:xfrm>
            <a:off x="1524000" y="3505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371600"/>
            <a:ext cx="1426481" cy="646331"/>
          </a:xfrm>
          <a:prstGeom prst="rect">
            <a:avLst/>
          </a:prstGeom>
          <a:noFill/>
        </p:spPr>
        <p:txBody>
          <a:bodyPr wrap="none" rtlCol="0">
            <a:spAutoFit/>
          </a:bodyPr>
          <a:lstStyle/>
          <a:p>
            <a:r>
              <a:rPr lang="en-US" b="1" dirty="0" smtClean="0"/>
              <a:t>Modeling</a:t>
            </a:r>
          </a:p>
          <a:p>
            <a:r>
              <a:rPr lang="en-US" b="1" dirty="0" smtClean="0"/>
              <a:t>&amp; Simulation</a:t>
            </a:r>
            <a:endParaRPr lang="en-US" b="1" dirty="0"/>
          </a:p>
        </p:txBody>
      </p:sp>
      <p:cxnSp>
        <p:nvCxnSpPr>
          <p:cNvPr id="25" name="Straight Arrow Connector 24"/>
          <p:cNvCxnSpPr/>
          <p:nvPr/>
        </p:nvCxnSpPr>
        <p:spPr>
          <a:xfrm>
            <a:off x="1981200" y="1676400"/>
            <a:ext cx="304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2133600"/>
            <a:ext cx="922047" cy="369332"/>
          </a:xfrm>
          <a:prstGeom prst="rect">
            <a:avLst/>
          </a:prstGeom>
          <a:noFill/>
        </p:spPr>
        <p:txBody>
          <a:bodyPr wrap="none" rtlCol="0">
            <a:spAutoFit/>
          </a:bodyPr>
          <a:lstStyle/>
          <a:p>
            <a:r>
              <a:rPr lang="en-US" b="1" dirty="0" smtClean="0"/>
              <a:t>C(DE)SE</a:t>
            </a:r>
            <a:endParaRPr lang="en-US" b="1" dirty="0"/>
          </a:p>
        </p:txBody>
      </p:sp>
      <p:cxnSp>
        <p:nvCxnSpPr>
          <p:cNvPr id="27" name="Straight Arrow Connector 26"/>
          <p:cNvCxnSpPr/>
          <p:nvPr/>
        </p:nvCxnSpPr>
        <p:spPr>
          <a:xfrm>
            <a:off x="1371600" y="2362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4648200" y="1981200"/>
            <a:ext cx="2825631" cy="369332"/>
            <a:chOff x="4419600" y="1600200"/>
            <a:chExt cx="2825631" cy="369332"/>
          </a:xfrm>
        </p:grpSpPr>
        <p:cxnSp>
          <p:nvCxnSpPr>
            <p:cNvPr id="28" name="Straight Arrow Connector 27"/>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1600200"/>
              <a:ext cx="2292231"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Economy</a:t>
              </a:r>
              <a:endParaRPr lang="en-US" dirty="0"/>
            </a:p>
          </p:txBody>
        </p:sp>
      </p:grpSp>
      <p:grpSp>
        <p:nvGrpSpPr>
          <p:cNvPr id="5" name="Group 30"/>
          <p:cNvGrpSpPr/>
          <p:nvPr/>
        </p:nvGrpSpPr>
        <p:grpSpPr>
          <a:xfrm>
            <a:off x="4800600" y="2362200"/>
            <a:ext cx="2612367" cy="369332"/>
            <a:chOff x="4419600" y="1600200"/>
            <a:chExt cx="2612367" cy="369332"/>
          </a:xfrm>
        </p:grpSpPr>
        <p:cxnSp>
          <p:nvCxnSpPr>
            <p:cNvPr id="32" name="Straight Arrow Connector 31"/>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1600200"/>
              <a:ext cx="2078967"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People</a:t>
              </a:r>
              <a:endParaRPr lang="en-US" dirty="0"/>
            </a:p>
          </p:txBody>
        </p:sp>
      </p:grpSp>
      <p:grpSp>
        <p:nvGrpSpPr>
          <p:cNvPr id="6" name="Group 33"/>
          <p:cNvGrpSpPr/>
          <p:nvPr/>
        </p:nvGrpSpPr>
        <p:grpSpPr>
          <a:xfrm>
            <a:off x="4495800" y="1611868"/>
            <a:ext cx="2644619" cy="369332"/>
            <a:chOff x="4419600" y="1600200"/>
            <a:chExt cx="2644619" cy="369332"/>
          </a:xfrm>
        </p:grpSpPr>
        <p:cxnSp>
          <p:nvCxnSpPr>
            <p:cNvPr id="35" name="Straight Arrow Connector 34"/>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0" y="1600200"/>
              <a:ext cx="2111219"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Society</a:t>
              </a:r>
              <a:endParaRPr lang="en-US" dirty="0"/>
            </a:p>
          </p:txBody>
        </p:sp>
      </p:grpSp>
      <p:cxnSp>
        <p:nvCxnSpPr>
          <p:cNvPr id="38" name="Straight Arrow Connector 37"/>
          <p:cNvCxnSpPr/>
          <p:nvPr/>
        </p:nvCxnSpPr>
        <p:spPr>
          <a:xfrm>
            <a:off x="4572000" y="36576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07323" y="3733800"/>
            <a:ext cx="3303277" cy="1477328"/>
          </a:xfrm>
          <a:prstGeom prst="rect">
            <a:avLst/>
          </a:prstGeom>
          <a:noFill/>
          <a:ln w="28575">
            <a:solidFill>
              <a:schemeClr val="tx1"/>
            </a:solidFill>
          </a:ln>
        </p:spPr>
        <p:txBody>
          <a:bodyPr wrap="none" rtlCol="0">
            <a:spAutoFit/>
          </a:bodyPr>
          <a:lstStyle/>
          <a:p>
            <a:pPr algn="ctr"/>
            <a:r>
              <a:rPr lang="en-US" b="1" dirty="0" smtClean="0"/>
              <a:t>NSF</a:t>
            </a:r>
          </a:p>
          <a:p>
            <a:r>
              <a:rPr lang="en-US" dirty="0" smtClean="0"/>
              <a:t>Educate “Net Generation”</a:t>
            </a:r>
          </a:p>
          <a:p>
            <a:r>
              <a:rPr lang="en-US" dirty="0" smtClean="0"/>
              <a:t>Re-educate pre “Net Generation”</a:t>
            </a:r>
          </a:p>
          <a:p>
            <a:r>
              <a:rPr lang="en-US" dirty="0" smtClean="0"/>
              <a:t>in </a:t>
            </a:r>
            <a:r>
              <a:rPr lang="en-US" dirty="0" smtClean="0">
                <a:solidFill>
                  <a:srgbClr val="FF0000"/>
                </a:solidFill>
              </a:rPr>
              <a:t>Science and Engineering</a:t>
            </a:r>
          </a:p>
          <a:p>
            <a:r>
              <a:rPr lang="en-US" dirty="0" smtClean="0"/>
              <a:t>Exploiting and developing C</a:t>
            </a:r>
            <a:r>
              <a:rPr lang="en-US" baseline="30000" dirty="0" smtClean="0"/>
              <a:t>4</a:t>
            </a:r>
            <a:endParaRPr lang="en-US" baseline="30000" dirty="0"/>
          </a:p>
        </p:txBody>
      </p:sp>
      <p:sp>
        <p:nvSpPr>
          <p:cNvPr id="42" name="TextBox 41"/>
          <p:cNvSpPr txBox="1"/>
          <p:nvPr/>
        </p:nvSpPr>
        <p:spPr>
          <a:xfrm>
            <a:off x="5029200" y="5486400"/>
            <a:ext cx="3686137" cy="923330"/>
          </a:xfrm>
          <a:prstGeom prst="rect">
            <a:avLst/>
          </a:prstGeom>
          <a:noFill/>
        </p:spPr>
        <p:txBody>
          <a:bodyPr wrap="none" rtlCol="0">
            <a:spAutoFit/>
          </a:bodyPr>
          <a:lstStyle/>
          <a:p>
            <a:r>
              <a:rPr lang="en-US" dirty="0" smtClean="0"/>
              <a:t>C</a:t>
            </a:r>
            <a:r>
              <a:rPr lang="en-US" baseline="30000" dirty="0" smtClean="0"/>
              <a:t>4</a:t>
            </a:r>
            <a:r>
              <a:rPr lang="en-US" dirty="0" smtClean="0"/>
              <a:t> Curricula, programs</a:t>
            </a:r>
          </a:p>
          <a:p>
            <a:r>
              <a:rPr lang="en-US" dirty="0" smtClean="0"/>
              <a:t>C</a:t>
            </a:r>
            <a:r>
              <a:rPr lang="en-US" baseline="30000" dirty="0" smtClean="0"/>
              <a:t>4</a:t>
            </a:r>
            <a:r>
              <a:rPr lang="en-US" dirty="0" smtClean="0"/>
              <a:t> Experiences (delivery  mechanism)</a:t>
            </a:r>
          </a:p>
          <a:p>
            <a:r>
              <a:rPr lang="en-US" dirty="0" smtClean="0"/>
              <a:t>C</a:t>
            </a:r>
            <a:r>
              <a:rPr lang="en-US" baseline="30000" dirty="0" smtClean="0"/>
              <a:t>4 </a:t>
            </a:r>
            <a:r>
              <a:rPr lang="en-US" dirty="0" smtClean="0"/>
              <a:t>REUs, Internships, Fellowships</a:t>
            </a:r>
            <a:endParaRPr lang="en-US" dirty="0"/>
          </a:p>
        </p:txBody>
      </p:sp>
      <p:sp>
        <p:nvSpPr>
          <p:cNvPr id="43" name="TextBox 42"/>
          <p:cNvSpPr txBox="1"/>
          <p:nvPr/>
        </p:nvSpPr>
        <p:spPr>
          <a:xfrm>
            <a:off x="851900" y="685800"/>
            <a:ext cx="2475806" cy="369332"/>
          </a:xfrm>
          <a:prstGeom prst="rect">
            <a:avLst/>
          </a:prstGeom>
          <a:noFill/>
        </p:spPr>
        <p:txBody>
          <a:bodyPr wrap="none" rtlCol="0">
            <a:spAutoFit/>
          </a:bodyPr>
          <a:lstStyle/>
          <a:p>
            <a:r>
              <a:rPr lang="en-US" b="1" dirty="0" smtClean="0"/>
              <a:t>Computational Thinking</a:t>
            </a:r>
            <a:endParaRPr lang="en-US" b="1" dirty="0"/>
          </a:p>
        </p:txBody>
      </p:sp>
      <p:cxnSp>
        <p:nvCxnSpPr>
          <p:cNvPr id="44" name="Straight Arrow Connector 43"/>
          <p:cNvCxnSpPr/>
          <p:nvPr/>
        </p:nvCxnSpPr>
        <p:spPr>
          <a:xfrm>
            <a:off x="2362200" y="10668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2667000"/>
            <a:ext cx="2047163" cy="646331"/>
          </a:xfrm>
          <a:prstGeom prst="rect">
            <a:avLst/>
          </a:prstGeom>
          <a:noFill/>
        </p:spPr>
        <p:txBody>
          <a:bodyPr wrap="none" rtlCol="0">
            <a:spAutoFit/>
          </a:bodyPr>
          <a:lstStyle/>
          <a:p>
            <a:r>
              <a:rPr lang="en-US" b="1" dirty="0" smtClean="0">
                <a:solidFill>
                  <a:srgbClr val="FF0000"/>
                </a:solidFill>
              </a:rPr>
              <a:t>Internet &amp;</a:t>
            </a:r>
          </a:p>
          <a:p>
            <a:r>
              <a:rPr lang="en-US" b="1" dirty="0" smtClean="0">
                <a:solidFill>
                  <a:srgbClr val="FF0000"/>
                </a:solidFill>
              </a:rPr>
              <a:t>Cyberinfrastructure</a:t>
            </a:r>
            <a:endParaRPr lang="en-US" b="1" dirty="0">
              <a:solidFill>
                <a:srgbClr val="FF0000"/>
              </a:solidFill>
            </a:endParaRPr>
          </a:p>
        </p:txBody>
      </p:sp>
      <p:sp>
        <p:nvSpPr>
          <p:cNvPr id="47" name="Right Arrow 46"/>
          <p:cNvSpPr/>
          <p:nvPr/>
        </p:nvSpPr>
        <p:spPr>
          <a:xfrm>
            <a:off x="1143000" y="2851666"/>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a:xfrm>
            <a:off x="457200" y="0"/>
            <a:ext cx="8229600" cy="762000"/>
          </a:xfrm>
        </p:spPr>
        <p:txBody>
          <a:bodyPr/>
          <a:lstStyle/>
          <a:p>
            <a:r>
              <a:rPr lang="en-US" dirty="0" smtClean="0"/>
              <a:t>Higher Education 2020</a:t>
            </a:r>
            <a:endParaRPr lang="en-US" dirty="0"/>
          </a:p>
        </p:txBody>
      </p:sp>
      <p:sp>
        <p:nvSpPr>
          <p:cNvPr id="20" name="TextBox 19"/>
          <p:cNvSpPr txBox="1"/>
          <p:nvPr/>
        </p:nvSpPr>
        <p:spPr>
          <a:xfrm>
            <a:off x="152400" y="5540171"/>
            <a:ext cx="3810000" cy="646331"/>
          </a:xfrm>
          <a:prstGeom prst="rect">
            <a:avLst/>
          </a:prstGeom>
          <a:noFill/>
          <a:ln w="28575">
            <a:solidFill>
              <a:srgbClr val="002060"/>
            </a:solidFill>
          </a:ln>
        </p:spPr>
        <p:txBody>
          <a:bodyPr wrap="square" rtlCol="0">
            <a:spAutoFit/>
          </a:bodyPr>
          <a:lstStyle/>
          <a:p>
            <a:r>
              <a:rPr lang="en-US" dirty="0" smtClean="0"/>
              <a:t>CDESE is Computational and Data-enabled Science and Engineering</a:t>
            </a:r>
            <a:endParaRPr lang="en-US" dirty="0"/>
          </a:p>
        </p:txBody>
      </p:sp>
      <p:sp>
        <p:nvSpPr>
          <p:cNvPr id="22" name="TextBox 21"/>
          <p:cNvSpPr txBox="1"/>
          <p:nvPr/>
        </p:nvSpPr>
        <p:spPr>
          <a:xfrm>
            <a:off x="3722406" y="832832"/>
            <a:ext cx="5452326" cy="461665"/>
          </a:xfrm>
          <a:prstGeom prst="rect">
            <a:avLst/>
          </a:prstGeom>
          <a:noFill/>
        </p:spPr>
        <p:txBody>
          <a:bodyPr wrap="none" rtlCol="0">
            <a:spAutoFit/>
          </a:bodyPr>
          <a:lstStyle/>
          <a:p>
            <a:r>
              <a:rPr lang="en-US" sz="2400" b="1" dirty="0" smtClean="0"/>
              <a:t>MOOC’s are part of C4 Educational Vision</a:t>
            </a:r>
            <a:endParaRPr lang="en-US" sz="2400" b="1" dirty="0"/>
          </a:p>
        </p:txBody>
      </p:sp>
    </p:spTree>
    <p:extLst>
      <p:ext uri="{BB962C8B-B14F-4D97-AF65-F5344CB8AC3E}">
        <p14:creationId xmlns:p14="http://schemas.microsoft.com/office/powerpoint/2010/main" val="886725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4"/>
            <a:ext cx="8229600" cy="715962"/>
          </a:xfrm>
        </p:spPr>
        <p:txBody>
          <a:bodyPr/>
          <a:lstStyle/>
          <a:p>
            <a:r>
              <a:rPr lang="en-US" dirty="0" smtClean="0"/>
              <a:t>Abstract</a:t>
            </a:r>
            <a:endParaRPr lang="en-US" dirty="0"/>
          </a:p>
        </p:txBody>
      </p:sp>
      <p:sp>
        <p:nvSpPr>
          <p:cNvPr id="3" name="Content Placeholder 2"/>
          <p:cNvSpPr>
            <a:spLocks noGrp="1"/>
          </p:cNvSpPr>
          <p:nvPr>
            <p:ph idx="1"/>
          </p:nvPr>
        </p:nvSpPr>
        <p:spPr>
          <a:xfrm>
            <a:off x="0" y="730710"/>
            <a:ext cx="9144000" cy="4525963"/>
          </a:xfrm>
        </p:spPr>
        <p:txBody>
          <a:bodyPr/>
          <a:lstStyle/>
          <a:p>
            <a:r>
              <a:rPr lang="en-US" sz="2000" dirty="0"/>
              <a:t>Cloud computing is attractive from several points of view for next generation online education. It supports shared information repositories as well as sharing the real time and asynchronous interaction between teachers and learners. The promise of virtual universities in the cloud has been highlighted by the growing interest in MOOC’s (massive open online courses) which are naturally hosted on clouds. The basic delivery model of MOOC’s is reasonably traditional with the scaling of clouds added. However MOOC’s emphasize new collaboration models for the interaction between mentors (graders, teachers) and students. Further “laboratories” are typically used in many classes and we discuss the use of clouds to support computing labs attached to computer science and related classes. We suggest that MOOC technology can be used in different ways. Rather than single classes aimed at many students, we suggest that an alternative is multiple classes customized for different communities. Here we have a MOOC lesson repository (in the cloud) and technology like Google Course Builder to construct different “play lists” corresponding to the different classes. This has been implicitly used in past with “PowerPoint” presentations placed on the web and then re-used in different ways  However often PowerPoint is hard to re-use and it seems more promising to re-use the MOOC lesson with presentation and recorded lecture</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200241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695661"/>
            <a:ext cx="3646319" cy="830997"/>
          </a:xfrm>
          <a:prstGeom prst="rect">
            <a:avLst/>
          </a:prstGeom>
          <a:noFill/>
        </p:spPr>
        <p:txBody>
          <a:bodyPr wrap="none" rtlCol="0">
            <a:spAutoFit/>
          </a:bodyPr>
          <a:lstStyle/>
          <a:p>
            <a:r>
              <a:rPr lang="en-US" sz="2400" b="1" dirty="0" smtClean="0"/>
              <a:t>My motivation for a MOOC</a:t>
            </a:r>
            <a:br>
              <a:rPr lang="en-US" sz="2400" b="1" dirty="0" smtClean="0"/>
            </a:br>
            <a:r>
              <a:rPr lang="en-US" sz="2400" b="1" dirty="0" smtClean="0"/>
              <a:t>Even more jobs in clouds</a:t>
            </a:r>
            <a:endParaRPr lang="en-US" sz="2400" b="1" dirty="0"/>
          </a:p>
        </p:txBody>
      </p:sp>
    </p:spTree>
    <p:extLst>
      <p:ext uri="{BB962C8B-B14F-4D97-AF65-F5344CB8AC3E}">
        <p14:creationId xmlns:p14="http://schemas.microsoft.com/office/powerpoint/2010/main" val="313924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838200"/>
          </a:xfrm>
        </p:spPr>
        <p:txBody>
          <a:bodyPr/>
          <a:lstStyle/>
          <a:p>
            <a:r>
              <a:rPr lang="en-US" dirty="0" smtClean="0"/>
              <a:t>Massive Open Online Courses</a:t>
            </a:r>
            <a:r>
              <a:rPr lang="en-US" b="0" dirty="0"/>
              <a:t> (</a:t>
            </a:r>
            <a:r>
              <a:rPr lang="en-US" dirty="0"/>
              <a:t>MOOC</a:t>
            </a:r>
            <a:r>
              <a:rPr lang="en-US" b="0" dirty="0"/>
              <a:t>)</a:t>
            </a:r>
            <a:endParaRPr lang="en-US" dirty="0"/>
          </a:p>
        </p:txBody>
      </p:sp>
      <p:sp>
        <p:nvSpPr>
          <p:cNvPr id="3" name="Content Placeholder 2"/>
          <p:cNvSpPr>
            <a:spLocks noGrp="1"/>
          </p:cNvSpPr>
          <p:nvPr>
            <p:ph idx="1"/>
          </p:nvPr>
        </p:nvSpPr>
        <p:spPr>
          <a:xfrm>
            <a:off x="27039" y="609600"/>
            <a:ext cx="9144000" cy="5441950"/>
          </a:xfrm>
        </p:spPr>
        <p:txBody>
          <a:bodyPr/>
          <a:lstStyle/>
          <a:p>
            <a:r>
              <a:rPr lang="en-US" sz="2800" dirty="0" smtClean="0"/>
              <a:t>MOOC’s are very “hot” these days with </a:t>
            </a:r>
            <a:r>
              <a:rPr lang="en-US" sz="2800" dirty="0" err="1" smtClean="0"/>
              <a:t>Udacity</a:t>
            </a:r>
            <a:r>
              <a:rPr lang="en-US" sz="2800" dirty="0" smtClean="0"/>
              <a:t> and </a:t>
            </a:r>
            <a:r>
              <a:rPr lang="en-US" sz="2800" dirty="0" err="1" smtClean="0"/>
              <a:t>Coursera</a:t>
            </a:r>
            <a:r>
              <a:rPr lang="en-US" sz="2800" dirty="0" smtClean="0"/>
              <a:t> as start-ups; perhaps over 100,000 participants </a:t>
            </a:r>
          </a:p>
          <a:p>
            <a:r>
              <a:rPr lang="en-US" sz="2800" dirty="0" smtClean="0"/>
              <a:t>Relevant to Data Science as this is a new field with few courses at most universities</a:t>
            </a:r>
          </a:p>
          <a:p>
            <a:r>
              <a:rPr lang="en-US" sz="2800" dirty="0" smtClean="0"/>
              <a:t>Typical model is collection of short prerecorded segments (talking head over PowerPoint) of length </a:t>
            </a:r>
            <a:r>
              <a:rPr lang="en-US" sz="2800" dirty="0" smtClean="0"/>
              <a:t>3-15 minutes</a:t>
            </a:r>
            <a:endParaRPr lang="en-US" sz="2800" dirty="0" smtClean="0"/>
          </a:p>
          <a:p>
            <a:r>
              <a:rPr lang="en-US" sz="2800" dirty="0" smtClean="0"/>
              <a:t>These “lesson objects” can be viewed as “songs”</a:t>
            </a:r>
          </a:p>
          <a:p>
            <a:r>
              <a:rPr lang="en-US" sz="2800" dirty="0" smtClean="0"/>
              <a:t>Google Course Builder (python open source) builds customizable  MOOC’s as “playlists” of “songs”</a:t>
            </a:r>
          </a:p>
          <a:p>
            <a:r>
              <a:rPr lang="en-US" sz="2800" b="1" dirty="0" smtClean="0"/>
              <a:t>Tells you to capture all material as “lesson objects”</a:t>
            </a:r>
          </a:p>
          <a:p>
            <a:r>
              <a:rPr lang="en-US" sz="2800" b="1" dirty="0" smtClean="0"/>
              <a:t>We are aiming to build a repository of many “songs”; used in many ways – tutorials, classes …</a:t>
            </a:r>
          </a:p>
          <a:p>
            <a:endParaRPr lang="en-US" sz="2800" dirty="0" smtClean="0"/>
          </a:p>
          <a:p>
            <a:pPr lvl="1"/>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48593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5</a:t>
            </a:fld>
            <a:endParaRPr lang="en-US"/>
          </a:p>
        </p:txBody>
      </p:sp>
      <p:pic>
        <p:nvPicPr>
          <p:cNvPr id="3" name="Picture 2"/>
          <p:cNvPicPr>
            <a:picLocks noChangeAspect="1"/>
          </p:cNvPicPr>
          <p:nvPr/>
        </p:nvPicPr>
        <p:blipFill rotWithShape="1">
          <a:blip r:embed="rId2"/>
          <a:srcRect l="12094" t="11495" r="17763" b="10281"/>
          <a:stretch/>
        </p:blipFill>
        <p:spPr>
          <a:xfrm>
            <a:off x="0" y="76200"/>
            <a:ext cx="7792924" cy="6858000"/>
          </a:xfrm>
          <a:prstGeom prst="rect">
            <a:avLst/>
          </a:prstGeom>
        </p:spPr>
      </p:pic>
      <p:sp>
        <p:nvSpPr>
          <p:cNvPr id="4" name="Rectangle 3"/>
          <p:cNvSpPr/>
          <p:nvPr/>
        </p:nvSpPr>
        <p:spPr>
          <a:xfrm>
            <a:off x="3276600" y="228600"/>
            <a:ext cx="5299271" cy="461665"/>
          </a:xfrm>
          <a:prstGeom prst="rect">
            <a:avLst/>
          </a:prstGeom>
        </p:spPr>
        <p:txBody>
          <a:bodyPr wrap="none">
            <a:spAutoFit/>
          </a:bodyPr>
          <a:lstStyle/>
          <a:p>
            <a:r>
              <a:rPr lang="en-US" sz="2400" dirty="0">
                <a:hlinkClick r:id="rId3"/>
              </a:rPr>
              <a:t>http://x-informatics.appspot.com/course</a:t>
            </a:r>
            <a:endParaRPr lang="en-US" sz="2400" dirty="0"/>
          </a:p>
        </p:txBody>
      </p:sp>
      <p:sp>
        <p:nvSpPr>
          <p:cNvPr id="5" name="TextBox 4"/>
          <p:cNvSpPr txBox="1"/>
          <p:nvPr/>
        </p:nvSpPr>
        <p:spPr>
          <a:xfrm>
            <a:off x="5029200" y="3048000"/>
            <a:ext cx="2260940" cy="369332"/>
          </a:xfrm>
          <a:prstGeom prst="rect">
            <a:avLst/>
          </a:prstGeom>
          <a:noFill/>
        </p:spPr>
        <p:txBody>
          <a:bodyPr wrap="none" rtlCol="0">
            <a:spAutoFit/>
          </a:bodyPr>
          <a:lstStyle/>
          <a:p>
            <a:r>
              <a:rPr lang="en-US" b="1" dirty="0" smtClean="0"/>
              <a:t>Complete end of June</a:t>
            </a:r>
            <a:endParaRPr lang="en-US" b="1" dirty="0"/>
          </a:p>
        </p:txBody>
      </p:sp>
    </p:spTree>
    <p:extLst>
      <p:ext uri="{BB962C8B-B14F-4D97-AF65-F5344CB8AC3E}">
        <p14:creationId xmlns:p14="http://schemas.microsoft.com/office/powerpoint/2010/main" val="215407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fld id="{37046A98-E713-4B22-96A8-FD47EC0F5D67}" type="slidenum">
              <a:rPr lang="en-US" smtClean="0"/>
              <a:pPr/>
              <a:t>6</a:t>
            </a:fld>
            <a:endParaRPr lang="en-US"/>
          </a:p>
        </p:txBody>
      </p:sp>
      <p:pic>
        <p:nvPicPr>
          <p:cNvPr id="3" name="Picture 2"/>
          <p:cNvPicPr>
            <a:picLocks noChangeAspect="1"/>
          </p:cNvPicPr>
          <p:nvPr/>
        </p:nvPicPr>
        <p:blipFill rotWithShape="1">
          <a:blip r:embed="rId2"/>
          <a:srcRect l="2279" t="15842" r="2754" b="4951"/>
          <a:stretch/>
        </p:blipFill>
        <p:spPr>
          <a:xfrm>
            <a:off x="0" y="152400"/>
            <a:ext cx="9144000" cy="5120641"/>
          </a:xfrm>
          <a:prstGeom prst="rect">
            <a:avLst/>
          </a:prstGeom>
        </p:spPr>
      </p:pic>
      <p:sp>
        <p:nvSpPr>
          <p:cNvPr id="5" name="Content Placeholder 4"/>
          <p:cNvSpPr>
            <a:spLocks noGrp="1"/>
          </p:cNvSpPr>
          <p:nvPr>
            <p:ph idx="1"/>
          </p:nvPr>
        </p:nvSpPr>
        <p:spPr>
          <a:xfrm>
            <a:off x="0" y="5273041"/>
            <a:ext cx="9144000" cy="730884"/>
          </a:xfrm>
        </p:spPr>
        <p:txBody>
          <a:bodyPr/>
          <a:lstStyle/>
          <a:p>
            <a:r>
              <a:rPr lang="en-US" smtClean="0"/>
              <a:t>Seven </a:t>
            </a:r>
            <a:r>
              <a:rPr lang="en-US" dirty="0" smtClean="0"/>
              <a:t>~10 minutes </a:t>
            </a:r>
            <a:r>
              <a:rPr lang="en-US" smtClean="0"/>
              <a:t>lesson objects </a:t>
            </a:r>
            <a:r>
              <a:rPr lang="en-US" dirty="0" smtClean="0"/>
              <a:t>in this lecture</a:t>
            </a:r>
            <a:endParaRPr lang="en-US" dirty="0"/>
          </a:p>
          <a:p>
            <a:r>
              <a:rPr lang="en-US" dirty="0" smtClean="0"/>
              <a:t>IU wants us to close caption if use in real course</a:t>
            </a:r>
            <a:endParaRPr lang="en-US" dirty="0"/>
          </a:p>
        </p:txBody>
      </p:sp>
    </p:spTree>
    <p:extLst>
      <p:ext uri="{BB962C8B-B14F-4D97-AF65-F5344CB8AC3E}">
        <p14:creationId xmlns:p14="http://schemas.microsoft.com/office/powerpoint/2010/main" val="322912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609600"/>
          </a:xfrm>
        </p:spPr>
        <p:txBody>
          <a:bodyPr/>
          <a:lstStyle/>
          <a:p>
            <a:r>
              <a:rPr lang="en-US" dirty="0" smtClean="0"/>
              <a:t>Customizable MOOC’s I</a:t>
            </a:r>
            <a:endParaRPr lang="en-US" dirty="0"/>
          </a:p>
        </p:txBody>
      </p:sp>
      <p:sp>
        <p:nvSpPr>
          <p:cNvPr id="6" name="Content Placeholder 5"/>
          <p:cNvSpPr>
            <a:spLocks noGrp="1"/>
          </p:cNvSpPr>
          <p:nvPr>
            <p:ph idx="1"/>
          </p:nvPr>
        </p:nvSpPr>
        <p:spPr>
          <a:xfrm>
            <a:off x="76200" y="609600"/>
            <a:ext cx="9067800" cy="4525963"/>
          </a:xfrm>
        </p:spPr>
        <p:txBody>
          <a:bodyPr/>
          <a:lstStyle/>
          <a:p>
            <a:r>
              <a:rPr lang="en-US" sz="2800" dirty="0" smtClean="0"/>
              <a:t>We could  teach one class to 100,000 students or 2,000 classes to 50 students</a:t>
            </a:r>
          </a:p>
          <a:p>
            <a:r>
              <a:rPr lang="en-US" sz="2800" dirty="0" smtClean="0"/>
              <a:t>The 2,000 class choice has 2 useful features</a:t>
            </a:r>
          </a:p>
          <a:p>
            <a:pPr lvl="1"/>
            <a:r>
              <a:rPr lang="en-US" sz="2400" dirty="0" smtClean="0"/>
              <a:t>One can use the usual (electronic) mentoring/grading technology</a:t>
            </a:r>
          </a:p>
          <a:p>
            <a:pPr lvl="1"/>
            <a:r>
              <a:rPr lang="en-US" sz="2400" dirty="0" smtClean="0"/>
              <a:t>One can customize each of 2,000 classes for a particular audience given their level and interests</a:t>
            </a:r>
          </a:p>
          <a:p>
            <a:pPr lvl="1"/>
            <a:r>
              <a:rPr lang="en-US" sz="2400" dirty="0" smtClean="0"/>
              <a:t>One can even allow student to customize – that’s what one does in making play lists in iTunes</a:t>
            </a:r>
          </a:p>
          <a:p>
            <a:r>
              <a:rPr lang="en-US" sz="2800" dirty="0" smtClean="0"/>
              <a:t>Both models can be supported by a repository of lesson objects </a:t>
            </a:r>
            <a:r>
              <a:rPr lang="en-US" sz="2800" dirty="0" smtClean="0"/>
              <a:t>(3-15 </a:t>
            </a:r>
            <a:r>
              <a:rPr lang="en-US" sz="2800" dirty="0" smtClean="0"/>
              <a:t>minute video segments) in the cloud</a:t>
            </a:r>
          </a:p>
          <a:p>
            <a:r>
              <a:rPr lang="en-US" sz="2800" dirty="0" smtClean="0"/>
              <a:t>The teacher can choose from existing lesson objects and add their own to produce a new customized course with new lessons contributed back to repository</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1509575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715962"/>
          </a:xfrm>
        </p:spPr>
        <p:txBody>
          <a:bodyPr/>
          <a:lstStyle/>
          <a:p>
            <a:r>
              <a:rPr lang="en-US" dirty="0" smtClean="0"/>
              <a:t>Cloud MOOC Repository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pic>
        <p:nvPicPr>
          <p:cNvPr id="6" name="Picture 5"/>
          <p:cNvPicPr>
            <a:picLocks noChangeAspect="1"/>
          </p:cNvPicPr>
          <p:nvPr/>
        </p:nvPicPr>
        <p:blipFill rotWithShape="1">
          <a:blip r:embed="rId3"/>
          <a:srcRect l="6383" t="47100" r="8511" b="7890"/>
          <a:stretch/>
        </p:blipFill>
        <p:spPr>
          <a:xfrm>
            <a:off x="0" y="966837"/>
            <a:ext cx="9144000" cy="4878762"/>
          </a:xfrm>
          <a:prstGeom prst="rect">
            <a:avLst/>
          </a:prstGeom>
        </p:spPr>
      </p:pic>
      <p:sp>
        <p:nvSpPr>
          <p:cNvPr id="8" name="Rectangle 7"/>
          <p:cNvSpPr/>
          <p:nvPr/>
        </p:nvSpPr>
        <p:spPr>
          <a:xfrm>
            <a:off x="1943100" y="599559"/>
            <a:ext cx="5257800" cy="369332"/>
          </a:xfrm>
          <a:prstGeom prst="rect">
            <a:avLst/>
          </a:prstGeom>
        </p:spPr>
        <p:txBody>
          <a:bodyPr wrap="square">
            <a:spAutoFit/>
          </a:bodyPr>
          <a:lstStyle/>
          <a:p>
            <a:r>
              <a:rPr lang="en-US" dirty="0">
                <a:hlinkClick r:id="rId4"/>
              </a:rPr>
              <a:t>http://iucloudsummerschool.appspot.com/preview</a:t>
            </a:r>
            <a:endParaRPr lang="en-US" dirty="0"/>
          </a:p>
        </p:txBody>
      </p:sp>
      <p:sp>
        <p:nvSpPr>
          <p:cNvPr id="9" name="TextBox 8"/>
          <p:cNvSpPr txBox="1"/>
          <p:nvPr/>
        </p:nvSpPr>
        <p:spPr>
          <a:xfrm>
            <a:off x="1295400" y="5843545"/>
            <a:ext cx="2364750" cy="461665"/>
          </a:xfrm>
          <a:prstGeom prst="rect">
            <a:avLst/>
          </a:prstGeom>
          <a:noFill/>
        </p:spPr>
        <p:txBody>
          <a:bodyPr wrap="none" rtlCol="0">
            <a:spAutoFit/>
          </a:bodyPr>
          <a:lstStyle/>
          <a:p>
            <a:r>
              <a:rPr lang="en-US" sz="2400" b="1" dirty="0" smtClean="0"/>
              <a:t>91 lesson objects</a:t>
            </a:r>
            <a:endParaRPr lang="en-US" sz="2400" b="1" dirty="0"/>
          </a:p>
        </p:txBody>
      </p:sp>
    </p:spTree>
    <p:extLst>
      <p:ext uri="{BB962C8B-B14F-4D97-AF65-F5344CB8AC3E}">
        <p14:creationId xmlns:p14="http://schemas.microsoft.com/office/powerpoint/2010/main" val="151286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Customizable MOOC’s </a:t>
            </a:r>
            <a:r>
              <a:rPr lang="en-US" dirty="0" smtClean="0"/>
              <a:t>II</a:t>
            </a:r>
            <a:endParaRPr lang="en-US" dirty="0"/>
          </a:p>
        </p:txBody>
      </p:sp>
      <p:sp>
        <p:nvSpPr>
          <p:cNvPr id="3" name="Content Placeholder 2"/>
          <p:cNvSpPr>
            <a:spLocks noGrp="1"/>
          </p:cNvSpPr>
          <p:nvPr>
            <p:ph idx="1"/>
          </p:nvPr>
        </p:nvSpPr>
        <p:spPr>
          <a:xfrm>
            <a:off x="31377" y="533400"/>
            <a:ext cx="9106348" cy="5173532"/>
          </a:xfrm>
        </p:spPr>
        <p:txBody>
          <a:bodyPr/>
          <a:lstStyle/>
          <a:p>
            <a:pPr marL="285750" indent="-285750"/>
            <a:r>
              <a:rPr lang="en-US" sz="2800" dirty="0"/>
              <a:t>The </a:t>
            </a:r>
            <a:r>
              <a:rPr lang="en-US" sz="2800" dirty="0" smtClean="0"/>
              <a:t>3-15 </a:t>
            </a:r>
            <a:r>
              <a:rPr lang="en-US" sz="2800" dirty="0"/>
              <a:t>minute Video over PowerPoint of </a:t>
            </a:r>
            <a:r>
              <a:rPr lang="en-US" sz="2800" dirty="0" smtClean="0"/>
              <a:t>MOOC lesson object’s  is easy </a:t>
            </a:r>
            <a:r>
              <a:rPr lang="en-US" sz="2800" dirty="0"/>
              <a:t>to re-use</a:t>
            </a:r>
          </a:p>
          <a:p>
            <a:pPr marL="285750" indent="-285750"/>
            <a:r>
              <a:rPr lang="en-US" sz="2800" dirty="0" smtClean="0"/>
              <a:t>Qiu (IU)and  Hayden (ECSU Elizabeth City State University) will customize a module</a:t>
            </a:r>
          </a:p>
          <a:p>
            <a:pPr marL="685800" lvl="1"/>
            <a:r>
              <a:rPr lang="en-US" sz="2400" dirty="0" smtClean="0"/>
              <a:t>Starting with </a:t>
            </a:r>
            <a:r>
              <a:rPr lang="en-US" sz="2400" dirty="0" err="1" smtClean="0"/>
              <a:t>Qiu’s</a:t>
            </a:r>
            <a:r>
              <a:rPr lang="en-US" sz="2400" dirty="0" smtClean="0"/>
              <a:t> cloud computing course at IU</a:t>
            </a:r>
          </a:p>
          <a:p>
            <a:pPr marL="685800" lvl="1"/>
            <a:r>
              <a:rPr lang="en-US" sz="2400" dirty="0" smtClean="0"/>
              <a:t>Adding material on use of Cloud Computing in Remote Sensing (area covered by ECSU course)</a:t>
            </a:r>
          </a:p>
          <a:p>
            <a:pPr marL="285750"/>
            <a:r>
              <a:rPr lang="en-US" sz="2800" dirty="0" smtClean="0"/>
              <a:t>This is a model for adding cloud curricula material to diverse set of universities</a:t>
            </a:r>
          </a:p>
          <a:p>
            <a:pPr marL="285750"/>
            <a:r>
              <a:rPr lang="en-US" sz="2800" dirty="0"/>
              <a:t>Defining how to support computing </a:t>
            </a:r>
            <a:r>
              <a:rPr lang="en-US" sz="2800" dirty="0" smtClean="0"/>
              <a:t>labs associated with MOOC’s </a:t>
            </a:r>
            <a:r>
              <a:rPr lang="en-US" sz="2800" dirty="0"/>
              <a:t>with FutureGrid or appliances + Virtual </a:t>
            </a:r>
            <a:r>
              <a:rPr lang="en-US" sz="2800" dirty="0" smtClean="0"/>
              <a:t>Box</a:t>
            </a:r>
          </a:p>
          <a:p>
            <a:pPr marL="685800" lvl="1"/>
            <a:r>
              <a:rPr lang="en-US" sz="2400" dirty="0" smtClean="0"/>
              <a:t>Appliances scale as download to student’s client</a:t>
            </a:r>
          </a:p>
          <a:p>
            <a:pPr marL="685800" lvl="1"/>
            <a:r>
              <a:rPr lang="en-US" sz="2400" dirty="0" smtClean="0"/>
              <a:t>Virtual machines essential</a:t>
            </a:r>
            <a:endParaRPr lang="en-US" sz="2400" dirty="0"/>
          </a:p>
          <a:p>
            <a:pPr marL="285750"/>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32821215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 Collaboration in the Cloud and online education environments&amp;quot;&quot;/&gt;&lt;property id=&quot;20307&quot; value=&quot;297&quot;/&gt;&lt;/object&gt;&lt;object type=&quot;3&quot; unique_id=&quot;10006&quot;&gt;&lt;property id=&quot;20148&quot; value=&quot;5&quot;/&gt;&lt;property id=&quot;20300&quot; value=&quot;Slide 3 - &amp;quot;McKinsey Institute on Big Data Jobs&amp;quot;&quot;/&gt;&lt;property id=&quot;20307&quot; value=&quot;438&quot;/&gt;&lt;/object&gt;&lt;object type=&quot;3&quot; unique_id=&quot;10012&quot;&gt;&lt;property id=&quot;20148&quot; value=&quot;5&quot;/&gt;&lt;property id=&quot;20300&quot; value=&quot;Slide 4 - &amp;quot;Massive Open Online Courses (MOOC)&amp;quot;&quot;/&gt;&lt;property id=&quot;20307&quot; value=&quot;472&quot;/&gt;&lt;/object&gt;&lt;object type=&quot;3&quot; unique_id=&quot;106385&quot;&gt;&lt;property id=&quot;20148&quot; value=&quot;5&quot;/&gt;&lt;property id=&quot;20300&quot; value=&quot;Slide 5&quot;/&gt;&lt;property id=&quot;20307&quot; value=&quot;475&quot;/&gt;&lt;/object&gt;&lt;object type=&quot;3&quot; unique_id=&quot;106386&quot;&gt;&lt;property id=&quot;20148&quot; value=&quot;5&quot;/&gt;&lt;property id=&quot;20300&quot; value=&quot;Slide 6&quot;/&gt;&lt;property id=&quot;20307&quot; value=&quot;476&quot;/&gt;&lt;/object&gt;&lt;object type=&quot;3&quot; unique_id=&quot;106388&quot;&gt;&lt;property id=&quot;20148&quot; value=&quot;5&quot;/&gt;&lt;property id=&quot;20300&quot; value=&quot;Slide 10&quot;/&gt;&lt;property id=&quot;20307&quot; value=&quot;474&quot;/&gt;&lt;/object&gt;&lt;object type=&quot;3&quot; unique_id=&quot;106815&quot;&gt;&lt;property id=&quot;20148&quot; value=&quot;5&quot;/&gt;&lt;property id=&quot;20300&quot; value=&quot;Slide 2 - &amp;quot;Abstract&amp;quot;&quot;/&gt;&lt;property id=&quot;20307&quot; value=&quot;482&quot;/&gt;&lt;/object&gt;&lt;object type=&quot;3&quot; unique_id=&quot;106816&quot;&gt;&lt;property id=&quot;20148&quot; value=&quot;5&quot;/&gt;&lt;property id=&quot;20300&quot; value=&quot;Slide 12 - &amp;quot;Hermit’s Cave Virtual University&amp;quot;&quot;/&gt;&lt;property id=&quot;20307&quot; value=&quot;483&quot;/&gt;&lt;/object&gt;&lt;object type=&quot;3&quot; unique_id=&quot;106817&quot;&gt;&lt;property id=&quot;20148&quot; value=&quot;5&quot;/&gt;&lt;property id=&quot;20300&quot; value=&quot;Slide 15 - &amp;quot;3-way Clouds and Universities&amp;quot;&quot;/&gt;&lt;property id=&quot;20307&quot; value=&quot;484&quot;/&gt;&lt;/object&gt;&lt;object type=&quot;3&quot; unique_id=&quot;106818&quot;&gt;&lt;property id=&quot;20148&quot; value=&quot;5&quot;/&gt;&lt;property id=&quot;20300&quot; value=&quot;Slide 16 - &amp;quot;C4 = Continuous Collaborative  Computational Cloud&amp;quot;&quot;/&gt;&lt;property id=&quot;20307&quot; value=&quot;485&quot;/&gt;&lt;/object&gt;&lt;object type=&quot;3&quot; unique_id=&quot;106819&quot;&gt;&lt;property id=&quot;20148&quot; value=&quot;5&quot;/&gt;&lt;property id=&quot;20300&quot; value=&quot;Slide 17 - &amp;quot;Higher Education 2020&amp;quot;&quot;/&gt;&lt;property id=&quot;20307&quot; value=&quot;486&quot;/&gt;&lt;/object&gt;&lt;object type=&quot;3&quot; unique_id=&quot;106925&quot;&gt;&lt;property id=&quot;20148&quot; value=&quot;5&quot;/&gt;&lt;property id=&quot;20300&quot; value=&quot;Slide 8 - &amp;quot;Cloud MOOC Repository&amp;quot;&quot;/&gt;&lt;property id=&quot;20307&quot; value=&quot;487&quot;/&gt;&lt;/object&gt;&lt;object type=&quot;3&quot; unique_id=&quot;107054&quot;&gt;&lt;property id=&quot;20148&quot; value=&quot;5&quot;/&gt;&lt;property id=&quot;20300&quot; value=&quot;Slide 7 - &amp;quot;Customizable MOOC’s I&amp;quot;&quot;/&gt;&lt;property id=&quot;20307&quot; value=&quot;489&quot;/&gt;&lt;/object&gt;&lt;object type=&quot;3&quot; unique_id=&quot;107055&quot;&gt;&lt;property id=&quot;20148&quot; value=&quot;5&quot;/&gt;&lt;property id=&quot;20300&quot; value=&quot;Slide 9 - &amp;quot;Customizable MOOC’s II&amp;quot;&quot;/&gt;&lt;property id=&quot;20307&quot; value=&quot;490&quot;/&gt;&lt;/object&gt;&lt;object type=&quot;3&quot; unique_id=&quot;107110&quot;&gt;&lt;property id=&quot;20148&quot; value=&quot;5&quot;/&gt;&lt;property id=&quot;20300&quot; value=&quot;Slide 13 - &amp;quot;Mentoring / Grading&amp;quot;&quot;/&gt;&lt;property id=&quot;20307&quot; value=&quot;491&quot;/&gt;&lt;/object&gt;&lt;object type=&quot;3&quot; unique_id=&quot;107184&quot;&gt;&lt;property id=&quot;20148&quot; value=&quot;5&quot;/&gt;&lt;property id=&quot;20300&quot; value=&quot;Slide 11 - &amp;quot;Two limits where MOOC’s are Compelling&amp;quot;&quot;/&gt;&lt;property id=&quot;20307&quot; value=&quot;492&quot;/&gt;&lt;/object&gt;&lt;object type=&quot;3&quot; unique_id=&quot;107185&quot;&gt;&lt;property id=&quot;20148&quot; value=&quot;5&quot;/&gt;&lt;property id=&quot;20300&quot; value=&quot;Slide 14 - &amp;quot;This is all very simple&amp;quot;&quot;/&gt;&lt;property id=&quot;20307&quot; value=&quot;493&quot;/&gt;&lt;/object&gt;&lt;/object&gt;&lt;object type=&quot;8&quot; unique_id=&quot;10034&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21716</TotalTime>
  <Words>1302</Words>
  <Application>Microsoft Office PowerPoint</Application>
  <PresentationFormat>On-screen Show (4:3)</PresentationFormat>
  <Paragraphs>150</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Times New Roman</vt:lpstr>
      <vt:lpstr>3_Office Theme</vt:lpstr>
      <vt:lpstr> Collaboration in the Cloud and online education environments</vt:lpstr>
      <vt:lpstr>Abstract</vt:lpstr>
      <vt:lpstr>McKinsey Institute on Big Data Jobs</vt:lpstr>
      <vt:lpstr>Massive Open Online Courses (MOOC)</vt:lpstr>
      <vt:lpstr>PowerPoint Presentation</vt:lpstr>
      <vt:lpstr>PowerPoint Presentation</vt:lpstr>
      <vt:lpstr>Customizable MOOC’s I</vt:lpstr>
      <vt:lpstr>Cloud MOOC Repository</vt:lpstr>
      <vt:lpstr>Customizable MOOC’s II</vt:lpstr>
      <vt:lpstr>PowerPoint Presentation</vt:lpstr>
      <vt:lpstr>Two limits where MOOC’s are Compelling</vt:lpstr>
      <vt:lpstr>Hermit’s Cave Virtual University</vt:lpstr>
      <vt:lpstr>Mentoring / Grading</vt:lpstr>
      <vt:lpstr>This is all very simple</vt:lpstr>
      <vt:lpstr>3-way Clouds and Universities</vt:lpstr>
      <vt:lpstr>C4 = Continuous Collaborative  Computational Cloud</vt:lpstr>
      <vt:lpstr>Higher Education 2020</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906</cp:revision>
  <dcterms:created xsi:type="dcterms:W3CDTF">2010-11-02T19:01:47Z</dcterms:created>
  <dcterms:modified xsi:type="dcterms:W3CDTF">2013-06-13T20:56:59Z</dcterms:modified>
</cp:coreProperties>
</file>