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738" r:id="rId2"/>
    <p:sldMasterId id="2147483768" r:id="rId3"/>
    <p:sldMasterId id="2147483801" r:id="rId4"/>
    <p:sldMasterId id="2147483813" r:id="rId5"/>
    <p:sldMasterId id="2147483825" r:id="rId6"/>
    <p:sldMasterId id="2147483851" r:id="rId7"/>
    <p:sldMasterId id="2147483870" r:id="rId8"/>
    <p:sldMasterId id="2147483936" r:id="rId9"/>
    <p:sldMasterId id="2147483948" r:id="rId10"/>
    <p:sldMasterId id="2147483960" r:id="rId11"/>
  </p:sldMasterIdLst>
  <p:notesMasterIdLst>
    <p:notesMasterId r:id="rId38"/>
  </p:notesMasterIdLst>
  <p:sldIdLst>
    <p:sldId id="256" r:id="rId12"/>
    <p:sldId id="583" r:id="rId13"/>
    <p:sldId id="619" r:id="rId14"/>
    <p:sldId id="620" r:id="rId15"/>
    <p:sldId id="667" r:id="rId16"/>
    <p:sldId id="668" r:id="rId17"/>
    <p:sldId id="669" r:id="rId18"/>
    <p:sldId id="670" r:id="rId19"/>
    <p:sldId id="672" r:id="rId20"/>
    <p:sldId id="666" r:id="rId21"/>
    <p:sldId id="677" r:id="rId22"/>
    <p:sldId id="673" r:id="rId23"/>
    <p:sldId id="674" r:id="rId24"/>
    <p:sldId id="689" r:id="rId25"/>
    <p:sldId id="676" r:id="rId26"/>
    <p:sldId id="687" r:id="rId27"/>
    <p:sldId id="688" r:id="rId28"/>
    <p:sldId id="675" r:id="rId29"/>
    <p:sldId id="678" r:id="rId30"/>
    <p:sldId id="679" r:id="rId31"/>
    <p:sldId id="680" r:id="rId32"/>
    <p:sldId id="681" r:id="rId33"/>
    <p:sldId id="682" r:id="rId34"/>
    <p:sldId id="683" r:id="rId35"/>
    <p:sldId id="684" r:id="rId36"/>
    <p:sldId id="6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5754" autoAdjust="0"/>
  </p:normalViewPr>
  <p:slideViewPr>
    <p:cSldViewPr>
      <p:cViewPr varScale="1">
        <p:scale>
          <a:sx n="116" d="100"/>
          <a:sy n="116" d="100"/>
        </p:scale>
        <p:origin x="-102"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eoffrey%20Fox\Desktop\TwisterAzure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'Cap3'!$G$43</c:f>
              <c:strCache>
                <c:ptCount val="1"/>
                <c:pt idx="0">
                  <c:v>Azure MapReduce</c:v>
                </c:pt>
              </c:strCache>
            </c:strRef>
          </c:tx>
          <c:invertIfNegative val="0"/>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3.916646399999983</c:v>
                </c:pt>
                <c:pt idx="1">
                  <c:v>5.8735072000000006</c:v>
                </c:pt>
                <c:pt idx="2">
                  <c:v>7.7306624000000319</c:v>
                </c:pt>
                <c:pt idx="3">
                  <c:v>9.8383786666666619</c:v>
                </c:pt>
                <c:pt idx="4">
                  <c:v>11.568659200000004</c:v>
                </c:pt>
              </c:numCache>
            </c:numRef>
          </c:val>
        </c:ser>
        <c:ser>
          <c:idx val="1"/>
          <c:order val="1"/>
          <c:tx>
            <c:strRef>
              <c:f>'Cap3'!$H$43</c:f>
              <c:strCache>
                <c:ptCount val="1"/>
                <c:pt idx="0">
                  <c:v>Amazon EMR</c:v>
                </c:pt>
              </c:strCache>
            </c:strRef>
          </c:tx>
          <c:invertIfNegative val="0"/>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invertIfNegative val="0"/>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5.8048154666666365</c:v>
                </c:pt>
                <c:pt idx="1">
                  <c:v>8.5323000000000011</c:v>
                </c:pt>
                <c:pt idx="2">
                  <c:v>11.317975533333335</c:v>
                </c:pt>
                <c:pt idx="3">
                  <c:v>14.10687728888889</c:v>
                </c:pt>
                <c:pt idx="4">
                  <c:v>16.874571544444521</c:v>
                </c:pt>
              </c:numCache>
            </c:numRef>
          </c:val>
        </c:ser>
        <c:dLbls>
          <c:showLegendKey val="0"/>
          <c:showVal val="0"/>
          <c:showCatName val="0"/>
          <c:showSerName val="0"/>
          <c:showPercent val="0"/>
          <c:showBubbleSize val="0"/>
        </c:dLbls>
        <c:gapWidth val="150"/>
        <c:axId val="92923776"/>
        <c:axId val="92925952"/>
      </c:barChart>
      <c:catAx>
        <c:axId val="92923776"/>
        <c:scaling>
          <c:orientation val="minMax"/>
        </c:scaling>
        <c:delete val="0"/>
        <c:axPos val="b"/>
        <c:title>
          <c:tx>
            <c:rich>
              <a:bodyPr/>
              <a:lstStyle/>
              <a:p>
                <a:pPr>
                  <a:defRPr/>
                </a:pPr>
                <a:r>
                  <a:rPr lang="en-US"/>
                  <a:t>Num. Cores * Num. Files</a:t>
                </a:r>
              </a:p>
            </c:rich>
          </c:tx>
          <c:layout/>
          <c:overlay val="0"/>
        </c:title>
        <c:majorTickMark val="out"/>
        <c:minorTickMark val="none"/>
        <c:tickLblPos val="nextTo"/>
        <c:crossAx val="92925952"/>
        <c:crosses val="autoZero"/>
        <c:auto val="1"/>
        <c:lblAlgn val="ctr"/>
        <c:lblOffset val="100"/>
        <c:noMultiLvlLbl val="0"/>
      </c:catAx>
      <c:valAx>
        <c:axId val="92925952"/>
        <c:scaling>
          <c:orientation val="minMax"/>
        </c:scaling>
        <c:delete val="0"/>
        <c:axPos val="l"/>
        <c:majorGridlines/>
        <c:title>
          <c:tx>
            <c:rich>
              <a:bodyPr rot="-5400000" vert="horz"/>
              <a:lstStyle/>
              <a:p>
                <a:pPr>
                  <a:defRPr/>
                </a:pPr>
                <a:r>
                  <a:rPr lang="en-US"/>
                  <a:t>Cost ($)</a:t>
                </a:r>
              </a:p>
            </c:rich>
          </c:tx>
          <c:layout/>
          <c:overlay val="0"/>
        </c:title>
        <c:numFmt formatCode="General" sourceLinked="1"/>
        <c:majorTickMark val="out"/>
        <c:minorTickMark val="none"/>
        <c:tickLblPos val="nextTo"/>
        <c:crossAx val="929237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SWG!$F$54</c:f>
              <c:strCache>
                <c:ptCount val="1"/>
                <c:pt idx="0">
                  <c:v>AzureMR</c:v>
                </c:pt>
              </c:strCache>
            </c:strRef>
          </c:tx>
          <c:invertIfNegative val="0"/>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12.655417600000026</c:v>
                </c:pt>
                <c:pt idx="2">
                  <c:v>17.183756799999987</c:v>
                </c:pt>
                <c:pt idx="3">
                  <c:v>21.677914666666759</c:v>
                </c:pt>
                <c:pt idx="4">
                  <c:v>24.525401599999917</c:v>
                </c:pt>
              </c:numCache>
            </c:numRef>
          </c:val>
        </c:ser>
        <c:ser>
          <c:idx val="2"/>
          <c:order val="1"/>
          <c:tx>
            <c:strRef>
              <c:f>SWG!$H$54</c:f>
              <c:strCache>
                <c:ptCount val="1"/>
                <c:pt idx="0">
                  <c:v>Amazon EMR</c:v>
                </c:pt>
              </c:strCache>
            </c:strRef>
          </c:tx>
          <c:spPr>
            <a:solidFill>
              <a:schemeClr val="accent2">
                <a:lumMod val="75000"/>
              </a:schemeClr>
            </a:solidFill>
          </c:spPr>
          <c:invertIfNegative val="0"/>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16.887888966666754</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invertIfNegative val="0"/>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12.626556388888931</c:v>
                </c:pt>
                <c:pt idx="2">
                  <c:v>16.203263266666667</c:v>
                </c:pt>
                <c:pt idx="3">
                  <c:v>20.051559311111117</c:v>
                </c:pt>
                <c:pt idx="4">
                  <c:v>23.875742177777635</c:v>
                </c:pt>
              </c:numCache>
            </c:numRef>
          </c:val>
        </c:ser>
        <c:dLbls>
          <c:showLegendKey val="0"/>
          <c:showVal val="0"/>
          <c:showCatName val="0"/>
          <c:showSerName val="0"/>
          <c:showPercent val="0"/>
          <c:showBubbleSize val="0"/>
        </c:dLbls>
        <c:gapWidth val="150"/>
        <c:axId val="95133056"/>
        <c:axId val="95135232"/>
      </c:barChart>
      <c:catAx>
        <c:axId val="95133056"/>
        <c:scaling>
          <c:orientation val="minMax"/>
        </c:scaling>
        <c:delete val="0"/>
        <c:axPos val="b"/>
        <c:title>
          <c:tx>
            <c:rich>
              <a:bodyPr/>
              <a:lstStyle/>
              <a:p>
                <a:pPr>
                  <a:defRPr/>
                </a:pPr>
                <a:r>
                  <a:rPr lang="en-US"/>
                  <a:t>Num. Cores * Num. Blocks</a:t>
                </a:r>
              </a:p>
            </c:rich>
          </c:tx>
          <c:layout/>
          <c:overlay val="0"/>
        </c:title>
        <c:majorTickMark val="out"/>
        <c:minorTickMark val="none"/>
        <c:tickLblPos val="nextTo"/>
        <c:crossAx val="95135232"/>
        <c:crosses val="autoZero"/>
        <c:auto val="1"/>
        <c:lblAlgn val="ctr"/>
        <c:lblOffset val="100"/>
        <c:noMultiLvlLbl val="0"/>
      </c:catAx>
      <c:valAx>
        <c:axId val="95135232"/>
        <c:scaling>
          <c:orientation val="minMax"/>
        </c:scaling>
        <c:delete val="0"/>
        <c:axPos val="l"/>
        <c:majorGridlines/>
        <c:title>
          <c:tx>
            <c:rich>
              <a:bodyPr rot="-5400000" vert="horz"/>
              <a:lstStyle/>
              <a:p>
                <a:pPr>
                  <a:defRPr/>
                </a:pPr>
                <a:r>
                  <a:rPr lang="en-US"/>
                  <a:t>Cost ($)</a:t>
                </a:r>
              </a:p>
            </c:rich>
          </c:tx>
          <c:layout/>
          <c:overlay val="0"/>
        </c:title>
        <c:numFmt formatCode="General" sourceLinked="1"/>
        <c:majorTickMark val="out"/>
        <c:minorTickMark val="none"/>
        <c:tickLblPos val="nextTo"/>
        <c:crossAx val="951330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32082596818254"/>
          <c:y val="0.1167066259574696"/>
          <c:w val="0.80056036745406833"/>
          <c:h val="0.79822506561679785"/>
        </c:manualLayout>
      </c:layout>
      <c:scatterChart>
        <c:scatterStyle val="smoothMarker"/>
        <c:varyColors val="0"/>
        <c:ser>
          <c:idx val="0"/>
          <c:order val="0"/>
          <c:tx>
            <c:strRef>
              <c:f>Blast!$B$11</c:f>
              <c:strCache>
                <c:ptCount val="1"/>
                <c:pt idx="0">
                  <c:v>Hadoop-Blast</c:v>
                </c:pt>
              </c:strCache>
            </c:strRef>
          </c:tx>
          <c:xVal>
            <c:numRef>
              <c:f>Blast!$A$12:$A$17</c:f>
              <c:numCache>
                <c:formatCode>General</c:formatCode>
                <c:ptCount val="6"/>
                <c:pt idx="0">
                  <c:v>128</c:v>
                </c:pt>
                <c:pt idx="1">
                  <c:v>256</c:v>
                </c:pt>
                <c:pt idx="2">
                  <c:v>384</c:v>
                </c:pt>
                <c:pt idx="3">
                  <c:v>512</c:v>
                </c:pt>
                <c:pt idx="4">
                  <c:v>640</c:v>
                </c:pt>
                <c:pt idx="5">
                  <c:v>768</c:v>
                </c:pt>
              </c:numCache>
            </c:numRef>
          </c:xVal>
          <c:yVal>
            <c:numRef>
              <c:f>Blast!$B$12:$B$17</c:f>
              <c:numCache>
                <c:formatCode>0.00%</c:formatCode>
                <c:ptCount val="6"/>
                <c:pt idx="0">
                  <c:v>0.7880689839290439</c:v>
                </c:pt>
                <c:pt idx="1">
                  <c:v>0.80722532852139028</c:v>
                </c:pt>
                <c:pt idx="2">
                  <c:v>0.82790065612966235</c:v>
                </c:pt>
                <c:pt idx="3">
                  <c:v>0.83116069649838831</c:v>
                </c:pt>
                <c:pt idx="4">
                  <c:v>0.83964031572745912</c:v>
                </c:pt>
                <c:pt idx="5">
                  <c:v>0.84413231799645172</c:v>
                </c:pt>
              </c:numCache>
            </c:numRef>
          </c:yVal>
          <c:smooth val="1"/>
        </c:ser>
        <c:ser>
          <c:idx val="1"/>
          <c:order val="1"/>
          <c:tx>
            <c:strRef>
              <c:f>Blast!$C$11</c:f>
              <c:strCache>
                <c:ptCount val="1"/>
                <c:pt idx="0">
                  <c:v>EC2-ClassicCloud-Blast</c:v>
                </c:pt>
              </c:strCache>
            </c:strRef>
          </c:tx>
          <c:xVal>
            <c:numRef>
              <c:f>Blast!$A$12:$A$17</c:f>
              <c:numCache>
                <c:formatCode>General</c:formatCode>
                <c:ptCount val="6"/>
                <c:pt idx="0">
                  <c:v>128</c:v>
                </c:pt>
                <c:pt idx="1">
                  <c:v>256</c:v>
                </c:pt>
                <c:pt idx="2">
                  <c:v>384</c:v>
                </c:pt>
                <c:pt idx="3">
                  <c:v>512</c:v>
                </c:pt>
                <c:pt idx="4">
                  <c:v>640</c:v>
                </c:pt>
                <c:pt idx="5">
                  <c:v>768</c:v>
                </c:pt>
              </c:numCache>
            </c:numRef>
          </c:xVal>
          <c:yVal>
            <c:numRef>
              <c:f>Blast!$C$12:$C$17</c:f>
              <c:numCache>
                <c:formatCode>0.00%</c:formatCode>
                <c:ptCount val="6"/>
                <c:pt idx="0">
                  <c:v>0.74069018045465196</c:v>
                </c:pt>
                <c:pt idx="1">
                  <c:v>0.77042981867679705</c:v>
                </c:pt>
                <c:pt idx="2">
                  <c:v>0.77390958907329765</c:v>
                </c:pt>
                <c:pt idx="3">
                  <c:v>0.77999213227258868</c:v>
                </c:pt>
                <c:pt idx="4">
                  <c:v>0.78929775157433757</c:v>
                </c:pt>
                <c:pt idx="5">
                  <c:v>0.79823278056757374</c:v>
                </c:pt>
              </c:numCache>
            </c:numRef>
          </c:yVal>
          <c:smooth val="1"/>
        </c:ser>
        <c:ser>
          <c:idx val="3"/>
          <c:order val="2"/>
          <c:tx>
            <c:strRef>
              <c:f>Blast!$E$11</c:f>
              <c:strCache>
                <c:ptCount val="1"/>
                <c:pt idx="0">
                  <c:v>DryadLINQ-Blast</c:v>
                </c:pt>
              </c:strCache>
            </c:strRef>
          </c:tx>
          <c:xVal>
            <c:numRef>
              <c:f>Blast!$A$12:$A$17</c:f>
              <c:numCache>
                <c:formatCode>General</c:formatCode>
                <c:ptCount val="6"/>
                <c:pt idx="0">
                  <c:v>128</c:v>
                </c:pt>
                <c:pt idx="1">
                  <c:v>256</c:v>
                </c:pt>
                <c:pt idx="2">
                  <c:v>384</c:v>
                </c:pt>
                <c:pt idx="3">
                  <c:v>512</c:v>
                </c:pt>
                <c:pt idx="4">
                  <c:v>640</c:v>
                </c:pt>
                <c:pt idx="5">
                  <c:v>768</c:v>
                </c:pt>
              </c:numCache>
            </c:numRef>
          </c:xVal>
          <c:yVal>
            <c:numRef>
              <c:f>Blast!$E$12:$E$17</c:f>
              <c:numCache>
                <c:formatCode>0.00%</c:formatCode>
                <c:ptCount val="6"/>
                <c:pt idx="0">
                  <c:v>0.86646897113949117</c:v>
                </c:pt>
                <c:pt idx="1">
                  <c:v>0.86774374234473917</c:v>
                </c:pt>
                <c:pt idx="2">
                  <c:v>0.90762303732576277</c:v>
                </c:pt>
                <c:pt idx="3">
                  <c:v>0.91817918974925905</c:v>
                </c:pt>
                <c:pt idx="4">
                  <c:v>0.92482995021666836</c:v>
                </c:pt>
                <c:pt idx="5">
                  <c:v>0.91501394898456079</c:v>
                </c:pt>
              </c:numCache>
            </c:numRef>
          </c:yVal>
          <c:smooth val="1"/>
        </c:ser>
        <c:ser>
          <c:idx val="2"/>
          <c:order val="3"/>
          <c:tx>
            <c:strRef>
              <c:f>Blast!$F$11</c:f>
              <c:strCache>
                <c:ptCount val="1"/>
                <c:pt idx="0">
                  <c:v>AzureTwister</c:v>
                </c:pt>
              </c:strCache>
            </c:strRef>
          </c:tx>
          <c:xVal>
            <c:numRef>
              <c:f>Blast!$A$12:$A$17</c:f>
              <c:numCache>
                <c:formatCode>General</c:formatCode>
                <c:ptCount val="6"/>
                <c:pt idx="0">
                  <c:v>128</c:v>
                </c:pt>
                <c:pt idx="1">
                  <c:v>256</c:v>
                </c:pt>
                <c:pt idx="2">
                  <c:v>384</c:v>
                </c:pt>
                <c:pt idx="3">
                  <c:v>512</c:v>
                </c:pt>
                <c:pt idx="4">
                  <c:v>640</c:v>
                </c:pt>
                <c:pt idx="5">
                  <c:v>768</c:v>
                </c:pt>
              </c:numCache>
            </c:numRef>
          </c:xVal>
          <c:yVal>
            <c:numRef>
              <c:f>Blast!$F$12:$F$17</c:f>
              <c:numCache>
                <c:formatCode>0.00%</c:formatCode>
                <c:ptCount val="6"/>
                <c:pt idx="0">
                  <c:v>0.85350519546379333</c:v>
                </c:pt>
                <c:pt idx="1">
                  <c:v>0.89249579572727578</c:v>
                </c:pt>
                <c:pt idx="2">
                  <c:v>0.89770062142686635</c:v>
                </c:pt>
                <c:pt idx="3">
                  <c:v>0.92789251694180452</c:v>
                </c:pt>
                <c:pt idx="4">
                  <c:v>0.92166406602488415</c:v>
                </c:pt>
                <c:pt idx="5">
                  <c:v>0.92448395193934274</c:v>
                </c:pt>
              </c:numCache>
            </c:numRef>
          </c:yVal>
          <c:smooth val="1"/>
        </c:ser>
        <c:dLbls>
          <c:showLegendKey val="0"/>
          <c:showVal val="0"/>
          <c:showCatName val="0"/>
          <c:showSerName val="0"/>
          <c:showPercent val="0"/>
          <c:showBubbleSize val="0"/>
        </c:dLbls>
        <c:axId val="95197056"/>
        <c:axId val="95199232"/>
      </c:scatterChart>
      <c:valAx>
        <c:axId val="95197056"/>
        <c:scaling>
          <c:orientation val="minMax"/>
          <c:max val="768"/>
          <c:min val="128"/>
        </c:scaling>
        <c:delete val="0"/>
        <c:axPos val="b"/>
        <c:title>
          <c:tx>
            <c:rich>
              <a:bodyPr/>
              <a:lstStyle/>
              <a:p>
                <a:pPr>
                  <a:defRPr sz="1000"/>
                </a:pPr>
                <a:r>
                  <a:rPr lang="en-US" sz="1000" b="1" i="0" baseline="0"/>
                  <a:t>Number of Query Files</a:t>
                </a:r>
                <a:endParaRPr lang="en-US" sz="1000"/>
              </a:p>
            </c:rich>
          </c:tx>
          <c:layout/>
          <c:overlay val="0"/>
        </c:title>
        <c:numFmt formatCode="General" sourceLinked="1"/>
        <c:majorTickMark val="out"/>
        <c:minorTickMark val="none"/>
        <c:tickLblPos val="nextTo"/>
        <c:crossAx val="95199232"/>
        <c:crosses val="autoZero"/>
        <c:crossBetween val="midCat"/>
      </c:valAx>
      <c:valAx>
        <c:axId val="95199232"/>
        <c:scaling>
          <c:orientation val="minMax"/>
        </c:scaling>
        <c:delete val="0"/>
        <c:axPos val="l"/>
        <c:majorGridlines/>
        <c:title>
          <c:tx>
            <c:rich>
              <a:bodyPr rot="-5400000" vert="horz"/>
              <a:lstStyle/>
              <a:p>
                <a:pPr>
                  <a:defRPr/>
                </a:pPr>
                <a:r>
                  <a:rPr lang="en-US"/>
                  <a:t>Parallel Efficiency</a:t>
                </a:r>
              </a:p>
            </c:rich>
          </c:tx>
          <c:layout/>
          <c:overlay val="0"/>
        </c:title>
        <c:numFmt formatCode="0.00%" sourceLinked="1"/>
        <c:majorTickMark val="out"/>
        <c:minorTickMark val="none"/>
        <c:tickLblPos val="nextTo"/>
        <c:crossAx val="95197056"/>
        <c:crosses val="autoZero"/>
        <c:crossBetween val="midCat"/>
      </c:valAx>
    </c:plotArea>
    <c:legend>
      <c:legendPos val="r"/>
      <c:layout>
        <c:manualLayout>
          <c:xMode val="edge"/>
          <c:yMode val="edge"/>
          <c:x val="0.58788888888888891"/>
          <c:y val="0.43827938174394865"/>
          <c:w val="0.38711198600174979"/>
          <c:h val="0.34517025371828519"/>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5/23/2011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extLst>
      <p:ext uri="{BB962C8B-B14F-4D97-AF65-F5344CB8AC3E}">
        <p14:creationId xmlns:p14="http://schemas.microsoft.com/office/powerpoint/2010/main" val="38703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16</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17</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D0941-BBAD-4EF7-AB6D-111D6000CC49}" type="slidenum">
              <a:rPr lang="en-US">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DB4C3-791F-4941-B41C-463985A9EE5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30353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5337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category,</a:t>
            </a:r>
            <a:r>
              <a:rPr lang="en-US" baseline="0" dirty="0" smtClean="0"/>
              <a:t> give examples, e.g. Astronomy solon 20 TB night, </a:t>
            </a:r>
          </a:p>
          <a:p>
            <a:r>
              <a:rPr lang="en-US" dirty="0" smtClean="0"/>
              <a:t>http://www.datacenterknowledge.com/archives/2009/12/22/the-data-crunching-powerhouse-behind-avatar/</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extLst>
      <p:ext uri="{BB962C8B-B14F-4D97-AF65-F5344CB8AC3E}">
        <p14:creationId xmlns:p14="http://schemas.microsoft.com/office/powerpoint/2010/main" val="3651747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379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811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7794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1145466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6090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5965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4348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721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94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16000"/>
          </a:xfrm>
        </p:spPr>
        <p:txBody>
          <a:bodyPr/>
          <a:lstStyle>
            <a:lvl1pPr>
              <a:defRPr>
                <a:solidFill>
                  <a:schemeClr val="tx2"/>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7200" y="1092200"/>
            <a:ext cx="8229600" cy="5283200"/>
          </a:xfrm>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9"/>
          </a:xfrm>
        </p:spPr>
        <p:txBody>
          <a:bodyPr/>
          <a:lstStyle>
            <a:lvl1pPr>
              <a:defRPr sz="4400"/>
            </a:lvl1p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84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22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3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08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0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45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297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85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796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08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59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20719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84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17813" y="0"/>
            <a:ext cx="9144000" cy="533400"/>
          </a:xfrm>
          <a:prstGeom prst="rect">
            <a:avLst/>
          </a:prstGeom>
          <a:gradFill flip="none" rotWithShape="1">
            <a:gsLst>
              <a:gs pos="100000">
                <a:srgbClr val="002060"/>
              </a:gs>
              <a:gs pos="4000">
                <a:srgbClr val="493227"/>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04799" y="0"/>
            <a:ext cx="7906987" cy="506027"/>
          </a:xfrm>
        </p:spPr>
        <p:txBody>
          <a:bodyPr>
            <a:normAutofit/>
          </a:bodyPr>
          <a:lstStyle>
            <a:lvl1pPr algn="l">
              <a:defRPr sz="3600" b="0">
                <a:solidFill>
                  <a:schemeClr val="bg1"/>
                </a:solidFill>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2060"/>
              </a:buClr>
              <a:buSzPct val="70000"/>
              <a:buFontTx/>
              <a:buBlip>
                <a:blip r:embed="rId2"/>
              </a:buBlip>
              <a:defRPr>
                <a:solidFill>
                  <a:srgbClr val="002060"/>
                </a:solidFill>
                <a:latin typeface="Candara" pitchFamily="34" charset="0"/>
              </a:defRPr>
            </a:lvl1pPr>
            <a:lvl2pPr>
              <a:buClr>
                <a:srgbClr val="7E110D"/>
              </a:buClr>
              <a:defRPr>
                <a:solidFill>
                  <a:srgbClr val="002060"/>
                </a:solidFill>
                <a:latin typeface="Candara" pitchFamily="34" charset="0"/>
              </a:defRPr>
            </a:lvl2pPr>
            <a:lvl3pPr>
              <a:defRPr>
                <a:solidFill>
                  <a:srgbClr val="002060"/>
                </a:solidFill>
                <a:latin typeface="Candara" pitchFamily="34" charset="0"/>
              </a:defRPr>
            </a:lvl3pPr>
            <a:lvl4pPr>
              <a:defRPr>
                <a:solidFill>
                  <a:srgbClr val="002060"/>
                </a:solidFill>
                <a:latin typeface="Candara" pitchFamily="34" charset="0"/>
              </a:defRPr>
            </a:lvl4pPr>
            <a:lvl5pPr>
              <a:defRPr>
                <a:solidFill>
                  <a:srgbClr val="002060"/>
                </a:solidFill>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609608"/>
            <a:ext cx="9144000" cy="248392"/>
          </a:xfrm>
          <a:prstGeom prst="rect">
            <a:avLst/>
          </a:prstGeom>
          <a:solidFill>
            <a:srgbClr val="54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ooter Placeholder 4"/>
          <p:cNvSpPr txBox="1">
            <a:spLocks/>
          </p:cNvSpPr>
          <p:nvPr userDrawn="1"/>
        </p:nvSpPr>
        <p:spPr>
          <a:xfrm>
            <a:off x="1866900" y="6609608"/>
            <a:ext cx="5410200" cy="27855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white"/>
                </a:solidFill>
              </a:rPr>
              <a:t>Jaliya Ekanayake - School of Informatics and Computing</a:t>
            </a:r>
            <a:endParaRPr lang="en-US" dirty="0">
              <a:solidFill>
                <a:prstClr val="white"/>
              </a:solidFill>
            </a:endParaRPr>
          </a:p>
        </p:txBody>
      </p:sp>
      <p:sp>
        <p:nvSpPr>
          <p:cNvPr id="9" name="Slide Number Placeholder 5"/>
          <p:cNvSpPr txBox="1">
            <a:spLocks/>
          </p:cNvSpPr>
          <p:nvPr userDrawn="1"/>
        </p:nvSpPr>
        <p:spPr>
          <a:xfrm>
            <a:off x="-17813" y="652303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EFFF6C-AE4E-4FE6-A064-67A5E3D5DC7A}" type="slidenum">
              <a:rPr lang="en-US" smtClean="0">
                <a:solidFill>
                  <a:prstClr val="white"/>
                </a:solidFill>
              </a:rPr>
              <a:pPr/>
              <a:t>‹#›</a:t>
            </a:fld>
            <a:endParaRPr lang="en-US" dirty="0">
              <a:solidFill>
                <a:prstClr val="white"/>
              </a:solidFill>
            </a:endParaRPr>
          </a:p>
        </p:txBody>
      </p:sp>
      <p:pic>
        <p:nvPicPr>
          <p:cNvPr id="10" name="Picture 2" descr="C:\Users\jaliyaek\Desktop\iub_branding_web\img\iub_crimson.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6536864"/>
            <a:ext cx="1219199" cy="31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41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51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6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35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155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43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035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31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8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289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66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36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49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6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6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86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29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339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6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86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38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48080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5/23/2011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82562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32849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06165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46255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051000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32591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05520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846604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43974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4333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5/23/2011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41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24248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8"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Arial" pitchFamily="34" charset="0"/>
                  <a:ea typeface="SimSun" charset="0"/>
                  <a:cs typeface="Arial" pitchFamily="34" charset="0"/>
                </a:rPr>
                <a:t>EGI-</a:t>
              </a:r>
              <a:r>
                <a:rPr lang="en-GB" sz="3200" b="1" dirty="0" err="1">
                  <a:solidFill>
                    <a:srgbClr val="FFFFFF"/>
                  </a:solidFill>
                  <a:latin typeface="Arial" pitchFamily="34" charset="0"/>
                  <a:ea typeface="SimSun" charset="0"/>
                  <a:cs typeface="Arial" pitchFamily="34" charset="0"/>
                </a:rPr>
                <a:t>InSPIRE</a:t>
              </a:r>
              <a:endParaRPr lang="en-GB" sz="3200" b="1" dirty="0">
                <a:solidFill>
                  <a:srgbClr val="FFFFFF"/>
                </a:solidFill>
                <a:latin typeface="Arial" pitchFamily="34" charset="0"/>
                <a:ea typeface="SimSun" charset="0"/>
                <a:cs typeface="Arial" pitchFamily="34" charset="0"/>
              </a:endParaRPr>
            </a:p>
          </p:txBody>
        </p:sp>
      </p:grpSp>
      <p:pic>
        <p:nvPicPr>
          <p:cNvPr id="12" name="Picture 3"/>
          <p:cNvPicPr>
            <a:picLocks noChangeAspect="1" noChangeArrowheads="1"/>
          </p:cNvPicPr>
          <p:nvPr/>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pic>
        <p:nvPicPr>
          <p:cNvPr id="16" name="Picture 1"/>
          <p:cNvPicPr>
            <a:picLocks noChangeAspect="1" noChangeArrowheads="1"/>
          </p:cNvPicPr>
          <p:nvPr userDrawn="1"/>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18" name="Group 21"/>
          <p:cNvGrpSpPr>
            <a:grpSpLocks/>
          </p:cNvGrpSpPr>
          <p:nvPr userDrawn="1"/>
        </p:nvGrpSpPr>
        <p:grpSpPr bwMode="auto">
          <a:xfrm>
            <a:off x="0" y="0"/>
            <a:ext cx="9215438" cy="1081088"/>
            <a:chOff x="-1" y="0"/>
            <a:chExt cx="9215439" cy="1081088"/>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20"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sp>
          <p:nvSpPr>
            <p:cNvPr id="23" name="Text Box 12"/>
            <p:cNvSpPr txBox="1">
              <a:spLocks noChangeArrowheads="1"/>
            </p:cNvSpPr>
            <p:nvPr userDrawn="1"/>
          </p:nvSpPr>
          <p:spPr bwMode="auto">
            <a:xfrm>
              <a:off x="6551613" y="503238"/>
              <a:ext cx="2663825" cy="577850"/>
            </a:xfrm>
            <a:prstGeom prst="rect">
              <a:avLst/>
            </a:prstGeom>
            <a:noFill/>
            <a:ln>
              <a:noFill/>
            </a:ln>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fontAlgn="base" hangingPunct="1">
                <a:spcBef>
                  <a:spcPct val="0"/>
                </a:spcBef>
                <a:spcAft>
                  <a:spcPct val="0"/>
                </a:spcAft>
                <a:defRPr/>
              </a:pPr>
              <a:r>
                <a:rPr lang="en-GB" sz="3200" b="1">
                  <a:solidFill>
                    <a:srgbClr val="FFFFFF"/>
                  </a:solidFill>
                  <a:ea typeface="SimSun" pitchFamily="2" charset="-122"/>
                  <a:cs typeface="Arial" pitchFamily="34" charset="0"/>
                </a:rPr>
                <a:t>EGI-InSPIRE</a:t>
              </a:r>
            </a:p>
          </p:txBody>
        </p:sp>
      </p:grpSp>
      <p:pic>
        <p:nvPicPr>
          <p:cNvPr id="24" name="Picture 3"/>
          <p:cNvPicPr>
            <a:picLocks noChangeAspect="1" noChangeArrowheads="1"/>
          </p:cNvPicPr>
          <p:nvPr userDrawn="1"/>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25" name="Picture 4"/>
          <p:cNvPicPr>
            <a:picLocks noChangeAspect="1" noChangeArrowheads="1"/>
          </p:cNvPicPr>
          <p:nvPr userDrawn="1"/>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26"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7"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8"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1/10/2010</a:t>
            </a:r>
            <a:endParaRPr lang="en-US" dirty="0">
              <a:solidFill>
                <a:prstClr val="white"/>
              </a:solidFill>
            </a:endParaRPr>
          </a:p>
        </p:txBody>
      </p:sp>
      <p:sp>
        <p:nvSpPr>
          <p:cNvPr id="29" name="Footer Placeholder 4"/>
          <p:cNvSpPr>
            <a:spLocks noGrp="1"/>
          </p:cNvSpPr>
          <p:nvPr>
            <p:ph type="ftr" sz="quarter" idx="11"/>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30"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76101FC0-D9D0-49EF-9321-3A26CFA307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12551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6" name="Slide Number Placeholder 5"/>
          <p:cNvSpPr>
            <a:spLocks noGrp="1"/>
          </p:cNvSpPr>
          <p:nvPr>
            <p:ph type="sldNum" sz="quarter" idx="12"/>
          </p:nvPr>
        </p:nvSpPr>
        <p:spPr/>
        <p:txBody>
          <a:bodyPr/>
          <a:lstStyle>
            <a:lvl1pPr>
              <a:defRPr/>
            </a:lvl1pPr>
          </a:lstStyle>
          <a:p>
            <a:pPr>
              <a:defRPr/>
            </a:pPr>
            <a:fld id="{B766B822-0537-47F4-AF44-3AAE4040AAE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9367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5" name="Slide Number Placeholder 5"/>
          <p:cNvSpPr>
            <a:spLocks noGrp="1"/>
          </p:cNvSpPr>
          <p:nvPr>
            <p:ph type="sldNum" sz="quarter" idx="12"/>
          </p:nvPr>
        </p:nvSpPr>
        <p:spPr/>
        <p:txBody>
          <a:bodyPr/>
          <a:lstStyle>
            <a:lvl1pPr>
              <a:defRPr/>
            </a:lvl1pPr>
          </a:lstStyle>
          <a:p>
            <a:pPr>
              <a:defRPr/>
            </a:pPr>
            <a:fld id="{D9526476-F840-40C0-8DB5-D37D96D7452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21898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r>
              <a:rPr lang="en-US">
                <a:solidFill>
                  <a:prstClr val="white"/>
                </a:solidFill>
              </a:rPr>
              <a:t>1/10/2010</a:t>
            </a:r>
            <a:endParaRPr lang="en-GB">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r>
              <a:rPr lang="en-GB">
                <a:solidFill>
                  <a:prstClr val="white"/>
                </a:solidFill>
              </a:rPr>
              <a:t>NSF &amp; EC - Rome 2010</a:t>
            </a:r>
          </a:p>
        </p:txBody>
      </p:sp>
      <p:sp>
        <p:nvSpPr>
          <p:cNvPr id="5" name="Slide Number Placeholder 4"/>
          <p:cNvSpPr>
            <a:spLocks noGrp="1"/>
          </p:cNvSpPr>
          <p:nvPr>
            <p:ph type="sldNum" sz="quarter" idx="12"/>
          </p:nvPr>
        </p:nvSpPr>
        <p:spPr/>
        <p:txBody>
          <a:bodyPr/>
          <a:lstStyle>
            <a:lvl1pPr>
              <a:defRPr/>
            </a:lvl1pPr>
          </a:lstStyle>
          <a:p>
            <a:pPr>
              <a:defRPr/>
            </a:pPr>
            <a:fld id="{977D435D-5BF8-4B6E-B3BC-5C9FD3D93EA4}"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14957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8913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735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5097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176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0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5/23/2011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94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17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861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3632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99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534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3018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5467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91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08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2229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4399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055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98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035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5013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ED54AF-81AF-4D72-B9E5-4DC3FBCB3C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4696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46EEC0-0553-4E28-97A1-94B2FD4255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2340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F88BBE-F9F1-40CD-B0C2-2DC4CE5C97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851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8EA73F-CBA0-480F-8620-5B946AF7BF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82320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4D644D-FCDB-4309-919A-DE501910A3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3032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ACBBB27-0738-4421-A873-1B7FC92589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81220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357724C-6BFD-4CA5-867E-364EFF07E6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748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3B404C-0F1D-4233-BDD4-75D734E73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9381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E49C8-13D8-46F8-BA1B-4EDCD53720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86538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CA6C5E-C18E-4194-A779-26CD0419C2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62596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FC2903-7AC9-44DB-B44D-04109C50FF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28256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1958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63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0.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1.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0.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1.jpeg"/><Relationship Id="rId5" Type="http://schemas.openxmlformats.org/officeDocument/2006/relationships/theme" Target="../theme/theme7.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5.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5/23/2011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8"/>
            <a:ext cx="7772400" cy="1144429"/>
          </a:xfrm>
          <a:prstGeom prst="rect">
            <a:avLst/>
          </a:prstGeom>
          <a:noFill/>
          <a:ln w="9525">
            <a:noFill/>
            <a:miter lim="800000"/>
            <a:headEnd/>
            <a:tailEnd/>
          </a:ln>
          <a:effectLst/>
        </p:spPr>
        <p:txBody>
          <a:bodyPr vert="horz" wrap="square" lIns="82296" tIns="41148" rIns="82296"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8"/>
            <a:ext cx="7772400" cy="4116229"/>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defRPr sz="13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ctr">
              <a:defRPr sz="13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a:defRPr sz="1300"/>
            </a:lvl1pPr>
          </a:lstStyle>
          <a:p>
            <a:pPr fontAlgn="base">
              <a:spcBef>
                <a:spcPct val="0"/>
              </a:spcBef>
              <a:spcAft>
                <a:spcPct val="0"/>
              </a:spcAft>
            </a:pPr>
            <a:fld id="{9E4EF2DB-F545-4624-AD8C-FBEB4FC295F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8779448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pitchFamily="18" charset="0"/>
        </a:defRPr>
      </a:lvl2pPr>
      <a:lvl3pPr algn="ctr" rtl="0" fontAlgn="base">
        <a:spcBef>
          <a:spcPct val="0"/>
        </a:spcBef>
        <a:spcAft>
          <a:spcPct val="0"/>
        </a:spcAft>
        <a:defRPr sz="4000">
          <a:solidFill>
            <a:schemeClr val="tx2"/>
          </a:solidFill>
          <a:latin typeface="Times New Roman" pitchFamily="18" charset="0"/>
        </a:defRPr>
      </a:lvl3pPr>
      <a:lvl4pPr algn="ctr" rtl="0" fontAlgn="base">
        <a:spcBef>
          <a:spcPct val="0"/>
        </a:spcBef>
        <a:spcAft>
          <a:spcPct val="0"/>
        </a:spcAft>
        <a:defRPr sz="4000">
          <a:solidFill>
            <a:schemeClr val="tx2"/>
          </a:solidFill>
          <a:latin typeface="Times New Roman" pitchFamily="18" charset="0"/>
        </a:defRPr>
      </a:lvl4pPr>
      <a:lvl5pPr algn="ctr" rtl="0" fontAlgn="base">
        <a:spcBef>
          <a:spcPct val="0"/>
        </a:spcBef>
        <a:spcAft>
          <a:spcPct val="0"/>
        </a:spcAft>
        <a:defRPr sz="4000">
          <a:solidFill>
            <a:schemeClr val="tx2"/>
          </a:solidFill>
          <a:latin typeface="Times New Roman" pitchFamily="18"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p:titleStyle>
    <p:bodyStyle>
      <a:lvl1pPr marL="308610" indent="-308610" algn="l" rtl="0" fontAlgn="base">
        <a:spcBef>
          <a:spcPct val="20000"/>
        </a:spcBef>
        <a:spcAft>
          <a:spcPct val="0"/>
        </a:spcAft>
        <a:buChar char="•"/>
        <a:defRPr sz="2900">
          <a:solidFill>
            <a:schemeClr val="tx1"/>
          </a:solidFill>
          <a:latin typeface="+mn-lt"/>
          <a:ea typeface="+mn-ea"/>
          <a:cs typeface="+mn-cs"/>
        </a:defRPr>
      </a:lvl1pPr>
      <a:lvl2pPr marL="668655" indent="-257175" algn="l" rtl="0" fontAlgn="base">
        <a:spcBef>
          <a:spcPct val="20000"/>
        </a:spcBef>
        <a:spcAft>
          <a:spcPct val="0"/>
        </a:spcAft>
        <a:buChar char="–"/>
        <a:defRPr sz="2500">
          <a:solidFill>
            <a:schemeClr val="tx1"/>
          </a:solidFill>
          <a:latin typeface="+mn-lt"/>
        </a:defRPr>
      </a:lvl2pPr>
      <a:lvl3pPr marL="1028700" indent="-205740" algn="l" rtl="0" fontAlgn="base">
        <a:spcBef>
          <a:spcPct val="20000"/>
        </a:spcBef>
        <a:spcAft>
          <a:spcPct val="0"/>
        </a:spcAft>
        <a:buChar char="•"/>
        <a:defRPr sz="220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p:nvPicPr>
        <p:blipFill>
          <a:blip r:embed="rId14"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17354320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FSWhite.gif"/>
          <p:cNvPicPr>
            <a:picLocks noChangeAspect="1"/>
          </p:cNvPicPr>
          <p:nvPr/>
        </p:nvPicPr>
        <p:blipFill>
          <a:blip r:embed="rId5" cstate="print"/>
          <a:stretch>
            <a:fillRect/>
          </a:stretch>
        </p:blipFill>
        <p:spPr>
          <a:xfrm>
            <a:off x="7543802" y="109252"/>
            <a:ext cx="1600199" cy="595345"/>
          </a:xfrm>
          <a:prstGeom prst="rect">
            <a:avLst/>
          </a:prstGeom>
        </p:spPr>
      </p:pic>
      <p:pic>
        <p:nvPicPr>
          <p:cNvPr id="15" name="Picture 14" descr="FS_PPT_Master.jpg"/>
          <p:cNvPicPr>
            <a:picLocks noChangeAspect="1"/>
          </p:cNvPicPr>
          <p:nvPr/>
        </p:nvPicPr>
        <p:blipFill>
          <a:blip r:embed="rId6" cstate="print"/>
          <a:srcRect b="3533"/>
          <a:stretch>
            <a:fillRect/>
          </a:stretch>
        </p:blipFill>
        <p:spPr>
          <a:xfrm>
            <a:off x="8686801" y="783819"/>
            <a:ext cx="457199" cy="409981"/>
          </a:xfrm>
          <a:prstGeom prst="rect">
            <a:avLst/>
          </a:prstGeom>
        </p:spPr>
      </p:pic>
      <p:cxnSp>
        <p:nvCxnSpPr>
          <p:cNvPr id="7" name="Straight Connector 6"/>
          <p:cNvCxnSpPr/>
          <p:nvPr/>
        </p:nvCxnSpPr>
        <p:spPr>
          <a:xfrm>
            <a:off x="0" y="6578600"/>
            <a:ext cx="6934200"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2"/>
          <p:cNvSpPr>
            <a:spLocks noGrp="1"/>
          </p:cNvSpPr>
          <p:nvPr>
            <p:ph type="title"/>
          </p:nvPr>
        </p:nvSpPr>
        <p:spPr>
          <a:xfrm>
            <a:off x="457200" y="-25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4" name="Text Placeholder 13"/>
          <p:cNvSpPr>
            <a:spLocks noGrp="1"/>
          </p:cNvSpPr>
          <p:nvPr>
            <p:ph type="body" idx="1"/>
          </p:nvPr>
        </p:nvSpPr>
        <p:spPr>
          <a:xfrm>
            <a:off x="457200" y="1295400"/>
            <a:ext cx="8229600" cy="50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FS_PPT_title.bmp"/>
          <p:cNvPicPr>
            <a:picLocks noChangeAspect="1"/>
          </p:cNvPicPr>
          <p:nvPr/>
        </p:nvPicPr>
        <p:blipFill>
          <a:blip r:embed="rId7" cstate="print"/>
          <a:stretch>
            <a:fillRect/>
          </a:stretch>
        </p:blipFill>
        <p:spPr>
          <a:xfrm>
            <a:off x="8208996" y="-25399"/>
            <a:ext cx="935004" cy="729996"/>
          </a:xfrm>
          <a:prstGeom prst="rect">
            <a:avLst/>
          </a:prstGeom>
        </p:spPr>
      </p:pic>
      <p:pic>
        <p:nvPicPr>
          <p:cNvPr id="19" name="Picture 18" descr="FS_PPT_Master.jpg"/>
          <p:cNvPicPr>
            <a:picLocks noChangeAspect="1"/>
          </p:cNvPicPr>
          <p:nvPr/>
        </p:nvPicPr>
        <p:blipFill>
          <a:blip r:embed="rId8" cstate="print"/>
          <a:srcRect b="3533"/>
          <a:stretch>
            <a:fillRect/>
          </a:stretch>
        </p:blipFill>
        <p:spPr>
          <a:xfrm>
            <a:off x="7848601" y="-25400"/>
            <a:ext cx="304799" cy="409981"/>
          </a:xfrm>
          <a:prstGeom prst="rect">
            <a:avLst/>
          </a:prstGeom>
        </p:spPr>
      </p:pic>
      <p:sp>
        <p:nvSpPr>
          <p:cNvPr id="9" name="TextBox 8"/>
          <p:cNvSpPr txBox="1"/>
          <p:nvPr/>
        </p:nvSpPr>
        <p:spPr>
          <a:xfrm>
            <a:off x="4419600" y="6514069"/>
            <a:ext cx="4800600" cy="276999"/>
          </a:xfrm>
          <a:prstGeom prst="rect">
            <a:avLst/>
          </a:prstGeom>
          <a:noFill/>
        </p:spPr>
        <p:txBody>
          <a:bodyPr wrap="square" rtlCol="0">
            <a:spAutoFit/>
          </a:bodyPr>
          <a:lstStyle/>
          <a:p>
            <a:pPr defTabSz="457200"/>
            <a:r>
              <a:rPr lang="en-US" sz="1200" i="1" dirty="0" smtClean="0">
                <a:solidFill>
                  <a:prstClr val="black"/>
                </a:solidFill>
                <a:latin typeface="Candara" pitchFamily="34" charset="0"/>
              </a:rPr>
              <a:t>Barga, Gannon: Cloud Computing Presentation, MSR Faculty Summit 2009</a:t>
            </a:r>
            <a:endParaRPr lang="en-US" sz="1200" i="1" dirty="0">
              <a:solidFill>
                <a:prstClr val="black"/>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1" r:id="rId2"/>
    <p:sldLayoutId id="2147483743" r:id="rId3"/>
  </p:sldLayoutIdLst>
  <p:txStyles>
    <p:titleStyle>
      <a:lvl1pPr algn="ctr" defTabSz="4572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Candar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Candar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Candar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8772709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9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34CC8-CB97-4FFC-B09D-AAAA3F5FEE5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22710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3715-30A8-46DA-AC9F-68C70606CC3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5708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bwMode="auto">
          <a:xfrm>
            <a:off x="152400" y="304800"/>
            <a:ext cx="8839200"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803267" name="Rectangle 3"/>
          <p:cNvSpPr>
            <a:spLocks noGrp="1" noChangeArrowheads="1"/>
          </p:cNvSpPr>
          <p:nvPr>
            <p:ph type="body" idx="1"/>
          </p:nvPr>
        </p:nvSpPr>
        <p:spPr bwMode="auto">
          <a:xfrm>
            <a:off x="152400" y="16002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03268" name="Rectangle 4"/>
          <p:cNvSpPr>
            <a:spLocks noChangeArrowheads="1"/>
          </p:cNvSpPr>
          <p:nvPr userDrawn="1"/>
        </p:nvSpPr>
        <p:spPr bwMode="auto">
          <a:xfrm flipV="1">
            <a:off x="1371600" y="6440488"/>
            <a:ext cx="6477000" cy="74612"/>
          </a:xfrm>
          <a:prstGeom prst="rect">
            <a:avLst/>
          </a:prstGeom>
          <a:solidFill>
            <a:srgbClr val="000080"/>
          </a:solidFill>
          <a:ln>
            <a:noFill/>
          </a:ln>
          <a:effectLst/>
          <a:extLs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sp>
        <p:nvSpPr>
          <p:cNvPr id="1803269" name="Text Box 5"/>
          <p:cNvSpPr txBox="1">
            <a:spLocks noChangeArrowheads="1"/>
          </p:cNvSpPr>
          <p:nvPr userDrawn="1"/>
        </p:nvSpPr>
        <p:spPr bwMode="auto">
          <a:xfrm>
            <a:off x="4572000" y="6553200"/>
            <a:ext cx="3200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fontAlgn="base" hangingPunct="0">
              <a:spcBef>
                <a:spcPct val="0"/>
              </a:spcBef>
              <a:spcAft>
                <a:spcPct val="0"/>
              </a:spcAft>
            </a:pPr>
            <a:r>
              <a:rPr lang="en-US" sz="1000" b="1" smtClean="0">
                <a:solidFill>
                  <a:srgbClr val="000000"/>
                </a:solidFill>
                <a:latin typeface="Arial" pitchFamily="34" charset="0"/>
              </a:rPr>
              <a:t>UNIVERSITY OF CALIFORNIA, SAN DIEGO</a:t>
            </a:r>
          </a:p>
        </p:txBody>
      </p:sp>
      <p:sp>
        <p:nvSpPr>
          <p:cNvPr id="1803270" name="Text Box 6"/>
          <p:cNvSpPr txBox="1">
            <a:spLocks noChangeArrowheads="1"/>
          </p:cNvSpPr>
          <p:nvPr userDrawn="1"/>
        </p:nvSpPr>
        <p:spPr bwMode="auto">
          <a:xfrm>
            <a:off x="1355725" y="6248400"/>
            <a:ext cx="5654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b="1" smtClean="0">
                <a:solidFill>
                  <a:srgbClr val="000000"/>
                </a:solidFill>
                <a:latin typeface="Arial" pitchFamily="34" charset="0"/>
              </a:rPr>
              <a:t>SAN DIEGO SUPERCOMPUTER CENTER</a:t>
            </a:r>
          </a:p>
        </p:txBody>
      </p:sp>
      <p:pic>
        <p:nvPicPr>
          <p:cNvPr id="180327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0688" y="6270625"/>
            <a:ext cx="804862" cy="422275"/>
          </a:xfrm>
          <a:prstGeom prst="rect">
            <a:avLst/>
          </a:prstGeom>
          <a:noFill/>
          <a:extLst>
            <a:ext uri="{909E8E84-426E-40DD-AFC4-6F175D3DCCD1}">
              <a14:hiddenFill xmlns:a14="http://schemas.microsoft.com/office/drawing/2010/main">
                <a:solidFill>
                  <a:srgbClr val="FFFFFF"/>
                </a:solidFill>
              </a14:hiddenFill>
            </a:ext>
          </a:extLst>
        </p:spPr>
      </p:pic>
      <p:pic>
        <p:nvPicPr>
          <p:cNvPr id="1803272" name="Picture 8" descr="SDSC_logo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952500" cy="495300"/>
          </a:xfrm>
          <a:prstGeom prst="rect">
            <a:avLst/>
          </a:prstGeom>
          <a:noFill/>
          <a:extLst>
            <a:ext uri="{909E8E84-426E-40DD-AFC4-6F175D3DCCD1}">
              <a14:hiddenFill xmlns:a14="http://schemas.microsoft.com/office/drawing/2010/main">
                <a:solidFill>
                  <a:srgbClr val="FFFFFF"/>
                </a:solidFill>
              </a14:hiddenFill>
            </a:ext>
          </a:extLst>
        </p:spPr>
      </p:pic>
      <p:sp>
        <p:nvSpPr>
          <p:cNvPr id="1803273" name="Text Box 9"/>
          <p:cNvSpPr txBox="1">
            <a:spLocks noChangeArrowheads="1"/>
          </p:cNvSpPr>
          <p:nvPr userDrawn="1"/>
        </p:nvSpPr>
        <p:spPr bwMode="auto">
          <a:xfrm>
            <a:off x="3200400" y="6521450"/>
            <a:ext cx="1436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i="1" smtClean="0">
                <a:solidFill>
                  <a:srgbClr val="009999"/>
                </a:solidFill>
              </a:rPr>
              <a:t>Fran Berman</a:t>
            </a:r>
          </a:p>
        </p:txBody>
      </p:sp>
    </p:spTree>
    <p:extLst>
      <p:ext uri="{BB962C8B-B14F-4D97-AF65-F5344CB8AC3E}">
        <p14:creationId xmlns:p14="http://schemas.microsoft.com/office/powerpoint/2010/main" val="287270137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txStyles>
    <p:titleStyle>
      <a:lvl1pPr algn="ctr" rtl="0" fontAlgn="base">
        <a:lnSpc>
          <a:spcPct val="95000"/>
        </a:lnSpc>
        <a:spcBef>
          <a:spcPct val="0"/>
        </a:spcBef>
        <a:spcAft>
          <a:spcPct val="0"/>
        </a:spcAft>
        <a:defRPr sz="3600" b="1" i="1">
          <a:solidFill>
            <a:srgbClr val="000099"/>
          </a:solidFill>
          <a:latin typeface="+mj-lt"/>
          <a:ea typeface="+mj-ea"/>
          <a:cs typeface="+mj-cs"/>
        </a:defRPr>
      </a:lvl1pPr>
      <a:lvl2pPr algn="ctr" rtl="0" fontAlgn="base">
        <a:lnSpc>
          <a:spcPct val="95000"/>
        </a:lnSpc>
        <a:spcBef>
          <a:spcPct val="0"/>
        </a:spcBef>
        <a:spcAft>
          <a:spcPct val="0"/>
        </a:spcAft>
        <a:defRPr sz="3600" b="1" i="1">
          <a:solidFill>
            <a:srgbClr val="000099"/>
          </a:solidFill>
          <a:latin typeface="Helvetica" charset="0"/>
        </a:defRPr>
      </a:lvl2pPr>
      <a:lvl3pPr algn="ctr" rtl="0" fontAlgn="base">
        <a:lnSpc>
          <a:spcPct val="95000"/>
        </a:lnSpc>
        <a:spcBef>
          <a:spcPct val="0"/>
        </a:spcBef>
        <a:spcAft>
          <a:spcPct val="0"/>
        </a:spcAft>
        <a:defRPr sz="3600" b="1" i="1">
          <a:solidFill>
            <a:srgbClr val="000099"/>
          </a:solidFill>
          <a:latin typeface="Helvetica" charset="0"/>
        </a:defRPr>
      </a:lvl3pPr>
      <a:lvl4pPr algn="ctr" rtl="0" fontAlgn="base">
        <a:lnSpc>
          <a:spcPct val="95000"/>
        </a:lnSpc>
        <a:spcBef>
          <a:spcPct val="0"/>
        </a:spcBef>
        <a:spcAft>
          <a:spcPct val="0"/>
        </a:spcAft>
        <a:defRPr sz="3600" b="1" i="1">
          <a:solidFill>
            <a:srgbClr val="000099"/>
          </a:solidFill>
          <a:latin typeface="Helvetica" charset="0"/>
        </a:defRPr>
      </a:lvl4pPr>
      <a:lvl5pPr algn="ctr" rtl="0" fontAlgn="base">
        <a:lnSpc>
          <a:spcPct val="95000"/>
        </a:lnSpc>
        <a:spcBef>
          <a:spcPct val="0"/>
        </a:spcBef>
        <a:spcAft>
          <a:spcPct val="0"/>
        </a:spcAft>
        <a:defRPr sz="3600" b="1" i="1">
          <a:solidFill>
            <a:srgbClr val="000099"/>
          </a:solidFill>
          <a:latin typeface="Helvetica" charset="0"/>
        </a:defRPr>
      </a:lvl5pPr>
      <a:lvl6pPr marL="457200" algn="ctr" rtl="0" fontAlgn="base">
        <a:lnSpc>
          <a:spcPct val="95000"/>
        </a:lnSpc>
        <a:spcBef>
          <a:spcPct val="0"/>
        </a:spcBef>
        <a:spcAft>
          <a:spcPct val="0"/>
        </a:spcAft>
        <a:defRPr sz="3600" b="1" i="1">
          <a:solidFill>
            <a:srgbClr val="000099"/>
          </a:solidFill>
          <a:latin typeface="Helvetica" charset="0"/>
        </a:defRPr>
      </a:lvl6pPr>
      <a:lvl7pPr marL="914400" algn="ctr" rtl="0" fontAlgn="base">
        <a:lnSpc>
          <a:spcPct val="95000"/>
        </a:lnSpc>
        <a:spcBef>
          <a:spcPct val="0"/>
        </a:spcBef>
        <a:spcAft>
          <a:spcPct val="0"/>
        </a:spcAft>
        <a:defRPr sz="3600" b="1" i="1">
          <a:solidFill>
            <a:srgbClr val="000099"/>
          </a:solidFill>
          <a:latin typeface="Helvetica" charset="0"/>
        </a:defRPr>
      </a:lvl7pPr>
      <a:lvl8pPr marL="1371600" algn="ctr" rtl="0" fontAlgn="base">
        <a:lnSpc>
          <a:spcPct val="95000"/>
        </a:lnSpc>
        <a:spcBef>
          <a:spcPct val="0"/>
        </a:spcBef>
        <a:spcAft>
          <a:spcPct val="0"/>
        </a:spcAft>
        <a:defRPr sz="3600" b="1" i="1">
          <a:solidFill>
            <a:srgbClr val="000099"/>
          </a:solidFill>
          <a:latin typeface="Helvetica" charset="0"/>
        </a:defRPr>
      </a:lvl8pPr>
      <a:lvl9pPr marL="1828800" algn="ctr" rtl="0" fontAlgn="base">
        <a:lnSpc>
          <a:spcPct val="95000"/>
        </a:lnSpc>
        <a:spcBef>
          <a:spcPct val="0"/>
        </a:spcBef>
        <a:spcAft>
          <a:spcPct val="0"/>
        </a:spcAft>
        <a:defRPr sz="3600" b="1" i="1">
          <a:solidFill>
            <a:srgbClr val="000099"/>
          </a:solidFill>
          <a:latin typeface="Helvetica" charset="0"/>
        </a:defRPr>
      </a:lvl9pPr>
    </p:titleStyle>
    <p:bodyStyle>
      <a:lvl1pPr marL="342900" indent="-342900" algn="l" rtl="0" fontAlgn="base">
        <a:lnSpc>
          <a:spcPct val="95000"/>
        </a:lnSpc>
        <a:spcBef>
          <a:spcPct val="20000"/>
        </a:spcBef>
        <a:spcAft>
          <a:spcPct val="0"/>
        </a:spcAft>
        <a:buClr>
          <a:schemeClr val="tx1"/>
        </a:buClr>
        <a:buSzPct val="100000"/>
        <a:buChar char="•"/>
        <a:defRPr sz="2800" b="1">
          <a:solidFill>
            <a:schemeClr val="tx1"/>
          </a:solidFill>
          <a:latin typeface="+mn-lt"/>
          <a:ea typeface="+mn-ea"/>
          <a:cs typeface="+mn-cs"/>
        </a:defRPr>
      </a:lvl1pPr>
      <a:lvl2pPr marL="742950" indent="-285750" algn="l" rtl="0" fontAlgn="base">
        <a:lnSpc>
          <a:spcPct val="95000"/>
        </a:lnSpc>
        <a:spcBef>
          <a:spcPct val="20000"/>
        </a:spcBef>
        <a:spcAft>
          <a:spcPct val="0"/>
        </a:spcAft>
        <a:buClr>
          <a:schemeClr val="tx1"/>
        </a:buClr>
        <a:buSzPct val="100000"/>
        <a:buChar char="•"/>
        <a:defRPr sz="2400">
          <a:solidFill>
            <a:schemeClr val="tx1"/>
          </a:solidFill>
          <a:latin typeface="+mn-lt"/>
        </a:defRPr>
      </a:lvl2pPr>
      <a:lvl3pPr marL="1143000" indent="-228600" algn="l" rtl="0" fontAlgn="base">
        <a:lnSpc>
          <a:spcPct val="95000"/>
        </a:lnSpc>
        <a:spcBef>
          <a:spcPct val="20000"/>
        </a:spcBef>
        <a:spcAft>
          <a:spcPct val="0"/>
        </a:spcAft>
        <a:buClr>
          <a:schemeClr val="tx1"/>
        </a:buClr>
        <a:buSzPct val="100000"/>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pitchFamily="1" charset="0"/>
        </a:defRPr>
      </a:lvl4pPr>
      <a:lvl5pPr marL="2057400" indent="-228600" algn="l" rtl="0" fontAlgn="base">
        <a:spcBef>
          <a:spcPct val="20000"/>
        </a:spcBef>
        <a:spcAft>
          <a:spcPct val="0"/>
        </a:spcAft>
        <a:buChar char="»"/>
        <a:defRPr sz="2000">
          <a:solidFill>
            <a:schemeClr val="tx1"/>
          </a:solidFill>
          <a:latin typeface="Times" pitchFamily="1" charset="0"/>
        </a:defRPr>
      </a:lvl5pPr>
      <a:lvl6pPr marL="2514600" indent="-228600" algn="l" rtl="0" fontAlgn="base">
        <a:spcBef>
          <a:spcPct val="20000"/>
        </a:spcBef>
        <a:spcAft>
          <a:spcPct val="0"/>
        </a:spcAft>
        <a:buChar char="»"/>
        <a:defRPr sz="2000">
          <a:solidFill>
            <a:schemeClr val="tx1"/>
          </a:solidFill>
          <a:latin typeface="Times" pitchFamily="1" charset="0"/>
        </a:defRPr>
      </a:lvl6pPr>
      <a:lvl7pPr marL="2971800" indent="-228600" algn="l" rtl="0" fontAlgn="base">
        <a:spcBef>
          <a:spcPct val="20000"/>
        </a:spcBef>
        <a:spcAft>
          <a:spcPct val="0"/>
        </a:spcAft>
        <a:buChar char="»"/>
        <a:defRPr sz="2000">
          <a:solidFill>
            <a:schemeClr val="tx1"/>
          </a:solidFill>
          <a:latin typeface="Times" pitchFamily="1" charset="0"/>
        </a:defRPr>
      </a:lvl7pPr>
      <a:lvl8pPr marL="3429000" indent="-228600" algn="l" rtl="0" fontAlgn="base">
        <a:spcBef>
          <a:spcPct val="20000"/>
        </a:spcBef>
        <a:spcAft>
          <a:spcPct val="0"/>
        </a:spcAft>
        <a:buChar char="»"/>
        <a:defRPr sz="2000">
          <a:solidFill>
            <a:schemeClr val="tx1"/>
          </a:solidFill>
          <a:latin typeface="Times" pitchFamily="1" charset="0"/>
        </a:defRPr>
      </a:lvl8pPr>
      <a:lvl9pPr marL="3886200" indent="-228600" algn="l" rtl="0" fontAlgn="base">
        <a:spcBef>
          <a:spcPct val="20000"/>
        </a:spcBef>
        <a:spcAft>
          <a:spcPct val="0"/>
        </a:spcAft>
        <a:buChar char="»"/>
        <a:defRPr sz="2000">
          <a:solidFill>
            <a:schemeClr val="tx1"/>
          </a:solidFill>
          <a:latin typeface="Times"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2"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7188"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grpSp>
      <p:sp>
        <p:nvSpPr>
          <p:cNvPr id="7172" name="Title Placeholder 1"/>
          <p:cNvSpPr>
            <a:spLocks noGrp="1"/>
          </p:cNvSpPr>
          <p:nvPr>
            <p:ph type="title"/>
          </p:nvPr>
        </p:nvSpPr>
        <p:spPr bwMode="auto">
          <a:xfrm>
            <a:off x="2124075" y="115888"/>
            <a:ext cx="68405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Text Placeholder 2"/>
          <p:cNvSpPr>
            <a:spLocks noGrp="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1/10/2010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68048CB0-408C-4B2B-83AC-03D46ADC8A1B}" type="slidenum">
              <a:rPr lang="en-US">
                <a:solidFill>
                  <a:prstClr val="white"/>
                </a:solidFill>
              </a:rPr>
              <a:pPr>
                <a:defRPr/>
              </a:pPr>
              <a:t>‹#›</a:t>
            </a:fld>
            <a:endParaRPr lang="en-US" dirty="0">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3" name="Group 12"/>
          <p:cNvGrpSpPr>
            <a:grpSpLocks/>
          </p:cNvGrpSpPr>
          <p:nvPr userDrawn="1"/>
        </p:nvGrpSpPr>
        <p:grpSpPr bwMode="auto">
          <a:xfrm>
            <a:off x="0" y="0"/>
            <a:ext cx="9144000" cy="1044575"/>
            <a:chOff x="-1" y="0"/>
            <a:chExt cx="9144001" cy="1044575"/>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7184"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grpSp>
      <p:sp>
        <p:nvSpPr>
          <p:cNvPr id="23"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4"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Tree>
    <p:extLst>
      <p:ext uri="{BB962C8B-B14F-4D97-AF65-F5344CB8AC3E}">
        <p14:creationId xmlns:p14="http://schemas.microsoft.com/office/powerpoint/2010/main" val="155696351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hf hdr="0"/>
  <p:txStyles>
    <p:titleStyle>
      <a:lvl1pPr algn="ctr" rtl="0" fontAlgn="base">
        <a:spcBef>
          <a:spcPct val="0"/>
        </a:spcBef>
        <a:spcAft>
          <a:spcPct val="0"/>
        </a:spcAft>
        <a:defRPr sz="4400"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bg1"/>
          </a:solidFill>
          <a:latin typeface="Arial" pitchFamily="34" charset="0"/>
          <a:cs typeface="Arial" pitchFamily="34" charset="0"/>
        </a:defRPr>
      </a:lvl2pPr>
      <a:lvl3pPr algn="ctr" rtl="0" fontAlgn="base">
        <a:spcBef>
          <a:spcPct val="0"/>
        </a:spcBef>
        <a:spcAft>
          <a:spcPct val="0"/>
        </a:spcAft>
        <a:defRPr sz="4400">
          <a:solidFill>
            <a:schemeClr val="bg1"/>
          </a:solidFill>
          <a:latin typeface="Arial" pitchFamily="34" charset="0"/>
          <a:cs typeface="Arial" pitchFamily="34" charset="0"/>
        </a:defRPr>
      </a:lvl3pPr>
      <a:lvl4pPr algn="ctr" rtl="0" fontAlgn="base">
        <a:spcBef>
          <a:spcPct val="0"/>
        </a:spcBef>
        <a:spcAft>
          <a:spcPct val="0"/>
        </a:spcAft>
        <a:defRPr sz="4400">
          <a:solidFill>
            <a:schemeClr val="bg1"/>
          </a:solidFill>
          <a:latin typeface="Arial" pitchFamily="34" charset="0"/>
          <a:cs typeface="Arial" pitchFamily="34" charset="0"/>
        </a:defRPr>
      </a:lvl4pPr>
      <a:lvl5pPr algn="ctr" rtl="0" fontAlgn="base">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1"/>
            <a:r>
              <a:rPr lang="en-US" smtClean="0"/>
              <a:t>Third level</a:t>
            </a:r>
          </a:p>
          <a:p>
            <a:pPr lvl="2"/>
            <a:r>
              <a:rPr lang="en-US" smtClean="0"/>
              <a:t>Fourth level</a:t>
            </a:r>
          </a:p>
          <a:p>
            <a:pPr lvl="3"/>
            <a:r>
              <a:rPr lang="en-US" smtClean="0"/>
              <a:t>Fifth level</a:t>
            </a:r>
          </a:p>
        </p:txBody>
      </p:sp>
    </p:spTree>
    <p:extLst>
      <p:ext uri="{BB962C8B-B14F-4D97-AF65-F5344CB8AC3E}">
        <p14:creationId xmlns:p14="http://schemas.microsoft.com/office/powerpoint/2010/main" val="163454350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extLst>
      <p:ext uri="{BB962C8B-B14F-4D97-AF65-F5344CB8AC3E}">
        <p14:creationId xmlns:p14="http://schemas.microsoft.com/office/powerpoint/2010/main" val="165187761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7.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99.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99.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omist.com/node/15579717" TargetMode="External"/><Relationship Id="rId7" Type="http://schemas.openxmlformats.org/officeDocument/2006/relationships/hyperlink" Target="http://research.microsoft.com/en-us/collaboration/fourthparadigm/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hyperlink" Target="http://techcrunch.com/2010/11/10/twitter-tv/" TargetMode="External"/><Relationship Id="rId5" Type="http://schemas.openxmlformats.org/officeDocument/2006/relationships/hyperlink" Target="http://www.ncbi.nlm.nih.gov/genbank/" TargetMode="External"/><Relationship Id="rId4" Type="http://schemas.openxmlformats.org/officeDocument/2006/relationships/hyperlink" Target="http://www.worldwidewebsiz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7.xml"/><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wmf"/><Relationship Id="rId9" Type="http://schemas.openxmlformats.org/officeDocument/2006/relationships/image" Target="../media/image28.jpeg"/><Relationship Id="rId14" Type="http://schemas.openxmlformats.org/officeDocument/2006/relationships/image" Target="../media/image33.jpeg"/><Relationship Id="rId22"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Autofit/>
          </a:bodyPr>
          <a:lstStyle/>
          <a:p>
            <a:r>
              <a:rPr lang="en-US" sz="6600" b="1" i="1" dirty="0" smtClean="0"/>
              <a:t>Clouds will win!</a:t>
            </a:r>
            <a:endParaRPr lang="en-US" sz="6600" dirty="0"/>
          </a:p>
        </p:txBody>
      </p:sp>
      <p:sp>
        <p:nvSpPr>
          <p:cNvPr id="3" name="Subtitle 2"/>
          <p:cNvSpPr>
            <a:spLocks noGrp="1"/>
          </p:cNvSpPr>
          <p:nvPr>
            <p:ph type="subTitle" idx="1"/>
          </p:nvPr>
        </p:nvSpPr>
        <p:spPr>
          <a:xfrm>
            <a:off x="228600" y="1905000"/>
            <a:ext cx="8686800" cy="1066800"/>
          </a:xfrm>
        </p:spPr>
        <p:txBody>
          <a:bodyPr>
            <a:noAutofit/>
          </a:bodyPr>
          <a:lstStyle/>
          <a:p>
            <a:r>
              <a:rPr lang="en-US" sz="2800" b="1" dirty="0">
                <a:solidFill>
                  <a:schemeClr val="tx1"/>
                </a:solidFill>
              </a:rPr>
              <a:t>CTS Conference 2011</a:t>
            </a:r>
          </a:p>
          <a:p>
            <a:r>
              <a:rPr lang="en-US" sz="2800" b="1" dirty="0">
                <a:solidFill>
                  <a:schemeClr val="tx1"/>
                </a:solidFill>
              </a:rPr>
              <a:t>Philadelphia</a:t>
            </a:r>
          </a:p>
          <a:p>
            <a:r>
              <a:rPr lang="en-US" sz="2800" b="1" smtClean="0">
                <a:solidFill>
                  <a:schemeClr val="tx1"/>
                </a:solidFill>
              </a:rPr>
              <a:t>May 23 </a:t>
            </a:r>
            <a:r>
              <a:rPr lang="en-US" sz="2800" b="1" dirty="0">
                <a:solidFill>
                  <a:schemeClr val="tx1"/>
                </a:solidFill>
              </a:rPr>
              <a:t>2011</a:t>
            </a:r>
            <a:endParaRPr lang="it-IT" sz="2800" b="1" dirty="0">
              <a:solidFill>
                <a:schemeClr val="tx1"/>
              </a:solidFill>
            </a:endParaRPr>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hlinkClick r:id="rId3"/>
              </a:rPr>
              <a:t>gcf@indiana.edu</a:t>
            </a:r>
            <a:r>
              <a:rPr lang="en-US" sz="2000" dirty="0" smtClean="0"/>
              <a:t>            </a:t>
            </a:r>
          </a:p>
          <a:p>
            <a:pPr lvl="0" algn="ctr">
              <a:spcBef>
                <a:spcPct val="20000"/>
              </a:spcBef>
              <a:defRPr/>
            </a:pPr>
            <a:r>
              <a:rPr lang="en-US" sz="2000" dirty="0" smtClean="0"/>
              <a:t> </a:t>
            </a:r>
            <a:r>
              <a:rPr lang="en-US" sz="2000" dirty="0" smtClean="0">
                <a:hlinkClick r:id="rId4"/>
              </a:rPr>
              <a:t>http://www.infomall.org</a:t>
            </a:r>
            <a:r>
              <a:rPr lang="en-US" sz="2000" dirty="0" smtClean="0"/>
              <a:t>    </a:t>
            </a:r>
            <a:r>
              <a:rPr lang="en-US" sz="2000" dirty="0" smtClean="0">
                <a:hlinkClick r:id="rId5"/>
              </a:rPr>
              <a:t>http://www.futuregrid.org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algn="ctr">
              <a:spcBef>
                <a:spcPct val="20000"/>
              </a:spcBef>
            </a:pPr>
            <a:r>
              <a:rPr lang="en-US" sz="1900" dirty="0" smtClean="0">
                <a:latin typeface="Times New Roman" pitchFamily="18" charset="0"/>
                <a:cs typeface="Times New Roman" pitchFamily="18" charset="0"/>
              </a:rPr>
              <a:t>Director, Digital Science Center, Pervasive Technology Institute</a:t>
            </a:r>
          </a:p>
          <a:p>
            <a:pPr lvl="0" algn="ctr">
              <a:spcBef>
                <a:spcPct val="20000"/>
              </a:spcBef>
            </a:pPr>
            <a:r>
              <a:rPr lang="en-US" sz="1900" dirty="0" smtClean="0">
                <a:latin typeface="Times New Roman" pitchFamily="18" charset="0"/>
                <a:cs typeface="Times New Roman" pitchFamily="18" charset="0"/>
              </a:rPr>
              <a:t>Associate Dean for Research and Graduate Studies,  School of Informatics and Computing</a:t>
            </a:r>
          </a:p>
          <a:p>
            <a:pPr lvl="0" algn="ctr">
              <a:spcBef>
                <a:spcPct val="20000"/>
              </a:spcBef>
            </a:pPr>
            <a:r>
              <a:rPr lang="en-US" sz="1900" dirty="0" smtClean="0">
                <a:latin typeface="Times New Roman" pitchFamily="18" charset="0"/>
                <a:cs typeface="Times New Roman" pitchFamily="18" charset="0"/>
              </a:rPr>
              <a:t>Indiana University Bloomington</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964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381000" y="1143000"/>
            <a:ext cx="8610600" cy="5715000"/>
          </a:xfrm>
        </p:spPr>
        <p:txBody>
          <a:bodyPr>
            <a:normAutofit lnSpcReduction="1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r>
              <a:rPr lang="en-US" sz="2800" dirty="0" smtClean="0">
                <a:solidFill>
                  <a:srgbClr val="FF0000"/>
                </a:solidFill>
              </a:rPr>
              <a:t>Public Clouds </a:t>
            </a:r>
            <a:r>
              <a:rPr lang="en-US" sz="2800" dirty="0" smtClean="0"/>
              <a:t>are broadly accessible resources like Amazon and Microsoft Azure – powerful but not easy to optimize and perhaps data trust/privacy issues</a:t>
            </a:r>
          </a:p>
          <a:p>
            <a:r>
              <a:rPr lang="en-US" sz="2800" dirty="0" smtClean="0">
                <a:solidFill>
                  <a:srgbClr val="FF0000"/>
                </a:solidFill>
              </a:rPr>
              <a:t>Private Clouds </a:t>
            </a:r>
            <a:r>
              <a:rPr lang="en-US" sz="2800" dirty="0" smtClean="0"/>
              <a:t>run similar software and mechanisms but on “your own computers”</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still critical concept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592406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2010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extLst>
      <p:ext uri="{BB962C8B-B14F-4D97-AF65-F5344CB8AC3E}">
        <p14:creationId xmlns:p14="http://schemas.microsoft.com/office/powerpoint/2010/main" val="104081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229600" cy="1143000"/>
          </a:xfrm>
        </p:spPr>
        <p:txBody>
          <a:bodyPr>
            <a:normAutofit/>
          </a:bodyPr>
          <a:lstStyle/>
          <a:p>
            <a:r>
              <a:rPr lang="en-US" sz="3600" b="1" dirty="0" smtClean="0"/>
              <a:t>Fault Tolerance and MapReduce</a:t>
            </a:r>
            <a:endParaRPr lang="en-US" sz="3600" b="1" dirty="0"/>
          </a:p>
        </p:txBody>
      </p:sp>
      <p:sp>
        <p:nvSpPr>
          <p:cNvPr id="6" name="Content Placeholder 5"/>
          <p:cNvSpPr>
            <a:spLocks noGrp="1"/>
          </p:cNvSpPr>
          <p:nvPr>
            <p:ph idx="1"/>
          </p:nvPr>
        </p:nvSpPr>
        <p:spPr>
          <a:xfrm>
            <a:off x="304800" y="1371600"/>
            <a:ext cx="8686800" cy="4525963"/>
          </a:xfrm>
        </p:spPr>
        <p:txBody>
          <a:bodyPr>
            <a:normAutofit fontScale="775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extLst>
      <p:ext uri="{BB962C8B-B14F-4D97-AF65-F5344CB8AC3E}">
        <p14:creationId xmlns:p14="http://schemas.microsoft.com/office/powerpoint/2010/main" val="2102901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752600"/>
            <a:ext cx="8252644" cy="584775"/>
          </a:xfrm>
          <a:prstGeom prst="rect">
            <a:avLst/>
          </a:prstGeom>
          <a:solidFill>
            <a:schemeClr val="tx1"/>
          </a:solidFill>
        </p:spPr>
        <p:txBody>
          <a:bodyPr wrap="none" rtlCol="0">
            <a:spAutoFit/>
          </a:bodyPr>
          <a:lstStyle/>
          <a:p>
            <a:r>
              <a:rPr lang="en-US" sz="3200" b="1" dirty="0" smtClean="0">
                <a:ln w="1905"/>
                <a:solidFill>
                  <a:prstClr val="white"/>
                </a:solidFill>
                <a:effectLst>
                  <a:innerShdw blurRad="69850" dist="43180" dir="5400000">
                    <a:srgbClr val="000000">
                      <a:alpha val="65000"/>
                    </a:srgbClr>
                  </a:innerShdw>
                </a:effectLst>
              </a:rPr>
              <a:t>Components of a Scientific Computing Platform</a:t>
            </a:r>
            <a:endParaRPr lang="en-US" sz="3200" b="1" dirty="0">
              <a:ln w="1905"/>
              <a:solidFill>
                <a:prstClr val="white"/>
              </a:soli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nvGraphicFramePr>
        <p:xfrm>
          <a:off x="0" y="1"/>
          <a:ext cx="9144000" cy="6940296"/>
        </p:xfrm>
        <a:graphic>
          <a:graphicData uri="http://schemas.openxmlformats.org/drawingml/2006/table">
            <a:tbl>
              <a:tblPr/>
              <a:tblGrid>
                <a:gridCol w="9144000"/>
              </a:tblGrid>
              <a:tr h="623454">
                <a:tc>
                  <a:txBody>
                    <a:bodyPr/>
                    <a:lstStyle/>
                    <a:p>
                      <a:pPr marL="0" marR="0" algn="just">
                        <a:lnSpc>
                          <a:spcPct val="115000"/>
                        </a:lnSpc>
                        <a:spcBef>
                          <a:spcPts val="0"/>
                        </a:spcBef>
                        <a:spcAft>
                          <a:spcPts val="0"/>
                        </a:spcAft>
                      </a:pPr>
                      <a:r>
                        <a:rPr lang="en-US" sz="1800" b="1" dirty="0">
                          <a:solidFill>
                            <a:srgbClr val="FF0000"/>
                          </a:solidFill>
                          <a:latin typeface="Calibri"/>
                          <a:ea typeface="Calibri"/>
                          <a:cs typeface="Times New Roman"/>
                        </a:rPr>
                        <a:t>Authentication and Authorization:</a:t>
                      </a:r>
                      <a:r>
                        <a:rPr lang="en-US" sz="1800" dirty="0">
                          <a:solidFill>
                            <a:srgbClr val="FF0000"/>
                          </a:solidFill>
                          <a:latin typeface="Calibri"/>
                          <a:ea typeface="Calibri"/>
                          <a:cs typeface="Times New Roman"/>
                        </a:rPr>
                        <a:t> </a:t>
                      </a:r>
                      <a:r>
                        <a:rPr lang="en-US" sz="1800" dirty="0">
                          <a:latin typeface="Calibri"/>
                          <a:ea typeface="Calibri"/>
                          <a:cs typeface="Times New Roman"/>
                        </a:rPr>
                        <a:t>Provide single sign in to both FutureGrid and Commercial Clouds linked by workflow</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Workflow:</a:t>
                      </a:r>
                      <a:r>
                        <a:rPr lang="en-US" sz="1800" dirty="0">
                          <a:solidFill>
                            <a:srgbClr val="FF0000"/>
                          </a:solidFill>
                          <a:latin typeface="Calibri"/>
                          <a:ea typeface="Calibri"/>
                          <a:cs typeface="Times New Roman"/>
                        </a:rPr>
                        <a:t> </a:t>
                      </a:r>
                      <a:r>
                        <a:rPr lang="en-US" sz="1800" dirty="0">
                          <a:latin typeface="Calibri"/>
                          <a:ea typeface="Calibri"/>
                          <a:cs typeface="Times New Roman"/>
                        </a:rPr>
                        <a:t>Support workflows that link job components between FutureGrid and Commercial Clouds. Trident from Microsoft Research is initial candidate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Data Transport:</a:t>
                      </a:r>
                      <a:r>
                        <a:rPr lang="en-US" sz="1800" dirty="0">
                          <a:solidFill>
                            <a:srgbClr val="FF0000"/>
                          </a:solidFill>
                          <a:latin typeface="Calibri"/>
                          <a:ea typeface="Calibri"/>
                          <a:cs typeface="Times New Roman"/>
                        </a:rPr>
                        <a:t> </a:t>
                      </a:r>
                      <a:r>
                        <a:rPr lang="en-US" sz="1800" dirty="0">
                          <a:latin typeface="Calibri"/>
                          <a:ea typeface="Calibri"/>
                          <a:cs typeface="Times New Roman"/>
                        </a:rPr>
                        <a:t>Transport data between job components on FutureGrid and Commercial Clouds respecting custom storage patterns</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Program Library: </a:t>
                      </a:r>
                      <a:r>
                        <a:rPr lang="en-US" sz="1800" dirty="0">
                          <a:latin typeface="Calibri"/>
                          <a:ea typeface="Calibri"/>
                          <a:cs typeface="Times New Roman"/>
                        </a:rPr>
                        <a:t>Store Images and other Program material (basic FutureGrid facility)</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Blob: </a:t>
                      </a:r>
                      <a:r>
                        <a:rPr lang="en-US" sz="1800" dirty="0">
                          <a:latin typeface="Calibri"/>
                          <a:ea typeface="Calibri"/>
                          <a:cs typeface="Times New Roman"/>
                        </a:rPr>
                        <a:t>Basic storage concept similar to Azure Blob or Amazon S3</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DPFS Data Parallel File System: </a:t>
                      </a:r>
                      <a:r>
                        <a:rPr lang="en-US" sz="1800" dirty="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Table: </a:t>
                      </a:r>
                      <a:r>
                        <a:rPr lang="en-US" sz="1800" dirty="0">
                          <a:latin typeface="Calibri"/>
                          <a:ea typeface="Calibri"/>
                          <a:cs typeface="Times New Roman"/>
                        </a:rPr>
                        <a:t>Support of Table Data structures modeled on  Apache </a:t>
                      </a:r>
                      <a:r>
                        <a:rPr lang="en-US" sz="1800" dirty="0" err="1" smtClean="0">
                          <a:latin typeface="Calibri"/>
                          <a:ea typeface="Calibri"/>
                          <a:cs typeface="Times New Roman"/>
                        </a:rPr>
                        <a:t>Hbase</a:t>
                      </a:r>
                      <a:r>
                        <a:rPr lang="en-US" sz="1800" dirty="0" smtClean="0">
                          <a:latin typeface="Calibri"/>
                          <a:ea typeface="Calibri"/>
                          <a:cs typeface="Times New Roman"/>
                        </a:rPr>
                        <a:t>/</a:t>
                      </a:r>
                      <a:r>
                        <a:rPr lang="en-US" sz="1800" dirty="0" err="1" smtClean="0">
                          <a:latin typeface="Calibri"/>
                          <a:ea typeface="Calibri"/>
                          <a:cs typeface="Times New Roman"/>
                        </a:rPr>
                        <a:t>CouchDB</a:t>
                      </a:r>
                      <a:r>
                        <a:rPr lang="en-US" sz="1800" dirty="0" smtClean="0">
                          <a:latin typeface="Calibri"/>
                          <a:ea typeface="Calibri"/>
                          <a:cs typeface="Times New Roman"/>
                        </a:rPr>
                        <a:t> </a:t>
                      </a:r>
                      <a:r>
                        <a:rPr lang="en-US" sz="1800" dirty="0">
                          <a:latin typeface="Calibri"/>
                          <a:ea typeface="Calibri"/>
                          <a:cs typeface="Times New Roman"/>
                        </a:rPr>
                        <a:t>or Amazon SimpleDB/Azure </a:t>
                      </a:r>
                      <a:r>
                        <a:rPr lang="en-US" sz="1800" dirty="0" smtClean="0">
                          <a:latin typeface="Calibri"/>
                          <a:ea typeface="Calibri"/>
                          <a:cs typeface="Times New Roman"/>
                        </a:rPr>
                        <a:t>Table. There is “Big” and “Little” tables – generally NOSQL</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SQL: </a:t>
                      </a:r>
                      <a:r>
                        <a:rPr lang="en-US" sz="1800" dirty="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Queues: </a:t>
                      </a:r>
                      <a:r>
                        <a:rPr lang="en-US" sz="1800" dirty="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Worker Role: </a:t>
                      </a:r>
                      <a:r>
                        <a:rPr lang="en-US" sz="1800" dirty="0">
                          <a:latin typeface="Calibri"/>
                          <a:ea typeface="Calibri"/>
                          <a:cs typeface="Times New Roman"/>
                        </a:rPr>
                        <a:t>This concept is implicitly used in both Amazon and TeraGrid but was first introduced as a high level construct by Azure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MapReduce: </a:t>
                      </a:r>
                      <a:r>
                        <a:rPr lang="en-US" sz="1800" dirty="0">
                          <a:latin typeface="Calibri"/>
                          <a:ea typeface="Calibri"/>
                          <a:cs typeface="Times New Roman"/>
                        </a:rPr>
                        <a:t>Support MapReduce Programming model including Hadoop on Linux, Dryad on Windows HPCS and Twister on Windows and Linux</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Software as a Service: </a:t>
                      </a:r>
                      <a:r>
                        <a:rPr lang="en-US" sz="1800" dirty="0">
                          <a:latin typeface="Calibri"/>
                          <a:ea typeface="Calibri"/>
                          <a:cs typeface="Times New Roman"/>
                        </a:rPr>
                        <a:t>This concept is shared between Clouds and Grids and can be supported without special attention</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Web Role: </a:t>
                      </a:r>
                      <a:r>
                        <a:rPr lang="en-US" sz="1800" dirty="0">
                          <a:latin typeface="Calibri"/>
                          <a:ea typeface="Calibri"/>
                          <a:cs typeface="Times New Roman"/>
                        </a:rPr>
                        <a:t>This is used in Azure to describe important link to user and can be supported in  FutureGrid with a Portal framework</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269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spTree>
    <p:extLst>
      <p:ext uri="{BB962C8B-B14F-4D97-AF65-F5344CB8AC3E}">
        <p14:creationId xmlns:p14="http://schemas.microsoft.com/office/powerpoint/2010/main" val="396648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r>
              <a:rPr lang="en-US" b="1" dirty="0" smtClean="0"/>
              <a:t>Traditional File System?</a:t>
            </a:r>
            <a:endParaRPr lang="en-US" b="1" dirty="0"/>
          </a:p>
        </p:txBody>
      </p:sp>
      <p:sp>
        <p:nvSpPr>
          <p:cNvPr id="23" name="Content Placeholder 22"/>
          <p:cNvSpPr>
            <a:spLocks noGrp="1"/>
          </p:cNvSpPr>
          <p:nvPr>
            <p:ph idx="1"/>
          </p:nvPr>
        </p:nvSpPr>
        <p:spPr>
          <a:xfrm>
            <a:off x="457200" y="4935142"/>
            <a:ext cx="8229600" cy="1465658"/>
          </a:xfrm>
        </p:spPr>
        <p:txBody>
          <a:bodyPr>
            <a:normAutofit fontScale="77500" lnSpcReduction="20000"/>
          </a:bodyPr>
          <a:lstStyle/>
          <a:p>
            <a:r>
              <a:rPr lang="en-US" dirty="0" smtClean="0"/>
              <a:t>Typically a shared file system (Lustre, NFS …) used to support high performance computing</a:t>
            </a:r>
          </a:p>
          <a:p>
            <a:r>
              <a:rPr lang="en-US" dirty="0" smtClean="0"/>
              <a:t>Big advantages in flexible computing on shared data but doesn’t “</a:t>
            </a:r>
            <a:r>
              <a:rPr lang="en-US" b="1" dirty="0" smtClean="0"/>
              <a:t>bring computing to data</a:t>
            </a:r>
            <a:r>
              <a:rPr lang="en-US" dirty="0" smtClean="0"/>
              <a:t>”</a:t>
            </a:r>
            <a:endParaRPr lang="en-US" dirty="0"/>
          </a:p>
        </p:txBody>
      </p:sp>
      <p:grpSp>
        <p:nvGrpSpPr>
          <p:cNvPr id="22" name="Group 21"/>
          <p:cNvGrpSpPr/>
          <p:nvPr/>
        </p:nvGrpSpPr>
        <p:grpSpPr>
          <a:xfrm>
            <a:off x="228600" y="1295400"/>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4231847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6154"/>
          </a:xfrm>
        </p:spPr>
        <p:txBody>
          <a:bodyPr>
            <a:noAutofit/>
          </a:bodyPr>
          <a:lstStyle/>
          <a:p>
            <a:r>
              <a:rPr lang="en-US" b="1" dirty="0" smtClean="0"/>
              <a:t>Data Parallel File System?</a:t>
            </a:r>
            <a:endParaRPr lang="en-US" b="1" dirty="0"/>
          </a:p>
        </p:txBody>
      </p:sp>
      <p:sp>
        <p:nvSpPr>
          <p:cNvPr id="25" name="Content Placeholder 24"/>
          <p:cNvSpPr>
            <a:spLocks noGrp="1"/>
          </p:cNvSpPr>
          <p:nvPr>
            <p:ph idx="1"/>
          </p:nvPr>
        </p:nvSpPr>
        <p:spPr>
          <a:xfrm>
            <a:off x="414585" y="6248400"/>
            <a:ext cx="8229600" cy="514668"/>
          </a:xfrm>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191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6583" y="0"/>
            <a:ext cx="8229600" cy="1143000"/>
          </a:xfrm>
        </p:spPr>
        <p:txBody>
          <a:bodyPr>
            <a:normAutofit fontScale="90000"/>
          </a:bodyPr>
          <a:lstStyle/>
          <a:p>
            <a:r>
              <a:rPr lang="en-US" b="1" dirty="0" smtClean="0"/>
              <a:t>Important Platform Capability</a:t>
            </a:r>
            <a:br>
              <a:rPr lang="en-US" b="1" dirty="0" smtClean="0"/>
            </a:br>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extLst>
      <p:ext uri="{BB962C8B-B14F-4D97-AF65-F5344CB8AC3E}">
        <p14:creationId xmlns:p14="http://schemas.microsoft.com/office/powerpoint/2010/main" val="1467561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solidFill>
                  <a:prstClr val="black"/>
                </a:solidFill>
                <a:latin typeface="Arial" pitchFamily="34" charset="0"/>
                <a:cs typeface="Arial" pitchFamily="34" charset="0"/>
              </a:rPr>
              <a:t>Instruments</a:t>
            </a:r>
            <a:endParaRPr lang="en-US" dirty="0">
              <a:solidFill>
                <a:prstClr val="black"/>
              </a:solidFill>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solidFill>
                  <a:prstClr val="black"/>
                </a:solidFill>
                <a:latin typeface="Arial" pitchFamily="34" charset="0"/>
                <a:cs typeface="Arial" pitchFamily="34" charset="0"/>
              </a:rPr>
              <a:t>Disks</a:t>
            </a:r>
            <a:endParaRPr lang="en-US" dirty="0">
              <a:solidFill>
                <a:prstClr val="black"/>
              </a:solidFill>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solidFill>
                  <a:prstClr val="black"/>
                </a:solidFill>
                <a:latin typeface="Arial" pitchFamily="34" charset="0"/>
                <a:cs typeface="Arial" pitchFamily="34" charset="0"/>
              </a:rPr>
              <a:t>Communication</a:t>
            </a:r>
            <a:endParaRPr lang="en-US" dirty="0">
              <a:solidFill>
                <a:prstClr val="black"/>
              </a:solidFill>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solidFill>
                  <a:prstClr val="black"/>
                </a:solidFill>
              </a:rPr>
              <a:t>Map</a:t>
            </a:r>
            <a:r>
              <a:rPr lang="en-US" dirty="0" smtClean="0">
                <a:solidFill>
                  <a:prstClr val="black"/>
                </a:solidFill>
              </a:rPr>
              <a:t>      = (data parallel) computation reading and writing data</a:t>
            </a:r>
          </a:p>
          <a:p>
            <a:r>
              <a:rPr lang="en-US" b="1" dirty="0" smtClean="0">
                <a:solidFill>
                  <a:prstClr val="black"/>
                </a:solidFill>
              </a:rPr>
              <a:t>Reduce</a:t>
            </a:r>
            <a:r>
              <a:rPr lang="en-US" dirty="0" smtClean="0">
                <a:solidFill>
                  <a:prstClr val="black"/>
                </a:solidFill>
              </a:rPr>
              <a:t> = Collective/Consolidation phase e.g. forming multiple global sums as in histogram</a:t>
            </a:r>
            <a:endParaRPr lang="en-US" dirty="0">
              <a:solidFill>
                <a:prstClr val="black"/>
              </a:solidFill>
            </a:endParaRPr>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solidFill>
                  <a:prstClr val="black"/>
                </a:solidFill>
              </a:rPr>
              <a:t>Portals</a:t>
            </a:r>
            <a:br>
              <a:rPr lang="en-US" b="1" dirty="0" smtClean="0">
                <a:solidFill>
                  <a:prstClr val="black"/>
                </a:solidFill>
              </a:rPr>
            </a:br>
            <a:r>
              <a:rPr lang="en-US" b="1" dirty="0" smtClean="0">
                <a:solidFill>
                  <a:prstClr val="black"/>
                </a:solidFill>
              </a:rPr>
              <a:t>/Users</a:t>
            </a:r>
            <a:endParaRPr lang="en-US" b="1" dirty="0">
              <a:solidFill>
                <a:prstClr val="black"/>
              </a:solidFill>
            </a:endParaRPr>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92" name="Group 291"/>
          <p:cNvGrpSpPr/>
          <p:nvPr/>
        </p:nvGrpSpPr>
        <p:grpSpPr>
          <a:xfrm>
            <a:off x="3505200" y="1676400"/>
            <a:ext cx="3352800" cy="4876800"/>
            <a:chOff x="228600" y="1905000"/>
            <a:chExt cx="3124200" cy="4724400"/>
          </a:xfrm>
        </p:grpSpPr>
        <p:grpSp>
          <p:nvGrpSpPr>
            <p:cNvPr id="293"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96" name="Group 94"/>
              <p:cNvGrpSpPr/>
              <p:nvPr/>
            </p:nvGrpSpPr>
            <p:grpSpPr>
              <a:xfrm>
                <a:off x="304800" y="2895600"/>
                <a:ext cx="685801" cy="3668485"/>
                <a:chOff x="304800" y="2895600"/>
                <a:chExt cx="685801" cy="3668485"/>
              </a:xfrm>
            </p:grpSpPr>
            <p:grpSp>
              <p:nvGrpSpPr>
                <p:cNvPr id="33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33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0"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1"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7" name="Group 95"/>
              <p:cNvGrpSpPr/>
              <p:nvPr/>
            </p:nvGrpSpPr>
            <p:grpSpPr>
              <a:xfrm>
                <a:off x="1143000" y="2895600"/>
                <a:ext cx="685801" cy="3668485"/>
                <a:chOff x="304800" y="2895600"/>
                <a:chExt cx="685801" cy="3668485"/>
              </a:xfrm>
            </p:grpSpPr>
            <p:grpSp>
              <p:nvGrpSpPr>
                <p:cNvPr id="322"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323"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4"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5"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8" name="Group 127"/>
              <p:cNvGrpSpPr/>
              <p:nvPr/>
            </p:nvGrpSpPr>
            <p:grpSpPr>
              <a:xfrm>
                <a:off x="1981200" y="2895600"/>
                <a:ext cx="685801" cy="3668485"/>
                <a:chOff x="304800" y="2895600"/>
                <a:chExt cx="685801" cy="3668485"/>
              </a:xfrm>
            </p:grpSpPr>
            <p:grpSp>
              <p:nvGrpSpPr>
                <p:cNvPr id="306"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307"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8"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9"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9"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Iterative MapReduce</a:t>
              </a:r>
            </a:p>
            <a:p>
              <a:r>
                <a:rPr lang="en-US" dirty="0" smtClean="0">
                  <a:solidFill>
                    <a:prstClr val="black"/>
                  </a:solidFill>
                </a:rPr>
                <a:t>Map        </a:t>
              </a:r>
              <a:r>
                <a:rPr lang="en-US" dirty="0" err="1" smtClean="0">
                  <a:solidFill>
                    <a:prstClr val="black"/>
                  </a:solidFill>
                </a:rPr>
                <a:t>Map</a:t>
              </a:r>
              <a:r>
                <a:rPr lang="en-US" dirty="0" smtClean="0">
                  <a:solidFill>
                    <a:prstClr val="black"/>
                  </a:solidFill>
                </a:rPr>
                <a:t>         </a:t>
              </a:r>
              <a:r>
                <a:rPr lang="en-US" dirty="0" err="1" smtClean="0">
                  <a:solidFill>
                    <a:prstClr val="black"/>
                  </a:solidFill>
                </a:rPr>
                <a:t>Map</a:t>
              </a:r>
              <a:r>
                <a:rPr lang="en-US" dirty="0" smtClean="0">
                  <a:solidFill>
                    <a:prstClr val="black"/>
                  </a:solidFill>
                </a:rPr>
                <a:t>         </a:t>
              </a:r>
              <a:r>
                <a:rPr lang="en-US" dirty="0" err="1" smtClean="0">
                  <a:solidFill>
                    <a:prstClr val="black"/>
                  </a:solidFill>
                </a:rPr>
                <a:t>Map</a:t>
              </a:r>
              <a:endParaRPr lang="en-US" dirty="0" smtClean="0">
                <a:solidFill>
                  <a:prstClr val="black"/>
                </a:solidFill>
              </a:endParaRPr>
            </a:p>
            <a:p>
              <a:r>
                <a:rPr lang="en-US" dirty="0" smtClean="0">
                  <a:solidFill>
                    <a:prstClr val="black"/>
                  </a:solidFill>
                </a:rPr>
                <a:t>      Reduce    </a:t>
              </a:r>
              <a:r>
                <a:rPr lang="en-US" dirty="0" err="1" smtClean="0">
                  <a:solidFill>
                    <a:prstClr val="black"/>
                  </a:solidFill>
                </a:rPr>
                <a:t>Reduce</a:t>
              </a:r>
              <a:r>
                <a:rPr lang="en-US" dirty="0" smtClean="0">
                  <a:solidFill>
                    <a:prstClr val="black"/>
                  </a:solidFill>
                </a:rPr>
                <a:t>    </a:t>
              </a:r>
              <a:r>
                <a:rPr lang="en-US" dirty="0" err="1" smtClean="0">
                  <a:solidFill>
                    <a:prstClr val="black"/>
                  </a:solidFill>
                </a:rPr>
                <a:t>Reduce</a:t>
              </a:r>
              <a:endParaRPr lang="en-US" dirty="0">
                <a:solidFill>
                  <a:prstClr val="black"/>
                </a:solidFill>
              </a:endParaRPr>
            </a:p>
          </p:txBody>
        </p:sp>
      </p:grpSp>
    </p:spTree>
    <p:extLst>
      <p:ext uri="{BB962C8B-B14F-4D97-AF65-F5344CB8AC3E}">
        <p14:creationId xmlns:p14="http://schemas.microsoft.com/office/powerpoint/2010/main" val="410300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fill="hold"/>
                                        <p:tgtEl>
                                          <p:spTgt spid="292"/>
                                        </p:tgtEl>
                                        <p:attrNameLst>
                                          <p:attrName>ppt_x</p:attrName>
                                        </p:attrNameLst>
                                      </p:cBhvr>
                                      <p:tavLst>
                                        <p:tav tm="0">
                                          <p:val>
                                            <p:strVal val="#ppt_x"/>
                                          </p:val>
                                        </p:tav>
                                        <p:tav tm="100000">
                                          <p:val>
                                            <p:strVal val="#ppt_x"/>
                                          </p:val>
                                        </p:tav>
                                      </p:tavLst>
                                    </p:anim>
                                    <p:anim calcmode="lin" valueType="num">
                                      <p:cBhvr additive="base">
                                        <p:cTn id="8"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extLst>
      <p:ext uri="{BB962C8B-B14F-4D97-AF65-F5344CB8AC3E}">
        <p14:creationId xmlns:p14="http://schemas.microsoft.com/office/powerpoint/2010/main" val="262644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4"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prstClr val="black"/>
                    </a:solidFill>
                    <a:latin typeface="Arial" pitchFamily="34" charset="0"/>
                    <a:cs typeface="Arial" pitchFamily="34" charset="0"/>
                  </a:rPr>
                  <a:t>Visualization</a:t>
                </a:r>
              </a:p>
              <a:p>
                <a:pPr algn="l"/>
                <a:r>
                  <a:rPr lang="en-US" sz="1000" dirty="0" smtClean="0">
                    <a:solidFill>
                      <a:prstClr val="black"/>
                    </a:solidFill>
                    <a:latin typeface="Arial" pitchFamily="34" charset="0"/>
                    <a:cs typeface="Arial" pitchFamily="34" charset="0"/>
                  </a:rPr>
                  <a:t>    </a:t>
                </a:r>
                <a:r>
                  <a:rPr lang="en-US" sz="1000" dirty="0" err="1" smtClean="0">
                    <a:solidFill>
                      <a:prstClr val="black"/>
                    </a:solidFill>
                    <a:latin typeface="Arial" pitchFamily="34" charset="0"/>
                    <a:cs typeface="Arial" pitchFamily="34" charset="0"/>
                  </a:rPr>
                  <a:t>Plotviz</a:t>
                </a:r>
                <a:endParaRPr lang="en-US" sz="1000" dirty="0">
                  <a:solidFill>
                    <a:prstClr val="black"/>
                  </a:solidFill>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grpSp>
        <p:grpSp>
          <p:nvGrpSpPr>
            <p:cNvPr id="10"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11"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2"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3" name="Group 12"/>
            <p:cNvGrpSpPr/>
            <p:nvPr/>
          </p:nvGrpSpPr>
          <p:grpSpPr>
            <a:xfrm>
              <a:off x="4986324" y="2867043"/>
              <a:ext cx="1023937" cy="838187"/>
              <a:chOff x="5085911" y="2819400"/>
              <a:chExt cx="685800" cy="533400"/>
            </a:xfrm>
          </p:grpSpPr>
          <p:grpSp>
            <p:nvGrpSpPr>
              <p:cNvPr id="28"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solidFill>
                      <a:prstClr val="black"/>
                    </a:solidFill>
                  </a:endParaRPr>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prstClr val="black"/>
                    </a:solidFill>
                  </a:rPr>
                  <a:t>Dissimilarity</a:t>
                </a:r>
              </a:p>
              <a:p>
                <a:pPr algn="l"/>
                <a:r>
                  <a:rPr lang="en-US" sz="1050" dirty="0" smtClean="0">
                    <a:solidFill>
                      <a:prstClr val="black"/>
                    </a:solidFill>
                  </a:rPr>
                  <a:t>Matrix</a:t>
                </a:r>
                <a:br>
                  <a:rPr lang="en-US" sz="1050" dirty="0" smtClean="0">
                    <a:solidFill>
                      <a:prstClr val="black"/>
                    </a:solidFill>
                  </a:rPr>
                </a:br>
                <a:endParaRPr lang="en-US" sz="1050" dirty="0" smtClean="0">
                  <a:solidFill>
                    <a:prstClr val="black"/>
                  </a:solidFill>
                </a:endParaRPr>
              </a:p>
              <a:p>
                <a:pPr algn="l"/>
                <a:r>
                  <a:rPr lang="en-US" sz="1000" smtClean="0">
                    <a:solidFill>
                      <a:prstClr val="black"/>
                    </a:solidFill>
                  </a:rPr>
                  <a:t>N(N-1)/</a:t>
                </a:r>
                <a:r>
                  <a:rPr lang="en-US" sz="1000" dirty="0" smtClean="0">
                    <a:solidFill>
                      <a:prstClr val="black"/>
                    </a:solidFill>
                  </a:rPr>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prstClr val="black"/>
                    </a:solidFill>
                  </a:rPr>
                  <a:t>FASTA File</a:t>
                </a:r>
                <a:br>
                  <a:rPr lang="en-US" sz="1050" dirty="0" smtClean="0">
                    <a:solidFill>
                      <a:prstClr val="black"/>
                    </a:solidFill>
                  </a:rPr>
                </a:br>
                <a:r>
                  <a:rPr lang="en-US" sz="1050" dirty="0" smtClean="0">
                    <a:solidFill>
                      <a:prstClr val="black"/>
                    </a:solidFill>
                  </a:rPr>
                  <a:t>N Sequences</a:t>
                </a:r>
              </a:p>
            </p:txBody>
          </p:sp>
        </p:grpSp>
        <p:grpSp>
          <p:nvGrpSpPr>
            <p:cNvPr id="16"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solidFill>
                    <a:prstClr val="black"/>
                  </a:solidFill>
                </a:endParaRPr>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7"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smtClean="0">
                  <a:solidFill>
                    <a:prstClr val="black"/>
                  </a:solidFill>
                </a:rPr>
                <a:t>Illumina</a:t>
              </a:r>
              <a:r>
                <a:rPr lang="en-US" dirty="0" smtClean="0">
                  <a:solidFill>
                    <a:prstClr val="black"/>
                  </a:solidFill>
                </a:rPr>
                <a:t>/</a:t>
              </a:r>
              <a:r>
                <a:rPr lang="en-US" dirty="0" err="1" smtClean="0">
                  <a:solidFill>
                    <a:prstClr val="black"/>
                  </a:solidFill>
                </a:rPr>
                <a:t>Solexa</a:t>
              </a:r>
              <a:r>
                <a:rPr lang="en-US" dirty="0" smtClean="0">
                  <a:solidFill>
                    <a:prstClr val="black"/>
                  </a:solidFill>
                </a:rPr>
                <a:t>                     Roche/454 Life Sciences     Applied </a:t>
              </a:r>
              <a:r>
                <a:rPr lang="en-US" dirty="0" err="1" smtClean="0">
                  <a:solidFill>
                    <a:prstClr val="black"/>
                  </a:solidFill>
                </a:rPr>
                <a:t>Biosystems</a:t>
              </a:r>
              <a:r>
                <a:rPr lang="en-US" dirty="0" smtClean="0">
                  <a:solidFill>
                    <a:prstClr val="black"/>
                  </a:solidFill>
                </a:rPr>
                <a:t>/</a:t>
              </a:r>
              <a:r>
                <a:rPr lang="en-US" dirty="0" err="1" smtClean="0">
                  <a:solidFill>
                    <a:prstClr val="black"/>
                  </a:solidFill>
                </a:rPr>
                <a:t>SOLiD</a:t>
              </a:r>
              <a:endParaRPr lang="en-US" dirty="0">
                <a:solidFill>
                  <a:prstClr val="black"/>
                </a:solidFill>
              </a:endParaRPr>
            </a:p>
          </p:txBody>
        </p:sp>
        <p:grpSp>
          <p:nvGrpSpPr>
            <p:cNvPr id="64"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62149"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smtClean="0">
                <a:solidFill>
                  <a:prstClr val="black"/>
                </a:solidFill>
              </a:rPr>
              <a:t>Internet</a:t>
            </a:r>
            <a:endParaRPr lang="en-US" dirty="0">
              <a:solidFill>
                <a:prstClr val="black"/>
              </a:solidFill>
            </a:endParaRPr>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4179670" cy="923330"/>
          </a:xfrm>
          <a:prstGeom prst="rect">
            <a:avLst/>
          </a:prstGeom>
          <a:noFill/>
        </p:spPr>
        <p:txBody>
          <a:bodyPr wrap="none" rtlCol="0">
            <a:spAutoFit/>
          </a:bodyPr>
          <a:lstStyle/>
          <a:p>
            <a:r>
              <a:rPr lang="en-US" dirty="0" smtClean="0">
                <a:solidFill>
                  <a:prstClr val="black"/>
                </a:solidFill>
              </a:rPr>
              <a:t>~300 million base pairs per day leading to</a:t>
            </a:r>
          </a:p>
          <a:p>
            <a:r>
              <a:rPr lang="en-US" dirty="0" smtClean="0">
                <a:solidFill>
                  <a:prstClr val="black"/>
                </a:solidFill>
              </a:rPr>
              <a:t>~3000 sequences per day per instrument</a:t>
            </a:r>
          </a:p>
          <a:p>
            <a:r>
              <a:rPr lang="en-US" dirty="0" smtClean="0">
                <a:solidFill>
                  <a:prstClr val="black"/>
                </a:solidFill>
              </a:rPr>
              <a:t>? 500 instruments at ~0.5M</a:t>
            </a:r>
            <a:r>
              <a:rPr lang="en-US" smtClean="0">
                <a:solidFill>
                  <a:prstClr val="black"/>
                </a:solidFill>
              </a:rPr>
              <a:t>$ each</a:t>
            </a:r>
            <a:endParaRPr lang="en-US" dirty="0">
              <a:solidFill>
                <a:prstClr val="black"/>
              </a:solidFill>
            </a:endParaRPr>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Tree>
    <p:extLst>
      <p:ext uri="{BB962C8B-B14F-4D97-AF65-F5344CB8AC3E}">
        <p14:creationId xmlns:p14="http://schemas.microsoft.com/office/powerpoint/2010/main" val="1157320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3476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6399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662940" y="617220"/>
            <a:ext cx="7600950" cy="1234440"/>
          </a:xfrm>
        </p:spPr>
        <p:txBody>
          <a:bodyPr lIns="0" tIns="0" rIns="0" bIns="0" anchor="t"/>
          <a:lstStyle/>
          <a:p>
            <a:pPr>
              <a:lnSpc>
                <a:spcPct val="95000"/>
              </a:lnSpc>
            </a:pPr>
            <a:r>
              <a:rPr lang="en-US" sz="4300" dirty="0">
                <a:solidFill>
                  <a:srgbClr val="000000"/>
                </a:solidFill>
                <a:latin typeface="Arial" pitchFamily="34" charset="0"/>
              </a:rPr>
              <a:t>Twister </a:t>
            </a:r>
            <a:r>
              <a:rPr lang="en-US" sz="4300" dirty="0" smtClean="0">
                <a:solidFill>
                  <a:srgbClr val="000000"/>
                </a:solidFill>
                <a:latin typeface="Arial" pitchFamily="34" charset="0"/>
              </a:rPr>
              <a:t>v0.9</a:t>
            </a:r>
            <a:br>
              <a:rPr lang="en-US" sz="4300" dirty="0" smtClean="0">
                <a:solidFill>
                  <a:srgbClr val="000000"/>
                </a:solidFill>
                <a:latin typeface="Arial" pitchFamily="34" charset="0"/>
              </a:rPr>
            </a:br>
            <a:r>
              <a:rPr lang="en-US" sz="1600" dirty="0" smtClean="0">
                <a:solidFill>
                  <a:srgbClr val="000000"/>
                </a:solidFill>
                <a:latin typeface="Arial" pitchFamily="34" charset="0"/>
              </a:rPr>
              <a:t>March 15, 2011</a:t>
            </a:r>
            <a:endParaRPr lang="en-US" sz="1600" dirty="0">
              <a:solidFill>
                <a:srgbClr val="000000"/>
              </a:solidFill>
              <a:latin typeface="Arial" pitchFamily="34" charset="0"/>
            </a:endParaRPr>
          </a:p>
        </p:txBody>
      </p:sp>
      <p:sp>
        <p:nvSpPr>
          <p:cNvPr id="2050" name="Rectangle 2"/>
          <p:cNvSpPr>
            <a:spLocks noGrp="1" noChangeArrowheads="1"/>
          </p:cNvSpPr>
          <p:nvPr>
            <p:ph type="subTitle" idx="1"/>
          </p:nvPr>
        </p:nvSpPr>
        <p:spPr>
          <a:xfrm>
            <a:off x="685800" y="1645920"/>
            <a:ext cx="7658100" cy="1085850"/>
          </a:xfrm>
        </p:spPr>
        <p:txBody>
          <a:bodyPr lIns="0" tIns="0" rIns="0" bIns="0"/>
          <a:lstStyle/>
          <a:p>
            <a:pPr lvl="1" indent="-308607" algn="l">
              <a:lnSpc>
                <a:spcPct val="95000"/>
              </a:lnSpc>
              <a:spcBef>
                <a:spcPct val="0"/>
              </a:spcBef>
              <a:buClr>
                <a:srgbClr val="000000"/>
              </a:buClr>
            </a:pPr>
            <a:r>
              <a:rPr lang="en-US" sz="2400" i="1" dirty="0">
                <a:solidFill>
                  <a:srgbClr val="000000"/>
                </a:solidFill>
                <a:latin typeface="Arial" pitchFamily="34" charset="0"/>
              </a:rPr>
              <a:t>New Interfaces for </a:t>
            </a:r>
            <a:r>
              <a:rPr lang="en-US" sz="2400" i="1" dirty="0" smtClean="0">
                <a:solidFill>
                  <a:srgbClr val="000000"/>
                </a:solidFill>
                <a:latin typeface="Arial" pitchFamily="34" charset="0"/>
              </a:rPr>
              <a:t>Iterative MapReduce Programming</a:t>
            </a:r>
          </a:p>
          <a:p>
            <a:pPr lvl="1" indent="-308607" algn="l">
              <a:lnSpc>
                <a:spcPct val="95000"/>
              </a:lnSpc>
              <a:spcBef>
                <a:spcPct val="0"/>
              </a:spcBef>
              <a:buClr>
                <a:srgbClr val="000000"/>
              </a:buClr>
            </a:pPr>
            <a:r>
              <a:rPr lang="en-US" dirty="0">
                <a:solidFill>
                  <a:srgbClr val="FF0000"/>
                </a:solidFill>
              </a:rPr>
              <a:t>http://www.iterativemapreduce.org</a:t>
            </a:r>
            <a:r>
              <a:rPr lang="en-US" dirty="0" smtClean="0">
                <a:solidFill>
                  <a:srgbClr val="FF0000"/>
                </a:solidFill>
              </a:rPr>
              <a:t>/</a:t>
            </a:r>
            <a:endParaRPr lang="en-US" dirty="0">
              <a:solidFill>
                <a:srgbClr val="FF0000"/>
              </a:solidFill>
            </a:endParaRPr>
          </a:p>
          <a:p>
            <a:pPr algn="r">
              <a:lnSpc>
                <a:spcPct val="95000"/>
              </a:lnSpc>
              <a:spcBef>
                <a:spcPct val="0"/>
              </a:spcBef>
            </a:pPr>
            <a:endParaRPr lang="en-US" sz="2400" dirty="0" smtClean="0">
              <a:solidFill>
                <a:srgbClr val="000000"/>
              </a:solidFill>
              <a:latin typeface="Arial" pitchFamily="34" charset="0"/>
            </a:endParaRPr>
          </a:p>
          <a:p>
            <a:pPr algn="r">
              <a:lnSpc>
                <a:spcPct val="95000"/>
              </a:lnSpc>
              <a:spcBef>
                <a:spcPct val="0"/>
              </a:spcBef>
            </a:pPr>
            <a:r>
              <a:rPr lang="en-US" sz="2400" dirty="0" smtClean="0">
                <a:solidFill>
                  <a:srgbClr val="000000"/>
                </a:solidFill>
                <a:latin typeface="Arial" pitchFamily="34" charset="0"/>
              </a:rPr>
              <a:t>SALSA Group</a:t>
            </a:r>
            <a:endParaRPr lang="en-US" sz="2400" dirty="0">
              <a:solidFill>
                <a:srgbClr val="000000"/>
              </a:solidFill>
              <a:latin typeface="Arial" pitchFamily="34" charset="0"/>
            </a:endParaRPr>
          </a:p>
          <a:p>
            <a:pPr algn="r">
              <a:lnSpc>
                <a:spcPct val="95000"/>
              </a:lnSpc>
              <a:spcBef>
                <a:spcPct val="0"/>
              </a:spcBef>
            </a:pPr>
            <a:endParaRPr lang="en-US" sz="2400" dirty="0">
              <a:solidFill>
                <a:srgbClr val="000000"/>
              </a:solidFill>
              <a:latin typeface="Arial" pitchFamily="34" charset="0"/>
            </a:endParaRPr>
          </a:p>
        </p:txBody>
      </p:sp>
      <p:sp>
        <p:nvSpPr>
          <p:cNvPr id="6" name="TextBox 5"/>
          <p:cNvSpPr txBox="1"/>
          <p:nvPr/>
        </p:nvSpPr>
        <p:spPr>
          <a:xfrm>
            <a:off x="617220" y="3497581"/>
            <a:ext cx="7932420" cy="1991314"/>
          </a:xfrm>
          <a:prstGeom prst="rect">
            <a:avLst/>
          </a:prstGeom>
          <a:noFill/>
        </p:spPr>
        <p:txBody>
          <a:bodyPr wrap="square" lIns="82295" tIns="41148" rIns="82295" bIns="41148" rtlCol="0">
            <a:spAutoFit/>
          </a:bodyPr>
          <a:lstStyle/>
          <a:p>
            <a:pPr fontAlgn="base">
              <a:spcBef>
                <a:spcPct val="0"/>
              </a:spcBef>
              <a:spcAft>
                <a:spcPct val="0"/>
              </a:spcAft>
            </a:pPr>
            <a:r>
              <a:rPr lang="en-US" sz="2500" dirty="0" smtClean="0">
                <a:solidFill>
                  <a:srgbClr val="000000"/>
                </a:solidFill>
              </a:rPr>
              <a:t>Bingjing Zhang, Yang </a:t>
            </a:r>
            <a:r>
              <a:rPr lang="en-US" sz="2500" dirty="0" err="1" smtClean="0">
                <a:solidFill>
                  <a:srgbClr val="000000"/>
                </a:solidFill>
              </a:rPr>
              <a:t>Ruan</a:t>
            </a:r>
            <a:r>
              <a:rPr lang="en-US" sz="2500" dirty="0" smtClean="0">
                <a:solidFill>
                  <a:srgbClr val="000000"/>
                </a:solidFill>
              </a:rPr>
              <a:t>, </a:t>
            </a:r>
            <a:r>
              <a:rPr lang="en-US" sz="2500" dirty="0" err="1" smtClean="0">
                <a:solidFill>
                  <a:srgbClr val="000000"/>
                </a:solidFill>
              </a:rPr>
              <a:t>Tak</a:t>
            </a:r>
            <a:r>
              <a:rPr lang="en-US" sz="2500" dirty="0" smtClean="0">
                <a:solidFill>
                  <a:srgbClr val="000000"/>
                </a:solidFill>
              </a:rPr>
              <a:t>-Lon Wu, Judy Qiu, Adam Hughes, Geoffrey Fox, </a:t>
            </a:r>
            <a:r>
              <a:rPr lang="en-US" sz="2500" b="1" dirty="0" smtClean="0">
                <a:solidFill>
                  <a:srgbClr val="7030A0"/>
                </a:solidFill>
              </a:rPr>
              <a:t>Applying Twister to Scientific Applications</a:t>
            </a:r>
            <a:r>
              <a:rPr lang="en-US" sz="2500" dirty="0" smtClean="0">
                <a:solidFill>
                  <a:srgbClr val="000000"/>
                </a:solidFill>
              </a:rPr>
              <a:t>, Proceedings of IEEE </a:t>
            </a:r>
            <a:r>
              <a:rPr lang="en-US" sz="2500" dirty="0" err="1" smtClean="0">
                <a:solidFill>
                  <a:srgbClr val="000000"/>
                </a:solidFill>
              </a:rPr>
              <a:t>CloudCom</a:t>
            </a:r>
            <a:r>
              <a:rPr lang="en-US" sz="2500" dirty="0" smtClean="0">
                <a:solidFill>
                  <a:srgbClr val="000000"/>
                </a:solidFill>
              </a:rPr>
              <a:t> 2010 Conference, Indianapolis, November 30-December 3, 2010</a:t>
            </a:r>
          </a:p>
          <a:p>
            <a:pPr fontAlgn="base">
              <a:spcBef>
                <a:spcPct val="0"/>
              </a:spcBef>
              <a:spcAft>
                <a:spcPct val="0"/>
              </a:spcAft>
            </a:pPr>
            <a:endParaRPr lang="en-US" sz="2200" dirty="0" smtClean="0">
              <a:solidFill>
                <a:srgbClr val="000000"/>
              </a:solidFill>
            </a:endParaRPr>
          </a:p>
        </p:txBody>
      </p:sp>
      <p:sp>
        <p:nvSpPr>
          <p:cNvPr id="2" name="TextBox 1"/>
          <p:cNvSpPr txBox="1"/>
          <p:nvPr/>
        </p:nvSpPr>
        <p:spPr>
          <a:xfrm>
            <a:off x="603773" y="5181600"/>
            <a:ext cx="6711324" cy="1569660"/>
          </a:xfrm>
          <a:prstGeom prst="rect">
            <a:avLst/>
          </a:prstGeom>
          <a:noFill/>
        </p:spPr>
        <p:txBody>
          <a:bodyPr wrap="none" rtlCol="0">
            <a:spAutoFit/>
          </a:bodyPr>
          <a:lstStyle/>
          <a:p>
            <a:r>
              <a:rPr lang="en-US" sz="2400" b="1" dirty="0">
                <a:solidFill>
                  <a:srgbClr val="000000"/>
                </a:solidFill>
              </a:rPr>
              <a:t>Twister4Azure</a:t>
            </a:r>
            <a:r>
              <a:rPr lang="en-US" sz="2400" dirty="0">
                <a:solidFill>
                  <a:srgbClr val="000000"/>
                </a:solidFill>
              </a:rPr>
              <a:t> </a:t>
            </a:r>
            <a:r>
              <a:rPr lang="en-US" sz="2400" dirty="0" smtClean="0">
                <a:solidFill>
                  <a:srgbClr val="000000"/>
                </a:solidFill>
              </a:rPr>
              <a:t>released May 2011</a:t>
            </a:r>
          </a:p>
          <a:p>
            <a:r>
              <a:rPr lang="en-US" sz="2400" dirty="0">
                <a:solidFill>
                  <a:srgbClr val="FF0000"/>
                </a:solidFill>
              </a:rPr>
              <a:t>http://</a:t>
            </a:r>
            <a:r>
              <a:rPr lang="en-US" sz="2400" dirty="0" smtClean="0">
                <a:solidFill>
                  <a:srgbClr val="FF0000"/>
                </a:solidFill>
              </a:rPr>
              <a:t>salsahpc.indiana.edu/twister4azure/</a:t>
            </a:r>
            <a:endParaRPr lang="en-US" sz="2400" dirty="0" smtClean="0">
              <a:solidFill>
                <a:srgbClr val="000000"/>
              </a:solidFill>
            </a:endParaRPr>
          </a:p>
          <a:p>
            <a:r>
              <a:rPr lang="en-US" sz="2400" b="1" dirty="0" smtClean="0">
                <a:solidFill>
                  <a:srgbClr val="000000"/>
                </a:solidFill>
              </a:rPr>
              <a:t>MapReduceRoles4Azure </a:t>
            </a:r>
            <a:r>
              <a:rPr lang="en-US" sz="2400" dirty="0">
                <a:solidFill>
                  <a:srgbClr val="000000"/>
                </a:solidFill>
              </a:rPr>
              <a:t>available </a:t>
            </a:r>
            <a:r>
              <a:rPr lang="en-US" sz="2400" dirty="0" smtClean="0">
                <a:solidFill>
                  <a:srgbClr val="000000"/>
                </a:solidFill>
              </a:rPr>
              <a:t>for some time at</a:t>
            </a:r>
          </a:p>
          <a:p>
            <a:r>
              <a:rPr lang="en-US" sz="2400" dirty="0" smtClean="0">
                <a:solidFill>
                  <a:srgbClr val="FF0000"/>
                </a:solidFill>
              </a:rPr>
              <a:t>http://</a:t>
            </a:r>
            <a:r>
              <a:rPr lang="en-US" sz="2400" dirty="0">
                <a:solidFill>
                  <a:srgbClr val="FF0000"/>
                </a:solidFill>
              </a:rPr>
              <a:t>salsahpc.indiana.edu/mapreduceroles4azure/ </a:t>
            </a:r>
          </a:p>
        </p:txBody>
      </p:sp>
    </p:spTree>
    <p:extLst>
      <p:ext uri="{BB962C8B-B14F-4D97-AF65-F5344CB8AC3E}">
        <p14:creationId xmlns:p14="http://schemas.microsoft.com/office/powerpoint/2010/main" val="4292524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187150"/>
            <a:ext cx="5194428" cy="36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633" y="4419600"/>
            <a:ext cx="8153400" cy="2438400"/>
          </a:xfrm>
        </p:spPr>
        <p:txBody>
          <a:bodyPr>
            <a:normAutofit/>
          </a:bodyPr>
          <a:lstStyle/>
          <a:p>
            <a:pPr>
              <a:lnSpc>
                <a:spcPct val="110000"/>
              </a:lnSpc>
            </a:pPr>
            <a:r>
              <a:rPr lang="en-US" sz="2100" dirty="0" smtClean="0">
                <a:solidFill>
                  <a:srgbClr val="002060"/>
                </a:solidFill>
              </a:rPr>
              <a:t>Iteratively refining operation</a:t>
            </a:r>
          </a:p>
          <a:p>
            <a:pPr>
              <a:lnSpc>
                <a:spcPct val="110000"/>
              </a:lnSpc>
            </a:pPr>
            <a:r>
              <a:rPr lang="en-US" sz="2100" dirty="0" smtClean="0"/>
              <a:t>Typical MapReduce runtimes incur extremely high overheads</a:t>
            </a:r>
          </a:p>
          <a:p>
            <a:pPr lvl="1">
              <a:lnSpc>
                <a:spcPct val="110000"/>
              </a:lnSpc>
            </a:pPr>
            <a:r>
              <a:rPr lang="en-US" sz="1700" dirty="0" smtClean="0">
                <a:solidFill>
                  <a:srgbClr val="002060"/>
                </a:solidFill>
              </a:rPr>
              <a:t>New maps/reducers/vertices in every iteration </a:t>
            </a:r>
          </a:p>
          <a:p>
            <a:pPr lvl="1">
              <a:lnSpc>
                <a:spcPct val="110000"/>
              </a:lnSpc>
            </a:pPr>
            <a:r>
              <a:rPr lang="en-US" sz="1700" dirty="0" smtClean="0">
                <a:solidFill>
                  <a:srgbClr val="002060"/>
                </a:solidFill>
              </a:rPr>
              <a:t>File system based communication</a:t>
            </a:r>
          </a:p>
          <a:p>
            <a:pPr>
              <a:lnSpc>
                <a:spcPct val="110000"/>
              </a:lnSpc>
            </a:pPr>
            <a:r>
              <a:rPr lang="en-US" sz="2100" dirty="0" smtClean="0">
                <a:solidFill>
                  <a:srgbClr val="002060"/>
                </a:solidFill>
              </a:rPr>
              <a:t>Long running tasks and faste</a:t>
            </a:r>
            <a:r>
              <a:rPr lang="en-US" sz="2100" dirty="0" smtClean="0"/>
              <a:t>r communication in Twister enables it to perform close to MPI</a:t>
            </a:r>
            <a:endParaRPr lang="en-US" sz="2100" dirty="0" smtClean="0">
              <a:solidFill>
                <a:srgbClr val="002060"/>
              </a:solidFill>
            </a:endParaRPr>
          </a:p>
          <a:p>
            <a:pPr lvl="1">
              <a:buNone/>
            </a:pPr>
            <a:endParaRPr lang="en-US" dirty="0" smtClean="0">
              <a:solidFill>
                <a:srgbClr val="002060"/>
              </a:solidFill>
            </a:endParaRPr>
          </a:p>
          <a:p>
            <a:endParaRPr lang="en-US" dirty="0" smtClean="0">
              <a:solidFill>
                <a:srgbClr val="002060"/>
              </a:solidFill>
            </a:endParaRPr>
          </a:p>
        </p:txBody>
      </p:sp>
      <p:sp>
        <p:nvSpPr>
          <p:cNvPr id="8" name="TextBox 7"/>
          <p:cNvSpPr txBox="1"/>
          <p:nvPr/>
        </p:nvSpPr>
        <p:spPr>
          <a:xfrm>
            <a:off x="5715000" y="2867761"/>
            <a:ext cx="2199833" cy="369332"/>
          </a:xfrm>
          <a:prstGeom prst="rect">
            <a:avLst/>
          </a:prstGeom>
          <a:noFill/>
        </p:spPr>
        <p:txBody>
          <a:bodyPr wrap="none" rtlCol="0">
            <a:spAutoFit/>
          </a:bodyPr>
          <a:lstStyle/>
          <a:p>
            <a:r>
              <a:rPr lang="en-US" dirty="0" smtClean="0">
                <a:solidFill>
                  <a:prstClr val="black"/>
                </a:solidFill>
              </a:rPr>
              <a:t>Time for 20 iterations</a:t>
            </a:r>
            <a:endParaRPr lang="en-US" dirty="0">
              <a:solidFill>
                <a:prstClr val="black"/>
              </a:solidFill>
            </a:endParaRPr>
          </a:p>
        </p:txBody>
      </p:sp>
      <p:sp>
        <p:nvSpPr>
          <p:cNvPr id="4" name="Title 3"/>
          <p:cNvSpPr>
            <a:spLocks noGrp="1"/>
          </p:cNvSpPr>
          <p:nvPr>
            <p:ph type="title"/>
          </p:nvPr>
        </p:nvSpPr>
        <p:spPr>
          <a:xfrm>
            <a:off x="362955" y="106326"/>
            <a:ext cx="8229600" cy="808074"/>
          </a:xfrm>
        </p:spPr>
        <p:txBody>
          <a:bodyPr>
            <a:normAutofit/>
          </a:bodyPr>
          <a:lstStyle/>
          <a:p>
            <a:r>
              <a:rPr lang="en-US" b="1" dirty="0" smtClean="0"/>
              <a:t>K-Means Clustering</a:t>
            </a:r>
            <a:endParaRPr lang="en-US" b="1" dirty="0"/>
          </a:p>
        </p:txBody>
      </p:sp>
      <p:grpSp>
        <p:nvGrpSpPr>
          <p:cNvPr id="9" name="Group 8"/>
          <p:cNvGrpSpPr/>
          <p:nvPr/>
        </p:nvGrpSpPr>
        <p:grpSpPr>
          <a:xfrm>
            <a:off x="118656" y="1291704"/>
            <a:ext cx="3657626" cy="3006613"/>
            <a:chOff x="118656" y="714154"/>
            <a:chExt cx="3657626" cy="3006613"/>
          </a:xfrm>
        </p:grpSpPr>
        <p:grpSp>
          <p:nvGrpSpPr>
            <p:cNvPr id="6" name="Group 5"/>
            <p:cNvGrpSpPr/>
            <p:nvPr/>
          </p:nvGrpSpPr>
          <p:grpSpPr>
            <a:xfrm>
              <a:off x="118656" y="1286391"/>
              <a:ext cx="1516998" cy="2278180"/>
              <a:chOff x="118656" y="1286391"/>
              <a:chExt cx="1516998" cy="2278180"/>
            </a:xfrm>
          </p:grpSpPr>
          <p:sp>
            <p:nvSpPr>
              <p:cNvPr id="7" name="Rounded Rectangle 6"/>
              <p:cNvSpPr/>
              <p:nvPr/>
            </p:nvSpPr>
            <p:spPr>
              <a:xfrm>
                <a:off x="280743" y="3226017"/>
                <a:ext cx="1354911" cy="338554"/>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9" name="Freeform 2058"/>
              <p:cNvSpPr/>
              <p:nvPr/>
            </p:nvSpPr>
            <p:spPr>
              <a:xfrm>
                <a:off x="118656" y="1286391"/>
                <a:ext cx="529930" cy="1924642"/>
              </a:xfrm>
              <a:custGeom>
                <a:avLst/>
                <a:gdLst>
                  <a:gd name="connsiteX0" fmla="*/ 529930 w 529930"/>
                  <a:gd name="connsiteY0" fmla="*/ 1924642 h 1924642"/>
                  <a:gd name="connsiteX1" fmla="*/ 62097 w 529930"/>
                  <a:gd name="connsiteY1" fmla="*/ 1531237 h 1924642"/>
                  <a:gd name="connsiteX2" fmla="*/ 30200 w 529930"/>
                  <a:gd name="connsiteY2" fmla="*/ 106474 h 1924642"/>
                  <a:gd name="connsiteX3" fmla="*/ 296014 w 529930"/>
                  <a:gd name="connsiteY3" fmla="*/ 212800 h 1924642"/>
                </a:gdLst>
                <a:ahLst/>
                <a:cxnLst>
                  <a:cxn ang="0">
                    <a:pos x="connsiteX0" y="connsiteY0"/>
                  </a:cxn>
                  <a:cxn ang="0">
                    <a:pos x="connsiteX1" y="connsiteY1"/>
                  </a:cxn>
                  <a:cxn ang="0">
                    <a:pos x="connsiteX2" y="connsiteY2"/>
                  </a:cxn>
                  <a:cxn ang="0">
                    <a:pos x="connsiteX3" y="connsiteY3"/>
                  </a:cxn>
                </a:cxnLst>
                <a:rect l="l" t="t" r="r" b="b"/>
                <a:pathLst>
                  <a:path w="529930" h="1924642">
                    <a:moveTo>
                      <a:pt x="529930" y="1924642"/>
                    </a:moveTo>
                    <a:cubicBezTo>
                      <a:pt x="337657" y="1879453"/>
                      <a:pt x="145385" y="1834265"/>
                      <a:pt x="62097" y="1531237"/>
                    </a:cubicBezTo>
                    <a:cubicBezTo>
                      <a:pt x="-21191" y="1228209"/>
                      <a:pt x="-8786" y="326213"/>
                      <a:pt x="30200" y="106474"/>
                    </a:cubicBezTo>
                    <a:cubicBezTo>
                      <a:pt x="69186" y="-113265"/>
                      <a:pt x="182600" y="49767"/>
                      <a:pt x="296014" y="212800"/>
                    </a:cubicBezTo>
                  </a:path>
                </a:pathLst>
              </a:cu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2" name="Group 11"/>
            <p:cNvGrpSpPr/>
            <p:nvPr/>
          </p:nvGrpSpPr>
          <p:grpSpPr>
            <a:xfrm>
              <a:off x="300990" y="714154"/>
              <a:ext cx="3475292" cy="3006613"/>
              <a:chOff x="205620" y="714154"/>
              <a:chExt cx="3475292" cy="3006613"/>
            </a:xfrm>
          </p:grpSpPr>
          <p:sp>
            <p:nvSpPr>
              <p:cNvPr id="14" name="Oval 13"/>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pic>
            <p:nvPicPr>
              <p:cNvPr id="15"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05620" y="714154"/>
                <a:ext cx="609600" cy="609600"/>
              </a:xfrm>
              <a:prstGeom prst="rect">
                <a:avLst/>
              </a:prstGeom>
              <a:noFill/>
            </p:spPr>
          </p:pic>
          <p:cxnSp>
            <p:nvCxnSpPr>
              <p:cNvPr id="16" name="Straight Arrow Connector 15"/>
              <p:cNvCxnSpPr>
                <a:stCxn id="15" idx="2"/>
                <a:endCxn id="14"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447800" y="737192"/>
                <a:ext cx="609600" cy="609600"/>
              </a:xfrm>
              <a:prstGeom prst="rect">
                <a:avLst/>
              </a:prstGeom>
              <a:noFill/>
            </p:spPr>
          </p:pic>
          <p:cxnSp>
            <p:nvCxnSpPr>
              <p:cNvPr id="18" name="Straight Arrow Connector 17"/>
              <p:cNvCxnSpPr>
                <a:stCxn id="17"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066800" y="1694094"/>
                <a:ext cx="152400" cy="45719"/>
                <a:chOff x="1417319" y="3060684"/>
                <a:chExt cx="152400" cy="45719"/>
              </a:xfrm>
            </p:grpSpPr>
            <p:sp>
              <p:nvSpPr>
                <p:cNvPr id="39" name="Oval 38"/>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0"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95275" y="2034362"/>
                <a:ext cx="412898" cy="412898"/>
              </a:xfrm>
              <a:prstGeom prst="rect">
                <a:avLst/>
              </a:prstGeom>
              <a:noFill/>
            </p:spPr>
          </p:pic>
          <p:cxnSp>
            <p:nvCxnSpPr>
              <p:cNvPr id="21" name="Straight Arrow Connector 20"/>
              <p:cNvCxnSpPr>
                <a:stCxn id="20"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537455" y="2057400"/>
                <a:ext cx="412898" cy="412898"/>
              </a:xfrm>
              <a:prstGeom prst="rect">
                <a:avLst/>
              </a:prstGeom>
              <a:noFill/>
            </p:spPr>
          </p:pic>
          <p:cxnSp>
            <p:nvCxnSpPr>
              <p:cNvPr id="23" name="Straight Arrow Connector 22"/>
              <p:cNvCxnSpPr/>
              <p:nvPr/>
            </p:nvCxnSpPr>
            <p:spPr>
              <a:xfrm flipH="1">
                <a:off x="1424488" y="2431448"/>
                <a:ext cx="225698"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77245" y="2596853"/>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cxnSp>
            <p:nvCxnSpPr>
              <p:cNvPr id="25" name="Straight Arrow Connector 24"/>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932" y="1518866"/>
                <a:ext cx="562975" cy="338554"/>
              </a:xfrm>
              <a:prstGeom prst="rect">
                <a:avLst/>
              </a:prstGeom>
              <a:noFill/>
            </p:spPr>
            <p:txBody>
              <a:bodyPr wrap="none" rtlCol="0">
                <a:spAutoFit/>
              </a:bodyPr>
              <a:lstStyle/>
              <a:p>
                <a:r>
                  <a:rPr lang="en-US" sz="1600" b="1" dirty="0" smtClean="0">
                    <a:solidFill>
                      <a:prstClr val="black"/>
                    </a:solidFill>
                  </a:rPr>
                  <a:t>map</a:t>
                </a:r>
                <a:endParaRPr lang="en-US" sz="1600" b="1" dirty="0">
                  <a:solidFill>
                    <a:prstClr val="black"/>
                  </a:solidFill>
                </a:endParaRPr>
              </a:p>
            </p:txBody>
          </p:sp>
          <p:sp>
            <p:nvSpPr>
              <p:cNvPr id="29" name="Oval 2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sp>
            <p:nvSpPr>
              <p:cNvPr id="30" name="TextBox 29"/>
              <p:cNvSpPr txBox="1"/>
              <p:nvPr/>
            </p:nvSpPr>
            <p:spPr>
              <a:xfrm>
                <a:off x="1447800" y="1520681"/>
                <a:ext cx="562975" cy="338554"/>
              </a:xfrm>
              <a:prstGeom prst="rect">
                <a:avLst/>
              </a:prstGeom>
              <a:noFill/>
            </p:spPr>
            <p:txBody>
              <a:bodyPr wrap="none" rtlCol="0">
                <a:spAutoFit/>
              </a:bodyPr>
              <a:lstStyle/>
              <a:p>
                <a:r>
                  <a:rPr lang="en-US" sz="1600" b="1" dirty="0" smtClean="0">
                    <a:solidFill>
                      <a:prstClr val="black"/>
                    </a:solidFill>
                  </a:rPr>
                  <a:t>map</a:t>
                </a:r>
                <a:endParaRPr lang="en-US" sz="1600" b="1" dirty="0">
                  <a:solidFill>
                    <a:prstClr val="black"/>
                  </a:solidFill>
                </a:endParaRPr>
              </a:p>
            </p:txBody>
          </p:sp>
          <p:sp>
            <p:nvSpPr>
              <p:cNvPr id="31" name="TextBox 30"/>
              <p:cNvSpPr txBox="1"/>
              <p:nvPr/>
            </p:nvSpPr>
            <p:spPr>
              <a:xfrm>
                <a:off x="708173" y="2608521"/>
                <a:ext cx="769057" cy="338554"/>
              </a:xfrm>
              <a:prstGeom prst="rect">
                <a:avLst/>
              </a:prstGeom>
              <a:noFill/>
            </p:spPr>
            <p:txBody>
              <a:bodyPr wrap="none" rtlCol="0">
                <a:spAutoFit/>
              </a:bodyPr>
              <a:lstStyle/>
              <a:p>
                <a:r>
                  <a:rPr lang="en-US" sz="1600" b="1" dirty="0" smtClean="0">
                    <a:solidFill>
                      <a:prstClr val="black"/>
                    </a:solidFill>
                  </a:rPr>
                  <a:t>reduce</a:t>
                </a:r>
                <a:endParaRPr lang="en-US" sz="1600" b="1" dirty="0">
                  <a:solidFill>
                    <a:prstClr val="black"/>
                  </a:solidFill>
                </a:endParaRPr>
              </a:p>
            </p:txBody>
          </p:sp>
          <p:cxnSp>
            <p:nvCxnSpPr>
              <p:cNvPr id="33" name="Straight Arrow Connector 32"/>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57400" y="1085303"/>
                <a:ext cx="1623512" cy="1384995"/>
              </a:xfrm>
              <a:prstGeom prst="rect">
                <a:avLst/>
              </a:prstGeom>
              <a:noFill/>
            </p:spPr>
            <p:txBody>
              <a:bodyPr wrap="square" rtlCol="0">
                <a:spAutoFit/>
              </a:bodyPr>
              <a:lstStyle/>
              <a:p>
                <a:r>
                  <a:rPr lang="en-US" sz="1400" b="1" dirty="0" smtClean="0">
                    <a:solidFill>
                      <a:srgbClr val="002060"/>
                    </a:solidFill>
                  </a:rPr>
                  <a:t>Compute the distance to each data point from each cluster center and assign points to cluster centers</a:t>
                </a:r>
              </a:p>
            </p:txBody>
          </p:sp>
          <p:sp>
            <p:nvSpPr>
              <p:cNvPr id="37" name="TextBox 36"/>
              <p:cNvSpPr txBox="1"/>
              <p:nvPr/>
            </p:nvSpPr>
            <p:spPr>
              <a:xfrm>
                <a:off x="1537455" y="2571489"/>
                <a:ext cx="1762790" cy="523220"/>
              </a:xfrm>
              <a:prstGeom prst="rect">
                <a:avLst/>
              </a:prstGeom>
              <a:noFill/>
            </p:spPr>
            <p:txBody>
              <a:bodyPr wrap="none" rtlCol="0">
                <a:spAutoFit/>
              </a:bodyPr>
              <a:lstStyle/>
              <a:p>
                <a:r>
                  <a:rPr lang="en-US" sz="1400" b="1" dirty="0" smtClean="0">
                    <a:solidFill>
                      <a:srgbClr val="002060"/>
                    </a:solidFill>
                  </a:rPr>
                  <a:t>Compute new cluster</a:t>
                </a:r>
              </a:p>
              <a:p>
                <a:r>
                  <a:rPr lang="en-US" sz="1400" b="1" dirty="0" smtClean="0">
                    <a:solidFill>
                      <a:srgbClr val="002060"/>
                    </a:solidFill>
                  </a:rPr>
                  <a:t>centers</a:t>
                </a:r>
              </a:p>
            </p:txBody>
          </p:sp>
          <p:sp>
            <p:nvSpPr>
              <p:cNvPr id="38" name="TextBox 37"/>
              <p:cNvSpPr txBox="1"/>
              <p:nvPr/>
            </p:nvSpPr>
            <p:spPr>
              <a:xfrm>
                <a:off x="1517247" y="3197547"/>
                <a:ext cx="1823015" cy="523220"/>
              </a:xfrm>
              <a:prstGeom prst="rect">
                <a:avLst/>
              </a:prstGeom>
              <a:noFill/>
            </p:spPr>
            <p:txBody>
              <a:bodyPr wrap="square" rtlCol="0">
                <a:spAutoFit/>
              </a:bodyPr>
              <a:lstStyle/>
              <a:p>
                <a:r>
                  <a:rPr lang="en-US" sz="1400" b="1" dirty="0" smtClean="0">
                    <a:solidFill>
                      <a:srgbClr val="002060"/>
                    </a:solidFill>
                  </a:rPr>
                  <a:t>Compute new cluster centers</a:t>
                </a:r>
              </a:p>
            </p:txBody>
          </p:sp>
          <p:sp>
            <p:nvSpPr>
              <p:cNvPr id="32" name="TextBox 31"/>
              <p:cNvSpPr txBox="1"/>
              <p:nvPr/>
            </p:nvSpPr>
            <p:spPr>
              <a:xfrm>
                <a:off x="210215" y="3242846"/>
                <a:ext cx="1351075" cy="338554"/>
              </a:xfrm>
              <a:prstGeom prst="rect">
                <a:avLst/>
              </a:prstGeom>
              <a:noFill/>
            </p:spPr>
            <p:txBody>
              <a:bodyPr wrap="none" rtlCol="0">
                <a:spAutoFit/>
              </a:bodyPr>
              <a:lstStyle/>
              <a:p>
                <a:r>
                  <a:rPr lang="en-US" sz="1600" b="1" dirty="0" smtClean="0">
                    <a:solidFill>
                      <a:prstClr val="black"/>
                    </a:solidFill>
                  </a:rPr>
                  <a:t>User program</a:t>
                </a:r>
                <a:endParaRPr lang="en-US" sz="1600" b="1" dirty="0">
                  <a:solidFill>
                    <a:prstClr val="black"/>
                  </a:solidFill>
                </a:endParaRPr>
              </a:p>
            </p:txBody>
          </p:sp>
        </p:grpSp>
      </p:grpSp>
    </p:spTree>
    <p:extLst>
      <p:ext uri="{BB962C8B-B14F-4D97-AF65-F5344CB8AC3E}">
        <p14:creationId xmlns:p14="http://schemas.microsoft.com/office/powerpoint/2010/main" val="18190511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791200" cy="762000"/>
          </a:xfrm>
        </p:spPr>
        <p:txBody>
          <a:bodyPr>
            <a:normAutofit/>
          </a:bodyPr>
          <a:lstStyle/>
          <a:p>
            <a:r>
              <a:rPr lang="en-US" sz="4000" b="1" dirty="0" smtClean="0"/>
              <a:t>Twister</a:t>
            </a:r>
            <a:endParaRPr lang="en-US" sz="4000" b="1" dirty="0"/>
          </a:p>
        </p:txBody>
      </p:sp>
      <p:sp>
        <p:nvSpPr>
          <p:cNvPr id="192" name="Content Placeholder 2"/>
          <p:cNvSpPr txBox="1">
            <a:spLocks/>
          </p:cNvSpPr>
          <p:nvPr/>
        </p:nvSpPr>
        <p:spPr>
          <a:xfrm>
            <a:off x="5715000" y="12192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solidFill>
                  <a:prstClr val="black"/>
                </a:solidFill>
              </a:rPr>
              <a:t>communication</a:t>
            </a:r>
          </a:p>
          <a:p>
            <a:pPr marL="342883" indent="-342883">
              <a:spcBef>
                <a:spcPct val="20000"/>
              </a:spcBef>
              <a:buFont typeface="Arial" pitchFamily="34" charset="0"/>
              <a:buChar char="•"/>
              <a:defRPr/>
            </a:pPr>
            <a:r>
              <a:rPr lang="en-US" sz="3500" dirty="0" smtClean="0">
                <a:solidFill>
                  <a:prstClr val="black"/>
                </a:solidFill>
              </a:rPr>
              <a:t>Intermediate results are directly transferred from the map tasks to the reduce tasks – </a:t>
            </a:r>
            <a:r>
              <a:rPr lang="en-US" sz="3500" b="1" dirty="0" smtClean="0">
                <a:solidFill>
                  <a:prstClr val="black"/>
                </a:solidFill>
              </a:rPr>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solidFill>
                  <a:prstClr val="black"/>
                </a:solidFill>
              </a:rPr>
              <a:t>map/reduce tasks</a:t>
            </a:r>
          </a:p>
          <a:p>
            <a:pPr marL="569913" lvl="1" indent="-112713">
              <a:spcBef>
                <a:spcPct val="20000"/>
              </a:spcBef>
              <a:buFont typeface="Arial" pitchFamily="34" charset="0"/>
              <a:buChar char="•"/>
              <a:defRPr/>
            </a:pPr>
            <a:r>
              <a:rPr lang="en-US" sz="3500" dirty="0" smtClean="0">
                <a:solidFill>
                  <a:prstClr val="black"/>
                </a:solidFill>
              </a:rPr>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solidFill>
                  <a:prstClr val="black"/>
                </a:solidFill>
              </a:rPr>
              <a:t>phase to combine reductions</a:t>
            </a:r>
          </a:p>
          <a:p>
            <a:pPr marL="342883" indent="-342883">
              <a:spcBef>
                <a:spcPct val="20000"/>
              </a:spcBef>
              <a:buFont typeface="Arial" pitchFamily="34" charset="0"/>
              <a:buChar char="•"/>
              <a:defRPr/>
            </a:pPr>
            <a:r>
              <a:rPr lang="en-US" sz="3500" dirty="0" smtClean="0">
                <a:solidFill>
                  <a:prstClr val="black"/>
                </a:solidFill>
              </a:rPr>
              <a:t>User Program is the </a:t>
            </a:r>
            <a:r>
              <a:rPr lang="en-US" sz="3500" b="1" dirty="0" smtClean="0">
                <a:solidFill>
                  <a:prstClr val="black"/>
                </a:solidFill>
              </a:rPr>
              <a:t>composer</a:t>
            </a:r>
            <a:r>
              <a:rPr lang="en-US" sz="3500" dirty="0" smtClean="0">
                <a:solidFill>
                  <a:prstClr val="black"/>
                </a:solidFill>
              </a:rPr>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solidFill>
                  <a:prstClr val="black"/>
                </a:solidFill>
              </a:rPr>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solidFill>
                  <a:prstClr val="black"/>
                </a:solidFill>
              </a:rPr>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solidFill>
                  <a:prstClr val="white"/>
                </a:solidFill>
              </a:endParaRPr>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solidFill>
                  <a:prstClr val="black"/>
                </a:solidFill>
              </a:endParaRPr>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1F497D">
                      <a:lumMod val="75000"/>
                    </a:srgbClr>
                  </a:solidFill>
                </a:rPr>
                <a:t>Data Split</a:t>
              </a:r>
              <a:endParaRPr lang="en-US" sz="1400" b="1" dirty="0">
                <a:solidFill>
                  <a:srgbClr val="1F497D">
                    <a:lumMod val="75000"/>
                  </a:srgb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solidFill>
                  <a:prstClr val="black"/>
                </a:solidFill>
              </a:endParaRPr>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solidFill>
                  <a:prstClr val="black"/>
                </a:solidFill>
              </a:endParaRPr>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rgbClr val="1F497D">
                      <a:lumMod val="75000"/>
                    </a:srgbClr>
                  </a:solidFill>
                </a:rPr>
                <a:t>MR</a:t>
              </a:r>
            </a:p>
            <a:p>
              <a:pPr algn="ctr"/>
              <a:r>
                <a:rPr lang="en-US" sz="1300" b="1" dirty="0" smtClean="0">
                  <a:solidFill>
                    <a:srgbClr val="1F497D">
                      <a:lumMod val="75000"/>
                    </a:srgbClr>
                  </a:solidFill>
                </a:rPr>
                <a:t>Driver</a:t>
              </a:r>
              <a:endParaRPr lang="en-US" sz="1300" b="1" dirty="0">
                <a:solidFill>
                  <a:srgbClr val="1F497D">
                    <a:lumMod val="75000"/>
                  </a:srgb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rgbClr val="1F497D">
                      <a:lumMod val="75000"/>
                    </a:srgbClr>
                  </a:solidFill>
                </a:rPr>
                <a:t>User</a:t>
              </a:r>
            </a:p>
            <a:p>
              <a:pPr algn="ctr"/>
              <a:r>
                <a:rPr lang="en-US" sz="1300" b="1" dirty="0" smtClean="0">
                  <a:solidFill>
                    <a:srgbClr val="1F497D">
                      <a:lumMod val="75000"/>
                    </a:srgbClr>
                  </a:solidFill>
                </a:rPr>
                <a:t>Program</a:t>
              </a:r>
              <a:endParaRPr lang="en-US" sz="1300" b="1" dirty="0">
                <a:solidFill>
                  <a:srgbClr val="1F497D">
                    <a:lumMod val="75000"/>
                  </a:srgb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rgbClr val="1F497D">
                      <a:lumMod val="75000"/>
                    </a:srgbClr>
                  </a:solidFill>
                </a:rPr>
                <a:t>Pub/Sub Broker Network</a:t>
              </a:r>
              <a:endParaRPr lang="en-US" sz="1400" b="1" dirty="0">
                <a:solidFill>
                  <a:srgbClr val="1F497D">
                    <a:lumMod val="75000"/>
                  </a:srgb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rgbClr val="1F497D">
                      <a:lumMod val="75000"/>
                    </a:srgbClr>
                  </a:solidFill>
                </a:rPr>
                <a:t>File System</a:t>
              </a:r>
              <a:endParaRPr lang="en-US" sz="1400" b="1" dirty="0">
                <a:solidFill>
                  <a:srgbClr val="1F497D">
                    <a:lumMod val="75000"/>
                  </a:srgb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solidFill>
                    <a:prstClr val="black"/>
                  </a:solidFill>
                </a:rPr>
                <a:t>Worker Nodes</a:t>
              </a:r>
              <a:endParaRPr lang="en-US" sz="1400" b="1" dirty="0">
                <a:solidFill>
                  <a:prstClr val="black"/>
                </a:solidFill>
              </a:endParaRPr>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solidFill>
                <a:prstClr val="white"/>
              </a:solidFill>
            </a:endParaRPr>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prstClr val="white"/>
                </a:solidFill>
              </a:rPr>
              <a:t>D</a:t>
            </a:r>
            <a:endParaRPr lang="en-US" sz="1400" b="1" dirty="0">
              <a:solidFill>
                <a:prstClr val="white"/>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solidFill>
                  <a:prstClr val="black"/>
                </a:solidFill>
              </a:rPr>
              <a:t>Map Worker</a:t>
            </a:r>
            <a:endParaRPr lang="en-US" sz="1400" b="1" dirty="0">
              <a:solidFill>
                <a:prstClr val="black"/>
              </a:solidFill>
            </a:endParaRPr>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solidFill>
                  <a:prstClr val="black"/>
                </a:solidFill>
              </a:rPr>
              <a:t>Reduce Worker</a:t>
            </a:r>
            <a:endParaRPr lang="en-US" sz="1400" b="1" dirty="0">
              <a:solidFill>
                <a:prstClr val="black"/>
              </a:solidFill>
            </a:endParaRPr>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solidFill>
                  <a:prstClr val="black"/>
                </a:solidFill>
              </a:rPr>
              <a:t>MRDeamon</a:t>
            </a:r>
            <a:endParaRPr lang="en-US" sz="1400" b="1" dirty="0">
              <a:solidFill>
                <a:prstClr val="black"/>
              </a:solidFill>
            </a:endParaRPr>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solidFill>
                  <a:prstClr val="black"/>
                </a:solidFill>
              </a:rPr>
              <a:t>Data Read/Write</a:t>
            </a:r>
            <a:endParaRPr lang="en-US" sz="1400" b="1" dirty="0">
              <a:solidFill>
                <a:prstClr val="black"/>
              </a:solidFill>
            </a:endParaRPr>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solidFill>
                  <a:prstClr val="black"/>
                </a:solidFill>
              </a:rPr>
              <a:t>Communication</a:t>
            </a:r>
            <a:endParaRPr lang="en-US" sz="1400" b="1" dirty="0">
              <a:solidFill>
                <a:prstClr val="black"/>
              </a:solidFill>
            </a:endParaRPr>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prstClr val="black"/>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Combine (Key, List&lt;Value&gt;)</a:t>
                </a:r>
                <a:endParaRPr lang="en-US" sz="1400" b="1" dirty="0">
                  <a:solidFill>
                    <a:prstClr val="black"/>
                  </a:solidFill>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User Program</a:t>
                </a:r>
                <a:endParaRPr lang="en-US" sz="1400" b="1" dirty="0">
                  <a:solidFill>
                    <a:prstClr val="black"/>
                  </a:solidFill>
                </a:endParaRPr>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Close()</a:t>
              </a:r>
              <a:endParaRPr lang="en-US" sz="1400" b="1" dirty="0">
                <a:solidFill>
                  <a:prstClr val="black"/>
                </a:solidFill>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Configure()</a:t>
              </a:r>
              <a:endParaRPr lang="en-US" sz="1400" b="1" dirty="0">
                <a:solidFill>
                  <a:prstClr val="black"/>
                </a:solidFill>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Static</a:t>
              </a:r>
            </a:p>
            <a:p>
              <a:pPr algn="ctr"/>
              <a:r>
                <a:rPr lang="en-US" sz="1400" b="1" dirty="0" smtClean="0">
                  <a:solidFill>
                    <a:prstClr val="black"/>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prstClr val="black"/>
                  </a:solidFill>
                </a:rPr>
                <a:t>δ</a:t>
              </a:r>
              <a:r>
                <a:rPr lang="en-US" sz="1400" b="1" dirty="0" smtClean="0">
                  <a:solidFill>
                    <a:prstClr val="black"/>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solidFill>
                  <a:prstClr val="black"/>
                </a:solidFill>
              </a:rPr>
              <a:t>Different synchronization and intercommunication mechanisms used by the parallel runtimes</a:t>
            </a:r>
            <a:endParaRPr lang="en-US" sz="1400" b="1" dirty="0">
              <a:solidFill>
                <a:prstClr val="black"/>
              </a:solidFill>
            </a:endParaRPr>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5791200" y="76200"/>
            <a:ext cx="501094" cy="609600"/>
          </a:xfrm>
          <a:prstGeom prst="rect">
            <a:avLst/>
          </a:prstGeom>
          <a:noFill/>
        </p:spPr>
      </p:pic>
      <p:pic>
        <p:nvPicPr>
          <p:cNvPr id="84" name="Picture 2" descr="D:\academic\phd\Publications\MapReduce++\logo.png"/>
          <p:cNvPicPr>
            <a:picLocks noChangeAspect="1" noChangeArrowheads="1"/>
          </p:cNvPicPr>
          <p:nvPr/>
        </p:nvPicPr>
        <p:blipFill>
          <a:blip r:embed="rId4" cstate="print"/>
          <a:srcRect/>
          <a:stretch>
            <a:fillRect/>
          </a:stretch>
        </p:blipFill>
        <p:spPr bwMode="auto">
          <a:xfrm>
            <a:off x="3429000" y="76200"/>
            <a:ext cx="501094" cy="609600"/>
          </a:xfrm>
          <a:prstGeom prst="rect">
            <a:avLst/>
          </a:prstGeom>
          <a:noFill/>
        </p:spPr>
      </p:pic>
    </p:spTree>
    <p:extLst>
      <p:ext uri="{BB962C8B-B14F-4D97-AF65-F5344CB8AC3E}">
        <p14:creationId xmlns:p14="http://schemas.microsoft.com/office/powerpoint/2010/main" val="4057417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229600" cy="715962"/>
          </a:xfrm>
        </p:spPr>
        <p:txBody>
          <a:bodyPr>
            <a:normAutofit fontScale="90000"/>
          </a:bodyPr>
          <a:lstStyle/>
          <a:p>
            <a:r>
              <a:rPr lang="en-US" b="1" dirty="0" smtClean="0"/>
              <a:t>Twister4Azure</a:t>
            </a:r>
            <a:br>
              <a:rPr lang="en-US" b="1" dirty="0" smtClean="0"/>
            </a:br>
            <a:r>
              <a:rPr lang="en-US" b="1" dirty="0" smtClean="0"/>
              <a:t>early results</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548051346"/>
              </p:ext>
            </p:extLst>
          </p:nvPr>
        </p:nvGraphicFramePr>
        <p:xfrm>
          <a:off x="304800" y="1428750"/>
          <a:ext cx="7467600" cy="466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10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ndara" pitchFamily="34" charset="0"/>
              </a:rPr>
              <a:t>Big Data in Many Domains</a:t>
            </a:r>
            <a:endParaRPr lang="en-US" dirty="0">
              <a:latin typeface="Candara" pitchFamily="34" charset="0"/>
            </a:endParaRPr>
          </a:p>
        </p:txBody>
      </p:sp>
      <p:sp>
        <p:nvSpPr>
          <p:cNvPr id="3" name="Content Placeholder 2"/>
          <p:cNvSpPr>
            <a:spLocks noGrp="1"/>
          </p:cNvSpPr>
          <p:nvPr>
            <p:ph idx="1"/>
          </p:nvPr>
        </p:nvSpPr>
        <p:spPr>
          <a:xfrm>
            <a:off x="0" y="609600"/>
            <a:ext cx="9067800" cy="5867400"/>
          </a:xfrm>
        </p:spPr>
        <p:txBody>
          <a:bodyPr>
            <a:normAutofit fontScale="85000" lnSpcReduction="20000"/>
          </a:bodyPr>
          <a:lstStyle/>
          <a:p>
            <a:pPr>
              <a:buFont typeface="Wingdings" pitchFamily="2" charset="2"/>
              <a:buChar char="Ø"/>
            </a:pPr>
            <a:r>
              <a:rPr lang="en-US" sz="2400" dirty="0" smtClean="0">
                <a:solidFill>
                  <a:srgbClr val="002060"/>
                </a:solidFill>
                <a:latin typeface="Candara" pitchFamily="34" charset="0"/>
              </a:rPr>
              <a:t>According to </a:t>
            </a:r>
            <a:r>
              <a:rPr lang="en-US" sz="2400" dirty="0" smtClean="0">
                <a:solidFill>
                  <a:srgbClr val="002060"/>
                </a:solidFill>
                <a:latin typeface="Candara" pitchFamily="34" charset="0"/>
                <a:hlinkClick r:id="rId3"/>
              </a:rPr>
              <a:t>one</a:t>
            </a:r>
            <a:r>
              <a:rPr lang="en-US" sz="2400" dirty="0" smtClean="0">
                <a:solidFill>
                  <a:srgbClr val="002060"/>
                </a:solidFill>
                <a:latin typeface="Candara" pitchFamily="34" charset="0"/>
              </a:rPr>
              <a:t> estimate, we created 150 exabytes (billion gigabytes) of data in 2005. This year, we will create 1,200 </a:t>
            </a:r>
            <a:r>
              <a:rPr lang="en-US" sz="2400" dirty="0" err="1" smtClean="0">
                <a:solidFill>
                  <a:srgbClr val="002060"/>
                </a:solidFill>
                <a:latin typeface="Candara" pitchFamily="34" charset="0"/>
              </a:rPr>
              <a:t>exabytes</a:t>
            </a:r>
            <a:endParaRPr lang="en-US" sz="2400" dirty="0" smtClean="0">
              <a:solidFill>
                <a:srgbClr val="002060"/>
              </a:solidFill>
              <a:latin typeface="Candara" pitchFamily="34" charset="0"/>
            </a:endParaRPr>
          </a:p>
          <a:p>
            <a:pPr>
              <a:buFont typeface="Wingdings" pitchFamily="2" charset="2"/>
              <a:buChar char="Ø"/>
            </a:pPr>
            <a:r>
              <a:rPr lang="en-US" sz="2400" dirty="0" smtClean="0"/>
              <a:t>PC’s have ~100 Gigabytes disk and 4 Gigabytes of memory</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hlinkClick r:id="rId4"/>
              </a:rPr>
              <a:t>Size of the web </a:t>
            </a:r>
            <a:r>
              <a:rPr lang="en-US" sz="2400" dirty="0" smtClean="0">
                <a:solidFill>
                  <a:srgbClr val="002060"/>
                </a:solidFill>
                <a:latin typeface="Candara" pitchFamily="34" charset="0"/>
              </a:rPr>
              <a:t>~ 3 billion web </a:t>
            </a:r>
            <a:r>
              <a:rPr lang="en-US" sz="2400" dirty="0"/>
              <a:t>pages: MapReduce at Google was on </a:t>
            </a:r>
            <a:r>
              <a:rPr lang="en-US" sz="2400" dirty="0" smtClean="0"/>
              <a:t>average processing </a:t>
            </a:r>
            <a:r>
              <a:rPr lang="en-US" sz="2400" dirty="0"/>
              <a:t>20PB per day in January </a:t>
            </a:r>
            <a:r>
              <a:rPr lang="en-US" sz="2400" dirty="0" smtClean="0"/>
              <a:t>2008</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During 2009, American drone aircraft flying over Iraq and Afghanistan sent back around 24 years’ worth of video footage</a:t>
            </a:r>
          </a:p>
          <a:p>
            <a:pPr lvl="1">
              <a:buFont typeface="Wingdings" pitchFamily="2" charset="2"/>
              <a:buChar char="Ø"/>
            </a:pPr>
            <a:r>
              <a:rPr lang="en-US" sz="2000" dirty="0">
                <a:hlinkClick r:id="rId3"/>
              </a:rPr>
              <a:t>http://</a:t>
            </a:r>
            <a:r>
              <a:rPr lang="en-US" sz="2000" dirty="0" smtClean="0">
                <a:hlinkClick r:id="rId3"/>
              </a:rPr>
              <a:t>www.economist.com/node/15579717</a:t>
            </a:r>
            <a:endParaRPr lang="en-US" sz="2000" dirty="0" smtClean="0"/>
          </a:p>
          <a:p>
            <a:pPr lvl="1">
              <a:buFont typeface="Wingdings" pitchFamily="2" charset="2"/>
              <a:buChar char="Ø"/>
            </a:pPr>
            <a:r>
              <a:rPr lang="en-US" sz="2000" dirty="0"/>
              <a:t>New models being deployed this year will produce ten times as many data streams as their predecessors, and those in 2011 will produce 30 times as many</a:t>
            </a:r>
            <a:endParaRPr lang="en-US" sz="20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~108 million sequence records in </a:t>
            </a:r>
            <a:r>
              <a:rPr lang="en-US" sz="2400" dirty="0" smtClean="0">
                <a:solidFill>
                  <a:srgbClr val="002060"/>
                </a:solidFill>
                <a:latin typeface="Candara" pitchFamily="34" charset="0"/>
                <a:hlinkClick r:id="rId5"/>
              </a:rPr>
              <a:t>GenBank</a:t>
            </a:r>
            <a:r>
              <a:rPr lang="en-US" sz="2400" dirty="0" smtClean="0">
                <a:solidFill>
                  <a:srgbClr val="002060"/>
                </a:solidFill>
                <a:latin typeface="Candara" pitchFamily="34" charset="0"/>
              </a:rPr>
              <a:t> in 2009, doubling in every 18 months</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~20 million purchases at Wal-Mart a day</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90 million </a:t>
            </a:r>
            <a:r>
              <a:rPr lang="en-US" sz="2400" dirty="0" smtClean="0">
                <a:solidFill>
                  <a:srgbClr val="002060"/>
                </a:solidFill>
                <a:latin typeface="Candara" pitchFamily="34" charset="0"/>
                <a:hlinkClick r:id="rId6"/>
              </a:rPr>
              <a:t>Tweets a day</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Astronomy, Particle Physics, Medical Records …</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t>Most scientific task shows CPU:IO ratio of 10000:1 – Dr. Jim Gray</a:t>
            </a:r>
          </a:p>
          <a:p>
            <a:pPr>
              <a:buFont typeface="Wingdings" pitchFamily="2" charset="2"/>
              <a:buChar char="Ø"/>
            </a:pPr>
            <a:endParaRPr lang="en-US" sz="600" dirty="0" smtClean="0"/>
          </a:p>
          <a:p>
            <a:pPr>
              <a:buFont typeface="Wingdings" pitchFamily="2" charset="2"/>
              <a:buChar char="Ø"/>
            </a:pPr>
            <a:r>
              <a:rPr lang="en-US" sz="2400" i="1" dirty="0" smtClean="0">
                <a:hlinkClick r:id="rId7"/>
              </a:rPr>
              <a:t>The </a:t>
            </a:r>
            <a:r>
              <a:rPr lang="en-US" sz="2400" i="1" dirty="0">
                <a:hlinkClick r:id="rId7"/>
              </a:rPr>
              <a:t>Fourth Paradigm: Data-Intensive Scientific </a:t>
            </a:r>
            <a:r>
              <a:rPr lang="en-US" sz="2400" i="1" dirty="0" smtClean="0">
                <a:hlinkClick r:id="rId7"/>
              </a:rPr>
              <a:t>Discovery</a:t>
            </a:r>
            <a:endParaRPr lang="en-US" sz="2400" i="1" dirty="0"/>
          </a:p>
          <a:p>
            <a:pPr>
              <a:buFont typeface="Wingdings" pitchFamily="2" charset="2"/>
              <a:buChar char="Ø"/>
            </a:pPr>
            <a:r>
              <a:rPr lang="en-US" sz="2400" i="1" dirty="0" smtClean="0"/>
              <a:t>Large Hadron Collider at CERN; 100 Petabytes to find Higgs Boson</a:t>
            </a:r>
            <a:endParaRPr lang="en-US" dirty="0" smtClean="0"/>
          </a:p>
          <a:p>
            <a:pPr>
              <a:buFont typeface="Wingdings" pitchFamily="2" charset="2"/>
              <a:buChar char="Ø"/>
            </a:pPr>
            <a:endParaRPr lang="en-US" dirty="0" smtClean="0"/>
          </a:p>
          <a:p>
            <a:pPr>
              <a:buFont typeface="Wingdings" pitchFamily="2" charset="2"/>
              <a:buChar char="Ø"/>
            </a:pPr>
            <a:endParaRPr lang="en-US" dirty="0" smtClean="0"/>
          </a:p>
        </p:txBody>
      </p:sp>
    </p:spTree>
    <p:extLst>
      <p:ext uri="{BB962C8B-B14F-4D97-AF65-F5344CB8AC3E}">
        <p14:creationId xmlns:p14="http://schemas.microsoft.com/office/powerpoint/2010/main" val="2746600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0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extLst>
      <p:ext uri="{BB962C8B-B14F-4D97-AF65-F5344CB8AC3E}">
        <p14:creationId xmlns:p14="http://schemas.microsoft.com/office/powerpoint/2010/main" val="103156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6</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extLst>
      <p:ext uri="{BB962C8B-B14F-4D97-AF65-F5344CB8AC3E}">
        <p14:creationId xmlns:p14="http://schemas.microsoft.com/office/powerpoint/2010/main" val="247483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13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r>
              <a:rPr lang="en-US" dirty="0" smtClean="0"/>
              <a:t/>
            </a:r>
            <a:br>
              <a:rPr lang="en-US" dirty="0" smtClean="0"/>
            </a:br>
            <a:r>
              <a:rPr lang="en-US" sz="3100" dirty="0" smtClean="0"/>
              <a:t>Cell phones are important sensor</a:t>
            </a:r>
            <a:endParaRPr lang="en-US" sz="3600" dirty="0"/>
          </a:p>
        </p:txBody>
      </p:sp>
      <p:pic>
        <p:nvPicPr>
          <p:cNvPr id="4" name="Picture 3" descr="clouds-0001.jpg"/>
          <p:cNvPicPr>
            <a:picLocks noChangeAspect="1"/>
          </p:cNvPicPr>
          <p:nvPr/>
        </p:nvPicPr>
        <p:blipFill>
          <a:blip r:embed="rId3" cstate="print"/>
          <a:stretch>
            <a:fillRect/>
          </a:stretch>
        </p:blipFill>
        <p:spPr>
          <a:xfrm>
            <a:off x="3886201" y="3505203"/>
            <a:ext cx="5257799" cy="306705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362203"/>
            <a:ext cx="1104900" cy="895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105400" y="5105400"/>
            <a:ext cx="1752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553206" y="1676403"/>
            <a:ext cx="1343027" cy="1343024"/>
          </a:xfrm>
          <a:prstGeom prst="rect">
            <a:avLst/>
          </a:prstGeom>
          <a:noFill/>
          <a:ln w="9525">
            <a:noFill/>
            <a:miter lim="800000"/>
            <a:headEnd/>
            <a:tailEnd/>
          </a:ln>
        </p:spPr>
      </p:pic>
    </p:spTree>
    <p:extLst>
      <p:ext uri="{BB962C8B-B14F-4D97-AF65-F5344CB8AC3E}">
        <p14:creationId xmlns:p14="http://schemas.microsoft.com/office/powerpoint/2010/main" val="48981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 y="76200"/>
            <a:ext cx="8229600" cy="1143000"/>
          </a:xfrm>
        </p:spPr>
        <p:txBody>
          <a:bodyPr/>
          <a:lstStyle/>
          <a:p>
            <a:r>
              <a:rPr lang="en-US" b="1" dirty="0" smtClean="0"/>
              <a:t>Clouds and Jobs</a:t>
            </a:r>
            <a:endParaRPr lang="en-US" b="1" dirty="0"/>
          </a:p>
        </p:txBody>
      </p:sp>
      <p:sp>
        <p:nvSpPr>
          <p:cNvPr id="3" name="Content Placeholder 2"/>
          <p:cNvSpPr>
            <a:spLocks noGrp="1"/>
          </p:cNvSpPr>
          <p:nvPr>
            <p:ph idx="1"/>
          </p:nvPr>
        </p:nvSpPr>
        <p:spPr>
          <a:xfrm>
            <a:off x="76200" y="1371600"/>
            <a:ext cx="8991600" cy="5334000"/>
          </a:xfrm>
        </p:spPr>
        <p:txBody>
          <a:bodyPr>
            <a:normAutofit fontScale="77500" lnSpcReduction="20000"/>
          </a:bodyPr>
          <a:lstStyle/>
          <a:p>
            <a:r>
              <a:rPr lang="en-US" dirty="0" smtClean="0"/>
              <a:t>Clouds </a:t>
            </a:r>
            <a:r>
              <a:rPr lang="en-US" dirty="0"/>
              <a:t>are a major industry thrust with a growing fraction of IT expenditure that IDC estimates will grow to $44.2 billion direct investment in </a:t>
            </a:r>
            <a:r>
              <a:rPr lang="en-US" dirty="0" smtClean="0"/>
              <a:t>2013 </a:t>
            </a:r>
            <a:r>
              <a:rPr lang="en-US" dirty="0"/>
              <a:t>while 15% of IT investment in 2011 will be related to cloud systems with a 30% growth in public </a:t>
            </a:r>
            <a:r>
              <a:rPr lang="en-US" dirty="0" smtClean="0"/>
              <a:t>sector.</a:t>
            </a:r>
          </a:p>
          <a:p>
            <a:r>
              <a:rPr lang="en-US" dirty="0" smtClean="0"/>
              <a:t>Gartner </a:t>
            </a:r>
            <a:r>
              <a:rPr lang="en-US" dirty="0"/>
              <a:t>also rates cloud computing high on list of critical emerging technologies with for example “Cloud Computing” and “Cloud Web Platforms” rated as transformational (their highest rating for impact) in the next 2-5 </a:t>
            </a:r>
            <a:r>
              <a:rPr lang="en-US" dirty="0" smtClean="0"/>
              <a:t>years.</a:t>
            </a:r>
          </a:p>
          <a:p>
            <a:r>
              <a:rPr lang="en-US" dirty="0" smtClean="0"/>
              <a:t>Correspondingly </a:t>
            </a:r>
            <a:r>
              <a:rPr lang="en-US" dirty="0"/>
              <a:t>there is and will continue to be major opportunities for new jobs in cloud computing with a recent European study estimating there will be 2.4 million new cloud computing jobs in Europe alone by </a:t>
            </a:r>
            <a:r>
              <a:rPr lang="en-US" dirty="0" smtClean="0"/>
              <a:t>2015. </a:t>
            </a:r>
          </a:p>
          <a:p>
            <a:r>
              <a:rPr lang="en-US" dirty="0"/>
              <a:t>C</a:t>
            </a:r>
            <a:r>
              <a:rPr lang="en-US" dirty="0" smtClean="0"/>
              <a:t>loud </a:t>
            </a:r>
            <a:r>
              <a:rPr lang="en-US" dirty="0"/>
              <a:t>computing is an attractive for projects focusing on workforce development. Note that the recently signed “America Competes Act</a:t>
            </a:r>
            <a:r>
              <a:rPr lang="en-US" dirty="0" smtClean="0"/>
              <a:t>” </a:t>
            </a:r>
            <a:r>
              <a:rPr lang="en-US" dirty="0"/>
              <a:t>calls out the importance of economic development in broader impact of NSF </a:t>
            </a:r>
            <a:r>
              <a:rPr lang="en-US" dirty="0" smtClean="0"/>
              <a:t>projects</a:t>
            </a:r>
            <a:endParaRPr lang="en-US" dirty="0"/>
          </a:p>
        </p:txBody>
      </p:sp>
    </p:spTree>
    <p:extLst>
      <p:ext uri="{BB962C8B-B14F-4D97-AF65-F5344CB8AC3E}">
        <p14:creationId xmlns:p14="http://schemas.microsoft.com/office/powerpoint/2010/main" val="85754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PACI/SDSC (logo) template">
  <a:themeElements>
    <a:clrScheme name="">
      <a:dk1>
        <a:srgbClr val="000000"/>
      </a:dk1>
      <a:lt1>
        <a:srgbClr val="FFFFFF"/>
      </a:lt1>
      <a:dk2>
        <a:srgbClr val="081D58"/>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PACI/SDSC (logo)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NPACI/SDSC (log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PACI/SDSC (log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PACI/SDSC (log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PACI/SDSC (log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PACI/SDSC (log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PACI/SDSC (log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PACI/SDSC (log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23240</TotalTime>
  <Words>2140</Words>
  <Application>Microsoft Office PowerPoint</Application>
  <PresentationFormat>On-screen Show (4:3)</PresentationFormat>
  <Paragraphs>410</Paragraphs>
  <Slides>26</Slides>
  <Notes>26</Notes>
  <HiddenSlides>0</HiddenSlides>
  <MMClips>0</MMClips>
  <ScaleCrop>false</ScaleCrop>
  <HeadingPairs>
    <vt:vector size="4" baseType="variant">
      <vt:variant>
        <vt:lpstr>Theme</vt:lpstr>
      </vt:variant>
      <vt:variant>
        <vt:i4>11</vt:i4>
      </vt:variant>
      <vt:variant>
        <vt:lpstr>Slide Titles</vt:lpstr>
      </vt:variant>
      <vt:variant>
        <vt:i4>26</vt:i4>
      </vt:variant>
    </vt:vector>
  </HeadingPairs>
  <TitlesOfParts>
    <vt:vector size="37" baseType="lpstr">
      <vt:lpstr>Office Theme</vt:lpstr>
      <vt:lpstr>4_Office Theme</vt:lpstr>
      <vt:lpstr>7_Office Theme</vt:lpstr>
      <vt:lpstr>3_Office Theme</vt:lpstr>
      <vt:lpstr>6_Office Theme</vt:lpstr>
      <vt:lpstr>1_NPACI/SDSC (logo) template</vt:lpstr>
      <vt:lpstr>EG-InSPIRE</vt:lpstr>
      <vt:lpstr>Title Master</vt:lpstr>
      <vt:lpstr>1_Office Theme</vt:lpstr>
      <vt:lpstr>Default Design</vt:lpstr>
      <vt:lpstr>5_Office Theme</vt:lpstr>
      <vt:lpstr>Clouds will win!</vt:lpstr>
      <vt:lpstr>Important Trends</vt:lpstr>
      <vt:lpstr>Big Data in Many Domains</vt:lpstr>
      <vt:lpstr>PowerPoint Presentation</vt:lpstr>
      <vt:lpstr>Data Centers Clouds &amp;  Economies of Scale I</vt:lpstr>
      <vt:lpstr>Data Centers, Clouds  &amp; Economies of Scale II</vt:lpstr>
      <vt:lpstr>X as a Service</vt:lpstr>
      <vt:lpstr>Sensors as a Service Cell phones are important sensor</vt:lpstr>
      <vt:lpstr>Clouds and Jobs</vt:lpstr>
      <vt:lpstr>PowerPoint Presentation</vt:lpstr>
      <vt:lpstr>Philosophy of Clouds and Grids</vt:lpstr>
      <vt:lpstr>Grids MPI and Clouds </vt:lpstr>
      <vt:lpstr>Fault Tolerance and MapReduce</vt:lpstr>
      <vt:lpstr>PowerPoint Presentation</vt:lpstr>
      <vt:lpstr>PowerPoint Presentation</vt:lpstr>
      <vt:lpstr>Traditional File System?</vt:lpstr>
      <vt:lpstr>Data Parallel File System?</vt:lpstr>
      <vt:lpstr>Important Platform Capability MapReduce</vt:lpstr>
      <vt:lpstr>MapReduce “File/Data Repository” Parallelism</vt:lpstr>
      <vt:lpstr>DNA Sequencing Pipeline</vt:lpstr>
      <vt:lpstr>Cap3 Cost</vt:lpstr>
      <vt:lpstr>SWG  Cost</vt:lpstr>
      <vt:lpstr>Twister v0.9 March 15, 2011</vt:lpstr>
      <vt:lpstr>K-Means Clustering</vt:lpstr>
      <vt:lpstr>Twister</vt:lpstr>
      <vt:lpstr>Twister4Azure early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1034</cp:revision>
  <dcterms:created xsi:type="dcterms:W3CDTF">2009-02-17T15:34:47Z</dcterms:created>
  <dcterms:modified xsi:type="dcterms:W3CDTF">2011-05-23T18:37:30Z</dcterms:modified>
</cp:coreProperties>
</file>