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40"/>
  </p:notesMasterIdLst>
  <p:sldIdLst>
    <p:sldId id="267" r:id="rId2"/>
    <p:sldId id="766" r:id="rId3"/>
    <p:sldId id="784" r:id="rId4"/>
    <p:sldId id="767" r:id="rId5"/>
    <p:sldId id="783" r:id="rId6"/>
    <p:sldId id="768" r:id="rId7"/>
    <p:sldId id="769" r:id="rId8"/>
    <p:sldId id="770" r:id="rId9"/>
    <p:sldId id="771" r:id="rId10"/>
    <p:sldId id="772" r:id="rId11"/>
    <p:sldId id="634" r:id="rId12"/>
    <p:sldId id="704" r:id="rId13"/>
    <p:sldId id="524" r:id="rId14"/>
    <p:sldId id="755" r:id="rId15"/>
    <p:sldId id="727" r:id="rId16"/>
    <p:sldId id="773" r:id="rId17"/>
    <p:sldId id="785" r:id="rId18"/>
    <p:sldId id="774" r:id="rId19"/>
    <p:sldId id="780" r:id="rId20"/>
    <p:sldId id="718" r:id="rId21"/>
    <p:sldId id="756" r:id="rId22"/>
    <p:sldId id="717" r:id="rId23"/>
    <p:sldId id="703" r:id="rId24"/>
    <p:sldId id="752" r:id="rId25"/>
    <p:sldId id="782" r:id="rId26"/>
    <p:sldId id="763" r:id="rId27"/>
    <p:sldId id="764" r:id="rId28"/>
    <p:sldId id="765" r:id="rId29"/>
    <p:sldId id="726" r:id="rId30"/>
    <p:sldId id="700" r:id="rId31"/>
    <p:sldId id="775" r:id="rId32"/>
    <p:sldId id="776" r:id="rId33"/>
    <p:sldId id="777" r:id="rId34"/>
    <p:sldId id="786" r:id="rId35"/>
    <p:sldId id="749" r:id="rId36"/>
    <p:sldId id="778" r:id="rId37"/>
    <p:sldId id="779" r:id="rId38"/>
    <p:sldId id="781" r:id="rId39"/>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CDC"/>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5" autoAdjust="0"/>
    <p:restoredTop sz="89293" autoAdjust="0"/>
  </p:normalViewPr>
  <p:slideViewPr>
    <p:cSldViewPr>
      <p:cViewPr varScale="1">
        <p:scale>
          <a:sx n="93" d="100"/>
          <a:sy n="93" d="100"/>
        </p:scale>
        <p:origin x="1008"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eoffrey%20Fox\Desktop\PynePaper\NewPyn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harpdoc\WDAMDS%20sync%20overhead%20analysi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E:\Sali\InCloud\IUBox\My%20Box%20Files\pwc\pwcperforma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8725061170007E-2"/>
          <c:y val="9.8575910543898457E-2"/>
          <c:w val="0.83438136590629919"/>
          <c:h val="0.74535526954707443"/>
        </c:manualLayout>
      </c:layout>
      <c:scatterChart>
        <c:scatterStyle val="lineMarker"/>
        <c:varyColors val="0"/>
        <c:ser>
          <c:idx val="0"/>
          <c:order val="0"/>
          <c:tx>
            <c:v>DAVS(2)</c:v>
          </c:tx>
          <c:spPr>
            <a:ln w="28575" cap="rnd">
              <a:noFill/>
              <a:round/>
            </a:ln>
            <a:effectLst/>
          </c:spPr>
          <c:marker>
            <c:symbol val="circle"/>
            <c:size val="5"/>
            <c:spPr>
              <a:solidFill>
                <a:schemeClr val="accent1"/>
              </a:solidFill>
              <a:ln w="9525">
                <a:solidFill>
                  <a:schemeClr val="accent1"/>
                </a:solidFill>
              </a:ln>
              <a:effectLst/>
            </c:spPr>
          </c:marker>
          <c:xVal>
            <c:numRef>
              <c:f>Issues!$B$10:$B$513</c:f>
              <c:numCache>
                <c:formatCode>0.00E+00</c:formatCode>
                <c:ptCount val="504"/>
                <c:pt idx="0">
                  <c:v>522010</c:v>
                </c:pt>
                <c:pt idx="1">
                  <c:v>409560</c:v>
                </c:pt>
                <c:pt idx="2">
                  <c:v>379460</c:v>
                </c:pt>
                <c:pt idx="3">
                  <c:v>351570</c:v>
                </c:pt>
                <c:pt idx="4">
                  <c:v>325730</c:v>
                </c:pt>
                <c:pt idx="5">
                  <c:v>301780</c:v>
                </c:pt>
                <c:pt idx="6">
                  <c:v>279600</c:v>
                </c:pt>
                <c:pt idx="7">
                  <c:v>259050</c:v>
                </c:pt>
                <c:pt idx="8">
                  <c:v>240010</c:v>
                </c:pt>
                <c:pt idx="9">
                  <c:v>222370</c:v>
                </c:pt>
                <c:pt idx="10">
                  <c:v>206020</c:v>
                </c:pt>
                <c:pt idx="11">
                  <c:v>190880</c:v>
                </c:pt>
                <c:pt idx="12">
                  <c:v>176850</c:v>
                </c:pt>
                <c:pt idx="13">
                  <c:v>163850</c:v>
                </c:pt>
                <c:pt idx="14">
                  <c:v>151810</c:v>
                </c:pt>
                <c:pt idx="15">
                  <c:v>140650</c:v>
                </c:pt>
                <c:pt idx="16">
                  <c:v>130310</c:v>
                </c:pt>
                <c:pt idx="17">
                  <c:v>120730</c:v>
                </c:pt>
                <c:pt idx="18">
                  <c:v>111860</c:v>
                </c:pt>
                <c:pt idx="19">
                  <c:v>103640</c:v>
                </c:pt>
                <c:pt idx="20">
                  <c:v>96017</c:v>
                </c:pt>
                <c:pt idx="21">
                  <c:v>88960</c:v>
                </c:pt>
                <c:pt idx="22">
                  <c:v>82421</c:v>
                </c:pt>
                <c:pt idx="23">
                  <c:v>76363</c:v>
                </c:pt>
                <c:pt idx="24">
                  <c:v>70750</c:v>
                </c:pt>
                <c:pt idx="25">
                  <c:v>65549</c:v>
                </c:pt>
                <c:pt idx="26">
                  <c:v>60731</c:v>
                </c:pt>
                <c:pt idx="27">
                  <c:v>56267</c:v>
                </c:pt>
                <c:pt idx="28">
                  <c:v>52131</c:v>
                </c:pt>
                <c:pt idx="29">
                  <c:v>48299</c:v>
                </c:pt>
                <c:pt idx="30">
                  <c:v>44749</c:v>
                </c:pt>
                <c:pt idx="31">
                  <c:v>41460</c:v>
                </c:pt>
                <c:pt idx="32">
                  <c:v>38413</c:v>
                </c:pt>
                <c:pt idx="33">
                  <c:v>35589</c:v>
                </c:pt>
                <c:pt idx="34">
                  <c:v>32973</c:v>
                </c:pt>
                <c:pt idx="35">
                  <c:v>30549</c:v>
                </c:pt>
                <c:pt idx="36">
                  <c:v>28304</c:v>
                </c:pt>
                <c:pt idx="37">
                  <c:v>26224</c:v>
                </c:pt>
                <c:pt idx="38">
                  <c:v>24296</c:v>
                </c:pt>
                <c:pt idx="39">
                  <c:v>22510</c:v>
                </c:pt>
                <c:pt idx="40">
                  <c:v>20856</c:v>
                </c:pt>
                <c:pt idx="41">
                  <c:v>19323</c:v>
                </c:pt>
                <c:pt idx="42">
                  <c:v>17902</c:v>
                </c:pt>
                <c:pt idx="43">
                  <c:v>16586</c:v>
                </c:pt>
                <c:pt idx="44">
                  <c:v>15367</c:v>
                </c:pt>
                <c:pt idx="45">
                  <c:v>14238</c:v>
                </c:pt>
                <c:pt idx="46">
                  <c:v>13191</c:v>
                </c:pt>
                <c:pt idx="47">
                  <c:v>12222</c:v>
                </c:pt>
                <c:pt idx="48">
                  <c:v>11323</c:v>
                </c:pt>
                <c:pt idx="49">
                  <c:v>10491</c:v>
                </c:pt>
                <c:pt idx="50">
                  <c:v>9719.7999999999993</c:v>
                </c:pt>
                <c:pt idx="51">
                  <c:v>9005.4</c:v>
                </c:pt>
                <c:pt idx="52">
                  <c:v>8343.4</c:v>
                </c:pt>
                <c:pt idx="53">
                  <c:v>7730.2</c:v>
                </c:pt>
                <c:pt idx="54">
                  <c:v>7162</c:v>
                </c:pt>
                <c:pt idx="55">
                  <c:v>6635.5</c:v>
                </c:pt>
                <c:pt idx="56">
                  <c:v>6147.8</c:v>
                </c:pt>
                <c:pt idx="57">
                  <c:v>5695.9</c:v>
                </c:pt>
                <c:pt idx="58">
                  <c:v>5277.2</c:v>
                </c:pt>
                <c:pt idx="59">
                  <c:v>4889.3</c:v>
                </c:pt>
                <c:pt idx="60">
                  <c:v>4530</c:v>
                </c:pt>
                <c:pt idx="61">
                  <c:v>4197</c:v>
                </c:pt>
                <c:pt idx="62">
                  <c:v>3888.5</c:v>
                </c:pt>
                <c:pt idx="63">
                  <c:v>3602.7</c:v>
                </c:pt>
                <c:pt idx="64">
                  <c:v>3337.9</c:v>
                </c:pt>
                <c:pt idx="65">
                  <c:v>3092.5</c:v>
                </c:pt>
                <c:pt idx="66">
                  <c:v>2865.2</c:v>
                </c:pt>
                <c:pt idx="67">
                  <c:v>2654.6</c:v>
                </c:pt>
                <c:pt idx="68">
                  <c:v>2459.5</c:v>
                </c:pt>
                <c:pt idx="69">
                  <c:v>2278.6999999999998</c:v>
                </c:pt>
                <c:pt idx="70">
                  <c:v>2111.1999999999998</c:v>
                </c:pt>
                <c:pt idx="71">
                  <c:v>1956</c:v>
                </c:pt>
                <c:pt idx="72">
                  <c:v>1812.2</c:v>
                </c:pt>
                <c:pt idx="73">
                  <c:v>1679</c:v>
                </c:pt>
                <c:pt idx="74">
                  <c:v>1555.6</c:v>
                </c:pt>
                <c:pt idx="75">
                  <c:v>1441.3</c:v>
                </c:pt>
                <c:pt idx="76">
                  <c:v>1335.3</c:v>
                </c:pt>
                <c:pt idx="77">
                  <c:v>1237.2</c:v>
                </c:pt>
                <c:pt idx="78">
                  <c:v>1146.2</c:v>
                </c:pt>
                <c:pt idx="79">
                  <c:v>1062</c:v>
                </c:pt>
                <c:pt idx="80">
                  <c:v>983.93</c:v>
                </c:pt>
                <c:pt idx="81">
                  <c:v>911.61</c:v>
                </c:pt>
                <c:pt idx="82">
                  <c:v>844.6</c:v>
                </c:pt>
                <c:pt idx="83">
                  <c:v>782.52</c:v>
                </c:pt>
                <c:pt idx="84">
                  <c:v>725</c:v>
                </c:pt>
                <c:pt idx="85">
                  <c:v>671.71</c:v>
                </c:pt>
                <c:pt idx="86">
                  <c:v>622.34</c:v>
                </c:pt>
                <c:pt idx="87">
                  <c:v>576.59</c:v>
                </c:pt>
                <c:pt idx="88">
                  <c:v>534.21</c:v>
                </c:pt>
                <c:pt idx="89">
                  <c:v>494.95</c:v>
                </c:pt>
                <c:pt idx="90">
                  <c:v>458.57</c:v>
                </c:pt>
                <c:pt idx="91">
                  <c:v>424.86</c:v>
                </c:pt>
                <c:pt idx="92">
                  <c:v>393.63</c:v>
                </c:pt>
                <c:pt idx="93">
                  <c:v>364.7</c:v>
                </c:pt>
                <c:pt idx="94">
                  <c:v>337.89</c:v>
                </c:pt>
                <c:pt idx="95">
                  <c:v>313.05</c:v>
                </c:pt>
                <c:pt idx="96">
                  <c:v>290.04000000000002</c:v>
                </c:pt>
                <c:pt idx="97">
                  <c:v>268.72000000000003</c:v>
                </c:pt>
                <c:pt idx="98">
                  <c:v>248.97</c:v>
                </c:pt>
                <c:pt idx="99">
                  <c:v>230.67</c:v>
                </c:pt>
                <c:pt idx="100">
                  <c:v>213.72</c:v>
                </c:pt>
                <c:pt idx="101">
                  <c:v>198.01</c:v>
                </c:pt>
                <c:pt idx="102">
                  <c:v>183.45</c:v>
                </c:pt>
                <c:pt idx="103">
                  <c:v>169.97</c:v>
                </c:pt>
                <c:pt idx="104">
                  <c:v>157.47</c:v>
                </c:pt>
                <c:pt idx="105">
                  <c:v>145.9</c:v>
                </c:pt>
                <c:pt idx="106">
                  <c:v>135.18</c:v>
                </c:pt>
                <c:pt idx="107">
                  <c:v>125.24</c:v>
                </c:pt>
                <c:pt idx="108">
                  <c:v>116.03</c:v>
                </c:pt>
                <c:pt idx="109">
                  <c:v>107.51</c:v>
                </c:pt>
                <c:pt idx="110">
                  <c:v>99.602999999999994</c:v>
                </c:pt>
                <c:pt idx="111">
                  <c:v>92.281999999999996</c:v>
                </c:pt>
                <c:pt idx="112">
                  <c:v>85.498999999999995</c:v>
                </c:pt>
                <c:pt idx="113">
                  <c:v>79.213999999999999</c:v>
                </c:pt>
                <c:pt idx="114">
                  <c:v>73.391999999999996</c:v>
                </c:pt>
                <c:pt idx="115">
                  <c:v>67.997</c:v>
                </c:pt>
                <c:pt idx="116">
                  <c:v>62.999000000000002</c:v>
                </c:pt>
                <c:pt idx="117">
                  <c:v>58.368000000000002</c:v>
                </c:pt>
                <c:pt idx="118">
                  <c:v>54.078000000000003</c:v>
                </c:pt>
                <c:pt idx="119">
                  <c:v>50.103000000000002</c:v>
                </c:pt>
                <c:pt idx="120">
                  <c:v>46.42</c:v>
                </c:pt>
                <c:pt idx="121">
                  <c:v>43.008000000000003</c:v>
                </c:pt>
                <c:pt idx="122">
                  <c:v>39.847000000000001</c:v>
                </c:pt>
                <c:pt idx="123">
                  <c:v>36.917999999999999</c:v>
                </c:pt>
                <c:pt idx="124">
                  <c:v>34.204000000000001</c:v>
                </c:pt>
                <c:pt idx="125">
                  <c:v>31.69</c:v>
                </c:pt>
                <c:pt idx="126">
                  <c:v>29.832999999999998</c:v>
                </c:pt>
                <c:pt idx="127">
                  <c:v>29.27</c:v>
                </c:pt>
                <c:pt idx="128">
                  <c:v>28.716999999999999</c:v>
                </c:pt>
                <c:pt idx="129">
                  <c:v>28.175000000000001</c:v>
                </c:pt>
                <c:pt idx="130">
                  <c:v>27.641999999999999</c:v>
                </c:pt>
                <c:pt idx="131">
                  <c:v>27.12</c:v>
                </c:pt>
                <c:pt idx="132">
                  <c:v>26.608000000000001</c:v>
                </c:pt>
                <c:pt idx="133">
                  <c:v>26.106000000000002</c:v>
                </c:pt>
                <c:pt idx="134">
                  <c:v>25.611999999999998</c:v>
                </c:pt>
                <c:pt idx="135">
                  <c:v>25.129000000000001</c:v>
                </c:pt>
                <c:pt idx="136">
                  <c:v>24.654</c:v>
                </c:pt>
                <c:pt idx="137">
                  <c:v>24.187999999999999</c:v>
                </c:pt>
                <c:pt idx="138">
                  <c:v>23.731999999999999</c:v>
                </c:pt>
                <c:pt idx="139">
                  <c:v>23.283000000000001</c:v>
                </c:pt>
                <c:pt idx="140">
                  <c:v>22.844000000000001</c:v>
                </c:pt>
                <c:pt idx="141">
                  <c:v>22.411999999999999</c:v>
                </c:pt>
                <c:pt idx="142">
                  <c:v>21.989000000000001</c:v>
                </c:pt>
                <c:pt idx="143">
                  <c:v>21.573</c:v>
                </c:pt>
                <c:pt idx="144">
                  <c:v>21.166</c:v>
                </c:pt>
                <c:pt idx="145">
                  <c:v>20.765999999999998</c:v>
                </c:pt>
                <c:pt idx="146">
                  <c:v>20.373999999999999</c:v>
                </c:pt>
                <c:pt idx="147">
                  <c:v>19.989000000000001</c:v>
                </c:pt>
                <c:pt idx="148">
                  <c:v>19.611999999999998</c:v>
                </c:pt>
                <c:pt idx="149">
                  <c:v>19.241</c:v>
                </c:pt>
                <c:pt idx="150">
                  <c:v>18.878</c:v>
                </c:pt>
                <c:pt idx="151">
                  <c:v>18.521000000000001</c:v>
                </c:pt>
                <c:pt idx="152">
                  <c:v>18.170999999999999</c:v>
                </c:pt>
                <c:pt idx="153">
                  <c:v>17.827999999999999</c:v>
                </c:pt>
                <c:pt idx="154">
                  <c:v>17.491</c:v>
                </c:pt>
                <c:pt idx="155">
                  <c:v>17.161000000000001</c:v>
                </c:pt>
                <c:pt idx="156">
                  <c:v>16.837</c:v>
                </c:pt>
                <c:pt idx="157">
                  <c:v>16.518999999999998</c:v>
                </c:pt>
                <c:pt idx="158">
                  <c:v>16.207000000000001</c:v>
                </c:pt>
                <c:pt idx="159">
                  <c:v>15.901</c:v>
                </c:pt>
                <c:pt idx="160">
                  <c:v>15.6</c:v>
                </c:pt>
                <c:pt idx="161">
                  <c:v>15.305999999999999</c:v>
                </c:pt>
                <c:pt idx="162">
                  <c:v>15.016999999999999</c:v>
                </c:pt>
                <c:pt idx="163">
                  <c:v>14.733000000000001</c:v>
                </c:pt>
                <c:pt idx="164">
                  <c:v>14.455</c:v>
                </c:pt>
                <c:pt idx="165">
                  <c:v>14.182</c:v>
                </c:pt>
                <c:pt idx="166">
                  <c:v>13.914</c:v>
                </c:pt>
                <c:pt idx="167">
                  <c:v>13.651</c:v>
                </c:pt>
                <c:pt idx="168">
                  <c:v>13.393000000000001</c:v>
                </c:pt>
                <c:pt idx="169">
                  <c:v>13.14</c:v>
                </c:pt>
                <c:pt idx="170">
                  <c:v>12.891999999999999</c:v>
                </c:pt>
                <c:pt idx="171">
                  <c:v>12.648999999999999</c:v>
                </c:pt>
                <c:pt idx="172">
                  <c:v>12.41</c:v>
                </c:pt>
                <c:pt idx="173">
                  <c:v>12.175000000000001</c:v>
                </c:pt>
                <c:pt idx="174">
                  <c:v>11.945</c:v>
                </c:pt>
                <c:pt idx="175">
                  <c:v>11.72</c:v>
                </c:pt>
                <c:pt idx="176">
                  <c:v>11.497999999999999</c:v>
                </c:pt>
                <c:pt idx="177">
                  <c:v>11.281000000000001</c:v>
                </c:pt>
                <c:pt idx="178">
                  <c:v>11.068</c:v>
                </c:pt>
                <c:pt idx="179">
                  <c:v>10.859</c:v>
                </c:pt>
                <c:pt idx="180">
                  <c:v>10.654</c:v>
                </c:pt>
                <c:pt idx="181">
                  <c:v>10.452999999999999</c:v>
                </c:pt>
                <c:pt idx="182">
                  <c:v>10.255000000000001</c:v>
                </c:pt>
                <c:pt idx="183">
                  <c:v>10.061999999999999</c:v>
                </c:pt>
                <c:pt idx="184">
                  <c:v>9.8716000000000008</c:v>
                </c:pt>
                <c:pt idx="185">
                  <c:v>9.6851000000000003</c:v>
                </c:pt>
                <c:pt idx="186">
                  <c:v>9.5022000000000002</c:v>
                </c:pt>
                <c:pt idx="187">
                  <c:v>9.3226999999999993</c:v>
                </c:pt>
                <c:pt idx="188">
                  <c:v>9.1465999999999994</c:v>
                </c:pt>
                <c:pt idx="189">
                  <c:v>8.9738000000000007</c:v>
                </c:pt>
                <c:pt idx="190">
                  <c:v>8.8043999999999993</c:v>
                </c:pt>
                <c:pt idx="191">
                  <c:v>8.6380999999999997</c:v>
                </c:pt>
                <c:pt idx="192">
                  <c:v>8.4748999999999999</c:v>
                </c:pt>
                <c:pt idx="193">
                  <c:v>8.3148</c:v>
                </c:pt>
                <c:pt idx="194">
                  <c:v>8.1577999999999999</c:v>
                </c:pt>
                <c:pt idx="195">
                  <c:v>8.0037000000000003</c:v>
                </c:pt>
                <c:pt idx="196">
                  <c:v>7.8525</c:v>
                </c:pt>
                <c:pt idx="197">
                  <c:v>7.7042000000000002</c:v>
                </c:pt>
                <c:pt idx="198">
                  <c:v>7.5587</c:v>
                </c:pt>
                <c:pt idx="199">
                  <c:v>7.4158999999999997</c:v>
                </c:pt>
                <c:pt idx="200">
                  <c:v>7.2759</c:v>
                </c:pt>
                <c:pt idx="201">
                  <c:v>7.1383999999999999</c:v>
                </c:pt>
                <c:pt idx="202">
                  <c:v>7.0035999999999996</c:v>
                </c:pt>
                <c:pt idx="203">
                  <c:v>6.8712999999999997</c:v>
                </c:pt>
                <c:pt idx="204">
                  <c:v>6.7415000000000003</c:v>
                </c:pt>
                <c:pt idx="205">
                  <c:v>6.6142000000000003</c:v>
                </c:pt>
                <c:pt idx="206">
                  <c:v>6.4893000000000001</c:v>
                </c:pt>
                <c:pt idx="207">
                  <c:v>6.3666999999999998</c:v>
                </c:pt>
                <c:pt idx="208">
                  <c:v>6.2465000000000002</c:v>
                </c:pt>
                <c:pt idx="209">
                  <c:v>6.1284999999999998</c:v>
                </c:pt>
                <c:pt idx="210">
                  <c:v>6.0126999999999997</c:v>
                </c:pt>
                <c:pt idx="211">
                  <c:v>5.8992000000000004</c:v>
                </c:pt>
                <c:pt idx="212">
                  <c:v>5.7877000000000001</c:v>
                </c:pt>
                <c:pt idx="213">
                  <c:v>5.6783999999999999</c:v>
                </c:pt>
                <c:pt idx="214">
                  <c:v>5.5712000000000002</c:v>
                </c:pt>
                <c:pt idx="215">
                  <c:v>5.4659000000000004</c:v>
                </c:pt>
                <c:pt idx="216">
                  <c:v>5.3627000000000002</c:v>
                </c:pt>
                <c:pt idx="217">
                  <c:v>5.2614000000000001</c:v>
                </c:pt>
                <c:pt idx="218">
                  <c:v>5.1619999999999999</c:v>
                </c:pt>
                <c:pt idx="219">
                  <c:v>5.0644999999999998</c:v>
                </c:pt>
                <c:pt idx="220">
                  <c:v>4.9688999999999997</c:v>
                </c:pt>
                <c:pt idx="221">
                  <c:v>4.875</c:v>
                </c:pt>
                <c:pt idx="222">
                  <c:v>4.7828999999999997</c:v>
                </c:pt>
                <c:pt idx="223">
                  <c:v>4.6925999999999997</c:v>
                </c:pt>
                <c:pt idx="224">
                  <c:v>4.6040000000000001</c:v>
                </c:pt>
                <c:pt idx="225">
                  <c:v>4.5170000000000003</c:v>
                </c:pt>
                <c:pt idx="226">
                  <c:v>4.4317000000000002</c:v>
                </c:pt>
                <c:pt idx="227">
                  <c:v>4.3479999999999999</c:v>
                </c:pt>
                <c:pt idx="228">
                  <c:v>4.2659000000000002</c:v>
                </c:pt>
                <c:pt idx="229">
                  <c:v>4.1852999999999998</c:v>
                </c:pt>
                <c:pt idx="230">
                  <c:v>4.1062000000000003</c:v>
                </c:pt>
                <c:pt idx="231">
                  <c:v>4.0286999999999997</c:v>
                </c:pt>
                <c:pt idx="232">
                  <c:v>3.9525999999999999</c:v>
                </c:pt>
                <c:pt idx="233">
                  <c:v>3.8778999999999999</c:v>
                </c:pt>
                <c:pt idx="234">
                  <c:v>3.8047</c:v>
                </c:pt>
                <c:pt idx="235">
                  <c:v>3.7328000000000001</c:v>
                </c:pt>
                <c:pt idx="236">
                  <c:v>3.6623000000000001</c:v>
                </c:pt>
                <c:pt idx="237">
                  <c:v>3.5931000000000002</c:v>
                </c:pt>
                <c:pt idx="238">
                  <c:v>3.5253000000000001</c:v>
                </c:pt>
                <c:pt idx="239">
                  <c:v>3.4586999999999999</c:v>
                </c:pt>
                <c:pt idx="240">
                  <c:v>3.3934000000000002</c:v>
                </c:pt>
                <c:pt idx="241">
                  <c:v>3.3292999999999999</c:v>
                </c:pt>
                <c:pt idx="242">
                  <c:v>3.2664</c:v>
                </c:pt>
                <c:pt idx="243">
                  <c:v>3.2046999999999999</c:v>
                </c:pt>
                <c:pt idx="244">
                  <c:v>3.1442000000000001</c:v>
                </c:pt>
                <c:pt idx="245">
                  <c:v>3.0848</c:v>
                </c:pt>
                <c:pt idx="246">
                  <c:v>3.0265</c:v>
                </c:pt>
                <c:pt idx="247">
                  <c:v>2.9693999999999998</c:v>
                </c:pt>
                <c:pt idx="248">
                  <c:v>2.9133</c:v>
                </c:pt>
                <c:pt idx="249">
                  <c:v>2.8582000000000001</c:v>
                </c:pt>
                <c:pt idx="250">
                  <c:v>2.8043</c:v>
                </c:pt>
                <c:pt idx="251">
                  <c:v>2.7513000000000001</c:v>
                </c:pt>
                <c:pt idx="252">
                  <c:v>2.6993</c:v>
                </c:pt>
                <c:pt idx="253">
                  <c:v>2.6482999999999999</c:v>
                </c:pt>
                <c:pt idx="254">
                  <c:v>2.5983000000000001</c:v>
                </c:pt>
                <c:pt idx="255">
                  <c:v>2.5491999999999999</c:v>
                </c:pt>
                <c:pt idx="256">
                  <c:v>2.5011000000000001</c:v>
                </c:pt>
                <c:pt idx="257">
                  <c:v>2.4539</c:v>
                </c:pt>
                <c:pt idx="258">
                  <c:v>2.4075000000000002</c:v>
                </c:pt>
                <c:pt idx="259">
                  <c:v>2.3620000000000001</c:v>
                </c:pt>
                <c:pt idx="260">
                  <c:v>2.3174000000000001</c:v>
                </c:pt>
                <c:pt idx="261">
                  <c:v>2.2736000000000001</c:v>
                </c:pt>
                <c:pt idx="262">
                  <c:v>2.2307000000000001</c:v>
                </c:pt>
                <c:pt idx="263">
                  <c:v>2.1886000000000001</c:v>
                </c:pt>
                <c:pt idx="264">
                  <c:v>2.1472000000000002</c:v>
                </c:pt>
                <c:pt idx="265">
                  <c:v>2.1067</c:v>
                </c:pt>
                <c:pt idx="266">
                  <c:v>2.0669</c:v>
                </c:pt>
                <c:pt idx="267">
                  <c:v>2.0278</c:v>
                </c:pt>
                <c:pt idx="268">
                  <c:v>1.9895</c:v>
                </c:pt>
                <c:pt idx="269">
                  <c:v>1.952</c:v>
                </c:pt>
                <c:pt idx="270">
                  <c:v>1.9151</c:v>
                </c:pt>
                <c:pt idx="271">
                  <c:v>1.8789</c:v>
                </c:pt>
                <c:pt idx="272">
                  <c:v>1.8433999999999999</c:v>
                </c:pt>
                <c:pt idx="273">
                  <c:v>1.8086</c:v>
                </c:pt>
                <c:pt idx="274">
                  <c:v>1.7745</c:v>
                </c:pt>
                <c:pt idx="275">
                  <c:v>1.7408999999999999</c:v>
                </c:pt>
                <c:pt idx="276">
                  <c:v>1.7081</c:v>
                </c:pt>
                <c:pt idx="277">
                  <c:v>1.6758</c:v>
                </c:pt>
                <c:pt idx="278">
                  <c:v>1.6440999999999999</c:v>
                </c:pt>
                <c:pt idx="279">
                  <c:v>1.6131</c:v>
                </c:pt>
                <c:pt idx="280">
                  <c:v>1.5826</c:v>
                </c:pt>
                <c:pt idx="281">
                  <c:v>1.5527</c:v>
                </c:pt>
                <c:pt idx="282">
                  <c:v>1.5234000000000001</c:v>
                </c:pt>
                <c:pt idx="283">
                  <c:v>1.4945999999999999</c:v>
                </c:pt>
                <c:pt idx="284">
                  <c:v>1.4663999999999999</c:v>
                </c:pt>
                <c:pt idx="285">
                  <c:v>1.4387000000000001</c:v>
                </c:pt>
                <c:pt idx="286">
                  <c:v>1.4115</c:v>
                </c:pt>
                <c:pt idx="287">
                  <c:v>1.3849</c:v>
                </c:pt>
                <c:pt idx="288">
                  <c:v>1.3587</c:v>
                </c:pt>
                <c:pt idx="289">
                  <c:v>1.333</c:v>
                </c:pt>
                <c:pt idx="290">
                  <c:v>1.3079000000000001</c:v>
                </c:pt>
                <c:pt idx="291">
                  <c:v>1.2831999999999999</c:v>
                </c:pt>
                <c:pt idx="292">
                  <c:v>1.2588999999999999</c:v>
                </c:pt>
                <c:pt idx="293">
                  <c:v>1.2352000000000001</c:v>
                </c:pt>
                <c:pt idx="294">
                  <c:v>1.2118</c:v>
                </c:pt>
                <c:pt idx="295">
                  <c:v>1.1889000000000001</c:v>
                </c:pt>
                <c:pt idx="296">
                  <c:v>1.1665000000000001</c:v>
                </c:pt>
                <c:pt idx="297">
                  <c:v>1.1444000000000001</c:v>
                </c:pt>
                <c:pt idx="298">
                  <c:v>1.1228</c:v>
                </c:pt>
                <c:pt idx="299">
                  <c:v>1.1015999999999999</c:v>
                </c:pt>
                <c:pt idx="300">
                  <c:v>1.0808</c:v>
                </c:pt>
                <c:pt idx="301">
                  <c:v>1.0604</c:v>
                </c:pt>
                <c:pt idx="302">
                  <c:v>1.0404</c:v>
                </c:pt>
                <c:pt idx="303">
                  <c:v>1.0206999999999999</c:v>
                </c:pt>
                <c:pt idx="304">
                  <c:v>1.0014000000000001</c:v>
                </c:pt>
                <c:pt idx="305">
                  <c:v>0.98253000000000001</c:v>
                </c:pt>
                <c:pt idx="306">
                  <c:v>0.96396999999999999</c:v>
                </c:pt>
                <c:pt idx="307">
                  <c:v>0.94576000000000005</c:v>
                </c:pt>
                <c:pt idx="308">
                  <c:v>0.92789999999999995</c:v>
                </c:pt>
                <c:pt idx="309">
                  <c:v>0.91037000000000001</c:v>
                </c:pt>
                <c:pt idx="310">
                  <c:v>0.89317999999999997</c:v>
                </c:pt>
                <c:pt idx="311">
                  <c:v>0.87631000000000003</c:v>
                </c:pt>
                <c:pt idx="312">
                  <c:v>0.85975999999999997</c:v>
                </c:pt>
                <c:pt idx="313">
                  <c:v>0.84352000000000005</c:v>
                </c:pt>
                <c:pt idx="314">
                  <c:v>0.82759000000000005</c:v>
                </c:pt>
                <c:pt idx="315">
                  <c:v>0.81194999999999995</c:v>
                </c:pt>
                <c:pt idx="316">
                  <c:v>0.79661999999999999</c:v>
                </c:pt>
                <c:pt idx="317">
                  <c:v>0.78156999999999999</c:v>
                </c:pt>
                <c:pt idx="318">
                  <c:v>0.76680999999999999</c:v>
                </c:pt>
                <c:pt idx="319">
                  <c:v>0.75233000000000005</c:v>
                </c:pt>
                <c:pt idx="320">
                  <c:v>0.73812</c:v>
                </c:pt>
                <c:pt idx="321">
                  <c:v>0.72418000000000005</c:v>
                </c:pt>
                <c:pt idx="322">
                  <c:v>0.71050000000000002</c:v>
                </c:pt>
                <c:pt idx="323">
                  <c:v>0.69708000000000003</c:v>
                </c:pt>
                <c:pt idx="324">
                  <c:v>0.68391000000000002</c:v>
                </c:pt>
                <c:pt idx="325">
                  <c:v>0.67098999999999998</c:v>
                </c:pt>
                <c:pt idx="326">
                  <c:v>0.65832000000000002</c:v>
                </c:pt>
                <c:pt idx="327">
                  <c:v>0.64588999999999996</c:v>
                </c:pt>
                <c:pt idx="328">
                  <c:v>0.63368999999999998</c:v>
                </c:pt>
                <c:pt idx="329">
                  <c:v>0.62172000000000005</c:v>
                </c:pt>
                <c:pt idx="330">
                  <c:v>0.60997000000000001</c:v>
                </c:pt>
                <c:pt idx="331">
                  <c:v>0.59845000000000004</c:v>
                </c:pt>
                <c:pt idx="332">
                  <c:v>0.58714999999999995</c:v>
                </c:pt>
                <c:pt idx="333">
                  <c:v>0.57606000000000002</c:v>
                </c:pt>
                <c:pt idx="334">
                  <c:v>0.56518000000000002</c:v>
                </c:pt>
                <c:pt idx="335">
                  <c:v>0.55449999999999999</c:v>
                </c:pt>
                <c:pt idx="336">
                  <c:v>0.54403000000000001</c:v>
                </c:pt>
                <c:pt idx="337">
                  <c:v>0.53376000000000001</c:v>
                </c:pt>
                <c:pt idx="338">
                  <c:v>0.52366999999999997</c:v>
                </c:pt>
                <c:pt idx="339">
                  <c:v>0.51378000000000001</c:v>
                </c:pt>
                <c:pt idx="340">
                  <c:v>0.50407999999999997</c:v>
                </c:pt>
                <c:pt idx="341">
                  <c:v>0.49456</c:v>
                </c:pt>
                <c:pt idx="342">
                  <c:v>0.48521999999999998</c:v>
                </c:pt>
                <c:pt idx="343">
                  <c:v>0.47604999999999997</c:v>
                </c:pt>
                <c:pt idx="344">
                  <c:v>0.46705999999999998</c:v>
                </c:pt>
                <c:pt idx="345">
                  <c:v>0.45823999999999998</c:v>
                </c:pt>
                <c:pt idx="346">
                  <c:v>0.44957999999999998</c:v>
                </c:pt>
                <c:pt idx="347">
                  <c:v>0.44108999999999998</c:v>
                </c:pt>
                <c:pt idx="348">
                  <c:v>0.43275999999999998</c:v>
                </c:pt>
                <c:pt idx="349">
                  <c:v>0.42459000000000002</c:v>
                </c:pt>
                <c:pt idx="350">
                  <c:v>0.41657</c:v>
                </c:pt>
                <c:pt idx="351">
                  <c:v>0.40870000000000001</c:v>
                </c:pt>
                <c:pt idx="352">
                  <c:v>0.40098</c:v>
                </c:pt>
                <c:pt idx="353">
                  <c:v>0.39340999999999998</c:v>
                </c:pt>
                <c:pt idx="354">
                  <c:v>0.38597999999999999</c:v>
                </c:pt>
                <c:pt idx="355">
                  <c:v>0.37869000000000003</c:v>
                </c:pt>
                <c:pt idx="356">
                  <c:v>0.37153000000000003</c:v>
                </c:pt>
                <c:pt idx="357">
                  <c:v>0.36452000000000001</c:v>
                </c:pt>
                <c:pt idx="358">
                  <c:v>0.35763</c:v>
                </c:pt>
                <c:pt idx="359">
                  <c:v>0.35088000000000003</c:v>
                </c:pt>
                <c:pt idx="360">
                  <c:v>0.34425</c:v>
                </c:pt>
                <c:pt idx="361">
                  <c:v>0.33774999999999999</c:v>
                </c:pt>
                <c:pt idx="362">
                  <c:v>0.33137</c:v>
                </c:pt>
                <c:pt idx="363">
                  <c:v>0.32511000000000001</c:v>
                </c:pt>
                <c:pt idx="364">
                  <c:v>0.31896999999999998</c:v>
                </c:pt>
                <c:pt idx="365">
                  <c:v>0.31294</c:v>
                </c:pt>
                <c:pt idx="366">
                  <c:v>0.30703000000000003</c:v>
                </c:pt>
                <c:pt idx="367">
                  <c:v>0.30123</c:v>
                </c:pt>
                <c:pt idx="368">
                  <c:v>0.29554000000000002</c:v>
                </c:pt>
                <c:pt idx="369">
                  <c:v>0.28996</c:v>
                </c:pt>
                <c:pt idx="370">
                  <c:v>0.28448000000000001</c:v>
                </c:pt>
                <c:pt idx="371">
                  <c:v>0.27911000000000002</c:v>
                </c:pt>
                <c:pt idx="372">
                  <c:v>0.27383999999999997</c:v>
                </c:pt>
                <c:pt idx="373">
                  <c:v>0.26867000000000002</c:v>
                </c:pt>
                <c:pt idx="374">
                  <c:v>0.26358999999999999</c:v>
                </c:pt>
                <c:pt idx="375">
                  <c:v>0.25861000000000001</c:v>
                </c:pt>
                <c:pt idx="376">
                  <c:v>0.25373000000000001</c:v>
                </c:pt>
                <c:pt idx="377">
                  <c:v>0.24893999999999999</c:v>
                </c:pt>
                <c:pt idx="378">
                  <c:v>0.24424000000000001</c:v>
                </c:pt>
                <c:pt idx="379">
                  <c:v>0.23962</c:v>
                </c:pt>
                <c:pt idx="380">
                  <c:v>0.2351</c:v>
                </c:pt>
                <c:pt idx="381">
                  <c:v>0.23066</c:v>
                </c:pt>
                <c:pt idx="382">
                  <c:v>0.2263</c:v>
                </c:pt>
                <c:pt idx="383">
                  <c:v>0.22202</c:v>
                </c:pt>
                <c:pt idx="384">
                  <c:v>0.21783</c:v>
                </c:pt>
                <c:pt idx="385">
                  <c:v>0.21371999999999999</c:v>
                </c:pt>
                <c:pt idx="386">
                  <c:v>0.20968000000000001</c:v>
                </c:pt>
                <c:pt idx="387">
                  <c:v>0.20571999999999999</c:v>
                </c:pt>
                <c:pt idx="388">
                  <c:v>0.20183000000000001</c:v>
                </c:pt>
                <c:pt idx="389">
                  <c:v>0.19802</c:v>
                </c:pt>
                <c:pt idx="390">
                  <c:v>0.19428000000000001</c:v>
                </c:pt>
                <c:pt idx="391">
                  <c:v>0.19061</c:v>
                </c:pt>
                <c:pt idx="392">
                  <c:v>0.18701000000000001</c:v>
                </c:pt>
                <c:pt idx="393">
                  <c:v>0.18348</c:v>
                </c:pt>
                <c:pt idx="394">
                  <c:v>0.18001</c:v>
                </c:pt>
                <c:pt idx="395">
                  <c:v>0.17660999999999999</c:v>
                </c:pt>
                <c:pt idx="396">
                  <c:v>0.17327999999999999</c:v>
                </c:pt>
                <c:pt idx="397">
                  <c:v>0.17000999999999999</c:v>
                </c:pt>
                <c:pt idx="398">
                  <c:v>0.16678999999999999</c:v>
                </c:pt>
                <c:pt idx="399">
                  <c:v>0.16364000000000001</c:v>
                </c:pt>
                <c:pt idx="400">
                  <c:v>0.16055</c:v>
                </c:pt>
                <c:pt idx="401">
                  <c:v>0.15751999999999999</c:v>
                </c:pt>
                <c:pt idx="402">
                  <c:v>0.15454999999999999</c:v>
                </c:pt>
                <c:pt idx="403">
                  <c:v>0.15162999999999999</c:v>
                </c:pt>
                <c:pt idx="404">
                  <c:v>0.14876</c:v>
                </c:pt>
                <c:pt idx="405">
                  <c:v>0.14595</c:v>
                </c:pt>
                <c:pt idx="406">
                  <c:v>0.14319999999999999</c:v>
                </c:pt>
                <c:pt idx="407">
                  <c:v>0.14049</c:v>
                </c:pt>
                <c:pt idx="408">
                  <c:v>0.13783999999999999</c:v>
                </c:pt>
                <c:pt idx="409">
                  <c:v>0.13522999999999999</c:v>
                </c:pt>
                <c:pt idx="410">
                  <c:v>0.13267999999999999</c:v>
                </c:pt>
                <c:pt idx="411">
                  <c:v>0.13017000000000001</c:v>
                </c:pt>
                <c:pt idx="412">
                  <c:v>0.12772</c:v>
                </c:pt>
                <c:pt idx="413">
                  <c:v>0.12529999999999999</c:v>
                </c:pt>
                <c:pt idx="414">
                  <c:v>0.12293999999999999</c:v>
                </c:pt>
                <c:pt idx="415">
                  <c:v>0.12060999999999999</c:v>
                </c:pt>
                <c:pt idx="416">
                  <c:v>0.11834</c:v>
                </c:pt>
                <c:pt idx="417">
                  <c:v>0.11609999999999999</c:v>
                </c:pt>
                <c:pt idx="418">
                  <c:v>0.11391</c:v>
                </c:pt>
                <c:pt idx="419">
                  <c:v>0.11176</c:v>
                </c:pt>
                <c:pt idx="420">
                  <c:v>0.10965</c:v>
                </c:pt>
                <c:pt idx="421">
                  <c:v>0.10757</c:v>
                </c:pt>
                <c:pt idx="422">
                  <c:v>0.10553999999999999</c:v>
                </c:pt>
                <c:pt idx="423">
                  <c:v>0.10355</c:v>
                </c:pt>
                <c:pt idx="424">
                  <c:v>0.10159</c:v>
                </c:pt>
                <c:pt idx="425">
                  <c:v>9.9675E-2</c:v>
                </c:pt>
                <c:pt idx="426">
                  <c:v>9.7792000000000004E-2</c:v>
                </c:pt>
                <c:pt idx="427">
                  <c:v>9.5945000000000003E-2</c:v>
                </c:pt>
                <c:pt idx="428">
                  <c:v>9.4132999999999994E-2</c:v>
                </c:pt>
                <c:pt idx="429">
                  <c:v>9.2355000000000007E-2</c:v>
                </c:pt>
                <c:pt idx="430">
                  <c:v>9.0610999999999997E-2</c:v>
                </c:pt>
                <c:pt idx="431">
                  <c:v>8.8899000000000006E-2</c:v>
                </c:pt>
                <c:pt idx="432">
                  <c:v>8.7220000000000006E-2</c:v>
                </c:pt>
                <c:pt idx="433">
                  <c:v>8.5572999999999996E-2</c:v>
                </c:pt>
                <c:pt idx="434">
                  <c:v>8.3956000000000003E-2</c:v>
                </c:pt>
                <c:pt idx="435">
                  <c:v>8.2371E-2</c:v>
                </c:pt>
                <c:pt idx="436">
                  <c:v>8.0814999999999998E-2</c:v>
                </c:pt>
                <c:pt idx="437">
                  <c:v>7.9287999999999997E-2</c:v>
                </c:pt>
                <c:pt idx="438">
                  <c:v>7.7790999999999999E-2</c:v>
                </c:pt>
                <c:pt idx="439">
                  <c:v>7.6322000000000001E-2</c:v>
                </c:pt>
                <c:pt idx="440">
                  <c:v>7.4880000000000002E-2</c:v>
                </c:pt>
                <c:pt idx="441">
                  <c:v>7.3466000000000004E-2</c:v>
                </c:pt>
                <c:pt idx="442">
                  <c:v>7.2078000000000003E-2</c:v>
                </c:pt>
                <c:pt idx="443">
                  <c:v>7.0717000000000002E-2</c:v>
                </c:pt>
                <c:pt idx="444">
                  <c:v>6.9380999999999998E-2</c:v>
                </c:pt>
                <c:pt idx="445">
                  <c:v>6.8071000000000007E-2</c:v>
                </c:pt>
                <c:pt idx="446">
                  <c:v>6.6784999999999997E-2</c:v>
                </c:pt>
                <c:pt idx="447">
                  <c:v>6.5522999999999998E-2</c:v>
                </c:pt>
                <c:pt idx="448">
                  <c:v>6.4285999999999996E-2</c:v>
                </c:pt>
                <c:pt idx="449">
                  <c:v>6.3072000000000003E-2</c:v>
                </c:pt>
                <c:pt idx="450">
                  <c:v>6.1879999999999998E-2</c:v>
                </c:pt>
                <c:pt idx="451">
                  <c:v>6.0712000000000002E-2</c:v>
                </c:pt>
                <c:pt idx="452">
                  <c:v>5.9565E-2</c:v>
                </c:pt>
                <c:pt idx="453">
                  <c:v>5.8439999999999999E-2</c:v>
                </c:pt>
                <c:pt idx="454">
                  <c:v>5.7335999999999998E-2</c:v>
                </c:pt>
                <c:pt idx="455">
                  <c:v>5.6252999999999997E-2</c:v>
                </c:pt>
                <c:pt idx="456">
                  <c:v>5.5190999999999997E-2</c:v>
                </c:pt>
                <c:pt idx="457">
                  <c:v>5.4148000000000002E-2</c:v>
                </c:pt>
                <c:pt idx="458">
                  <c:v>5.3124999999999999E-2</c:v>
                </c:pt>
                <c:pt idx="459">
                  <c:v>5.2122000000000002E-2</c:v>
                </c:pt>
                <c:pt idx="460">
                  <c:v>5.1137000000000002E-2</c:v>
                </c:pt>
                <c:pt idx="461">
                  <c:v>5.0172000000000001E-2</c:v>
                </c:pt>
                <c:pt idx="462">
                  <c:v>4.9223999999999997E-2</c:v>
                </c:pt>
                <c:pt idx="463">
                  <c:v>4.8293999999999997E-2</c:v>
                </c:pt>
                <c:pt idx="464">
                  <c:v>4.7382000000000001E-2</c:v>
                </c:pt>
                <c:pt idx="465">
                  <c:v>4.6487000000000001E-2</c:v>
                </c:pt>
                <c:pt idx="466">
                  <c:v>4.5608999999999997E-2</c:v>
                </c:pt>
                <c:pt idx="467">
                  <c:v>4.4748000000000003E-2</c:v>
                </c:pt>
                <c:pt idx="468">
                  <c:v>4.3901999999999997E-2</c:v>
                </c:pt>
                <c:pt idx="469">
                  <c:v>4.3073E-2</c:v>
                </c:pt>
                <c:pt idx="470">
                  <c:v>4.2259999999999999E-2</c:v>
                </c:pt>
                <c:pt idx="471">
                  <c:v>4.1460999999999998E-2</c:v>
                </c:pt>
                <c:pt idx="472">
                  <c:v>4.0677999999999999E-2</c:v>
                </c:pt>
                <c:pt idx="473">
                  <c:v>3.9910000000000001E-2</c:v>
                </c:pt>
                <c:pt idx="474">
                  <c:v>3.9156000000000003E-2</c:v>
                </c:pt>
                <c:pt idx="475">
                  <c:v>3.8417E-2</c:v>
                </c:pt>
                <c:pt idx="476">
                  <c:v>3.7691000000000002E-2</c:v>
                </c:pt>
                <c:pt idx="477">
                  <c:v>3.6978999999999998E-2</c:v>
                </c:pt>
                <c:pt idx="478">
                  <c:v>3.6281000000000001E-2</c:v>
                </c:pt>
                <c:pt idx="479">
                  <c:v>3.5595000000000002E-2</c:v>
                </c:pt>
                <c:pt idx="480">
                  <c:v>3.4923000000000003E-2</c:v>
                </c:pt>
                <c:pt idx="481">
                  <c:v>3.4263000000000002E-2</c:v>
                </c:pt>
                <c:pt idx="482">
                  <c:v>3.3616E-2</c:v>
                </c:pt>
                <c:pt idx="483">
                  <c:v>3.2981000000000003E-2</c:v>
                </c:pt>
                <c:pt idx="484">
                  <c:v>3.2357999999999998E-2</c:v>
                </c:pt>
                <c:pt idx="485">
                  <c:v>3.1746999999999997E-2</c:v>
                </c:pt>
                <c:pt idx="486">
                  <c:v>3.1147999999999999E-2</c:v>
                </c:pt>
                <c:pt idx="487">
                  <c:v>3.0558999999999999E-2</c:v>
                </c:pt>
                <c:pt idx="488">
                  <c:v>2.9982000000000002E-2</c:v>
                </c:pt>
                <c:pt idx="489">
                  <c:v>2.9416000000000001E-2</c:v>
                </c:pt>
                <c:pt idx="490">
                  <c:v>2.886E-2</c:v>
                </c:pt>
                <c:pt idx="491">
                  <c:v>2.8315E-2</c:v>
                </c:pt>
                <c:pt idx="492">
                  <c:v>2.7779999999999999E-2</c:v>
                </c:pt>
                <c:pt idx="493">
                  <c:v>2.7255999999999999E-2</c:v>
                </c:pt>
                <c:pt idx="494">
                  <c:v>2.6741000000000001E-2</c:v>
                </c:pt>
                <c:pt idx="495">
                  <c:v>2.6235999999999999E-2</c:v>
                </c:pt>
                <c:pt idx="496">
                  <c:v>2.5739999999999999E-2</c:v>
                </c:pt>
                <c:pt idx="497">
                  <c:v>2.5253999999999999E-2</c:v>
                </c:pt>
                <c:pt idx="498">
                  <c:v>2.0896000000000001E-2</c:v>
                </c:pt>
                <c:pt idx="499">
                  <c:v>1.4238000000000001E-2</c:v>
                </c:pt>
                <c:pt idx="500">
                  <c:v>9.7014000000000006E-3</c:v>
                </c:pt>
                <c:pt idx="501">
                  <c:v>6.6102000000000001E-3</c:v>
                </c:pt>
                <c:pt idx="502">
                  <c:v>4.5040000000000002E-3</c:v>
                </c:pt>
                <c:pt idx="503">
                  <c:v>3.0688999999999998E-3</c:v>
                </c:pt>
              </c:numCache>
            </c:numRef>
          </c:xVal>
          <c:yVal>
            <c:numRef>
              <c:f>Issues!$C$10:$C$513</c:f>
              <c:numCache>
                <c:formatCode>General</c:formatCode>
                <c:ptCount val="504"/>
                <c:pt idx="0">
                  <c:v>1</c:v>
                </c:pt>
                <c:pt idx="1">
                  <c:v>2</c:v>
                </c:pt>
                <c:pt idx="2">
                  <c:v>3</c:v>
                </c:pt>
                <c:pt idx="3">
                  <c:v>2</c:v>
                </c:pt>
                <c:pt idx="4">
                  <c:v>3</c:v>
                </c:pt>
                <c:pt idx="5">
                  <c:v>6</c:v>
                </c:pt>
                <c:pt idx="6">
                  <c:v>7</c:v>
                </c:pt>
                <c:pt idx="7">
                  <c:v>7</c:v>
                </c:pt>
                <c:pt idx="8">
                  <c:v>8</c:v>
                </c:pt>
                <c:pt idx="9">
                  <c:v>12</c:v>
                </c:pt>
                <c:pt idx="10">
                  <c:v>9</c:v>
                </c:pt>
                <c:pt idx="11">
                  <c:v>8</c:v>
                </c:pt>
                <c:pt idx="12">
                  <c:v>14</c:v>
                </c:pt>
                <c:pt idx="13">
                  <c:v>14</c:v>
                </c:pt>
                <c:pt idx="14">
                  <c:v>14</c:v>
                </c:pt>
                <c:pt idx="15">
                  <c:v>15</c:v>
                </c:pt>
                <c:pt idx="16">
                  <c:v>10</c:v>
                </c:pt>
                <c:pt idx="17">
                  <c:v>25</c:v>
                </c:pt>
                <c:pt idx="18">
                  <c:v>26</c:v>
                </c:pt>
                <c:pt idx="19">
                  <c:v>23</c:v>
                </c:pt>
                <c:pt idx="20">
                  <c:v>20</c:v>
                </c:pt>
                <c:pt idx="21">
                  <c:v>20</c:v>
                </c:pt>
                <c:pt idx="22">
                  <c:v>20</c:v>
                </c:pt>
                <c:pt idx="23">
                  <c:v>25</c:v>
                </c:pt>
                <c:pt idx="24">
                  <c:v>32</c:v>
                </c:pt>
                <c:pt idx="25">
                  <c:v>34</c:v>
                </c:pt>
                <c:pt idx="26">
                  <c:v>33</c:v>
                </c:pt>
                <c:pt idx="27">
                  <c:v>38</c:v>
                </c:pt>
                <c:pt idx="28">
                  <c:v>39</c:v>
                </c:pt>
                <c:pt idx="29">
                  <c:v>43</c:v>
                </c:pt>
                <c:pt idx="30">
                  <c:v>46</c:v>
                </c:pt>
                <c:pt idx="31">
                  <c:v>41</c:v>
                </c:pt>
                <c:pt idx="32">
                  <c:v>42</c:v>
                </c:pt>
                <c:pt idx="33">
                  <c:v>58</c:v>
                </c:pt>
                <c:pt idx="34">
                  <c:v>56</c:v>
                </c:pt>
                <c:pt idx="35">
                  <c:v>53</c:v>
                </c:pt>
                <c:pt idx="36">
                  <c:v>77</c:v>
                </c:pt>
                <c:pt idx="37">
                  <c:v>85</c:v>
                </c:pt>
                <c:pt idx="38">
                  <c:v>84</c:v>
                </c:pt>
                <c:pt idx="39">
                  <c:v>81</c:v>
                </c:pt>
                <c:pt idx="40">
                  <c:v>91</c:v>
                </c:pt>
                <c:pt idx="41">
                  <c:v>90</c:v>
                </c:pt>
                <c:pt idx="42">
                  <c:v>88</c:v>
                </c:pt>
                <c:pt idx="43">
                  <c:v>112</c:v>
                </c:pt>
                <c:pt idx="44">
                  <c:v>128</c:v>
                </c:pt>
                <c:pt idx="45">
                  <c:v>131</c:v>
                </c:pt>
                <c:pt idx="46">
                  <c:v>137</c:v>
                </c:pt>
                <c:pt idx="47">
                  <c:v>154</c:v>
                </c:pt>
                <c:pt idx="48">
                  <c:v>163</c:v>
                </c:pt>
                <c:pt idx="49">
                  <c:v>174</c:v>
                </c:pt>
                <c:pt idx="50">
                  <c:v>191</c:v>
                </c:pt>
                <c:pt idx="51">
                  <c:v>185</c:v>
                </c:pt>
                <c:pt idx="52">
                  <c:v>218</c:v>
                </c:pt>
                <c:pt idx="53">
                  <c:v>215</c:v>
                </c:pt>
                <c:pt idx="54">
                  <c:v>303</c:v>
                </c:pt>
                <c:pt idx="55">
                  <c:v>304</c:v>
                </c:pt>
                <c:pt idx="56">
                  <c:v>332</c:v>
                </c:pt>
                <c:pt idx="57">
                  <c:v>327</c:v>
                </c:pt>
                <c:pt idx="58">
                  <c:v>371</c:v>
                </c:pt>
                <c:pt idx="59">
                  <c:v>371</c:v>
                </c:pt>
                <c:pt idx="60">
                  <c:v>379</c:v>
                </c:pt>
                <c:pt idx="61">
                  <c:v>452</c:v>
                </c:pt>
                <c:pt idx="62">
                  <c:v>458</c:v>
                </c:pt>
                <c:pt idx="63">
                  <c:v>481</c:v>
                </c:pt>
                <c:pt idx="64">
                  <c:v>495</c:v>
                </c:pt>
                <c:pt idx="65">
                  <c:v>557</c:v>
                </c:pt>
                <c:pt idx="66">
                  <c:v>572</c:v>
                </c:pt>
                <c:pt idx="67">
                  <c:v>614</c:v>
                </c:pt>
                <c:pt idx="68">
                  <c:v>698</c:v>
                </c:pt>
                <c:pt idx="69">
                  <c:v>717</c:v>
                </c:pt>
                <c:pt idx="70">
                  <c:v>768</c:v>
                </c:pt>
                <c:pt idx="71">
                  <c:v>847</c:v>
                </c:pt>
                <c:pt idx="72">
                  <c:v>890</c:v>
                </c:pt>
                <c:pt idx="73">
                  <c:v>968</c:v>
                </c:pt>
                <c:pt idx="74">
                  <c:v>996</c:v>
                </c:pt>
                <c:pt idx="75">
                  <c:v>1050</c:v>
                </c:pt>
                <c:pt idx="76">
                  <c:v>1159</c:v>
                </c:pt>
                <c:pt idx="77">
                  <c:v>1236</c:v>
                </c:pt>
                <c:pt idx="78">
                  <c:v>1358</c:v>
                </c:pt>
                <c:pt idx="79">
                  <c:v>1415</c:v>
                </c:pt>
                <c:pt idx="80">
                  <c:v>1534</c:v>
                </c:pt>
                <c:pt idx="81">
                  <c:v>1596</c:v>
                </c:pt>
                <c:pt idx="82">
                  <c:v>1809</c:v>
                </c:pt>
                <c:pt idx="83">
                  <c:v>1927</c:v>
                </c:pt>
                <c:pt idx="84">
                  <c:v>2058</c:v>
                </c:pt>
                <c:pt idx="85">
                  <c:v>2113</c:v>
                </c:pt>
                <c:pt idx="86">
                  <c:v>2291</c:v>
                </c:pt>
                <c:pt idx="87">
                  <c:v>2498</c:v>
                </c:pt>
                <c:pt idx="88">
                  <c:v>2689</c:v>
                </c:pt>
                <c:pt idx="89">
                  <c:v>2755</c:v>
                </c:pt>
                <c:pt idx="90">
                  <c:v>2904</c:v>
                </c:pt>
                <c:pt idx="91">
                  <c:v>3137</c:v>
                </c:pt>
                <c:pt idx="92">
                  <c:v>3378</c:v>
                </c:pt>
                <c:pt idx="93">
                  <c:v>3506</c:v>
                </c:pt>
                <c:pt idx="94">
                  <c:v>3634</c:v>
                </c:pt>
                <c:pt idx="95">
                  <c:v>3836</c:v>
                </c:pt>
                <c:pt idx="96">
                  <c:v>3897</c:v>
                </c:pt>
                <c:pt idx="97">
                  <c:v>4066</c:v>
                </c:pt>
                <c:pt idx="98">
                  <c:v>4238</c:v>
                </c:pt>
                <c:pt idx="99">
                  <c:v>4346</c:v>
                </c:pt>
                <c:pt idx="100">
                  <c:v>4487</c:v>
                </c:pt>
                <c:pt idx="101">
                  <c:v>4531</c:v>
                </c:pt>
                <c:pt idx="102">
                  <c:v>4640</c:v>
                </c:pt>
                <c:pt idx="103">
                  <c:v>4690</c:v>
                </c:pt>
                <c:pt idx="104">
                  <c:v>4793</c:v>
                </c:pt>
                <c:pt idx="105">
                  <c:v>4949</c:v>
                </c:pt>
                <c:pt idx="106">
                  <c:v>5121</c:v>
                </c:pt>
                <c:pt idx="107">
                  <c:v>5379</c:v>
                </c:pt>
                <c:pt idx="108">
                  <c:v>5872</c:v>
                </c:pt>
                <c:pt idx="109">
                  <c:v>6354</c:v>
                </c:pt>
                <c:pt idx="110">
                  <c:v>6767</c:v>
                </c:pt>
                <c:pt idx="111">
                  <c:v>7403</c:v>
                </c:pt>
                <c:pt idx="112">
                  <c:v>7904</c:v>
                </c:pt>
                <c:pt idx="113">
                  <c:v>8441</c:v>
                </c:pt>
                <c:pt idx="114">
                  <c:v>8837</c:v>
                </c:pt>
                <c:pt idx="115">
                  <c:v>9304</c:v>
                </c:pt>
                <c:pt idx="116">
                  <c:v>9720</c:v>
                </c:pt>
                <c:pt idx="117">
                  <c:v>10166</c:v>
                </c:pt>
                <c:pt idx="118">
                  <c:v>10708</c:v>
                </c:pt>
                <c:pt idx="119">
                  <c:v>11138</c:v>
                </c:pt>
                <c:pt idx="120">
                  <c:v>11694</c:v>
                </c:pt>
                <c:pt idx="121">
                  <c:v>12267</c:v>
                </c:pt>
                <c:pt idx="122">
                  <c:v>12944</c:v>
                </c:pt>
                <c:pt idx="123">
                  <c:v>13745</c:v>
                </c:pt>
                <c:pt idx="124">
                  <c:v>14765</c:v>
                </c:pt>
                <c:pt idx="125">
                  <c:v>15556</c:v>
                </c:pt>
                <c:pt idx="126">
                  <c:v>13442</c:v>
                </c:pt>
                <c:pt idx="127">
                  <c:v>12950</c:v>
                </c:pt>
                <c:pt idx="128">
                  <c:v>12955</c:v>
                </c:pt>
                <c:pt idx="129">
                  <c:v>13000</c:v>
                </c:pt>
                <c:pt idx="130">
                  <c:v>13003</c:v>
                </c:pt>
                <c:pt idx="131">
                  <c:v>13043</c:v>
                </c:pt>
                <c:pt idx="132">
                  <c:v>13079</c:v>
                </c:pt>
                <c:pt idx="133">
                  <c:v>13129</c:v>
                </c:pt>
                <c:pt idx="134">
                  <c:v>13210</c:v>
                </c:pt>
                <c:pt idx="135">
                  <c:v>13234</c:v>
                </c:pt>
                <c:pt idx="136">
                  <c:v>13280</c:v>
                </c:pt>
                <c:pt idx="137">
                  <c:v>13323</c:v>
                </c:pt>
                <c:pt idx="138">
                  <c:v>13437</c:v>
                </c:pt>
                <c:pt idx="139">
                  <c:v>13423</c:v>
                </c:pt>
                <c:pt idx="140">
                  <c:v>13459</c:v>
                </c:pt>
                <c:pt idx="141">
                  <c:v>13516</c:v>
                </c:pt>
                <c:pt idx="142">
                  <c:v>13559</c:v>
                </c:pt>
                <c:pt idx="143">
                  <c:v>13639</c:v>
                </c:pt>
                <c:pt idx="144">
                  <c:v>13652</c:v>
                </c:pt>
                <c:pt idx="145">
                  <c:v>13718</c:v>
                </c:pt>
                <c:pt idx="146">
                  <c:v>13773</c:v>
                </c:pt>
                <c:pt idx="147">
                  <c:v>13826</c:v>
                </c:pt>
                <c:pt idx="148">
                  <c:v>13850</c:v>
                </c:pt>
                <c:pt idx="149">
                  <c:v>13954</c:v>
                </c:pt>
                <c:pt idx="150">
                  <c:v>14017</c:v>
                </c:pt>
                <c:pt idx="151">
                  <c:v>14103</c:v>
                </c:pt>
                <c:pt idx="152">
                  <c:v>14166</c:v>
                </c:pt>
                <c:pt idx="153">
                  <c:v>14155</c:v>
                </c:pt>
                <c:pt idx="154">
                  <c:v>14274</c:v>
                </c:pt>
                <c:pt idx="155">
                  <c:v>14252</c:v>
                </c:pt>
                <c:pt idx="156">
                  <c:v>14351</c:v>
                </c:pt>
                <c:pt idx="157">
                  <c:v>14346</c:v>
                </c:pt>
                <c:pt idx="158">
                  <c:v>14480</c:v>
                </c:pt>
                <c:pt idx="159">
                  <c:v>14439</c:v>
                </c:pt>
                <c:pt idx="160">
                  <c:v>14508</c:v>
                </c:pt>
                <c:pt idx="161">
                  <c:v>14507</c:v>
                </c:pt>
                <c:pt idx="162">
                  <c:v>14611</c:v>
                </c:pt>
                <c:pt idx="163">
                  <c:v>14639</c:v>
                </c:pt>
                <c:pt idx="164">
                  <c:v>14684</c:v>
                </c:pt>
                <c:pt idx="165">
                  <c:v>14715</c:v>
                </c:pt>
                <c:pt idx="166">
                  <c:v>14781</c:v>
                </c:pt>
                <c:pt idx="167">
                  <c:v>14846</c:v>
                </c:pt>
                <c:pt idx="168">
                  <c:v>14841</c:v>
                </c:pt>
                <c:pt idx="169">
                  <c:v>14876</c:v>
                </c:pt>
                <c:pt idx="170">
                  <c:v>14955</c:v>
                </c:pt>
                <c:pt idx="171">
                  <c:v>14968</c:v>
                </c:pt>
                <c:pt idx="172">
                  <c:v>15235</c:v>
                </c:pt>
                <c:pt idx="173">
                  <c:v>15145</c:v>
                </c:pt>
                <c:pt idx="174">
                  <c:v>15190</c:v>
                </c:pt>
                <c:pt idx="175">
                  <c:v>15284</c:v>
                </c:pt>
                <c:pt idx="176">
                  <c:v>15360</c:v>
                </c:pt>
                <c:pt idx="177">
                  <c:v>15477</c:v>
                </c:pt>
                <c:pt idx="178">
                  <c:v>15474</c:v>
                </c:pt>
                <c:pt idx="179">
                  <c:v>15632</c:v>
                </c:pt>
                <c:pt idx="180">
                  <c:v>15612</c:v>
                </c:pt>
                <c:pt idx="181">
                  <c:v>15724</c:v>
                </c:pt>
                <c:pt idx="182">
                  <c:v>15789</c:v>
                </c:pt>
                <c:pt idx="183">
                  <c:v>15898</c:v>
                </c:pt>
                <c:pt idx="184">
                  <c:v>16001</c:v>
                </c:pt>
                <c:pt idx="185">
                  <c:v>15969</c:v>
                </c:pt>
                <c:pt idx="186">
                  <c:v>16027</c:v>
                </c:pt>
                <c:pt idx="187">
                  <c:v>16074</c:v>
                </c:pt>
                <c:pt idx="188">
                  <c:v>16235</c:v>
                </c:pt>
                <c:pt idx="189">
                  <c:v>12598</c:v>
                </c:pt>
                <c:pt idx="190">
                  <c:v>12765</c:v>
                </c:pt>
                <c:pt idx="191">
                  <c:v>12967</c:v>
                </c:pt>
                <c:pt idx="192">
                  <c:v>12857</c:v>
                </c:pt>
                <c:pt idx="193">
                  <c:v>13123</c:v>
                </c:pt>
                <c:pt idx="194">
                  <c:v>13157</c:v>
                </c:pt>
                <c:pt idx="195">
                  <c:v>13492</c:v>
                </c:pt>
                <c:pt idx="196">
                  <c:v>13347</c:v>
                </c:pt>
                <c:pt idx="197">
                  <c:v>13380</c:v>
                </c:pt>
                <c:pt idx="198">
                  <c:v>13534</c:v>
                </c:pt>
                <c:pt idx="199">
                  <c:v>13635</c:v>
                </c:pt>
                <c:pt idx="200">
                  <c:v>13876</c:v>
                </c:pt>
                <c:pt idx="201">
                  <c:v>13783</c:v>
                </c:pt>
                <c:pt idx="202">
                  <c:v>13954</c:v>
                </c:pt>
                <c:pt idx="203">
                  <c:v>14072</c:v>
                </c:pt>
                <c:pt idx="204">
                  <c:v>14068</c:v>
                </c:pt>
                <c:pt idx="205">
                  <c:v>14268</c:v>
                </c:pt>
                <c:pt idx="206">
                  <c:v>14311</c:v>
                </c:pt>
                <c:pt idx="207">
                  <c:v>14657</c:v>
                </c:pt>
                <c:pt idx="208">
                  <c:v>14674</c:v>
                </c:pt>
                <c:pt idx="209">
                  <c:v>14801</c:v>
                </c:pt>
                <c:pt idx="210">
                  <c:v>15080</c:v>
                </c:pt>
                <c:pt idx="211">
                  <c:v>15085</c:v>
                </c:pt>
                <c:pt idx="212">
                  <c:v>15182</c:v>
                </c:pt>
                <c:pt idx="213">
                  <c:v>15198</c:v>
                </c:pt>
                <c:pt idx="214">
                  <c:v>15353</c:v>
                </c:pt>
                <c:pt idx="215">
                  <c:v>15426</c:v>
                </c:pt>
                <c:pt idx="216">
                  <c:v>15592</c:v>
                </c:pt>
                <c:pt idx="217">
                  <c:v>15896</c:v>
                </c:pt>
                <c:pt idx="218">
                  <c:v>15937</c:v>
                </c:pt>
                <c:pt idx="219">
                  <c:v>16063</c:v>
                </c:pt>
                <c:pt idx="220">
                  <c:v>16067</c:v>
                </c:pt>
                <c:pt idx="221">
                  <c:v>16378</c:v>
                </c:pt>
                <c:pt idx="222">
                  <c:v>16541</c:v>
                </c:pt>
                <c:pt idx="223">
                  <c:v>16465</c:v>
                </c:pt>
                <c:pt idx="224">
                  <c:v>16711</c:v>
                </c:pt>
                <c:pt idx="225">
                  <c:v>16794</c:v>
                </c:pt>
                <c:pt idx="226">
                  <c:v>16855</c:v>
                </c:pt>
                <c:pt idx="227">
                  <c:v>16858</c:v>
                </c:pt>
                <c:pt idx="228">
                  <c:v>17072</c:v>
                </c:pt>
                <c:pt idx="229">
                  <c:v>17111</c:v>
                </c:pt>
                <c:pt idx="230">
                  <c:v>17310</c:v>
                </c:pt>
                <c:pt idx="231">
                  <c:v>17377</c:v>
                </c:pt>
                <c:pt idx="232">
                  <c:v>17452</c:v>
                </c:pt>
                <c:pt idx="233">
                  <c:v>17553</c:v>
                </c:pt>
                <c:pt idx="234">
                  <c:v>17725</c:v>
                </c:pt>
                <c:pt idx="235">
                  <c:v>17564</c:v>
                </c:pt>
                <c:pt idx="236">
                  <c:v>18059</c:v>
                </c:pt>
                <c:pt idx="237">
                  <c:v>17812</c:v>
                </c:pt>
                <c:pt idx="238">
                  <c:v>18156</c:v>
                </c:pt>
                <c:pt idx="239">
                  <c:v>17925</c:v>
                </c:pt>
                <c:pt idx="240">
                  <c:v>17985</c:v>
                </c:pt>
                <c:pt idx="241">
                  <c:v>18375</c:v>
                </c:pt>
                <c:pt idx="242">
                  <c:v>18447</c:v>
                </c:pt>
                <c:pt idx="243">
                  <c:v>18300</c:v>
                </c:pt>
                <c:pt idx="244">
                  <c:v>18389</c:v>
                </c:pt>
                <c:pt idx="245">
                  <c:v>18535</c:v>
                </c:pt>
                <c:pt idx="246">
                  <c:v>18557</c:v>
                </c:pt>
                <c:pt idx="247">
                  <c:v>18532</c:v>
                </c:pt>
                <c:pt idx="248">
                  <c:v>18505</c:v>
                </c:pt>
                <c:pt idx="249">
                  <c:v>18982</c:v>
                </c:pt>
                <c:pt idx="250">
                  <c:v>18922</c:v>
                </c:pt>
                <c:pt idx="251">
                  <c:v>18923</c:v>
                </c:pt>
                <c:pt idx="252">
                  <c:v>18782</c:v>
                </c:pt>
                <c:pt idx="253">
                  <c:v>18829</c:v>
                </c:pt>
                <c:pt idx="254">
                  <c:v>18739</c:v>
                </c:pt>
                <c:pt idx="255">
                  <c:v>18933</c:v>
                </c:pt>
                <c:pt idx="256">
                  <c:v>18773</c:v>
                </c:pt>
                <c:pt idx="257">
                  <c:v>18984</c:v>
                </c:pt>
                <c:pt idx="258">
                  <c:v>19051</c:v>
                </c:pt>
                <c:pt idx="259">
                  <c:v>18699</c:v>
                </c:pt>
                <c:pt idx="260">
                  <c:v>19048</c:v>
                </c:pt>
                <c:pt idx="261">
                  <c:v>18725</c:v>
                </c:pt>
                <c:pt idx="262">
                  <c:v>18497</c:v>
                </c:pt>
                <c:pt idx="263">
                  <c:v>18278</c:v>
                </c:pt>
                <c:pt idx="264">
                  <c:v>18107</c:v>
                </c:pt>
                <c:pt idx="265">
                  <c:v>17922</c:v>
                </c:pt>
                <c:pt idx="266">
                  <c:v>17731</c:v>
                </c:pt>
                <c:pt idx="267">
                  <c:v>18714</c:v>
                </c:pt>
                <c:pt idx="268">
                  <c:v>18792</c:v>
                </c:pt>
                <c:pt idx="269">
                  <c:v>18334</c:v>
                </c:pt>
                <c:pt idx="270">
                  <c:v>18548</c:v>
                </c:pt>
                <c:pt idx="271">
                  <c:v>18654</c:v>
                </c:pt>
                <c:pt idx="272">
                  <c:v>18828</c:v>
                </c:pt>
                <c:pt idx="273">
                  <c:v>19003</c:v>
                </c:pt>
                <c:pt idx="274">
                  <c:v>19176</c:v>
                </c:pt>
                <c:pt idx="275">
                  <c:v>19170</c:v>
                </c:pt>
                <c:pt idx="276">
                  <c:v>19304</c:v>
                </c:pt>
                <c:pt idx="277">
                  <c:v>19356</c:v>
                </c:pt>
                <c:pt idx="278">
                  <c:v>19475</c:v>
                </c:pt>
                <c:pt idx="279">
                  <c:v>19787</c:v>
                </c:pt>
                <c:pt idx="280">
                  <c:v>19858</c:v>
                </c:pt>
                <c:pt idx="281">
                  <c:v>19978</c:v>
                </c:pt>
                <c:pt idx="282">
                  <c:v>20158</c:v>
                </c:pt>
                <c:pt idx="283">
                  <c:v>20422</c:v>
                </c:pt>
                <c:pt idx="284">
                  <c:v>19934</c:v>
                </c:pt>
                <c:pt idx="285">
                  <c:v>20376</c:v>
                </c:pt>
                <c:pt idx="286">
                  <c:v>20437</c:v>
                </c:pt>
                <c:pt idx="287">
                  <c:v>20485</c:v>
                </c:pt>
                <c:pt idx="288">
                  <c:v>20780</c:v>
                </c:pt>
                <c:pt idx="289">
                  <c:v>20835</c:v>
                </c:pt>
                <c:pt idx="290">
                  <c:v>20936</c:v>
                </c:pt>
                <c:pt idx="291">
                  <c:v>21042</c:v>
                </c:pt>
                <c:pt idx="292">
                  <c:v>21257</c:v>
                </c:pt>
                <c:pt idx="293">
                  <c:v>20807</c:v>
                </c:pt>
                <c:pt idx="294">
                  <c:v>21095</c:v>
                </c:pt>
                <c:pt idx="295">
                  <c:v>21234</c:v>
                </c:pt>
                <c:pt idx="296">
                  <c:v>21469</c:v>
                </c:pt>
                <c:pt idx="297">
                  <c:v>21590</c:v>
                </c:pt>
                <c:pt idx="298">
                  <c:v>21729</c:v>
                </c:pt>
                <c:pt idx="299">
                  <c:v>21918</c:v>
                </c:pt>
                <c:pt idx="300">
                  <c:v>22037</c:v>
                </c:pt>
                <c:pt idx="301">
                  <c:v>22354</c:v>
                </c:pt>
                <c:pt idx="302">
                  <c:v>22394</c:v>
                </c:pt>
                <c:pt idx="303">
                  <c:v>22560</c:v>
                </c:pt>
                <c:pt idx="304">
                  <c:v>22812</c:v>
                </c:pt>
                <c:pt idx="305">
                  <c:v>22310</c:v>
                </c:pt>
                <c:pt idx="306">
                  <c:v>22827</c:v>
                </c:pt>
                <c:pt idx="307">
                  <c:v>22815</c:v>
                </c:pt>
                <c:pt idx="308">
                  <c:v>23162</c:v>
                </c:pt>
                <c:pt idx="309">
                  <c:v>23303</c:v>
                </c:pt>
                <c:pt idx="310">
                  <c:v>23170</c:v>
                </c:pt>
                <c:pt idx="311">
                  <c:v>23512</c:v>
                </c:pt>
                <c:pt idx="312">
                  <c:v>23496</c:v>
                </c:pt>
                <c:pt idx="313">
                  <c:v>23739</c:v>
                </c:pt>
                <c:pt idx="314">
                  <c:v>23726</c:v>
                </c:pt>
                <c:pt idx="315">
                  <c:v>23887</c:v>
                </c:pt>
                <c:pt idx="316">
                  <c:v>24100</c:v>
                </c:pt>
                <c:pt idx="317">
                  <c:v>24244</c:v>
                </c:pt>
                <c:pt idx="318">
                  <c:v>24393</c:v>
                </c:pt>
                <c:pt idx="319">
                  <c:v>24563</c:v>
                </c:pt>
                <c:pt idx="320">
                  <c:v>24664</c:v>
                </c:pt>
                <c:pt idx="321">
                  <c:v>24303</c:v>
                </c:pt>
                <c:pt idx="322">
                  <c:v>24618</c:v>
                </c:pt>
                <c:pt idx="323">
                  <c:v>24815</c:v>
                </c:pt>
                <c:pt idx="324">
                  <c:v>24710</c:v>
                </c:pt>
                <c:pt idx="325">
                  <c:v>24863</c:v>
                </c:pt>
                <c:pt idx="326">
                  <c:v>24971</c:v>
                </c:pt>
                <c:pt idx="327">
                  <c:v>25071</c:v>
                </c:pt>
                <c:pt idx="328">
                  <c:v>25379</c:v>
                </c:pt>
                <c:pt idx="329">
                  <c:v>25381</c:v>
                </c:pt>
                <c:pt idx="330">
                  <c:v>25475</c:v>
                </c:pt>
                <c:pt idx="331">
                  <c:v>25809</c:v>
                </c:pt>
                <c:pt idx="332">
                  <c:v>25723</c:v>
                </c:pt>
                <c:pt idx="333">
                  <c:v>25907</c:v>
                </c:pt>
                <c:pt idx="334">
                  <c:v>26043</c:v>
                </c:pt>
                <c:pt idx="335">
                  <c:v>26104</c:v>
                </c:pt>
                <c:pt idx="336">
                  <c:v>26234</c:v>
                </c:pt>
                <c:pt idx="337">
                  <c:v>26371</c:v>
                </c:pt>
                <c:pt idx="338">
                  <c:v>26428</c:v>
                </c:pt>
                <c:pt idx="339">
                  <c:v>26543</c:v>
                </c:pt>
                <c:pt idx="340">
                  <c:v>26642</c:v>
                </c:pt>
                <c:pt idx="341">
                  <c:v>26741</c:v>
                </c:pt>
                <c:pt idx="342">
                  <c:v>26469</c:v>
                </c:pt>
                <c:pt idx="343">
                  <c:v>26647</c:v>
                </c:pt>
                <c:pt idx="344">
                  <c:v>26690</c:v>
                </c:pt>
                <c:pt idx="345">
                  <c:v>26858</c:v>
                </c:pt>
                <c:pt idx="346">
                  <c:v>26947</c:v>
                </c:pt>
                <c:pt idx="347">
                  <c:v>27039</c:v>
                </c:pt>
                <c:pt idx="348">
                  <c:v>27129</c:v>
                </c:pt>
                <c:pt idx="349">
                  <c:v>27229</c:v>
                </c:pt>
                <c:pt idx="350">
                  <c:v>27327</c:v>
                </c:pt>
                <c:pt idx="351">
                  <c:v>27412</c:v>
                </c:pt>
                <c:pt idx="352">
                  <c:v>27521</c:v>
                </c:pt>
                <c:pt idx="353">
                  <c:v>27615</c:v>
                </c:pt>
                <c:pt idx="354">
                  <c:v>27728</c:v>
                </c:pt>
                <c:pt idx="355">
                  <c:v>27768</c:v>
                </c:pt>
                <c:pt idx="356">
                  <c:v>27876</c:v>
                </c:pt>
                <c:pt idx="357">
                  <c:v>27927</c:v>
                </c:pt>
                <c:pt idx="358">
                  <c:v>28002</c:v>
                </c:pt>
                <c:pt idx="359">
                  <c:v>28098</c:v>
                </c:pt>
                <c:pt idx="360">
                  <c:v>28189</c:v>
                </c:pt>
                <c:pt idx="361">
                  <c:v>28262</c:v>
                </c:pt>
                <c:pt idx="362">
                  <c:v>28367</c:v>
                </c:pt>
                <c:pt idx="363">
                  <c:v>28423</c:v>
                </c:pt>
                <c:pt idx="364">
                  <c:v>28479</c:v>
                </c:pt>
                <c:pt idx="365">
                  <c:v>28494</c:v>
                </c:pt>
                <c:pt idx="366">
                  <c:v>28580</c:v>
                </c:pt>
                <c:pt idx="367">
                  <c:v>28611</c:v>
                </c:pt>
                <c:pt idx="368">
                  <c:v>28669</c:v>
                </c:pt>
                <c:pt idx="369">
                  <c:v>28709</c:v>
                </c:pt>
                <c:pt idx="370">
                  <c:v>28770</c:v>
                </c:pt>
                <c:pt idx="371">
                  <c:v>28760</c:v>
                </c:pt>
                <c:pt idx="372">
                  <c:v>28816</c:v>
                </c:pt>
                <c:pt idx="373">
                  <c:v>28879</c:v>
                </c:pt>
                <c:pt idx="374">
                  <c:v>28872</c:v>
                </c:pt>
                <c:pt idx="375">
                  <c:v>28924</c:v>
                </c:pt>
                <c:pt idx="376">
                  <c:v>28948</c:v>
                </c:pt>
                <c:pt idx="377">
                  <c:v>28977</c:v>
                </c:pt>
                <c:pt idx="378">
                  <c:v>28982</c:v>
                </c:pt>
                <c:pt idx="379">
                  <c:v>29036</c:v>
                </c:pt>
                <c:pt idx="380">
                  <c:v>28917</c:v>
                </c:pt>
                <c:pt idx="381">
                  <c:v>28944</c:v>
                </c:pt>
                <c:pt idx="382">
                  <c:v>28977</c:v>
                </c:pt>
                <c:pt idx="383">
                  <c:v>29000</c:v>
                </c:pt>
                <c:pt idx="384">
                  <c:v>29025</c:v>
                </c:pt>
                <c:pt idx="385">
                  <c:v>29063</c:v>
                </c:pt>
                <c:pt idx="386">
                  <c:v>29091</c:v>
                </c:pt>
                <c:pt idx="387">
                  <c:v>29127</c:v>
                </c:pt>
                <c:pt idx="388">
                  <c:v>29145</c:v>
                </c:pt>
                <c:pt idx="389">
                  <c:v>29160</c:v>
                </c:pt>
                <c:pt idx="390">
                  <c:v>29180</c:v>
                </c:pt>
                <c:pt idx="391">
                  <c:v>29200</c:v>
                </c:pt>
                <c:pt idx="392">
                  <c:v>29216</c:v>
                </c:pt>
                <c:pt idx="393">
                  <c:v>29223</c:v>
                </c:pt>
                <c:pt idx="394">
                  <c:v>29248</c:v>
                </c:pt>
                <c:pt idx="395">
                  <c:v>29272</c:v>
                </c:pt>
                <c:pt idx="396">
                  <c:v>29279</c:v>
                </c:pt>
                <c:pt idx="397">
                  <c:v>29303</c:v>
                </c:pt>
                <c:pt idx="398">
                  <c:v>29315</c:v>
                </c:pt>
                <c:pt idx="399">
                  <c:v>29321</c:v>
                </c:pt>
                <c:pt idx="400">
                  <c:v>29337</c:v>
                </c:pt>
                <c:pt idx="401">
                  <c:v>29348</c:v>
                </c:pt>
                <c:pt idx="402">
                  <c:v>29370</c:v>
                </c:pt>
                <c:pt idx="403">
                  <c:v>29379</c:v>
                </c:pt>
                <c:pt idx="404">
                  <c:v>29386</c:v>
                </c:pt>
                <c:pt idx="405">
                  <c:v>29399</c:v>
                </c:pt>
                <c:pt idx="406">
                  <c:v>29411</c:v>
                </c:pt>
                <c:pt idx="407">
                  <c:v>29438</c:v>
                </c:pt>
                <c:pt idx="408">
                  <c:v>29444</c:v>
                </c:pt>
                <c:pt idx="409">
                  <c:v>29447</c:v>
                </c:pt>
                <c:pt idx="410">
                  <c:v>29476</c:v>
                </c:pt>
                <c:pt idx="411">
                  <c:v>29474</c:v>
                </c:pt>
                <c:pt idx="412">
                  <c:v>29490</c:v>
                </c:pt>
                <c:pt idx="413">
                  <c:v>29496</c:v>
                </c:pt>
                <c:pt idx="414">
                  <c:v>29524</c:v>
                </c:pt>
                <c:pt idx="415">
                  <c:v>29519</c:v>
                </c:pt>
                <c:pt idx="416">
                  <c:v>29530</c:v>
                </c:pt>
                <c:pt idx="417">
                  <c:v>29537</c:v>
                </c:pt>
                <c:pt idx="418">
                  <c:v>29547</c:v>
                </c:pt>
                <c:pt idx="419">
                  <c:v>29561</c:v>
                </c:pt>
                <c:pt idx="420">
                  <c:v>29566</c:v>
                </c:pt>
                <c:pt idx="421">
                  <c:v>29571</c:v>
                </c:pt>
                <c:pt idx="422">
                  <c:v>29581</c:v>
                </c:pt>
                <c:pt idx="423">
                  <c:v>29591</c:v>
                </c:pt>
                <c:pt idx="424">
                  <c:v>29602</c:v>
                </c:pt>
                <c:pt idx="425">
                  <c:v>29603</c:v>
                </c:pt>
                <c:pt idx="426">
                  <c:v>29609</c:v>
                </c:pt>
                <c:pt idx="427">
                  <c:v>29614</c:v>
                </c:pt>
                <c:pt idx="428">
                  <c:v>29621</c:v>
                </c:pt>
                <c:pt idx="429">
                  <c:v>29633</c:v>
                </c:pt>
                <c:pt idx="430">
                  <c:v>29636</c:v>
                </c:pt>
                <c:pt idx="431">
                  <c:v>29646</c:v>
                </c:pt>
                <c:pt idx="432">
                  <c:v>29648</c:v>
                </c:pt>
                <c:pt idx="433">
                  <c:v>29660</c:v>
                </c:pt>
                <c:pt idx="434">
                  <c:v>29663</c:v>
                </c:pt>
                <c:pt idx="435">
                  <c:v>29665</c:v>
                </c:pt>
                <c:pt idx="436">
                  <c:v>29669</c:v>
                </c:pt>
                <c:pt idx="437">
                  <c:v>29676</c:v>
                </c:pt>
                <c:pt idx="438">
                  <c:v>29681</c:v>
                </c:pt>
                <c:pt idx="439">
                  <c:v>29691</c:v>
                </c:pt>
                <c:pt idx="440">
                  <c:v>29694</c:v>
                </c:pt>
                <c:pt idx="441">
                  <c:v>29694</c:v>
                </c:pt>
                <c:pt idx="442">
                  <c:v>29699</c:v>
                </c:pt>
                <c:pt idx="443">
                  <c:v>29703</c:v>
                </c:pt>
                <c:pt idx="444">
                  <c:v>29709</c:v>
                </c:pt>
                <c:pt idx="445">
                  <c:v>29711</c:v>
                </c:pt>
                <c:pt idx="446">
                  <c:v>29715</c:v>
                </c:pt>
                <c:pt idx="447">
                  <c:v>29722</c:v>
                </c:pt>
                <c:pt idx="448">
                  <c:v>29726</c:v>
                </c:pt>
                <c:pt idx="449">
                  <c:v>29734</c:v>
                </c:pt>
                <c:pt idx="450">
                  <c:v>29737</c:v>
                </c:pt>
                <c:pt idx="451">
                  <c:v>29752</c:v>
                </c:pt>
                <c:pt idx="452">
                  <c:v>29755</c:v>
                </c:pt>
                <c:pt idx="453">
                  <c:v>29751</c:v>
                </c:pt>
                <c:pt idx="454">
                  <c:v>29755</c:v>
                </c:pt>
                <c:pt idx="455">
                  <c:v>29763</c:v>
                </c:pt>
                <c:pt idx="456">
                  <c:v>29766</c:v>
                </c:pt>
                <c:pt idx="457">
                  <c:v>29766</c:v>
                </c:pt>
                <c:pt idx="458">
                  <c:v>29768</c:v>
                </c:pt>
                <c:pt idx="459">
                  <c:v>29774</c:v>
                </c:pt>
                <c:pt idx="460">
                  <c:v>29776</c:v>
                </c:pt>
                <c:pt idx="461">
                  <c:v>29787</c:v>
                </c:pt>
                <c:pt idx="462">
                  <c:v>29782</c:v>
                </c:pt>
                <c:pt idx="463">
                  <c:v>29789</c:v>
                </c:pt>
                <c:pt idx="464">
                  <c:v>29793</c:v>
                </c:pt>
                <c:pt idx="465">
                  <c:v>29794</c:v>
                </c:pt>
                <c:pt idx="466">
                  <c:v>29796</c:v>
                </c:pt>
                <c:pt idx="467">
                  <c:v>29798</c:v>
                </c:pt>
                <c:pt idx="468">
                  <c:v>29811</c:v>
                </c:pt>
                <c:pt idx="469">
                  <c:v>29805</c:v>
                </c:pt>
                <c:pt idx="470">
                  <c:v>29806</c:v>
                </c:pt>
                <c:pt idx="471">
                  <c:v>29811</c:v>
                </c:pt>
                <c:pt idx="472">
                  <c:v>29819</c:v>
                </c:pt>
                <c:pt idx="473">
                  <c:v>29817</c:v>
                </c:pt>
                <c:pt idx="474">
                  <c:v>29824</c:v>
                </c:pt>
                <c:pt idx="475">
                  <c:v>29822</c:v>
                </c:pt>
                <c:pt idx="476">
                  <c:v>29831</c:v>
                </c:pt>
                <c:pt idx="477">
                  <c:v>29834</c:v>
                </c:pt>
                <c:pt idx="478">
                  <c:v>29833</c:v>
                </c:pt>
                <c:pt idx="479">
                  <c:v>29839</c:v>
                </c:pt>
                <c:pt idx="480">
                  <c:v>29843</c:v>
                </c:pt>
                <c:pt idx="481">
                  <c:v>29846</c:v>
                </c:pt>
                <c:pt idx="482">
                  <c:v>29851</c:v>
                </c:pt>
                <c:pt idx="483">
                  <c:v>29846</c:v>
                </c:pt>
                <c:pt idx="484">
                  <c:v>29850</c:v>
                </c:pt>
                <c:pt idx="485">
                  <c:v>29852</c:v>
                </c:pt>
                <c:pt idx="486">
                  <c:v>29858</c:v>
                </c:pt>
                <c:pt idx="487">
                  <c:v>29861</c:v>
                </c:pt>
                <c:pt idx="488">
                  <c:v>29862</c:v>
                </c:pt>
                <c:pt idx="489">
                  <c:v>29863</c:v>
                </c:pt>
                <c:pt idx="490">
                  <c:v>29869</c:v>
                </c:pt>
                <c:pt idx="491">
                  <c:v>29873</c:v>
                </c:pt>
                <c:pt idx="492">
                  <c:v>29872</c:v>
                </c:pt>
                <c:pt idx="493">
                  <c:v>29875</c:v>
                </c:pt>
                <c:pt idx="494">
                  <c:v>29882</c:v>
                </c:pt>
                <c:pt idx="495">
                  <c:v>29879</c:v>
                </c:pt>
                <c:pt idx="496">
                  <c:v>29881</c:v>
                </c:pt>
                <c:pt idx="497">
                  <c:v>29881</c:v>
                </c:pt>
                <c:pt idx="498">
                  <c:v>29883</c:v>
                </c:pt>
                <c:pt idx="499">
                  <c:v>29883</c:v>
                </c:pt>
                <c:pt idx="500">
                  <c:v>29883</c:v>
                </c:pt>
                <c:pt idx="501">
                  <c:v>29883</c:v>
                </c:pt>
                <c:pt idx="502">
                  <c:v>29883</c:v>
                </c:pt>
                <c:pt idx="503">
                  <c:v>29883</c:v>
                </c:pt>
              </c:numCache>
            </c:numRef>
          </c:yVal>
          <c:smooth val="0"/>
        </c:ser>
        <c:ser>
          <c:idx val="1"/>
          <c:order val="1"/>
          <c:tx>
            <c:v>DA2D</c:v>
          </c:tx>
          <c:spPr>
            <a:ln w="25400" cap="rnd">
              <a:noFill/>
              <a:round/>
            </a:ln>
            <a:effectLst/>
          </c:spPr>
          <c:marker>
            <c:symbol val="circle"/>
            <c:size val="5"/>
            <c:spPr>
              <a:solidFill>
                <a:schemeClr val="accent2"/>
              </a:solidFill>
              <a:ln w="9525">
                <a:solidFill>
                  <a:schemeClr val="accent2"/>
                </a:solidFill>
              </a:ln>
              <a:effectLst/>
            </c:spPr>
          </c:marker>
          <c:xVal>
            <c:numRef>
              <c:f>Issues!$D$10:$D$513</c:f>
              <c:numCache>
                <c:formatCode>0.00E+00</c:formatCode>
                <c:ptCount val="504"/>
                <c:pt idx="0">
                  <c:v>522010</c:v>
                </c:pt>
                <c:pt idx="1">
                  <c:v>416540</c:v>
                </c:pt>
                <c:pt idx="2">
                  <c:v>392500</c:v>
                </c:pt>
                <c:pt idx="3">
                  <c:v>369850</c:v>
                </c:pt>
                <c:pt idx="4">
                  <c:v>348500</c:v>
                </c:pt>
                <c:pt idx="5">
                  <c:v>328390</c:v>
                </c:pt>
                <c:pt idx="6">
                  <c:v>309430</c:v>
                </c:pt>
                <c:pt idx="7">
                  <c:v>291570</c:v>
                </c:pt>
                <c:pt idx="8">
                  <c:v>274750</c:v>
                </c:pt>
                <c:pt idx="9">
                  <c:v>258890</c:v>
                </c:pt>
                <c:pt idx="10">
                  <c:v>243950</c:v>
                </c:pt>
                <c:pt idx="11">
                  <c:v>229870</c:v>
                </c:pt>
                <c:pt idx="12">
                  <c:v>216600</c:v>
                </c:pt>
                <c:pt idx="13">
                  <c:v>204100</c:v>
                </c:pt>
                <c:pt idx="14">
                  <c:v>192320</c:v>
                </c:pt>
                <c:pt idx="15">
                  <c:v>181220</c:v>
                </c:pt>
                <c:pt idx="16">
                  <c:v>170760</c:v>
                </c:pt>
                <c:pt idx="17">
                  <c:v>160900</c:v>
                </c:pt>
                <c:pt idx="18">
                  <c:v>151620</c:v>
                </c:pt>
                <c:pt idx="19">
                  <c:v>142870</c:v>
                </c:pt>
                <c:pt idx="20">
                  <c:v>134620</c:v>
                </c:pt>
                <c:pt idx="21">
                  <c:v>126850</c:v>
                </c:pt>
                <c:pt idx="22">
                  <c:v>119530</c:v>
                </c:pt>
                <c:pt idx="23">
                  <c:v>112630</c:v>
                </c:pt>
                <c:pt idx="24">
                  <c:v>106130</c:v>
                </c:pt>
                <c:pt idx="25">
                  <c:v>100000</c:v>
                </c:pt>
                <c:pt idx="26">
                  <c:v>94232</c:v>
                </c:pt>
                <c:pt idx="27">
                  <c:v>88793</c:v>
                </c:pt>
                <c:pt idx="28">
                  <c:v>83668</c:v>
                </c:pt>
                <c:pt idx="29">
                  <c:v>78839</c:v>
                </c:pt>
                <c:pt idx="30">
                  <c:v>74289</c:v>
                </c:pt>
                <c:pt idx="31">
                  <c:v>70001</c:v>
                </c:pt>
                <c:pt idx="32">
                  <c:v>65961</c:v>
                </c:pt>
                <c:pt idx="33">
                  <c:v>62154</c:v>
                </c:pt>
                <c:pt idx="34">
                  <c:v>58566</c:v>
                </c:pt>
                <c:pt idx="35">
                  <c:v>55186</c:v>
                </c:pt>
                <c:pt idx="36">
                  <c:v>52001</c:v>
                </c:pt>
                <c:pt idx="37">
                  <c:v>49000</c:v>
                </c:pt>
                <c:pt idx="38">
                  <c:v>46172</c:v>
                </c:pt>
                <c:pt idx="39">
                  <c:v>43507</c:v>
                </c:pt>
                <c:pt idx="40">
                  <c:v>40996</c:v>
                </c:pt>
                <c:pt idx="41">
                  <c:v>38629</c:v>
                </c:pt>
                <c:pt idx="42">
                  <c:v>36400</c:v>
                </c:pt>
                <c:pt idx="43">
                  <c:v>34299</c:v>
                </c:pt>
                <c:pt idx="44">
                  <c:v>32319</c:v>
                </c:pt>
                <c:pt idx="45">
                  <c:v>30454</c:v>
                </c:pt>
                <c:pt idx="46">
                  <c:v>28696</c:v>
                </c:pt>
                <c:pt idx="47">
                  <c:v>27040</c:v>
                </c:pt>
                <c:pt idx="48">
                  <c:v>25479</c:v>
                </c:pt>
                <c:pt idx="49">
                  <c:v>24009</c:v>
                </c:pt>
                <c:pt idx="50">
                  <c:v>22623</c:v>
                </c:pt>
                <c:pt idx="51">
                  <c:v>21317</c:v>
                </c:pt>
                <c:pt idx="52">
                  <c:v>20087</c:v>
                </c:pt>
                <c:pt idx="53">
                  <c:v>18928</c:v>
                </c:pt>
                <c:pt idx="54">
                  <c:v>17835</c:v>
                </c:pt>
                <c:pt idx="55">
                  <c:v>16806</c:v>
                </c:pt>
                <c:pt idx="56">
                  <c:v>15836</c:v>
                </c:pt>
                <c:pt idx="57">
                  <c:v>14922</c:v>
                </c:pt>
                <c:pt idx="58">
                  <c:v>14061</c:v>
                </c:pt>
                <c:pt idx="59">
                  <c:v>13249</c:v>
                </c:pt>
                <c:pt idx="60">
                  <c:v>12484</c:v>
                </c:pt>
                <c:pt idx="61">
                  <c:v>11764</c:v>
                </c:pt>
                <c:pt idx="62">
                  <c:v>11085</c:v>
                </c:pt>
                <c:pt idx="63">
                  <c:v>10445</c:v>
                </c:pt>
                <c:pt idx="64">
                  <c:v>9842.2000000000007</c:v>
                </c:pt>
                <c:pt idx="65">
                  <c:v>9274.2000000000007</c:v>
                </c:pt>
                <c:pt idx="66">
                  <c:v>8738.9</c:v>
                </c:pt>
                <c:pt idx="67">
                  <c:v>8234.5</c:v>
                </c:pt>
                <c:pt idx="68">
                  <c:v>7759.2</c:v>
                </c:pt>
                <c:pt idx="69">
                  <c:v>7311.4</c:v>
                </c:pt>
                <c:pt idx="70">
                  <c:v>6889.4</c:v>
                </c:pt>
                <c:pt idx="71">
                  <c:v>6491.8</c:v>
                </c:pt>
                <c:pt idx="72">
                  <c:v>6117.1</c:v>
                </c:pt>
                <c:pt idx="73">
                  <c:v>5764</c:v>
                </c:pt>
                <c:pt idx="74">
                  <c:v>5431.4</c:v>
                </c:pt>
                <c:pt idx="75">
                  <c:v>5117.8999999999996</c:v>
                </c:pt>
                <c:pt idx="76">
                  <c:v>4822.5</c:v>
                </c:pt>
                <c:pt idx="77">
                  <c:v>4544.1000000000004</c:v>
                </c:pt>
                <c:pt idx="78">
                  <c:v>4281.8999999999996</c:v>
                </c:pt>
                <c:pt idx="79">
                  <c:v>4034.7</c:v>
                </c:pt>
                <c:pt idx="80">
                  <c:v>3801.9</c:v>
                </c:pt>
                <c:pt idx="81">
                  <c:v>3582.4</c:v>
                </c:pt>
                <c:pt idx="82">
                  <c:v>3375.7</c:v>
                </c:pt>
                <c:pt idx="83">
                  <c:v>3180.8</c:v>
                </c:pt>
                <c:pt idx="84">
                  <c:v>2997.2</c:v>
                </c:pt>
                <c:pt idx="85">
                  <c:v>2824.3</c:v>
                </c:pt>
                <c:pt idx="86">
                  <c:v>2661.2</c:v>
                </c:pt>
                <c:pt idx="87">
                  <c:v>2507.6999999999998</c:v>
                </c:pt>
                <c:pt idx="88">
                  <c:v>2362.9</c:v>
                </c:pt>
                <c:pt idx="89">
                  <c:v>2226.5</c:v>
                </c:pt>
                <c:pt idx="90">
                  <c:v>2098</c:v>
                </c:pt>
                <c:pt idx="91">
                  <c:v>1976.9</c:v>
                </c:pt>
                <c:pt idx="92">
                  <c:v>1862.8</c:v>
                </c:pt>
                <c:pt idx="93">
                  <c:v>1755.3</c:v>
                </c:pt>
                <c:pt idx="94">
                  <c:v>1654</c:v>
                </c:pt>
                <c:pt idx="95">
                  <c:v>1558.5</c:v>
                </c:pt>
                <c:pt idx="96">
                  <c:v>1468.6</c:v>
                </c:pt>
                <c:pt idx="97">
                  <c:v>1383.8</c:v>
                </c:pt>
                <c:pt idx="98">
                  <c:v>1304</c:v>
                </c:pt>
                <c:pt idx="99">
                  <c:v>1228.7</c:v>
                </c:pt>
                <c:pt idx="100">
                  <c:v>1157.8</c:v>
                </c:pt>
                <c:pt idx="101">
                  <c:v>1091</c:v>
                </c:pt>
                <c:pt idx="102">
                  <c:v>1028</c:v>
                </c:pt>
                <c:pt idx="103">
                  <c:v>968.66</c:v>
                </c:pt>
                <c:pt idx="104">
                  <c:v>912.75</c:v>
                </c:pt>
                <c:pt idx="105">
                  <c:v>860.07</c:v>
                </c:pt>
                <c:pt idx="106">
                  <c:v>810.43</c:v>
                </c:pt>
                <c:pt idx="107">
                  <c:v>763.65</c:v>
                </c:pt>
                <c:pt idx="108">
                  <c:v>719.58</c:v>
                </c:pt>
                <c:pt idx="109">
                  <c:v>678.05</c:v>
                </c:pt>
                <c:pt idx="110">
                  <c:v>638.91</c:v>
                </c:pt>
                <c:pt idx="111">
                  <c:v>602.04</c:v>
                </c:pt>
                <c:pt idx="112">
                  <c:v>567.29</c:v>
                </c:pt>
                <c:pt idx="113">
                  <c:v>534.54999999999995</c:v>
                </c:pt>
                <c:pt idx="114">
                  <c:v>503.69</c:v>
                </c:pt>
                <c:pt idx="115">
                  <c:v>474.62</c:v>
                </c:pt>
                <c:pt idx="116">
                  <c:v>447.23</c:v>
                </c:pt>
                <c:pt idx="117">
                  <c:v>421.42</c:v>
                </c:pt>
                <c:pt idx="118">
                  <c:v>397.09</c:v>
                </c:pt>
                <c:pt idx="119">
                  <c:v>374.17</c:v>
                </c:pt>
                <c:pt idx="120">
                  <c:v>352.58</c:v>
                </c:pt>
                <c:pt idx="121">
                  <c:v>332.23</c:v>
                </c:pt>
                <c:pt idx="122">
                  <c:v>313.05</c:v>
                </c:pt>
                <c:pt idx="123">
                  <c:v>294.99</c:v>
                </c:pt>
                <c:pt idx="124">
                  <c:v>277.95999999999998</c:v>
                </c:pt>
                <c:pt idx="125">
                  <c:v>261.92</c:v>
                </c:pt>
                <c:pt idx="126">
                  <c:v>246.8</c:v>
                </c:pt>
                <c:pt idx="127">
                  <c:v>232.56</c:v>
                </c:pt>
                <c:pt idx="128">
                  <c:v>219.13</c:v>
                </c:pt>
                <c:pt idx="129">
                  <c:v>206.49</c:v>
                </c:pt>
                <c:pt idx="130">
                  <c:v>194.57</c:v>
                </c:pt>
                <c:pt idx="131">
                  <c:v>183.34</c:v>
                </c:pt>
                <c:pt idx="132">
                  <c:v>172.76</c:v>
                </c:pt>
                <c:pt idx="133">
                  <c:v>162.79</c:v>
                </c:pt>
                <c:pt idx="134">
                  <c:v>153.38999999999999</c:v>
                </c:pt>
                <c:pt idx="135">
                  <c:v>144.54</c:v>
                </c:pt>
                <c:pt idx="136">
                  <c:v>136.19</c:v>
                </c:pt>
                <c:pt idx="137">
                  <c:v>128.33000000000001</c:v>
                </c:pt>
                <c:pt idx="138">
                  <c:v>120.93</c:v>
                </c:pt>
                <c:pt idx="139">
                  <c:v>113.95</c:v>
                </c:pt>
                <c:pt idx="140">
                  <c:v>107.37</c:v>
                </c:pt>
                <c:pt idx="141">
                  <c:v>101.17</c:v>
                </c:pt>
                <c:pt idx="142">
                  <c:v>95.334000000000003</c:v>
                </c:pt>
                <c:pt idx="143">
                  <c:v>89.831999999999994</c:v>
                </c:pt>
                <c:pt idx="144">
                  <c:v>84.647000000000006</c:v>
                </c:pt>
                <c:pt idx="145">
                  <c:v>79.760999999999996</c:v>
                </c:pt>
                <c:pt idx="146">
                  <c:v>75.158000000000001</c:v>
                </c:pt>
                <c:pt idx="147">
                  <c:v>70.819999999999993</c:v>
                </c:pt>
                <c:pt idx="148">
                  <c:v>66.731999999999999</c:v>
                </c:pt>
                <c:pt idx="149">
                  <c:v>62.881</c:v>
                </c:pt>
                <c:pt idx="150">
                  <c:v>59.252000000000002</c:v>
                </c:pt>
                <c:pt idx="151">
                  <c:v>55.832000000000001</c:v>
                </c:pt>
                <c:pt idx="152">
                  <c:v>52.609000000000002</c:v>
                </c:pt>
                <c:pt idx="153">
                  <c:v>49.573</c:v>
                </c:pt>
                <c:pt idx="154">
                  <c:v>46.712000000000003</c:v>
                </c:pt>
                <c:pt idx="155">
                  <c:v>44.015999999999998</c:v>
                </c:pt>
                <c:pt idx="156">
                  <c:v>41.475000000000001</c:v>
                </c:pt>
                <c:pt idx="157">
                  <c:v>39.081000000000003</c:v>
                </c:pt>
                <c:pt idx="158">
                  <c:v>36.826000000000001</c:v>
                </c:pt>
                <c:pt idx="159">
                  <c:v>34.700000000000003</c:v>
                </c:pt>
                <c:pt idx="160">
                  <c:v>32.698</c:v>
                </c:pt>
                <c:pt idx="161">
                  <c:v>30.81</c:v>
                </c:pt>
                <c:pt idx="162">
                  <c:v>29.75</c:v>
                </c:pt>
                <c:pt idx="163">
                  <c:v>29.311</c:v>
                </c:pt>
                <c:pt idx="164">
                  <c:v>28.879000000000001</c:v>
                </c:pt>
                <c:pt idx="165">
                  <c:v>28.452999999999999</c:v>
                </c:pt>
                <c:pt idx="166">
                  <c:v>28.033999999999999</c:v>
                </c:pt>
                <c:pt idx="167">
                  <c:v>27.620999999999999</c:v>
                </c:pt>
                <c:pt idx="168">
                  <c:v>27.213999999999999</c:v>
                </c:pt>
                <c:pt idx="169">
                  <c:v>26.812999999999999</c:v>
                </c:pt>
                <c:pt idx="170">
                  <c:v>26.417999999999999</c:v>
                </c:pt>
                <c:pt idx="171">
                  <c:v>26.027999999999999</c:v>
                </c:pt>
                <c:pt idx="172">
                  <c:v>25.645</c:v>
                </c:pt>
                <c:pt idx="173">
                  <c:v>25.266999999999999</c:v>
                </c:pt>
                <c:pt idx="174">
                  <c:v>24.893999999999998</c:v>
                </c:pt>
                <c:pt idx="175">
                  <c:v>24.527000000000001</c:v>
                </c:pt>
                <c:pt idx="176">
                  <c:v>24.166</c:v>
                </c:pt>
                <c:pt idx="177">
                  <c:v>23.81</c:v>
                </c:pt>
                <c:pt idx="178">
                  <c:v>23.459</c:v>
                </c:pt>
                <c:pt idx="179">
                  <c:v>23.113</c:v>
                </c:pt>
                <c:pt idx="180">
                  <c:v>22.771999999999998</c:v>
                </c:pt>
                <c:pt idx="181">
                  <c:v>22.437000000000001</c:v>
                </c:pt>
                <c:pt idx="182">
                  <c:v>22.106000000000002</c:v>
                </c:pt>
                <c:pt idx="183">
                  <c:v>21.78</c:v>
                </c:pt>
                <c:pt idx="184">
                  <c:v>21.459</c:v>
                </c:pt>
                <c:pt idx="185">
                  <c:v>21.143000000000001</c:v>
                </c:pt>
                <c:pt idx="186">
                  <c:v>20.831</c:v>
                </c:pt>
                <c:pt idx="187">
                  <c:v>20.524000000000001</c:v>
                </c:pt>
                <c:pt idx="188">
                  <c:v>20.222000000000001</c:v>
                </c:pt>
                <c:pt idx="189">
                  <c:v>19.923999999999999</c:v>
                </c:pt>
                <c:pt idx="190">
                  <c:v>19.63</c:v>
                </c:pt>
                <c:pt idx="191">
                  <c:v>19.341000000000001</c:v>
                </c:pt>
                <c:pt idx="192">
                  <c:v>19.056000000000001</c:v>
                </c:pt>
                <c:pt idx="193">
                  <c:v>18.774999999999999</c:v>
                </c:pt>
                <c:pt idx="194">
                  <c:v>18.498000000000001</c:v>
                </c:pt>
                <c:pt idx="195">
                  <c:v>18.225000000000001</c:v>
                </c:pt>
                <c:pt idx="196">
                  <c:v>17.957000000000001</c:v>
                </c:pt>
                <c:pt idx="197">
                  <c:v>17.692</c:v>
                </c:pt>
                <c:pt idx="198">
                  <c:v>17.431000000000001</c:v>
                </c:pt>
                <c:pt idx="199">
                  <c:v>17.173999999999999</c:v>
                </c:pt>
                <c:pt idx="200">
                  <c:v>16.920999999999999</c:v>
                </c:pt>
                <c:pt idx="201">
                  <c:v>16.672000000000001</c:v>
                </c:pt>
                <c:pt idx="202">
                  <c:v>16.425999999999998</c:v>
                </c:pt>
                <c:pt idx="203">
                  <c:v>16.184000000000001</c:v>
                </c:pt>
                <c:pt idx="204">
                  <c:v>15.946</c:v>
                </c:pt>
                <c:pt idx="205">
                  <c:v>15.711</c:v>
                </c:pt>
                <c:pt idx="206">
                  <c:v>15.478999999999999</c:v>
                </c:pt>
                <c:pt idx="207">
                  <c:v>15.250999999999999</c:v>
                </c:pt>
                <c:pt idx="208">
                  <c:v>15.026</c:v>
                </c:pt>
                <c:pt idx="209">
                  <c:v>14.805</c:v>
                </c:pt>
                <c:pt idx="210">
                  <c:v>14.586</c:v>
                </c:pt>
                <c:pt idx="211">
                  <c:v>14.371</c:v>
                </c:pt>
                <c:pt idx="212">
                  <c:v>14.16</c:v>
                </c:pt>
                <c:pt idx="213">
                  <c:v>13.951000000000001</c:v>
                </c:pt>
                <c:pt idx="214">
                  <c:v>13.744999999999999</c:v>
                </c:pt>
                <c:pt idx="215">
                  <c:v>13.542999999999999</c:v>
                </c:pt>
                <c:pt idx="216">
                  <c:v>13.343</c:v>
                </c:pt>
                <c:pt idx="217">
                  <c:v>13.146000000000001</c:v>
                </c:pt>
                <c:pt idx="218">
                  <c:v>12.952999999999999</c:v>
                </c:pt>
                <c:pt idx="219">
                  <c:v>12.762</c:v>
                </c:pt>
                <c:pt idx="220">
                  <c:v>12.574</c:v>
                </c:pt>
                <c:pt idx="221">
                  <c:v>12.388</c:v>
                </c:pt>
                <c:pt idx="222">
                  <c:v>12.206</c:v>
                </c:pt>
                <c:pt idx="223">
                  <c:v>12.026</c:v>
                </c:pt>
                <c:pt idx="224">
                  <c:v>11.849</c:v>
                </c:pt>
                <c:pt idx="225">
                  <c:v>11.673999999999999</c:v>
                </c:pt>
                <c:pt idx="226">
                  <c:v>11.502000000000001</c:v>
                </c:pt>
                <c:pt idx="227">
                  <c:v>11.332000000000001</c:v>
                </c:pt>
                <c:pt idx="228">
                  <c:v>11.164999999999999</c:v>
                </c:pt>
                <c:pt idx="229">
                  <c:v>11.000999999999999</c:v>
                </c:pt>
                <c:pt idx="230">
                  <c:v>10.839</c:v>
                </c:pt>
                <c:pt idx="231">
                  <c:v>10.679</c:v>
                </c:pt>
                <c:pt idx="232">
                  <c:v>10.522</c:v>
                </c:pt>
                <c:pt idx="233">
                  <c:v>10.366</c:v>
                </c:pt>
                <c:pt idx="234">
                  <c:v>10.214</c:v>
                </c:pt>
                <c:pt idx="235">
                  <c:v>10.063000000000001</c:v>
                </c:pt>
                <c:pt idx="236">
                  <c:v>9.9147999999999996</c:v>
                </c:pt>
                <c:pt idx="237">
                  <c:v>9.7687000000000008</c:v>
                </c:pt>
                <c:pt idx="238">
                  <c:v>9.6247000000000007</c:v>
                </c:pt>
                <c:pt idx="239">
                  <c:v>9.4829000000000008</c:v>
                </c:pt>
                <c:pt idx="240">
                  <c:v>9.3430999999999997</c:v>
                </c:pt>
                <c:pt idx="241">
                  <c:v>9.2053999999999991</c:v>
                </c:pt>
                <c:pt idx="242">
                  <c:v>9.0696999999999992</c:v>
                </c:pt>
                <c:pt idx="243">
                  <c:v>8.9360999999999997</c:v>
                </c:pt>
                <c:pt idx="244">
                  <c:v>8.8043999999999993</c:v>
                </c:pt>
                <c:pt idx="245">
                  <c:v>8.6745999999999999</c:v>
                </c:pt>
                <c:pt idx="246">
                  <c:v>8.5466999999999995</c:v>
                </c:pt>
                <c:pt idx="247">
                  <c:v>8.4207999999999998</c:v>
                </c:pt>
                <c:pt idx="248">
                  <c:v>8.2966999999999995</c:v>
                </c:pt>
                <c:pt idx="249">
                  <c:v>8.1744000000000003</c:v>
                </c:pt>
                <c:pt idx="250">
                  <c:v>8.0539000000000005</c:v>
                </c:pt>
                <c:pt idx="251">
                  <c:v>7.9352</c:v>
                </c:pt>
                <c:pt idx="252">
                  <c:v>7.8182</c:v>
                </c:pt>
                <c:pt idx="253">
                  <c:v>7.7030000000000003</c:v>
                </c:pt>
                <c:pt idx="254">
                  <c:v>7.5895000000000001</c:v>
                </c:pt>
                <c:pt idx="255">
                  <c:v>7.4775999999999998</c:v>
                </c:pt>
                <c:pt idx="256">
                  <c:v>7.3673999999999999</c:v>
                </c:pt>
                <c:pt idx="257">
                  <c:v>7.2587999999999999</c:v>
                </c:pt>
                <c:pt idx="258">
                  <c:v>7.1517999999999997</c:v>
                </c:pt>
                <c:pt idx="259">
                  <c:v>7.0464000000000002</c:v>
                </c:pt>
                <c:pt idx="260">
                  <c:v>6.9425999999999997</c:v>
                </c:pt>
                <c:pt idx="261">
                  <c:v>6.8402000000000003</c:v>
                </c:pt>
                <c:pt idx="262">
                  <c:v>6.7393999999999998</c:v>
                </c:pt>
                <c:pt idx="263">
                  <c:v>6.6401000000000003</c:v>
                </c:pt>
                <c:pt idx="264">
                  <c:v>6.5422000000000002</c:v>
                </c:pt>
                <c:pt idx="265">
                  <c:v>6.4458000000000002</c:v>
                </c:pt>
                <c:pt idx="266">
                  <c:v>6.3507999999999996</c:v>
                </c:pt>
                <c:pt idx="267">
                  <c:v>6.2572000000000001</c:v>
                </c:pt>
                <c:pt idx="268">
                  <c:v>6.165</c:v>
                </c:pt>
                <c:pt idx="269">
                  <c:v>6.0740999999999996</c:v>
                </c:pt>
                <c:pt idx="270">
                  <c:v>5.9846000000000004</c:v>
                </c:pt>
                <c:pt idx="271">
                  <c:v>5.8963999999999999</c:v>
                </c:pt>
                <c:pt idx="272">
                  <c:v>5.8094999999999999</c:v>
                </c:pt>
                <c:pt idx="273">
                  <c:v>5.7239000000000004</c:v>
                </c:pt>
                <c:pt idx="274">
                  <c:v>5.6395</c:v>
                </c:pt>
                <c:pt idx="275">
                  <c:v>5.5564</c:v>
                </c:pt>
                <c:pt idx="276">
                  <c:v>5.4744999999999999</c:v>
                </c:pt>
                <c:pt idx="277">
                  <c:v>5.3937999999999997</c:v>
                </c:pt>
                <c:pt idx="278">
                  <c:v>5.3143000000000002</c:v>
                </c:pt>
                <c:pt idx="279">
                  <c:v>5.2359999999999998</c:v>
                </c:pt>
                <c:pt idx="280">
                  <c:v>5.1588000000000003</c:v>
                </c:pt>
                <c:pt idx="281">
                  <c:v>5.0827999999999998</c:v>
                </c:pt>
                <c:pt idx="282">
                  <c:v>5.0079000000000002</c:v>
                </c:pt>
                <c:pt idx="283">
                  <c:v>4.9340000000000002</c:v>
                </c:pt>
                <c:pt idx="284">
                  <c:v>4.8613</c:v>
                </c:pt>
                <c:pt idx="285">
                  <c:v>4.7896999999999998</c:v>
                </c:pt>
                <c:pt idx="286">
                  <c:v>4.7191000000000001</c:v>
                </c:pt>
                <c:pt idx="287">
                  <c:v>4.6494999999999997</c:v>
                </c:pt>
                <c:pt idx="288">
                  <c:v>4.5810000000000004</c:v>
                </c:pt>
                <c:pt idx="289">
                  <c:v>4.5134999999999996</c:v>
                </c:pt>
                <c:pt idx="290">
                  <c:v>4.4470000000000001</c:v>
                </c:pt>
                <c:pt idx="291">
                  <c:v>4.3814000000000002</c:v>
                </c:pt>
                <c:pt idx="292">
                  <c:v>4.3167999999999997</c:v>
                </c:pt>
                <c:pt idx="293">
                  <c:v>4.2531999999999996</c:v>
                </c:pt>
                <c:pt idx="294">
                  <c:v>4.1905000000000001</c:v>
                </c:pt>
                <c:pt idx="295">
                  <c:v>4.1288</c:v>
                </c:pt>
                <c:pt idx="296">
                  <c:v>4.0678999999999998</c:v>
                </c:pt>
                <c:pt idx="297">
                  <c:v>4.008</c:v>
                </c:pt>
                <c:pt idx="298">
                  <c:v>3.9489000000000001</c:v>
                </c:pt>
                <c:pt idx="299">
                  <c:v>3.8906999999999998</c:v>
                </c:pt>
                <c:pt idx="300">
                  <c:v>3.8332999999999999</c:v>
                </c:pt>
                <c:pt idx="301">
                  <c:v>3.7768000000000002</c:v>
                </c:pt>
                <c:pt idx="302">
                  <c:v>3.7212000000000001</c:v>
                </c:pt>
                <c:pt idx="303">
                  <c:v>3.6663000000000001</c:v>
                </c:pt>
                <c:pt idx="304">
                  <c:v>3.6122999999999998</c:v>
                </c:pt>
                <c:pt idx="305">
                  <c:v>3.5590999999999999</c:v>
                </c:pt>
                <c:pt idx="306">
                  <c:v>3.5066000000000002</c:v>
                </c:pt>
                <c:pt idx="307">
                  <c:v>3.4548999999999999</c:v>
                </c:pt>
                <c:pt idx="308">
                  <c:v>3.4039999999999999</c:v>
                </c:pt>
                <c:pt idx="309">
                  <c:v>3.3538000000000001</c:v>
                </c:pt>
                <c:pt idx="310">
                  <c:v>3.3043999999999998</c:v>
                </c:pt>
                <c:pt idx="311">
                  <c:v>3.2557</c:v>
                </c:pt>
                <c:pt idx="312">
                  <c:v>3.2077</c:v>
                </c:pt>
                <c:pt idx="313">
                  <c:v>3.1604000000000001</c:v>
                </c:pt>
                <c:pt idx="314">
                  <c:v>3.1137999999999999</c:v>
                </c:pt>
                <c:pt idx="315">
                  <c:v>3.0680000000000001</c:v>
                </c:pt>
                <c:pt idx="316">
                  <c:v>3.0226999999999999</c:v>
                </c:pt>
                <c:pt idx="317">
                  <c:v>2.9782000000000002</c:v>
                </c:pt>
                <c:pt idx="318">
                  <c:v>2.9342999999999999</c:v>
                </c:pt>
                <c:pt idx="319">
                  <c:v>2.891</c:v>
                </c:pt>
                <c:pt idx="320">
                  <c:v>2.8483999999999998</c:v>
                </c:pt>
                <c:pt idx="321">
                  <c:v>2.8064</c:v>
                </c:pt>
                <c:pt idx="322">
                  <c:v>2.7650999999999999</c:v>
                </c:pt>
                <c:pt idx="323">
                  <c:v>2.7242999999999999</c:v>
                </c:pt>
                <c:pt idx="324">
                  <c:v>2.6842000000000001</c:v>
                </c:pt>
                <c:pt idx="325">
                  <c:v>2.6446000000000001</c:v>
                </c:pt>
                <c:pt idx="326">
                  <c:v>2.6055999999999999</c:v>
                </c:pt>
                <c:pt idx="327">
                  <c:v>2.5672000000000001</c:v>
                </c:pt>
                <c:pt idx="328">
                  <c:v>2.5293999999999999</c:v>
                </c:pt>
                <c:pt idx="329">
                  <c:v>2.4921000000000002</c:v>
                </c:pt>
                <c:pt idx="330">
                  <c:v>2.4554</c:v>
                </c:pt>
                <c:pt idx="331">
                  <c:v>2.4192</c:v>
                </c:pt>
                <c:pt idx="332">
                  <c:v>2.3835000000000002</c:v>
                </c:pt>
                <c:pt idx="333">
                  <c:v>2.3483999999999998</c:v>
                </c:pt>
                <c:pt idx="334">
                  <c:v>2.3138000000000001</c:v>
                </c:pt>
                <c:pt idx="335">
                  <c:v>2.2797000000000001</c:v>
                </c:pt>
                <c:pt idx="336">
                  <c:v>2.2461000000000002</c:v>
                </c:pt>
                <c:pt idx="337">
                  <c:v>2.2130000000000001</c:v>
                </c:pt>
                <c:pt idx="338">
                  <c:v>2.1804000000000001</c:v>
                </c:pt>
                <c:pt idx="339">
                  <c:v>2.1482000000000001</c:v>
                </c:pt>
                <c:pt idx="340">
                  <c:v>2.1166</c:v>
                </c:pt>
                <c:pt idx="341">
                  <c:v>2.0853999999999999</c:v>
                </c:pt>
                <c:pt idx="342">
                  <c:v>2.0546000000000002</c:v>
                </c:pt>
                <c:pt idx="343">
                  <c:v>2.0244</c:v>
                </c:pt>
                <c:pt idx="344">
                  <c:v>1.9944999999999999</c:v>
                </c:pt>
                <c:pt idx="345">
                  <c:v>1.9651000000000001</c:v>
                </c:pt>
                <c:pt idx="346">
                  <c:v>1.9361999999999999</c:v>
                </c:pt>
                <c:pt idx="347">
                  <c:v>1.9076</c:v>
                </c:pt>
                <c:pt idx="348">
                  <c:v>1.8794999999999999</c:v>
                </c:pt>
                <c:pt idx="349">
                  <c:v>1.8517999999999999</c:v>
                </c:pt>
                <c:pt idx="350">
                  <c:v>1.8245</c:v>
                </c:pt>
                <c:pt idx="351">
                  <c:v>1.7976000000000001</c:v>
                </c:pt>
                <c:pt idx="352">
                  <c:v>1.7710999999999999</c:v>
                </c:pt>
                <c:pt idx="353">
                  <c:v>1.7450000000000001</c:v>
                </c:pt>
                <c:pt idx="354">
                  <c:v>1.7193000000000001</c:v>
                </c:pt>
                <c:pt idx="355">
                  <c:v>1.694</c:v>
                </c:pt>
                <c:pt idx="356">
                  <c:v>1.669</c:v>
                </c:pt>
                <c:pt idx="357">
                  <c:v>1.6444000000000001</c:v>
                </c:pt>
                <c:pt idx="358">
                  <c:v>1.6202000000000001</c:v>
                </c:pt>
                <c:pt idx="359">
                  <c:v>1.5963000000000001</c:v>
                </c:pt>
                <c:pt idx="360">
                  <c:v>1.5728</c:v>
                </c:pt>
                <c:pt idx="361">
                  <c:v>1.5496000000000001</c:v>
                </c:pt>
                <c:pt idx="362">
                  <c:v>1.5266999999999999</c:v>
                </c:pt>
                <c:pt idx="363">
                  <c:v>1.5042</c:v>
                </c:pt>
                <c:pt idx="364">
                  <c:v>1.4821</c:v>
                </c:pt>
                <c:pt idx="365">
                  <c:v>1.4601999999999999</c:v>
                </c:pt>
                <c:pt idx="366">
                  <c:v>1.4387000000000001</c:v>
                </c:pt>
                <c:pt idx="367">
                  <c:v>1.4175</c:v>
                </c:pt>
                <c:pt idx="368">
                  <c:v>1.3966000000000001</c:v>
                </c:pt>
                <c:pt idx="369">
                  <c:v>1.3759999999999999</c:v>
                </c:pt>
                <c:pt idx="370">
                  <c:v>1.3556999999999999</c:v>
                </c:pt>
                <c:pt idx="371">
                  <c:v>1.3358000000000001</c:v>
                </c:pt>
                <c:pt idx="372">
                  <c:v>1.3161</c:v>
                </c:pt>
                <c:pt idx="373">
                  <c:v>1.2967</c:v>
                </c:pt>
                <c:pt idx="374">
                  <c:v>1.2776000000000001</c:v>
                </c:pt>
                <c:pt idx="375">
                  <c:v>1.2586999999999999</c:v>
                </c:pt>
                <c:pt idx="376">
                  <c:v>1.2402</c:v>
                </c:pt>
                <c:pt idx="377">
                  <c:v>1.2219</c:v>
                </c:pt>
                <c:pt idx="378">
                  <c:v>1.2039</c:v>
                </c:pt>
                <c:pt idx="379">
                  <c:v>1.1861999999999999</c:v>
                </c:pt>
                <c:pt idx="380">
                  <c:v>1.1687000000000001</c:v>
                </c:pt>
                <c:pt idx="381">
                  <c:v>1.1514</c:v>
                </c:pt>
                <c:pt idx="382">
                  <c:v>1.1345000000000001</c:v>
                </c:pt>
                <c:pt idx="383">
                  <c:v>1.1177999999999999</c:v>
                </c:pt>
                <c:pt idx="384">
                  <c:v>1.1012999999999999</c:v>
                </c:pt>
                <c:pt idx="385">
                  <c:v>1.085</c:v>
                </c:pt>
                <c:pt idx="386">
                  <c:v>1.0690999999999999</c:v>
                </c:pt>
                <c:pt idx="387">
                  <c:v>1.0532999999999999</c:v>
                </c:pt>
                <c:pt idx="388">
                  <c:v>1.0378000000000001</c:v>
                </c:pt>
                <c:pt idx="389">
                  <c:v>1.0225</c:v>
                </c:pt>
                <c:pt idx="390">
                  <c:v>1.0074000000000001</c:v>
                </c:pt>
                <c:pt idx="391">
                  <c:v>0.99256</c:v>
                </c:pt>
                <c:pt idx="392">
                  <c:v>0.97792999999999997</c:v>
                </c:pt>
                <c:pt idx="393">
                  <c:v>0.96352000000000004</c:v>
                </c:pt>
                <c:pt idx="394">
                  <c:v>0.94932000000000005</c:v>
                </c:pt>
                <c:pt idx="395">
                  <c:v>0.93532999999999999</c:v>
                </c:pt>
                <c:pt idx="396">
                  <c:v>0.92154000000000003</c:v>
                </c:pt>
                <c:pt idx="397">
                  <c:v>0.90795999999999999</c:v>
                </c:pt>
                <c:pt idx="398">
                  <c:v>0.89458000000000004</c:v>
                </c:pt>
                <c:pt idx="399">
                  <c:v>0.88139000000000001</c:v>
                </c:pt>
                <c:pt idx="400">
                  <c:v>0.86839999999999995</c:v>
                </c:pt>
                <c:pt idx="401">
                  <c:v>0.85560000000000003</c:v>
                </c:pt>
                <c:pt idx="402">
                  <c:v>0.84299000000000002</c:v>
                </c:pt>
                <c:pt idx="403">
                  <c:v>0.83057000000000003</c:v>
                </c:pt>
                <c:pt idx="404">
                  <c:v>0.81832000000000005</c:v>
                </c:pt>
                <c:pt idx="405">
                  <c:v>0.80625999999999998</c:v>
                </c:pt>
                <c:pt idx="406">
                  <c:v>0.79437999999999998</c:v>
                </c:pt>
                <c:pt idx="407">
                  <c:v>0.78266999999999998</c:v>
                </c:pt>
                <c:pt idx="408">
                  <c:v>0.77114000000000005</c:v>
                </c:pt>
                <c:pt idx="409">
                  <c:v>0.75976999999999995</c:v>
                </c:pt>
                <c:pt idx="410">
                  <c:v>0.74856999999999996</c:v>
                </c:pt>
                <c:pt idx="411">
                  <c:v>0.73753999999999997</c:v>
                </c:pt>
                <c:pt idx="412">
                  <c:v>0.72667000000000004</c:v>
                </c:pt>
                <c:pt idx="413">
                  <c:v>0.71596000000000004</c:v>
                </c:pt>
                <c:pt idx="414">
                  <c:v>0.70540999999999998</c:v>
                </c:pt>
                <c:pt idx="415">
                  <c:v>0.69501000000000002</c:v>
                </c:pt>
                <c:pt idx="416">
                  <c:v>0.68476999999999999</c:v>
                </c:pt>
                <c:pt idx="417">
                  <c:v>0.67466999999999999</c:v>
                </c:pt>
                <c:pt idx="418">
                  <c:v>0.66473000000000004</c:v>
                </c:pt>
                <c:pt idx="419">
                  <c:v>0.65493000000000001</c:v>
                </c:pt>
                <c:pt idx="420">
                  <c:v>0.64527999999999996</c:v>
                </c:pt>
                <c:pt idx="421">
                  <c:v>0.63576999999999995</c:v>
                </c:pt>
                <c:pt idx="422">
                  <c:v>0.62639999999999996</c:v>
                </c:pt>
                <c:pt idx="423">
                  <c:v>0.61717</c:v>
                </c:pt>
                <c:pt idx="424">
                  <c:v>0.60807</c:v>
                </c:pt>
                <c:pt idx="425">
                  <c:v>0.59911000000000003</c:v>
                </c:pt>
                <c:pt idx="426">
                  <c:v>0.59028000000000003</c:v>
                </c:pt>
                <c:pt idx="427">
                  <c:v>0.58157999999999999</c:v>
                </c:pt>
                <c:pt idx="428">
                  <c:v>0.57301000000000002</c:v>
                </c:pt>
                <c:pt idx="429">
                  <c:v>0.56455999999999995</c:v>
                </c:pt>
                <c:pt idx="430">
                  <c:v>0.55623999999999996</c:v>
                </c:pt>
                <c:pt idx="431">
                  <c:v>0.54803999999999997</c:v>
                </c:pt>
                <c:pt idx="432">
                  <c:v>0.53996</c:v>
                </c:pt>
                <c:pt idx="433">
                  <c:v>0.53200999999999998</c:v>
                </c:pt>
                <c:pt idx="434">
                  <c:v>0.52417000000000002</c:v>
                </c:pt>
                <c:pt idx="435">
                  <c:v>0.51644000000000001</c:v>
                </c:pt>
                <c:pt idx="436">
                  <c:v>0.50883</c:v>
                </c:pt>
                <c:pt idx="437">
                  <c:v>0.50133000000000005</c:v>
                </c:pt>
                <c:pt idx="438">
                  <c:v>0.49393999999999999</c:v>
                </c:pt>
                <c:pt idx="439">
                  <c:v>0.48665999999999998</c:v>
                </c:pt>
                <c:pt idx="440">
                  <c:v>0.47949000000000003</c:v>
                </c:pt>
                <c:pt idx="441">
                  <c:v>0.47242000000000001</c:v>
                </c:pt>
                <c:pt idx="442">
                  <c:v>0.46545999999999998</c:v>
                </c:pt>
                <c:pt idx="443">
                  <c:v>0.45860000000000001</c:v>
                </c:pt>
                <c:pt idx="444">
                  <c:v>0.45184000000000002</c:v>
                </c:pt>
                <c:pt idx="445">
                  <c:v>0.44518000000000002</c:v>
                </c:pt>
                <c:pt idx="446">
                  <c:v>0.43862000000000001</c:v>
                </c:pt>
                <c:pt idx="447">
                  <c:v>0.43214999999999998</c:v>
                </c:pt>
                <c:pt idx="448">
                  <c:v>0.42577999999999999</c:v>
                </c:pt>
                <c:pt idx="449">
                  <c:v>0.41950999999999999</c:v>
                </c:pt>
                <c:pt idx="450">
                  <c:v>0.41332000000000002</c:v>
                </c:pt>
                <c:pt idx="451">
                  <c:v>0.40722999999999998</c:v>
                </c:pt>
                <c:pt idx="452">
                  <c:v>0.40122999999999998</c:v>
                </c:pt>
                <c:pt idx="453">
                  <c:v>0.39532</c:v>
                </c:pt>
                <c:pt idx="454">
                  <c:v>0.38949</c:v>
                </c:pt>
                <c:pt idx="455">
                  <c:v>0.38374999999999998</c:v>
                </c:pt>
                <c:pt idx="456">
                  <c:v>0.37808999999999998</c:v>
                </c:pt>
                <c:pt idx="457">
                  <c:v>0.37252000000000002</c:v>
                </c:pt>
                <c:pt idx="458">
                  <c:v>0.36703000000000002</c:v>
                </c:pt>
                <c:pt idx="459">
                  <c:v>0.36162</c:v>
                </c:pt>
                <c:pt idx="460">
                  <c:v>0.35629</c:v>
                </c:pt>
                <c:pt idx="461">
                  <c:v>0.35104000000000002</c:v>
                </c:pt>
                <c:pt idx="462">
                  <c:v>0.34587000000000001</c:v>
                </c:pt>
                <c:pt idx="463">
                  <c:v>0.34077000000000002</c:v>
                </c:pt>
                <c:pt idx="464">
                  <c:v>0.33574999999999999</c:v>
                </c:pt>
                <c:pt idx="465">
                  <c:v>0.33079999999999998</c:v>
                </c:pt>
                <c:pt idx="466">
                  <c:v>0.32591999999999999</c:v>
                </c:pt>
                <c:pt idx="467">
                  <c:v>0.32112000000000002</c:v>
                </c:pt>
                <c:pt idx="468">
                  <c:v>0.31639</c:v>
                </c:pt>
                <c:pt idx="469">
                  <c:v>0.31172</c:v>
                </c:pt>
                <c:pt idx="470">
                  <c:v>0.30713000000000001</c:v>
                </c:pt>
                <c:pt idx="471">
                  <c:v>0.30259999999999998</c:v>
                </c:pt>
                <c:pt idx="472">
                  <c:v>0.29814000000000002</c:v>
                </c:pt>
                <c:pt idx="473">
                  <c:v>0.29375000000000001</c:v>
                </c:pt>
                <c:pt idx="474">
                  <c:v>0.28942000000000001</c:v>
                </c:pt>
                <c:pt idx="475">
                  <c:v>0.28515000000000001</c:v>
                </c:pt>
                <c:pt idx="476">
                  <c:v>0.28094999999999998</c:v>
                </c:pt>
                <c:pt idx="477">
                  <c:v>0.27681</c:v>
                </c:pt>
                <c:pt idx="478">
                  <c:v>0.27272999999999997</c:v>
                </c:pt>
                <c:pt idx="479">
                  <c:v>0.26871</c:v>
                </c:pt>
                <c:pt idx="480">
                  <c:v>0.26474999999999999</c:v>
                </c:pt>
                <c:pt idx="481">
                  <c:v>0.26085000000000003</c:v>
                </c:pt>
                <c:pt idx="482">
                  <c:v>0.25700000000000001</c:v>
                </c:pt>
                <c:pt idx="483">
                  <c:v>0.25320999999999999</c:v>
                </c:pt>
                <c:pt idx="484">
                  <c:v>0.24948000000000001</c:v>
                </c:pt>
                <c:pt idx="485">
                  <c:v>0.24581</c:v>
                </c:pt>
                <c:pt idx="486">
                  <c:v>0.24218000000000001</c:v>
                </c:pt>
                <c:pt idx="487">
                  <c:v>0.23860999999999999</c:v>
                </c:pt>
                <c:pt idx="488">
                  <c:v>0.2351</c:v>
                </c:pt>
                <c:pt idx="489">
                  <c:v>0.23163</c:v>
                </c:pt>
                <c:pt idx="490">
                  <c:v>0.21951999999999999</c:v>
                </c:pt>
                <c:pt idx="491">
                  <c:v>0.16283</c:v>
                </c:pt>
                <c:pt idx="492">
                  <c:v>0.12078</c:v>
                </c:pt>
                <c:pt idx="493">
                  <c:v>8.9587E-2</c:v>
                </c:pt>
                <c:pt idx="494">
                  <c:v>6.6450999999999996E-2</c:v>
                </c:pt>
                <c:pt idx="495">
                  <c:v>4.929E-2</c:v>
                </c:pt>
                <c:pt idx="496">
                  <c:v>3.6561000000000003E-2</c:v>
                </c:pt>
                <c:pt idx="497">
                  <c:v>2.7119000000000001E-2</c:v>
                </c:pt>
                <c:pt idx="498">
                  <c:v>2.0115000000000001E-2</c:v>
                </c:pt>
                <c:pt idx="499">
                  <c:v>1.4919999999999999E-2</c:v>
                </c:pt>
                <c:pt idx="500">
                  <c:v>1.1067E-2</c:v>
                </c:pt>
                <c:pt idx="501">
                  <c:v>8.2091000000000004E-3</c:v>
                </c:pt>
                <c:pt idx="502">
                  <c:v>6.0891000000000001E-3</c:v>
                </c:pt>
                <c:pt idx="503">
                  <c:v>4.5166E-3</c:v>
                </c:pt>
              </c:numCache>
            </c:numRef>
          </c:xVal>
          <c:yVal>
            <c:numRef>
              <c:f>Issues!$E$10:$E$513</c:f>
              <c:numCache>
                <c:formatCode>General</c:formatCode>
                <c:ptCount val="504"/>
                <c:pt idx="0">
                  <c:v>1</c:v>
                </c:pt>
                <c:pt idx="1">
                  <c:v>3</c:v>
                </c:pt>
                <c:pt idx="2">
                  <c:v>3</c:v>
                </c:pt>
                <c:pt idx="3">
                  <c:v>3</c:v>
                </c:pt>
                <c:pt idx="4">
                  <c:v>3</c:v>
                </c:pt>
                <c:pt idx="5">
                  <c:v>3</c:v>
                </c:pt>
                <c:pt idx="6">
                  <c:v>5</c:v>
                </c:pt>
                <c:pt idx="7">
                  <c:v>7</c:v>
                </c:pt>
                <c:pt idx="8">
                  <c:v>7</c:v>
                </c:pt>
                <c:pt idx="9">
                  <c:v>7</c:v>
                </c:pt>
                <c:pt idx="10">
                  <c:v>10</c:v>
                </c:pt>
                <c:pt idx="11">
                  <c:v>12</c:v>
                </c:pt>
                <c:pt idx="12">
                  <c:v>11</c:v>
                </c:pt>
                <c:pt idx="13">
                  <c:v>8</c:v>
                </c:pt>
                <c:pt idx="14">
                  <c:v>8</c:v>
                </c:pt>
                <c:pt idx="15">
                  <c:v>8</c:v>
                </c:pt>
                <c:pt idx="16">
                  <c:v>14</c:v>
                </c:pt>
                <c:pt idx="17">
                  <c:v>14</c:v>
                </c:pt>
                <c:pt idx="18">
                  <c:v>14</c:v>
                </c:pt>
                <c:pt idx="19">
                  <c:v>14</c:v>
                </c:pt>
                <c:pt idx="20">
                  <c:v>10</c:v>
                </c:pt>
                <c:pt idx="21">
                  <c:v>14</c:v>
                </c:pt>
                <c:pt idx="22">
                  <c:v>23</c:v>
                </c:pt>
                <c:pt idx="23">
                  <c:v>26</c:v>
                </c:pt>
                <c:pt idx="24">
                  <c:v>23</c:v>
                </c:pt>
                <c:pt idx="25">
                  <c:v>20</c:v>
                </c:pt>
                <c:pt idx="26">
                  <c:v>22</c:v>
                </c:pt>
                <c:pt idx="27">
                  <c:v>20</c:v>
                </c:pt>
                <c:pt idx="28">
                  <c:v>20</c:v>
                </c:pt>
                <c:pt idx="29">
                  <c:v>20</c:v>
                </c:pt>
                <c:pt idx="30">
                  <c:v>26</c:v>
                </c:pt>
                <c:pt idx="31">
                  <c:v>34</c:v>
                </c:pt>
                <c:pt idx="32">
                  <c:v>36</c:v>
                </c:pt>
                <c:pt idx="33">
                  <c:v>35</c:v>
                </c:pt>
                <c:pt idx="34">
                  <c:v>38</c:v>
                </c:pt>
                <c:pt idx="35">
                  <c:v>39</c:v>
                </c:pt>
                <c:pt idx="36">
                  <c:v>39</c:v>
                </c:pt>
                <c:pt idx="37">
                  <c:v>45</c:v>
                </c:pt>
                <c:pt idx="38">
                  <c:v>40</c:v>
                </c:pt>
                <c:pt idx="39">
                  <c:v>46</c:v>
                </c:pt>
                <c:pt idx="40">
                  <c:v>46</c:v>
                </c:pt>
                <c:pt idx="41">
                  <c:v>42</c:v>
                </c:pt>
                <c:pt idx="42">
                  <c:v>45</c:v>
                </c:pt>
                <c:pt idx="43">
                  <c:v>57</c:v>
                </c:pt>
                <c:pt idx="44">
                  <c:v>63</c:v>
                </c:pt>
                <c:pt idx="45">
                  <c:v>53</c:v>
                </c:pt>
                <c:pt idx="46">
                  <c:v>79</c:v>
                </c:pt>
                <c:pt idx="47">
                  <c:v>80</c:v>
                </c:pt>
                <c:pt idx="48">
                  <c:v>81</c:v>
                </c:pt>
                <c:pt idx="49">
                  <c:v>78</c:v>
                </c:pt>
                <c:pt idx="50">
                  <c:v>80</c:v>
                </c:pt>
                <c:pt idx="51">
                  <c:v>85</c:v>
                </c:pt>
                <c:pt idx="52">
                  <c:v>91</c:v>
                </c:pt>
                <c:pt idx="53">
                  <c:v>90</c:v>
                </c:pt>
                <c:pt idx="54">
                  <c:v>88</c:v>
                </c:pt>
                <c:pt idx="55">
                  <c:v>101</c:v>
                </c:pt>
                <c:pt idx="56">
                  <c:v>129</c:v>
                </c:pt>
                <c:pt idx="57">
                  <c:v>123</c:v>
                </c:pt>
                <c:pt idx="58">
                  <c:v>134</c:v>
                </c:pt>
                <c:pt idx="59">
                  <c:v>137</c:v>
                </c:pt>
                <c:pt idx="60">
                  <c:v>150</c:v>
                </c:pt>
                <c:pt idx="61">
                  <c:v>163</c:v>
                </c:pt>
                <c:pt idx="62">
                  <c:v>166</c:v>
                </c:pt>
                <c:pt idx="63">
                  <c:v>176</c:v>
                </c:pt>
                <c:pt idx="64">
                  <c:v>189</c:v>
                </c:pt>
                <c:pt idx="65">
                  <c:v>185</c:v>
                </c:pt>
                <c:pt idx="66">
                  <c:v>185</c:v>
                </c:pt>
                <c:pt idx="67">
                  <c:v>218</c:v>
                </c:pt>
                <c:pt idx="68">
                  <c:v>213</c:v>
                </c:pt>
                <c:pt idx="69">
                  <c:v>252</c:v>
                </c:pt>
                <c:pt idx="70">
                  <c:v>304</c:v>
                </c:pt>
                <c:pt idx="71">
                  <c:v>295</c:v>
                </c:pt>
                <c:pt idx="72">
                  <c:v>332</c:v>
                </c:pt>
                <c:pt idx="73">
                  <c:v>327</c:v>
                </c:pt>
                <c:pt idx="74">
                  <c:v>337</c:v>
                </c:pt>
                <c:pt idx="75">
                  <c:v>368</c:v>
                </c:pt>
                <c:pt idx="76">
                  <c:v>373</c:v>
                </c:pt>
                <c:pt idx="77">
                  <c:v>377</c:v>
                </c:pt>
                <c:pt idx="78">
                  <c:v>433</c:v>
                </c:pt>
                <c:pt idx="79">
                  <c:v>433</c:v>
                </c:pt>
                <c:pt idx="80">
                  <c:v>464</c:v>
                </c:pt>
                <c:pt idx="81">
                  <c:v>479</c:v>
                </c:pt>
                <c:pt idx="82">
                  <c:v>498</c:v>
                </c:pt>
                <c:pt idx="83">
                  <c:v>552</c:v>
                </c:pt>
                <c:pt idx="84">
                  <c:v>553</c:v>
                </c:pt>
                <c:pt idx="85">
                  <c:v>580</c:v>
                </c:pt>
                <c:pt idx="86">
                  <c:v>612</c:v>
                </c:pt>
                <c:pt idx="87">
                  <c:v>662</c:v>
                </c:pt>
                <c:pt idx="88">
                  <c:v>703</c:v>
                </c:pt>
                <c:pt idx="89">
                  <c:v>721</c:v>
                </c:pt>
                <c:pt idx="90">
                  <c:v>776</c:v>
                </c:pt>
                <c:pt idx="91">
                  <c:v>837</c:v>
                </c:pt>
                <c:pt idx="92">
                  <c:v>855</c:v>
                </c:pt>
                <c:pt idx="93">
                  <c:v>907</c:v>
                </c:pt>
                <c:pt idx="94">
                  <c:v>979</c:v>
                </c:pt>
                <c:pt idx="95">
                  <c:v>997</c:v>
                </c:pt>
                <c:pt idx="96">
                  <c:v>1032</c:v>
                </c:pt>
                <c:pt idx="97">
                  <c:v>1085</c:v>
                </c:pt>
                <c:pt idx="98">
                  <c:v>1165</c:v>
                </c:pt>
                <c:pt idx="99">
                  <c:v>1236</c:v>
                </c:pt>
                <c:pt idx="100">
                  <c:v>1373</c:v>
                </c:pt>
                <c:pt idx="101">
                  <c:v>1429</c:v>
                </c:pt>
                <c:pt idx="102">
                  <c:v>1488</c:v>
                </c:pt>
                <c:pt idx="103">
                  <c:v>1540</c:v>
                </c:pt>
                <c:pt idx="104">
                  <c:v>1597</c:v>
                </c:pt>
                <c:pt idx="105">
                  <c:v>1781</c:v>
                </c:pt>
                <c:pt idx="106">
                  <c:v>1778</c:v>
                </c:pt>
                <c:pt idx="107">
                  <c:v>1874</c:v>
                </c:pt>
                <c:pt idx="108">
                  <c:v>2091</c:v>
                </c:pt>
                <c:pt idx="109">
                  <c:v>2124</c:v>
                </c:pt>
                <c:pt idx="110">
                  <c:v>2296</c:v>
                </c:pt>
                <c:pt idx="111">
                  <c:v>2482</c:v>
                </c:pt>
                <c:pt idx="112">
                  <c:v>2535</c:v>
                </c:pt>
                <c:pt idx="113">
                  <c:v>2693</c:v>
                </c:pt>
                <c:pt idx="114">
                  <c:v>2699</c:v>
                </c:pt>
                <c:pt idx="115">
                  <c:v>2879</c:v>
                </c:pt>
                <c:pt idx="116">
                  <c:v>2976</c:v>
                </c:pt>
                <c:pt idx="117">
                  <c:v>3178</c:v>
                </c:pt>
                <c:pt idx="118">
                  <c:v>3356</c:v>
                </c:pt>
                <c:pt idx="119">
                  <c:v>3500</c:v>
                </c:pt>
                <c:pt idx="120">
                  <c:v>3573</c:v>
                </c:pt>
                <c:pt idx="121">
                  <c:v>3666</c:v>
                </c:pt>
                <c:pt idx="122">
                  <c:v>3836</c:v>
                </c:pt>
                <c:pt idx="123">
                  <c:v>3923</c:v>
                </c:pt>
                <c:pt idx="124">
                  <c:v>4039</c:v>
                </c:pt>
                <c:pt idx="125">
                  <c:v>4180</c:v>
                </c:pt>
                <c:pt idx="126">
                  <c:v>4240</c:v>
                </c:pt>
                <c:pt idx="127">
                  <c:v>4333</c:v>
                </c:pt>
                <c:pt idx="128">
                  <c:v>4426</c:v>
                </c:pt>
                <c:pt idx="129">
                  <c:v>4483</c:v>
                </c:pt>
                <c:pt idx="130">
                  <c:v>4540</c:v>
                </c:pt>
                <c:pt idx="131">
                  <c:v>4640</c:v>
                </c:pt>
                <c:pt idx="132">
                  <c:v>4683</c:v>
                </c:pt>
                <c:pt idx="133">
                  <c:v>4750</c:v>
                </c:pt>
                <c:pt idx="134">
                  <c:v>4873</c:v>
                </c:pt>
                <c:pt idx="135">
                  <c:v>4964</c:v>
                </c:pt>
                <c:pt idx="136">
                  <c:v>5077</c:v>
                </c:pt>
                <c:pt idx="137">
                  <c:v>5243</c:v>
                </c:pt>
                <c:pt idx="138">
                  <c:v>5519</c:v>
                </c:pt>
                <c:pt idx="139">
                  <c:v>5994</c:v>
                </c:pt>
                <c:pt idx="140">
                  <c:v>6353</c:v>
                </c:pt>
                <c:pt idx="141">
                  <c:v>6586</c:v>
                </c:pt>
                <c:pt idx="142">
                  <c:v>7131</c:v>
                </c:pt>
                <c:pt idx="143">
                  <c:v>7584</c:v>
                </c:pt>
                <c:pt idx="144">
                  <c:v>7885</c:v>
                </c:pt>
                <c:pt idx="145">
                  <c:v>8328</c:v>
                </c:pt>
                <c:pt idx="146">
                  <c:v>8723</c:v>
                </c:pt>
                <c:pt idx="147">
                  <c:v>9107</c:v>
                </c:pt>
                <c:pt idx="148">
                  <c:v>9401</c:v>
                </c:pt>
                <c:pt idx="149">
                  <c:v>9708</c:v>
                </c:pt>
                <c:pt idx="150">
                  <c:v>10069</c:v>
                </c:pt>
                <c:pt idx="151">
                  <c:v>10483</c:v>
                </c:pt>
                <c:pt idx="152">
                  <c:v>10829</c:v>
                </c:pt>
                <c:pt idx="153">
                  <c:v>11269</c:v>
                </c:pt>
                <c:pt idx="154">
                  <c:v>11650</c:v>
                </c:pt>
                <c:pt idx="155">
                  <c:v>12050</c:v>
                </c:pt>
                <c:pt idx="156">
                  <c:v>12492</c:v>
                </c:pt>
                <c:pt idx="157">
                  <c:v>13360</c:v>
                </c:pt>
                <c:pt idx="158">
                  <c:v>14029</c:v>
                </c:pt>
                <c:pt idx="159">
                  <c:v>14574</c:v>
                </c:pt>
                <c:pt idx="160">
                  <c:v>15199</c:v>
                </c:pt>
                <c:pt idx="161">
                  <c:v>16068</c:v>
                </c:pt>
                <c:pt idx="162">
                  <c:v>16526</c:v>
                </c:pt>
                <c:pt idx="163">
                  <c:v>16804</c:v>
                </c:pt>
                <c:pt idx="164">
                  <c:v>16887</c:v>
                </c:pt>
                <c:pt idx="165">
                  <c:v>16993</c:v>
                </c:pt>
                <c:pt idx="166">
                  <c:v>17129</c:v>
                </c:pt>
                <c:pt idx="167">
                  <c:v>17254</c:v>
                </c:pt>
                <c:pt idx="168">
                  <c:v>17370</c:v>
                </c:pt>
                <c:pt idx="169">
                  <c:v>17534</c:v>
                </c:pt>
                <c:pt idx="170">
                  <c:v>17724</c:v>
                </c:pt>
                <c:pt idx="171">
                  <c:v>17903</c:v>
                </c:pt>
                <c:pt idx="172">
                  <c:v>17993</c:v>
                </c:pt>
                <c:pt idx="173">
                  <c:v>18187</c:v>
                </c:pt>
                <c:pt idx="174">
                  <c:v>18265</c:v>
                </c:pt>
                <c:pt idx="175">
                  <c:v>18403</c:v>
                </c:pt>
                <c:pt idx="176">
                  <c:v>18559</c:v>
                </c:pt>
                <c:pt idx="177">
                  <c:v>18761</c:v>
                </c:pt>
                <c:pt idx="178">
                  <c:v>18856</c:v>
                </c:pt>
                <c:pt idx="179">
                  <c:v>19008</c:v>
                </c:pt>
                <c:pt idx="180">
                  <c:v>19122</c:v>
                </c:pt>
                <c:pt idx="181">
                  <c:v>19299</c:v>
                </c:pt>
                <c:pt idx="182">
                  <c:v>19422</c:v>
                </c:pt>
                <c:pt idx="183">
                  <c:v>19520</c:v>
                </c:pt>
                <c:pt idx="184">
                  <c:v>19615</c:v>
                </c:pt>
                <c:pt idx="185">
                  <c:v>19757</c:v>
                </c:pt>
                <c:pt idx="186">
                  <c:v>19975</c:v>
                </c:pt>
                <c:pt idx="187">
                  <c:v>20113</c:v>
                </c:pt>
                <c:pt idx="188">
                  <c:v>20319</c:v>
                </c:pt>
                <c:pt idx="189">
                  <c:v>20446</c:v>
                </c:pt>
                <c:pt idx="190">
                  <c:v>20575</c:v>
                </c:pt>
                <c:pt idx="191">
                  <c:v>20755</c:v>
                </c:pt>
                <c:pt idx="192">
                  <c:v>20846</c:v>
                </c:pt>
                <c:pt idx="193">
                  <c:v>21020</c:v>
                </c:pt>
                <c:pt idx="194">
                  <c:v>21199</c:v>
                </c:pt>
                <c:pt idx="195">
                  <c:v>21303</c:v>
                </c:pt>
                <c:pt idx="196">
                  <c:v>21384</c:v>
                </c:pt>
                <c:pt idx="197">
                  <c:v>21539</c:v>
                </c:pt>
                <c:pt idx="198">
                  <c:v>21659</c:v>
                </c:pt>
                <c:pt idx="199">
                  <c:v>21803</c:v>
                </c:pt>
                <c:pt idx="200">
                  <c:v>21968</c:v>
                </c:pt>
                <c:pt idx="201">
                  <c:v>22056</c:v>
                </c:pt>
                <c:pt idx="202">
                  <c:v>22154</c:v>
                </c:pt>
                <c:pt idx="203">
                  <c:v>22229</c:v>
                </c:pt>
                <c:pt idx="204">
                  <c:v>22375</c:v>
                </c:pt>
                <c:pt idx="205">
                  <c:v>22529</c:v>
                </c:pt>
                <c:pt idx="206">
                  <c:v>22640</c:v>
                </c:pt>
                <c:pt idx="207">
                  <c:v>22770</c:v>
                </c:pt>
                <c:pt idx="208">
                  <c:v>22925</c:v>
                </c:pt>
                <c:pt idx="209">
                  <c:v>22984</c:v>
                </c:pt>
                <c:pt idx="210">
                  <c:v>23203</c:v>
                </c:pt>
                <c:pt idx="211">
                  <c:v>23212</c:v>
                </c:pt>
                <c:pt idx="212">
                  <c:v>23336</c:v>
                </c:pt>
                <c:pt idx="213">
                  <c:v>23549</c:v>
                </c:pt>
                <c:pt idx="214">
                  <c:v>23609</c:v>
                </c:pt>
                <c:pt idx="215">
                  <c:v>23748</c:v>
                </c:pt>
                <c:pt idx="216">
                  <c:v>23811</c:v>
                </c:pt>
                <c:pt idx="217">
                  <c:v>23930</c:v>
                </c:pt>
                <c:pt idx="218">
                  <c:v>24022</c:v>
                </c:pt>
                <c:pt idx="219">
                  <c:v>24193</c:v>
                </c:pt>
                <c:pt idx="220">
                  <c:v>24311</c:v>
                </c:pt>
                <c:pt idx="221">
                  <c:v>24426</c:v>
                </c:pt>
                <c:pt idx="222">
                  <c:v>24509</c:v>
                </c:pt>
                <c:pt idx="223">
                  <c:v>24627</c:v>
                </c:pt>
                <c:pt idx="224">
                  <c:v>24772</c:v>
                </c:pt>
                <c:pt idx="225">
                  <c:v>24847</c:v>
                </c:pt>
                <c:pt idx="226">
                  <c:v>25022</c:v>
                </c:pt>
                <c:pt idx="227">
                  <c:v>25194</c:v>
                </c:pt>
                <c:pt idx="228">
                  <c:v>25354</c:v>
                </c:pt>
                <c:pt idx="229">
                  <c:v>25494</c:v>
                </c:pt>
                <c:pt idx="230">
                  <c:v>25573</c:v>
                </c:pt>
                <c:pt idx="231">
                  <c:v>25674</c:v>
                </c:pt>
                <c:pt idx="232">
                  <c:v>25806</c:v>
                </c:pt>
                <c:pt idx="233">
                  <c:v>25930</c:v>
                </c:pt>
                <c:pt idx="234">
                  <c:v>26055</c:v>
                </c:pt>
                <c:pt idx="235">
                  <c:v>26214</c:v>
                </c:pt>
                <c:pt idx="236">
                  <c:v>26333</c:v>
                </c:pt>
                <c:pt idx="237">
                  <c:v>26461</c:v>
                </c:pt>
                <c:pt idx="238">
                  <c:v>26422</c:v>
                </c:pt>
                <c:pt idx="239">
                  <c:v>26662</c:v>
                </c:pt>
                <c:pt idx="240">
                  <c:v>26809</c:v>
                </c:pt>
                <c:pt idx="241">
                  <c:v>26891</c:v>
                </c:pt>
                <c:pt idx="242">
                  <c:v>27034</c:v>
                </c:pt>
                <c:pt idx="243">
                  <c:v>17753</c:v>
                </c:pt>
                <c:pt idx="244">
                  <c:v>18053</c:v>
                </c:pt>
                <c:pt idx="245">
                  <c:v>17885</c:v>
                </c:pt>
                <c:pt idx="246">
                  <c:v>18219</c:v>
                </c:pt>
                <c:pt idx="247">
                  <c:v>18151</c:v>
                </c:pt>
                <c:pt idx="248">
                  <c:v>18374</c:v>
                </c:pt>
                <c:pt idx="249">
                  <c:v>18397</c:v>
                </c:pt>
                <c:pt idx="250">
                  <c:v>18669</c:v>
                </c:pt>
                <c:pt idx="251">
                  <c:v>18652</c:v>
                </c:pt>
                <c:pt idx="252">
                  <c:v>18907</c:v>
                </c:pt>
                <c:pt idx="253">
                  <c:v>18929</c:v>
                </c:pt>
                <c:pt idx="254">
                  <c:v>19148</c:v>
                </c:pt>
                <c:pt idx="255">
                  <c:v>18969</c:v>
                </c:pt>
                <c:pt idx="256">
                  <c:v>19236</c:v>
                </c:pt>
                <c:pt idx="257">
                  <c:v>19555</c:v>
                </c:pt>
                <c:pt idx="258">
                  <c:v>19546</c:v>
                </c:pt>
                <c:pt idx="259">
                  <c:v>19867</c:v>
                </c:pt>
                <c:pt idx="260">
                  <c:v>19759</c:v>
                </c:pt>
                <c:pt idx="261">
                  <c:v>20117</c:v>
                </c:pt>
                <c:pt idx="262">
                  <c:v>19805</c:v>
                </c:pt>
                <c:pt idx="263">
                  <c:v>20272</c:v>
                </c:pt>
                <c:pt idx="264">
                  <c:v>20521</c:v>
                </c:pt>
                <c:pt idx="265">
                  <c:v>20492</c:v>
                </c:pt>
                <c:pt idx="266">
                  <c:v>20691</c:v>
                </c:pt>
                <c:pt idx="267">
                  <c:v>20906</c:v>
                </c:pt>
                <c:pt idx="268">
                  <c:v>20854</c:v>
                </c:pt>
                <c:pt idx="269">
                  <c:v>21138</c:v>
                </c:pt>
                <c:pt idx="270">
                  <c:v>20851</c:v>
                </c:pt>
                <c:pt idx="271">
                  <c:v>21261</c:v>
                </c:pt>
                <c:pt idx="272">
                  <c:v>21550</c:v>
                </c:pt>
                <c:pt idx="273">
                  <c:v>21399</c:v>
                </c:pt>
                <c:pt idx="274">
                  <c:v>21766</c:v>
                </c:pt>
                <c:pt idx="275">
                  <c:v>22040</c:v>
                </c:pt>
                <c:pt idx="276">
                  <c:v>22009</c:v>
                </c:pt>
                <c:pt idx="277">
                  <c:v>22192</c:v>
                </c:pt>
                <c:pt idx="278">
                  <c:v>22482</c:v>
                </c:pt>
                <c:pt idx="279">
                  <c:v>22098</c:v>
                </c:pt>
                <c:pt idx="280">
                  <c:v>22652</c:v>
                </c:pt>
                <c:pt idx="281">
                  <c:v>22838</c:v>
                </c:pt>
                <c:pt idx="282">
                  <c:v>23173</c:v>
                </c:pt>
                <c:pt idx="283">
                  <c:v>22983</c:v>
                </c:pt>
                <c:pt idx="284">
                  <c:v>23230</c:v>
                </c:pt>
                <c:pt idx="285">
                  <c:v>23498</c:v>
                </c:pt>
                <c:pt idx="286">
                  <c:v>23248</c:v>
                </c:pt>
                <c:pt idx="287">
                  <c:v>23509</c:v>
                </c:pt>
                <c:pt idx="288">
                  <c:v>23792</c:v>
                </c:pt>
                <c:pt idx="289">
                  <c:v>24089</c:v>
                </c:pt>
                <c:pt idx="290">
                  <c:v>23920</c:v>
                </c:pt>
                <c:pt idx="291">
                  <c:v>24208</c:v>
                </c:pt>
                <c:pt idx="292">
                  <c:v>24475</c:v>
                </c:pt>
                <c:pt idx="293">
                  <c:v>24782</c:v>
                </c:pt>
                <c:pt idx="294">
                  <c:v>24584</c:v>
                </c:pt>
                <c:pt idx="295">
                  <c:v>24846</c:v>
                </c:pt>
                <c:pt idx="296">
                  <c:v>25099</c:v>
                </c:pt>
                <c:pt idx="297">
                  <c:v>25389</c:v>
                </c:pt>
                <c:pt idx="298">
                  <c:v>25058</c:v>
                </c:pt>
                <c:pt idx="299">
                  <c:v>25381</c:v>
                </c:pt>
                <c:pt idx="300">
                  <c:v>25650</c:v>
                </c:pt>
                <c:pt idx="301">
                  <c:v>25931</c:v>
                </c:pt>
                <c:pt idx="302">
                  <c:v>25606</c:v>
                </c:pt>
                <c:pt idx="303">
                  <c:v>25937</c:v>
                </c:pt>
                <c:pt idx="304">
                  <c:v>26247</c:v>
                </c:pt>
                <c:pt idx="305">
                  <c:v>26475</c:v>
                </c:pt>
                <c:pt idx="306">
                  <c:v>26783</c:v>
                </c:pt>
                <c:pt idx="307">
                  <c:v>26425</c:v>
                </c:pt>
                <c:pt idx="308">
                  <c:v>26768</c:v>
                </c:pt>
                <c:pt idx="309">
                  <c:v>26986</c:v>
                </c:pt>
                <c:pt idx="310">
                  <c:v>27336</c:v>
                </c:pt>
                <c:pt idx="311">
                  <c:v>27561</c:v>
                </c:pt>
                <c:pt idx="312">
                  <c:v>27236</c:v>
                </c:pt>
                <c:pt idx="313">
                  <c:v>27487</c:v>
                </c:pt>
                <c:pt idx="314">
                  <c:v>27799</c:v>
                </c:pt>
                <c:pt idx="315">
                  <c:v>28055</c:v>
                </c:pt>
                <c:pt idx="316">
                  <c:v>28366</c:v>
                </c:pt>
                <c:pt idx="317">
                  <c:v>27909</c:v>
                </c:pt>
                <c:pt idx="318">
                  <c:v>28206</c:v>
                </c:pt>
                <c:pt idx="319">
                  <c:v>28521</c:v>
                </c:pt>
                <c:pt idx="320">
                  <c:v>28791</c:v>
                </c:pt>
                <c:pt idx="321">
                  <c:v>29085</c:v>
                </c:pt>
                <c:pt idx="322">
                  <c:v>29355</c:v>
                </c:pt>
                <c:pt idx="323">
                  <c:v>28766</c:v>
                </c:pt>
                <c:pt idx="324">
                  <c:v>29058</c:v>
                </c:pt>
                <c:pt idx="325">
                  <c:v>29300</c:v>
                </c:pt>
                <c:pt idx="326">
                  <c:v>29574</c:v>
                </c:pt>
                <c:pt idx="327">
                  <c:v>29892</c:v>
                </c:pt>
                <c:pt idx="328">
                  <c:v>30145</c:v>
                </c:pt>
                <c:pt idx="329">
                  <c:v>30405</c:v>
                </c:pt>
                <c:pt idx="330">
                  <c:v>29875</c:v>
                </c:pt>
                <c:pt idx="331">
                  <c:v>30117</c:v>
                </c:pt>
                <c:pt idx="332">
                  <c:v>30368</c:v>
                </c:pt>
                <c:pt idx="333">
                  <c:v>30625</c:v>
                </c:pt>
                <c:pt idx="334">
                  <c:v>30967</c:v>
                </c:pt>
                <c:pt idx="335">
                  <c:v>31217</c:v>
                </c:pt>
                <c:pt idx="336">
                  <c:v>31533</c:v>
                </c:pt>
                <c:pt idx="337">
                  <c:v>30875</c:v>
                </c:pt>
                <c:pt idx="338">
                  <c:v>31156</c:v>
                </c:pt>
                <c:pt idx="339">
                  <c:v>31408</c:v>
                </c:pt>
                <c:pt idx="340">
                  <c:v>31733</c:v>
                </c:pt>
                <c:pt idx="341">
                  <c:v>31967</c:v>
                </c:pt>
                <c:pt idx="342">
                  <c:v>32173</c:v>
                </c:pt>
                <c:pt idx="343">
                  <c:v>32432</c:v>
                </c:pt>
                <c:pt idx="344">
                  <c:v>32717</c:v>
                </c:pt>
                <c:pt idx="345">
                  <c:v>32030</c:v>
                </c:pt>
                <c:pt idx="346">
                  <c:v>32283</c:v>
                </c:pt>
                <c:pt idx="347">
                  <c:v>32504</c:v>
                </c:pt>
                <c:pt idx="348">
                  <c:v>32775</c:v>
                </c:pt>
                <c:pt idx="349">
                  <c:v>33099</c:v>
                </c:pt>
                <c:pt idx="350">
                  <c:v>33368</c:v>
                </c:pt>
                <c:pt idx="351">
                  <c:v>33678</c:v>
                </c:pt>
                <c:pt idx="352">
                  <c:v>33911</c:v>
                </c:pt>
                <c:pt idx="353">
                  <c:v>34188</c:v>
                </c:pt>
                <c:pt idx="354">
                  <c:v>33393</c:v>
                </c:pt>
                <c:pt idx="355">
                  <c:v>33724</c:v>
                </c:pt>
                <c:pt idx="356">
                  <c:v>34012</c:v>
                </c:pt>
                <c:pt idx="357">
                  <c:v>34285</c:v>
                </c:pt>
                <c:pt idx="358">
                  <c:v>34547</c:v>
                </c:pt>
                <c:pt idx="359">
                  <c:v>34871</c:v>
                </c:pt>
                <c:pt idx="360">
                  <c:v>35089</c:v>
                </c:pt>
                <c:pt idx="361">
                  <c:v>35389</c:v>
                </c:pt>
                <c:pt idx="362">
                  <c:v>35653</c:v>
                </c:pt>
                <c:pt idx="363">
                  <c:v>35912</c:v>
                </c:pt>
                <c:pt idx="364">
                  <c:v>34895</c:v>
                </c:pt>
                <c:pt idx="365">
                  <c:v>35101</c:v>
                </c:pt>
                <c:pt idx="366">
                  <c:v>35338</c:v>
                </c:pt>
                <c:pt idx="367">
                  <c:v>35567</c:v>
                </c:pt>
                <c:pt idx="368">
                  <c:v>35836</c:v>
                </c:pt>
                <c:pt idx="369">
                  <c:v>36060</c:v>
                </c:pt>
                <c:pt idx="370">
                  <c:v>36273</c:v>
                </c:pt>
                <c:pt idx="371">
                  <c:v>36511</c:v>
                </c:pt>
                <c:pt idx="372">
                  <c:v>36772</c:v>
                </c:pt>
                <c:pt idx="373">
                  <c:v>37040</c:v>
                </c:pt>
                <c:pt idx="374">
                  <c:v>37269</c:v>
                </c:pt>
                <c:pt idx="375">
                  <c:v>37522</c:v>
                </c:pt>
                <c:pt idx="376">
                  <c:v>37842</c:v>
                </c:pt>
                <c:pt idx="377">
                  <c:v>36736</c:v>
                </c:pt>
                <c:pt idx="378">
                  <c:v>36973</c:v>
                </c:pt>
                <c:pt idx="379">
                  <c:v>37261</c:v>
                </c:pt>
                <c:pt idx="380">
                  <c:v>37489</c:v>
                </c:pt>
                <c:pt idx="381">
                  <c:v>37778</c:v>
                </c:pt>
                <c:pt idx="382">
                  <c:v>38024</c:v>
                </c:pt>
                <c:pt idx="383">
                  <c:v>38311</c:v>
                </c:pt>
                <c:pt idx="384">
                  <c:v>38539</c:v>
                </c:pt>
                <c:pt idx="385">
                  <c:v>38791</c:v>
                </c:pt>
                <c:pt idx="386">
                  <c:v>39076</c:v>
                </c:pt>
                <c:pt idx="387">
                  <c:v>39326</c:v>
                </c:pt>
                <c:pt idx="388">
                  <c:v>39553</c:v>
                </c:pt>
                <c:pt idx="389">
                  <c:v>39843</c:v>
                </c:pt>
                <c:pt idx="390">
                  <c:v>40093</c:v>
                </c:pt>
                <c:pt idx="391">
                  <c:v>40401</c:v>
                </c:pt>
                <c:pt idx="392">
                  <c:v>39009</c:v>
                </c:pt>
                <c:pt idx="393">
                  <c:v>39243</c:v>
                </c:pt>
                <c:pt idx="394">
                  <c:v>39553</c:v>
                </c:pt>
                <c:pt idx="395">
                  <c:v>39802</c:v>
                </c:pt>
                <c:pt idx="396">
                  <c:v>40033</c:v>
                </c:pt>
                <c:pt idx="397">
                  <c:v>40292</c:v>
                </c:pt>
                <c:pt idx="398">
                  <c:v>40541</c:v>
                </c:pt>
                <c:pt idx="399">
                  <c:v>40749</c:v>
                </c:pt>
                <c:pt idx="400">
                  <c:v>40983</c:v>
                </c:pt>
                <c:pt idx="401">
                  <c:v>41233</c:v>
                </c:pt>
                <c:pt idx="402">
                  <c:v>41489</c:v>
                </c:pt>
                <c:pt idx="403">
                  <c:v>41762</c:v>
                </c:pt>
                <c:pt idx="404">
                  <c:v>42012</c:v>
                </c:pt>
                <c:pt idx="405">
                  <c:v>42243</c:v>
                </c:pt>
                <c:pt idx="406">
                  <c:v>42495</c:v>
                </c:pt>
                <c:pt idx="407">
                  <c:v>42783</c:v>
                </c:pt>
                <c:pt idx="408">
                  <c:v>43029</c:v>
                </c:pt>
                <c:pt idx="409">
                  <c:v>43304</c:v>
                </c:pt>
                <c:pt idx="410">
                  <c:v>43564</c:v>
                </c:pt>
                <c:pt idx="411">
                  <c:v>41399</c:v>
                </c:pt>
                <c:pt idx="412">
                  <c:v>41990</c:v>
                </c:pt>
                <c:pt idx="413">
                  <c:v>42197</c:v>
                </c:pt>
                <c:pt idx="414">
                  <c:v>42433</c:v>
                </c:pt>
                <c:pt idx="415">
                  <c:v>42711</c:v>
                </c:pt>
                <c:pt idx="416">
                  <c:v>42951</c:v>
                </c:pt>
                <c:pt idx="417">
                  <c:v>43155</c:v>
                </c:pt>
                <c:pt idx="418">
                  <c:v>43431</c:v>
                </c:pt>
                <c:pt idx="419">
                  <c:v>43699</c:v>
                </c:pt>
                <c:pt idx="420">
                  <c:v>43912</c:v>
                </c:pt>
                <c:pt idx="421">
                  <c:v>44156</c:v>
                </c:pt>
                <c:pt idx="422">
                  <c:v>44389</c:v>
                </c:pt>
                <c:pt idx="423">
                  <c:v>44633</c:v>
                </c:pt>
                <c:pt idx="424">
                  <c:v>44864</c:v>
                </c:pt>
                <c:pt idx="425">
                  <c:v>45099</c:v>
                </c:pt>
                <c:pt idx="426">
                  <c:v>45339</c:v>
                </c:pt>
                <c:pt idx="427">
                  <c:v>45559</c:v>
                </c:pt>
                <c:pt idx="428">
                  <c:v>45785</c:v>
                </c:pt>
                <c:pt idx="429">
                  <c:v>45977</c:v>
                </c:pt>
                <c:pt idx="430">
                  <c:v>46224</c:v>
                </c:pt>
                <c:pt idx="431">
                  <c:v>46475</c:v>
                </c:pt>
                <c:pt idx="432">
                  <c:v>46646</c:v>
                </c:pt>
                <c:pt idx="433">
                  <c:v>46905</c:v>
                </c:pt>
                <c:pt idx="434">
                  <c:v>47179</c:v>
                </c:pt>
                <c:pt idx="435">
                  <c:v>47402</c:v>
                </c:pt>
                <c:pt idx="436">
                  <c:v>47602</c:v>
                </c:pt>
                <c:pt idx="437">
                  <c:v>47868</c:v>
                </c:pt>
                <c:pt idx="438">
                  <c:v>48097</c:v>
                </c:pt>
                <c:pt idx="439">
                  <c:v>45624</c:v>
                </c:pt>
                <c:pt idx="440">
                  <c:v>45959</c:v>
                </c:pt>
                <c:pt idx="441">
                  <c:v>46161</c:v>
                </c:pt>
                <c:pt idx="442">
                  <c:v>46359</c:v>
                </c:pt>
                <c:pt idx="443">
                  <c:v>46604</c:v>
                </c:pt>
                <c:pt idx="444">
                  <c:v>46805</c:v>
                </c:pt>
                <c:pt idx="445">
                  <c:v>46989</c:v>
                </c:pt>
                <c:pt idx="446">
                  <c:v>47166</c:v>
                </c:pt>
                <c:pt idx="447">
                  <c:v>47358</c:v>
                </c:pt>
                <c:pt idx="448">
                  <c:v>47495</c:v>
                </c:pt>
                <c:pt idx="449">
                  <c:v>47716</c:v>
                </c:pt>
                <c:pt idx="450">
                  <c:v>47896</c:v>
                </c:pt>
                <c:pt idx="451">
                  <c:v>48068</c:v>
                </c:pt>
                <c:pt idx="452">
                  <c:v>48217</c:v>
                </c:pt>
                <c:pt idx="453">
                  <c:v>48371</c:v>
                </c:pt>
                <c:pt idx="454">
                  <c:v>48547</c:v>
                </c:pt>
                <c:pt idx="455">
                  <c:v>48654</c:v>
                </c:pt>
                <c:pt idx="456">
                  <c:v>48767</c:v>
                </c:pt>
                <c:pt idx="457">
                  <c:v>48873</c:v>
                </c:pt>
                <c:pt idx="458">
                  <c:v>48981</c:v>
                </c:pt>
                <c:pt idx="459">
                  <c:v>49091</c:v>
                </c:pt>
                <c:pt idx="460">
                  <c:v>49194</c:v>
                </c:pt>
                <c:pt idx="461">
                  <c:v>49334</c:v>
                </c:pt>
                <c:pt idx="462">
                  <c:v>49434</c:v>
                </c:pt>
                <c:pt idx="463">
                  <c:v>49504</c:v>
                </c:pt>
                <c:pt idx="464">
                  <c:v>49585</c:v>
                </c:pt>
                <c:pt idx="465">
                  <c:v>49652</c:v>
                </c:pt>
                <c:pt idx="466">
                  <c:v>49714</c:v>
                </c:pt>
                <c:pt idx="467">
                  <c:v>49787</c:v>
                </c:pt>
                <c:pt idx="468">
                  <c:v>49839</c:v>
                </c:pt>
                <c:pt idx="469">
                  <c:v>49878</c:v>
                </c:pt>
                <c:pt idx="470">
                  <c:v>49927</c:v>
                </c:pt>
                <c:pt idx="471">
                  <c:v>49974</c:v>
                </c:pt>
                <c:pt idx="472">
                  <c:v>50012</c:v>
                </c:pt>
                <c:pt idx="473">
                  <c:v>50042</c:v>
                </c:pt>
                <c:pt idx="474">
                  <c:v>50075</c:v>
                </c:pt>
                <c:pt idx="475">
                  <c:v>50095</c:v>
                </c:pt>
                <c:pt idx="476">
                  <c:v>50112</c:v>
                </c:pt>
                <c:pt idx="477">
                  <c:v>50125</c:v>
                </c:pt>
                <c:pt idx="478">
                  <c:v>50138</c:v>
                </c:pt>
                <c:pt idx="479">
                  <c:v>50152</c:v>
                </c:pt>
                <c:pt idx="480">
                  <c:v>50160</c:v>
                </c:pt>
                <c:pt idx="481">
                  <c:v>50170</c:v>
                </c:pt>
                <c:pt idx="482">
                  <c:v>50179</c:v>
                </c:pt>
                <c:pt idx="483">
                  <c:v>50180</c:v>
                </c:pt>
                <c:pt idx="484">
                  <c:v>50189</c:v>
                </c:pt>
                <c:pt idx="485">
                  <c:v>50190</c:v>
                </c:pt>
                <c:pt idx="486">
                  <c:v>50197</c:v>
                </c:pt>
                <c:pt idx="487">
                  <c:v>50206</c:v>
                </c:pt>
                <c:pt idx="488">
                  <c:v>48598</c:v>
                </c:pt>
                <c:pt idx="489">
                  <c:v>48600</c:v>
                </c:pt>
                <c:pt idx="490">
                  <c:v>48606</c:v>
                </c:pt>
                <c:pt idx="491">
                  <c:v>48606</c:v>
                </c:pt>
                <c:pt idx="492">
                  <c:v>48606</c:v>
                </c:pt>
                <c:pt idx="493">
                  <c:v>48606</c:v>
                </c:pt>
                <c:pt idx="494">
                  <c:v>48606</c:v>
                </c:pt>
                <c:pt idx="495">
                  <c:v>48606</c:v>
                </c:pt>
                <c:pt idx="496">
                  <c:v>48606</c:v>
                </c:pt>
                <c:pt idx="497">
                  <c:v>48606</c:v>
                </c:pt>
                <c:pt idx="498">
                  <c:v>48606</c:v>
                </c:pt>
                <c:pt idx="499">
                  <c:v>48606</c:v>
                </c:pt>
                <c:pt idx="500">
                  <c:v>48606</c:v>
                </c:pt>
                <c:pt idx="501">
                  <c:v>48606</c:v>
                </c:pt>
                <c:pt idx="502">
                  <c:v>48606</c:v>
                </c:pt>
                <c:pt idx="503">
                  <c:v>48606</c:v>
                </c:pt>
              </c:numCache>
            </c:numRef>
          </c:yVal>
          <c:smooth val="0"/>
        </c:ser>
        <c:dLbls>
          <c:showLegendKey val="0"/>
          <c:showVal val="0"/>
          <c:showCatName val="0"/>
          <c:showSerName val="0"/>
          <c:showPercent val="0"/>
          <c:showBubbleSize val="0"/>
        </c:dLbls>
        <c:axId val="356697192"/>
        <c:axId val="356698368"/>
      </c:scatterChart>
      <c:valAx>
        <c:axId val="356697192"/>
        <c:scaling>
          <c:logBase val="10"/>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sz="2400" b="1">
                    <a:solidFill>
                      <a:sysClr val="windowText" lastClr="000000"/>
                    </a:solidFill>
                  </a:rPr>
                  <a:t>Temperature</a:t>
                </a:r>
              </a:p>
            </c:rich>
          </c:tx>
          <c:layout>
            <c:manualLayout>
              <c:xMode val="edge"/>
              <c:yMode val="edge"/>
              <c:x val="0.40179902521687488"/>
              <c:y val="0.90322098416124608"/>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0.00E+00" sourceLinked="1"/>
        <c:majorTickMark val="in"/>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56698368"/>
        <c:crosses val="autoZero"/>
        <c:crossBetween val="midCat"/>
      </c:valAx>
      <c:valAx>
        <c:axId val="356698368"/>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Cluster Count</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56697192"/>
        <c:crossesAt val="1.0000000000000002E-3"/>
        <c:crossBetween val="midCat"/>
      </c:valAx>
      <c:spPr>
        <a:noFill/>
        <a:ln>
          <a:noFill/>
        </a:ln>
        <a:effectLst/>
      </c:spPr>
    </c:plotArea>
    <c:legend>
      <c:legendPos val="t"/>
      <c:layout>
        <c:manualLayout>
          <c:xMode val="edge"/>
          <c:yMode val="edge"/>
          <c:x val="0.13734071765617778"/>
          <c:y val="0.33375549706508628"/>
          <c:w val="0.22251260412574975"/>
          <c:h val="6.9008220503731052E-2"/>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89041516277652"/>
          <c:y val="7.9508492952656301E-2"/>
          <c:w val="0.80091748023576514"/>
          <c:h val="0.64429539368655897"/>
        </c:manualLayout>
      </c:layout>
      <c:scatterChart>
        <c:scatterStyle val="lineMarker"/>
        <c:varyColors val="0"/>
        <c:ser>
          <c:idx val="0"/>
          <c:order val="0"/>
          <c:tx>
            <c:strRef>
              <c:f>Sheet15!$A$3</c:f>
              <c:strCache>
                <c:ptCount val="1"/>
                <c:pt idx="0">
                  <c:v>100K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Sheet15!$C$3:$C$7</c:f>
              <c:numCache>
                <c:formatCode>General</c:formatCode>
                <c:ptCount val="5"/>
                <c:pt idx="0">
                  <c:v>8</c:v>
                </c:pt>
                <c:pt idx="1">
                  <c:v>16</c:v>
                </c:pt>
                <c:pt idx="2">
                  <c:v>32</c:v>
                </c:pt>
                <c:pt idx="3">
                  <c:v>64</c:v>
                </c:pt>
                <c:pt idx="4">
                  <c:v>128</c:v>
                </c:pt>
              </c:numCache>
            </c:numRef>
          </c:xVal>
          <c:yVal>
            <c:numRef>
              <c:f>Sheet15!$P$3:$P$7</c:f>
              <c:numCache>
                <c:formatCode>0.00</c:formatCode>
                <c:ptCount val="5"/>
                <c:pt idx="0">
                  <c:v>1</c:v>
                </c:pt>
                <c:pt idx="1">
                  <c:v>0.93715810327892402</c:v>
                </c:pt>
                <c:pt idx="2">
                  <c:v>0.91881191173163135</c:v>
                </c:pt>
                <c:pt idx="3">
                  <c:v>0.77461930947020152</c:v>
                </c:pt>
                <c:pt idx="4">
                  <c:v>0.52924930382310365</c:v>
                </c:pt>
              </c:numCache>
            </c:numRef>
          </c:yVal>
          <c:smooth val="0"/>
        </c:ser>
        <c:ser>
          <c:idx val="1"/>
          <c:order val="1"/>
          <c:tx>
            <c:strRef>
              <c:f>Sheet15!$A$8</c:f>
              <c:strCache>
                <c:ptCount val="1"/>
                <c:pt idx="0">
                  <c:v>200K points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Sheet15!$C$8:$C$10</c:f>
              <c:numCache>
                <c:formatCode>General</c:formatCode>
                <c:ptCount val="3"/>
                <c:pt idx="0">
                  <c:v>32</c:v>
                </c:pt>
                <c:pt idx="1">
                  <c:v>64</c:v>
                </c:pt>
                <c:pt idx="2">
                  <c:v>128</c:v>
                </c:pt>
              </c:numCache>
            </c:numRef>
          </c:xVal>
          <c:yVal>
            <c:numRef>
              <c:f>Sheet15!$P$8:$P$10</c:f>
              <c:numCache>
                <c:formatCode>0.00</c:formatCode>
                <c:ptCount val="3"/>
                <c:pt idx="0">
                  <c:v>1</c:v>
                </c:pt>
                <c:pt idx="1">
                  <c:v>0.87330743298640012</c:v>
                </c:pt>
                <c:pt idx="2">
                  <c:v>0.86648842621075539</c:v>
                </c:pt>
              </c:numCache>
            </c:numRef>
          </c:yVal>
          <c:smooth val="0"/>
        </c:ser>
        <c:ser>
          <c:idx val="2"/>
          <c:order val="2"/>
          <c:tx>
            <c:strRef>
              <c:f>Sheet15!$A$11</c:f>
              <c:strCache>
                <c:ptCount val="1"/>
                <c:pt idx="0">
                  <c:v>300K points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Sheet15!$C$11:$C$12</c:f>
              <c:numCache>
                <c:formatCode>General</c:formatCode>
                <c:ptCount val="2"/>
                <c:pt idx="0">
                  <c:v>64</c:v>
                </c:pt>
                <c:pt idx="1">
                  <c:v>128</c:v>
                </c:pt>
              </c:numCache>
            </c:numRef>
          </c:xVal>
          <c:yVal>
            <c:numRef>
              <c:f>Sheet15!$P$11:$P$12</c:f>
              <c:numCache>
                <c:formatCode>0.00</c:formatCode>
                <c:ptCount val="2"/>
                <c:pt idx="0">
                  <c:v>1</c:v>
                </c:pt>
                <c:pt idx="1">
                  <c:v>0.85822837846405509</c:v>
                </c:pt>
              </c:numCache>
            </c:numRef>
          </c:yVal>
          <c:smooth val="0"/>
        </c:ser>
        <c:dLbls>
          <c:showLegendKey val="0"/>
          <c:showVal val="0"/>
          <c:showCatName val="0"/>
          <c:showSerName val="0"/>
          <c:showPercent val="0"/>
          <c:showBubbleSize val="0"/>
        </c:dLbls>
        <c:axId val="356701504"/>
        <c:axId val="357015680"/>
      </c:scatterChart>
      <c:valAx>
        <c:axId val="356701504"/>
        <c:scaling>
          <c:orientation val="minMax"/>
          <c:max val="1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Number of Nodes</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57015680"/>
        <c:crosses val="autoZero"/>
        <c:crossBetween val="midCat"/>
        <c:majorUnit val="20"/>
      </c:valAx>
      <c:valAx>
        <c:axId val="357015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Parallel Efficiency</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56701504"/>
        <c:crosses val="autoZero"/>
        <c:crossBetween val="midCat"/>
      </c:valAx>
      <c:spPr>
        <a:noFill/>
        <a:ln>
          <a:noFill/>
        </a:ln>
        <a:effectLst/>
      </c:spPr>
    </c:plotArea>
    <c:legend>
      <c:legendPos val="b"/>
      <c:layout>
        <c:manualLayout>
          <c:xMode val="edge"/>
          <c:yMode val="edge"/>
          <c:x val="4.999989787268809E-2"/>
          <c:y val="0.8799344590596696"/>
          <c:w val="0.89999979574537614"/>
          <c:h val="7.38227663738564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80966705004568"/>
          <c:y val="3.5869525532900667E-2"/>
          <c:w val="0.86395849921849655"/>
          <c:h val="0.73438679754071834"/>
        </c:manualLayout>
      </c:layout>
      <c:lineChart>
        <c:grouping val="standard"/>
        <c:varyColors val="0"/>
        <c:ser>
          <c:idx val="1"/>
          <c:order val="0"/>
          <c:tx>
            <c:v>OMPI-175</c:v>
          </c:tx>
          <c:spPr>
            <a:ln w="9525" cap="rnd">
              <a:solidFill>
                <a:sysClr val="windowText" lastClr="000000"/>
              </a:solidFill>
              <a:round/>
            </a:ln>
            <a:effectLst/>
          </c:spPr>
          <c:marker>
            <c:symbol val="star"/>
            <c:size val="5"/>
            <c:spPr>
              <a:noFill/>
              <a:ln w="9525">
                <a:solidFill>
                  <a:schemeClr val="tx1"/>
                </a:solidFill>
              </a:ln>
              <a:effectLst/>
            </c:spPr>
          </c:marker>
          <c:cat>
            <c:numRef>
              <c:f>(OMPIvsMPINET!$F$3,OMPIvsMPINET!$F$4,OMPIvsMPINET!$F$7,OMPIvsMPINET!$F$13,OMPIvsMPINET!$F$23,OMPIvsMPINET!$F$33,OMPIvsMPINET!$F$43,OMPIvsMPINET!$F$52,OMPIvsMPINET!$F$59)</c:f>
              <c:numCache>
                <c:formatCode>General</c:formatCode>
                <c:ptCount val="9"/>
                <c:pt idx="0">
                  <c:v>1</c:v>
                </c:pt>
                <c:pt idx="1">
                  <c:v>2</c:v>
                </c:pt>
                <c:pt idx="2">
                  <c:v>4</c:v>
                </c:pt>
                <c:pt idx="3">
                  <c:v>8</c:v>
                </c:pt>
                <c:pt idx="4">
                  <c:v>16</c:v>
                </c:pt>
                <c:pt idx="5">
                  <c:v>32</c:v>
                </c:pt>
                <c:pt idx="6">
                  <c:v>64</c:v>
                </c:pt>
                <c:pt idx="7">
                  <c:v>128</c:v>
                </c:pt>
                <c:pt idx="8">
                  <c:v>256</c:v>
                </c:pt>
              </c:numCache>
            </c:numRef>
          </c:cat>
          <c:val>
            <c:numRef>
              <c:f>(OMPIvsMPINET!$J$3,OMPIvsMPINET!$J$6,OMPIvsMPINET!$J$12,OMPIvsMPINET!$J$13,OMPIvsMPINET!$J$24,OMPIvsMPINET!$J$36,OMPIvsMPINET!$J$44,OMPIvsMPINET!$J$52,OMPIvsMPINET!$J$59)</c:f>
              <c:numCache>
                <c:formatCode>General</c:formatCode>
                <c:ptCount val="9"/>
                <c:pt idx="0">
                  <c:v>1</c:v>
                </c:pt>
                <c:pt idx="1">
                  <c:v>1.965131701932578</c:v>
                </c:pt>
                <c:pt idx="2">
                  <c:v>3.9497419106662011</c:v>
                </c:pt>
                <c:pt idx="3">
                  <c:v>6.7284475533001107</c:v>
                </c:pt>
                <c:pt idx="4">
                  <c:v>12.910521083104275</c:v>
                </c:pt>
                <c:pt idx="5">
                  <c:v>24.899278141213625</c:v>
                </c:pt>
                <c:pt idx="6">
                  <c:v>48.116172624237144</c:v>
                </c:pt>
                <c:pt idx="7">
                  <c:v>85.58131420817989</c:v>
                </c:pt>
                <c:pt idx="8">
                  <c:v>97.896674057649662</c:v>
                </c:pt>
              </c:numCache>
            </c:numRef>
          </c:val>
          <c:smooth val="0"/>
        </c:ser>
        <c:ser>
          <c:idx val="0"/>
          <c:order val="1"/>
          <c:tx>
            <c:strRef>
              <c:f>OMPIvsMPINET!$K$2</c:f>
              <c:strCache>
                <c:ptCount val="1"/>
                <c:pt idx="0">
                  <c:v>MPI.NET</c:v>
                </c:pt>
              </c:strCache>
            </c:strRef>
          </c:tx>
          <c:spPr>
            <a:ln w="9525" cap="rnd">
              <a:solidFill>
                <a:sysClr val="windowText" lastClr="000000"/>
              </a:solidFill>
              <a:round/>
            </a:ln>
            <a:effectLst/>
          </c:spPr>
          <c:marker>
            <c:symbol val="square"/>
            <c:size val="4"/>
            <c:spPr>
              <a:solidFill>
                <a:sysClr val="windowText" lastClr="000000"/>
              </a:solidFill>
              <a:ln w="9525">
                <a:noFill/>
              </a:ln>
              <a:effectLst/>
            </c:spPr>
          </c:marker>
          <c:val>
            <c:numRef>
              <c:f>(OMPIvsMPINET!$K$3,OMPIvsMPINET!$K$4,OMPIvsMPINET!$K$10,OMPIvsMPINET!$K$20,OMPIvsMPINET!$K$32,OMPIvsMPINET!$K$33,OMPIvsMPINET!$K$45,OMPIvsMPINET!$K$57,OMPIvsMPINET!$K$62)</c:f>
              <c:numCache>
                <c:formatCode>General</c:formatCode>
                <c:ptCount val="9"/>
                <c:pt idx="0">
                  <c:v>1</c:v>
                </c:pt>
                <c:pt idx="1">
                  <c:v>2.4692710106497753</c:v>
                </c:pt>
                <c:pt idx="2">
                  <c:v>4.7527534056089484</c:v>
                </c:pt>
                <c:pt idx="3">
                  <c:v>9.1987424529312989</c:v>
                </c:pt>
                <c:pt idx="4">
                  <c:v>17.676514336712511</c:v>
                </c:pt>
                <c:pt idx="5">
                  <c:v>31.623925325472854</c:v>
                </c:pt>
                <c:pt idx="6">
                  <c:v>56.639243290805098</c:v>
                </c:pt>
                <c:pt idx="7">
                  <c:v>100.91397217323143</c:v>
                </c:pt>
                <c:pt idx="8">
                  <c:v>176.80155642023345</c:v>
                </c:pt>
              </c:numCache>
            </c:numRef>
          </c:val>
          <c:smooth val="0"/>
        </c:ser>
        <c:dLbls>
          <c:showLegendKey val="0"/>
          <c:showVal val="0"/>
          <c:showCatName val="0"/>
          <c:showSerName val="0"/>
          <c:showPercent val="0"/>
          <c:showBubbleSize val="0"/>
        </c:dLbls>
        <c:marker val="1"/>
        <c:smooth val="0"/>
        <c:axId val="357014112"/>
        <c:axId val="357014896"/>
      </c:lineChart>
      <c:catAx>
        <c:axId val="357014112"/>
        <c:scaling>
          <c:orientation val="minMax"/>
        </c:scaling>
        <c:delete val="0"/>
        <c:axPos val="b"/>
        <c:title>
          <c:tx>
            <c:rich>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dirty="0" smtClean="0"/>
                  <a:t>Cores</a:t>
                </a:r>
                <a:endParaRPr lang="en-US" sz="2000" dirty="0"/>
              </a:p>
            </c:rich>
          </c:tx>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57014896"/>
        <c:crosses val="autoZero"/>
        <c:auto val="1"/>
        <c:lblAlgn val="ctr"/>
        <c:lblOffset val="100"/>
        <c:noMultiLvlLbl val="0"/>
      </c:catAx>
      <c:valAx>
        <c:axId val="357014896"/>
        <c:scaling>
          <c:orientation val="minMax"/>
          <c:min val="1"/>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sz="1800"/>
                  <a:t>Speedup</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57014112"/>
        <c:crosses val="autoZero"/>
        <c:crossBetween val="between"/>
      </c:valAx>
      <c:spPr>
        <a:noFill/>
        <a:ln>
          <a:solidFill>
            <a:schemeClr val="tx1"/>
          </a:solidFill>
        </a:ln>
        <a:effectLst/>
      </c:spPr>
    </c:plotArea>
    <c:legend>
      <c:legendPos val="l"/>
      <c:layout>
        <c:manualLayout>
          <c:xMode val="edge"/>
          <c:yMode val="edge"/>
          <c:x val="0.14435070616172976"/>
          <c:y val="8.0387768309783197E-2"/>
          <c:w val="0.40442363774087586"/>
          <c:h val="0.20894186171933987"/>
        </c:manualLayout>
      </c:layout>
      <c:overlay val="0"/>
      <c:spPr>
        <a:noFill/>
        <a:ln>
          <a:solidFill>
            <a:sysClr val="windowText" lastClr="000000"/>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0.2014</cdr:x>
      <cdr:y>0.63075</cdr:y>
    </cdr:from>
    <cdr:to>
      <cdr:x>0.39217</cdr:x>
      <cdr:y>0.70021</cdr:y>
    </cdr:to>
    <cdr:sp macro="" textlink="">
      <cdr:nvSpPr>
        <cdr:cNvPr id="2" name="TextBox 1"/>
        <cdr:cNvSpPr txBox="1"/>
      </cdr:nvSpPr>
      <cdr:spPr>
        <a:xfrm xmlns:a="http://schemas.openxmlformats.org/drawingml/2006/main">
          <a:off x="1850232" y="2940844"/>
          <a:ext cx="1752600"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Start </a:t>
          </a:r>
          <a:r>
            <a:rPr lang="en-US" sz="1400" b="1" dirty="0" smtClean="0">
              <a:solidFill>
                <a:sysClr val="windowText" lastClr="000000"/>
              </a:solidFill>
            </a:rPr>
            <a:t>Sponge DAVS(2)</a:t>
          </a:r>
          <a:endParaRPr lang="en-US" sz="1400" b="1" dirty="0">
            <a:solidFill>
              <a:sysClr val="windowText" lastClr="000000"/>
            </a:solidFill>
          </a:endParaRPr>
        </a:p>
      </cdr:txBody>
    </cdr:sp>
  </cdr:relSizeAnchor>
  <cdr:relSizeAnchor xmlns:cdr="http://schemas.openxmlformats.org/drawingml/2006/chartDrawing">
    <cdr:from>
      <cdr:x>0.45853</cdr:x>
      <cdr:y>0.76149</cdr:y>
    </cdr:from>
    <cdr:to>
      <cdr:x>0.66184</cdr:x>
      <cdr:y>0.83095</cdr:y>
    </cdr:to>
    <cdr:sp macro="" textlink="">
      <cdr:nvSpPr>
        <cdr:cNvPr id="3" name="TextBox 2"/>
        <cdr:cNvSpPr txBox="1"/>
      </cdr:nvSpPr>
      <cdr:spPr>
        <a:xfrm xmlns:a="http://schemas.openxmlformats.org/drawingml/2006/main">
          <a:off x="4212432" y="3550444"/>
          <a:ext cx="1867793"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Add Close Cluster Check</a:t>
          </a:r>
        </a:p>
      </cdr:txBody>
    </cdr:sp>
  </cdr:relSizeAnchor>
  <cdr:relSizeAnchor xmlns:cdr="http://schemas.openxmlformats.org/drawingml/2006/chartDrawing">
    <cdr:from>
      <cdr:x>0.63271</cdr:x>
      <cdr:y>0.66343</cdr:y>
    </cdr:from>
    <cdr:to>
      <cdr:x>0.86942</cdr:x>
      <cdr:y>0.73289</cdr:y>
    </cdr:to>
    <cdr:sp macro="" textlink="">
      <cdr:nvSpPr>
        <cdr:cNvPr id="4" name="TextBox 3"/>
        <cdr:cNvSpPr txBox="1"/>
      </cdr:nvSpPr>
      <cdr:spPr>
        <a:xfrm xmlns:a="http://schemas.openxmlformats.org/drawingml/2006/main">
          <a:off x="5812632" y="3093244"/>
          <a:ext cx="2174615"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ysClr val="windowText" lastClr="000000"/>
              </a:solidFill>
            </a:rPr>
            <a:t>Sponge Reaches final value</a:t>
          </a:r>
          <a:endParaRPr lang="en-US" sz="1400" b="1" dirty="0">
            <a:solidFill>
              <a:sysClr val="windowText" lastClr="000000"/>
            </a:solidFill>
          </a:endParaRPr>
        </a:p>
      </cdr:txBody>
    </cdr:sp>
  </cdr:relSizeAnchor>
  <cdr:relSizeAnchor xmlns:cdr="http://schemas.openxmlformats.org/drawingml/2006/chartDrawing">
    <cdr:from>
      <cdr:x>0.49171</cdr:x>
      <cdr:y>0.66343</cdr:y>
    </cdr:from>
    <cdr:to>
      <cdr:x>0.50829</cdr:x>
      <cdr:y>0.76149</cdr:y>
    </cdr:to>
    <cdr:cxnSp macro="">
      <cdr:nvCxnSpPr>
        <cdr:cNvPr id="6" name="Straight Arrow Connector 5"/>
        <cdr:cNvCxnSpPr/>
      </cdr:nvCxnSpPr>
      <cdr:spPr>
        <a:xfrm xmlns:a="http://schemas.openxmlformats.org/drawingml/2006/main" flipV="1">
          <a:off x="4517232" y="3093244"/>
          <a:ext cx="152400" cy="4572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0.48341</cdr:x>
      <cdr:y>0.58172</cdr:y>
    </cdr:from>
    <cdr:to>
      <cdr:x>0.50829</cdr:x>
      <cdr:y>0.76149</cdr:y>
    </cdr:to>
    <cdr:cxnSp macro="">
      <cdr:nvCxnSpPr>
        <cdr:cNvPr id="8" name="Straight Arrow Connector 7"/>
        <cdr:cNvCxnSpPr/>
      </cdr:nvCxnSpPr>
      <cdr:spPr>
        <a:xfrm xmlns:a="http://schemas.openxmlformats.org/drawingml/2006/main" flipV="1">
          <a:off x="4441032" y="2712244"/>
          <a:ext cx="228600" cy="8382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0.40047</cdr:x>
      <cdr:y>0.66343</cdr:y>
    </cdr:from>
    <cdr:to>
      <cdr:x>0.45023</cdr:x>
      <cdr:y>0.66343</cdr:y>
    </cdr:to>
    <cdr:cxnSp macro="">
      <cdr:nvCxnSpPr>
        <cdr:cNvPr id="10" name="Straight Arrow Connector 9"/>
        <cdr:cNvCxnSpPr/>
      </cdr:nvCxnSpPr>
      <cdr:spPr>
        <a:xfrm xmlns:a="http://schemas.openxmlformats.org/drawingml/2006/main">
          <a:off x="3679032" y="3093244"/>
          <a:ext cx="457200" cy="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0.57465</cdr:x>
      <cdr:y>0.63075</cdr:y>
    </cdr:from>
    <cdr:to>
      <cdr:x>0.6493</cdr:x>
      <cdr:y>0.66343</cdr:y>
    </cdr:to>
    <cdr:cxnSp macro="">
      <cdr:nvCxnSpPr>
        <cdr:cNvPr id="13" name="Straight Arrow Connector 12"/>
        <cdr:cNvCxnSpPr/>
      </cdr:nvCxnSpPr>
      <cdr:spPr>
        <a:xfrm xmlns:a="http://schemas.openxmlformats.org/drawingml/2006/main" flipH="1" flipV="1">
          <a:off x="5279232" y="2940844"/>
          <a:ext cx="685800" cy="1524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0.75058</cdr:x>
      <cdr:y>0.79194</cdr:y>
    </cdr:from>
    <cdr:to>
      <cdr:x>0.89468</cdr:x>
      <cdr:y>1</cdr:y>
    </cdr:to>
    <cdr:sp macro="" textlink="">
      <cdr:nvSpPr>
        <cdr:cNvPr id="2" name="TextBox 1"/>
        <cdr:cNvSpPr txBox="1"/>
      </cdr:nvSpPr>
      <cdr:spPr>
        <a:xfrm xmlns:a="http://schemas.openxmlformats.org/drawingml/2006/main">
          <a:off x="4762970" y="348048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7/11/2014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extLst>
      <p:ext uri="{BB962C8B-B14F-4D97-AF65-F5344CB8AC3E}">
        <p14:creationId xmlns:p14="http://schemas.microsoft.com/office/powerpoint/2010/main" val="311357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1614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13</a:t>
            </a:fld>
            <a:endParaRPr lang="en-US"/>
          </a:p>
        </p:txBody>
      </p:sp>
    </p:spTree>
    <p:extLst>
      <p:ext uri="{BB962C8B-B14F-4D97-AF65-F5344CB8AC3E}">
        <p14:creationId xmlns:p14="http://schemas.microsoft.com/office/powerpoint/2010/main" val="3927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14</a:t>
            </a:fld>
            <a:endParaRPr lang="en-US"/>
          </a:p>
        </p:txBody>
      </p:sp>
    </p:spTree>
    <p:extLst>
      <p:ext uri="{BB962C8B-B14F-4D97-AF65-F5344CB8AC3E}">
        <p14:creationId xmlns:p14="http://schemas.microsoft.com/office/powerpoint/2010/main" val="14107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08341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lnSpc>
                <a:spcPct val="85000"/>
              </a:lnSpc>
              <a:spcBef>
                <a:spcPct val="15000"/>
              </a:spcBef>
              <a:buFont typeface="Wingdings" pitchFamily="2" charset="2"/>
              <a:buChar char="§"/>
            </a:pPr>
            <a:endParaRPr lang="en-US" dirty="0" smtClean="0"/>
          </a:p>
        </p:txBody>
      </p:sp>
      <p:sp>
        <p:nvSpPr>
          <p:cNvPr id="4" name="Slide Number Placeholder 3"/>
          <p:cNvSpPr>
            <a:spLocks noGrp="1"/>
          </p:cNvSpPr>
          <p:nvPr>
            <p:ph type="sldNum" sz="quarter" idx="10"/>
          </p:nvPr>
        </p:nvSpPr>
        <p:spPr/>
        <p:txBody>
          <a:bodyPr/>
          <a:lstStyle/>
          <a:p>
            <a:fld id="{33D4677B-C5CE-4183-A13D-EB29CCD21300}" type="slidenum">
              <a:rPr lang="en-US" smtClean="0"/>
              <a:pPr/>
              <a:t>16</a:t>
            </a:fld>
            <a:endParaRPr lang="en-US"/>
          </a:p>
        </p:txBody>
      </p:sp>
    </p:spTree>
    <p:extLst>
      <p:ext uri="{BB962C8B-B14F-4D97-AF65-F5344CB8AC3E}">
        <p14:creationId xmlns:p14="http://schemas.microsoft.com/office/powerpoint/2010/main" val="253716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25</a:t>
            </a:fld>
            <a:endParaRPr lang="en-US"/>
          </a:p>
        </p:txBody>
      </p:sp>
    </p:spTree>
    <p:extLst>
      <p:ext uri="{BB962C8B-B14F-4D97-AF65-F5344CB8AC3E}">
        <p14:creationId xmlns:p14="http://schemas.microsoft.com/office/powerpoint/2010/main" val="3099298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defRPr>
            </a:lvl1pPr>
            <a:lvl2pPr eaLnBrk="0">
              <a:tabLst>
                <a:tab pos="723900" algn="l"/>
                <a:tab pos="1447800" algn="l"/>
                <a:tab pos="2171700" algn="l"/>
                <a:tab pos="2895600" algn="l"/>
              </a:tabLst>
              <a:defRPr>
                <a:solidFill>
                  <a:schemeClr val="tx1"/>
                </a:solidFill>
                <a:latin typeface="Arial" panose="020B0604020202020204" pitchFamily="34" charset="0"/>
              </a:defRPr>
            </a:lvl2pPr>
            <a:lvl3pPr eaLnBrk="0">
              <a:tabLst>
                <a:tab pos="723900" algn="l"/>
                <a:tab pos="1447800" algn="l"/>
                <a:tab pos="2171700" algn="l"/>
                <a:tab pos="2895600" algn="l"/>
              </a:tabLst>
              <a:defRPr>
                <a:solidFill>
                  <a:schemeClr val="tx1"/>
                </a:solidFill>
                <a:latin typeface="Arial" panose="020B0604020202020204" pitchFamily="34" charset="0"/>
              </a:defRPr>
            </a:lvl3pPr>
            <a:lvl4pPr eaLnBrk="0">
              <a:tabLst>
                <a:tab pos="723900" algn="l"/>
                <a:tab pos="1447800" algn="l"/>
                <a:tab pos="2171700" algn="l"/>
                <a:tab pos="2895600" algn="l"/>
              </a:tabLst>
              <a:defRPr>
                <a:solidFill>
                  <a:schemeClr val="tx1"/>
                </a:solidFill>
                <a:latin typeface="Arial" panose="020B0604020202020204" pitchFamily="34" charset="0"/>
              </a:defRPr>
            </a:lvl4pPr>
            <a:lvl5pPr eaLnBrk="0">
              <a:tabLst>
                <a:tab pos="723900" algn="l"/>
                <a:tab pos="1447800" algn="l"/>
                <a:tab pos="2171700" algn="l"/>
                <a:tab pos="2895600" algn="l"/>
              </a:tabLst>
              <a:defRPr>
                <a:solidFill>
                  <a:schemeClr val="tx1"/>
                </a:solidFill>
                <a:latin typeface="Arial" panose="020B0604020202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9pPr>
          </a:lstStyle>
          <a:p>
            <a:pPr eaLnBrk="1"/>
            <a:fld id="{BF5851CB-82FA-415F-BEA0-1FB8CA8D59CB}" type="slidenum">
              <a:rPr lang="en-US">
                <a:solidFill>
                  <a:srgbClr val="000000"/>
                </a:solidFill>
                <a:latin typeface="Times New Roman" panose="02020603050405020304" pitchFamily="18" charset="0"/>
              </a:rPr>
              <a:pPr eaLnBrk="1"/>
              <a:t>30</a:t>
            </a:fld>
            <a:endParaRPr lang="en-US">
              <a:solidFill>
                <a:srgbClr val="000000"/>
              </a:solidFill>
              <a:latin typeface="Times New Roman" panose="02020603050405020304" pitchFamily="18" charset="0"/>
            </a:endParaRPr>
          </a:p>
        </p:txBody>
      </p:sp>
      <p:sp>
        <p:nvSpPr>
          <p:cNvPr id="4710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47108"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201696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defRPr>
            </a:lvl1pPr>
            <a:lvl2pPr eaLnBrk="0">
              <a:tabLst>
                <a:tab pos="649628" algn="l"/>
                <a:tab pos="1299256" algn="l"/>
                <a:tab pos="1948884" algn="l"/>
                <a:tab pos="2598511" algn="l"/>
              </a:tabLst>
              <a:defRPr>
                <a:solidFill>
                  <a:schemeClr val="tx1"/>
                </a:solidFill>
                <a:latin typeface="Arial" charset="0"/>
              </a:defRPr>
            </a:lvl2pPr>
            <a:lvl3pPr eaLnBrk="0">
              <a:tabLst>
                <a:tab pos="649628" algn="l"/>
                <a:tab pos="1299256" algn="l"/>
                <a:tab pos="1948884" algn="l"/>
                <a:tab pos="2598511" algn="l"/>
              </a:tabLst>
              <a:defRPr>
                <a:solidFill>
                  <a:schemeClr val="tx1"/>
                </a:solidFill>
                <a:latin typeface="Arial" charset="0"/>
              </a:defRPr>
            </a:lvl3pPr>
            <a:lvl4pPr eaLnBrk="0">
              <a:tabLst>
                <a:tab pos="649628" algn="l"/>
                <a:tab pos="1299256" algn="l"/>
                <a:tab pos="1948884" algn="l"/>
                <a:tab pos="2598511" algn="l"/>
              </a:tabLst>
              <a:defRPr>
                <a:solidFill>
                  <a:schemeClr val="tx1"/>
                </a:solidFill>
                <a:latin typeface="Arial" charset="0"/>
              </a:defRPr>
            </a:lvl4pPr>
            <a:lvl5pPr eaLnBrk="0">
              <a:tabLst>
                <a:tab pos="649628" algn="l"/>
                <a:tab pos="1299256" algn="l"/>
                <a:tab pos="1948884" algn="l"/>
                <a:tab pos="2598511" algn="l"/>
              </a:tabLst>
              <a:defRPr>
                <a:solidFill>
                  <a:schemeClr val="tx1"/>
                </a:solidFill>
                <a:latin typeface="Arial"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9pPr>
          </a:lstStyle>
          <a:p>
            <a:pPr eaLnBrk="1"/>
            <a:fld id="{D5D0003C-1ED3-4FA4-B50A-C2711DE5819A}" type="slidenum">
              <a:rPr lang="en-US">
                <a:solidFill>
                  <a:srgbClr val="000000"/>
                </a:solidFill>
                <a:latin typeface="Times New Roman" pitchFamily="18" charset="0"/>
              </a:rPr>
              <a:pPr eaLnBrk="1"/>
              <a:t>31</a:t>
            </a:fld>
            <a:endParaRPr lang="en-US">
              <a:solidFill>
                <a:srgbClr val="000000"/>
              </a:solidFill>
              <a:latin typeface="Times New Roman" pitchFamily="18" charset="0"/>
            </a:endParaRPr>
          </a:p>
        </p:txBody>
      </p:sp>
      <p:sp>
        <p:nvSpPr>
          <p:cNvPr id="58371"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p:spPr>
      </p:sp>
      <p:sp>
        <p:nvSpPr>
          <p:cNvPr id="58372" name="Rectangle 2"/>
          <p:cNvSpPr>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316952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713814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7/11/2014</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24973486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7/11/2014</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2498289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7/11/2014</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1383497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7/11/2014</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1925204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7/11/2014</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6006362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7/11/2014</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35992402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7/11/2014</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19415108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7/11/2014</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sp>
        <p:nvSpPr>
          <p:cNvPr id="10" name="Footer Placeholder 3"/>
          <p:cNvSpPr>
            <a:spLocks noGrp="1"/>
          </p:cNvSpPr>
          <p:nvPr/>
        </p:nvSpPr>
        <p:spPr bwMode="auto">
          <a:xfrm>
            <a:off x="2904671" y="635635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t>Research@SOIC</a:t>
            </a:r>
            <a:endParaRPr lang="en-US" dirty="0">
              <a:latin typeface="Calibri" pitchFamily="34" charset="0"/>
              <a:ea typeface="ＭＳ Ｐゴシック" pitchFamily="34" charset="-128"/>
            </a:endParaRPr>
          </a:p>
        </p:txBody>
      </p:sp>
    </p:spTree>
    <p:extLst>
      <p:ext uri="{BB962C8B-B14F-4D97-AF65-F5344CB8AC3E}">
        <p14:creationId xmlns:p14="http://schemas.microsoft.com/office/powerpoint/2010/main" val="146455705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5" y="565943"/>
            <a:ext cx="9144000" cy="1339057"/>
          </a:xfrm>
        </p:spPr>
        <p:txBody>
          <a:bodyPr>
            <a:noAutofit/>
          </a:bodyPr>
          <a:lstStyle/>
          <a:p>
            <a:r>
              <a:rPr lang="en-US" dirty="0"/>
              <a:t>Parallelizing Data </a:t>
            </a:r>
            <a:r>
              <a:rPr lang="en-US" dirty="0" smtClean="0"/>
              <a:t>Analytics</a:t>
            </a:r>
            <a:r>
              <a:rPr lang="en-US" sz="4800" dirty="0"/>
              <a:t> </a:t>
            </a:r>
          </a:p>
        </p:txBody>
      </p:sp>
      <p:sp>
        <p:nvSpPr>
          <p:cNvPr id="3" name="Subtitle 2"/>
          <p:cNvSpPr>
            <a:spLocks noGrp="1"/>
          </p:cNvSpPr>
          <p:nvPr>
            <p:ph type="subTitle" idx="1"/>
          </p:nvPr>
        </p:nvSpPr>
        <p:spPr>
          <a:xfrm>
            <a:off x="13525" y="1752600"/>
            <a:ext cx="9144000" cy="838200"/>
          </a:xfrm>
        </p:spPr>
        <p:txBody>
          <a:bodyPr>
            <a:noAutofit/>
          </a:bodyPr>
          <a:lstStyle/>
          <a:p>
            <a:r>
              <a:rPr lang="en-US" sz="2400" b="1" dirty="0">
                <a:solidFill>
                  <a:schemeClr val="tx1">
                    <a:lumMod val="75000"/>
                    <a:lumOff val="25000"/>
                  </a:schemeClr>
                </a:solidFill>
              </a:rPr>
              <a:t>INTERNATIONAL ADVANCED RESEARCH WORKSHOP</a:t>
            </a:r>
            <a:br>
              <a:rPr lang="en-US" sz="2400" b="1" dirty="0">
                <a:solidFill>
                  <a:schemeClr val="tx1">
                    <a:lumMod val="75000"/>
                    <a:lumOff val="25000"/>
                  </a:schemeClr>
                </a:solidFill>
              </a:rPr>
            </a:br>
            <a:r>
              <a:rPr lang="en-US" sz="2400" b="1" dirty="0">
                <a:solidFill>
                  <a:schemeClr val="tx1">
                    <a:lumMod val="75000"/>
                    <a:lumOff val="25000"/>
                  </a:schemeClr>
                </a:solidFill>
              </a:rPr>
              <a:t>ON HIGH PERFORMANCE COMPUTING</a:t>
            </a:r>
            <a:br>
              <a:rPr lang="en-US" sz="2400" b="1" dirty="0">
                <a:solidFill>
                  <a:schemeClr val="tx1">
                    <a:lumMod val="75000"/>
                    <a:lumOff val="25000"/>
                  </a:schemeClr>
                </a:solidFill>
              </a:rPr>
            </a:br>
            <a:r>
              <a:rPr lang="en-US" sz="2400" b="1" dirty="0">
                <a:solidFill>
                  <a:schemeClr val="tx1">
                    <a:lumMod val="75000"/>
                    <a:lumOff val="25000"/>
                  </a:schemeClr>
                </a:solidFill>
              </a:rPr>
              <a:t>From Clouds and Big Data to Exascale and Beyond</a:t>
            </a:r>
          </a:p>
          <a:p>
            <a:r>
              <a:rPr lang="en-US" sz="2400" b="1" dirty="0" err="1">
                <a:solidFill>
                  <a:schemeClr val="tx1">
                    <a:lumMod val="75000"/>
                    <a:lumOff val="25000"/>
                  </a:schemeClr>
                </a:solidFill>
              </a:rPr>
              <a:t>Cetraro</a:t>
            </a:r>
            <a:r>
              <a:rPr lang="en-US" sz="2400" b="1" dirty="0">
                <a:solidFill>
                  <a:schemeClr val="tx1">
                    <a:lumMod val="75000"/>
                    <a:lumOff val="25000"/>
                  </a:schemeClr>
                </a:solidFill>
              </a:rPr>
              <a:t> (Italy)</a:t>
            </a:r>
          </a:p>
          <a:p>
            <a:r>
              <a:rPr lang="en-US" sz="2400" b="1" dirty="0">
                <a:solidFill>
                  <a:schemeClr val="tx1">
                    <a:lumMod val="75000"/>
                    <a:lumOff val="25000"/>
                  </a:schemeClr>
                </a:solidFill>
              </a:rPr>
              <a:t>July </a:t>
            </a:r>
            <a:r>
              <a:rPr lang="en-US" sz="2400" b="1" dirty="0" smtClean="0">
                <a:solidFill>
                  <a:schemeClr val="tx1">
                    <a:lumMod val="75000"/>
                    <a:lumOff val="25000"/>
                  </a:schemeClr>
                </a:solidFill>
              </a:rPr>
              <a:t>10 </a:t>
            </a:r>
            <a:r>
              <a:rPr lang="en-US" sz="2400" b="1" dirty="0">
                <a:solidFill>
                  <a:schemeClr val="tx1">
                    <a:lumMod val="75000"/>
                    <a:lumOff val="25000"/>
                  </a:schemeClr>
                </a:solidFill>
              </a:rPr>
              <a:t>2014</a:t>
            </a:r>
            <a:endParaRPr lang="it-IT" sz="2400" b="1" dirty="0">
              <a:solidFill>
                <a:schemeClr val="tx1">
                  <a:lumMod val="75000"/>
                  <a:lumOff val="25000"/>
                </a:schemeClr>
              </a:solidFill>
            </a:endParaRPr>
          </a:p>
        </p:txBody>
      </p:sp>
      <p:sp>
        <p:nvSpPr>
          <p:cNvPr id="5" name="Subtitle 2"/>
          <p:cNvSpPr txBox="1">
            <a:spLocks/>
          </p:cNvSpPr>
          <p:nvPr/>
        </p:nvSpPr>
        <p:spPr>
          <a:xfrm>
            <a:off x="0" y="4038600"/>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Some Important Cases</a:t>
            </a:r>
            <a:endParaRPr lang="en-US" dirty="0"/>
          </a:p>
        </p:txBody>
      </p:sp>
      <p:sp>
        <p:nvSpPr>
          <p:cNvPr id="3" name="Content Placeholder 2"/>
          <p:cNvSpPr>
            <a:spLocks noGrp="1"/>
          </p:cNvSpPr>
          <p:nvPr>
            <p:ph idx="1"/>
          </p:nvPr>
        </p:nvSpPr>
        <p:spPr>
          <a:xfrm>
            <a:off x="0" y="760413"/>
            <a:ext cx="9144000" cy="5851525"/>
          </a:xfrm>
        </p:spPr>
        <p:txBody>
          <a:bodyPr/>
          <a:lstStyle/>
          <a:p>
            <a:r>
              <a:rPr lang="en-US" sz="2400" dirty="0" smtClean="0"/>
              <a:t>Need to cover </a:t>
            </a:r>
            <a:r>
              <a:rPr lang="en-US" sz="2400" dirty="0"/>
              <a:t>non </a:t>
            </a:r>
            <a:r>
              <a:rPr lang="en-US" sz="2400" b="1" dirty="0"/>
              <a:t>vector </a:t>
            </a:r>
            <a:r>
              <a:rPr lang="en-US" sz="2400" b="1" dirty="0" err="1"/>
              <a:t>semimetric</a:t>
            </a:r>
            <a:r>
              <a:rPr lang="en-US" sz="2400" b="1" dirty="0"/>
              <a:t> </a:t>
            </a:r>
            <a:r>
              <a:rPr lang="en-US" sz="2400" dirty="0" smtClean="0"/>
              <a:t>and </a:t>
            </a:r>
            <a:r>
              <a:rPr lang="en-US" sz="2400" b="1" dirty="0" smtClean="0"/>
              <a:t>vector spaces </a:t>
            </a:r>
            <a:r>
              <a:rPr lang="en-US" sz="2400" dirty="0" smtClean="0"/>
              <a:t>for clustering and dimension reduction (N points in space)</a:t>
            </a:r>
          </a:p>
          <a:p>
            <a:r>
              <a:rPr lang="en-US" sz="2400" b="1" dirty="0" smtClean="0"/>
              <a:t>Vector spaces </a:t>
            </a:r>
            <a:r>
              <a:rPr lang="en-US" sz="2400" dirty="0" smtClean="0"/>
              <a:t>have Euclidean distance and scalar products</a:t>
            </a:r>
          </a:p>
          <a:p>
            <a:pPr lvl="1"/>
            <a:r>
              <a:rPr lang="en-US" sz="2400" dirty="0" smtClean="0"/>
              <a:t>Algorithms can be O(N) and these are best for clustering but for MDS O(N) methods may not be best as obvious objective function O(N</a:t>
            </a:r>
            <a:r>
              <a:rPr lang="en-US" sz="2400" baseline="30000" dirty="0" smtClean="0"/>
              <a:t>2</a:t>
            </a:r>
            <a:r>
              <a:rPr lang="en-US" sz="2400" dirty="0" smtClean="0"/>
              <a:t>)</a:t>
            </a:r>
          </a:p>
          <a:p>
            <a:r>
              <a:rPr lang="en-US" sz="2800" dirty="0" smtClean="0"/>
              <a:t>MDS Minimizes </a:t>
            </a:r>
            <a:r>
              <a:rPr lang="en-US" altLang="ja-JP" sz="2800" dirty="0">
                <a:ea typeface="ＭＳ Ｐゴシック" pitchFamily="-112" charset="-128"/>
              </a:rPr>
              <a:t>Stress </a:t>
            </a:r>
            <a:br>
              <a:rPr lang="en-US" altLang="ja-JP" sz="2800" dirty="0">
                <a:ea typeface="ＭＳ Ｐゴシック" pitchFamily="-112" charset="-128"/>
              </a:rPr>
            </a:br>
            <a:r>
              <a:rPr lang="en-US" altLang="ja-JP" sz="2800" b="1" dirty="0">
                <a:ea typeface="ＭＳ Ｐゴシック" pitchFamily="-112" charset="-128"/>
              </a:rPr>
              <a:t>	</a:t>
            </a:r>
            <a:r>
              <a:rPr lang="en-US" altLang="ja-JP" sz="2800" b="1" dirty="0">
                <a:solidFill>
                  <a:srgbClr val="FF0000"/>
                </a:solidFill>
                <a:ea typeface="ＭＳ Ｐゴシック" pitchFamily="-112" charset="-128"/>
                <a:sym typeface="Symbol" pitchFamily="18" charset="2"/>
              </a:rPr>
              <a:t></a:t>
            </a:r>
            <a:r>
              <a:rPr lang="en-US" altLang="ja-JP" sz="2800" b="1" dirty="0">
                <a:solidFill>
                  <a:srgbClr val="FF0000"/>
                </a:solidFill>
                <a:ea typeface="ＭＳ Ｐゴシック" pitchFamily="-112" charset="-128"/>
              </a:rPr>
              <a:t>(</a:t>
            </a:r>
            <a:r>
              <a:rPr lang="en-US" altLang="ja-JP" sz="2800" b="1" u="sng" dirty="0">
                <a:solidFill>
                  <a:srgbClr val="FF0000"/>
                </a:solidFill>
                <a:ea typeface="ＭＳ Ｐゴシック" pitchFamily="-112" charset="-128"/>
              </a:rPr>
              <a:t>X</a:t>
            </a:r>
            <a:r>
              <a:rPr lang="en-US" altLang="ja-JP" sz="2800" b="1" dirty="0">
                <a:solidFill>
                  <a:srgbClr val="FF0000"/>
                </a:solidFill>
                <a:ea typeface="ＭＳ Ｐゴシック" pitchFamily="-112" charset="-128"/>
              </a:rPr>
              <a:t>) = </a:t>
            </a:r>
            <a:r>
              <a:rPr lang="en-US" altLang="ja-JP" sz="2800" b="1" dirty="0">
                <a:solidFill>
                  <a:srgbClr val="FF0000"/>
                </a:solidFill>
                <a:ea typeface="ＭＳ Ｐゴシック" pitchFamily="-112" charset="-128"/>
                <a:sym typeface="Symbol" pitchFamily="18" charset="2"/>
              </a:rPr>
              <a:t></a:t>
            </a:r>
            <a:r>
              <a:rPr lang="en-US" altLang="ja-JP" sz="2800" b="1" i="1" baseline="-25000" dirty="0" err="1" smtClean="0">
                <a:solidFill>
                  <a:srgbClr val="FF0000"/>
                </a:solidFill>
                <a:latin typeface="Arial" pitchFamily="34" charset="0"/>
                <a:ea typeface="ＭＳ Ｐゴシック" pitchFamily="-112" charset="-128"/>
              </a:rPr>
              <a:t>i</a:t>
            </a:r>
            <a:r>
              <a:rPr lang="en-US" altLang="ja-JP" sz="2800" b="1" i="1" baseline="-25000" dirty="0" smtClean="0">
                <a:solidFill>
                  <a:srgbClr val="FF0000"/>
                </a:solidFill>
                <a:latin typeface="Arial" pitchFamily="34" charset="0"/>
                <a:ea typeface="ＭＳ Ｐゴシック" pitchFamily="-112" charset="-128"/>
              </a:rPr>
              <a:t>&lt;j</a:t>
            </a:r>
            <a:r>
              <a:rPr lang="en-US" altLang="ja-JP" sz="2800" b="1" i="1" baseline="-25000" dirty="0" smtClean="0">
                <a:solidFill>
                  <a:srgbClr val="FF0000"/>
                </a:solidFill>
                <a:ea typeface="ＭＳ Ｐゴシック" pitchFamily="-112" charset="-128"/>
              </a:rPr>
              <a:t>=1</a:t>
            </a:r>
            <a:r>
              <a:rPr lang="en-US" altLang="ja-JP" sz="2800" b="1" i="1" baseline="30000" dirty="0" smtClean="0">
                <a:solidFill>
                  <a:srgbClr val="FF0000"/>
                </a:solidFill>
                <a:ea typeface="ＭＳ Ｐゴシック" pitchFamily="-112" charset="-128"/>
              </a:rPr>
              <a:t>N</a:t>
            </a:r>
            <a:r>
              <a:rPr lang="en-US" altLang="ja-JP" sz="2800" b="1" i="1" dirty="0" smtClean="0">
                <a:solidFill>
                  <a:srgbClr val="FF0000"/>
                </a:solidFill>
                <a:ea typeface="ＭＳ Ｐゴシック" pitchFamily="-112" charset="-128"/>
              </a:rPr>
              <a:t> </a:t>
            </a:r>
            <a:r>
              <a:rPr lang="en-US" altLang="ja-JP" sz="2800" b="1" dirty="0">
                <a:solidFill>
                  <a:srgbClr val="FF0000"/>
                </a:solidFill>
                <a:ea typeface="ＭＳ Ｐゴシック" pitchFamily="-112" charset="-128"/>
              </a:rPr>
              <a:t>weight(</a:t>
            </a:r>
            <a:r>
              <a:rPr lang="en-US" altLang="ja-JP" sz="2800" b="1" i="1" dirty="0" err="1">
                <a:solidFill>
                  <a:srgbClr val="FF0000"/>
                </a:solidFill>
                <a:ea typeface="ＭＳ Ｐゴシック" pitchFamily="-112" charset="-128"/>
              </a:rPr>
              <a:t>i,j</a:t>
            </a:r>
            <a:r>
              <a:rPr lang="en-US" altLang="ja-JP" sz="2800" b="1" dirty="0">
                <a:solidFill>
                  <a:srgbClr val="FF0000"/>
                </a:solidFill>
                <a:ea typeface="ＭＳ Ｐゴシック" pitchFamily="-112" charset="-128"/>
              </a:rPr>
              <a:t>) (</a:t>
            </a:r>
            <a:r>
              <a:rPr lang="en-US" sz="2800" b="1" dirty="0">
                <a:solidFill>
                  <a:srgbClr val="FF0000"/>
                </a:solidFill>
                <a:sym typeface="Symbol"/>
              </a:rPr>
              <a:t></a:t>
            </a:r>
            <a:r>
              <a:rPr lang="en-US" sz="2800" b="1" dirty="0">
                <a:solidFill>
                  <a:srgbClr val="FF0000"/>
                </a:solidFill>
              </a:rPr>
              <a:t>(</a:t>
            </a:r>
            <a:r>
              <a:rPr lang="en-US" sz="2800" b="1" i="1" dirty="0" err="1">
                <a:solidFill>
                  <a:srgbClr val="FF0000"/>
                </a:solidFill>
              </a:rPr>
              <a:t>i</a:t>
            </a:r>
            <a:r>
              <a:rPr lang="en-US" sz="2800" b="1" dirty="0">
                <a:solidFill>
                  <a:srgbClr val="FF0000"/>
                </a:solidFill>
              </a:rPr>
              <a:t>, </a:t>
            </a:r>
            <a:r>
              <a:rPr lang="en-US" sz="2800" b="1" i="1" dirty="0">
                <a:solidFill>
                  <a:srgbClr val="FF0000"/>
                </a:solidFill>
              </a:rPr>
              <a:t>j</a:t>
            </a:r>
            <a:r>
              <a:rPr lang="en-US" sz="2800" b="1" dirty="0">
                <a:solidFill>
                  <a:srgbClr val="FF0000"/>
                </a:solidFill>
              </a:rPr>
              <a:t>) </a:t>
            </a:r>
            <a:r>
              <a:rPr lang="en-US" altLang="ja-JP" sz="2800" b="1" dirty="0">
                <a:solidFill>
                  <a:srgbClr val="FF0000"/>
                </a:solidFill>
                <a:ea typeface="ＭＳ Ｐゴシック" pitchFamily="-112" charset="-128"/>
              </a:rPr>
              <a:t>- d(</a:t>
            </a:r>
            <a:r>
              <a:rPr lang="en-US" altLang="ja-JP" sz="2800" b="1" u="sng" dirty="0">
                <a:solidFill>
                  <a:srgbClr val="FF0000"/>
                </a:solidFill>
                <a:ea typeface="ＭＳ Ｐゴシック" pitchFamily="-112" charset="-128"/>
              </a:rPr>
              <a:t>X</a:t>
            </a:r>
            <a:r>
              <a:rPr lang="en-US" altLang="ja-JP" sz="2800" b="1" i="1" baseline="-25000" dirty="0">
                <a:solidFill>
                  <a:srgbClr val="FF0000"/>
                </a:solidFill>
                <a:ea typeface="ＭＳ Ｐゴシック" pitchFamily="-112" charset="-128"/>
              </a:rPr>
              <a:t>i </a:t>
            </a:r>
            <a:r>
              <a:rPr lang="en-US" altLang="ja-JP" sz="2800" b="1" i="1" dirty="0">
                <a:solidFill>
                  <a:srgbClr val="FF0000"/>
                </a:solidFill>
                <a:ea typeface="ＭＳ Ｐゴシック" pitchFamily="-112" charset="-128"/>
              </a:rPr>
              <a:t>, </a:t>
            </a:r>
            <a:r>
              <a:rPr lang="en-US" altLang="ja-JP" sz="2800" b="1" u="sng" dirty="0" err="1">
                <a:solidFill>
                  <a:srgbClr val="FF0000"/>
                </a:solidFill>
                <a:ea typeface="ＭＳ Ｐゴシック" pitchFamily="-112" charset="-128"/>
              </a:rPr>
              <a:t>X</a:t>
            </a:r>
            <a:r>
              <a:rPr lang="en-US" altLang="ja-JP" sz="2800" b="1" i="1" baseline="-25000" dirty="0" err="1">
                <a:solidFill>
                  <a:srgbClr val="FF0000"/>
                </a:solidFill>
                <a:ea typeface="ＭＳ Ｐゴシック" pitchFamily="-112" charset="-128"/>
              </a:rPr>
              <a:t>j</a:t>
            </a:r>
            <a:r>
              <a:rPr lang="en-US" altLang="ja-JP" sz="2800" b="1" dirty="0">
                <a:solidFill>
                  <a:srgbClr val="FF0000"/>
                </a:solidFill>
                <a:ea typeface="ＭＳ Ｐゴシック" pitchFamily="-112" charset="-128"/>
              </a:rPr>
              <a:t>))</a:t>
            </a:r>
            <a:r>
              <a:rPr lang="en-US" altLang="ja-JP" sz="2800" b="1" baseline="30000" dirty="0">
                <a:solidFill>
                  <a:srgbClr val="FF0000"/>
                </a:solidFill>
                <a:ea typeface="ＭＳ Ｐゴシック" pitchFamily="-112" charset="-128"/>
              </a:rPr>
              <a:t>2</a:t>
            </a:r>
            <a:r>
              <a:rPr lang="en-US" altLang="ja-JP" sz="2800" dirty="0">
                <a:solidFill>
                  <a:srgbClr val="FF0000"/>
                </a:solidFill>
                <a:ea typeface="ＭＳ Ｐゴシック" pitchFamily="-112" charset="-128"/>
              </a:rPr>
              <a:t> </a:t>
            </a:r>
            <a:endParaRPr lang="en-US" sz="2800" dirty="0" smtClean="0"/>
          </a:p>
          <a:p>
            <a:r>
              <a:rPr lang="en-US" sz="2400" b="1" dirty="0" err="1" smtClean="0"/>
              <a:t>Semimetric</a:t>
            </a:r>
            <a:r>
              <a:rPr lang="en-US" sz="2400" b="1" dirty="0" smtClean="0"/>
              <a:t> spaces </a:t>
            </a:r>
            <a:r>
              <a:rPr lang="en-US" sz="2400" dirty="0" smtClean="0"/>
              <a:t>just have pairwise distances defined between points in space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endParaRPr lang="en-US" sz="2400" b="1" dirty="0" smtClean="0">
              <a:solidFill>
                <a:srgbClr val="FF0000"/>
              </a:solidFill>
            </a:endParaRPr>
          </a:p>
          <a:p>
            <a:r>
              <a:rPr lang="en-US" sz="2400" dirty="0" smtClean="0"/>
              <a:t>Note matrix solvers all use conjugate gradient – converges in 5-100 iterations – a big gain for matrix with a million rows. This removes factor of N in time complexity</a:t>
            </a:r>
          </a:p>
          <a:p>
            <a:r>
              <a:rPr lang="en-US" sz="2400" dirty="0" smtClean="0"/>
              <a:t>Ratio of #clusters to #points important; new ideas if ratio &gt;~ 0.1 </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10</a:t>
            </a:fld>
            <a:endParaRPr lang="en-US" dirty="0"/>
          </a:p>
        </p:txBody>
      </p:sp>
    </p:spTree>
    <p:extLst>
      <p:ext uri="{BB962C8B-B14F-4D97-AF65-F5344CB8AC3E}">
        <p14:creationId xmlns:p14="http://schemas.microsoft.com/office/powerpoint/2010/main" val="3704304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Deterministic Annealing</a:t>
            </a:r>
            <a:br>
              <a:rPr lang="en-US" dirty="0" smtClean="0"/>
            </a:br>
            <a:r>
              <a:rPr lang="en-US" dirty="0" smtClean="0"/>
              <a:t>Algorithms</a:t>
            </a:r>
            <a:endParaRPr lang="en-US"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11</a:t>
            </a:fld>
            <a:endParaRPr lang="en-US"/>
          </a:p>
        </p:txBody>
      </p:sp>
    </p:spTree>
    <p:extLst>
      <p:ext uri="{BB962C8B-B14F-4D97-AF65-F5344CB8AC3E}">
        <p14:creationId xmlns:p14="http://schemas.microsoft.com/office/powerpoint/2010/main" val="1704464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
            <a:ext cx="8229600" cy="935851"/>
          </a:xfrm>
        </p:spPr>
        <p:txBody>
          <a:bodyPr/>
          <a:lstStyle/>
          <a:p>
            <a:r>
              <a:rPr lang="en-US" b="1" dirty="0" smtClean="0"/>
              <a:t>Some Motivation</a:t>
            </a:r>
            <a:endParaRPr lang="en-US" b="1" dirty="0"/>
          </a:p>
        </p:txBody>
      </p:sp>
      <p:sp>
        <p:nvSpPr>
          <p:cNvPr id="3" name="Content Placeholder 2"/>
          <p:cNvSpPr>
            <a:spLocks noGrp="1"/>
          </p:cNvSpPr>
          <p:nvPr>
            <p:ph idx="1"/>
          </p:nvPr>
        </p:nvSpPr>
        <p:spPr>
          <a:xfrm>
            <a:off x="0" y="762000"/>
            <a:ext cx="9067800" cy="3838116"/>
          </a:xfrm>
        </p:spPr>
        <p:txBody>
          <a:bodyPr>
            <a:normAutofit fontScale="77500" lnSpcReduction="20000"/>
          </a:bodyPr>
          <a:lstStyle/>
          <a:p>
            <a:r>
              <a:rPr lang="en-US" dirty="0" smtClean="0">
                <a:solidFill>
                  <a:srgbClr val="FF0000"/>
                </a:solidFill>
              </a:rPr>
              <a:t>Big Data </a:t>
            </a:r>
            <a:r>
              <a:rPr lang="en-US" dirty="0" smtClean="0"/>
              <a:t>requires </a:t>
            </a:r>
            <a:r>
              <a:rPr lang="en-US" dirty="0" smtClean="0">
                <a:solidFill>
                  <a:srgbClr val="FF0000"/>
                </a:solidFill>
              </a:rPr>
              <a:t>high performance </a:t>
            </a:r>
            <a:r>
              <a:rPr lang="en-US" dirty="0" smtClean="0"/>
              <a:t>– achieve with parallel computing</a:t>
            </a:r>
          </a:p>
          <a:p>
            <a:r>
              <a:rPr lang="en-US" dirty="0" smtClean="0">
                <a:solidFill>
                  <a:srgbClr val="FF0000"/>
                </a:solidFill>
              </a:rPr>
              <a:t>Big Data </a:t>
            </a:r>
            <a:r>
              <a:rPr lang="en-US" dirty="0" smtClean="0"/>
              <a:t>sometimes requires </a:t>
            </a:r>
            <a:r>
              <a:rPr lang="en-US" dirty="0" smtClean="0">
                <a:solidFill>
                  <a:srgbClr val="FF0000"/>
                </a:solidFill>
              </a:rPr>
              <a:t>robust algorithms </a:t>
            </a:r>
            <a:r>
              <a:rPr lang="en-US" dirty="0" smtClean="0"/>
              <a:t>as more opportunity to make mistakes</a:t>
            </a:r>
          </a:p>
          <a:p>
            <a:r>
              <a:rPr lang="en-US" sz="3200" b="1" dirty="0" smtClean="0">
                <a:solidFill>
                  <a:srgbClr val="FF0000"/>
                </a:solidFill>
              </a:rPr>
              <a:t>Deterministic </a:t>
            </a:r>
            <a:r>
              <a:rPr lang="en-US" sz="3200" b="1" dirty="0">
                <a:solidFill>
                  <a:srgbClr val="FF0000"/>
                </a:solidFill>
              </a:rPr>
              <a:t>annealing (DA)  </a:t>
            </a:r>
            <a:r>
              <a:rPr lang="en-US" sz="3200" dirty="0"/>
              <a:t>is one of better approaches </a:t>
            </a:r>
            <a:r>
              <a:rPr lang="en-US" sz="3200" dirty="0" smtClean="0"/>
              <a:t>to robust optimization</a:t>
            </a:r>
          </a:p>
          <a:p>
            <a:pPr lvl="1"/>
            <a:r>
              <a:rPr lang="en-US" sz="3100" dirty="0"/>
              <a:t>Started as “Elastic Net” by Durbin for Travelling Salesman Problem TSP</a:t>
            </a:r>
          </a:p>
          <a:p>
            <a:pPr lvl="1"/>
            <a:r>
              <a:rPr lang="en-US" sz="3100" dirty="0" smtClean="0"/>
              <a:t>Tends to remove </a:t>
            </a:r>
            <a:r>
              <a:rPr lang="en-US" sz="3100" dirty="0"/>
              <a:t>local </a:t>
            </a:r>
            <a:r>
              <a:rPr lang="en-US" sz="3100" dirty="0" smtClean="0"/>
              <a:t>optima</a:t>
            </a:r>
          </a:p>
          <a:p>
            <a:pPr lvl="1"/>
            <a:r>
              <a:rPr lang="en-US" sz="3100" dirty="0" smtClean="0"/>
              <a:t>Addresses overfitting</a:t>
            </a:r>
          </a:p>
          <a:p>
            <a:pPr lvl="1"/>
            <a:r>
              <a:rPr lang="en-US" sz="3100" dirty="0" smtClean="0"/>
              <a:t>Much Faster than simulated annealing</a:t>
            </a:r>
          </a:p>
          <a:p>
            <a:pPr lvl="1"/>
            <a:endParaRPr lang="en-US" dirty="0"/>
          </a:p>
          <a:p>
            <a:endParaRPr lang="en-US" dirty="0"/>
          </a:p>
        </p:txBody>
      </p:sp>
      <p:sp>
        <p:nvSpPr>
          <p:cNvPr id="4" name="TextBox 3"/>
          <p:cNvSpPr txBox="1"/>
          <p:nvPr/>
        </p:nvSpPr>
        <p:spPr>
          <a:xfrm>
            <a:off x="0" y="4603164"/>
            <a:ext cx="6042942" cy="2215991"/>
          </a:xfrm>
          <a:prstGeom prst="rect">
            <a:avLst/>
          </a:prstGeom>
          <a:noFill/>
          <a:ln w="28575">
            <a:solidFill>
              <a:schemeClr val="tx1"/>
            </a:solidFill>
          </a:ln>
        </p:spPr>
        <p:txBody>
          <a:bodyPr wrap="square" lIns="0" rIns="0" rtlCol="0">
            <a:spAutoFit/>
          </a:bodyPr>
          <a:lstStyle/>
          <a:p>
            <a:pPr marL="285750" indent="-285750">
              <a:buFont typeface="Arial" pitchFamily="34" charset="0"/>
              <a:buChar char="•"/>
            </a:pPr>
            <a:r>
              <a:rPr lang="en-US" sz="2200" dirty="0" smtClean="0"/>
              <a:t>Physics </a:t>
            </a:r>
            <a:r>
              <a:rPr lang="en-US" sz="2200" dirty="0"/>
              <a:t>systems find true lowest energy state if you </a:t>
            </a:r>
            <a:r>
              <a:rPr lang="en-US" sz="2200" dirty="0" smtClean="0"/>
              <a:t>anneal i.e</a:t>
            </a:r>
            <a:r>
              <a:rPr lang="en-US" sz="2200" dirty="0"/>
              <a:t>. you equilibrate at each temperature as you </a:t>
            </a:r>
            <a:r>
              <a:rPr lang="en-US" sz="2200" dirty="0" smtClean="0"/>
              <a:t>cool</a:t>
            </a:r>
          </a:p>
          <a:p>
            <a:pPr marL="285750" indent="-285750">
              <a:buFont typeface="Arial" pitchFamily="34" charset="0"/>
              <a:buChar char="•"/>
            </a:pPr>
            <a:r>
              <a:rPr lang="en-US" sz="2400" dirty="0" smtClean="0"/>
              <a:t>Uses</a:t>
            </a:r>
            <a:r>
              <a:rPr lang="en-US" sz="2400" dirty="0" smtClean="0">
                <a:solidFill>
                  <a:srgbClr val="FF0000"/>
                </a:solidFill>
              </a:rPr>
              <a:t> mean </a:t>
            </a:r>
            <a:r>
              <a:rPr lang="en-US" sz="2400" dirty="0">
                <a:solidFill>
                  <a:srgbClr val="FF0000"/>
                </a:solidFill>
              </a:rPr>
              <a:t>field </a:t>
            </a:r>
            <a:r>
              <a:rPr lang="en-US" sz="2400" dirty="0"/>
              <a:t>approximation, which is also used in “Variational Bayes” and “Variational inference”</a:t>
            </a:r>
            <a:endParaRPr lang="en-US"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942" y="3148191"/>
            <a:ext cx="3085818" cy="36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557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(Deterministic) Annealing</a:t>
            </a:r>
            <a:endParaRPr lang="en-US" dirty="0"/>
          </a:p>
        </p:txBody>
      </p:sp>
      <p:sp>
        <p:nvSpPr>
          <p:cNvPr id="3" name="Content Placeholder 2"/>
          <p:cNvSpPr>
            <a:spLocks noGrp="1"/>
          </p:cNvSpPr>
          <p:nvPr>
            <p:ph idx="1"/>
          </p:nvPr>
        </p:nvSpPr>
        <p:spPr>
          <a:xfrm>
            <a:off x="3113" y="684661"/>
            <a:ext cx="9067800" cy="1828800"/>
          </a:xfrm>
        </p:spPr>
        <p:txBody>
          <a:bodyPr/>
          <a:lstStyle/>
          <a:p>
            <a:r>
              <a:rPr lang="en-US" sz="2400" dirty="0" smtClean="0"/>
              <a:t>Find minimum at high temperature when trivial</a:t>
            </a:r>
          </a:p>
          <a:p>
            <a:r>
              <a:rPr lang="en-US" sz="2400" dirty="0" smtClean="0"/>
              <a:t>Small change avoiding local minima as lower temperature</a:t>
            </a:r>
          </a:p>
          <a:p>
            <a:r>
              <a:rPr lang="en-US" sz="2400" dirty="0" smtClean="0"/>
              <a:t>Typically gets better answers than standard libraries- R and Mahout</a:t>
            </a:r>
          </a:p>
          <a:p>
            <a:r>
              <a:rPr lang="en-US" sz="2400" dirty="0" smtClean="0"/>
              <a:t>And can be parallelized and put on GPU’s etc.</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13</a:t>
            </a:fld>
            <a:endParaRPr lang="en-US"/>
          </a:p>
        </p:txBody>
      </p:sp>
      <p:pic>
        <p:nvPicPr>
          <p:cNvPr id="2051" name="Picture 3" descr="C:\Users\Geoffrey Fox\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679970"/>
            <a:ext cx="7191376" cy="412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62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685800"/>
          </a:xfrm>
        </p:spPr>
        <p:txBody>
          <a:bodyPr/>
          <a:lstStyle/>
          <a:p>
            <a:r>
              <a:rPr lang="en-US" b="1" dirty="0" smtClean="0"/>
              <a:t>General Features of DA</a:t>
            </a:r>
            <a:endParaRPr lang="en-US" b="1" dirty="0"/>
          </a:p>
        </p:txBody>
      </p:sp>
      <p:sp>
        <p:nvSpPr>
          <p:cNvPr id="3" name="Content Placeholder 2"/>
          <p:cNvSpPr>
            <a:spLocks noGrp="1"/>
          </p:cNvSpPr>
          <p:nvPr>
            <p:ph idx="1"/>
          </p:nvPr>
        </p:nvSpPr>
        <p:spPr>
          <a:xfrm>
            <a:off x="0" y="609600"/>
            <a:ext cx="9033933" cy="5638800"/>
          </a:xfrm>
        </p:spPr>
        <p:txBody>
          <a:bodyPr>
            <a:noAutofit/>
          </a:bodyPr>
          <a:lstStyle/>
          <a:p>
            <a:pPr>
              <a:spcBef>
                <a:spcPts val="300"/>
              </a:spcBef>
            </a:pPr>
            <a:r>
              <a:rPr lang="en-US" sz="2800" dirty="0" smtClean="0"/>
              <a:t>In </a:t>
            </a:r>
            <a:r>
              <a:rPr lang="en-US" sz="2800" dirty="0"/>
              <a:t>many problems, decreasing temperature is classic </a:t>
            </a:r>
            <a:r>
              <a:rPr lang="en-US" sz="2800" dirty="0" err="1">
                <a:solidFill>
                  <a:srgbClr val="FF0000"/>
                </a:solidFill>
              </a:rPr>
              <a:t>multiscale</a:t>
            </a:r>
            <a:r>
              <a:rPr lang="en-US" sz="2800" dirty="0"/>
              <a:t> – finer resolution </a:t>
            </a:r>
            <a:r>
              <a:rPr lang="en-US" sz="2800" dirty="0" smtClean="0"/>
              <a:t>(√T </a:t>
            </a:r>
            <a:r>
              <a:rPr lang="en-US" sz="2800" dirty="0"/>
              <a:t>is “just” distance scale</a:t>
            </a:r>
            <a:r>
              <a:rPr lang="en-US" sz="2800" dirty="0" smtClean="0"/>
              <a:t>)</a:t>
            </a:r>
          </a:p>
          <a:p>
            <a:pPr>
              <a:spcBef>
                <a:spcPts val="300"/>
              </a:spcBef>
            </a:pPr>
            <a:r>
              <a:rPr lang="en-US" sz="2800" dirty="0" smtClean="0"/>
              <a:t>In </a:t>
            </a:r>
            <a:r>
              <a:rPr lang="en-US" sz="2800" dirty="0"/>
              <a:t>clustering √T </a:t>
            </a:r>
            <a:r>
              <a:rPr lang="en-US" sz="2800" dirty="0" smtClean="0"/>
              <a:t>is distance in space of points (and centroids), for MDS scale in mapped Euclidean space</a:t>
            </a:r>
          </a:p>
          <a:p>
            <a:pPr>
              <a:spcBef>
                <a:spcPts val="300"/>
              </a:spcBef>
            </a:pPr>
            <a:r>
              <a:rPr lang="en-US" sz="2800" b="1" dirty="0">
                <a:sym typeface="Symbol"/>
              </a:rPr>
              <a:t>T = </a:t>
            </a:r>
            <a:r>
              <a:rPr lang="en-US" sz="2800" dirty="0" smtClean="0">
                <a:latin typeface="Arial" pitchFamily="34" charset="0"/>
                <a:cs typeface="Arial" pitchFamily="34" charset="0"/>
                <a:sym typeface="Symbol"/>
              </a:rPr>
              <a:t>∞, </a:t>
            </a:r>
            <a:r>
              <a:rPr lang="en-US" sz="2800" dirty="0">
                <a:sym typeface="Symbol"/>
              </a:rPr>
              <a:t>all points are in same place </a:t>
            </a:r>
            <a:r>
              <a:rPr lang="en-US" sz="2800" dirty="0" smtClean="0">
                <a:sym typeface="Symbol"/>
              </a:rPr>
              <a:t>– the center of universe</a:t>
            </a:r>
          </a:p>
          <a:p>
            <a:pPr>
              <a:spcBef>
                <a:spcPts val="300"/>
              </a:spcBef>
            </a:pPr>
            <a:r>
              <a:rPr lang="en-US" sz="2800" dirty="0" smtClean="0">
                <a:sym typeface="Symbol"/>
              </a:rPr>
              <a:t>For MDS all Euclidean points are at center and distances are zero. For clustering, there is one cluster</a:t>
            </a:r>
          </a:p>
          <a:p>
            <a:pPr>
              <a:spcBef>
                <a:spcPts val="300"/>
              </a:spcBef>
            </a:pPr>
            <a:r>
              <a:rPr lang="en-US" sz="2800" dirty="0" smtClean="0">
                <a:sym typeface="Symbol"/>
              </a:rPr>
              <a:t>As Temperature lowered there are phase transitions in clustering cases where clusters split</a:t>
            </a:r>
          </a:p>
          <a:p>
            <a:pPr lvl="1">
              <a:spcBef>
                <a:spcPts val="300"/>
              </a:spcBef>
            </a:pPr>
            <a:r>
              <a:rPr lang="en-US" sz="2400" dirty="0" smtClean="0">
                <a:sym typeface="Symbol"/>
              </a:rPr>
              <a:t>Algorithm determines whether split needed as second derivative matrix singular</a:t>
            </a:r>
          </a:p>
          <a:p>
            <a:pPr>
              <a:spcBef>
                <a:spcPts val="300"/>
              </a:spcBef>
            </a:pPr>
            <a:r>
              <a:rPr lang="en-US" sz="2800" dirty="0" smtClean="0">
                <a:sym typeface="Symbol"/>
              </a:rPr>
              <a:t>Note DA has similar features to hierarchical methods and you do not have to specify a number of clusters; you need to specify a </a:t>
            </a:r>
            <a:r>
              <a:rPr lang="en-US" sz="2800" dirty="0" smtClean="0">
                <a:sym typeface="Symbol"/>
              </a:rPr>
              <a:t>final distance </a:t>
            </a:r>
            <a:r>
              <a:rPr lang="en-US" sz="2800" dirty="0" smtClean="0">
                <a:sym typeface="Symbol"/>
              </a:rPr>
              <a:t>scale</a:t>
            </a:r>
            <a:endParaRPr lang="en-US" sz="2800"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14</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extLst>
      <p:ext uri="{BB962C8B-B14F-4D97-AF65-F5344CB8AC3E}">
        <p14:creationId xmlns:p14="http://schemas.microsoft.com/office/powerpoint/2010/main" val="1386994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685800"/>
          </a:xfrm>
        </p:spPr>
        <p:txBody>
          <a:bodyPr/>
          <a:lstStyle/>
          <a:p>
            <a:r>
              <a:rPr lang="en-US" b="1" dirty="0" smtClean="0"/>
              <a:t>Basic Deterministic Annealing</a:t>
            </a:r>
            <a:endParaRPr lang="en-US" b="1" dirty="0"/>
          </a:p>
        </p:txBody>
      </p:sp>
      <p:sp>
        <p:nvSpPr>
          <p:cNvPr id="3" name="Content Placeholder 2"/>
          <p:cNvSpPr>
            <a:spLocks noGrp="1"/>
          </p:cNvSpPr>
          <p:nvPr>
            <p:ph idx="1"/>
          </p:nvPr>
        </p:nvSpPr>
        <p:spPr>
          <a:xfrm>
            <a:off x="0" y="533400"/>
            <a:ext cx="9144000" cy="5867400"/>
          </a:xfrm>
        </p:spPr>
        <p:txBody>
          <a:bodyPr>
            <a:noAutofit/>
          </a:bodyPr>
          <a:lstStyle/>
          <a:p>
            <a:pPr>
              <a:spcBef>
                <a:spcPts val="400"/>
              </a:spcBef>
            </a:pPr>
            <a:r>
              <a:rPr lang="en-US" sz="2600" b="1" dirty="0" smtClean="0">
                <a:solidFill>
                  <a:srgbClr val="FF0000"/>
                </a:solidFill>
              </a:rPr>
              <a:t>H</a:t>
            </a:r>
            <a:r>
              <a:rPr lang="en-US" sz="2600" dirty="0" smtClean="0">
                <a:solidFill>
                  <a:srgbClr val="FF0000"/>
                </a:solidFill>
              </a:rPr>
              <a:t>(</a:t>
            </a:r>
            <a:r>
              <a:rPr lang="en-US" sz="2600" u="sng" dirty="0">
                <a:solidFill>
                  <a:srgbClr val="FF0000"/>
                </a:solidFill>
                <a:sym typeface="Symbol"/>
              </a:rPr>
              <a:t></a:t>
            </a:r>
            <a:r>
              <a:rPr lang="en-US" sz="2600" dirty="0">
                <a:solidFill>
                  <a:srgbClr val="FF0000"/>
                </a:solidFill>
              </a:rPr>
              <a:t>)</a:t>
            </a:r>
            <a:r>
              <a:rPr lang="en-US" sz="2600" b="1" dirty="0" smtClean="0">
                <a:solidFill>
                  <a:srgbClr val="FF0000"/>
                </a:solidFill>
              </a:rPr>
              <a:t> </a:t>
            </a:r>
            <a:r>
              <a:rPr lang="en-US" sz="2600" b="1" dirty="0">
                <a:solidFill>
                  <a:srgbClr val="FF0000"/>
                </a:solidFill>
              </a:rPr>
              <a:t>is objective function </a:t>
            </a:r>
            <a:r>
              <a:rPr lang="en-US" sz="2600" dirty="0"/>
              <a:t>to be minimized as a function of parameters </a:t>
            </a:r>
            <a:r>
              <a:rPr lang="en-US" sz="2600" u="sng" dirty="0">
                <a:sym typeface="Symbol"/>
              </a:rPr>
              <a:t></a:t>
            </a:r>
            <a:r>
              <a:rPr lang="en-US" sz="2600" dirty="0">
                <a:sym typeface="Symbol"/>
              </a:rPr>
              <a:t> </a:t>
            </a:r>
            <a:r>
              <a:rPr lang="en-US" sz="2600" dirty="0">
                <a:sym typeface="Symbol"/>
              </a:rPr>
              <a:t>(as in Stress formula given earlier for MDS)</a:t>
            </a:r>
            <a:endParaRPr lang="en-US" sz="2600" dirty="0">
              <a:sym typeface="Symbol"/>
            </a:endParaRPr>
          </a:p>
          <a:p>
            <a:pPr>
              <a:spcBef>
                <a:spcPts val="400"/>
              </a:spcBef>
            </a:pPr>
            <a:r>
              <a:rPr lang="en-US" sz="2600" dirty="0" smtClean="0">
                <a:solidFill>
                  <a:srgbClr val="FF0000"/>
                </a:solidFill>
              </a:rPr>
              <a:t>Gibbs</a:t>
            </a:r>
            <a:r>
              <a:rPr lang="en-US" sz="2600" dirty="0" smtClean="0"/>
              <a:t> Distribution at Temperature T</a:t>
            </a:r>
            <a:br>
              <a:rPr lang="en-US" sz="2600" dirty="0" smtClean="0"/>
            </a:br>
            <a:r>
              <a:rPr lang="en-US" sz="2600" dirty="0" smtClean="0">
                <a:solidFill>
                  <a:srgbClr val="FF0000"/>
                </a:solidFill>
              </a:rPr>
              <a:t>P(</a:t>
            </a:r>
            <a:r>
              <a:rPr lang="en-US" sz="2600" u="sng" dirty="0" smtClean="0">
                <a:solidFill>
                  <a:srgbClr val="FF0000"/>
                </a:solidFill>
                <a:sym typeface="Symbol"/>
              </a:rPr>
              <a:t></a:t>
            </a:r>
            <a:r>
              <a:rPr lang="en-US" sz="2600" dirty="0" smtClean="0">
                <a:solidFill>
                  <a:srgbClr val="FF0000"/>
                </a:solidFill>
              </a:rPr>
              <a:t>) = exp( - H(</a:t>
            </a:r>
            <a:r>
              <a:rPr lang="en-US" sz="2600" u="sng" dirty="0" smtClean="0">
                <a:solidFill>
                  <a:srgbClr val="FF0000"/>
                </a:solidFill>
                <a:sym typeface="Symbol"/>
              </a:rPr>
              <a:t></a:t>
            </a:r>
            <a:r>
              <a:rPr lang="en-US" sz="2600" dirty="0" smtClean="0">
                <a:solidFill>
                  <a:srgbClr val="FF0000"/>
                </a:solidFill>
              </a:rPr>
              <a:t>)/T) / </a:t>
            </a:r>
            <a:r>
              <a:rPr lang="en-US" sz="2600" dirty="0" smtClean="0">
                <a:solidFill>
                  <a:srgbClr val="FF0000"/>
                </a:solidFill>
                <a:sym typeface="Symbol"/>
              </a:rPr>
              <a:t></a:t>
            </a:r>
            <a:r>
              <a:rPr lang="en-US" sz="2600" dirty="0" smtClean="0">
                <a:solidFill>
                  <a:srgbClr val="FF0000"/>
                </a:solidFill>
              </a:rPr>
              <a:t> d</a:t>
            </a:r>
            <a:r>
              <a:rPr lang="en-US" sz="2600" u="sng" dirty="0" smtClean="0">
                <a:solidFill>
                  <a:srgbClr val="FF0000"/>
                </a:solidFill>
                <a:sym typeface="Symbol"/>
              </a:rPr>
              <a:t></a:t>
            </a:r>
            <a:r>
              <a:rPr lang="en-US" sz="2600" dirty="0" smtClean="0">
                <a:solidFill>
                  <a:srgbClr val="FF0000"/>
                </a:solidFill>
              </a:rPr>
              <a:t> exp( - H(</a:t>
            </a:r>
            <a:r>
              <a:rPr lang="en-US" sz="2600" u="sng" dirty="0" smtClean="0">
                <a:solidFill>
                  <a:srgbClr val="FF0000"/>
                </a:solidFill>
                <a:sym typeface="Symbol"/>
              </a:rPr>
              <a:t></a:t>
            </a:r>
            <a:r>
              <a:rPr lang="en-US" sz="2600" dirty="0" smtClean="0">
                <a:solidFill>
                  <a:srgbClr val="FF0000"/>
                </a:solidFill>
              </a:rPr>
              <a:t>)/T)</a:t>
            </a:r>
          </a:p>
          <a:p>
            <a:pPr>
              <a:spcBef>
                <a:spcPts val="400"/>
              </a:spcBef>
            </a:pPr>
            <a:r>
              <a:rPr lang="en-US" sz="2600" dirty="0" smtClean="0"/>
              <a:t>Or </a:t>
            </a:r>
            <a:r>
              <a:rPr lang="en-US" sz="2600" dirty="0" smtClean="0">
                <a:solidFill>
                  <a:srgbClr val="FF0000"/>
                </a:solidFill>
              </a:rPr>
              <a:t>P(</a:t>
            </a:r>
            <a:r>
              <a:rPr lang="en-US" sz="2600" u="sng" dirty="0" smtClean="0">
                <a:solidFill>
                  <a:srgbClr val="FF0000"/>
                </a:solidFill>
                <a:sym typeface="Symbol"/>
              </a:rPr>
              <a:t></a:t>
            </a:r>
            <a:r>
              <a:rPr lang="en-US" sz="2600" dirty="0" smtClean="0">
                <a:solidFill>
                  <a:srgbClr val="FF0000"/>
                </a:solidFill>
              </a:rPr>
              <a:t>) = exp( - H(</a:t>
            </a:r>
            <a:r>
              <a:rPr lang="en-US" sz="2600" u="sng" dirty="0" smtClean="0">
                <a:solidFill>
                  <a:srgbClr val="FF0000"/>
                </a:solidFill>
                <a:sym typeface="Symbol"/>
              </a:rPr>
              <a:t></a:t>
            </a:r>
            <a:r>
              <a:rPr lang="en-US" sz="2600" dirty="0" smtClean="0">
                <a:solidFill>
                  <a:srgbClr val="FF0000"/>
                </a:solidFill>
              </a:rPr>
              <a:t>)/T + F/T ) </a:t>
            </a:r>
            <a:r>
              <a:rPr lang="en-US" sz="2600" dirty="0" smtClean="0"/>
              <a:t>				</a:t>
            </a:r>
          </a:p>
          <a:p>
            <a:pPr>
              <a:spcBef>
                <a:spcPts val="400"/>
              </a:spcBef>
            </a:pPr>
            <a:r>
              <a:rPr lang="en-US" sz="2600" dirty="0" smtClean="0"/>
              <a:t>Replace </a:t>
            </a:r>
            <a:r>
              <a:rPr lang="en-US" sz="2600" b="1" dirty="0">
                <a:solidFill>
                  <a:srgbClr val="FF0000"/>
                </a:solidFill>
              </a:rPr>
              <a:t>H</a:t>
            </a:r>
            <a:r>
              <a:rPr lang="en-US" sz="2600" dirty="0">
                <a:solidFill>
                  <a:srgbClr val="FF0000"/>
                </a:solidFill>
              </a:rPr>
              <a:t>(</a:t>
            </a:r>
            <a:r>
              <a:rPr lang="en-US" sz="2600" u="sng" dirty="0">
                <a:solidFill>
                  <a:srgbClr val="FF0000"/>
                </a:solidFill>
                <a:sym typeface="Symbol"/>
              </a:rPr>
              <a:t></a:t>
            </a:r>
            <a:r>
              <a:rPr lang="en-US" sz="2600" dirty="0">
                <a:solidFill>
                  <a:srgbClr val="FF0000"/>
                </a:solidFill>
              </a:rPr>
              <a:t>)</a:t>
            </a:r>
            <a:r>
              <a:rPr lang="en-US" sz="2600" b="1" dirty="0">
                <a:solidFill>
                  <a:srgbClr val="FF0000"/>
                </a:solidFill>
              </a:rPr>
              <a:t> </a:t>
            </a:r>
            <a:r>
              <a:rPr lang="en-US" sz="2600" dirty="0" smtClean="0"/>
              <a:t>by a smoothed version; the </a:t>
            </a:r>
            <a:r>
              <a:rPr lang="en-US" sz="2600" dirty="0" smtClean="0">
                <a:solidFill>
                  <a:srgbClr val="FF0000"/>
                </a:solidFill>
              </a:rPr>
              <a:t>Free Energy </a:t>
            </a:r>
            <a:r>
              <a:rPr lang="en-US" sz="2600" dirty="0" smtClean="0"/>
              <a:t>combining Objective Function and Entropy</a:t>
            </a:r>
            <a:br>
              <a:rPr lang="en-US" sz="2600" dirty="0" smtClean="0"/>
            </a:br>
            <a:r>
              <a:rPr lang="en-US" sz="2600" dirty="0" smtClean="0">
                <a:solidFill>
                  <a:srgbClr val="FF0000"/>
                </a:solidFill>
              </a:rPr>
              <a:t>F</a:t>
            </a:r>
            <a:r>
              <a:rPr lang="en-US" sz="2600" baseline="-25000" dirty="0" smtClean="0">
                <a:solidFill>
                  <a:srgbClr val="FF0000"/>
                </a:solidFill>
              </a:rPr>
              <a:t> </a:t>
            </a:r>
            <a:r>
              <a:rPr lang="en-US" sz="2600" dirty="0" smtClean="0">
                <a:solidFill>
                  <a:srgbClr val="FF0000"/>
                </a:solidFill>
              </a:rPr>
              <a:t>= &lt; H</a:t>
            </a:r>
            <a:r>
              <a:rPr lang="en-US" sz="2600" baseline="-25000" dirty="0" smtClean="0">
                <a:solidFill>
                  <a:srgbClr val="FF0000"/>
                </a:solidFill>
              </a:rPr>
              <a:t> </a:t>
            </a:r>
            <a:r>
              <a:rPr lang="en-US" sz="2600" dirty="0" smtClean="0">
                <a:solidFill>
                  <a:srgbClr val="FF0000"/>
                </a:solidFill>
              </a:rPr>
              <a:t>- T S(P) &gt; = </a:t>
            </a:r>
            <a:r>
              <a:rPr lang="en-US" sz="2600" dirty="0" smtClean="0">
                <a:solidFill>
                  <a:srgbClr val="FF0000"/>
                </a:solidFill>
                <a:sym typeface="Symbol"/>
              </a:rPr>
              <a:t></a:t>
            </a:r>
            <a:r>
              <a:rPr lang="en-US" sz="2600" dirty="0" smtClean="0">
                <a:solidFill>
                  <a:srgbClr val="FF0000"/>
                </a:solidFill>
              </a:rPr>
              <a:t> d</a:t>
            </a:r>
            <a:r>
              <a:rPr lang="en-US" sz="2600" u="sng" dirty="0" smtClean="0">
                <a:solidFill>
                  <a:srgbClr val="FF0000"/>
                </a:solidFill>
                <a:sym typeface="Symbol"/>
              </a:rPr>
              <a:t></a:t>
            </a:r>
            <a:r>
              <a:rPr lang="en-US" sz="2600" dirty="0" smtClean="0">
                <a:solidFill>
                  <a:srgbClr val="FF0000"/>
                </a:solidFill>
              </a:rPr>
              <a:t> {P(</a:t>
            </a:r>
            <a:r>
              <a:rPr lang="en-US" sz="2600" u="sng" dirty="0" smtClean="0">
                <a:solidFill>
                  <a:srgbClr val="FF0000"/>
                </a:solidFill>
                <a:sym typeface="Symbol"/>
              </a:rPr>
              <a:t></a:t>
            </a:r>
            <a:r>
              <a:rPr lang="en-US" sz="2600" dirty="0" smtClean="0">
                <a:solidFill>
                  <a:srgbClr val="FF0000"/>
                </a:solidFill>
              </a:rPr>
              <a:t>)H</a:t>
            </a:r>
            <a:r>
              <a:rPr lang="en-US" sz="2600" baseline="-25000" dirty="0" smtClean="0">
                <a:solidFill>
                  <a:srgbClr val="FF0000"/>
                </a:solidFill>
              </a:rPr>
              <a:t> </a:t>
            </a:r>
            <a:r>
              <a:rPr lang="en-US" sz="2600" dirty="0" smtClean="0">
                <a:solidFill>
                  <a:srgbClr val="FF0000"/>
                </a:solidFill>
              </a:rPr>
              <a:t>+ T P(</a:t>
            </a:r>
            <a:r>
              <a:rPr lang="en-US" sz="2600" u="sng" dirty="0" smtClean="0">
                <a:solidFill>
                  <a:srgbClr val="FF0000"/>
                </a:solidFill>
                <a:sym typeface="Symbol"/>
              </a:rPr>
              <a:t></a:t>
            </a:r>
            <a:r>
              <a:rPr lang="en-US" sz="2600" dirty="0" smtClean="0">
                <a:solidFill>
                  <a:srgbClr val="FF0000"/>
                </a:solidFill>
              </a:rPr>
              <a:t>) </a:t>
            </a:r>
            <a:r>
              <a:rPr lang="en-US" sz="2600" dirty="0" err="1" smtClean="0">
                <a:solidFill>
                  <a:srgbClr val="FF0000"/>
                </a:solidFill>
              </a:rPr>
              <a:t>lnP</a:t>
            </a:r>
            <a:r>
              <a:rPr lang="en-US" sz="2600" dirty="0" smtClean="0">
                <a:solidFill>
                  <a:srgbClr val="FF0000"/>
                </a:solidFill>
              </a:rPr>
              <a:t>(</a:t>
            </a:r>
            <a:r>
              <a:rPr lang="en-US" sz="2600" u="sng" dirty="0" smtClean="0">
                <a:solidFill>
                  <a:srgbClr val="FF0000"/>
                </a:solidFill>
                <a:sym typeface="Symbol"/>
              </a:rPr>
              <a:t></a:t>
            </a:r>
            <a:r>
              <a:rPr lang="en-US" sz="2600" dirty="0" smtClean="0">
                <a:solidFill>
                  <a:srgbClr val="FF0000"/>
                </a:solidFill>
              </a:rPr>
              <a:t>)}</a:t>
            </a:r>
          </a:p>
          <a:p>
            <a:pPr>
              <a:spcBef>
                <a:spcPts val="400"/>
              </a:spcBef>
            </a:pPr>
            <a:r>
              <a:rPr lang="en-US" sz="2600" dirty="0" smtClean="0">
                <a:solidFill>
                  <a:srgbClr val="FF0000"/>
                </a:solidFill>
                <a:sym typeface="Symbol"/>
              </a:rPr>
              <a:t>Simulated annealing </a:t>
            </a:r>
            <a:r>
              <a:rPr lang="en-US" sz="2600" dirty="0" smtClean="0">
                <a:sym typeface="Symbol"/>
              </a:rPr>
              <a:t>performs these integrals by Monte Carlo</a:t>
            </a:r>
          </a:p>
          <a:p>
            <a:pPr>
              <a:spcBef>
                <a:spcPts val="400"/>
              </a:spcBef>
            </a:pPr>
            <a:r>
              <a:rPr lang="en-US" sz="2600" dirty="0" smtClean="0">
                <a:solidFill>
                  <a:srgbClr val="FF0000"/>
                </a:solidFill>
                <a:sym typeface="Symbol"/>
              </a:rPr>
              <a:t>Deterministic annealing </a:t>
            </a:r>
            <a:r>
              <a:rPr lang="en-US" sz="2600" dirty="0" smtClean="0">
                <a:sym typeface="Symbol"/>
              </a:rPr>
              <a:t>corresponds to doing integrals analytically (by mean field approximation) and is much </a:t>
            </a:r>
            <a:r>
              <a:rPr lang="en-US" sz="2600" dirty="0" err="1" smtClean="0">
                <a:sym typeface="Symbol"/>
              </a:rPr>
              <a:t>much</a:t>
            </a:r>
            <a:r>
              <a:rPr lang="en-US" sz="2600" dirty="0" smtClean="0">
                <a:sym typeface="Symbol"/>
              </a:rPr>
              <a:t> faster </a:t>
            </a:r>
          </a:p>
          <a:p>
            <a:pPr>
              <a:spcBef>
                <a:spcPts val="400"/>
              </a:spcBef>
            </a:pPr>
            <a:r>
              <a:rPr lang="en-US" sz="2600" dirty="0" smtClean="0">
                <a:sym typeface="Symbol"/>
              </a:rPr>
              <a:t>In each case temperature is lowered slowly – say by a factor 0.95 to 0.9999 at each iteration</a:t>
            </a:r>
          </a:p>
        </p:txBody>
      </p:sp>
    </p:spTree>
    <p:extLst>
      <p:ext uri="{BB962C8B-B14F-4D97-AF65-F5344CB8AC3E}">
        <p14:creationId xmlns:p14="http://schemas.microsoft.com/office/powerpoint/2010/main" val="3623652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
            <a:ext cx="8229600" cy="749808"/>
          </a:xfrm>
        </p:spPr>
        <p:txBody>
          <a:bodyPr>
            <a:noAutofit/>
          </a:bodyPr>
          <a:lstStyle/>
          <a:p>
            <a:r>
              <a:rPr lang="en-US" sz="3600" b="1" dirty="0" smtClean="0"/>
              <a:t>Some Uses of Deterministic Annealing</a:t>
            </a:r>
            <a:endParaRPr lang="en-US" sz="3600" b="1" dirty="0"/>
          </a:p>
        </p:txBody>
      </p:sp>
      <p:sp>
        <p:nvSpPr>
          <p:cNvPr id="3" name="Content Placeholder 2"/>
          <p:cNvSpPr>
            <a:spLocks noGrp="1"/>
          </p:cNvSpPr>
          <p:nvPr>
            <p:ph idx="1"/>
          </p:nvPr>
        </p:nvSpPr>
        <p:spPr>
          <a:xfrm>
            <a:off x="0" y="533400"/>
            <a:ext cx="9144000" cy="5486400"/>
          </a:xfrm>
        </p:spPr>
        <p:txBody>
          <a:bodyPr>
            <a:noAutofit/>
          </a:bodyPr>
          <a:lstStyle/>
          <a:p>
            <a:pPr>
              <a:spcBef>
                <a:spcPts val="1200"/>
              </a:spcBef>
            </a:pPr>
            <a:r>
              <a:rPr lang="en-US" sz="2400" dirty="0" smtClean="0">
                <a:solidFill>
                  <a:srgbClr val="FF0000"/>
                </a:solidFill>
              </a:rPr>
              <a:t>Clustering</a:t>
            </a:r>
          </a:p>
          <a:p>
            <a:pPr lvl="1">
              <a:spcBef>
                <a:spcPts val="1200"/>
              </a:spcBef>
            </a:pPr>
            <a:r>
              <a:rPr lang="en-US" sz="2000" dirty="0" smtClean="0">
                <a:solidFill>
                  <a:srgbClr val="FF0000"/>
                </a:solidFill>
              </a:rPr>
              <a:t>Vectors</a:t>
            </a:r>
            <a:r>
              <a:rPr lang="en-US" sz="2000" dirty="0" smtClean="0">
                <a:solidFill>
                  <a:srgbClr val="000000"/>
                </a:solidFill>
              </a:rPr>
              <a:t>:  Rose (</a:t>
            </a:r>
            <a:r>
              <a:rPr lang="en-US" sz="2000" dirty="0" err="1" smtClean="0">
                <a:solidFill>
                  <a:srgbClr val="000000"/>
                </a:solidFill>
              </a:rPr>
              <a:t>Gurewitz</a:t>
            </a:r>
            <a:r>
              <a:rPr lang="en-US" sz="2000" dirty="0" smtClean="0">
                <a:solidFill>
                  <a:srgbClr val="000000"/>
                </a:solidFill>
              </a:rPr>
              <a:t> and Fox) </a:t>
            </a:r>
          </a:p>
          <a:p>
            <a:pPr lvl="1">
              <a:spcBef>
                <a:spcPts val="1200"/>
              </a:spcBef>
            </a:pPr>
            <a:r>
              <a:rPr lang="en-US" sz="2000" dirty="0" smtClean="0">
                <a:solidFill>
                  <a:srgbClr val="FF0000"/>
                </a:solidFill>
              </a:rPr>
              <a:t>Clusters with fixed sizes </a:t>
            </a:r>
            <a:r>
              <a:rPr lang="en-US" sz="2000" dirty="0" smtClean="0">
                <a:solidFill>
                  <a:srgbClr val="000000"/>
                </a:solidFill>
              </a:rPr>
              <a:t>and no tails (Proteomics team at Broad)</a:t>
            </a:r>
          </a:p>
          <a:p>
            <a:pPr lvl="1">
              <a:spcBef>
                <a:spcPts val="1200"/>
              </a:spcBef>
            </a:pPr>
            <a:r>
              <a:rPr lang="en-US" sz="2000" dirty="0" smtClean="0">
                <a:solidFill>
                  <a:srgbClr val="FF0000"/>
                </a:solidFill>
              </a:rPr>
              <a:t>No Vectors</a:t>
            </a:r>
            <a:r>
              <a:rPr lang="en-US" sz="2000" dirty="0" smtClean="0">
                <a:solidFill>
                  <a:srgbClr val="000000"/>
                </a:solidFill>
              </a:rPr>
              <a:t>: Hofmann and </a:t>
            </a:r>
            <a:r>
              <a:rPr lang="en-US" sz="2000" dirty="0" err="1" smtClean="0">
                <a:solidFill>
                  <a:srgbClr val="000000"/>
                </a:solidFill>
              </a:rPr>
              <a:t>Buhmann</a:t>
            </a:r>
            <a:r>
              <a:rPr lang="en-US" sz="2000" dirty="0" smtClean="0">
                <a:solidFill>
                  <a:srgbClr val="000000"/>
                </a:solidFill>
              </a:rPr>
              <a:t> (Just use </a:t>
            </a:r>
            <a:r>
              <a:rPr lang="en-US" sz="2000" dirty="0" err="1" smtClean="0">
                <a:solidFill>
                  <a:srgbClr val="000000"/>
                </a:solidFill>
              </a:rPr>
              <a:t>pairwise</a:t>
            </a:r>
            <a:r>
              <a:rPr lang="en-US" sz="2000" dirty="0" smtClean="0">
                <a:solidFill>
                  <a:srgbClr val="000000"/>
                </a:solidFill>
              </a:rPr>
              <a:t> distances)</a:t>
            </a:r>
          </a:p>
          <a:p>
            <a:pPr>
              <a:spcBef>
                <a:spcPts val="1200"/>
              </a:spcBef>
            </a:pPr>
            <a:r>
              <a:rPr lang="en-US" sz="2400" dirty="0" smtClean="0">
                <a:solidFill>
                  <a:srgbClr val="FF0000"/>
                </a:solidFill>
              </a:rPr>
              <a:t>Dimension Reduction </a:t>
            </a:r>
            <a:r>
              <a:rPr lang="en-US" sz="2400" dirty="0" smtClean="0"/>
              <a:t>for visualization and analysis </a:t>
            </a:r>
          </a:p>
          <a:p>
            <a:pPr lvl="1">
              <a:spcBef>
                <a:spcPts val="1200"/>
              </a:spcBef>
            </a:pPr>
            <a:r>
              <a:rPr lang="en-US" sz="2000" dirty="0" smtClean="0">
                <a:solidFill>
                  <a:srgbClr val="FF0000"/>
                </a:solidFill>
              </a:rPr>
              <a:t>Vectors</a:t>
            </a:r>
            <a:r>
              <a:rPr lang="en-US" sz="2000" dirty="0" smtClean="0"/>
              <a:t>: GTM Generative Topographic Mapping</a:t>
            </a:r>
          </a:p>
          <a:p>
            <a:pPr lvl="1">
              <a:spcBef>
                <a:spcPts val="1200"/>
              </a:spcBef>
            </a:pPr>
            <a:r>
              <a:rPr lang="en-US" sz="2000" dirty="0" smtClean="0">
                <a:solidFill>
                  <a:srgbClr val="FF0000"/>
                </a:solidFill>
              </a:rPr>
              <a:t>No </a:t>
            </a:r>
            <a:r>
              <a:rPr lang="en-US" sz="2000" dirty="0">
                <a:solidFill>
                  <a:srgbClr val="FF0000"/>
                </a:solidFill>
              </a:rPr>
              <a:t>vectors </a:t>
            </a:r>
            <a:r>
              <a:rPr lang="en-US" sz="2000" dirty="0" smtClean="0">
                <a:solidFill>
                  <a:srgbClr val="FF0000"/>
                </a:solidFill>
              </a:rPr>
              <a:t>SMACOF</a:t>
            </a:r>
            <a:r>
              <a:rPr lang="en-US" sz="2000" dirty="0" smtClean="0"/>
              <a:t>: Multidimensional Scaling) MDS </a:t>
            </a:r>
            <a:r>
              <a:rPr lang="en-US" sz="2000" dirty="0" smtClean="0">
                <a:solidFill>
                  <a:srgbClr val="000000"/>
                </a:solidFill>
              </a:rPr>
              <a:t>(Just use pairwise distances)</a:t>
            </a:r>
            <a:endParaRPr lang="en-US" sz="2000" dirty="0" smtClean="0"/>
          </a:p>
          <a:p>
            <a:pPr>
              <a:spcBef>
                <a:spcPts val="1200"/>
              </a:spcBef>
            </a:pPr>
            <a:r>
              <a:rPr lang="en-US" sz="2400" dirty="0" smtClean="0"/>
              <a:t>Can apply to </a:t>
            </a:r>
            <a:r>
              <a:rPr lang="en-US" sz="2400" dirty="0" smtClean="0">
                <a:solidFill>
                  <a:srgbClr val="FF0000"/>
                </a:solidFill>
              </a:rPr>
              <a:t>HMM</a:t>
            </a:r>
            <a:r>
              <a:rPr lang="en-US" sz="2400" dirty="0" smtClean="0"/>
              <a:t> &amp;  </a:t>
            </a:r>
            <a:r>
              <a:rPr lang="en-US" sz="2400" dirty="0" smtClean="0">
                <a:solidFill>
                  <a:srgbClr val="FF0000"/>
                </a:solidFill>
              </a:rPr>
              <a:t>general mixture models</a:t>
            </a:r>
            <a:r>
              <a:rPr lang="en-US" sz="2400" dirty="0" smtClean="0"/>
              <a:t> </a:t>
            </a:r>
            <a:r>
              <a:rPr lang="en-US" sz="2400" dirty="0"/>
              <a:t>(</a:t>
            </a:r>
            <a:r>
              <a:rPr lang="en-US" sz="2400" dirty="0" smtClean="0"/>
              <a:t>less study)</a:t>
            </a:r>
          </a:p>
          <a:p>
            <a:pPr lvl="1">
              <a:spcBef>
                <a:spcPts val="1200"/>
              </a:spcBef>
            </a:pPr>
            <a:r>
              <a:rPr lang="en-US" sz="2000" dirty="0" smtClean="0">
                <a:solidFill>
                  <a:srgbClr val="FF0000"/>
                </a:solidFill>
              </a:rPr>
              <a:t>Gaussian Mixture </a:t>
            </a:r>
            <a:r>
              <a:rPr lang="en-US" sz="2000" dirty="0" smtClean="0"/>
              <a:t>Models</a:t>
            </a:r>
          </a:p>
          <a:p>
            <a:pPr lvl="1">
              <a:spcBef>
                <a:spcPts val="1200"/>
              </a:spcBef>
            </a:pPr>
            <a:r>
              <a:rPr lang="en-US" sz="2000" dirty="0">
                <a:solidFill>
                  <a:srgbClr val="FF0000"/>
                </a:solidFill>
              </a:rPr>
              <a:t>Probabilistic Latent Semantic Analysis </a:t>
            </a:r>
            <a:r>
              <a:rPr lang="en-US" sz="2000" dirty="0"/>
              <a:t>with Deterministic Annealing </a:t>
            </a:r>
            <a:r>
              <a:rPr lang="en-US" sz="2000" dirty="0" smtClean="0"/>
              <a:t>DA-PLSA as alternative to </a:t>
            </a:r>
            <a:r>
              <a:rPr lang="en-US" sz="2000" dirty="0" smtClean="0">
                <a:solidFill>
                  <a:srgbClr val="FF0000"/>
                </a:solidFill>
              </a:rPr>
              <a:t>Latent Dirichlet Allocation </a:t>
            </a:r>
            <a:r>
              <a:rPr lang="en-US" sz="2000" dirty="0" smtClean="0"/>
              <a:t>for finding “hidden factors” </a:t>
            </a:r>
            <a:endParaRPr lang="en-US" sz="2400" dirty="0" smtClean="0"/>
          </a:p>
        </p:txBody>
      </p:sp>
    </p:spTree>
    <p:extLst>
      <p:ext uri="{BB962C8B-B14F-4D97-AF65-F5344CB8AC3E}">
        <p14:creationId xmlns:p14="http://schemas.microsoft.com/office/powerpoint/2010/main" val="1866543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Examples of current IU algorithms</a:t>
            </a:r>
            <a:endParaRPr lang="en-US"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17</a:t>
            </a:fld>
            <a:endParaRPr lang="en-US"/>
          </a:p>
        </p:txBody>
      </p:sp>
    </p:spTree>
    <p:extLst>
      <p:ext uri="{BB962C8B-B14F-4D97-AF65-F5344CB8AC3E}">
        <p14:creationId xmlns:p14="http://schemas.microsoft.com/office/powerpoint/2010/main" val="3780902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Some Clustering </a:t>
            </a:r>
            <a:r>
              <a:rPr lang="en-US" dirty="0" smtClean="0"/>
              <a:t>Problems at Indiana</a:t>
            </a:r>
            <a:endParaRPr lang="en-US" dirty="0"/>
          </a:p>
        </p:txBody>
      </p:sp>
      <p:sp>
        <p:nvSpPr>
          <p:cNvPr id="3" name="Content Placeholder 2"/>
          <p:cNvSpPr>
            <a:spLocks noGrp="1"/>
          </p:cNvSpPr>
          <p:nvPr>
            <p:ph idx="1"/>
          </p:nvPr>
        </p:nvSpPr>
        <p:spPr>
          <a:xfrm>
            <a:off x="-14111" y="685800"/>
            <a:ext cx="9144000" cy="4525963"/>
          </a:xfrm>
        </p:spPr>
        <p:txBody>
          <a:bodyPr/>
          <a:lstStyle/>
          <a:p>
            <a:r>
              <a:rPr lang="en-US" sz="2800" dirty="0" smtClean="0">
                <a:solidFill>
                  <a:srgbClr val="00B050"/>
                </a:solidFill>
              </a:rPr>
              <a:t>Analysis of Mass Spectrometry data to find peptides by clustering peaks (Broad Institute)</a:t>
            </a:r>
          </a:p>
          <a:p>
            <a:pPr lvl="1"/>
            <a:r>
              <a:rPr lang="en-US" sz="2400" dirty="0" smtClean="0">
                <a:solidFill>
                  <a:srgbClr val="00B050"/>
                </a:solidFill>
              </a:rPr>
              <a:t>~0.5 million points in 2 dimensions (one experiment) --  ~ 50,000 clusters summed over charges</a:t>
            </a:r>
          </a:p>
          <a:p>
            <a:r>
              <a:rPr lang="en-US" sz="2800" dirty="0" smtClean="0">
                <a:solidFill>
                  <a:srgbClr val="00B050"/>
                </a:solidFill>
              </a:rPr>
              <a:t>Metagenomics – 0.5  million (increasing rapidly) points NOT in a vector space – hundreds of clusters per sample</a:t>
            </a:r>
          </a:p>
          <a:p>
            <a:r>
              <a:rPr lang="en-US" sz="2800" dirty="0" smtClean="0">
                <a:solidFill>
                  <a:srgbClr val="FF0000"/>
                </a:solidFill>
              </a:rPr>
              <a:t>Pathology Images &gt;50 Dimensions</a:t>
            </a:r>
          </a:p>
          <a:p>
            <a:r>
              <a:rPr lang="en-US" sz="2800" dirty="0" smtClean="0">
                <a:solidFill>
                  <a:srgbClr val="FF0000"/>
                </a:solidFill>
              </a:rPr>
              <a:t>Social image analysis is in a </a:t>
            </a:r>
            <a:r>
              <a:rPr lang="en-US" sz="2800" dirty="0" err="1" smtClean="0">
                <a:solidFill>
                  <a:srgbClr val="FF0000"/>
                </a:solidFill>
              </a:rPr>
              <a:t>highish</a:t>
            </a:r>
            <a:r>
              <a:rPr lang="en-US" sz="2800" dirty="0" smtClean="0">
                <a:solidFill>
                  <a:srgbClr val="FF0000"/>
                </a:solidFill>
              </a:rPr>
              <a:t> dimension vector space</a:t>
            </a:r>
          </a:p>
          <a:p>
            <a:pPr lvl="1"/>
            <a:r>
              <a:rPr lang="en-US" sz="2400" dirty="0" smtClean="0">
                <a:solidFill>
                  <a:srgbClr val="FF0000"/>
                </a:solidFill>
              </a:rPr>
              <a:t>10-50 million images; 1000 features per image; million clusters</a:t>
            </a:r>
          </a:p>
          <a:p>
            <a:r>
              <a:rPr lang="en-US" sz="2800" dirty="0" smtClean="0">
                <a:solidFill>
                  <a:srgbClr val="FF0000"/>
                </a:solidFill>
              </a:rPr>
              <a:t>Finding communities from network graphs coming from Social media contacts etc.</a:t>
            </a:r>
          </a:p>
          <a:p>
            <a:pPr lvl="1"/>
            <a:r>
              <a:rPr lang="en-US" sz="2400" dirty="0" smtClean="0">
                <a:solidFill>
                  <a:srgbClr val="FF0000"/>
                </a:solidFill>
              </a:rPr>
              <a:t>No vector space; can be huge in all ways</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18</a:t>
            </a:fld>
            <a:endParaRPr lang="en-US"/>
          </a:p>
        </p:txBody>
      </p:sp>
    </p:spTree>
    <p:extLst>
      <p:ext uri="{BB962C8B-B14F-4D97-AF65-F5344CB8AC3E}">
        <p14:creationId xmlns:p14="http://schemas.microsoft.com/office/powerpoint/2010/main" val="1728927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smtClean="0"/>
              <a:t>Background on LC-MS</a:t>
            </a:r>
            <a:endParaRPr lang="en-US" dirty="0"/>
          </a:p>
        </p:txBody>
      </p:sp>
      <p:sp>
        <p:nvSpPr>
          <p:cNvPr id="3" name="Content Placeholder 2"/>
          <p:cNvSpPr>
            <a:spLocks noGrp="1"/>
          </p:cNvSpPr>
          <p:nvPr>
            <p:ph idx="1"/>
          </p:nvPr>
        </p:nvSpPr>
        <p:spPr>
          <a:xfrm>
            <a:off x="0" y="762000"/>
            <a:ext cx="9144000" cy="5594350"/>
          </a:xfrm>
        </p:spPr>
        <p:txBody>
          <a:bodyPr/>
          <a:lstStyle/>
          <a:p>
            <a:r>
              <a:rPr lang="en-US" sz="2100" dirty="0" smtClean="0"/>
              <a:t>Remarks of collaborators – Broad Institute</a:t>
            </a:r>
          </a:p>
          <a:p>
            <a:r>
              <a:rPr lang="en-US" sz="2100" dirty="0" smtClean="0"/>
              <a:t>Abundance </a:t>
            </a:r>
            <a:r>
              <a:rPr lang="en-US" sz="2100" dirty="0"/>
              <a:t>of peaks in “label-free” LC-MS enables large-scale comparison of peptides among groups of samples. </a:t>
            </a:r>
            <a:endParaRPr lang="en-US" sz="2100" dirty="0" smtClean="0"/>
          </a:p>
          <a:p>
            <a:r>
              <a:rPr lang="en-US" sz="2100" dirty="0" smtClean="0"/>
              <a:t>In </a:t>
            </a:r>
            <a:r>
              <a:rPr lang="en-US" sz="2100" dirty="0"/>
              <a:t>fact when a group of samples in a cohort is analyzed together, not only is it possible to “align” robustly or cluster the corresponding peaks across samples, but it is also possible to search for patterns or fingerprints of disease states which may not be detectable in individual samples. </a:t>
            </a:r>
            <a:endParaRPr lang="en-US" sz="2100" dirty="0" smtClean="0"/>
          </a:p>
          <a:p>
            <a:r>
              <a:rPr lang="en-US" sz="2100" dirty="0" smtClean="0"/>
              <a:t>This </a:t>
            </a:r>
            <a:r>
              <a:rPr lang="en-US" sz="2100" dirty="0"/>
              <a:t>property of the data lends itself naturally to big data analytics for biomarker discovery and is especially useful for population-level studies with large cohorts, as in the case of infectious diseases and epidemics. </a:t>
            </a:r>
            <a:endParaRPr lang="en-US" sz="2100" dirty="0" smtClean="0"/>
          </a:p>
          <a:p>
            <a:r>
              <a:rPr lang="en-US" sz="2100" dirty="0" smtClean="0"/>
              <a:t>With </a:t>
            </a:r>
            <a:r>
              <a:rPr lang="en-US" sz="2100" dirty="0"/>
              <a:t>increasingly large-scale studies, the need for fast yet precise cohort-wide clustering of large numbers of peaks assumes technical importance. </a:t>
            </a:r>
            <a:endParaRPr lang="en-US" sz="2100" dirty="0" smtClean="0"/>
          </a:p>
          <a:p>
            <a:r>
              <a:rPr lang="en-US" sz="2100" dirty="0" smtClean="0"/>
              <a:t>In </a:t>
            </a:r>
            <a:r>
              <a:rPr lang="en-US" sz="2100" dirty="0"/>
              <a:t>particular, a scalable parallel implementation of a cohort-wide peak clustering algorithm for LC-MS-based proteomic data can prove to be a critically important tool in clinical pipelines for responding to global epidemics of infectious diseases like tuberculosis, influenza, etc. </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spTree>
    <p:extLst>
      <p:ext uri="{BB962C8B-B14F-4D97-AF65-F5344CB8AC3E}">
        <p14:creationId xmlns:p14="http://schemas.microsoft.com/office/powerpoint/2010/main" val="1183181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1143000"/>
          </a:xfrm>
        </p:spPr>
        <p:txBody>
          <a:bodyPr/>
          <a:lstStyle/>
          <a:p>
            <a:r>
              <a:rPr lang="en-US" dirty="0" smtClean="0"/>
              <a:t>Abstract</a:t>
            </a:r>
            <a:endParaRPr lang="en-US" dirty="0"/>
          </a:p>
        </p:txBody>
      </p:sp>
      <p:sp>
        <p:nvSpPr>
          <p:cNvPr id="3" name="Content Placeholder 2"/>
          <p:cNvSpPr>
            <a:spLocks noGrp="1"/>
          </p:cNvSpPr>
          <p:nvPr>
            <p:ph idx="1"/>
          </p:nvPr>
        </p:nvSpPr>
        <p:spPr>
          <a:xfrm>
            <a:off x="0" y="914400"/>
            <a:ext cx="9067800" cy="4525963"/>
          </a:xfrm>
        </p:spPr>
        <p:txBody>
          <a:bodyPr/>
          <a:lstStyle/>
          <a:p>
            <a:r>
              <a:rPr lang="en-US" sz="2800" dirty="0"/>
              <a:t>We discuss a variety of large scale optimization/data analytics including deep learning, clustering, image processing, information retrieval, collaborative filtering and dimension reduction. </a:t>
            </a:r>
            <a:endParaRPr lang="en-US" sz="2800" dirty="0" smtClean="0"/>
          </a:p>
          <a:p>
            <a:r>
              <a:rPr lang="en-US" sz="2800" dirty="0" smtClean="0"/>
              <a:t>We </a:t>
            </a:r>
            <a:r>
              <a:rPr lang="en-US" sz="2800" dirty="0"/>
              <a:t>describe parallelization challenges and nature of kernel operations. </a:t>
            </a:r>
            <a:endParaRPr lang="en-US" sz="2800" dirty="0" smtClean="0"/>
          </a:p>
          <a:p>
            <a:r>
              <a:rPr lang="en-US" sz="2800" dirty="0" smtClean="0"/>
              <a:t>We </a:t>
            </a:r>
            <a:r>
              <a:rPr lang="en-US" sz="2800" dirty="0"/>
              <a:t>cover both batch and streaming operations and give some measured performance on both MPI </a:t>
            </a:r>
            <a:r>
              <a:rPr lang="en-US" sz="2800" dirty="0" smtClean="0"/>
              <a:t>and MapReduce</a:t>
            </a:r>
            <a:r>
              <a:rPr lang="en-US" sz="2800" dirty="0"/>
              <a:t> frameworks</a:t>
            </a:r>
            <a:r>
              <a:rPr lang="en-US" sz="2800" dirty="0" smtClean="0"/>
              <a:t>.</a:t>
            </a:r>
          </a:p>
          <a:p>
            <a:r>
              <a:rPr lang="en-US" sz="2800" dirty="0" smtClean="0"/>
              <a:t>Use context of SPIDAL </a:t>
            </a:r>
            <a:r>
              <a:rPr lang="en-US" sz="2800" dirty="0"/>
              <a:t>(Scalable Parallel Interoperable Data Analytics Library) </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2131663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offrey Fox\Desktop\AzaleaDskT\Pyne\Run42-DarTB\DarTB-T20_60Clusters.png"/>
          <p:cNvPicPr>
            <a:picLocks noChangeAspect="1" noChangeArrowheads="1"/>
          </p:cNvPicPr>
          <p:nvPr/>
        </p:nvPicPr>
        <p:blipFill rotWithShape="1">
          <a:blip r:embed="rId2">
            <a:extLst>
              <a:ext uri="{28A0092B-C50C-407E-A947-70E740481C1C}">
                <a14:useLocalDpi xmlns:a14="http://schemas.microsoft.com/office/drawing/2010/main" val="0"/>
              </a:ext>
            </a:extLst>
          </a:blip>
          <a:srcRect t="5845" r="12285"/>
          <a:stretch/>
        </p:blipFill>
        <p:spPr bwMode="auto">
          <a:xfrm>
            <a:off x="0" y="1353276"/>
            <a:ext cx="9144000" cy="54780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10276"/>
            <a:ext cx="9180689" cy="1143000"/>
          </a:xfrm>
        </p:spPr>
        <p:txBody>
          <a:bodyPr/>
          <a:lstStyle/>
          <a:p>
            <a:r>
              <a:rPr lang="en-US" sz="3600" dirty="0"/>
              <a:t>Proteomics 2D DA Clustering </a:t>
            </a:r>
            <a:r>
              <a:rPr lang="en-US" sz="3600" dirty="0" smtClean="0"/>
              <a:t>T= 25000 </a:t>
            </a:r>
            <a:br>
              <a:rPr lang="en-US" sz="3600" dirty="0" smtClean="0"/>
            </a:br>
            <a:r>
              <a:rPr lang="en-US" sz="3600" dirty="0" smtClean="0"/>
              <a:t>with 60 Clusters (will be 30,000 at T=0.025)</a:t>
            </a:r>
            <a:endParaRPr lang="en-US" sz="3600" dirty="0"/>
          </a:p>
        </p:txBody>
      </p:sp>
    </p:spTree>
    <p:extLst>
      <p:ext uri="{BB962C8B-B14F-4D97-AF65-F5344CB8AC3E}">
        <p14:creationId xmlns:p14="http://schemas.microsoft.com/office/powerpoint/2010/main" val="287360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30352" cy="1143000"/>
          </a:xfrm>
        </p:spPr>
        <p:txBody>
          <a:bodyPr/>
          <a:lstStyle/>
          <a:p>
            <a:pPr algn="l"/>
            <a:r>
              <a:rPr lang="en-US" sz="2800" dirty="0"/>
              <a:t>The </a:t>
            </a:r>
            <a:r>
              <a:rPr lang="en-US" sz="2800" dirty="0" smtClean="0">
                <a:solidFill>
                  <a:schemeClr val="bg2">
                    <a:lumMod val="50000"/>
                  </a:schemeClr>
                </a:solidFill>
              </a:rPr>
              <a:t>brownish </a:t>
            </a:r>
            <a:r>
              <a:rPr lang="en-US" sz="2800" dirty="0">
                <a:solidFill>
                  <a:schemeClr val="bg2">
                    <a:lumMod val="50000"/>
                  </a:schemeClr>
                </a:solidFill>
              </a:rPr>
              <a:t>triangles </a:t>
            </a:r>
            <a:r>
              <a:rPr lang="en-US" sz="2800" dirty="0"/>
              <a:t>are sponge peaks outside any cluster. </a:t>
            </a:r>
            <a:r>
              <a:rPr lang="en-US" sz="2800" dirty="0" smtClean="0"/>
              <a:t/>
            </a:r>
            <a:br>
              <a:rPr lang="en-US" sz="2800" dirty="0" smtClean="0"/>
            </a:br>
            <a:r>
              <a:rPr lang="en-US" sz="2800" dirty="0" smtClean="0"/>
              <a:t>The </a:t>
            </a:r>
            <a:r>
              <a:rPr lang="en-US" sz="2800" dirty="0"/>
              <a:t>colored hexagons are peaks inside clusters with the </a:t>
            </a:r>
            <a:r>
              <a:rPr lang="en-US" sz="2800" dirty="0">
                <a:solidFill>
                  <a:schemeClr val="bg1">
                    <a:lumMod val="50000"/>
                  </a:schemeClr>
                </a:solidFill>
              </a:rPr>
              <a:t>white hexagons </a:t>
            </a:r>
            <a:r>
              <a:rPr lang="en-US" sz="2800" dirty="0"/>
              <a:t>being determined cluster center</a:t>
            </a:r>
          </a:p>
        </p:txBody>
      </p:sp>
      <p:sp>
        <p:nvSpPr>
          <p:cNvPr id="3" name="Slide Number Placeholder 2"/>
          <p:cNvSpPr>
            <a:spLocks noGrp="1"/>
          </p:cNvSpPr>
          <p:nvPr>
            <p:ph type="sldNum" sz="quarter" idx="12"/>
          </p:nvPr>
        </p:nvSpPr>
        <p:spPr/>
        <p:txBody>
          <a:bodyPr/>
          <a:lstStyle/>
          <a:p>
            <a:fld id="{D8CFE096-9650-498C-990C-20F2420C253B}" type="slidenum">
              <a:rPr lang="en-US" smtClean="0"/>
              <a:pPr/>
              <a:t>21</a:t>
            </a:fld>
            <a:endParaRPr lang="en-US"/>
          </a:p>
        </p:txBody>
      </p:sp>
      <p:pic>
        <p:nvPicPr>
          <p:cNvPr id="4" name="Picture 3" descr="C:\Users\Geoffrey Fox\Desktop\PynePaper\clusterFinal-M200000-C30424Scaled_.png"/>
          <p:cNvPicPr/>
          <p:nvPr/>
        </p:nvPicPr>
        <p:blipFill>
          <a:blip r:embed="rId2">
            <a:extLst>
              <a:ext uri="{28A0092B-C50C-407E-A947-70E740481C1C}">
                <a14:useLocalDpi xmlns:a14="http://schemas.microsoft.com/office/drawing/2010/main" val="0"/>
              </a:ext>
            </a:extLst>
          </a:blip>
          <a:srcRect/>
          <a:stretch>
            <a:fillRect/>
          </a:stretch>
        </p:blipFill>
        <p:spPr bwMode="auto">
          <a:xfrm>
            <a:off x="13648" y="1676400"/>
            <a:ext cx="9144000" cy="5181600"/>
          </a:xfrm>
          <a:prstGeom prst="rect">
            <a:avLst/>
          </a:prstGeom>
          <a:noFill/>
          <a:ln>
            <a:noFill/>
          </a:ln>
        </p:spPr>
      </p:pic>
      <p:sp>
        <p:nvSpPr>
          <p:cNvPr id="5" name="TextBox 4"/>
          <p:cNvSpPr txBox="1"/>
          <p:nvPr/>
        </p:nvSpPr>
        <p:spPr>
          <a:xfrm>
            <a:off x="2743028" y="1828800"/>
            <a:ext cx="3685240" cy="830997"/>
          </a:xfrm>
          <a:prstGeom prst="rect">
            <a:avLst/>
          </a:prstGeom>
          <a:noFill/>
        </p:spPr>
        <p:txBody>
          <a:bodyPr wrap="none" rtlCol="0">
            <a:spAutoFit/>
          </a:bodyPr>
          <a:lstStyle/>
          <a:p>
            <a:r>
              <a:rPr lang="en-US" sz="2400" dirty="0" smtClean="0">
                <a:solidFill>
                  <a:schemeClr val="bg1"/>
                </a:solidFill>
              </a:rPr>
              <a:t>Fragment of 30,000 Clusters</a:t>
            </a:r>
            <a:br>
              <a:rPr lang="en-US" sz="2400" dirty="0" smtClean="0">
                <a:solidFill>
                  <a:schemeClr val="bg1"/>
                </a:solidFill>
              </a:rPr>
            </a:br>
            <a:r>
              <a:rPr lang="en-US" sz="2400" dirty="0" smtClean="0">
                <a:solidFill>
                  <a:schemeClr val="bg1"/>
                </a:solidFill>
              </a:rPr>
              <a:t>241605 Points</a:t>
            </a:r>
            <a:endParaRPr lang="en-US" sz="2400" dirty="0">
              <a:solidFill>
                <a:schemeClr val="bg1"/>
              </a:solidFill>
            </a:endParaRPr>
          </a:p>
        </p:txBody>
      </p:sp>
    </p:spTree>
    <p:extLst>
      <p:ext uri="{BB962C8B-B14F-4D97-AF65-F5344CB8AC3E}">
        <p14:creationId xmlns:p14="http://schemas.microsoft.com/office/powerpoint/2010/main" val="458875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838200"/>
          </a:xfrm>
        </p:spPr>
        <p:txBody>
          <a:bodyPr>
            <a:normAutofit/>
          </a:bodyPr>
          <a:lstStyle/>
          <a:p>
            <a:r>
              <a:rPr lang="en-US" b="1" dirty="0" smtClean="0"/>
              <a:t>Trimmed Clustering</a:t>
            </a:r>
            <a:endParaRPr lang="en-US" b="1" dirty="0"/>
          </a:p>
        </p:txBody>
      </p:sp>
      <p:sp>
        <p:nvSpPr>
          <p:cNvPr id="3" name="Content Placeholder 2"/>
          <p:cNvSpPr>
            <a:spLocks noGrp="1"/>
          </p:cNvSpPr>
          <p:nvPr>
            <p:ph idx="1"/>
          </p:nvPr>
        </p:nvSpPr>
        <p:spPr>
          <a:xfrm>
            <a:off x="152400" y="648322"/>
            <a:ext cx="8991600" cy="4525963"/>
          </a:xfrm>
        </p:spPr>
        <p:txBody>
          <a:bodyPr>
            <a:noAutofit/>
          </a:bodyPr>
          <a:lstStyle/>
          <a:p>
            <a:r>
              <a:rPr lang="en-US" sz="2400" i="1" dirty="0"/>
              <a:t>Clustering with position-specific constraints on variance: Applying </a:t>
            </a:r>
            <a:r>
              <a:rPr lang="en-US" sz="2400" i="1" dirty="0" err="1"/>
              <a:t>redescending</a:t>
            </a:r>
            <a:r>
              <a:rPr lang="en-US" sz="2400" i="1" dirty="0"/>
              <a:t> M-estimators to label-free LC-MS data </a:t>
            </a:r>
            <a:r>
              <a:rPr lang="en-US" sz="2400" i="1" dirty="0" smtClean="0"/>
              <a:t>analysis </a:t>
            </a:r>
            <a:r>
              <a:rPr lang="en-US" sz="2400" dirty="0" smtClean="0"/>
              <a:t>(Rudolf </a:t>
            </a:r>
            <a:r>
              <a:rPr lang="en-US" sz="2400" dirty="0" err="1" smtClean="0"/>
              <a:t>Frühwirth</a:t>
            </a:r>
            <a:r>
              <a:rPr lang="en-US" sz="2400" baseline="30000" dirty="0"/>
              <a:t> </a:t>
            </a:r>
            <a:r>
              <a:rPr lang="en-US" sz="2400" dirty="0"/>
              <a:t>, D R </a:t>
            </a:r>
            <a:r>
              <a:rPr lang="en-US" sz="2400" dirty="0" smtClean="0"/>
              <a:t>Mani</a:t>
            </a:r>
            <a:r>
              <a:rPr lang="en-US" sz="2400" baseline="30000" dirty="0"/>
              <a:t> </a:t>
            </a:r>
            <a:r>
              <a:rPr lang="en-US" sz="2400" dirty="0"/>
              <a:t> and </a:t>
            </a:r>
            <a:r>
              <a:rPr lang="en-US" sz="2400" dirty="0" err="1"/>
              <a:t>Saumyadipta</a:t>
            </a:r>
            <a:r>
              <a:rPr lang="en-US" sz="2400" dirty="0"/>
              <a:t> </a:t>
            </a:r>
            <a:r>
              <a:rPr lang="en-US" sz="2400" dirty="0" err="1" smtClean="0"/>
              <a:t>Pyne</a:t>
            </a:r>
            <a:r>
              <a:rPr lang="en-US" sz="2400" dirty="0" smtClean="0"/>
              <a:t>) </a:t>
            </a:r>
            <a:r>
              <a:rPr lang="en-US" sz="2400" i="1" dirty="0" smtClean="0"/>
              <a:t>BMC Bioinformatics</a:t>
            </a:r>
            <a:r>
              <a:rPr lang="en-US" sz="2400" dirty="0"/>
              <a:t> 2011, </a:t>
            </a:r>
            <a:r>
              <a:rPr lang="en-US" sz="2400" b="1" dirty="0" smtClean="0"/>
              <a:t>12:</a:t>
            </a:r>
            <a:r>
              <a:rPr lang="en-US" sz="2400" dirty="0" smtClean="0"/>
              <a:t>358</a:t>
            </a:r>
          </a:p>
          <a:p>
            <a:r>
              <a:rPr lang="en-US" sz="2400" dirty="0" smtClean="0"/>
              <a:t>H</a:t>
            </a:r>
            <a:r>
              <a:rPr lang="en-US" sz="2400" baseline="-25000" dirty="0" smtClean="0"/>
              <a:t>TCC</a:t>
            </a:r>
            <a:r>
              <a:rPr lang="en-US" sz="2400" dirty="0" smtClean="0"/>
              <a:t> </a:t>
            </a:r>
            <a:r>
              <a:rPr lang="en-US" sz="2400" dirty="0"/>
              <a:t>= </a:t>
            </a:r>
            <a:r>
              <a:rPr lang="en-US" sz="2400" dirty="0">
                <a:sym typeface="Symbol"/>
              </a:rPr>
              <a:t></a:t>
            </a:r>
            <a:r>
              <a:rPr lang="en-US" sz="2400" i="1" baseline="-25000" dirty="0"/>
              <a:t>k</a:t>
            </a:r>
            <a:r>
              <a:rPr lang="en-US" sz="2400" baseline="-25000" dirty="0"/>
              <a:t>=0</a:t>
            </a:r>
            <a:r>
              <a:rPr lang="en-US" sz="2400" baseline="30000" dirty="0"/>
              <a:t>K</a:t>
            </a:r>
            <a:r>
              <a:rPr lang="en-US" sz="2400" dirty="0"/>
              <a:t> </a:t>
            </a:r>
            <a:r>
              <a:rPr lang="en-US" sz="2400" dirty="0" smtClean="0">
                <a:sym typeface="Symbol"/>
              </a:rPr>
              <a:t></a:t>
            </a:r>
            <a:r>
              <a:rPr lang="en-US" sz="2400" i="1" baseline="-25000" dirty="0" smtClean="0"/>
              <a:t>i</a:t>
            </a:r>
            <a:r>
              <a:rPr lang="en-US" sz="2400" baseline="-25000" dirty="0" smtClean="0"/>
              <a:t>=1</a:t>
            </a:r>
            <a:r>
              <a:rPr lang="en-US" sz="2400" baseline="30000" dirty="0" smtClean="0"/>
              <a:t>N</a:t>
            </a:r>
            <a:r>
              <a:rPr lang="en-US" sz="2400" dirty="0" smtClean="0"/>
              <a:t> </a:t>
            </a:r>
            <a:r>
              <a:rPr lang="en-US" sz="2400" dirty="0" err="1" smtClean="0"/>
              <a:t>M</a:t>
            </a:r>
            <a:r>
              <a:rPr lang="en-US" sz="2400" i="1" baseline="-25000" dirty="0" err="1" smtClean="0"/>
              <a:t>i</a:t>
            </a:r>
            <a:r>
              <a:rPr lang="en-US" sz="2400" dirty="0" smtClean="0"/>
              <a:t>(</a:t>
            </a:r>
            <a:r>
              <a:rPr lang="en-US" sz="2400" i="1" dirty="0" smtClean="0"/>
              <a:t>k</a:t>
            </a:r>
            <a:r>
              <a:rPr lang="en-US" sz="2400" dirty="0"/>
              <a:t>) </a:t>
            </a:r>
            <a:r>
              <a:rPr lang="en-US" sz="2400" dirty="0" smtClean="0"/>
              <a:t>f(</a:t>
            </a:r>
            <a:r>
              <a:rPr lang="en-US" sz="2400" i="1" dirty="0" err="1" smtClean="0"/>
              <a:t>i</a:t>
            </a:r>
            <a:r>
              <a:rPr lang="en-US" sz="2400" dirty="0" err="1" smtClean="0"/>
              <a:t>,k</a:t>
            </a:r>
            <a:r>
              <a:rPr lang="en-US" sz="2400" dirty="0" smtClean="0"/>
              <a:t>)</a:t>
            </a:r>
          </a:p>
          <a:p>
            <a:pPr lvl="1"/>
            <a:r>
              <a:rPr lang="en-US" sz="2400" dirty="0" smtClean="0"/>
              <a:t>f(</a:t>
            </a:r>
            <a:r>
              <a:rPr lang="en-US" sz="2400" i="1" dirty="0" err="1" smtClean="0"/>
              <a:t>i</a:t>
            </a:r>
            <a:r>
              <a:rPr lang="en-US" sz="2400" dirty="0" err="1" smtClean="0"/>
              <a:t>,k</a:t>
            </a:r>
            <a:r>
              <a:rPr lang="en-US" sz="2400" dirty="0" smtClean="0"/>
              <a:t>) = (</a:t>
            </a:r>
            <a:r>
              <a:rPr lang="en-US" sz="2400" u="sng" dirty="0" smtClean="0"/>
              <a:t>X</a:t>
            </a:r>
            <a:r>
              <a:rPr lang="en-US" sz="2400" dirty="0" smtClean="0"/>
              <a:t>(</a:t>
            </a:r>
            <a:r>
              <a:rPr lang="en-US" sz="2400" i="1" dirty="0" smtClean="0"/>
              <a:t>i</a:t>
            </a:r>
            <a:r>
              <a:rPr lang="en-US" sz="2400" dirty="0" smtClean="0"/>
              <a:t>) </a:t>
            </a:r>
            <a:r>
              <a:rPr lang="en-US" sz="2400" dirty="0"/>
              <a:t>- </a:t>
            </a:r>
            <a:r>
              <a:rPr lang="en-US" sz="2400" u="sng" dirty="0"/>
              <a:t>Y</a:t>
            </a:r>
            <a:r>
              <a:rPr lang="en-US" sz="2400" dirty="0"/>
              <a:t>(</a:t>
            </a:r>
            <a:r>
              <a:rPr lang="en-US" sz="2400" i="1" dirty="0"/>
              <a:t>k</a:t>
            </a:r>
            <a:r>
              <a:rPr lang="en-US" sz="2400" dirty="0" smtClean="0"/>
              <a:t>))</a:t>
            </a:r>
            <a:r>
              <a:rPr lang="en-US" sz="2400" baseline="30000" dirty="0" smtClean="0"/>
              <a:t>2</a:t>
            </a:r>
            <a:r>
              <a:rPr lang="en-US" sz="2400" dirty="0" smtClean="0"/>
              <a:t>/2</a:t>
            </a:r>
            <a:r>
              <a:rPr lang="en-US" sz="2400" dirty="0" smtClean="0">
                <a:sym typeface="Symbol"/>
              </a:rPr>
              <a:t>(k)</a:t>
            </a:r>
            <a:r>
              <a:rPr lang="en-US" sz="2400" baseline="30000" dirty="0" smtClean="0">
                <a:sym typeface="Symbol"/>
              </a:rPr>
              <a:t>2</a:t>
            </a:r>
            <a:r>
              <a:rPr lang="en-US" sz="2400" dirty="0">
                <a:sym typeface="Symbol"/>
              </a:rPr>
              <a:t> </a:t>
            </a:r>
            <a:r>
              <a:rPr lang="en-US" sz="2400" dirty="0" smtClean="0">
                <a:sym typeface="Symbol"/>
              </a:rPr>
              <a:t>   k &gt; 0</a:t>
            </a:r>
          </a:p>
          <a:p>
            <a:pPr lvl="1"/>
            <a:r>
              <a:rPr lang="en-US" sz="2400" dirty="0" smtClean="0"/>
              <a:t>f(</a:t>
            </a:r>
            <a:r>
              <a:rPr lang="en-US" sz="2400" i="1" dirty="0" smtClean="0"/>
              <a:t>i</a:t>
            </a:r>
            <a:r>
              <a:rPr lang="en-US" sz="2400" dirty="0" smtClean="0"/>
              <a:t>,0) = c</a:t>
            </a:r>
            <a:r>
              <a:rPr lang="en-US" sz="2400" baseline="30000" dirty="0" smtClean="0"/>
              <a:t>2</a:t>
            </a:r>
            <a:r>
              <a:rPr lang="en-US" sz="2400" dirty="0" smtClean="0"/>
              <a:t> / 2                             k = 0</a:t>
            </a:r>
            <a:endParaRPr lang="en-US" sz="2400" dirty="0" smtClean="0">
              <a:sym typeface="Symbol"/>
            </a:endParaRPr>
          </a:p>
          <a:p>
            <a:r>
              <a:rPr lang="en-US" sz="2400" dirty="0" smtClean="0"/>
              <a:t>The 0’th cluster captures (at zero temperature) all points outside clusters (background)</a:t>
            </a:r>
          </a:p>
          <a:p>
            <a:r>
              <a:rPr lang="en-US" sz="2400" dirty="0" smtClean="0"/>
              <a:t>Clusters are trimmed </a:t>
            </a:r>
            <a:br>
              <a:rPr lang="en-US" sz="2400" dirty="0" smtClean="0"/>
            </a:br>
            <a:r>
              <a:rPr lang="en-US" sz="2400" dirty="0" smtClean="0"/>
              <a:t>(</a:t>
            </a:r>
            <a:r>
              <a:rPr lang="en-US" sz="2400" u="sng" dirty="0" smtClean="0"/>
              <a:t>X</a:t>
            </a:r>
            <a:r>
              <a:rPr lang="en-US" sz="2400" dirty="0" smtClean="0"/>
              <a:t>(</a:t>
            </a:r>
            <a:r>
              <a:rPr lang="en-US" sz="2400" i="1" dirty="0" smtClean="0"/>
              <a:t>i</a:t>
            </a:r>
            <a:r>
              <a:rPr lang="en-US" sz="2400" dirty="0" smtClean="0"/>
              <a:t>) </a:t>
            </a:r>
            <a:r>
              <a:rPr lang="en-US" sz="2400" dirty="0"/>
              <a:t>- </a:t>
            </a:r>
            <a:r>
              <a:rPr lang="en-US" sz="2400" u="sng" dirty="0"/>
              <a:t>Y</a:t>
            </a:r>
            <a:r>
              <a:rPr lang="en-US" sz="2400" dirty="0"/>
              <a:t>(</a:t>
            </a:r>
            <a:r>
              <a:rPr lang="en-US" sz="2400" i="1" dirty="0"/>
              <a:t>k</a:t>
            </a:r>
            <a:r>
              <a:rPr lang="en-US" sz="2400" dirty="0"/>
              <a:t>))</a:t>
            </a:r>
            <a:r>
              <a:rPr lang="en-US" sz="2400" baseline="30000" dirty="0"/>
              <a:t>2</a:t>
            </a:r>
            <a:r>
              <a:rPr lang="en-US" sz="2400" dirty="0"/>
              <a:t>/2</a:t>
            </a:r>
            <a:r>
              <a:rPr lang="en-US" sz="2400" dirty="0">
                <a:sym typeface="Symbol"/>
              </a:rPr>
              <a:t>(k)</a:t>
            </a:r>
            <a:r>
              <a:rPr lang="en-US" sz="2400" baseline="30000" dirty="0">
                <a:sym typeface="Symbol"/>
              </a:rPr>
              <a:t>2</a:t>
            </a:r>
            <a:r>
              <a:rPr lang="en-US" sz="2400" dirty="0">
                <a:sym typeface="Symbol"/>
              </a:rPr>
              <a:t> </a:t>
            </a:r>
            <a:r>
              <a:rPr lang="en-US" sz="2400" dirty="0" smtClean="0">
                <a:sym typeface="Symbol"/>
              </a:rPr>
              <a:t>&lt; </a:t>
            </a:r>
            <a:r>
              <a:rPr lang="en-US" sz="2400" dirty="0"/>
              <a:t>c</a:t>
            </a:r>
            <a:r>
              <a:rPr lang="en-US" sz="2400" baseline="30000" dirty="0"/>
              <a:t>2</a:t>
            </a:r>
            <a:r>
              <a:rPr lang="en-US" sz="2400" dirty="0"/>
              <a:t> / 2 </a:t>
            </a:r>
            <a:endParaRPr lang="en-US" sz="2400" dirty="0" smtClean="0"/>
          </a:p>
          <a:p>
            <a:r>
              <a:rPr lang="en-US" sz="2400" dirty="0" smtClean="0"/>
              <a:t>Relevant when well </a:t>
            </a:r>
            <a:br>
              <a:rPr lang="en-US" sz="2400" dirty="0" smtClean="0"/>
            </a:br>
            <a:r>
              <a:rPr lang="en-US" sz="2400" dirty="0" smtClean="0"/>
              <a:t>defined errors</a:t>
            </a:r>
            <a:endParaRPr lang="en-US" sz="2400" dirty="0"/>
          </a:p>
        </p:txBody>
      </p:sp>
      <p:grpSp>
        <p:nvGrpSpPr>
          <p:cNvPr id="15" name="Group 14"/>
          <p:cNvGrpSpPr/>
          <p:nvPr/>
        </p:nvGrpSpPr>
        <p:grpSpPr>
          <a:xfrm>
            <a:off x="3962400" y="4125675"/>
            <a:ext cx="5181600" cy="2466552"/>
            <a:chOff x="3962400" y="4343400"/>
            <a:chExt cx="5181600" cy="2466552"/>
          </a:xfrm>
        </p:grpSpPr>
        <p:grpSp>
          <p:nvGrpSpPr>
            <p:cNvPr id="12" name="Group 11"/>
            <p:cNvGrpSpPr/>
            <p:nvPr/>
          </p:nvGrpSpPr>
          <p:grpSpPr>
            <a:xfrm>
              <a:off x="3962400" y="4343400"/>
              <a:ext cx="5181600" cy="2466552"/>
              <a:chOff x="3962400" y="4382981"/>
              <a:chExt cx="5181600" cy="2466552"/>
            </a:xfrm>
          </p:grpSpPr>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382981"/>
                <a:ext cx="5181600" cy="246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67133" y="4648200"/>
                <a:ext cx="635110" cy="369332"/>
              </a:xfrm>
              <a:prstGeom prst="rect">
                <a:avLst/>
              </a:prstGeom>
              <a:noFill/>
            </p:spPr>
            <p:txBody>
              <a:bodyPr wrap="none" rtlCol="0">
                <a:spAutoFit/>
              </a:bodyPr>
              <a:lstStyle/>
              <a:p>
                <a:r>
                  <a:rPr lang="en-US" b="1" dirty="0" smtClean="0">
                    <a:solidFill>
                      <a:srgbClr val="FF0000"/>
                    </a:solidFill>
                  </a:rPr>
                  <a:t>T ~ </a:t>
                </a:r>
                <a:r>
                  <a:rPr lang="en-US" b="1" dirty="0" smtClean="0">
                    <a:solidFill>
                      <a:srgbClr val="FF0000"/>
                    </a:solidFill>
                    <a:sym typeface="Symbol"/>
                  </a:rPr>
                  <a:t>0</a:t>
                </a:r>
                <a:endParaRPr lang="en-US" b="1" dirty="0">
                  <a:solidFill>
                    <a:srgbClr val="FF0000"/>
                  </a:solidFill>
                </a:endParaRPr>
              </a:p>
            </p:txBody>
          </p:sp>
          <p:sp>
            <p:nvSpPr>
              <p:cNvPr id="6" name="TextBox 5"/>
              <p:cNvSpPr txBox="1"/>
              <p:nvPr/>
            </p:nvSpPr>
            <p:spPr>
              <a:xfrm>
                <a:off x="6477000" y="4495800"/>
                <a:ext cx="635110" cy="369332"/>
              </a:xfrm>
              <a:prstGeom prst="rect">
                <a:avLst/>
              </a:prstGeom>
              <a:noFill/>
            </p:spPr>
            <p:txBody>
              <a:bodyPr wrap="none" rtlCol="0">
                <a:spAutoFit/>
              </a:bodyPr>
              <a:lstStyle/>
              <a:p>
                <a:r>
                  <a:rPr lang="en-US" dirty="0" smtClean="0"/>
                  <a:t>T = </a:t>
                </a:r>
                <a:r>
                  <a:rPr lang="en-US" dirty="0" smtClean="0">
                    <a:sym typeface="Symbol"/>
                  </a:rPr>
                  <a:t>1</a:t>
                </a:r>
                <a:endParaRPr lang="en-US" dirty="0"/>
              </a:p>
            </p:txBody>
          </p:sp>
          <p:sp>
            <p:nvSpPr>
              <p:cNvPr id="7" name="TextBox 6"/>
              <p:cNvSpPr txBox="1"/>
              <p:nvPr/>
            </p:nvSpPr>
            <p:spPr>
              <a:xfrm>
                <a:off x="6477000" y="5029200"/>
                <a:ext cx="635110" cy="369332"/>
              </a:xfrm>
              <a:prstGeom prst="rect">
                <a:avLst/>
              </a:prstGeom>
              <a:noFill/>
            </p:spPr>
            <p:txBody>
              <a:bodyPr wrap="none" rtlCol="0">
                <a:spAutoFit/>
              </a:bodyPr>
              <a:lstStyle/>
              <a:p>
                <a:r>
                  <a:rPr lang="en-US" dirty="0" smtClean="0"/>
                  <a:t>T = </a:t>
                </a:r>
                <a:r>
                  <a:rPr lang="en-US" dirty="0" smtClean="0">
                    <a:sym typeface="Symbol"/>
                  </a:rPr>
                  <a:t>5</a:t>
                </a:r>
                <a:endParaRPr lang="en-US" dirty="0"/>
              </a:p>
            </p:txBody>
          </p:sp>
          <p:cxnSp>
            <p:nvCxnSpPr>
              <p:cNvPr id="8" name="Straight Connector 7"/>
              <p:cNvCxnSpPr/>
              <p:nvPr/>
            </p:nvCxnSpPr>
            <p:spPr>
              <a:xfrm>
                <a:off x="5638800" y="4495800"/>
                <a:ext cx="228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924800" y="4495800"/>
                <a:ext cx="0" cy="1981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636079" y="4495800"/>
                <a:ext cx="0" cy="1981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019800" y="5791200"/>
              <a:ext cx="1676400" cy="646331"/>
            </a:xfrm>
            <a:prstGeom prst="rect">
              <a:avLst/>
            </a:prstGeom>
            <a:noFill/>
          </p:spPr>
          <p:txBody>
            <a:bodyPr wrap="square" rtlCol="0">
              <a:spAutoFit/>
            </a:bodyPr>
            <a:lstStyle/>
            <a:p>
              <a:r>
                <a:rPr lang="en-US" dirty="0" smtClean="0"/>
                <a:t>Distance from cluster center</a:t>
              </a:r>
              <a:endParaRPr lang="en-US" dirty="0"/>
            </a:p>
          </p:txBody>
        </p:sp>
      </p:grpSp>
    </p:spTree>
    <p:extLst>
      <p:ext uri="{BB962C8B-B14F-4D97-AF65-F5344CB8AC3E}">
        <p14:creationId xmlns:p14="http://schemas.microsoft.com/office/powerpoint/2010/main" val="3393203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537760037"/>
              </p:ext>
            </p:extLst>
          </p:nvPr>
        </p:nvGraphicFramePr>
        <p:xfrm>
          <a:off x="0" y="533400"/>
          <a:ext cx="9186864" cy="46624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52400" y="0"/>
            <a:ext cx="8610600" cy="1143000"/>
          </a:xfrm>
        </p:spPr>
        <p:txBody>
          <a:bodyPr/>
          <a:lstStyle/>
          <a:p>
            <a:r>
              <a:rPr lang="en-US" sz="4000" dirty="0">
                <a:solidFill>
                  <a:sysClr val="windowText" lastClr="000000"/>
                </a:solidFill>
              </a:rPr>
              <a:t>Cluster Count v. Temperature for 2 </a:t>
            </a:r>
            <a:r>
              <a:rPr lang="en-US" sz="4000" dirty="0" smtClean="0">
                <a:solidFill>
                  <a:sysClr val="windowText" lastClr="000000"/>
                </a:solidFill>
              </a:rPr>
              <a:t>Runs</a:t>
            </a:r>
            <a:endParaRPr lang="en-US" sz="4000" dirty="0"/>
          </a:p>
        </p:txBody>
      </p:sp>
      <p:sp>
        <p:nvSpPr>
          <p:cNvPr id="4" name="Content Placeholder 3"/>
          <p:cNvSpPr>
            <a:spLocks noGrp="1"/>
          </p:cNvSpPr>
          <p:nvPr>
            <p:ph idx="1"/>
          </p:nvPr>
        </p:nvSpPr>
        <p:spPr>
          <a:xfrm>
            <a:off x="0" y="5410200"/>
            <a:ext cx="9118600" cy="1371600"/>
          </a:xfrm>
          <a:solidFill>
            <a:schemeClr val="bg1"/>
          </a:solidFill>
        </p:spPr>
        <p:txBody>
          <a:bodyPr/>
          <a:lstStyle/>
          <a:p>
            <a:r>
              <a:rPr lang="en-US" sz="2400" dirty="0" smtClean="0"/>
              <a:t>All start with one cluster at far left</a:t>
            </a:r>
          </a:p>
          <a:p>
            <a:r>
              <a:rPr lang="en-US" sz="2400" dirty="0" smtClean="0"/>
              <a:t>T=1 special as measurement errors divided out</a:t>
            </a:r>
          </a:p>
          <a:p>
            <a:r>
              <a:rPr lang="en-US" sz="2400" dirty="0" smtClean="0"/>
              <a:t>DA2D counts clusters with 1 member as clusters. DAVS(2) does not</a:t>
            </a:r>
            <a:endParaRPr lang="en-US" sz="2400" dirty="0"/>
          </a:p>
        </p:txBody>
      </p:sp>
    </p:spTree>
    <p:extLst>
      <p:ext uri="{BB962C8B-B14F-4D97-AF65-F5344CB8AC3E}">
        <p14:creationId xmlns:p14="http://schemas.microsoft.com/office/powerpoint/2010/main" val="695414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24</a:t>
            </a:fld>
            <a:endParaRPr lang="en-US"/>
          </a:p>
        </p:txBody>
      </p:sp>
      <p:pic>
        <p:nvPicPr>
          <p:cNvPr id="3" name="Picture 2"/>
          <p:cNvPicPr>
            <a:picLocks noChangeAspect="1"/>
          </p:cNvPicPr>
          <p:nvPr/>
        </p:nvPicPr>
        <p:blipFill>
          <a:blip r:embed="rId2"/>
          <a:stretch>
            <a:fillRect/>
          </a:stretch>
        </p:blipFill>
        <p:spPr>
          <a:xfrm>
            <a:off x="457200" y="304800"/>
            <a:ext cx="8381998" cy="4599682"/>
          </a:xfrm>
          <a:prstGeom prst="rect">
            <a:avLst/>
          </a:prstGeom>
        </p:spPr>
      </p:pic>
      <p:sp>
        <p:nvSpPr>
          <p:cNvPr id="4" name="Rectangle 3"/>
          <p:cNvSpPr/>
          <p:nvPr/>
        </p:nvSpPr>
        <p:spPr>
          <a:xfrm>
            <a:off x="228600" y="5026327"/>
            <a:ext cx="8763000" cy="923330"/>
          </a:xfrm>
          <a:prstGeom prst="rect">
            <a:avLst/>
          </a:prstGeom>
        </p:spPr>
        <p:txBody>
          <a:bodyPr wrap="square">
            <a:spAutoFit/>
          </a:bodyPr>
          <a:lstStyle/>
          <a:p>
            <a:r>
              <a:rPr lang="en-US" i="1" dirty="0">
                <a:latin typeface="Times New Roman" panose="02020603050405020304" pitchFamily="18" charset="0"/>
                <a:ea typeface="MS Mincho" panose="02020609040205080304" pitchFamily="49" charset="-128"/>
              </a:rPr>
              <a:t>Speedups for several runs on Tempest from 8-way through 384 way MPI  parallelism with one thread per process. We look at different choices for MPI processes which are either inside nodes or on separate nodes</a:t>
            </a:r>
            <a:endParaRPr lang="en-US" dirty="0"/>
          </a:p>
        </p:txBody>
      </p:sp>
    </p:spTree>
    <p:extLst>
      <p:ext uri="{BB962C8B-B14F-4D97-AF65-F5344CB8AC3E}">
        <p14:creationId xmlns:p14="http://schemas.microsoft.com/office/powerpoint/2010/main" val="1180919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8" y="304800"/>
            <a:ext cx="4104526" cy="1143000"/>
          </a:xfrm>
        </p:spPr>
        <p:txBody>
          <a:bodyPr/>
          <a:lstStyle/>
          <a:p>
            <a:r>
              <a:rPr lang="en-US" dirty="0" smtClean="0"/>
              <a:t>“Divergent” Data Sample</a:t>
            </a:r>
            <a:br>
              <a:rPr lang="en-US" dirty="0" smtClean="0"/>
            </a:br>
            <a:r>
              <a:rPr lang="en-US" sz="3200" b="0" dirty="0" smtClean="0"/>
              <a:t>23 True Sequences</a:t>
            </a:r>
            <a:endParaRPr lang="en-US" sz="3200" b="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25</a:t>
            </a:fld>
            <a:endParaRPr lang="en-US"/>
          </a:p>
        </p:txBody>
      </p:sp>
      <p:grpSp>
        <p:nvGrpSpPr>
          <p:cNvPr id="2" name="Group 1"/>
          <p:cNvGrpSpPr/>
          <p:nvPr/>
        </p:nvGrpSpPr>
        <p:grpSpPr>
          <a:xfrm>
            <a:off x="4576281" y="2603100"/>
            <a:ext cx="4572000" cy="4254900"/>
            <a:chOff x="0" y="2270588"/>
            <a:chExt cx="4572000" cy="4254900"/>
          </a:xfrm>
        </p:grpSpPr>
        <p:pic>
          <p:nvPicPr>
            <p:cNvPr id="2053" name="Picture 5" descr="C:\Users\Geoffrey Fox\Downloads\divergent_15761_swg_da_cdhit097.png"/>
            <p:cNvPicPr>
              <a:picLocks noChangeAspect="1" noChangeArrowheads="1"/>
            </p:cNvPicPr>
            <p:nvPr/>
          </p:nvPicPr>
          <p:blipFill rotWithShape="1">
            <a:blip r:embed="rId3">
              <a:extLst>
                <a:ext uri="{28A0092B-C50C-407E-A947-70E740481C1C}">
                  <a14:useLocalDpi xmlns:a14="http://schemas.microsoft.com/office/drawing/2010/main" val="0"/>
                </a:ext>
              </a:extLst>
            </a:blip>
            <a:srcRect l="21679" t="24303" r="15267" b="20721"/>
            <a:stretch/>
          </p:blipFill>
          <p:spPr bwMode="auto">
            <a:xfrm>
              <a:off x="0" y="2270588"/>
              <a:ext cx="4572000" cy="42549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659881" y="2280282"/>
              <a:ext cx="889987" cy="461665"/>
            </a:xfrm>
            <a:prstGeom prst="rect">
              <a:avLst/>
            </a:prstGeom>
            <a:noFill/>
          </p:spPr>
          <p:txBody>
            <a:bodyPr wrap="none" rtlCol="0">
              <a:spAutoFit/>
            </a:bodyPr>
            <a:lstStyle/>
            <a:p>
              <a:r>
                <a:rPr lang="en-US" sz="2400" b="1" dirty="0" err="1" smtClean="0">
                  <a:solidFill>
                    <a:schemeClr val="bg1"/>
                  </a:solidFill>
                </a:rPr>
                <a:t>CDhit</a:t>
              </a:r>
              <a:endParaRPr lang="en-US" sz="2400" b="1" dirty="0">
                <a:solidFill>
                  <a:schemeClr val="bg1"/>
                </a:solidFill>
              </a:endParaRPr>
            </a:p>
          </p:txBody>
        </p:sp>
      </p:grpSp>
      <p:grpSp>
        <p:nvGrpSpPr>
          <p:cNvPr id="10" name="Group 9"/>
          <p:cNvGrpSpPr/>
          <p:nvPr/>
        </p:nvGrpSpPr>
        <p:grpSpPr>
          <a:xfrm>
            <a:off x="0" y="2158179"/>
            <a:ext cx="4572000" cy="4692115"/>
            <a:chOff x="4578849" y="2165885"/>
            <a:chExt cx="4572000" cy="4692115"/>
          </a:xfrm>
        </p:grpSpPr>
        <p:pic>
          <p:nvPicPr>
            <p:cNvPr id="2054" name="Picture 6" descr="C:\Users\Geoffrey Fox\Downloads\divergent_15761_swg_da_uclust097.png"/>
            <p:cNvPicPr>
              <a:picLocks noChangeAspect="1" noChangeArrowheads="1"/>
            </p:cNvPicPr>
            <p:nvPr/>
          </p:nvPicPr>
          <p:blipFill rotWithShape="1">
            <a:blip r:embed="rId4">
              <a:extLst>
                <a:ext uri="{28A0092B-C50C-407E-A947-70E740481C1C}">
                  <a14:useLocalDpi xmlns:a14="http://schemas.microsoft.com/office/drawing/2010/main" val="0"/>
                </a:ext>
              </a:extLst>
            </a:blip>
            <a:srcRect l="21893" t="19556" r="15241" b="20074"/>
            <a:stretch/>
          </p:blipFill>
          <p:spPr bwMode="auto">
            <a:xfrm>
              <a:off x="4578849" y="2165885"/>
              <a:ext cx="4572000" cy="46921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27632" y="2190126"/>
              <a:ext cx="1016368" cy="461665"/>
            </a:xfrm>
            <a:prstGeom prst="rect">
              <a:avLst/>
            </a:prstGeom>
            <a:noFill/>
          </p:spPr>
          <p:txBody>
            <a:bodyPr wrap="none" rtlCol="0">
              <a:spAutoFit/>
            </a:bodyPr>
            <a:lstStyle/>
            <a:p>
              <a:r>
                <a:rPr lang="en-US" sz="2400" b="1" dirty="0" err="1" smtClean="0">
                  <a:solidFill>
                    <a:schemeClr val="bg1"/>
                  </a:solidFill>
                </a:rPr>
                <a:t>UClust</a:t>
              </a:r>
              <a:endParaRPr lang="en-US" sz="2400" b="1" dirty="0">
                <a:solidFill>
                  <a:schemeClr val="bg1"/>
                </a:solidFill>
              </a:endParaRPr>
            </a:p>
          </p:txBody>
        </p:sp>
      </p:grpSp>
      <p:sp>
        <p:nvSpPr>
          <p:cNvPr id="11" name="TextBox 10"/>
          <p:cNvSpPr txBox="1"/>
          <p:nvPr/>
        </p:nvSpPr>
        <p:spPr>
          <a:xfrm>
            <a:off x="-2650" y="3156975"/>
            <a:ext cx="9233338" cy="3693319"/>
          </a:xfrm>
          <a:prstGeom prst="rect">
            <a:avLst/>
          </a:prstGeom>
          <a:solidFill>
            <a:schemeClr val="bg1"/>
          </a:solidFill>
          <a:ln>
            <a:solidFill>
              <a:schemeClr val="accent1"/>
            </a:solidFill>
          </a:ln>
        </p:spPr>
        <p:txBody>
          <a:bodyPr wrap="square" rtlCol="0">
            <a:spAutoFit/>
          </a:bodyPr>
          <a:lstStyle/>
          <a:p>
            <a:r>
              <a:rPr lang="en-US" b="1" dirty="0"/>
              <a:t>Divergent Data Set </a:t>
            </a:r>
            <a:r>
              <a:rPr lang="en-US" dirty="0"/>
              <a:t>                   </a:t>
            </a:r>
            <a:r>
              <a:rPr lang="en-US" dirty="0" smtClean="0"/>
              <a:t> </a:t>
            </a:r>
            <a:r>
              <a:rPr lang="en-US" dirty="0"/>
              <a:t>                                 </a:t>
            </a:r>
            <a:r>
              <a:rPr lang="en-US" dirty="0" smtClean="0"/>
              <a:t>                                </a:t>
            </a:r>
            <a:r>
              <a:rPr lang="en-US" b="1" dirty="0" err="1" smtClean="0"/>
              <a:t>UClust</a:t>
            </a:r>
            <a:r>
              <a:rPr lang="en-US" b="1" dirty="0" smtClean="0"/>
              <a:t> </a:t>
            </a:r>
            <a:r>
              <a:rPr lang="en-US" b="1" dirty="0"/>
              <a:t>(Cuts 0.65 </a:t>
            </a:r>
            <a:r>
              <a:rPr lang="en-US" b="1" dirty="0" smtClean="0"/>
              <a:t>to 0.95)</a:t>
            </a:r>
            <a:endParaRPr lang="en-US" dirty="0" smtClean="0"/>
          </a:p>
          <a:p>
            <a:r>
              <a:rPr lang="en-US" b="1" dirty="0"/>
              <a:t> </a:t>
            </a:r>
            <a:r>
              <a:rPr lang="en-US" b="1" dirty="0" smtClean="0"/>
              <a:t>                                                                                                  DAPWC</a:t>
            </a:r>
            <a:r>
              <a:rPr lang="en-US" b="1" dirty="0"/>
              <a:t>    0.65    0.75        </a:t>
            </a:r>
            <a:r>
              <a:rPr lang="en-US" b="1" dirty="0" smtClean="0"/>
              <a:t>0.85 </a:t>
            </a:r>
            <a:r>
              <a:rPr lang="en-US" b="1" dirty="0"/>
              <a:t>     </a:t>
            </a:r>
            <a:r>
              <a:rPr lang="en-US" b="1" dirty="0" smtClean="0"/>
              <a:t>0.95</a:t>
            </a:r>
            <a:r>
              <a:rPr lang="en-US" b="1" dirty="0"/>
              <a:t/>
            </a:r>
            <a:br>
              <a:rPr lang="en-US" b="1" dirty="0"/>
            </a:br>
            <a:r>
              <a:rPr lang="en-US" dirty="0"/>
              <a:t>Total </a:t>
            </a:r>
            <a:r>
              <a:rPr lang="en-US" dirty="0" smtClean="0"/>
              <a:t># of </a:t>
            </a:r>
            <a:r>
              <a:rPr lang="en-US" dirty="0"/>
              <a:t>clusters                                                           </a:t>
            </a:r>
            <a:r>
              <a:rPr lang="en-US" dirty="0" smtClean="0"/>
              <a:t>	23</a:t>
            </a:r>
            <a:r>
              <a:rPr lang="en-US" dirty="0"/>
              <a:t>           </a:t>
            </a:r>
            <a:r>
              <a:rPr lang="en-US" dirty="0" smtClean="0"/>
              <a:t>4 </a:t>
            </a:r>
            <a:r>
              <a:rPr lang="en-US" dirty="0"/>
              <a:t>          10       36         </a:t>
            </a:r>
            <a:r>
              <a:rPr lang="en-US" dirty="0" smtClean="0"/>
              <a:t>91</a:t>
            </a:r>
            <a:r>
              <a:rPr lang="en-US" dirty="0"/>
              <a:t/>
            </a:r>
            <a:br>
              <a:rPr lang="en-US" dirty="0"/>
            </a:br>
            <a:r>
              <a:rPr lang="en-US" dirty="0"/>
              <a:t>Total </a:t>
            </a:r>
            <a:r>
              <a:rPr lang="en-US" dirty="0" smtClean="0"/>
              <a:t># </a:t>
            </a:r>
            <a:r>
              <a:rPr lang="en-US" dirty="0"/>
              <a:t>of clusters uniquely identified                         </a:t>
            </a:r>
            <a:r>
              <a:rPr lang="en-US" dirty="0" smtClean="0"/>
              <a:t>               23</a:t>
            </a:r>
            <a:r>
              <a:rPr lang="en-US" dirty="0"/>
              <a:t>           </a:t>
            </a:r>
            <a:r>
              <a:rPr lang="en-US" dirty="0" smtClean="0"/>
              <a:t>0</a:t>
            </a:r>
            <a:r>
              <a:rPr lang="en-US" dirty="0"/>
              <a:t>            0        </a:t>
            </a:r>
            <a:r>
              <a:rPr lang="en-US" dirty="0" smtClean="0"/>
              <a:t>13 </a:t>
            </a:r>
            <a:r>
              <a:rPr lang="en-US" dirty="0"/>
              <a:t>        </a:t>
            </a:r>
            <a:r>
              <a:rPr lang="en-US" dirty="0" smtClean="0"/>
              <a:t>16</a:t>
            </a:r>
            <a:r>
              <a:rPr lang="en-US" dirty="0"/>
              <a:t/>
            </a:r>
            <a:br>
              <a:rPr lang="en-US" dirty="0"/>
            </a:br>
            <a:r>
              <a:rPr lang="en-US" dirty="0" smtClean="0"/>
              <a:t>(</a:t>
            </a:r>
            <a:r>
              <a:rPr lang="en-US" dirty="0"/>
              <a:t>i.e. one original cluster goes to </a:t>
            </a:r>
            <a:r>
              <a:rPr lang="en-US" dirty="0" smtClean="0"/>
              <a:t>1 </a:t>
            </a:r>
            <a:r>
              <a:rPr lang="en-US" dirty="0" err="1"/>
              <a:t>uclust</a:t>
            </a:r>
            <a:r>
              <a:rPr lang="en-US" dirty="0"/>
              <a:t> cluster </a:t>
            </a:r>
            <a:r>
              <a:rPr lang="en-US" dirty="0" smtClean="0"/>
              <a:t>)</a:t>
            </a:r>
          </a:p>
          <a:p>
            <a:r>
              <a:rPr lang="en-US" dirty="0" smtClean="0"/>
              <a:t>Total # </a:t>
            </a:r>
            <a:r>
              <a:rPr lang="en-US" dirty="0"/>
              <a:t>of shared clusters with significant sharing    </a:t>
            </a:r>
            <a:r>
              <a:rPr lang="en-US" dirty="0" smtClean="0"/>
              <a:t>                 </a:t>
            </a:r>
            <a:r>
              <a:rPr lang="en-US" dirty="0"/>
              <a:t>0            </a:t>
            </a:r>
            <a:r>
              <a:rPr lang="en-US" dirty="0" smtClean="0"/>
              <a:t>4</a:t>
            </a:r>
            <a:r>
              <a:rPr lang="en-US" dirty="0"/>
              <a:t>           </a:t>
            </a:r>
            <a:r>
              <a:rPr lang="en-US" dirty="0" smtClean="0"/>
              <a:t>10 </a:t>
            </a:r>
            <a:r>
              <a:rPr lang="en-US" dirty="0"/>
              <a:t>        </a:t>
            </a:r>
            <a:r>
              <a:rPr lang="en-US" dirty="0" smtClean="0"/>
              <a:t>5 </a:t>
            </a:r>
            <a:r>
              <a:rPr lang="en-US" dirty="0"/>
              <a:t>          0</a:t>
            </a:r>
            <a:br>
              <a:rPr lang="en-US" dirty="0"/>
            </a:br>
            <a:r>
              <a:rPr lang="en-US" dirty="0"/>
              <a:t>(one </a:t>
            </a:r>
            <a:r>
              <a:rPr lang="en-US" dirty="0" err="1"/>
              <a:t>uclust</a:t>
            </a:r>
            <a:r>
              <a:rPr lang="en-US" dirty="0"/>
              <a:t> cluster goes to &gt; 1 real cluster)   </a:t>
            </a:r>
            <a:endParaRPr lang="en-US" dirty="0" smtClean="0"/>
          </a:p>
          <a:p>
            <a:r>
              <a:rPr lang="en-US" dirty="0" smtClean="0"/>
              <a:t>Total # </a:t>
            </a:r>
            <a:r>
              <a:rPr lang="en-US" dirty="0"/>
              <a:t>of </a:t>
            </a:r>
            <a:r>
              <a:rPr lang="en-US" dirty="0" err="1"/>
              <a:t>uclust</a:t>
            </a:r>
            <a:r>
              <a:rPr lang="en-US" dirty="0"/>
              <a:t> clusters that are just part of a real cluster     </a:t>
            </a:r>
            <a:r>
              <a:rPr lang="en-US" dirty="0" smtClean="0"/>
              <a:t>0</a:t>
            </a:r>
            <a:r>
              <a:rPr lang="en-US" dirty="0"/>
              <a:t>            </a:t>
            </a:r>
            <a:r>
              <a:rPr lang="en-US" dirty="0" smtClean="0"/>
              <a:t>4</a:t>
            </a:r>
            <a:r>
              <a:rPr lang="en-US" dirty="0"/>
              <a:t>           </a:t>
            </a:r>
            <a:r>
              <a:rPr lang="en-US" dirty="0" smtClean="0"/>
              <a:t>10 </a:t>
            </a:r>
            <a:r>
              <a:rPr lang="en-US" dirty="0"/>
              <a:t>     </a:t>
            </a:r>
            <a:r>
              <a:rPr lang="en-US" dirty="0" smtClean="0"/>
              <a:t>17(11</a:t>
            </a:r>
            <a:r>
              <a:rPr lang="en-US" dirty="0"/>
              <a:t>)  </a:t>
            </a:r>
            <a:r>
              <a:rPr lang="en-US" dirty="0" smtClean="0"/>
              <a:t>72(62</a:t>
            </a:r>
            <a:r>
              <a:rPr lang="en-US" dirty="0"/>
              <a:t>)</a:t>
            </a:r>
            <a:br>
              <a:rPr lang="en-US" dirty="0"/>
            </a:br>
            <a:r>
              <a:rPr lang="en-US" dirty="0"/>
              <a:t>(numbers in brackets only have one member) </a:t>
            </a:r>
          </a:p>
          <a:p>
            <a:r>
              <a:rPr lang="en-US" dirty="0" smtClean="0"/>
              <a:t>Total # </a:t>
            </a:r>
            <a:r>
              <a:rPr lang="en-US" dirty="0"/>
              <a:t>of real clusters that are </a:t>
            </a:r>
            <a:r>
              <a:rPr lang="en-US" dirty="0" smtClean="0"/>
              <a:t>1 </a:t>
            </a:r>
            <a:r>
              <a:rPr lang="en-US" dirty="0" err="1"/>
              <a:t>uclust</a:t>
            </a:r>
            <a:r>
              <a:rPr lang="en-US" dirty="0"/>
              <a:t> cluster    </a:t>
            </a:r>
            <a:r>
              <a:rPr lang="en-US" dirty="0" smtClean="0"/>
              <a:t>                     0</a:t>
            </a:r>
            <a:r>
              <a:rPr lang="en-US" dirty="0"/>
              <a:t>            </a:t>
            </a:r>
            <a:r>
              <a:rPr lang="en-US" dirty="0" smtClean="0"/>
              <a:t>14</a:t>
            </a:r>
            <a:r>
              <a:rPr lang="en-US" dirty="0"/>
              <a:t>            9          </a:t>
            </a:r>
            <a:r>
              <a:rPr lang="en-US" dirty="0" smtClean="0"/>
              <a:t>5 </a:t>
            </a:r>
            <a:r>
              <a:rPr lang="en-US" dirty="0"/>
              <a:t>         </a:t>
            </a:r>
            <a:r>
              <a:rPr lang="en-US" dirty="0" smtClean="0"/>
              <a:t>0</a:t>
            </a:r>
            <a:r>
              <a:rPr lang="en-US" dirty="0"/>
              <a:t/>
            </a:r>
            <a:br>
              <a:rPr lang="en-US" dirty="0"/>
            </a:br>
            <a:r>
              <a:rPr lang="en-US" dirty="0"/>
              <a:t>but </a:t>
            </a:r>
            <a:r>
              <a:rPr lang="en-US" dirty="0" err="1"/>
              <a:t>uclust</a:t>
            </a:r>
            <a:r>
              <a:rPr lang="en-US" dirty="0"/>
              <a:t> cluster is spread over multiple real clusters </a:t>
            </a:r>
            <a:endParaRPr lang="en-US" dirty="0" smtClean="0"/>
          </a:p>
          <a:p>
            <a:r>
              <a:rPr lang="en-US" dirty="0" smtClean="0"/>
              <a:t>Total # </a:t>
            </a:r>
            <a:r>
              <a:rPr lang="en-US" dirty="0"/>
              <a:t>of real clusters that have                                  </a:t>
            </a:r>
            <a:r>
              <a:rPr lang="en-US" dirty="0" smtClean="0"/>
              <a:t>                0</a:t>
            </a:r>
            <a:r>
              <a:rPr lang="en-US" dirty="0"/>
              <a:t>              </a:t>
            </a:r>
            <a:r>
              <a:rPr lang="en-US" dirty="0" smtClean="0"/>
              <a:t>9</a:t>
            </a:r>
            <a:r>
              <a:rPr lang="en-US" dirty="0"/>
              <a:t>           </a:t>
            </a:r>
            <a:r>
              <a:rPr lang="en-US" dirty="0" smtClean="0"/>
              <a:t>14 </a:t>
            </a:r>
            <a:r>
              <a:rPr lang="en-US" dirty="0"/>
              <a:t>        </a:t>
            </a:r>
            <a:r>
              <a:rPr lang="en-US" dirty="0" smtClean="0"/>
              <a:t>5 </a:t>
            </a:r>
            <a:r>
              <a:rPr lang="en-US" dirty="0"/>
              <a:t>         </a:t>
            </a:r>
            <a:r>
              <a:rPr lang="en-US" dirty="0" smtClean="0"/>
              <a:t>7</a:t>
            </a:r>
            <a:r>
              <a:rPr lang="en-US" dirty="0"/>
              <a:t/>
            </a:r>
            <a:br>
              <a:rPr lang="en-US" dirty="0"/>
            </a:br>
            <a:r>
              <a:rPr lang="en-US" dirty="0"/>
              <a:t>significant contribution from &gt; 1 </a:t>
            </a:r>
            <a:r>
              <a:rPr lang="en-US" dirty="0" err="1"/>
              <a:t>uclust</a:t>
            </a:r>
            <a:r>
              <a:rPr lang="en-US" dirty="0"/>
              <a:t> cluster  </a:t>
            </a:r>
            <a:endParaRPr lang="en-US" dirty="0" smtClean="0"/>
          </a:p>
        </p:txBody>
      </p:sp>
      <p:pic>
        <p:nvPicPr>
          <p:cNvPr id="2056" name="Picture 8" descr="C:\Users\Geoffrey Fox\Downloads\divergent_hist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946" y="7434"/>
            <a:ext cx="3741736" cy="260993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650" y="9021"/>
            <a:ext cx="6550924" cy="6858000"/>
            <a:chOff x="17794" y="1598836"/>
            <a:chExt cx="6550924" cy="6858000"/>
          </a:xfrm>
        </p:grpSpPr>
        <p:pic>
          <p:nvPicPr>
            <p:cNvPr id="26" name="Picture 7" descr="C:\Users\Geoffrey Fox\Downloads\divergent_0(23)_to_0(23)_zeroidx.png"/>
            <p:cNvPicPr>
              <a:picLocks noChangeAspect="1" noChangeArrowheads="1"/>
            </p:cNvPicPr>
            <p:nvPr/>
          </p:nvPicPr>
          <p:blipFill rotWithShape="1">
            <a:blip r:embed="rId6">
              <a:extLst>
                <a:ext uri="{28A0092B-C50C-407E-A947-70E740481C1C}">
                  <a14:useLocalDpi xmlns:a14="http://schemas.microsoft.com/office/drawing/2010/main" val="0"/>
                </a:ext>
              </a:extLst>
            </a:blip>
            <a:srcRect l="27644" t="9994" r="28219" b="8838"/>
            <a:stretch/>
          </p:blipFill>
          <p:spPr bwMode="auto">
            <a:xfrm>
              <a:off x="17794" y="1598836"/>
              <a:ext cx="6550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314785" y="1624389"/>
              <a:ext cx="1253933" cy="461665"/>
            </a:xfrm>
            <a:prstGeom prst="rect">
              <a:avLst/>
            </a:prstGeom>
            <a:noFill/>
          </p:spPr>
          <p:txBody>
            <a:bodyPr wrap="none" rtlCol="0">
              <a:spAutoFit/>
            </a:bodyPr>
            <a:lstStyle/>
            <a:p>
              <a:r>
                <a:rPr lang="en-US" sz="2400" b="1" dirty="0">
                  <a:solidFill>
                    <a:schemeClr val="bg1"/>
                  </a:solidFill>
                </a:rPr>
                <a:t>DA-PWC</a:t>
              </a:r>
            </a:p>
          </p:txBody>
        </p:sp>
      </p:grpSp>
    </p:spTree>
    <p:extLst>
      <p:ext uri="{BB962C8B-B14F-4D97-AF65-F5344CB8AC3E}">
        <p14:creationId xmlns:p14="http://schemas.microsoft.com/office/powerpoint/2010/main" val="213319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26</a:t>
            </a:fld>
            <a:endParaRPr lang="en-US"/>
          </a:p>
        </p:txBody>
      </p:sp>
      <p:pic>
        <p:nvPicPr>
          <p:cNvPr id="10242" name="Picture 2" descr="C:\Users\Geoffrey Fox\Downloads\haixu_100K_K2.png"/>
          <p:cNvPicPr>
            <a:picLocks noChangeAspect="1" noChangeArrowheads="1"/>
          </p:cNvPicPr>
          <p:nvPr/>
        </p:nvPicPr>
        <p:blipFill rotWithShape="1">
          <a:blip r:embed="rId2">
            <a:extLst>
              <a:ext uri="{28A0092B-C50C-407E-A947-70E740481C1C}">
                <a14:useLocalDpi xmlns:a14="http://schemas.microsoft.com/office/drawing/2010/main" val="0"/>
              </a:ext>
            </a:extLst>
          </a:blip>
          <a:srcRect l="5671" r="32641"/>
          <a:stretch/>
        </p:blipFill>
        <p:spPr bwMode="auto">
          <a:xfrm>
            <a:off x="22761" y="0"/>
            <a:ext cx="7641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0" y="457200"/>
            <a:ext cx="4572000" cy="2133600"/>
          </a:xfrm>
          <a:solidFill>
            <a:schemeClr val="bg1"/>
          </a:solidFill>
        </p:spPr>
        <p:txBody>
          <a:bodyPr/>
          <a:lstStyle/>
          <a:p>
            <a:r>
              <a:rPr lang="en-US" dirty="0" smtClean="0"/>
              <a:t>Start at T= “</a:t>
            </a:r>
            <a:r>
              <a:rPr lang="en-US" dirty="0" smtClean="0">
                <a:sym typeface="Symbol"/>
              </a:rPr>
              <a:t>” with 1 Cluster</a:t>
            </a:r>
          </a:p>
          <a:p>
            <a:r>
              <a:rPr lang="en-US" dirty="0" smtClean="0">
                <a:sym typeface="Symbol"/>
              </a:rPr>
              <a:t>Decrease T, Clusters emerge at instabilities</a:t>
            </a:r>
            <a:endParaRPr lang="en-US" dirty="0"/>
          </a:p>
        </p:txBody>
      </p:sp>
    </p:spTree>
    <p:extLst>
      <p:ext uri="{BB962C8B-B14F-4D97-AF65-F5344CB8AC3E}">
        <p14:creationId xmlns:p14="http://schemas.microsoft.com/office/powerpoint/2010/main" val="1084267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pic>
        <p:nvPicPr>
          <p:cNvPr id="11266" name="Picture 2" descr="C:\Users\Geoffrey Fox\Downloads\haixu_100K_K4.png"/>
          <p:cNvPicPr>
            <a:picLocks noChangeAspect="1" noChangeArrowheads="1"/>
          </p:cNvPicPr>
          <p:nvPr/>
        </p:nvPicPr>
        <p:blipFill rotWithShape="1">
          <a:blip r:embed="rId2">
            <a:extLst>
              <a:ext uri="{28A0092B-C50C-407E-A947-70E740481C1C}">
                <a14:useLocalDpi xmlns:a14="http://schemas.microsoft.com/office/drawing/2010/main" val="0"/>
              </a:ext>
            </a:extLst>
          </a:blip>
          <a:srcRect l="7134" r="23195"/>
          <a:stretch/>
        </p:blipFill>
        <p:spPr bwMode="auto">
          <a:xfrm>
            <a:off x="0" y="0"/>
            <a:ext cx="86301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594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pic>
        <p:nvPicPr>
          <p:cNvPr id="8194" name="Picture 2" descr="C:\Users\Geoffrey Fox\Downloads\haixu_100K_K6B.png"/>
          <p:cNvPicPr>
            <a:picLocks noChangeAspect="1" noChangeArrowheads="1"/>
          </p:cNvPicPr>
          <p:nvPr/>
        </p:nvPicPr>
        <p:blipFill rotWithShape="1">
          <a:blip r:embed="rId2">
            <a:extLst>
              <a:ext uri="{28A0092B-C50C-407E-A947-70E740481C1C}">
                <a14:useLocalDpi xmlns:a14="http://schemas.microsoft.com/office/drawing/2010/main" val="0"/>
              </a:ext>
            </a:extLst>
          </a:blip>
          <a:srcRect r="15486"/>
          <a:stretch/>
        </p:blipFill>
        <p:spPr bwMode="auto">
          <a:xfrm>
            <a:off x="0" y="-2866"/>
            <a:ext cx="9067800" cy="687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633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888" y="-17677"/>
            <a:ext cx="8229600" cy="1143000"/>
          </a:xfrm>
        </p:spPr>
        <p:txBody>
          <a:bodyPr/>
          <a:lstStyle/>
          <a:p>
            <a:r>
              <a:rPr lang="en-US" b="1" dirty="0" smtClean="0"/>
              <a:t>Clusters v. Regions</a:t>
            </a:r>
            <a:endParaRPr lang="en-US" b="1" dirty="0"/>
          </a:p>
        </p:txBody>
      </p:sp>
      <p:sp>
        <p:nvSpPr>
          <p:cNvPr id="3" name="Content Placeholder 2"/>
          <p:cNvSpPr>
            <a:spLocks noGrp="1"/>
          </p:cNvSpPr>
          <p:nvPr>
            <p:ph idx="1"/>
          </p:nvPr>
        </p:nvSpPr>
        <p:spPr>
          <a:xfrm>
            <a:off x="155749" y="4793157"/>
            <a:ext cx="8229600" cy="1806191"/>
          </a:xfrm>
        </p:spPr>
        <p:txBody>
          <a:bodyPr>
            <a:noAutofit/>
          </a:bodyPr>
          <a:lstStyle/>
          <a:p>
            <a:r>
              <a:rPr lang="en-US" sz="2400" dirty="0" smtClean="0"/>
              <a:t>In Lymphocytes clusters are distinct</a:t>
            </a:r>
          </a:p>
          <a:p>
            <a:r>
              <a:rPr lang="en-US" sz="2400" dirty="0" smtClean="0"/>
              <a:t>In Pathology, clusters divide space into regions and sophisticated methods like deterministic annealing are probably unnecessary</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29</a:t>
            </a:fld>
            <a:endParaRPr lang="en-US"/>
          </a:p>
        </p:txBody>
      </p:sp>
      <p:grpSp>
        <p:nvGrpSpPr>
          <p:cNvPr id="7" name="Group 6"/>
          <p:cNvGrpSpPr/>
          <p:nvPr/>
        </p:nvGrpSpPr>
        <p:grpSpPr>
          <a:xfrm>
            <a:off x="3896330" y="1045004"/>
            <a:ext cx="5247670" cy="3434600"/>
            <a:chOff x="3896330" y="1077104"/>
            <a:chExt cx="5247670" cy="3434600"/>
          </a:xfrm>
        </p:grpSpPr>
        <p:pic>
          <p:nvPicPr>
            <p:cNvPr id="1027" name="Picture 3" descr="C:\gcf\aaaOctDec2012\Saltz\DAcluster-Plot3D-M8-C8_smacof.png"/>
            <p:cNvPicPr>
              <a:picLocks noChangeAspect="1" noChangeArrowheads="1"/>
            </p:cNvPicPr>
            <p:nvPr/>
          </p:nvPicPr>
          <p:blipFill rotWithShape="1">
            <a:blip r:embed="rId2">
              <a:extLst>
                <a:ext uri="{28A0092B-C50C-407E-A947-70E740481C1C}">
                  <a14:useLocalDpi xmlns:a14="http://schemas.microsoft.com/office/drawing/2010/main" val="0"/>
                </a:ext>
              </a:extLst>
            </a:blip>
            <a:srcRect l="26306" t="11027" r="23276" b="23022"/>
            <a:stretch/>
          </p:blipFill>
          <p:spPr bwMode="auto">
            <a:xfrm rot="5400000">
              <a:off x="4802865" y="170569"/>
              <a:ext cx="3434600" cy="52476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204919" y="3912220"/>
              <a:ext cx="1939081" cy="400110"/>
            </a:xfrm>
            <a:prstGeom prst="rect">
              <a:avLst/>
            </a:prstGeom>
            <a:noFill/>
          </p:spPr>
          <p:txBody>
            <a:bodyPr wrap="square" rtlCol="0">
              <a:spAutoFit/>
            </a:bodyPr>
            <a:lstStyle/>
            <a:p>
              <a:r>
                <a:rPr lang="en-US" sz="2000" b="1" dirty="0">
                  <a:solidFill>
                    <a:schemeClr val="bg1"/>
                  </a:solidFill>
                </a:rPr>
                <a:t>Pathology</a:t>
              </a:r>
              <a:r>
                <a:rPr lang="en-US" dirty="0">
                  <a:solidFill>
                    <a:schemeClr val="bg1"/>
                  </a:solidFill>
                </a:rPr>
                <a:t> 54D</a:t>
              </a:r>
            </a:p>
          </p:txBody>
        </p:sp>
      </p:grpSp>
      <p:grpSp>
        <p:nvGrpSpPr>
          <p:cNvPr id="6" name="Group 5"/>
          <p:cNvGrpSpPr/>
          <p:nvPr/>
        </p:nvGrpSpPr>
        <p:grpSpPr>
          <a:xfrm>
            <a:off x="0" y="1045004"/>
            <a:ext cx="3896330" cy="3267326"/>
            <a:chOff x="0" y="1045004"/>
            <a:chExt cx="3896330" cy="3267326"/>
          </a:xfrm>
        </p:grpSpPr>
        <p:pic>
          <p:nvPicPr>
            <p:cNvPr id="1026" name="Picture 2" descr="C:\Users\Geoffrey Fox\Desktop\Hui\Kmeans-cluster-Plot3D-M5-C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22" t="12876" r="19769" b="12275"/>
            <a:stretch/>
          </p:blipFill>
          <p:spPr bwMode="auto">
            <a:xfrm>
              <a:off x="0" y="1045004"/>
              <a:ext cx="3896330" cy="32673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5749" y="1125323"/>
              <a:ext cx="1924501" cy="400110"/>
            </a:xfrm>
            <a:prstGeom prst="rect">
              <a:avLst/>
            </a:prstGeom>
            <a:noFill/>
          </p:spPr>
          <p:txBody>
            <a:bodyPr wrap="none" rtlCol="0">
              <a:spAutoFit/>
            </a:bodyPr>
            <a:lstStyle/>
            <a:p>
              <a:r>
                <a:rPr lang="en-US" sz="2000" b="1" dirty="0">
                  <a:solidFill>
                    <a:schemeClr val="bg1"/>
                  </a:solidFill>
                </a:rPr>
                <a:t>Lymphocytes 4D</a:t>
              </a:r>
            </a:p>
          </p:txBody>
        </p:sp>
      </p:grpSp>
    </p:spTree>
    <p:extLst>
      <p:ext uri="{BB962C8B-B14F-4D97-AF65-F5344CB8AC3E}">
        <p14:creationId xmlns:p14="http://schemas.microsoft.com/office/powerpoint/2010/main" val="1398388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SPIDAL</a:t>
            </a:r>
            <a:endParaRPr lang="en-US"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3</a:t>
            </a:fld>
            <a:endParaRPr lang="en-US"/>
          </a:p>
        </p:txBody>
      </p:sp>
    </p:spTree>
    <p:extLst>
      <p:ext uri="{BB962C8B-B14F-4D97-AF65-F5344CB8AC3E}">
        <p14:creationId xmlns:p14="http://schemas.microsoft.com/office/powerpoint/2010/main" val="1356947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2202" y="72247"/>
            <a:ext cx="9144000" cy="1144800"/>
          </a:xfrm>
        </p:spPr>
        <p:txBody>
          <a:bodyPr vert="horz" wrap="square" lIns="100794" tIns="35202" rIns="100794" bIns="50397" numCol="1" anchor="ctr" anchorCtr="0" compatLnSpc="1">
            <a:prstTxWarp prst="textNoShape">
              <a:avLst/>
            </a:prstTxWarp>
            <a:normAutofit fontScale="90000"/>
          </a:bodyPr>
          <a:lstStyle/>
          <a:p>
            <a:pPr eaLnBrk="1" hangingPunct="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b="1" dirty="0" smtClean="0"/>
              <a:t>Protein Universe Browser for COG Sequences with a few illustrative biologically identified clusters</a:t>
            </a:r>
          </a:p>
        </p:txBody>
      </p:sp>
      <p:sp>
        <p:nvSpPr>
          <p:cNvPr id="5" name="Slide Number Placeholder 5"/>
          <p:cNvSpPr>
            <a:spLocks noGrp="1"/>
          </p:cNvSpPr>
          <p:nvPr>
            <p:ph type="sldNum" sz="quarter" idx="12"/>
          </p:nvPr>
        </p:nvSpPr>
        <p:spPr/>
        <p:txBody>
          <a:bodyPr>
            <a:normAutofit/>
          </a:bodyPr>
          <a:lstStyle/>
          <a:p>
            <a:pPr>
              <a:lnSpc>
                <a:spcPct val="73000"/>
              </a:lnSpc>
            </a:pPr>
            <a:fld id="{0AC073B1-9238-43AB-AC67-3B16E1F5FAA3}" type="slidenum">
              <a:rPr lang="en-US" sz="1270"/>
              <a:pPr>
                <a:lnSpc>
                  <a:spcPct val="73000"/>
                </a:lnSpc>
              </a:pPr>
              <a:t>30</a:t>
            </a:fld>
            <a:endParaRPr lang="en-US" sz="1270"/>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2" y="1217047"/>
            <a:ext cx="9121798" cy="59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1234795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273630"/>
            <a:ext cx="9144000" cy="1144921"/>
          </a:xfrm>
        </p:spPr>
        <p:txBody>
          <a:bodyPr tIns="35199">
            <a:normAutofit fontScale="90000"/>
          </a:bodyPr>
          <a:lstStyle/>
          <a:p>
            <a:pPr eaLnBrk="1" fontAlgn="auto" hangingPunct="1">
              <a:spcAft>
                <a:spcPts val="0"/>
              </a:spcAft>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US" dirty="0"/>
              <a:t>Heatmap of </a:t>
            </a:r>
            <a:r>
              <a:rPr lang="en-US" dirty="0" smtClean="0"/>
              <a:t>biology distance (Needleman-</a:t>
            </a:r>
            <a:r>
              <a:rPr lang="en-US" dirty="0" err="1" smtClean="0"/>
              <a:t>Wunsch</a:t>
            </a:r>
            <a:r>
              <a:rPr lang="en-US" dirty="0" smtClean="0"/>
              <a:t>) </a:t>
            </a:r>
            <a:r>
              <a:rPr lang="en-US" dirty="0"/>
              <a:t>vs </a:t>
            </a:r>
            <a:r>
              <a:rPr lang="en-US" dirty="0" smtClean="0"/>
              <a:t>3D Euclidean Distances</a:t>
            </a:r>
            <a:endParaRPr lang="en-US" dirty="0"/>
          </a:p>
        </p:txBody>
      </p:sp>
      <p:sp>
        <p:nvSpPr>
          <p:cNvPr id="5" name="Slide Number Placeholder 5"/>
          <p:cNvSpPr>
            <a:spLocks noGrp="1"/>
          </p:cNvSpPr>
          <p:nvPr>
            <p:ph type="sldNum" sz="quarter" idx="12"/>
          </p:nvPr>
        </p:nvSpPr>
        <p:spPr/>
        <p:txBody>
          <a:bodyPr>
            <a:normAutofit/>
          </a:bodyPr>
          <a:lstStyle/>
          <a:p>
            <a:pPr>
              <a:defRPr/>
            </a:pPr>
            <a:fld id="{A4520876-8126-4A4E-88CD-DABA9C26EB89}" type="slidenum">
              <a:rPr lang="en-US"/>
              <a:pPr>
                <a:defRPr/>
              </a:pPr>
              <a:t>31</a:t>
            </a:fld>
            <a:endParaRPr lang="en-US"/>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6602"/>
            <a:ext cx="9144000" cy="457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Box 1"/>
          <p:cNvSpPr txBox="1"/>
          <p:nvPr/>
        </p:nvSpPr>
        <p:spPr>
          <a:xfrm>
            <a:off x="533400" y="5884104"/>
            <a:ext cx="8251105" cy="461665"/>
          </a:xfrm>
          <a:prstGeom prst="rect">
            <a:avLst/>
          </a:prstGeom>
          <a:noFill/>
        </p:spPr>
        <p:txBody>
          <a:bodyPr wrap="none" rtlCol="0">
            <a:spAutoFit/>
          </a:bodyPr>
          <a:lstStyle/>
          <a:p>
            <a:r>
              <a:rPr lang="en-US" sz="2400" dirty="0" smtClean="0"/>
              <a:t>If d a distance, so is f(d) for any monotonic f. Optimize choice of f</a:t>
            </a:r>
            <a:endParaRPr lang="en-US" sz="2400" dirty="0"/>
          </a:p>
        </p:txBody>
      </p:sp>
    </p:spTree>
    <p:extLst>
      <p:ext uri="{BB962C8B-B14F-4D97-AF65-F5344CB8AC3E}">
        <p14:creationId xmlns:p14="http://schemas.microsoft.com/office/powerpoint/2010/main" val="41275354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1" y="595070"/>
            <a:ext cx="8847014" cy="1143000"/>
          </a:xfrm>
        </p:spPr>
        <p:txBody>
          <a:bodyPr>
            <a:normAutofit fontScale="90000"/>
          </a:bodyPr>
          <a:lstStyle/>
          <a:p>
            <a:r>
              <a:rPr lang="en-US" b="1" dirty="0"/>
              <a:t>WDA SMACOF MDS (Multidimensional Scaling) </a:t>
            </a:r>
            <a:r>
              <a:rPr lang="en-US" b="1" dirty="0" smtClean="0"/>
              <a:t>using </a:t>
            </a:r>
            <a:r>
              <a:rPr lang="en-US" b="1" dirty="0"/>
              <a:t>Harp </a:t>
            </a:r>
            <a:r>
              <a:rPr lang="en-US" b="1" dirty="0" smtClean="0"/>
              <a:t>on IU Big </a:t>
            </a:r>
            <a:r>
              <a:rPr lang="en-US" b="1" dirty="0"/>
              <a:t>Red 2 </a:t>
            </a:r>
            <a:r>
              <a:rPr lang="en-US" b="1" dirty="0" smtClean="0"/>
              <a:t/>
            </a:r>
            <a:br>
              <a:rPr lang="en-US" b="1" dirty="0" smtClean="0"/>
            </a:br>
            <a:r>
              <a:rPr lang="en-US" sz="4000" b="1" dirty="0" smtClean="0"/>
              <a:t>Parallel Efficiency: on 100-300K sequences</a:t>
            </a:r>
            <a:r>
              <a:rPr lang="en-US" b="1" dirty="0" smtClean="0"/>
              <a:t/>
            </a:r>
            <a:br>
              <a:rPr lang="en-US" b="1" dirty="0" smtClean="0"/>
            </a:br>
            <a:endParaRPr lang="en-US" b="1" dirty="0"/>
          </a:p>
        </p:txBody>
      </p:sp>
      <p:sp>
        <p:nvSpPr>
          <p:cNvPr id="3" name="TextBox 2"/>
          <p:cNvSpPr txBox="1"/>
          <p:nvPr/>
        </p:nvSpPr>
        <p:spPr>
          <a:xfrm>
            <a:off x="152400" y="6004862"/>
            <a:ext cx="6823471" cy="400110"/>
          </a:xfrm>
          <a:prstGeom prst="rect">
            <a:avLst/>
          </a:prstGeom>
          <a:noFill/>
        </p:spPr>
        <p:txBody>
          <a:bodyPr wrap="none" rtlCol="0">
            <a:spAutoFit/>
          </a:bodyPr>
          <a:lstStyle/>
          <a:p>
            <a:r>
              <a:rPr lang="en-US" sz="2000" b="1" dirty="0" smtClean="0"/>
              <a:t>Conjugate Gradient (dominant time) and Matrix Multiplication</a:t>
            </a:r>
            <a:endParaRPr lang="en-US" sz="2000" b="1" dirty="0"/>
          </a:p>
        </p:txBody>
      </p:sp>
      <p:graphicFrame>
        <p:nvGraphicFramePr>
          <p:cNvPr id="6" name="Chart 5"/>
          <p:cNvGraphicFramePr/>
          <p:nvPr>
            <p:extLst/>
          </p:nvPr>
        </p:nvGraphicFramePr>
        <p:xfrm>
          <a:off x="348292" y="1770891"/>
          <a:ext cx="6345712" cy="439488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815606" y="1770891"/>
            <a:ext cx="2258056" cy="4401205"/>
          </a:xfrm>
          <a:prstGeom prst="rect">
            <a:avLst/>
          </a:prstGeom>
          <a:noFill/>
        </p:spPr>
        <p:txBody>
          <a:bodyPr wrap="square" rtlCol="0">
            <a:spAutoFit/>
          </a:bodyPr>
          <a:lstStyle/>
          <a:p>
            <a:r>
              <a:rPr lang="en-US" sz="2800" b="1" dirty="0" smtClean="0"/>
              <a:t>Best available MDS (much better than that in R)</a:t>
            </a:r>
          </a:p>
          <a:p>
            <a:r>
              <a:rPr lang="en-US" sz="2800" b="1" dirty="0" smtClean="0"/>
              <a:t>Java</a:t>
            </a:r>
          </a:p>
          <a:p>
            <a:endParaRPr lang="en-US" sz="2800" b="1" dirty="0"/>
          </a:p>
          <a:p>
            <a:r>
              <a:rPr lang="en-US" sz="2800" b="1" dirty="0" smtClean="0"/>
              <a:t>Harp (Hadoop plugin) described by Qiu earlier</a:t>
            </a:r>
            <a:endParaRPr lang="en-US" sz="2800" b="1" dirty="0"/>
          </a:p>
        </p:txBody>
      </p:sp>
      <p:sp>
        <p:nvSpPr>
          <p:cNvPr id="7" name="Rectangle 6"/>
          <p:cNvSpPr/>
          <p:nvPr/>
        </p:nvSpPr>
        <p:spPr>
          <a:xfrm>
            <a:off x="2990139" y="4511375"/>
            <a:ext cx="1863652" cy="369332"/>
          </a:xfrm>
          <a:prstGeom prst="rect">
            <a:avLst/>
          </a:prstGeom>
        </p:spPr>
        <p:txBody>
          <a:bodyPr wrap="none">
            <a:spAutoFit/>
          </a:bodyPr>
          <a:lstStyle/>
          <a:p>
            <a:r>
              <a:rPr lang="en-US" b="1" dirty="0"/>
              <a:t>Cores =32 </a:t>
            </a:r>
            <a:r>
              <a:rPr lang="en-US" b="1" dirty="0" smtClean="0"/>
              <a:t>#nodes</a:t>
            </a:r>
            <a:endParaRPr lang="en-US" b="1" dirty="0"/>
          </a:p>
        </p:txBody>
      </p:sp>
    </p:spTree>
    <p:extLst>
      <p:ext uri="{BB962C8B-B14F-4D97-AF65-F5344CB8AC3E}">
        <p14:creationId xmlns:p14="http://schemas.microsoft.com/office/powerpoint/2010/main" val="2581354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Non metric </a:t>
            </a:r>
            <a:r>
              <a:rPr lang="en-US" dirty="0" smtClean="0"/>
              <a:t>DA-PWC Deterministic Annealing Clustering </a:t>
            </a:r>
            <a:r>
              <a:rPr lang="en-US" dirty="0" smtClean="0"/>
              <a:t>Speed up</a:t>
            </a:r>
            <a:endParaRPr lang="en-US" dirty="0"/>
          </a:p>
        </p:txBody>
      </p:sp>
      <p:sp>
        <p:nvSpPr>
          <p:cNvPr id="3" name="Content Placeholder 2"/>
          <p:cNvSpPr>
            <a:spLocks noGrp="1"/>
          </p:cNvSpPr>
          <p:nvPr>
            <p:ph idx="1"/>
          </p:nvPr>
        </p:nvSpPr>
        <p:spPr>
          <a:xfrm>
            <a:off x="457200" y="1600201"/>
            <a:ext cx="8229600" cy="1295400"/>
          </a:xfrm>
        </p:spPr>
        <p:txBody>
          <a:bodyPr/>
          <a:lstStyle/>
          <a:p>
            <a:r>
              <a:rPr lang="en-US" dirty="0" smtClean="0"/>
              <a:t>Small 12000 point clustering</a:t>
            </a:r>
          </a:p>
          <a:p>
            <a:r>
              <a:rPr lang="en-US" dirty="0" smtClean="0"/>
              <a:t>Note code(s) converted from C# to Java</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33</a:t>
            </a:fld>
            <a:endParaRPr lang="en-US"/>
          </a:p>
        </p:txBody>
      </p:sp>
      <p:graphicFrame>
        <p:nvGraphicFramePr>
          <p:cNvPr id="5" name="Chart 4"/>
          <p:cNvGraphicFramePr/>
          <p:nvPr>
            <p:extLst>
              <p:ext uri="{D42A27DB-BD31-4B8C-83A1-F6EECF244321}">
                <p14:modId xmlns:p14="http://schemas.microsoft.com/office/powerpoint/2010/main" val="3700626926"/>
              </p:ext>
            </p:extLst>
          </p:nvPr>
        </p:nvGraphicFramePr>
        <p:xfrm>
          <a:off x="180844" y="2852693"/>
          <a:ext cx="8629911" cy="3999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6165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More sophisticated algorithms</a:t>
            </a:r>
            <a:endParaRPr lang="en-US"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34</a:t>
            </a:fld>
            <a:endParaRPr lang="en-US"/>
          </a:p>
        </p:txBody>
      </p:sp>
    </p:spTree>
    <p:extLst>
      <p:ext uri="{BB962C8B-B14F-4D97-AF65-F5344CB8AC3E}">
        <p14:creationId xmlns:p14="http://schemas.microsoft.com/office/powerpoint/2010/main" val="18783202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smtClean="0"/>
              <a:t>More Efficient Parallelism</a:t>
            </a:r>
            <a:endParaRPr lang="en-US" dirty="0"/>
          </a:p>
        </p:txBody>
      </p:sp>
      <p:sp>
        <p:nvSpPr>
          <p:cNvPr id="3" name="Content Placeholder 2"/>
          <p:cNvSpPr>
            <a:spLocks noGrp="1"/>
          </p:cNvSpPr>
          <p:nvPr>
            <p:ph idx="1"/>
          </p:nvPr>
        </p:nvSpPr>
        <p:spPr>
          <a:xfrm>
            <a:off x="33866" y="762000"/>
            <a:ext cx="9110133" cy="4525963"/>
          </a:xfrm>
        </p:spPr>
        <p:txBody>
          <a:bodyPr/>
          <a:lstStyle/>
          <a:p>
            <a:r>
              <a:rPr lang="en-US" sz="2800" dirty="0" smtClean="0"/>
              <a:t>The canonical model is correct at start but each point does not really contribute to each cluster as damped exponentially by </a:t>
            </a:r>
            <a:r>
              <a:rPr lang="en-US" sz="2800" dirty="0" err="1"/>
              <a:t>exp</a:t>
            </a:r>
            <a:r>
              <a:rPr lang="en-US" sz="2800" dirty="0"/>
              <a:t>( </a:t>
            </a:r>
            <a:r>
              <a:rPr lang="en-US" sz="2800" dirty="0" smtClean="0"/>
              <a:t>-</a:t>
            </a:r>
            <a:r>
              <a:rPr lang="en-US" sz="2800" dirty="0">
                <a:latin typeface="Arial" pitchFamily="34" charset="0"/>
                <a:cs typeface="Arial" pitchFamily="34" charset="0"/>
              </a:rPr>
              <a:t> </a:t>
            </a:r>
            <a:r>
              <a:rPr lang="en-US" sz="2800" dirty="0" smtClean="0">
                <a:latin typeface="Arial" pitchFamily="34" charset="0"/>
                <a:cs typeface="Arial" pitchFamily="34" charset="0"/>
              </a:rPr>
              <a:t>(</a:t>
            </a:r>
            <a:r>
              <a:rPr lang="en-US" sz="2800" u="sng" dirty="0" smtClean="0">
                <a:latin typeface="Arial" pitchFamily="34" charset="0"/>
                <a:cs typeface="Arial" pitchFamily="34" charset="0"/>
              </a:rPr>
              <a:t>X</a:t>
            </a:r>
            <a:r>
              <a:rPr lang="en-US" sz="2800" i="1" baseline="-25000" dirty="0" smtClean="0">
                <a:latin typeface="Arial" pitchFamily="34" charset="0"/>
                <a:cs typeface="Arial" pitchFamily="34" charset="0"/>
              </a:rPr>
              <a:t>i</a:t>
            </a:r>
            <a:r>
              <a:rPr lang="en-US" sz="2800" dirty="0" smtClean="0">
                <a:latin typeface="Arial" pitchFamily="34" charset="0"/>
                <a:cs typeface="Arial" pitchFamily="34" charset="0"/>
              </a:rPr>
              <a:t>- </a:t>
            </a:r>
            <a:r>
              <a:rPr lang="en-US" sz="2800" u="sng" dirty="0" smtClean="0">
                <a:latin typeface="Arial" pitchFamily="34" charset="0"/>
                <a:cs typeface="Arial" pitchFamily="34" charset="0"/>
              </a:rPr>
              <a:t>Y</a:t>
            </a:r>
            <a:r>
              <a:rPr lang="en-US" sz="2800" dirty="0" smtClean="0">
                <a:latin typeface="Arial" pitchFamily="34" charset="0"/>
                <a:cs typeface="Arial" pitchFamily="34" charset="0"/>
              </a:rPr>
              <a:t>(</a:t>
            </a:r>
            <a:r>
              <a:rPr lang="en-US" sz="2800" i="1" dirty="0" smtClean="0">
                <a:latin typeface="Arial" pitchFamily="34" charset="0"/>
                <a:cs typeface="Arial" pitchFamily="34" charset="0"/>
              </a:rPr>
              <a:t>k</a:t>
            </a:r>
            <a:r>
              <a:rPr lang="en-US" sz="2800" dirty="0" smtClean="0">
                <a:latin typeface="Arial" pitchFamily="34" charset="0"/>
                <a:cs typeface="Arial" pitchFamily="34" charset="0"/>
              </a:rPr>
              <a:t>))</a:t>
            </a:r>
            <a:r>
              <a:rPr lang="en-US" sz="2800" baseline="30000" dirty="0" smtClean="0">
                <a:latin typeface="Arial" pitchFamily="34" charset="0"/>
                <a:cs typeface="Arial" pitchFamily="34" charset="0"/>
              </a:rPr>
              <a:t>2</a:t>
            </a:r>
            <a:r>
              <a:rPr lang="en-US" sz="2800" dirty="0" smtClean="0">
                <a:latin typeface="Arial" pitchFamily="34" charset="0"/>
                <a:cs typeface="Arial" pitchFamily="34" charset="0"/>
              </a:rPr>
              <a:t> </a:t>
            </a:r>
            <a:r>
              <a:rPr lang="en-US" sz="2800" dirty="0" smtClean="0"/>
              <a:t>/T ) </a:t>
            </a:r>
          </a:p>
          <a:p>
            <a:r>
              <a:rPr lang="en-US" sz="2800" dirty="0" smtClean="0"/>
              <a:t>For Proteomics problem, on average </a:t>
            </a:r>
            <a:r>
              <a:rPr lang="en-US" sz="2800" dirty="0" smtClean="0">
                <a:solidFill>
                  <a:srgbClr val="FF0000"/>
                </a:solidFill>
              </a:rPr>
              <a:t>only 6.45 clusters </a:t>
            </a:r>
            <a:r>
              <a:rPr lang="en-US" sz="2800" dirty="0" smtClean="0"/>
              <a:t>needed per point if require </a:t>
            </a:r>
            <a:r>
              <a:rPr lang="en-US" sz="2800" dirty="0" smtClean="0">
                <a:latin typeface="Arial" pitchFamily="34" charset="0"/>
                <a:cs typeface="Arial" pitchFamily="34" charset="0"/>
              </a:rPr>
              <a:t>(</a:t>
            </a:r>
            <a:r>
              <a:rPr lang="en-US" sz="2800" u="sng" dirty="0" smtClean="0">
                <a:latin typeface="Arial" pitchFamily="34" charset="0"/>
                <a:cs typeface="Arial" pitchFamily="34" charset="0"/>
              </a:rPr>
              <a:t>X</a:t>
            </a:r>
            <a:r>
              <a:rPr lang="en-US" sz="2800" i="1" baseline="-25000" dirty="0" smtClean="0">
                <a:latin typeface="Arial" pitchFamily="34" charset="0"/>
                <a:cs typeface="Arial" pitchFamily="34" charset="0"/>
              </a:rPr>
              <a:t>i</a:t>
            </a:r>
            <a:r>
              <a:rPr lang="en-US" sz="2800" dirty="0" smtClean="0">
                <a:latin typeface="Arial" pitchFamily="34" charset="0"/>
                <a:cs typeface="Arial" pitchFamily="34" charset="0"/>
              </a:rPr>
              <a:t>- </a:t>
            </a:r>
            <a:r>
              <a:rPr lang="en-US" sz="2800" u="sng" dirty="0">
                <a:latin typeface="Arial" pitchFamily="34" charset="0"/>
                <a:cs typeface="Arial" pitchFamily="34" charset="0"/>
              </a:rPr>
              <a:t>Y</a:t>
            </a:r>
            <a:r>
              <a:rPr lang="en-US" sz="2800" dirty="0">
                <a:latin typeface="Arial" pitchFamily="34" charset="0"/>
                <a:cs typeface="Arial" pitchFamily="34" charset="0"/>
              </a:rPr>
              <a:t>(</a:t>
            </a:r>
            <a:r>
              <a:rPr lang="en-US" sz="2800" i="1" dirty="0">
                <a:latin typeface="Arial" pitchFamily="34" charset="0"/>
                <a:cs typeface="Arial" pitchFamily="34" charset="0"/>
              </a:rPr>
              <a:t>k</a:t>
            </a:r>
            <a:r>
              <a:rPr lang="en-US" sz="2800" dirty="0">
                <a:latin typeface="Arial" pitchFamily="34" charset="0"/>
                <a:cs typeface="Arial" pitchFamily="34" charset="0"/>
              </a:rPr>
              <a:t>))</a:t>
            </a:r>
            <a:r>
              <a:rPr lang="en-US" sz="2800" baseline="30000" dirty="0">
                <a:latin typeface="Arial" pitchFamily="34" charset="0"/>
                <a:cs typeface="Arial" pitchFamily="34" charset="0"/>
              </a:rPr>
              <a:t>2</a:t>
            </a:r>
            <a:r>
              <a:rPr lang="en-US" sz="2800" dirty="0">
                <a:latin typeface="Arial" pitchFamily="34" charset="0"/>
                <a:cs typeface="Arial" pitchFamily="34" charset="0"/>
              </a:rPr>
              <a:t> </a:t>
            </a:r>
            <a:r>
              <a:rPr lang="en-US" sz="2800" dirty="0"/>
              <a:t>/T </a:t>
            </a:r>
            <a:r>
              <a:rPr lang="en-US" sz="2800" dirty="0" smtClean="0"/>
              <a:t>≤ ~40 (as </a:t>
            </a:r>
            <a:r>
              <a:rPr lang="en-US" sz="2800" dirty="0" err="1" smtClean="0"/>
              <a:t>exp</a:t>
            </a:r>
            <a:r>
              <a:rPr lang="en-US" sz="2800" dirty="0" smtClean="0"/>
              <a:t>(-40) small)</a:t>
            </a:r>
          </a:p>
          <a:p>
            <a:r>
              <a:rPr lang="en-US" sz="2800" dirty="0"/>
              <a:t>So only need to keep nearby clusters for each point</a:t>
            </a:r>
          </a:p>
          <a:p>
            <a:r>
              <a:rPr lang="en-US" sz="2800" dirty="0" smtClean="0"/>
              <a:t>As </a:t>
            </a:r>
            <a:r>
              <a:rPr lang="en-US" sz="2800" dirty="0" smtClean="0">
                <a:solidFill>
                  <a:srgbClr val="FF0000"/>
                </a:solidFill>
              </a:rPr>
              <a:t>average number of Clusters ~ 20,000</a:t>
            </a:r>
            <a:r>
              <a:rPr lang="en-US" sz="2800" dirty="0" smtClean="0"/>
              <a:t>, this gives a factor of ~3000 improvement</a:t>
            </a:r>
          </a:p>
          <a:p>
            <a:r>
              <a:rPr lang="en-US" sz="2800" dirty="0" smtClean="0"/>
              <a:t>Further communication is no longer all global; it has nearest neighbor components and calculated by </a:t>
            </a:r>
            <a:r>
              <a:rPr lang="en-US" sz="2800" dirty="0" smtClean="0">
                <a:solidFill>
                  <a:srgbClr val="FF0000"/>
                </a:solidFill>
              </a:rPr>
              <a:t>parallelism over clusters</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35</a:t>
            </a:fld>
            <a:endParaRPr lang="en-US"/>
          </a:p>
        </p:txBody>
      </p:sp>
    </p:spTree>
    <p:extLst>
      <p:ext uri="{BB962C8B-B14F-4D97-AF65-F5344CB8AC3E}">
        <p14:creationId xmlns:p14="http://schemas.microsoft.com/office/powerpoint/2010/main" val="2726626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36</a:t>
            </a:fld>
            <a:endParaRPr lang="en-US"/>
          </a:p>
        </p:txBody>
      </p:sp>
      <p:pic>
        <p:nvPicPr>
          <p:cNvPr id="4099" name="Picture 3" descr="C:\Users\Geoffrey Fox\Desktop\Bh_tree.jpg"/>
          <p:cNvPicPr>
            <a:picLocks noChangeAspect="1" noChangeArrowheads="1"/>
          </p:cNvPicPr>
          <p:nvPr/>
        </p:nvPicPr>
        <p:blipFill rotWithShape="1">
          <a:blip r:embed="rId3">
            <a:extLst>
              <a:ext uri="{28A0092B-C50C-407E-A947-70E740481C1C}">
                <a14:useLocalDpi xmlns:a14="http://schemas.microsoft.com/office/drawing/2010/main" val="0"/>
              </a:ext>
            </a:extLst>
          </a:blip>
          <a:srcRect l="19491" r="5803"/>
          <a:stretch/>
        </p:blipFill>
        <p:spPr bwMode="auto">
          <a:xfrm>
            <a:off x="1227117" y="-14014"/>
            <a:ext cx="7924800" cy="687201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9791" y="29688"/>
            <a:ext cx="3220191" cy="2332512"/>
          </a:xfrm>
          <a:solidFill>
            <a:schemeClr val="bg1"/>
          </a:solidFill>
        </p:spPr>
        <p:txBody>
          <a:bodyPr/>
          <a:lstStyle/>
          <a:p>
            <a:pPr marL="0" indent="0">
              <a:buNone/>
            </a:pPr>
            <a:r>
              <a:rPr lang="en-US" sz="2400" dirty="0" smtClean="0"/>
              <a:t>Use Barnes Hut </a:t>
            </a:r>
            <a:r>
              <a:rPr lang="en-US" sz="2400" dirty="0" err="1" smtClean="0"/>
              <a:t>OctTree</a:t>
            </a:r>
            <a:r>
              <a:rPr lang="en-US" sz="2400" dirty="0" smtClean="0"/>
              <a:t>, </a:t>
            </a:r>
            <a:r>
              <a:rPr lang="en-US" sz="2400" dirty="0" smtClean="0"/>
              <a:t>originally developed to make O(N</a:t>
            </a:r>
            <a:r>
              <a:rPr lang="en-US" sz="2400" baseline="30000" dirty="0" smtClean="0"/>
              <a:t>2</a:t>
            </a:r>
            <a:r>
              <a:rPr lang="en-US" sz="2400" dirty="0" smtClean="0"/>
              <a:t>) astrophysics O(</a:t>
            </a:r>
            <a:r>
              <a:rPr lang="en-US" sz="2400" dirty="0" err="1" smtClean="0"/>
              <a:t>NlogN</a:t>
            </a:r>
            <a:r>
              <a:rPr lang="en-US" sz="2400" dirty="0" smtClean="0"/>
              <a:t>), to give similar speedups in machine learning</a:t>
            </a:r>
            <a:endParaRPr lang="en-US" sz="2400" dirty="0"/>
          </a:p>
        </p:txBody>
      </p:sp>
    </p:spTree>
    <p:extLst>
      <p:ext uri="{BB962C8B-B14F-4D97-AF65-F5344CB8AC3E}">
        <p14:creationId xmlns:p14="http://schemas.microsoft.com/office/powerpoint/2010/main" val="22068472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37</a:t>
            </a:fld>
            <a:endParaRPr lang="en-US"/>
          </a:p>
        </p:txBody>
      </p:sp>
      <p:pic>
        <p:nvPicPr>
          <p:cNvPr id="5122" name="Picture 2" descr="C:\Users\Geoffrey Fox\Desktop\Rc_haixu_100k_af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7697" t="8497" r="15760" b="7305"/>
          <a:stretch/>
        </p:blipFill>
        <p:spPr bwMode="auto">
          <a:xfrm>
            <a:off x="762000" y="990"/>
            <a:ext cx="8382000" cy="68707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152400"/>
            <a:ext cx="3276600" cy="1143000"/>
          </a:xfrm>
          <a:solidFill>
            <a:schemeClr val="bg1"/>
          </a:solidFill>
        </p:spPr>
        <p:txBody>
          <a:bodyPr/>
          <a:lstStyle/>
          <a:p>
            <a:r>
              <a:rPr lang="en-US" sz="2800" dirty="0" err="1" smtClean="0"/>
              <a:t>OctTree</a:t>
            </a:r>
            <a:r>
              <a:rPr lang="en-US" sz="2800" dirty="0" smtClean="0"/>
              <a:t> for 100K sample of Fungi</a:t>
            </a:r>
            <a:endParaRPr lang="en-US" sz="2800" dirty="0"/>
          </a:p>
        </p:txBody>
      </p:sp>
      <p:sp>
        <p:nvSpPr>
          <p:cNvPr id="5" name="Title 1"/>
          <p:cNvSpPr txBox="1">
            <a:spLocks/>
          </p:cNvSpPr>
          <p:nvPr/>
        </p:nvSpPr>
        <p:spPr bwMode="auto">
          <a:xfrm>
            <a:off x="0" y="5181600"/>
            <a:ext cx="4800600" cy="12954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2800" dirty="0" smtClean="0">
                <a:solidFill>
                  <a:prstClr val="black"/>
                </a:solidFill>
              </a:rPr>
              <a:t>We use </a:t>
            </a:r>
            <a:r>
              <a:rPr lang="en-US" sz="2800" dirty="0" err="1" smtClean="0">
                <a:solidFill>
                  <a:prstClr val="black"/>
                </a:solidFill>
              </a:rPr>
              <a:t>OctTree</a:t>
            </a:r>
            <a:r>
              <a:rPr lang="en-US" sz="2800" dirty="0" smtClean="0">
                <a:solidFill>
                  <a:prstClr val="black"/>
                </a:solidFill>
              </a:rPr>
              <a:t> for logarithmic interpolation (</a:t>
            </a:r>
            <a:r>
              <a:rPr lang="en-US" sz="2800" smtClean="0">
                <a:solidFill>
                  <a:prstClr val="black"/>
                </a:solidFill>
              </a:rPr>
              <a:t>streaming </a:t>
            </a:r>
            <a:r>
              <a:rPr lang="en-US" sz="2800" smtClean="0">
                <a:solidFill>
                  <a:prstClr val="black"/>
                </a:solidFill>
              </a:rPr>
              <a:t>data</a:t>
            </a:r>
            <a:r>
              <a:rPr lang="en-US" sz="2800" dirty="0" smtClean="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1121689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838200"/>
          </a:xfrm>
        </p:spPr>
        <p:txBody>
          <a:bodyPr/>
          <a:lstStyle/>
          <a:p>
            <a:r>
              <a:rPr lang="en-US" dirty="0" smtClean="0"/>
              <a:t>Some Futures</a:t>
            </a:r>
            <a:endParaRPr lang="en-US" dirty="0"/>
          </a:p>
        </p:txBody>
      </p:sp>
      <p:sp>
        <p:nvSpPr>
          <p:cNvPr id="5" name="Content Placeholder 4"/>
          <p:cNvSpPr>
            <a:spLocks noGrp="1"/>
          </p:cNvSpPr>
          <p:nvPr>
            <p:ph idx="1"/>
          </p:nvPr>
        </p:nvSpPr>
        <p:spPr>
          <a:xfrm>
            <a:off x="0" y="685800"/>
            <a:ext cx="9144000" cy="4525963"/>
          </a:xfrm>
        </p:spPr>
        <p:txBody>
          <a:bodyPr/>
          <a:lstStyle/>
          <a:p>
            <a:r>
              <a:rPr lang="en-US" sz="2800" dirty="0" smtClean="0"/>
              <a:t>Always run MDS. Gives insight into </a:t>
            </a:r>
            <a:r>
              <a:rPr lang="en-US" sz="2800" dirty="0" smtClean="0"/>
              <a:t>data</a:t>
            </a:r>
          </a:p>
          <a:p>
            <a:pPr lvl="1"/>
            <a:r>
              <a:rPr lang="en-US" sz="2400" dirty="0" smtClean="0"/>
              <a:t>Leads to a data browser as GIS gives for spatial data</a:t>
            </a:r>
            <a:endParaRPr lang="en-US" sz="2400" dirty="0" smtClean="0"/>
          </a:p>
          <a:p>
            <a:r>
              <a:rPr lang="en-US" sz="2800" dirty="0" smtClean="0"/>
              <a:t>Claim </a:t>
            </a:r>
            <a:r>
              <a:rPr lang="en-US" sz="2800" dirty="0"/>
              <a:t>is algorithm change gave as much performance increase as hardware </a:t>
            </a:r>
            <a:r>
              <a:rPr lang="en-US" sz="2800" dirty="0" smtClean="0"/>
              <a:t>change in </a:t>
            </a:r>
            <a:r>
              <a:rPr lang="en-US" sz="2800" dirty="0"/>
              <a:t>simulations. Will this happen in </a:t>
            </a:r>
            <a:r>
              <a:rPr lang="en-US" sz="2800" dirty="0" smtClean="0"/>
              <a:t>analytics</a:t>
            </a:r>
            <a:r>
              <a:rPr lang="en-US" sz="2800" dirty="0" smtClean="0"/>
              <a:t>?</a:t>
            </a:r>
          </a:p>
          <a:p>
            <a:pPr lvl="1"/>
            <a:r>
              <a:rPr lang="en-US" sz="2400" dirty="0" smtClean="0"/>
              <a:t>Today is like parallel computing 30 years ago with regular </a:t>
            </a:r>
            <a:r>
              <a:rPr lang="en-US" sz="2400" dirty="0" err="1" smtClean="0"/>
              <a:t>meshs</a:t>
            </a:r>
            <a:r>
              <a:rPr lang="en-US" sz="2400" dirty="0" smtClean="0"/>
              <a:t>. We will learn how to adapt methods automatically to give “</a:t>
            </a:r>
            <a:r>
              <a:rPr lang="en-US" sz="2400" dirty="0" err="1" smtClean="0"/>
              <a:t>multigrid</a:t>
            </a:r>
            <a:r>
              <a:rPr lang="en-US" sz="2400" dirty="0" smtClean="0"/>
              <a:t>” and “fast </a:t>
            </a:r>
            <a:r>
              <a:rPr lang="en-US" sz="2400" dirty="0" err="1" smtClean="0"/>
              <a:t>multipole</a:t>
            </a:r>
            <a:r>
              <a:rPr lang="en-US" sz="2400" dirty="0" smtClean="0"/>
              <a:t>” like algorithms</a:t>
            </a:r>
            <a:endParaRPr lang="en-US" sz="2400" dirty="0" smtClean="0"/>
          </a:p>
          <a:p>
            <a:r>
              <a:rPr lang="en-US" sz="2800" dirty="0" smtClean="0"/>
              <a:t>Need to start developing the libraries that support Big Data </a:t>
            </a:r>
          </a:p>
          <a:p>
            <a:pPr lvl="1"/>
            <a:r>
              <a:rPr lang="en-US" sz="2400" dirty="0" smtClean="0"/>
              <a:t>Understand architectures </a:t>
            </a:r>
            <a:r>
              <a:rPr lang="en-US" sz="2400" dirty="0" smtClean="0"/>
              <a:t>issues</a:t>
            </a:r>
          </a:p>
          <a:p>
            <a:pPr lvl="1"/>
            <a:r>
              <a:rPr lang="en-US" sz="2400" dirty="0" smtClean="0"/>
              <a:t>Have coupled batch and streaming versions</a:t>
            </a:r>
            <a:endParaRPr lang="en-US" sz="2400" dirty="0" smtClean="0"/>
          </a:p>
          <a:p>
            <a:pPr lvl="1"/>
            <a:r>
              <a:rPr lang="en-US" sz="2400" dirty="0" smtClean="0"/>
              <a:t>Develop much better algorithms</a:t>
            </a:r>
          </a:p>
          <a:p>
            <a:r>
              <a:rPr lang="en-US" sz="2800" dirty="0"/>
              <a:t>Please join </a:t>
            </a:r>
            <a:r>
              <a:rPr lang="en-US" sz="2800" b="1" dirty="0"/>
              <a:t>SPIDAL (Scalable Parallel Interoperable Data Analytics Library</a:t>
            </a:r>
            <a:r>
              <a:rPr lang="en-US" sz="2800" dirty="0"/>
              <a:t>) </a:t>
            </a:r>
            <a:r>
              <a:rPr lang="en-US" sz="2800" dirty="0" smtClean="0"/>
              <a:t>community</a:t>
            </a:r>
            <a:endParaRPr lang="en-US" sz="2800" dirty="0"/>
          </a:p>
          <a:p>
            <a:endParaRPr lang="en-US" sz="28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38</a:t>
            </a:fld>
            <a:endParaRPr lang="en-US"/>
          </a:p>
        </p:txBody>
      </p:sp>
    </p:spTree>
    <p:extLst>
      <p:ext uri="{BB962C8B-B14F-4D97-AF65-F5344CB8AC3E}">
        <p14:creationId xmlns:p14="http://schemas.microsoft.com/office/powerpoint/2010/main" val="505808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53"/>
            <a:ext cx="9067800" cy="1129619"/>
          </a:xfrm>
        </p:spPr>
        <p:txBody>
          <a:bodyPr/>
          <a:lstStyle/>
          <a:p>
            <a:r>
              <a:rPr lang="en-US" sz="3600" dirty="0" smtClean="0"/>
              <a:t>Machine Learning in Network Science, Imaging in Computer Vision, Pathology, Polar Science</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08273659"/>
              </p:ext>
            </p:extLst>
          </p:nvPr>
        </p:nvGraphicFramePr>
        <p:xfrm>
          <a:off x="240558" y="1255459"/>
          <a:ext cx="8662884" cy="4919760"/>
        </p:xfrm>
        <a:graphic>
          <a:graphicData uri="http://schemas.openxmlformats.org/drawingml/2006/table">
            <a:tbl>
              <a:tblPr firstRow="1" firstCol="1" bandRow="1">
                <a:tableStyleId>{5C22544A-7EE6-4342-B048-85BDC9FD1C3A}</a:tableStyleId>
              </a:tblPr>
              <a:tblGrid>
                <a:gridCol w="2577387"/>
                <a:gridCol w="2863763"/>
                <a:gridCol w="1726104"/>
                <a:gridCol w="554118"/>
                <a:gridCol w="941512"/>
              </a:tblGrid>
              <a:tr h="301568">
                <a:tc>
                  <a:txBody>
                    <a:bodyPr/>
                    <a:lstStyle/>
                    <a:p>
                      <a:pPr marL="0" marR="0" algn="ctr">
                        <a:lnSpc>
                          <a:spcPts val="1200"/>
                        </a:lnSpc>
                        <a:spcBef>
                          <a:spcPts val="0"/>
                        </a:spcBef>
                        <a:spcAft>
                          <a:spcPts val="0"/>
                        </a:spcAft>
                      </a:pPr>
                      <a:r>
                        <a:rPr lang="en-US" sz="1400" dirty="0">
                          <a:effectLst/>
                        </a:rPr>
                        <a:t>Algorithm</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a:effectLst/>
                        </a:rPr>
                        <a:t>Applications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a:effectLst/>
                        </a:rPr>
                        <a:t>Features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a:effectLst/>
                        </a:rPr>
                        <a:t>Status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dirty="0">
                          <a:effectLst/>
                        </a:rPr>
                        <a:t>Parallelism</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gridSpan="5">
                  <a:txBody>
                    <a:bodyPr/>
                    <a:lstStyle/>
                    <a:p>
                      <a:pPr marL="0" marR="0" algn="ctr">
                        <a:lnSpc>
                          <a:spcPts val="1200"/>
                        </a:lnSpc>
                        <a:spcBef>
                          <a:spcPts val="0"/>
                        </a:spcBef>
                        <a:spcAft>
                          <a:spcPts val="0"/>
                        </a:spcAft>
                      </a:pPr>
                      <a:r>
                        <a:rPr lang="en-US" sz="1400" dirty="0">
                          <a:effectLst/>
                        </a:rPr>
                        <a:t>Graph </a:t>
                      </a:r>
                      <a:r>
                        <a:rPr lang="en-US" sz="1400" dirty="0" smtClean="0">
                          <a:effectLst/>
                        </a:rPr>
                        <a:t>Analytics</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568">
                <a:tc>
                  <a:txBody>
                    <a:bodyPr/>
                    <a:lstStyle/>
                    <a:p>
                      <a:pPr marL="0" marR="0" algn="just">
                        <a:lnSpc>
                          <a:spcPts val="1200"/>
                        </a:lnSpc>
                        <a:spcBef>
                          <a:spcPts val="0"/>
                        </a:spcBef>
                        <a:spcAft>
                          <a:spcPts val="0"/>
                        </a:spcAft>
                      </a:pPr>
                      <a:r>
                        <a:rPr lang="en-US" sz="1400" dirty="0">
                          <a:effectLst/>
                        </a:rPr>
                        <a:t>Community detection</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7">
                  <a:txBody>
                    <a:bodyPr/>
                    <a:lstStyle/>
                    <a:p>
                      <a:pPr marL="0" marR="0" algn="just">
                        <a:lnSpc>
                          <a:spcPts val="1200"/>
                        </a:lnSpc>
                        <a:spcBef>
                          <a:spcPts val="0"/>
                        </a:spcBef>
                        <a:spcAft>
                          <a:spcPts val="0"/>
                        </a:spcAft>
                      </a:pPr>
                      <a:r>
                        <a:rPr lang="en-US" sz="1400">
                          <a:effectLst/>
                        </a:rPr>
                        <a:t>Graph </a:t>
                      </a:r>
                    </a:p>
                    <a:p>
                      <a:pPr marL="0" marR="0" algn="just">
                        <a:lnSpc>
                          <a:spcPts val="1200"/>
                        </a:lnSpc>
                        <a:spcBef>
                          <a:spcPts val="0"/>
                        </a:spcBef>
                        <a:spcAft>
                          <a:spcPts val="0"/>
                        </a:spcAft>
                      </a:pPr>
                      <a:r>
                        <a:rPr lang="en-US" sz="1400">
                          <a:effectLst/>
                        </a:rPr>
                        <a: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Subgraph/motif finding</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Webgraph, biological/social networks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Finding diameter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Clustering coefficient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Page rank</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Maximal cliques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Connected component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Betweenness centrality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marL="0" marR="0" algn="just">
                        <a:lnSpc>
                          <a:spcPts val="1200"/>
                        </a:lnSpc>
                        <a:spcBef>
                          <a:spcPts val="0"/>
                        </a:spcBef>
                        <a:spcAft>
                          <a:spcPts val="0"/>
                        </a:spcAft>
                      </a:pPr>
                      <a:r>
                        <a:rPr lang="en-US" sz="1400">
                          <a:effectLst/>
                        </a:rPr>
                        <a:t>Graph, Non-metric, static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P-Shm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marL="0" marR="0" algn="just">
                        <a:lnSpc>
                          <a:spcPts val="1200"/>
                        </a:lnSpc>
                        <a:spcBef>
                          <a:spcPts val="0"/>
                        </a:spcBef>
                        <a:spcAft>
                          <a:spcPts val="0"/>
                        </a:spcAft>
                      </a:pPr>
                      <a:r>
                        <a:rPr lang="en-US" sz="1400">
                          <a:effectLst/>
                        </a:rPr>
                        <a:t>GML-GRA</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Shortest path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P-Shm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r>
              <a:tr h="301568">
                <a:tc gridSpan="5">
                  <a:txBody>
                    <a:bodyPr/>
                    <a:lstStyle/>
                    <a:p>
                      <a:pPr marL="0" marR="0" algn="ctr">
                        <a:lnSpc>
                          <a:spcPts val="1200"/>
                        </a:lnSpc>
                        <a:spcBef>
                          <a:spcPts val="0"/>
                        </a:spcBef>
                        <a:spcAft>
                          <a:spcPts val="0"/>
                        </a:spcAft>
                      </a:pPr>
                      <a:r>
                        <a:rPr lang="en-US" sz="1400" dirty="0">
                          <a:effectLst/>
                        </a:rPr>
                        <a:t>Spatial Queries and </a:t>
                      </a:r>
                      <a:r>
                        <a:rPr lang="en-US" sz="1400" dirty="0" smtClean="0">
                          <a:effectLst/>
                        </a:rPr>
                        <a:t>Analytics</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568">
                <a:tc>
                  <a:txBody>
                    <a:bodyPr/>
                    <a:lstStyle/>
                    <a:p>
                      <a:pPr marL="0" marR="0" algn="just">
                        <a:lnSpc>
                          <a:spcPts val="1200"/>
                        </a:lnSpc>
                        <a:spcBef>
                          <a:spcPts val="0"/>
                        </a:spcBef>
                        <a:spcAft>
                          <a:spcPts val="0"/>
                        </a:spcAft>
                      </a:pPr>
                      <a:r>
                        <a:rPr lang="en-US" sz="1400">
                          <a:effectLst/>
                        </a:rPr>
                        <a:t>Spatial relationship based queries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4">
                  <a:txBody>
                    <a:bodyPr/>
                    <a:lstStyle/>
                    <a:p>
                      <a:pPr marL="0" marR="0" algn="l">
                        <a:lnSpc>
                          <a:spcPts val="1200"/>
                        </a:lnSpc>
                        <a:spcBef>
                          <a:spcPts val="0"/>
                        </a:spcBef>
                        <a:spcAft>
                          <a:spcPts val="0"/>
                        </a:spcAft>
                      </a:pPr>
                      <a:r>
                        <a:rPr lang="en-US" sz="1400">
                          <a:effectLst/>
                        </a:rPr>
                        <a:t>GIS/social networks/pathology informatics</a:t>
                      </a:r>
                    </a:p>
                    <a:p>
                      <a:pPr marL="0" marR="0" algn="l">
                        <a:lnSpc>
                          <a:spcPts val="1200"/>
                        </a:lnSpc>
                        <a:spcBef>
                          <a:spcPts val="0"/>
                        </a:spcBef>
                        <a:spcAft>
                          <a:spcPts val="0"/>
                        </a:spcAft>
                      </a:pPr>
                      <a:r>
                        <a:rPr lang="en-US" sz="1400">
                          <a:effectLst/>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4">
                  <a:txBody>
                    <a:bodyPr/>
                    <a:lstStyle/>
                    <a:p>
                      <a:pPr marL="0" marR="0" algn="just">
                        <a:lnSpc>
                          <a:spcPts val="1200"/>
                        </a:lnSpc>
                        <a:spcBef>
                          <a:spcPts val="0"/>
                        </a:spcBef>
                        <a:spcAft>
                          <a:spcPts val="0"/>
                        </a:spcAft>
                      </a:pPr>
                      <a:r>
                        <a:rPr lang="en-US" sz="1400">
                          <a:effectLst/>
                        </a:rPr>
                        <a:t>Geometric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dirty="0" smtClean="0">
                          <a:effectLst/>
                        </a:rPr>
                        <a:t>PP</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Distance based queries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PP</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Spatial clustering</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Seq</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Spatial modeling</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Seq</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dirty="0">
                          <a:effectLst/>
                        </a:rPr>
                        <a:t>PP</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152400" y="6248739"/>
            <a:ext cx="3581400" cy="646331"/>
          </a:xfrm>
          <a:prstGeom prst="rect">
            <a:avLst/>
          </a:prstGeom>
          <a:noFill/>
        </p:spPr>
        <p:txBody>
          <a:bodyPr wrap="square" rtlCol="0">
            <a:spAutoFit/>
          </a:bodyPr>
          <a:lstStyle/>
          <a:p>
            <a:r>
              <a:rPr lang="en-US" dirty="0" smtClean="0"/>
              <a:t>GML Global (parallel) ML</a:t>
            </a:r>
          </a:p>
          <a:p>
            <a:r>
              <a:rPr lang="en-US" dirty="0" err="1" smtClean="0"/>
              <a:t>GrA</a:t>
            </a:r>
            <a:r>
              <a:rPr lang="en-US" dirty="0" smtClean="0"/>
              <a:t> Static </a:t>
            </a:r>
            <a:r>
              <a:rPr lang="en-US" dirty="0" err="1" smtClean="0"/>
              <a:t>GrB</a:t>
            </a:r>
            <a:r>
              <a:rPr lang="en-US" dirty="0" smtClean="0"/>
              <a:t> Runtime partitioning  </a:t>
            </a:r>
            <a:endParaRPr lang="en-US" dirty="0"/>
          </a:p>
        </p:txBody>
      </p:sp>
    </p:spTree>
    <p:extLst>
      <p:ext uri="{BB962C8B-B14F-4D97-AF65-F5344CB8AC3E}">
        <p14:creationId xmlns:p14="http://schemas.microsoft.com/office/powerpoint/2010/main" val="2981162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specialized data analytics in SPIDAL</a:t>
            </a:r>
            <a:endParaRPr lang="en-US" dirty="0"/>
          </a:p>
        </p:txBody>
      </p:sp>
      <p:sp>
        <p:nvSpPr>
          <p:cNvPr id="3" name="Content Placeholder 2"/>
          <p:cNvSpPr>
            <a:spLocks noGrp="1"/>
          </p:cNvSpPr>
          <p:nvPr>
            <p:ph idx="1"/>
          </p:nvPr>
        </p:nvSpPr>
        <p:spPr>
          <a:xfrm>
            <a:off x="457200" y="1600201"/>
            <a:ext cx="8229600" cy="685800"/>
          </a:xfrm>
        </p:spPr>
        <p:txBody>
          <a:bodyPr/>
          <a:lstStyle/>
          <a:p>
            <a:r>
              <a:rPr lang="en-US" dirty="0" smtClean="0"/>
              <a:t>aa</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841640626"/>
              </p:ext>
            </p:extLst>
          </p:nvPr>
        </p:nvGraphicFramePr>
        <p:xfrm>
          <a:off x="8237" y="1524000"/>
          <a:ext cx="9135763" cy="4194720"/>
        </p:xfrm>
        <a:graphic>
          <a:graphicData uri="http://schemas.openxmlformats.org/drawingml/2006/table">
            <a:tbl>
              <a:tblPr firstRow="1" firstCol="1" bandRow="1">
                <a:tableStyleId>{5C22544A-7EE6-4342-B048-85BDC9FD1C3A}</a:tableStyleId>
              </a:tblPr>
              <a:tblGrid>
                <a:gridCol w="2718078"/>
                <a:gridCol w="2681275"/>
                <a:gridCol w="2005972"/>
                <a:gridCol w="737532"/>
                <a:gridCol w="992906"/>
              </a:tblGrid>
              <a:tr h="354584">
                <a:tc>
                  <a:txBody>
                    <a:bodyPr/>
                    <a:lstStyle/>
                    <a:p>
                      <a:pPr marL="0" marR="0" algn="l">
                        <a:lnSpc>
                          <a:spcPts val="1200"/>
                        </a:lnSpc>
                        <a:spcBef>
                          <a:spcPts val="0"/>
                        </a:spcBef>
                        <a:spcAft>
                          <a:spcPts val="0"/>
                        </a:spcAft>
                      </a:pPr>
                      <a:r>
                        <a:rPr lang="en-US" sz="1500" dirty="0">
                          <a:effectLst/>
                        </a:rPr>
                        <a:t>Algorithm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Applications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Features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Status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Parallelism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gridSpan="5">
                  <a:txBody>
                    <a:bodyPr/>
                    <a:lstStyle/>
                    <a:p>
                      <a:pPr marL="0" marR="0" algn="ctr">
                        <a:lnSpc>
                          <a:spcPts val="1200"/>
                        </a:lnSpc>
                        <a:spcBef>
                          <a:spcPts val="0"/>
                        </a:spcBef>
                        <a:spcAft>
                          <a:spcPts val="0"/>
                        </a:spcAft>
                      </a:pPr>
                      <a:r>
                        <a:rPr lang="en-US" sz="1700" dirty="0">
                          <a:effectLst/>
                        </a:rPr>
                        <a:t>Core Image </a:t>
                      </a:r>
                      <a:r>
                        <a:rPr lang="en-US" sz="1700" dirty="0" smtClean="0">
                          <a:effectLst/>
                        </a:rPr>
                        <a:t>Processing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4584">
                <a:tc>
                  <a:txBody>
                    <a:bodyPr/>
                    <a:lstStyle/>
                    <a:p>
                      <a:pPr marL="0" marR="0" algn="l">
                        <a:lnSpc>
                          <a:spcPts val="1200"/>
                        </a:lnSpc>
                        <a:spcBef>
                          <a:spcPts val="0"/>
                        </a:spcBef>
                        <a:spcAft>
                          <a:spcPts val="0"/>
                        </a:spcAft>
                      </a:pPr>
                      <a:r>
                        <a:rPr lang="en-US" sz="1700" dirty="0">
                          <a:effectLst/>
                        </a:rPr>
                        <a:t>Image preprocessing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6">
                  <a:txBody>
                    <a:bodyPr/>
                    <a:lstStyle/>
                    <a:p>
                      <a:pPr marL="0" marR="0" algn="l">
                        <a:lnSpc>
                          <a:spcPts val="1200"/>
                        </a:lnSpc>
                        <a:spcBef>
                          <a:spcPts val="0"/>
                        </a:spcBef>
                        <a:spcAft>
                          <a:spcPts val="0"/>
                        </a:spcAft>
                      </a:pPr>
                      <a:r>
                        <a:rPr lang="en-US" sz="1700" dirty="0">
                          <a:effectLst/>
                        </a:rPr>
                        <a:t>Computer vision/pathology informatics</a:t>
                      </a:r>
                    </a:p>
                    <a:p>
                      <a:pPr marL="0" marR="0" algn="l">
                        <a:lnSpc>
                          <a:spcPts val="1200"/>
                        </a:lnSpc>
                        <a:spcBef>
                          <a:spcPts val="0"/>
                        </a:spcBef>
                        <a:spcAft>
                          <a:spcPts val="0"/>
                        </a:spcAft>
                      </a:pPr>
                      <a:r>
                        <a:rPr lang="en-US" sz="1700" dirty="0">
                          <a:effectLst/>
                        </a:rPr>
                        <a:t> </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4">
                  <a:txBody>
                    <a:bodyPr/>
                    <a:lstStyle/>
                    <a:p>
                      <a:pPr marL="0" marR="0" algn="l">
                        <a:lnSpc>
                          <a:spcPts val="1200"/>
                        </a:lnSpc>
                        <a:spcBef>
                          <a:spcPts val="0"/>
                        </a:spcBef>
                        <a:spcAft>
                          <a:spcPts val="0"/>
                        </a:spcAft>
                      </a:pPr>
                      <a:r>
                        <a:rPr lang="en-US" sz="1700" dirty="0">
                          <a:effectLst/>
                        </a:rPr>
                        <a:t>Metric Space Point Sets, Neighborhood sets &amp; Image features</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P-DM</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PP</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15759">
                <a:tc>
                  <a:txBody>
                    <a:bodyPr/>
                    <a:lstStyle/>
                    <a:p>
                      <a:pPr marL="0" marR="0" algn="l">
                        <a:lnSpc>
                          <a:spcPts val="1200"/>
                        </a:lnSpc>
                        <a:spcBef>
                          <a:spcPts val="0"/>
                        </a:spcBef>
                        <a:spcAft>
                          <a:spcPts val="0"/>
                        </a:spcAft>
                      </a:pPr>
                      <a:r>
                        <a:rPr lang="en-US" sz="1700" dirty="0">
                          <a:effectLst/>
                        </a:rPr>
                        <a:t>Object detection &amp; segmentation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a:effectLst/>
                        </a:rPr>
                        <a:t>P-DM</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a:effectLst/>
                        </a:rPr>
                        <a:t>PP</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15759">
                <a:tc>
                  <a:txBody>
                    <a:bodyPr/>
                    <a:lstStyle/>
                    <a:p>
                      <a:pPr marL="0" marR="0" algn="l">
                        <a:lnSpc>
                          <a:spcPts val="1200"/>
                        </a:lnSpc>
                        <a:spcBef>
                          <a:spcPts val="0"/>
                        </a:spcBef>
                        <a:spcAft>
                          <a:spcPts val="0"/>
                        </a:spcAft>
                      </a:pPr>
                      <a:r>
                        <a:rPr lang="en-US" sz="1700" dirty="0">
                          <a:effectLst/>
                        </a:rPr>
                        <a:t>Image/object feature computation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a:effectLst/>
                        </a:rPr>
                        <a:t>P-DM</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a:effectLst/>
                        </a:rPr>
                        <a:t>PP</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a:txBody>
                    <a:bodyPr/>
                    <a:lstStyle/>
                    <a:p>
                      <a:pPr marL="0" marR="0" algn="l">
                        <a:lnSpc>
                          <a:spcPts val="1200"/>
                        </a:lnSpc>
                        <a:spcBef>
                          <a:spcPts val="0"/>
                        </a:spcBef>
                        <a:spcAft>
                          <a:spcPts val="0"/>
                        </a:spcAft>
                      </a:pPr>
                      <a:r>
                        <a:rPr lang="en-US" sz="1700" dirty="0">
                          <a:effectLst/>
                        </a:rPr>
                        <a:t>3D image registration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a:effectLst/>
                        </a:rPr>
                        <a:t>Seq</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a:effectLst/>
                        </a:rPr>
                        <a:t>PP</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a:txBody>
                    <a:bodyPr/>
                    <a:lstStyle/>
                    <a:p>
                      <a:pPr marL="0" marR="0" algn="l">
                        <a:lnSpc>
                          <a:spcPts val="1200"/>
                        </a:lnSpc>
                        <a:spcBef>
                          <a:spcPts val="0"/>
                        </a:spcBef>
                        <a:spcAft>
                          <a:spcPts val="0"/>
                        </a:spcAft>
                      </a:pPr>
                      <a:r>
                        <a:rPr lang="en-US" sz="1700" dirty="0">
                          <a:effectLst/>
                        </a:rPr>
                        <a:t>Object matching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marL="0" marR="0" algn="l">
                        <a:lnSpc>
                          <a:spcPts val="1200"/>
                        </a:lnSpc>
                        <a:spcBef>
                          <a:spcPts val="0"/>
                        </a:spcBef>
                        <a:spcAft>
                          <a:spcPts val="0"/>
                        </a:spcAft>
                      </a:pPr>
                      <a:r>
                        <a:rPr lang="en-US" sz="1700" dirty="0">
                          <a:effectLst/>
                        </a:rPr>
                        <a:t>Geometric </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err="1">
                          <a:effectLst/>
                        </a:rPr>
                        <a:t>Todo</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PP</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a:txBody>
                    <a:bodyPr/>
                    <a:lstStyle/>
                    <a:p>
                      <a:pPr marL="0" marR="0" algn="l">
                        <a:lnSpc>
                          <a:spcPts val="1200"/>
                        </a:lnSpc>
                        <a:spcBef>
                          <a:spcPts val="0"/>
                        </a:spcBef>
                        <a:spcAft>
                          <a:spcPts val="0"/>
                        </a:spcAft>
                      </a:pPr>
                      <a:r>
                        <a:rPr lang="en-US" sz="1700" dirty="0">
                          <a:effectLst/>
                        </a:rPr>
                        <a:t>3D feature extraction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dirty="0" err="1">
                          <a:effectLst/>
                        </a:rPr>
                        <a:t>Todo</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PP</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gridSpan="5">
                  <a:txBody>
                    <a:bodyPr/>
                    <a:lstStyle/>
                    <a:p>
                      <a:pPr marL="0" marR="0" algn="ctr">
                        <a:lnSpc>
                          <a:spcPts val="1200"/>
                        </a:lnSpc>
                        <a:spcBef>
                          <a:spcPts val="0"/>
                        </a:spcBef>
                        <a:spcAft>
                          <a:spcPts val="0"/>
                        </a:spcAft>
                      </a:pPr>
                      <a:r>
                        <a:rPr lang="en-US" sz="1700" dirty="0" smtClean="0">
                          <a:effectLst/>
                        </a:rPr>
                        <a:t>Deep Learning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0816">
                <a:tc>
                  <a:txBody>
                    <a:bodyPr/>
                    <a:lstStyle/>
                    <a:p>
                      <a:pPr marL="0" marR="0" algn="l">
                        <a:lnSpc>
                          <a:spcPts val="1400"/>
                        </a:lnSpc>
                        <a:spcBef>
                          <a:spcPts val="0"/>
                        </a:spcBef>
                        <a:spcAft>
                          <a:spcPts val="0"/>
                        </a:spcAft>
                      </a:pPr>
                      <a:r>
                        <a:rPr lang="en-US" sz="1900" dirty="0" smtClean="0">
                          <a:effectLst/>
                          <a:latin typeface="+mn-lt"/>
                        </a:rPr>
                        <a:t>Learning Network, Stochastic Gradient Descent</a:t>
                      </a:r>
                      <a:endParaRPr lang="en-US" sz="19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smtClean="0">
                          <a:effectLst/>
                          <a:latin typeface="+mn-lt"/>
                          <a:ea typeface="+mn-ea"/>
                          <a:cs typeface="+mn-cs"/>
                        </a:rPr>
                        <a:t>Image Understanding, Language</a:t>
                      </a:r>
                      <a:r>
                        <a:rPr lang="en-US" sz="1700" baseline="0" dirty="0" smtClean="0">
                          <a:effectLst/>
                          <a:latin typeface="+mn-lt"/>
                          <a:ea typeface="+mn-ea"/>
                          <a:cs typeface="+mn-cs"/>
                        </a:rPr>
                        <a:t> Translation, Voice Recognition, Car driving</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smtClean="0">
                          <a:effectLst/>
                          <a:latin typeface="+mn-lt"/>
                        </a:rPr>
                        <a:t>Connections in artificial neural net</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a:effectLst/>
                          <a:latin typeface="+mn-lt"/>
                        </a:rPr>
                        <a:t>P-DM</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a:effectLst/>
                          <a:latin typeface="+mn-lt"/>
                        </a:rPr>
                        <a:t>GML</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0" y="5778843"/>
            <a:ext cx="3962400" cy="923330"/>
          </a:xfrm>
          <a:prstGeom prst="rect">
            <a:avLst/>
          </a:prstGeom>
          <a:noFill/>
        </p:spPr>
        <p:txBody>
          <a:bodyPr wrap="square" rtlCol="0">
            <a:spAutoFit/>
          </a:bodyPr>
          <a:lstStyle/>
          <a:p>
            <a:r>
              <a:rPr lang="en-US" b="1" dirty="0" smtClean="0"/>
              <a:t>PP</a:t>
            </a:r>
            <a:r>
              <a:rPr lang="en-US" dirty="0" smtClean="0"/>
              <a:t> Pleasingly Parallel (Local ML</a:t>
            </a:r>
            <a:r>
              <a:rPr lang="en-US" dirty="0" smtClean="0"/>
              <a:t>)</a:t>
            </a:r>
          </a:p>
          <a:p>
            <a:r>
              <a:rPr lang="en-US" b="1" dirty="0" err="1" smtClean="0"/>
              <a:t>Seq</a:t>
            </a:r>
            <a:r>
              <a:rPr lang="en-US" dirty="0" smtClean="0"/>
              <a:t> Sequential Available</a:t>
            </a:r>
            <a:endParaRPr lang="en-US" dirty="0"/>
          </a:p>
          <a:p>
            <a:r>
              <a:rPr lang="en-US" b="1" dirty="0" smtClean="0"/>
              <a:t>GRA </a:t>
            </a:r>
            <a:r>
              <a:rPr lang="en-US" dirty="0" smtClean="0"/>
              <a:t>Good distributed algorithm needed</a:t>
            </a:r>
            <a:endParaRPr lang="en-US" dirty="0"/>
          </a:p>
        </p:txBody>
      </p:sp>
      <p:sp>
        <p:nvSpPr>
          <p:cNvPr id="8" name="TextBox 7"/>
          <p:cNvSpPr txBox="1"/>
          <p:nvPr/>
        </p:nvSpPr>
        <p:spPr>
          <a:xfrm>
            <a:off x="5181600" y="5791200"/>
            <a:ext cx="3886200" cy="923330"/>
          </a:xfrm>
          <a:prstGeom prst="rect">
            <a:avLst/>
          </a:prstGeom>
          <a:solidFill>
            <a:schemeClr val="bg1"/>
          </a:solidFill>
        </p:spPr>
        <p:txBody>
          <a:bodyPr wrap="square" rtlCol="0">
            <a:spAutoFit/>
          </a:bodyPr>
          <a:lstStyle/>
          <a:p>
            <a:r>
              <a:rPr lang="en-US" b="1" dirty="0" err="1" smtClean="0"/>
              <a:t>Todo</a:t>
            </a:r>
            <a:r>
              <a:rPr lang="en-US" dirty="0" smtClean="0"/>
              <a:t> No prototype Available</a:t>
            </a:r>
          </a:p>
          <a:p>
            <a:r>
              <a:rPr lang="en-US" b="1" dirty="0" smtClean="0"/>
              <a:t>P-DM</a:t>
            </a:r>
            <a:r>
              <a:rPr lang="en-US" dirty="0" smtClean="0"/>
              <a:t> Distributed memory Available</a:t>
            </a:r>
            <a:endParaRPr lang="en-US" dirty="0" smtClean="0"/>
          </a:p>
          <a:p>
            <a:r>
              <a:rPr lang="en-US" b="1" dirty="0"/>
              <a:t>P-</a:t>
            </a:r>
            <a:r>
              <a:rPr lang="en-US" b="1" dirty="0" err="1"/>
              <a:t>Shm</a:t>
            </a:r>
            <a:r>
              <a:rPr lang="en-US" b="1" dirty="0"/>
              <a:t> </a:t>
            </a:r>
            <a:r>
              <a:rPr lang="en-US" dirty="0"/>
              <a:t>Shared </a:t>
            </a:r>
            <a:r>
              <a:rPr lang="en-US" dirty="0" smtClean="0"/>
              <a:t>memory Available</a:t>
            </a:r>
            <a:endParaRPr lang="en-US" dirty="0"/>
          </a:p>
        </p:txBody>
      </p:sp>
    </p:spTree>
    <p:extLst>
      <p:ext uri="{BB962C8B-B14F-4D97-AF65-F5344CB8AC3E}">
        <p14:creationId xmlns:p14="http://schemas.microsoft.com/office/powerpoint/2010/main" val="2234397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834"/>
            <a:ext cx="9067800" cy="727166"/>
          </a:xfrm>
        </p:spPr>
        <p:txBody>
          <a:bodyPr/>
          <a:lstStyle/>
          <a:p>
            <a:r>
              <a:rPr lang="en-US" sz="3600" dirty="0" smtClean="0"/>
              <a:t>Some Core Machine Learning Building Blocks</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68142573"/>
              </p:ext>
            </p:extLst>
          </p:nvPr>
        </p:nvGraphicFramePr>
        <p:xfrm>
          <a:off x="32951" y="738597"/>
          <a:ext cx="9085218" cy="6172149"/>
        </p:xfrm>
        <a:graphic>
          <a:graphicData uri="http://schemas.openxmlformats.org/drawingml/2006/table">
            <a:tbl>
              <a:tblPr firstRow="1" firstCol="1" bandRow="1">
                <a:tableStyleId>{5C22544A-7EE6-4342-B048-85BDC9FD1C3A}</a:tableStyleId>
              </a:tblPr>
              <a:tblGrid>
                <a:gridCol w="3249386"/>
                <a:gridCol w="2743200"/>
                <a:gridCol w="1720236"/>
                <a:gridCol w="715623"/>
                <a:gridCol w="656773"/>
              </a:tblGrid>
              <a:tr h="328203">
                <a:tc>
                  <a:txBody>
                    <a:bodyPr/>
                    <a:lstStyle/>
                    <a:p>
                      <a:pPr marL="0" marR="0" algn="l">
                        <a:lnSpc>
                          <a:spcPts val="1200"/>
                        </a:lnSpc>
                        <a:spcBef>
                          <a:spcPts val="0"/>
                        </a:spcBef>
                        <a:spcAft>
                          <a:spcPts val="0"/>
                        </a:spcAft>
                      </a:pPr>
                      <a:r>
                        <a:rPr lang="en-US" sz="1500" dirty="0">
                          <a:effectLst/>
                        </a:rPr>
                        <a:t>Algorithm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Applications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Features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Status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smtClean="0">
                          <a:effectLst/>
                        </a:rPr>
                        <a:t>//ism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256">
                <a:tc>
                  <a:txBody>
                    <a:bodyPr/>
                    <a:lstStyle/>
                    <a:p>
                      <a:pPr marL="0" marR="0" algn="just">
                        <a:lnSpc>
                          <a:spcPts val="1400"/>
                        </a:lnSpc>
                        <a:spcBef>
                          <a:spcPts val="0"/>
                        </a:spcBef>
                        <a:spcAft>
                          <a:spcPts val="0"/>
                        </a:spcAft>
                      </a:pPr>
                      <a:r>
                        <a:rPr lang="en-US" sz="1800" dirty="0">
                          <a:effectLst/>
                          <a:latin typeface="+mn-lt"/>
                        </a:rPr>
                        <a:t>DA Vector Clustering</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Accurate Clusters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0">
                <a:tc>
                  <a:txBody>
                    <a:bodyPr/>
                    <a:lstStyle/>
                    <a:p>
                      <a:pPr marL="0" marR="0" algn="just">
                        <a:lnSpc>
                          <a:spcPts val="1400"/>
                        </a:lnSpc>
                        <a:spcBef>
                          <a:spcPts val="0"/>
                        </a:spcBef>
                        <a:spcAft>
                          <a:spcPts val="0"/>
                        </a:spcAft>
                      </a:pPr>
                      <a:r>
                        <a:rPr lang="en-US" sz="1800" dirty="0">
                          <a:effectLst/>
                          <a:latin typeface="+mn-lt"/>
                        </a:rPr>
                        <a:t>DA Non metric Clustering</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rPr>
                        <a:t>Accurate </a:t>
                      </a:r>
                      <a:r>
                        <a:rPr lang="en-US" sz="1600" baseline="0" dirty="0" smtClean="0">
                          <a:effectLst/>
                          <a:latin typeface="+mn-lt"/>
                        </a:rPr>
                        <a:t>Clusters</a:t>
                      </a:r>
                      <a:r>
                        <a:rPr lang="en-US" sz="1600" dirty="0" smtClean="0">
                          <a:effectLst/>
                          <a:latin typeface="+mn-lt"/>
                        </a:rPr>
                        <a:t>, Biology</a:t>
                      </a:r>
                      <a:r>
                        <a:rPr lang="en-US" sz="1600" dirty="0">
                          <a:effectLst/>
                          <a:latin typeface="+mn-lt"/>
                        </a:rPr>
                        <a:t>, Web</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Non metric, O(N</a:t>
                      </a:r>
                      <a:r>
                        <a:rPr lang="en-US" sz="1600" baseline="30000" dirty="0">
                          <a:effectLst/>
                          <a:latin typeface="+mn-lt"/>
                        </a:rPr>
                        <a:t>2</a:t>
                      </a:r>
                      <a:r>
                        <a:rPr lang="en-US" sz="1600" dirty="0">
                          <a:effectLst/>
                          <a:latin typeface="+mn-lt"/>
                        </a:rPr>
                        <a:t>)</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804">
                <a:tc>
                  <a:txBody>
                    <a:bodyPr/>
                    <a:lstStyle/>
                    <a:p>
                      <a:pPr marL="0" marR="0" algn="just">
                        <a:lnSpc>
                          <a:spcPts val="1400"/>
                        </a:lnSpc>
                        <a:spcBef>
                          <a:spcPts val="0"/>
                        </a:spcBef>
                        <a:spcAft>
                          <a:spcPts val="0"/>
                        </a:spcAft>
                      </a:pPr>
                      <a:r>
                        <a:rPr lang="en-US" sz="1800" dirty="0" err="1">
                          <a:effectLst/>
                          <a:latin typeface="+mn-lt"/>
                        </a:rPr>
                        <a:t>Kmeans</a:t>
                      </a:r>
                      <a:r>
                        <a:rPr lang="en-US" sz="1800" dirty="0">
                          <a:effectLst/>
                          <a:latin typeface="+mn-lt"/>
                        </a:rPr>
                        <a:t>; Basic, Fuzzy and </a:t>
                      </a:r>
                      <a:r>
                        <a:rPr lang="en-US" sz="1800" dirty="0" err="1" smtClean="0">
                          <a:effectLst/>
                          <a:latin typeface="+mn-lt"/>
                        </a:rPr>
                        <a:t>Elkan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Fast Clustering</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Vectors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marL="0" marR="0" algn="just">
                        <a:lnSpc>
                          <a:spcPts val="1400"/>
                        </a:lnSpc>
                        <a:spcBef>
                          <a:spcPts val="0"/>
                        </a:spcBef>
                        <a:spcAft>
                          <a:spcPts val="0"/>
                        </a:spcAft>
                      </a:pPr>
                      <a:r>
                        <a:rPr lang="en-US" sz="1800" dirty="0" err="1">
                          <a:effectLst/>
                          <a:latin typeface="+mn-lt"/>
                        </a:rPr>
                        <a:t>Levenberg</a:t>
                      </a:r>
                      <a:r>
                        <a:rPr lang="en-US" sz="1800" dirty="0">
                          <a:effectLst/>
                          <a:latin typeface="+mn-lt"/>
                        </a:rPr>
                        <a:t>-Marquardt Optimization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Non-linear Gauss-Newton, use in MDS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Least Squares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26">
                <a:tc>
                  <a:txBody>
                    <a:bodyPr/>
                    <a:lstStyle/>
                    <a:p>
                      <a:pPr marL="0" marR="0" algn="just">
                        <a:lnSpc>
                          <a:spcPts val="1400"/>
                        </a:lnSpc>
                        <a:spcBef>
                          <a:spcPts val="0"/>
                        </a:spcBef>
                        <a:spcAft>
                          <a:spcPts val="0"/>
                        </a:spcAft>
                      </a:pPr>
                      <a:r>
                        <a:rPr lang="en-US" sz="1800" dirty="0" smtClean="0">
                          <a:effectLst/>
                          <a:latin typeface="+mn-lt"/>
                        </a:rPr>
                        <a:t>SMACOF Dimension</a:t>
                      </a:r>
                      <a:r>
                        <a:rPr lang="en-US" sz="1800" baseline="0" dirty="0" smtClean="0">
                          <a:effectLst/>
                          <a:latin typeface="+mn-lt"/>
                        </a:rPr>
                        <a:t> </a:t>
                      </a:r>
                      <a:r>
                        <a:rPr lang="en-US" sz="1800" dirty="0" smtClean="0">
                          <a:effectLst/>
                          <a:latin typeface="+mn-lt"/>
                        </a:rPr>
                        <a:t>Reduction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rPr>
                        <a:t>DA- MDS </a:t>
                      </a:r>
                      <a:r>
                        <a:rPr lang="en-US" sz="1600" dirty="0">
                          <a:effectLst/>
                          <a:latin typeface="+mn-lt"/>
                        </a:rPr>
                        <a:t>with general weights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Least Squares, O(N</a:t>
                      </a:r>
                      <a:r>
                        <a:rPr lang="en-US" sz="1600" baseline="30000" dirty="0">
                          <a:effectLst/>
                          <a:latin typeface="+mn-lt"/>
                        </a:rPr>
                        <a:t>2</a:t>
                      </a:r>
                      <a:r>
                        <a:rPr lang="en-US" sz="1600" dirty="0">
                          <a:effectLst/>
                          <a:latin typeface="+mn-lt"/>
                        </a:rPr>
                        <a:t>)</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0">
                <a:tc>
                  <a:txBody>
                    <a:bodyPr/>
                    <a:lstStyle/>
                    <a:p>
                      <a:pPr marL="0" marR="0" algn="just">
                        <a:lnSpc>
                          <a:spcPts val="1400"/>
                        </a:lnSpc>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Vector Dimension Reduction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DA-GTM and Others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660">
                <a:tc>
                  <a:txBody>
                    <a:bodyPr/>
                    <a:lstStyle/>
                    <a:p>
                      <a:pPr marL="0" marR="0" algn="just">
                        <a:lnSpc>
                          <a:spcPts val="1400"/>
                        </a:lnSpc>
                        <a:spcBef>
                          <a:spcPts val="0"/>
                        </a:spcBef>
                        <a:spcAft>
                          <a:spcPts val="0"/>
                        </a:spcAft>
                      </a:pPr>
                      <a:r>
                        <a:rPr lang="en-US" sz="1800" dirty="0">
                          <a:effectLst/>
                          <a:latin typeface="+mn-lt"/>
                        </a:rPr>
                        <a:t>TFIDF Search</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Find nearest neighbors in document corpus </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just">
                        <a:lnSpc>
                          <a:spcPts val="1400"/>
                        </a:lnSpc>
                        <a:spcBef>
                          <a:spcPts val="0"/>
                        </a:spcBef>
                        <a:spcAft>
                          <a:spcPts val="0"/>
                        </a:spcAft>
                      </a:pPr>
                      <a:r>
                        <a:rPr lang="en-US" sz="1600" dirty="0">
                          <a:effectLst/>
                          <a:latin typeface="+mn-lt"/>
                        </a:rPr>
                        <a:t>Bag of “words” (image features)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ts val="1400"/>
                        </a:lnSpc>
                        <a:spcBef>
                          <a:spcPts val="0"/>
                        </a:spcBef>
                        <a:spcAft>
                          <a:spcPts val="0"/>
                        </a:spcAft>
                      </a:pPr>
                      <a:r>
                        <a:rPr lang="en-US" sz="1600">
                          <a:effectLst/>
                          <a:latin typeface="+mn-lt"/>
                        </a:rPr>
                        <a:t>PP</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493">
                <a:tc rowSpan="2">
                  <a:txBody>
                    <a:bodyPr/>
                    <a:lstStyle/>
                    <a:p>
                      <a:pPr marL="0" marR="0" algn="just">
                        <a:lnSpc>
                          <a:spcPts val="1400"/>
                        </a:lnSpc>
                        <a:spcBef>
                          <a:spcPts val="0"/>
                        </a:spcBef>
                        <a:spcAft>
                          <a:spcPts val="0"/>
                        </a:spcAft>
                      </a:pPr>
                      <a:r>
                        <a:rPr lang="en-US" sz="1800" dirty="0">
                          <a:effectLst/>
                          <a:latin typeface="+mn-lt"/>
                        </a:rPr>
                        <a:t>All-pairs similarity search</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ts val="1400"/>
                        </a:lnSpc>
                        <a:spcBef>
                          <a:spcPts val="0"/>
                        </a:spcBef>
                        <a:spcAft>
                          <a:spcPts val="0"/>
                        </a:spcAft>
                      </a:pPr>
                      <a:r>
                        <a:rPr lang="en-US" sz="1600" dirty="0">
                          <a:effectLst/>
                          <a:latin typeface="+mn-lt"/>
                        </a:rPr>
                        <a:t>Find pairs of documents with TFIDF distance below a threshold</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489601">
                <a:tc vMerge="1">
                  <a:txBody>
                    <a:bodyPr/>
                    <a:lstStyle/>
                    <a:p>
                      <a:pPr marL="0" marR="0" algn="just">
                        <a:lnSpc>
                          <a:spcPts val="1400"/>
                        </a:lnSpc>
                        <a:spcBef>
                          <a:spcPts val="0"/>
                        </a:spcBef>
                        <a:spcAft>
                          <a:spcPts val="0"/>
                        </a:spcAft>
                      </a:pP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just">
                        <a:lnSpc>
                          <a:spcPts val="1200"/>
                        </a:lnSpc>
                        <a:spcBef>
                          <a:spcPts val="0"/>
                        </a:spcBef>
                        <a:spcAft>
                          <a:spcPts val="0"/>
                        </a:spcAft>
                      </a:pP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400"/>
                        </a:lnSpc>
                        <a:spcBef>
                          <a:spcPts val="0"/>
                        </a:spcBef>
                        <a:spcAft>
                          <a:spcPts val="0"/>
                        </a:spcAft>
                      </a:pPr>
                      <a:r>
                        <a:rPr lang="en-US" sz="1600">
                          <a:effectLst/>
                          <a:latin typeface="+mn-lt"/>
                        </a:rPr>
                        <a:t>Todo</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938">
                <a:tc>
                  <a:txBody>
                    <a:bodyPr/>
                    <a:lstStyle/>
                    <a:p>
                      <a:pPr marL="0" marR="0" algn="just">
                        <a:lnSpc>
                          <a:spcPts val="1400"/>
                        </a:lnSpc>
                        <a:spcBef>
                          <a:spcPts val="0"/>
                        </a:spcBef>
                        <a:spcAft>
                          <a:spcPts val="0"/>
                        </a:spcAft>
                      </a:pPr>
                      <a:r>
                        <a:rPr lang="en-US" sz="1800" dirty="0">
                          <a:effectLst/>
                          <a:latin typeface="+mn-lt"/>
                        </a:rPr>
                        <a:t>Support Vector Machine SVM</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Learn and Classify</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Seq</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0">
                <a:tc>
                  <a:txBody>
                    <a:bodyPr/>
                    <a:lstStyle/>
                    <a:p>
                      <a:pPr marL="0" marR="0" algn="just">
                        <a:lnSpc>
                          <a:spcPts val="1400"/>
                        </a:lnSpc>
                        <a:spcBef>
                          <a:spcPts val="0"/>
                        </a:spcBef>
                        <a:spcAft>
                          <a:spcPts val="0"/>
                        </a:spcAft>
                      </a:pPr>
                      <a:r>
                        <a:rPr lang="en-US" sz="1800" dirty="0">
                          <a:effectLst/>
                          <a:latin typeface="+mn-lt"/>
                        </a:rPr>
                        <a:t>Random Forest</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Learn and Classify</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PP</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0">
                <a:tc>
                  <a:txBody>
                    <a:bodyPr/>
                    <a:lstStyle/>
                    <a:p>
                      <a:pPr marL="0" marR="0" algn="just">
                        <a:lnSpc>
                          <a:spcPts val="1400"/>
                        </a:lnSpc>
                        <a:spcBef>
                          <a:spcPts val="0"/>
                        </a:spcBef>
                        <a:spcAft>
                          <a:spcPts val="0"/>
                        </a:spcAft>
                      </a:pPr>
                      <a:r>
                        <a:rPr lang="en-US" sz="1800" dirty="0">
                          <a:effectLst/>
                          <a:latin typeface="+mn-lt"/>
                        </a:rPr>
                        <a:t>Gibbs sampling (MCMC)</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Solve global inference problems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Graph </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err="1">
                          <a:effectLst/>
                          <a:latin typeface="+mn-lt"/>
                        </a:rPr>
                        <a:t>Todo</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153">
                <a:tc>
                  <a:txBody>
                    <a:bodyPr/>
                    <a:lstStyle/>
                    <a:p>
                      <a:pPr marL="0" marR="0" algn="just">
                        <a:lnSpc>
                          <a:spcPts val="1400"/>
                        </a:lnSpc>
                        <a:spcBef>
                          <a:spcPts val="0"/>
                        </a:spcBef>
                        <a:spcAft>
                          <a:spcPts val="0"/>
                        </a:spcAft>
                      </a:pPr>
                      <a:r>
                        <a:rPr lang="en-US" sz="1800" dirty="0">
                          <a:effectLst/>
                          <a:latin typeface="+mn-lt"/>
                        </a:rPr>
                        <a:t>Latent </a:t>
                      </a:r>
                      <a:r>
                        <a:rPr lang="en-US" sz="1800" dirty="0" err="1">
                          <a:effectLst/>
                          <a:latin typeface="+mn-lt"/>
                        </a:rPr>
                        <a:t>Dirichlet</a:t>
                      </a:r>
                      <a:r>
                        <a:rPr lang="en-US" sz="1800" dirty="0">
                          <a:effectLst/>
                          <a:latin typeface="+mn-lt"/>
                        </a:rPr>
                        <a:t> Allocation LDA with Gibbs sampling or Var. Bayes</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Topic models (Latent factors)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Bag of “words”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312">
                <a:tc>
                  <a:txBody>
                    <a:bodyPr/>
                    <a:lstStyle/>
                    <a:p>
                      <a:pPr marL="0" marR="0" algn="just">
                        <a:lnSpc>
                          <a:spcPts val="1400"/>
                        </a:lnSpc>
                        <a:spcBef>
                          <a:spcPts val="0"/>
                        </a:spcBef>
                        <a:spcAft>
                          <a:spcPts val="0"/>
                        </a:spcAft>
                      </a:pPr>
                      <a:r>
                        <a:rPr lang="en-US" sz="1800" dirty="0">
                          <a:effectLst/>
                          <a:latin typeface="+mn-lt"/>
                        </a:rPr>
                        <a:t>Singular Value Decomposition SVD</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Dimension Reduction and PCA</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err="1">
                          <a:effectLst/>
                          <a:latin typeface="+mn-lt"/>
                        </a:rPr>
                        <a:t>Seq</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4643">
                <a:tc>
                  <a:txBody>
                    <a:bodyPr/>
                    <a:lstStyle/>
                    <a:p>
                      <a:pPr marL="0" marR="0" algn="just">
                        <a:lnSpc>
                          <a:spcPts val="1400"/>
                        </a:lnSpc>
                        <a:spcBef>
                          <a:spcPts val="0"/>
                        </a:spcBef>
                        <a:spcAft>
                          <a:spcPts val="0"/>
                        </a:spcAft>
                      </a:pPr>
                      <a:r>
                        <a:rPr lang="en-US" sz="1800" dirty="0">
                          <a:effectLst/>
                          <a:latin typeface="+mn-lt"/>
                        </a:rPr>
                        <a:t>Hidden Markov Models (HMM)</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Global inference on sequence models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err="1">
                          <a:effectLst/>
                          <a:latin typeface="+mn-lt"/>
                        </a:rPr>
                        <a:t>Seq</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PP &amp; 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9145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 y="0"/>
            <a:ext cx="9144000" cy="685800"/>
          </a:xfrm>
        </p:spPr>
        <p:txBody>
          <a:bodyPr/>
          <a:lstStyle/>
          <a:p>
            <a:r>
              <a:rPr lang="en-US" dirty="0" smtClean="0"/>
              <a:t>Introduction to SPIDAL</a:t>
            </a:r>
            <a:endParaRPr lang="en-US" dirty="0"/>
          </a:p>
        </p:txBody>
      </p:sp>
      <p:sp>
        <p:nvSpPr>
          <p:cNvPr id="3" name="Content Placeholder 2"/>
          <p:cNvSpPr>
            <a:spLocks noGrp="1"/>
          </p:cNvSpPr>
          <p:nvPr>
            <p:ph idx="1"/>
          </p:nvPr>
        </p:nvSpPr>
        <p:spPr>
          <a:xfrm>
            <a:off x="25400" y="838200"/>
            <a:ext cx="9067800" cy="5842000"/>
          </a:xfrm>
        </p:spPr>
        <p:txBody>
          <a:bodyPr/>
          <a:lstStyle/>
          <a:p>
            <a:r>
              <a:rPr lang="en-US" sz="2800" dirty="0" smtClean="0"/>
              <a:t>Here </a:t>
            </a:r>
            <a:r>
              <a:rPr lang="en-US" sz="2800" dirty="0" smtClean="0"/>
              <a:t>discuss Global Machine </a:t>
            </a:r>
            <a:r>
              <a:rPr lang="en-US" sz="2800" dirty="0"/>
              <a:t>Learning as part of </a:t>
            </a:r>
            <a:r>
              <a:rPr lang="en-US" sz="2800" b="1" dirty="0"/>
              <a:t>SPIDAL (Scalable Parallel Interoperable Data Analytics Library)</a:t>
            </a:r>
            <a:r>
              <a:rPr lang="en-US" sz="2800" dirty="0"/>
              <a:t> </a:t>
            </a:r>
            <a:endParaRPr lang="en-US" sz="2800" dirty="0" smtClean="0"/>
          </a:p>
          <a:p>
            <a:r>
              <a:rPr lang="en-US" sz="2800" dirty="0" smtClean="0"/>
              <a:t>Focus on 4 big data analytics</a:t>
            </a:r>
          </a:p>
          <a:p>
            <a:pPr lvl="1"/>
            <a:r>
              <a:rPr lang="en-US" sz="2400" dirty="0" smtClean="0"/>
              <a:t>Dimension Reduction (Multi Dimensional Scaling)</a:t>
            </a:r>
          </a:p>
          <a:p>
            <a:pPr lvl="1"/>
            <a:r>
              <a:rPr lang="en-US" sz="2400" dirty="0" err="1" smtClean="0"/>
              <a:t>Levenberg</a:t>
            </a:r>
            <a:r>
              <a:rPr lang="en-US" sz="2400" dirty="0" smtClean="0"/>
              <a:t>-Marquardt Optimization</a:t>
            </a:r>
          </a:p>
          <a:p>
            <a:pPr lvl="1"/>
            <a:r>
              <a:rPr lang="en-US" sz="2400" dirty="0" smtClean="0"/>
              <a:t>Clustering: similar to </a:t>
            </a:r>
            <a:r>
              <a:rPr lang="en-US" sz="2400" dirty="0"/>
              <a:t>Gaussian Mixture Models, PLSI (probabilistic latent semantic indexing), LDA (Latent </a:t>
            </a:r>
            <a:r>
              <a:rPr lang="en-US" sz="2400" dirty="0" err="1"/>
              <a:t>Dirichlet</a:t>
            </a:r>
            <a:r>
              <a:rPr lang="en-US" sz="2400" dirty="0"/>
              <a:t> Allocation) </a:t>
            </a:r>
            <a:endParaRPr lang="en-US" sz="2400" dirty="0" smtClean="0"/>
          </a:p>
          <a:p>
            <a:pPr lvl="1"/>
            <a:r>
              <a:rPr lang="en-US" sz="2400" dirty="0" smtClean="0"/>
              <a:t>Deep </a:t>
            </a:r>
            <a:r>
              <a:rPr lang="en-US" sz="2400" dirty="0" smtClean="0"/>
              <a:t>Learning (not discussed much)</a:t>
            </a:r>
            <a:endParaRPr lang="en-US" sz="2400" dirty="0" smtClean="0"/>
          </a:p>
          <a:p>
            <a:r>
              <a:rPr lang="en-US" sz="2800" dirty="0" smtClean="0"/>
              <a:t>Surprisingly little packaged scalable  </a:t>
            </a:r>
            <a:r>
              <a:rPr lang="en-US" sz="2800" dirty="0" smtClean="0"/>
              <a:t>GML</a:t>
            </a:r>
          </a:p>
          <a:p>
            <a:pPr lvl="1"/>
            <a:r>
              <a:rPr lang="en-US" sz="2400" dirty="0" smtClean="0"/>
              <a:t>Mahout </a:t>
            </a:r>
            <a:r>
              <a:rPr lang="en-US" sz="2400" dirty="0" smtClean="0"/>
              <a:t>low </a:t>
            </a:r>
            <a:r>
              <a:rPr lang="en-US" sz="2400" dirty="0" smtClean="0"/>
              <a:t>performance</a:t>
            </a:r>
          </a:p>
          <a:p>
            <a:pPr lvl="1"/>
            <a:r>
              <a:rPr lang="en-US" sz="2400" dirty="0" smtClean="0"/>
              <a:t>R </a:t>
            </a:r>
            <a:r>
              <a:rPr lang="en-US" sz="2400" dirty="0" smtClean="0"/>
              <a:t>largely sequential </a:t>
            </a:r>
            <a:r>
              <a:rPr lang="en-US" sz="2400" dirty="0" smtClean="0"/>
              <a:t>(best for local machine learning LML)</a:t>
            </a:r>
          </a:p>
          <a:p>
            <a:pPr lvl="1"/>
            <a:r>
              <a:rPr lang="en-US" sz="2400" dirty="0" err="1" smtClean="0"/>
              <a:t>MLlib</a:t>
            </a:r>
            <a:r>
              <a:rPr lang="en-US" sz="2400" dirty="0" smtClean="0"/>
              <a:t> </a:t>
            </a:r>
            <a:r>
              <a:rPr lang="en-US" sz="2400" dirty="0" smtClean="0"/>
              <a:t>just starting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a:p>
        </p:txBody>
      </p:sp>
    </p:spTree>
    <p:extLst>
      <p:ext uri="{BB962C8B-B14F-4D97-AF65-F5344CB8AC3E}">
        <p14:creationId xmlns:p14="http://schemas.microsoft.com/office/powerpoint/2010/main" val="841264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76200"/>
            <a:ext cx="8229600" cy="685800"/>
          </a:xfrm>
        </p:spPr>
        <p:txBody>
          <a:bodyPr/>
          <a:lstStyle/>
          <a:p>
            <a:r>
              <a:rPr lang="en-US" dirty="0" smtClean="0"/>
              <a:t>Parallelism</a:t>
            </a:r>
            <a:endParaRPr lang="en-US" dirty="0"/>
          </a:p>
        </p:txBody>
      </p:sp>
      <p:sp>
        <p:nvSpPr>
          <p:cNvPr id="3" name="Content Placeholder 2"/>
          <p:cNvSpPr>
            <a:spLocks noGrp="1"/>
          </p:cNvSpPr>
          <p:nvPr>
            <p:ph idx="1"/>
          </p:nvPr>
        </p:nvSpPr>
        <p:spPr>
          <a:xfrm>
            <a:off x="30480" y="609600"/>
            <a:ext cx="9042400" cy="5410200"/>
          </a:xfrm>
        </p:spPr>
        <p:txBody>
          <a:bodyPr/>
          <a:lstStyle/>
          <a:p>
            <a:r>
              <a:rPr lang="en-US" sz="2800" dirty="0" smtClean="0"/>
              <a:t>All use parallelism over data points</a:t>
            </a:r>
          </a:p>
          <a:p>
            <a:pPr lvl="1"/>
            <a:r>
              <a:rPr lang="en-US" sz="2400" dirty="0" smtClean="0"/>
              <a:t>Entities to cluster or map to Euclidean space</a:t>
            </a:r>
          </a:p>
          <a:p>
            <a:r>
              <a:rPr lang="en-US" sz="2800" dirty="0" smtClean="0"/>
              <a:t>Except deep learning which has parallelism over pixel plane in </a:t>
            </a:r>
            <a:r>
              <a:rPr lang="en-US" sz="2800" dirty="0" smtClean="0"/>
              <a:t>neurons not over items in training set</a:t>
            </a:r>
            <a:endParaRPr lang="en-US" sz="2800" dirty="0" smtClean="0"/>
          </a:p>
          <a:p>
            <a:pPr lvl="1"/>
            <a:r>
              <a:rPr lang="en-US" sz="2400" dirty="0" smtClean="0"/>
              <a:t>as need to look at small numbers of data items at a time in Stochastic Gradient Descent</a:t>
            </a:r>
          </a:p>
          <a:p>
            <a:r>
              <a:rPr lang="en-US" sz="2800" dirty="0"/>
              <a:t>Maximum Likelihood or </a:t>
            </a:r>
            <a:r>
              <a:rPr lang="en-US" sz="2800" dirty="0">
                <a:sym typeface="Symbol" panose="05050102010706020507" pitchFamily="18" charset="2"/>
              </a:rPr>
              <a:t></a:t>
            </a:r>
            <a:r>
              <a:rPr lang="en-US" sz="2800" baseline="30000" dirty="0">
                <a:sym typeface="Symbol" panose="05050102010706020507" pitchFamily="18" charset="2"/>
              </a:rPr>
              <a:t>2</a:t>
            </a:r>
            <a:r>
              <a:rPr lang="en-US" sz="2800" dirty="0">
                <a:sym typeface="Symbol" panose="05050102010706020507" pitchFamily="18" charset="2"/>
              </a:rPr>
              <a:t> both lead to structure like</a:t>
            </a:r>
          </a:p>
          <a:p>
            <a:r>
              <a:rPr lang="en-US" sz="2800" b="1" dirty="0" smtClean="0">
                <a:solidFill>
                  <a:srgbClr val="FF0000"/>
                </a:solidFill>
                <a:sym typeface="Symbol" panose="05050102010706020507" pitchFamily="18" charset="2"/>
              </a:rPr>
              <a:t>Minimize sum </a:t>
            </a:r>
            <a:r>
              <a:rPr lang="en-US" sz="2800" b="1" dirty="0">
                <a:solidFill>
                  <a:srgbClr val="FF0000"/>
                </a:solidFill>
                <a:latin typeface="Arial" pitchFamily="34" charset="0"/>
                <a:cs typeface="Arial" pitchFamily="34" charset="0"/>
                <a:sym typeface="Symbol"/>
              </a:rPr>
              <a:t></a:t>
            </a:r>
            <a:r>
              <a:rPr lang="en-US" sz="2800" b="1" i="1" baseline="-25000" dirty="0">
                <a:solidFill>
                  <a:srgbClr val="FF0000"/>
                </a:solidFill>
                <a:latin typeface="Arial" pitchFamily="34" charset="0"/>
                <a:cs typeface="Arial" pitchFamily="34" charset="0"/>
                <a:sym typeface="Symbol"/>
              </a:rPr>
              <a:t>items</a:t>
            </a:r>
            <a:r>
              <a:rPr lang="en-US" sz="2800" b="1" baseline="-25000" dirty="0">
                <a:solidFill>
                  <a:srgbClr val="FF0000"/>
                </a:solidFill>
                <a:latin typeface="Arial" pitchFamily="34" charset="0"/>
                <a:cs typeface="Arial" pitchFamily="34" charset="0"/>
              </a:rPr>
              <a:t>=1</a:t>
            </a:r>
            <a:r>
              <a:rPr lang="en-US" sz="2800" b="1" baseline="30000" dirty="0">
                <a:solidFill>
                  <a:srgbClr val="FF0000"/>
                </a:solidFill>
                <a:latin typeface="Arial" pitchFamily="34" charset="0"/>
                <a:cs typeface="Arial" pitchFamily="34" charset="0"/>
              </a:rPr>
              <a:t>N</a:t>
            </a:r>
            <a:r>
              <a:rPr lang="en-US" sz="2800" b="1" dirty="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(Positive nonlinear function of unknown parameters for </a:t>
            </a:r>
            <a:r>
              <a:rPr lang="en-US" sz="2400" b="1" dirty="0" smtClean="0">
                <a:solidFill>
                  <a:srgbClr val="FF0000"/>
                </a:solidFill>
                <a:latin typeface="Arial" pitchFamily="34" charset="0"/>
                <a:cs typeface="Arial" pitchFamily="34" charset="0"/>
              </a:rPr>
              <a:t>item </a:t>
            </a:r>
            <a:r>
              <a:rPr lang="en-US" sz="2400" b="1" i="1" dirty="0" err="1">
                <a:solidFill>
                  <a:srgbClr val="FF0000"/>
                </a:solidFill>
                <a:latin typeface="Arial" pitchFamily="34" charset="0"/>
                <a:cs typeface="Arial" pitchFamily="34" charset="0"/>
              </a:rPr>
              <a:t>i</a:t>
            </a:r>
            <a:r>
              <a:rPr lang="en-US" sz="2400" b="1" dirty="0">
                <a:solidFill>
                  <a:srgbClr val="FF0000"/>
                </a:solidFill>
                <a:latin typeface="Arial" pitchFamily="34" charset="0"/>
                <a:cs typeface="Arial" pitchFamily="34" charset="0"/>
              </a:rPr>
              <a:t>)</a:t>
            </a:r>
            <a:endParaRPr lang="en-US" sz="2400" b="1" dirty="0">
              <a:solidFill>
                <a:srgbClr val="FF0000"/>
              </a:solidFill>
            </a:endParaRPr>
          </a:p>
          <a:p>
            <a:r>
              <a:rPr lang="en-US" sz="2800" dirty="0" smtClean="0"/>
              <a:t>All solved iteratively with (clever) first or second order approximation to shift in objective function</a:t>
            </a:r>
          </a:p>
          <a:p>
            <a:pPr lvl="1"/>
            <a:r>
              <a:rPr lang="en-US" sz="2400" dirty="0" smtClean="0"/>
              <a:t>Sometimes steepest descent direction; sometimes Newton</a:t>
            </a:r>
          </a:p>
          <a:p>
            <a:pPr lvl="1"/>
            <a:r>
              <a:rPr lang="en-US" sz="2400" dirty="0" smtClean="0"/>
              <a:t>Have classic Expectation Maximization structure</a:t>
            </a:r>
            <a:endParaRPr lang="en-US" sz="2400" dirty="0"/>
          </a:p>
          <a:p>
            <a:pPr lvl="1"/>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spTree>
    <p:extLst>
      <p:ext uri="{BB962C8B-B14F-4D97-AF65-F5344CB8AC3E}">
        <p14:creationId xmlns:p14="http://schemas.microsoft.com/office/powerpoint/2010/main" val="2403295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Parameter “Server”</a:t>
            </a:r>
            <a:endParaRPr lang="en-US" dirty="0"/>
          </a:p>
        </p:txBody>
      </p:sp>
      <p:sp>
        <p:nvSpPr>
          <p:cNvPr id="3" name="Content Placeholder 2"/>
          <p:cNvSpPr>
            <a:spLocks noGrp="1"/>
          </p:cNvSpPr>
          <p:nvPr>
            <p:ph idx="1"/>
          </p:nvPr>
        </p:nvSpPr>
        <p:spPr>
          <a:xfrm>
            <a:off x="0" y="919480"/>
            <a:ext cx="8915400" cy="4525963"/>
          </a:xfrm>
        </p:spPr>
        <p:txBody>
          <a:bodyPr/>
          <a:lstStyle/>
          <a:p>
            <a:r>
              <a:rPr lang="en-US" dirty="0" smtClean="0"/>
              <a:t>Note learning networks have huge number of parameters (11 billion in Stanford work) so that inconceivable to look at second derivative</a:t>
            </a:r>
          </a:p>
          <a:p>
            <a:r>
              <a:rPr lang="en-US" dirty="0" smtClean="0"/>
              <a:t>Clustering and MDS have lots of parameters but can be practical to look at second derivative and use Newton’s method to minimize</a:t>
            </a:r>
          </a:p>
          <a:p>
            <a:r>
              <a:rPr lang="en-US" dirty="0" smtClean="0"/>
              <a:t>Parameters are determined in distributed fashion but are typically needed globally </a:t>
            </a:r>
          </a:p>
          <a:p>
            <a:pPr lvl="1"/>
            <a:r>
              <a:rPr lang="en-US" dirty="0" smtClean="0"/>
              <a:t>MPI use broadcast and “</a:t>
            </a:r>
            <a:r>
              <a:rPr lang="en-US" dirty="0" err="1" smtClean="0"/>
              <a:t>AllCollectives</a:t>
            </a:r>
            <a:r>
              <a:rPr lang="en-US" dirty="0" smtClean="0"/>
              <a:t>”</a:t>
            </a:r>
          </a:p>
          <a:p>
            <a:pPr lvl="1"/>
            <a:r>
              <a:rPr lang="en-US" dirty="0" smtClean="0"/>
              <a:t>AI community: use parameter server and access as needed</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30346419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Parallelizing Data Analytics &amp;quot;&quot;/&gt;&lt;property id=&quot;20307&quot; value=&quot;267&quot;/&gt;&lt;/object&gt;&lt;object type=&quot;3&quot; unique_id=&quot;10043&quot;&gt;&lt;property id=&quot;20148&quot; value=&quot;5&quot;/&gt;&lt;property id=&quot;20300&quot; value=&quot;Slide 13 - &amp;quot;(Deterministic) Annealing&amp;quot;&quot;/&gt;&lt;property id=&quot;20307&quot; value=&quot;524&quot;/&gt;&lt;/object&gt;&lt;object type=&quot;3&quot; unique_id=&quot;97193&quot;&gt;&lt;property id=&quot;20148&quot; value=&quot;5&quot;/&gt;&lt;property id=&quot;20300&quot; value=&quot;Slide 11 - &amp;quot;Deterministic Annealing Algorithms&amp;quot;&quot;/&gt;&lt;property id=&quot;20307&quot; value=&quot;634&quot;/&gt;&lt;/object&gt;&lt;object type=&quot;3&quot; unique_id=&quot;130826&quot;&gt;&lt;property id=&quot;20148&quot; value=&quot;5&quot;/&gt;&lt;property id=&quot;20300&quot; value=&quot;Slide 30 - &amp;quot;Protein Universe Browser for COG Sequences with a few illustrative biologically identified clusters&amp;quot;&quot;/&gt;&lt;property id=&quot;20307&quot; value=&quot;700&quot;/&gt;&lt;/object&gt;&lt;object type=&quot;3&quot; unique_id=&quot;132087&quot;&gt;&lt;property id=&quot;20148&quot; value=&quot;5&quot;/&gt;&lt;property id=&quot;20300&quot; value=&quot;Slide 12 - &amp;quot;Some Motivation&amp;quot;&quot;/&gt;&lt;property id=&quot;20307&quot; value=&quot;704&quot;/&gt;&lt;/object&gt;&lt;object type=&quot;3&quot; unique_id=&quot;163953&quot;&gt;&lt;property id=&quot;20148&quot; value=&quot;5&quot;/&gt;&lt;property id=&quot;20300&quot; value=&quot;Slide 15 - &amp;quot;Basic Deterministic Annealing&amp;quot;&quot;/&gt;&lt;property id=&quot;20307&quot; value=&quot;727&quot;/&gt;&lt;/object&gt;&lt;object type=&quot;3&quot; unique_id=&quot;163955&quot;&gt;&lt;property id=&quot;20148&quot; value=&quot;5&quot;/&gt;&lt;property id=&quot;20300&quot; value=&quot;Slide 22 - &amp;quot;Trimmed Clustering&amp;quot;&quot;/&gt;&lt;property id=&quot;20307&quot; value=&quot;717&quot;/&gt;&lt;/object&gt;&lt;object type=&quot;3&quot; unique_id=&quot;163957&quot;&gt;&lt;property id=&quot;20148&quot; value=&quot;5&quot;/&gt;&lt;property id=&quot;20300&quot; value=&quot;Slide 14 - &amp;quot;General Features of DA&amp;quot;&quot;/&gt;&lt;property id=&quot;20307&quot; value=&quot;755&quot;/&gt;&lt;/object&gt;&lt;object type=&quot;3&quot; unique_id=&quot;163959&quot;&gt;&lt;property id=&quot;20148&quot; value=&quot;5&quot;/&gt;&lt;property id=&quot;20300&quot; value=&quot;Slide 20 - &amp;quot;Proteomics 2D DA Clustering T= 25000  with 60 Clusters (will be 30,000 at T=0.025)&amp;quot;&quot;/&gt;&lt;property id=&quot;20307&quot; value=&quot;718&quot;/&gt;&lt;/object&gt;&lt;object type=&quot;3&quot; unique_id=&quot;163960&quot;&gt;&lt;property id=&quot;20148&quot; value=&quot;5&quot;/&gt;&lt;property id=&quot;20300&quot; value=&quot;Slide 21 - &amp;quot;The brownish triangles are sponge peaks outside any cluster.  The colored hexagons are peaks inside clusters with &quot;/&gt;&lt;property id=&quot;20307&quot; value=&quot;756&quot;/&gt;&lt;/object&gt;&lt;object type=&quot;3&quot; unique_id=&quot;163964&quot;&gt;&lt;property id=&quot;20148&quot; value=&quot;5&quot;/&gt;&lt;property id=&quot;20300&quot; value=&quot;Slide 23 - &amp;quot;Cluster Count v. Temperature for 2 Runs&amp;quot;&quot;/&gt;&lt;property id=&quot;20307&quot; value=&quot;703&quot;/&gt;&lt;/object&gt;&lt;object type=&quot;3&quot; unique_id=&quot;163971&quot;&gt;&lt;property id=&quot;20148&quot; value=&quot;5&quot;/&gt;&lt;property id=&quot;20300&quot; value=&quot;Slide 35 - &amp;quot;More Efficient Parallelism&amp;quot;&quot;/&gt;&lt;property id=&quot;20307&quot; value=&quot;749&quot;/&gt;&lt;/object&gt;&lt;object type=&quot;3&quot; unique_id=&quot;163972&quot;&gt;&lt;property id=&quot;20148&quot; value=&quot;5&quot;/&gt;&lt;property id=&quot;20300&quot; value=&quot;Slide 24&quot;/&gt;&lt;property id=&quot;20307&quot; value=&quot;752&quot;/&gt;&lt;/object&gt;&lt;object type=&quot;3&quot; unique_id=&quot;163976&quot;&gt;&lt;property id=&quot;20148&quot; value=&quot;5&quot;/&gt;&lt;property id=&quot;20300&quot; value=&quot;Slide 26&quot;/&gt;&lt;property id=&quot;20307&quot; value=&quot;763&quot;/&gt;&lt;/object&gt;&lt;object type=&quot;3&quot; unique_id=&quot;163977&quot;&gt;&lt;property id=&quot;20148&quot; value=&quot;5&quot;/&gt;&lt;property id=&quot;20300&quot; value=&quot;Slide 27&quot;/&gt;&lt;property id=&quot;20307&quot; value=&quot;764&quot;/&gt;&lt;/object&gt;&lt;object type=&quot;3&quot; unique_id=&quot;163978&quot;&gt;&lt;property id=&quot;20148&quot; value=&quot;5&quot;/&gt;&lt;property id=&quot;20300&quot; value=&quot;Slide 28&quot;/&gt;&lt;property id=&quot;20307&quot; value=&quot;765&quot;/&gt;&lt;/object&gt;&lt;object type=&quot;3&quot; unique_id=&quot;163979&quot;&gt;&lt;property id=&quot;20148&quot; value=&quot;5&quot;/&gt;&lt;property id=&quot;20300&quot; value=&quot;Slide 29 - &amp;quot;Clusters v. Regions&amp;quot;&quot;/&gt;&lt;property id=&quot;20307&quot; value=&quot;726&quot;/&gt;&lt;/object&gt;&lt;object type=&quot;3&quot; unique_id=&quot;183328&quot;&gt;&lt;property id=&quot;20148&quot; value=&quot;5&quot;/&gt;&lt;property id=&quot;20300&quot; value=&quot;Slide 2 - &amp;quot;Abstract&amp;quot;&quot;/&gt;&lt;property id=&quot;20307&quot; value=&quot;766&quot;/&gt;&lt;/object&gt;&lt;object type=&quot;3&quot; unique_id=&quot;183518&quot;&gt;&lt;property id=&quot;20148&quot; value=&quot;5&quot;/&gt;&lt;property id=&quot;20300&quot; value=&quot;Slide 4 - &amp;quot;Machine Learning in Network Science, Imaging in Computer Vision, Pathology, Polar Science&amp;quot;&quot;/&gt;&lt;property id=&quot;20307&quot; value=&quot;767&quot;/&gt;&lt;/object&gt;&lt;object type=&quot;3&quot; unique_id=&quot;183519&quot;&gt;&lt;property id=&quot;20148&quot; value=&quot;5&quot;/&gt;&lt;property id=&quot;20300&quot; value=&quot;Slide 6 - &amp;quot;Some Core Machine Learning Building Blocks&amp;quot;&quot;/&gt;&lt;property id=&quot;20307&quot; value=&quot;768&quot;/&gt;&lt;/object&gt;&lt;object type=&quot;3&quot; unique_id=&quot;248870&quot;&gt;&lt;property id=&quot;20148&quot; value=&quot;5&quot;/&gt;&lt;property id=&quot;20300&quot; value=&quot;Slide 7 - &amp;quot;Introduction to SPIDAL&amp;quot;&quot;/&gt;&lt;property id=&quot;20307&quot; value=&quot;769&quot;/&gt;&lt;/object&gt;&lt;object type=&quot;3&quot; unique_id=&quot;249509&quot;&gt;&lt;property id=&quot;20148&quot; value=&quot;5&quot;/&gt;&lt;property id=&quot;20300&quot; value=&quot;Slide 8 - &amp;quot;Parallelism&amp;quot;&quot;/&gt;&lt;property id=&quot;20307&quot; value=&quot;770&quot;/&gt;&lt;/object&gt;&lt;object type=&quot;3&quot; unique_id=&quot;249510&quot;&gt;&lt;property id=&quot;20148&quot; value=&quot;5&quot;/&gt;&lt;property id=&quot;20300&quot; value=&quot;Slide 9 - &amp;quot;Parameter “Server”&amp;quot;&quot;/&gt;&lt;property id=&quot;20307&quot; value=&quot;771&quot;/&gt;&lt;/object&gt;&lt;object type=&quot;3&quot; unique_id=&quot;249511&quot;&gt;&lt;property id=&quot;20148&quot; value=&quot;5&quot;/&gt;&lt;property id=&quot;20300&quot; value=&quot;Slide 10 - &amp;quot;Some Important Cases&amp;quot;&quot;/&gt;&lt;property id=&quot;20307&quot; value=&quot;772&quot;/&gt;&lt;/object&gt;&lt;object type=&quot;3&quot; unique_id=&quot;249926&quot;&gt;&lt;property id=&quot;20148&quot; value=&quot;5&quot;/&gt;&lt;property id=&quot;20300&quot; value=&quot;Slide 16 - &amp;quot;Some Uses of Deterministic Annealing&amp;quot;&quot;/&gt;&lt;property id=&quot;20307&quot; value=&quot;773&quot;/&gt;&lt;/object&gt;&lt;object type=&quot;3&quot; unique_id=&quot;249927&quot;&gt;&lt;property id=&quot;20148&quot; value=&quot;5&quot;/&gt;&lt;property id=&quot;20300&quot; value=&quot;Slide 18 - &amp;quot;Some Clustering Problems at Indiana&amp;quot;&quot;/&gt;&lt;property id=&quot;20307&quot; value=&quot;774&quot;/&gt;&lt;/object&gt;&lt;object type=&quot;3&quot; unique_id=&quot;249928&quot;&gt;&lt;property id=&quot;20148&quot; value=&quot;5&quot;/&gt;&lt;property id=&quot;20300&quot; value=&quot;Slide 31 - &amp;quot;Heatmap of biology distance (Needleman-Wunsch) vs 3D Euclidean Distances&amp;quot;&quot;/&gt;&lt;property id=&quot;20307&quot; value=&quot;775&quot;/&gt;&lt;/object&gt;&lt;object type=&quot;3&quot; unique_id=&quot;250170&quot;&gt;&lt;property id=&quot;20148&quot; value=&quot;5&quot;/&gt;&lt;property id=&quot;20300&quot; value=&quot;Slide 32 - &amp;quot;WDA SMACOF MDS (Multidimensional Scaling) using Harp on IU Big Red 2  Parallel Efficiency: on 100-300K sequences &amp;quot;&quot;/&gt;&lt;property id=&quot;20307&quot; value=&quot;776&quot;/&gt;&lt;/object&gt;&lt;object type=&quot;3&quot; unique_id=&quot;250171&quot;&gt;&lt;property id=&quot;20148&quot; value=&quot;5&quot;/&gt;&lt;property id=&quot;20300&quot; value=&quot;Slide 33 - &amp;quot;Non metric DA-PWC Deterministic Annealing Clustering Speed up&amp;quot;&quot;/&gt;&lt;property id=&quot;20307&quot; value=&quot;777&quot;/&gt;&lt;/object&gt;&lt;object type=&quot;3&quot; unique_id=&quot;250450&quot;&gt;&lt;property id=&quot;20148&quot; value=&quot;5&quot;/&gt;&lt;property id=&quot;20300&quot; value=&quot;Slide 19 - &amp;quot;Background on LC-MS&amp;quot;&quot;/&gt;&lt;property id=&quot;20307&quot; value=&quot;780&quot;/&gt;&lt;/object&gt;&lt;object type=&quot;3&quot; unique_id=&quot;250451&quot;&gt;&lt;property id=&quot;20148&quot; value=&quot;5&quot;/&gt;&lt;property id=&quot;20300&quot; value=&quot;Slide 36&quot;/&gt;&lt;property id=&quot;20307&quot; value=&quot;778&quot;/&gt;&lt;/object&gt;&lt;object type=&quot;3&quot; unique_id=&quot;250452&quot;&gt;&lt;property id=&quot;20148&quot; value=&quot;5&quot;/&gt;&lt;property id=&quot;20300&quot; value=&quot;Slide 37 - &amp;quot;OctTree for 100K sample of Fungi&amp;quot;&quot;/&gt;&lt;property id=&quot;20307&quot; value=&quot;779&quot;/&gt;&lt;/object&gt;&lt;object type=&quot;3&quot; unique_id=&quot;250601&quot;&gt;&lt;property id=&quot;20148&quot; value=&quot;5&quot;/&gt;&lt;property id=&quot;20300&quot; value=&quot;Slide 38 - &amp;quot;Some Futures&amp;quot;&quot;/&gt;&lt;property id=&quot;20307&quot; value=&quot;781&quot;/&gt;&lt;/object&gt;&lt;object type=&quot;3&quot; unique_id=&quot;250754&quot;&gt;&lt;property id=&quot;20148&quot; value=&quot;5&quot;/&gt;&lt;property id=&quot;20300&quot; value=&quot;Slide 25 - &amp;quot;“Divergent” Data Sample 23 True Sequences&amp;quot;&quot;/&gt;&lt;property id=&quot;20307&quot; value=&quot;782&quot;/&gt;&lt;/object&gt;&lt;object type=&quot;3&quot; unique_id=&quot;250864&quot;&gt;&lt;property id=&quot;20148&quot; value=&quot;5&quot;/&gt;&lt;property id=&quot;20300&quot; value=&quot;Slide 5 - &amp;quot;Some specialized data analytics in SPIDAL&amp;quot;&quot;/&gt;&lt;property id=&quot;20307&quot; value=&quot;783&quot;/&gt;&lt;/object&gt;&lt;object type=&quot;3&quot; unique_id=&quot;251235&quot;&gt;&lt;property id=&quot;20148&quot; value=&quot;5&quot;/&gt;&lt;property id=&quot;20300&quot; value=&quot;Slide 3 - &amp;quot;SPIDAL&amp;quot;&quot;/&gt;&lt;property id=&quot;20307&quot; value=&quot;784&quot;/&gt;&lt;/object&gt;&lt;object type=&quot;3&quot; unique_id=&quot;251236&quot;&gt;&lt;property id=&quot;20148&quot; value=&quot;5&quot;/&gt;&lt;property id=&quot;20300&quot; value=&quot;Slide 17 - &amp;quot;Examples of current IU algorithms&amp;quot;&quot;/&gt;&lt;property id=&quot;20307&quot; value=&quot;785&quot;/&gt;&lt;/object&gt;&lt;object type=&quot;3&quot; unique_id=&quot;251237&quot;&gt;&lt;property id=&quot;20148&quot; value=&quot;5&quot;/&gt;&lt;property id=&quot;20300&quot; value=&quot;Slide 34 - &amp;quot;More sophisticated algorithms&amp;quot;&quot;/&gt;&lt;property id=&quot;20307&quot; value=&quot;786&quot;/&gt;&lt;/object&gt;&lt;/object&gt;&lt;object type=&quot;8&quot; unique_id=&quot;10150&quot;&gt;&lt;/object&gt;&lt;/object&gt;&lt;/database&gt;"/>
  <p:tag name="SECTOMILLISECCONVERTED" val="1"/>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23564</TotalTime>
  <Words>2170</Words>
  <Application>Microsoft Office PowerPoint</Application>
  <PresentationFormat>On-screen Show (4:3)</PresentationFormat>
  <Paragraphs>409</Paragraphs>
  <Slides>38</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MS Mincho</vt:lpstr>
      <vt:lpstr>MS PGothic</vt:lpstr>
      <vt:lpstr>Arial</vt:lpstr>
      <vt:lpstr>Calibri</vt:lpstr>
      <vt:lpstr>Symbol</vt:lpstr>
      <vt:lpstr>Times New Roman</vt:lpstr>
      <vt:lpstr>Verdana</vt:lpstr>
      <vt:lpstr>Wingdings</vt:lpstr>
      <vt:lpstr>3_Office Theme</vt:lpstr>
      <vt:lpstr>Parallelizing Data Analytics </vt:lpstr>
      <vt:lpstr>Abstract</vt:lpstr>
      <vt:lpstr>SPIDAL</vt:lpstr>
      <vt:lpstr>Machine Learning in Network Science, Imaging in Computer Vision, Pathology, Polar Science</vt:lpstr>
      <vt:lpstr>Some specialized data analytics in SPIDAL</vt:lpstr>
      <vt:lpstr>Some Core Machine Learning Building Blocks</vt:lpstr>
      <vt:lpstr>Introduction to SPIDAL</vt:lpstr>
      <vt:lpstr>Parallelism</vt:lpstr>
      <vt:lpstr>Parameter “Server”</vt:lpstr>
      <vt:lpstr>Some Important Cases</vt:lpstr>
      <vt:lpstr>Deterministic Annealing Algorithms</vt:lpstr>
      <vt:lpstr>Some Motivation</vt:lpstr>
      <vt:lpstr>(Deterministic) Annealing</vt:lpstr>
      <vt:lpstr>General Features of DA</vt:lpstr>
      <vt:lpstr>Basic Deterministic Annealing</vt:lpstr>
      <vt:lpstr>Some Uses of Deterministic Annealing</vt:lpstr>
      <vt:lpstr>Examples of current IU algorithms</vt:lpstr>
      <vt:lpstr>Some Clustering Problems at Indiana</vt:lpstr>
      <vt:lpstr>Background on LC-MS</vt:lpstr>
      <vt:lpstr>Proteomics 2D DA Clustering T= 25000  with 60 Clusters (will be 30,000 at T=0.025)</vt:lpstr>
      <vt:lpstr>The brownish triangles are sponge peaks outside any cluster.  The colored hexagons are peaks inside clusters with the white hexagons being determined cluster center</vt:lpstr>
      <vt:lpstr>Trimmed Clustering</vt:lpstr>
      <vt:lpstr>Cluster Count v. Temperature for 2 Runs</vt:lpstr>
      <vt:lpstr>PowerPoint Presentation</vt:lpstr>
      <vt:lpstr>“Divergent” Data Sample 23 True Sequences</vt:lpstr>
      <vt:lpstr>PowerPoint Presentation</vt:lpstr>
      <vt:lpstr>PowerPoint Presentation</vt:lpstr>
      <vt:lpstr>PowerPoint Presentation</vt:lpstr>
      <vt:lpstr>Clusters v. Regions</vt:lpstr>
      <vt:lpstr>Protein Universe Browser for COG Sequences with a few illustrative biologically identified clusters</vt:lpstr>
      <vt:lpstr>Heatmap of biology distance (Needleman-Wunsch) vs 3D Euclidean Distances</vt:lpstr>
      <vt:lpstr>WDA SMACOF MDS (Multidimensional Scaling) using Harp on IU Big Red 2  Parallel Efficiency: on 100-300K sequences </vt:lpstr>
      <vt:lpstr>Non metric DA-PWC Deterministic Annealing Clustering Speed up</vt:lpstr>
      <vt:lpstr>More sophisticated algorithms</vt:lpstr>
      <vt:lpstr>More Efficient Parallelism</vt:lpstr>
      <vt:lpstr>PowerPoint Presentation</vt:lpstr>
      <vt:lpstr>OctTree for 100K sample of Fungi</vt:lpstr>
      <vt:lpstr>Some Futures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651</cp:revision>
  <dcterms:created xsi:type="dcterms:W3CDTF">2010-05-04T01:29:55Z</dcterms:created>
  <dcterms:modified xsi:type="dcterms:W3CDTF">2014-07-11T12:19:10Z</dcterms:modified>
</cp:coreProperties>
</file>