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57"/>
  </p:notesMasterIdLst>
  <p:sldIdLst>
    <p:sldId id="265" r:id="rId9"/>
    <p:sldId id="313" r:id="rId10"/>
    <p:sldId id="406" r:id="rId11"/>
    <p:sldId id="298" r:id="rId12"/>
    <p:sldId id="314" r:id="rId13"/>
    <p:sldId id="297" r:id="rId14"/>
    <p:sldId id="316" r:id="rId15"/>
    <p:sldId id="376" r:id="rId16"/>
    <p:sldId id="312" r:id="rId17"/>
    <p:sldId id="300" r:id="rId18"/>
    <p:sldId id="302" r:id="rId19"/>
    <p:sldId id="399" r:id="rId20"/>
    <p:sldId id="400" r:id="rId21"/>
    <p:sldId id="401" r:id="rId22"/>
    <p:sldId id="456" r:id="rId23"/>
    <p:sldId id="457" r:id="rId24"/>
    <p:sldId id="405" r:id="rId25"/>
    <p:sldId id="471" r:id="rId26"/>
    <p:sldId id="473" r:id="rId27"/>
    <p:sldId id="472" r:id="rId28"/>
    <p:sldId id="474" r:id="rId29"/>
    <p:sldId id="475" r:id="rId30"/>
    <p:sldId id="476" r:id="rId31"/>
    <p:sldId id="477" r:id="rId32"/>
    <p:sldId id="478" r:id="rId33"/>
    <p:sldId id="479" r:id="rId34"/>
    <p:sldId id="480" r:id="rId35"/>
    <p:sldId id="458" r:id="rId36"/>
    <p:sldId id="463" r:id="rId37"/>
    <p:sldId id="464" r:id="rId38"/>
    <p:sldId id="281" r:id="rId39"/>
    <p:sldId id="308" r:id="rId40"/>
    <p:sldId id="310" r:id="rId41"/>
    <p:sldId id="465" r:id="rId42"/>
    <p:sldId id="307" r:id="rId43"/>
    <p:sldId id="467" r:id="rId44"/>
    <p:sldId id="468" r:id="rId45"/>
    <p:sldId id="421" r:id="rId46"/>
    <p:sldId id="428" r:id="rId47"/>
    <p:sldId id="392" r:id="rId48"/>
    <p:sldId id="481" r:id="rId49"/>
    <p:sldId id="469" r:id="rId50"/>
    <p:sldId id="382" r:id="rId51"/>
    <p:sldId id="466" r:id="rId52"/>
    <p:sldId id="460" r:id="rId53"/>
    <p:sldId id="461" r:id="rId54"/>
    <p:sldId id="431" r:id="rId55"/>
    <p:sldId id="462" r:id="rId56"/>
  </p:sldIdLst>
  <p:sldSz cx="9144000" cy="6858000" type="screen4x3"/>
  <p:notesSz cx="6858000" cy="9144000"/>
  <p:custDataLst>
    <p:tags r:id="rId5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10" autoAdjust="0"/>
    <p:restoredTop sz="96086" autoAdjust="0"/>
  </p:normalViewPr>
  <p:slideViewPr>
    <p:cSldViewPr snapToGrid="0" snapToObjects="1">
      <p:cViewPr varScale="1">
        <p:scale>
          <a:sx n="79" d="100"/>
          <a:sy n="79" d="100"/>
        </p:scale>
        <p:origin x="34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eoffrey%20Fox\Desktop\PynePaper\NewPyn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harpdoc\WDAMDS%20sync%20overhead%20analysi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8725061170007E-2"/>
          <c:y val="9.8575910543898457E-2"/>
          <c:w val="0.83438136590629919"/>
          <c:h val="0.74535526954707443"/>
        </c:manualLayout>
      </c:layout>
      <c:scatterChart>
        <c:scatterStyle val="lineMarker"/>
        <c:varyColors val="0"/>
        <c:ser>
          <c:idx val="0"/>
          <c:order val="0"/>
          <c:tx>
            <c:v>DAVS(2)</c:v>
          </c:tx>
          <c:spPr>
            <a:ln w="28575" cap="rnd">
              <a:noFill/>
              <a:round/>
            </a:ln>
            <a:effectLst/>
          </c:spPr>
          <c:marker>
            <c:symbol val="circle"/>
            <c:size val="5"/>
            <c:spPr>
              <a:solidFill>
                <a:schemeClr val="accent1"/>
              </a:solidFill>
              <a:ln w="9525">
                <a:solidFill>
                  <a:schemeClr val="accent1"/>
                </a:solidFill>
              </a:ln>
              <a:effectLst/>
            </c:spPr>
          </c:marker>
          <c:xVal>
            <c:numRef>
              <c:f>Issues!$B$10:$B$513</c:f>
              <c:numCache>
                <c:formatCode>0.00E+00</c:formatCode>
                <c:ptCount val="504"/>
                <c:pt idx="0">
                  <c:v>522010</c:v>
                </c:pt>
                <c:pt idx="1">
                  <c:v>409560</c:v>
                </c:pt>
                <c:pt idx="2">
                  <c:v>379460</c:v>
                </c:pt>
                <c:pt idx="3">
                  <c:v>351570</c:v>
                </c:pt>
                <c:pt idx="4">
                  <c:v>325730</c:v>
                </c:pt>
                <c:pt idx="5">
                  <c:v>301780</c:v>
                </c:pt>
                <c:pt idx="6">
                  <c:v>279600</c:v>
                </c:pt>
                <c:pt idx="7">
                  <c:v>259050</c:v>
                </c:pt>
                <c:pt idx="8">
                  <c:v>240010</c:v>
                </c:pt>
                <c:pt idx="9">
                  <c:v>222370</c:v>
                </c:pt>
                <c:pt idx="10">
                  <c:v>206020</c:v>
                </c:pt>
                <c:pt idx="11">
                  <c:v>190880</c:v>
                </c:pt>
                <c:pt idx="12">
                  <c:v>176850</c:v>
                </c:pt>
                <c:pt idx="13">
                  <c:v>163850</c:v>
                </c:pt>
                <c:pt idx="14">
                  <c:v>151810</c:v>
                </c:pt>
                <c:pt idx="15">
                  <c:v>140650</c:v>
                </c:pt>
                <c:pt idx="16">
                  <c:v>130310</c:v>
                </c:pt>
                <c:pt idx="17">
                  <c:v>120730</c:v>
                </c:pt>
                <c:pt idx="18">
                  <c:v>111860</c:v>
                </c:pt>
                <c:pt idx="19">
                  <c:v>103640</c:v>
                </c:pt>
                <c:pt idx="20">
                  <c:v>96017</c:v>
                </c:pt>
                <c:pt idx="21">
                  <c:v>88960</c:v>
                </c:pt>
                <c:pt idx="22">
                  <c:v>82421</c:v>
                </c:pt>
                <c:pt idx="23">
                  <c:v>76363</c:v>
                </c:pt>
                <c:pt idx="24">
                  <c:v>70750</c:v>
                </c:pt>
                <c:pt idx="25">
                  <c:v>65549</c:v>
                </c:pt>
                <c:pt idx="26">
                  <c:v>60731</c:v>
                </c:pt>
                <c:pt idx="27">
                  <c:v>56267</c:v>
                </c:pt>
                <c:pt idx="28">
                  <c:v>52131</c:v>
                </c:pt>
                <c:pt idx="29">
                  <c:v>48299</c:v>
                </c:pt>
                <c:pt idx="30">
                  <c:v>44749</c:v>
                </c:pt>
                <c:pt idx="31">
                  <c:v>41460</c:v>
                </c:pt>
                <c:pt idx="32">
                  <c:v>38413</c:v>
                </c:pt>
                <c:pt idx="33">
                  <c:v>35589</c:v>
                </c:pt>
                <c:pt idx="34">
                  <c:v>32973</c:v>
                </c:pt>
                <c:pt idx="35">
                  <c:v>30549</c:v>
                </c:pt>
                <c:pt idx="36">
                  <c:v>28304</c:v>
                </c:pt>
                <c:pt idx="37">
                  <c:v>26224</c:v>
                </c:pt>
                <c:pt idx="38">
                  <c:v>24296</c:v>
                </c:pt>
                <c:pt idx="39">
                  <c:v>22510</c:v>
                </c:pt>
                <c:pt idx="40">
                  <c:v>20856</c:v>
                </c:pt>
                <c:pt idx="41">
                  <c:v>19323</c:v>
                </c:pt>
                <c:pt idx="42">
                  <c:v>17902</c:v>
                </c:pt>
                <c:pt idx="43">
                  <c:v>16586</c:v>
                </c:pt>
                <c:pt idx="44">
                  <c:v>15367</c:v>
                </c:pt>
                <c:pt idx="45">
                  <c:v>14238</c:v>
                </c:pt>
                <c:pt idx="46">
                  <c:v>13191</c:v>
                </c:pt>
                <c:pt idx="47">
                  <c:v>12222</c:v>
                </c:pt>
                <c:pt idx="48">
                  <c:v>11323</c:v>
                </c:pt>
                <c:pt idx="49">
                  <c:v>10491</c:v>
                </c:pt>
                <c:pt idx="50">
                  <c:v>9719.7999999999993</c:v>
                </c:pt>
                <c:pt idx="51">
                  <c:v>9005.4</c:v>
                </c:pt>
                <c:pt idx="52">
                  <c:v>8343.4</c:v>
                </c:pt>
                <c:pt idx="53">
                  <c:v>7730.2</c:v>
                </c:pt>
                <c:pt idx="54">
                  <c:v>7162</c:v>
                </c:pt>
                <c:pt idx="55">
                  <c:v>6635.5</c:v>
                </c:pt>
                <c:pt idx="56">
                  <c:v>6147.8</c:v>
                </c:pt>
                <c:pt idx="57">
                  <c:v>5695.9</c:v>
                </c:pt>
                <c:pt idx="58">
                  <c:v>5277.2</c:v>
                </c:pt>
                <c:pt idx="59">
                  <c:v>4889.3</c:v>
                </c:pt>
                <c:pt idx="60">
                  <c:v>4530</c:v>
                </c:pt>
                <c:pt idx="61">
                  <c:v>4197</c:v>
                </c:pt>
                <c:pt idx="62">
                  <c:v>3888.5</c:v>
                </c:pt>
                <c:pt idx="63">
                  <c:v>3602.7</c:v>
                </c:pt>
                <c:pt idx="64">
                  <c:v>3337.9</c:v>
                </c:pt>
                <c:pt idx="65">
                  <c:v>3092.5</c:v>
                </c:pt>
                <c:pt idx="66">
                  <c:v>2865.2</c:v>
                </c:pt>
                <c:pt idx="67">
                  <c:v>2654.6</c:v>
                </c:pt>
                <c:pt idx="68">
                  <c:v>2459.5</c:v>
                </c:pt>
                <c:pt idx="69">
                  <c:v>2278.6999999999998</c:v>
                </c:pt>
                <c:pt idx="70">
                  <c:v>2111.1999999999998</c:v>
                </c:pt>
                <c:pt idx="71">
                  <c:v>1956</c:v>
                </c:pt>
                <c:pt idx="72">
                  <c:v>1812.2</c:v>
                </c:pt>
                <c:pt idx="73">
                  <c:v>1679</c:v>
                </c:pt>
                <c:pt idx="74">
                  <c:v>1555.6</c:v>
                </c:pt>
                <c:pt idx="75">
                  <c:v>1441.3</c:v>
                </c:pt>
                <c:pt idx="76">
                  <c:v>1335.3</c:v>
                </c:pt>
                <c:pt idx="77">
                  <c:v>1237.2</c:v>
                </c:pt>
                <c:pt idx="78">
                  <c:v>1146.2</c:v>
                </c:pt>
                <c:pt idx="79">
                  <c:v>1062</c:v>
                </c:pt>
                <c:pt idx="80">
                  <c:v>983.93</c:v>
                </c:pt>
                <c:pt idx="81">
                  <c:v>911.61</c:v>
                </c:pt>
                <c:pt idx="82">
                  <c:v>844.6</c:v>
                </c:pt>
                <c:pt idx="83">
                  <c:v>782.52</c:v>
                </c:pt>
                <c:pt idx="84">
                  <c:v>725</c:v>
                </c:pt>
                <c:pt idx="85">
                  <c:v>671.71</c:v>
                </c:pt>
                <c:pt idx="86">
                  <c:v>622.34</c:v>
                </c:pt>
                <c:pt idx="87">
                  <c:v>576.59</c:v>
                </c:pt>
                <c:pt idx="88">
                  <c:v>534.21</c:v>
                </c:pt>
                <c:pt idx="89">
                  <c:v>494.95</c:v>
                </c:pt>
                <c:pt idx="90">
                  <c:v>458.57</c:v>
                </c:pt>
                <c:pt idx="91">
                  <c:v>424.86</c:v>
                </c:pt>
                <c:pt idx="92">
                  <c:v>393.63</c:v>
                </c:pt>
                <c:pt idx="93">
                  <c:v>364.7</c:v>
                </c:pt>
                <c:pt idx="94">
                  <c:v>337.89</c:v>
                </c:pt>
                <c:pt idx="95">
                  <c:v>313.05</c:v>
                </c:pt>
                <c:pt idx="96">
                  <c:v>290.04000000000002</c:v>
                </c:pt>
                <c:pt idx="97">
                  <c:v>268.72000000000003</c:v>
                </c:pt>
                <c:pt idx="98">
                  <c:v>248.97</c:v>
                </c:pt>
                <c:pt idx="99">
                  <c:v>230.67</c:v>
                </c:pt>
                <c:pt idx="100">
                  <c:v>213.72</c:v>
                </c:pt>
                <c:pt idx="101">
                  <c:v>198.01</c:v>
                </c:pt>
                <c:pt idx="102">
                  <c:v>183.45</c:v>
                </c:pt>
                <c:pt idx="103">
                  <c:v>169.97</c:v>
                </c:pt>
                <c:pt idx="104">
                  <c:v>157.47</c:v>
                </c:pt>
                <c:pt idx="105">
                  <c:v>145.9</c:v>
                </c:pt>
                <c:pt idx="106">
                  <c:v>135.18</c:v>
                </c:pt>
                <c:pt idx="107">
                  <c:v>125.24</c:v>
                </c:pt>
                <c:pt idx="108">
                  <c:v>116.03</c:v>
                </c:pt>
                <c:pt idx="109">
                  <c:v>107.51</c:v>
                </c:pt>
                <c:pt idx="110">
                  <c:v>99.602999999999994</c:v>
                </c:pt>
                <c:pt idx="111">
                  <c:v>92.281999999999996</c:v>
                </c:pt>
                <c:pt idx="112">
                  <c:v>85.498999999999995</c:v>
                </c:pt>
                <c:pt idx="113">
                  <c:v>79.213999999999999</c:v>
                </c:pt>
                <c:pt idx="114">
                  <c:v>73.391999999999996</c:v>
                </c:pt>
                <c:pt idx="115">
                  <c:v>67.997</c:v>
                </c:pt>
                <c:pt idx="116">
                  <c:v>62.999000000000002</c:v>
                </c:pt>
                <c:pt idx="117">
                  <c:v>58.368000000000002</c:v>
                </c:pt>
                <c:pt idx="118">
                  <c:v>54.078000000000003</c:v>
                </c:pt>
                <c:pt idx="119">
                  <c:v>50.103000000000002</c:v>
                </c:pt>
                <c:pt idx="120">
                  <c:v>46.42</c:v>
                </c:pt>
                <c:pt idx="121">
                  <c:v>43.008000000000003</c:v>
                </c:pt>
                <c:pt idx="122">
                  <c:v>39.847000000000001</c:v>
                </c:pt>
                <c:pt idx="123">
                  <c:v>36.917999999999999</c:v>
                </c:pt>
                <c:pt idx="124">
                  <c:v>34.204000000000001</c:v>
                </c:pt>
                <c:pt idx="125">
                  <c:v>31.69</c:v>
                </c:pt>
                <c:pt idx="126">
                  <c:v>29.832999999999998</c:v>
                </c:pt>
                <c:pt idx="127">
                  <c:v>29.27</c:v>
                </c:pt>
                <c:pt idx="128">
                  <c:v>28.716999999999999</c:v>
                </c:pt>
                <c:pt idx="129">
                  <c:v>28.175000000000001</c:v>
                </c:pt>
                <c:pt idx="130">
                  <c:v>27.641999999999999</c:v>
                </c:pt>
                <c:pt idx="131">
                  <c:v>27.12</c:v>
                </c:pt>
                <c:pt idx="132">
                  <c:v>26.608000000000001</c:v>
                </c:pt>
                <c:pt idx="133">
                  <c:v>26.106000000000002</c:v>
                </c:pt>
                <c:pt idx="134">
                  <c:v>25.611999999999998</c:v>
                </c:pt>
                <c:pt idx="135">
                  <c:v>25.129000000000001</c:v>
                </c:pt>
                <c:pt idx="136">
                  <c:v>24.654</c:v>
                </c:pt>
                <c:pt idx="137">
                  <c:v>24.187999999999999</c:v>
                </c:pt>
                <c:pt idx="138">
                  <c:v>23.731999999999999</c:v>
                </c:pt>
                <c:pt idx="139">
                  <c:v>23.283000000000001</c:v>
                </c:pt>
                <c:pt idx="140">
                  <c:v>22.844000000000001</c:v>
                </c:pt>
                <c:pt idx="141">
                  <c:v>22.411999999999999</c:v>
                </c:pt>
                <c:pt idx="142">
                  <c:v>21.989000000000001</c:v>
                </c:pt>
                <c:pt idx="143">
                  <c:v>21.573</c:v>
                </c:pt>
                <c:pt idx="144">
                  <c:v>21.166</c:v>
                </c:pt>
                <c:pt idx="145">
                  <c:v>20.765999999999998</c:v>
                </c:pt>
                <c:pt idx="146">
                  <c:v>20.373999999999999</c:v>
                </c:pt>
                <c:pt idx="147">
                  <c:v>19.989000000000001</c:v>
                </c:pt>
                <c:pt idx="148">
                  <c:v>19.611999999999998</c:v>
                </c:pt>
                <c:pt idx="149">
                  <c:v>19.241</c:v>
                </c:pt>
                <c:pt idx="150">
                  <c:v>18.878</c:v>
                </c:pt>
                <c:pt idx="151">
                  <c:v>18.521000000000001</c:v>
                </c:pt>
                <c:pt idx="152">
                  <c:v>18.170999999999999</c:v>
                </c:pt>
                <c:pt idx="153">
                  <c:v>17.827999999999999</c:v>
                </c:pt>
                <c:pt idx="154">
                  <c:v>17.491</c:v>
                </c:pt>
                <c:pt idx="155">
                  <c:v>17.161000000000001</c:v>
                </c:pt>
                <c:pt idx="156">
                  <c:v>16.837</c:v>
                </c:pt>
                <c:pt idx="157">
                  <c:v>16.518999999999998</c:v>
                </c:pt>
                <c:pt idx="158">
                  <c:v>16.207000000000001</c:v>
                </c:pt>
                <c:pt idx="159">
                  <c:v>15.901</c:v>
                </c:pt>
                <c:pt idx="160">
                  <c:v>15.6</c:v>
                </c:pt>
                <c:pt idx="161">
                  <c:v>15.305999999999999</c:v>
                </c:pt>
                <c:pt idx="162">
                  <c:v>15.016999999999999</c:v>
                </c:pt>
                <c:pt idx="163">
                  <c:v>14.733000000000001</c:v>
                </c:pt>
                <c:pt idx="164">
                  <c:v>14.455</c:v>
                </c:pt>
                <c:pt idx="165">
                  <c:v>14.182</c:v>
                </c:pt>
                <c:pt idx="166">
                  <c:v>13.914</c:v>
                </c:pt>
                <c:pt idx="167">
                  <c:v>13.651</c:v>
                </c:pt>
                <c:pt idx="168">
                  <c:v>13.393000000000001</c:v>
                </c:pt>
                <c:pt idx="169">
                  <c:v>13.14</c:v>
                </c:pt>
                <c:pt idx="170">
                  <c:v>12.891999999999999</c:v>
                </c:pt>
                <c:pt idx="171">
                  <c:v>12.648999999999999</c:v>
                </c:pt>
                <c:pt idx="172">
                  <c:v>12.41</c:v>
                </c:pt>
                <c:pt idx="173">
                  <c:v>12.175000000000001</c:v>
                </c:pt>
                <c:pt idx="174">
                  <c:v>11.945</c:v>
                </c:pt>
                <c:pt idx="175">
                  <c:v>11.72</c:v>
                </c:pt>
                <c:pt idx="176">
                  <c:v>11.497999999999999</c:v>
                </c:pt>
                <c:pt idx="177">
                  <c:v>11.281000000000001</c:v>
                </c:pt>
                <c:pt idx="178">
                  <c:v>11.068</c:v>
                </c:pt>
                <c:pt idx="179">
                  <c:v>10.859</c:v>
                </c:pt>
                <c:pt idx="180">
                  <c:v>10.654</c:v>
                </c:pt>
                <c:pt idx="181">
                  <c:v>10.452999999999999</c:v>
                </c:pt>
                <c:pt idx="182">
                  <c:v>10.255000000000001</c:v>
                </c:pt>
                <c:pt idx="183">
                  <c:v>10.061999999999999</c:v>
                </c:pt>
                <c:pt idx="184">
                  <c:v>9.8716000000000008</c:v>
                </c:pt>
                <c:pt idx="185">
                  <c:v>9.6851000000000003</c:v>
                </c:pt>
                <c:pt idx="186">
                  <c:v>9.5022000000000002</c:v>
                </c:pt>
                <c:pt idx="187">
                  <c:v>9.3226999999999993</c:v>
                </c:pt>
                <c:pt idx="188">
                  <c:v>9.1465999999999994</c:v>
                </c:pt>
                <c:pt idx="189">
                  <c:v>8.9738000000000007</c:v>
                </c:pt>
                <c:pt idx="190">
                  <c:v>8.8043999999999993</c:v>
                </c:pt>
                <c:pt idx="191">
                  <c:v>8.6380999999999997</c:v>
                </c:pt>
                <c:pt idx="192">
                  <c:v>8.4748999999999999</c:v>
                </c:pt>
                <c:pt idx="193">
                  <c:v>8.3148</c:v>
                </c:pt>
                <c:pt idx="194">
                  <c:v>8.1577999999999999</c:v>
                </c:pt>
                <c:pt idx="195">
                  <c:v>8.0037000000000003</c:v>
                </c:pt>
                <c:pt idx="196">
                  <c:v>7.8525</c:v>
                </c:pt>
                <c:pt idx="197">
                  <c:v>7.7042000000000002</c:v>
                </c:pt>
                <c:pt idx="198">
                  <c:v>7.5587</c:v>
                </c:pt>
                <c:pt idx="199">
                  <c:v>7.4158999999999997</c:v>
                </c:pt>
                <c:pt idx="200">
                  <c:v>7.2759</c:v>
                </c:pt>
                <c:pt idx="201">
                  <c:v>7.1383999999999999</c:v>
                </c:pt>
                <c:pt idx="202">
                  <c:v>7.0035999999999996</c:v>
                </c:pt>
                <c:pt idx="203">
                  <c:v>6.8712999999999997</c:v>
                </c:pt>
                <c:pt idx="204">
                  <c:v>6.7415000000000003</c:v>
                </c:pt>
                <c:pt idx="205">
                  <c:v>6.6142000000000003</c:v>
                </c:pt>
                <c:pt idx="206">
                  <c:v>6.4893000000000001</c:v>
                </c:pt>
                <c:pt idx="207">
                  <c:v>6.3666999999999998</c:v>
                </c:pt>
                <c:pt idx="208">
                  <c:v>6.2465000000000002</c:v>
                </c:pt>
                <c:pt idx="209">
                  <c:v>6.1284999999999998</c:v>
                </c:pt>
                <c:pt idx="210">
                  <c:v>6.0126999999999997</c:v>
                </c:pt>
                <c:pt idx="211">
                  <c:v>5.8992000000000004</c:v>
                </c:pt>
                <c:pt idx="212">
                  <c:v>5.7877000000000001</c:v>
                </c:pt>
                <c:pt idx="213">
                  <c:v>5.6783999999999999</c:v>
                </c:pt>
                <c:pt idx="214">
                  <c:v>5.5712000000000002</c:v>
                </c:pt>
                <c:pt idx="215">
                  <c:v>5.4659000000000004</c:v>
                </c:pt>
                <c:pt idx="216">
                  <c:v>5.3627000000000002</c:v>
                </c:pt>
                <c:pt idx="217">
                  <c:v>5.2614000000000001</c:v>
                </c:pt>
                <c:pt idx="218">
                  <c:v>5.1619999999999999</c:v>
                </c:pt>
                <c:pt idx="219">
                  <c:v>5.0644999999999998</c:v>
                </c:pt>
                <c:pt idx="220">
                  <c:v>4.9688999999999997</c:v>
                </c:pt>
                <c:pt idx="221">
                  <c:v>4.875</c:v>
                </c:pt>
                <c:pt idx="222">
                  <c:v>4.7828999999999997</c:v>
                </c:pt>
                <c:pt idx="223">
                  <c:v>4.6925999999999997</c:v>
                </c:pt>
                <c:pt idx="224">
                  <c:v>4.6040000000000001</c:v>
                </c:pt>
                <c:pt idx="225">
                  <c:v>4.5170000000000003</c:v>
                </c:pt>
                <c:pt idx="226">
                  <c:v>4.4317000000000002</c:v>
                </c:pt>
                <c:pt idx="227">
                  <c:v>4.3479999999999999</c:v>
                </c:pt>
                <c:pt idx="228">
                  <c:v>4.2659000000000002</c:v>
                </c:pt>
                <c:pt idx="229">
                  <c:v>4.1852999999999998</c:v>
                </c:pt>
                <c:pt idx="230">
                  <c:v>4.1062000000000003</c:v>
                </c:pt>
                <c:pt idx="231">
                  <c:v>4.0286999999999997</c:v>
                </c:pt>
                <c:pt idx="232">
                  <c:v>3.9525999999999999</c:v>
                </c:pt>
                <c:pt idx="233">
                  <c:v>3.8778999999999999</c:v>
                </c:pt>
                <c:pt idx="234">
                  <c:v>3.8047</c:v>
                </c:pt>
                <c:pt idx="235">
                  <c:v>3.7328000000000001</c:v>
                </c:pt>
                <c:pt idx="236">
                  <c:v>3.6623000000000001</c:v>
                </c:pt>
                <c:pt idx="237">
                  <c:v>3.5931000000000002</c:v>
                </c:pt>
                <c:pt idx="238">
                  <c:v>3.5253000000000001</c:v>
                </c:pt>
                <c:pt idx="239">
                  <c:v>3.4586999999999999</c:v>
                </c:pt>
                <c:pt idx="240">
                  <c:v>3.3934000000000002</c:v>
                </c:pt>
                <c:pt idx="241">
                  <c:v>3.3292999999999999</c:v>
                </c:pt>
                <c:pt idx="242">
                  <c:v>3.2664</c:v>
                </c:pt>
                <c:pt idx="243">
                  <c:v>3.2046999999999999</c:v>
                </c:pt>
                <c:pt idx="244">
                  <c:v>3.1442000000000001</c:v>
                </c:pt>
                <c:pt idx="245">
                  <c:v>3.0848</c:v>
                </c:pt>
                <c:pt idx="246">
                  <c:v>3.0265</c:v>
                </c:pt>
                <c:pt idx="247">
                  <c:v>2.9693999999999998</c:v>
                </c:pt>
                <c:pt idx="248">
                  <c:v>2.9133</c:v>
                </c:pt>
                <c:pt idx="249">
                  <c:v>2.8582000000000001</c:v>
                </c:pt>
                <c:pt idx="250">
                  <c:v>2.8043</c:v>
                </c:pt>
                <c:pt idx="251">
                  <c:v>2.7513000000000001</c:v>
                </c:pt>
                <c:pt idx="252">
                  <c:v>2.6993</c:v>
                </c:pt>
                <c:pt idx="253">
                  <c:v>2.6482999999999999</c:v>
                </c:pt>
                <c:pt idx="254">
                  <c:v>2.5983000000000001</c:v>
                </c:pt>
                <c:pt idx="255">
                  <c:v>2.5491999999999999</c:v>
                </c:pt>
                <c:pt idx="256">
                  <c:v>2.5011000000000001</c:v>
                </c:pt>
                <c:pt idx="257">
                  <c:v>2.4539</c:v>
                </c:pt>
                <c:pt idx="258">
                  <c:v>2.4075000000000002</c:v>
                </c:pt>
                <c:pt idx="259">
                  <c:v>2.3620000000000001</c:v>
                </c:pt>
                <c:pt idx="260">
                  <c:v>2.3174000000000001</c:v>
                </c:pt>
                <c:pt idx="261">
                  <c:v>2.2736000000000001</c:v>
                </c:pt>
                <c:pt idx="262">
                  <c:v>2.2307000000000001</c:v>
                </c:pt>
                <c:pt idx="263">
                  <c:v>2.1886000000000001</c:v>
                </c:pt>
                <c:pt idx="264">
                  <c:v>2.1472000000000002</c:v>
                </c:pt>
                <c:pt idx="265">
                  <c:v>2.1067</c:v>
                </c:pt>
                <c:pt idx="266">
                  <c:v>2.0669</c:v>
                </c:pt>
                <c:pt idx="267">
                  <c:v>2.0278</c:v>
                </c:pt>
                <c:pt idx="268">
                  <c:v>1.9895</c:v>
                </c:pt>
                <c:pt idx="269">
                  <c:v>1.952</c:v>
                </c:pt>
                <c:pt idx="270">
                  <c:v>1.9151</c:v>
                </c:pt>
                <c:pt idx="271">
                  <c:v>1.8789</c:v>
                </c:pt>
                <c:pt idx="272">
                  <c:v>1.8433999999999999</c:v>
                </c:pt>
                <c:pt idx="273">
                  <c:v>1.8086</c:v>
                </c:pt>
                <c:pt idx="274">
                  <c:v>1.7745</c:v>
                </c:pt>
                <c:pt idx="275">
                  <c:v>1.7408999999999999</c:v>
                </c:pt>
                <c:pt idx="276">
                  <c:v>1.7081</c:v>
                </c:pt>
                <c:pt idx="277">
                  <c:v>1.6758</c:v>
                </c:pt>
                <c:pt idx="278">
                  <c:v>1.6440999999999999</c:v>
                </c:pt>
                <c:pt idx="279">
                  <c:v>1.6131</c:v>
                </c:pt>
                <c:pt idx="280">
                  <c:v>1.5826</c:v>
                </c:pt>
                <c:pt idx="281">
                  <c:v>1.5527</c:v>
                </c:pt>
                <c:pt idx="282">
                  <c:v>1.5234000000000001</c:v>
                </c:pt>
                <c:pt idx="283">
                  <c:v>1.4945999999999999</c:v>
                </c:pt>
                <c:pt idx="284">
                  <c:v>1.4663999999999999</c:v>
                </c:pt>
                <c:pt idx="285">
                  <c:v>1.4387000000000001</c:v>
                </c:pt>
                <c:pt idx="286">
                  <c:v>1.4115</c:v>
                </c:pt>
                <c:pt idx="287">
                  <c:v>1.3849</c:v>
                </c:pt>
                <c:pt idx="288">
                  <c:v>1.3587</c:v>
                </c:pt>
                <c:pt idx="289">
                  <c:v>1.333</c:v>
                </c:pt>
                <c:pt idx="290">
                  <c:v>1.3079000000000001</c:v>
                </c:pt>
                <c:pt idx="291">
                  <c:v>1.2831999999999999</c:v>
                </c:pt>
                <c:pt idx="292">
                  <c:v>1.2588999999999999</c:v>
                </c:pt>
                <c:pt idx="293">
                  <c:v>1.2352000000000001</c:v>
                </c:pt>
                <c:pt idx="294">
                  <c:v>1.2118</c:v>
                </c:pt>
                <c:pt idx="295">
                  <c:v>1.1889000000000001</c:v>
                </c:pt>
                <c:pt idx="296">
                  <c:v>1.1665000000000001</c:v>
                </c:pt>
                <c:pt idx="297">
                  <c:v>1.1444000000000001</c:v>
                </c:pt>
                <c:pt idx="298">
                  <c:v>1.1228</c:v>
                </c:pt>
                <c:pt idx="299">
                  <c:v>1.1015999999999999</c:v>
                </c:pt>
                <c:pt idx="300">
                  <c:v>1.0808</c:v>
                </c:pt>
                <c:pt idx="301">
                  <c:v>1.0604</c:v>
                </c:pt>
                <c:pt idx="302">
                  <c:v>1.0404</c:v>
                </c:pt>
                <c:pt idx="303">
                  <c:v>1.0206999999999999</c:v>
                </c:pt>
                <c:pt idx="304">
                  <c:v>1.0014000000000001</c:v>
                </c:pt>
                <c:pt idx="305">
                  <c:v>0.98253000000000001</c:v>
                </c:pt>
                <c:pt idx="306">
                  <c:v>0.96396999999999999</c:v>
                </c:pt>
                <c:pt idx="307">
                  <c:v>0.94576000000000005</c:v>
                </c:pt>
                <c:pt idx="308">
                  <c:v>0.92789999999999995</c:v>
                </c:pt>
                <c:pt idx="309">
                  <c:v>0.91037000000000001</c:v>
                </c:pt>
                <c:pt idx="310">
                  <c:v>0.89317999999999997</c:v>
                </c:pt>
                <c:pt idx="311">
                  <c:v>0.87631000000000003</c:v>
                </c:pt>
                <c:pt idx="312">
                  <c:v>0.85975999999999997</c:v>
                </c:pt>
                <c:pt idx="313">
                  <c:v>0.84352000000000005</c:v>
                </c:pt>
                <c:pt idx="314">
                  <c:v>0.82759000000000005</c:v>
                </c:pt>
                <c:pt idx="315">
                  <c:v>0.81194999999999995</c:v>
                </c:pt>
                <c:pt idx="316">
                  <c:v>0.79661999999999999</c:v>
                </c:pt>
                <c:pt idx="317">
                  <c:v>0.78156999999999999</c:v>
                </c:pt>
                <c:pt idx="318">
                  <c:v>0.76680999999999999</c:v>
                </c:pt>
                <c:pt idx="319">
                  <c:v>0.75233000000000005</c:v>
                </c:pt>
                <c:pt idx="320">
                  <c:v>0.73812</c:v>
                </c:pt>
                <c:pt idx="321">
                  <c:v>0.72418000000000005</c:v>
                </c:pt>
                <c:pt idx="322">
                  <c:v>0.71050000000000002</c:v>
                </c:pt>
                <c:pt idx="323">
                  <c:v>0.69708000000000003</c:v>
                </c:pt>
                <c:pt idx="324">
                  <c:v>0.68391000000000002</c:v>
                </c:pt>
                <c:pt idx="325">
                  <c:v>0.67098999999999998</c:v>
                </c:pt>
                <c:pt idx="326">
                  <c:v>0.65832000000000002</c:v>
                </c:pt>
                <c:pt idx="327">
                  <c:v>0.64588999999999996</c:v>
                </c:pt>
                <c:pt idx="328">
                  <c:v>0.63368999999999998</c:v>
                </c:pt>
                <c:pt idx="329">
                  <c:v>0.62172000000000005</c:v>
                </c:pt>
                <c:pt idx="330">
                  <c:v>0.60997000000000001</c:v>
                </c:pt>
                <c:pt idx="331">
                  <c:v>0.59845000000000004</c:v>
                </c:pt>
                <c:pt idx="332">
                  <c:v>0.58714999999999995</c:v>
                </c:pt>
                <c:pt idx="333">
                  <c:v>0.57606000000000002</c:v>
                </c:pt>
                <c:pt idx="334">
                  <c:v>0.56518000000000002</c:v>
                </c:pt>
                <c:pt idx="335">
                  <c:v>0.55449999999999999</c:v>
                </c:pt>
                <c:pt idx="336">
                  <c:v>0.54403000000000001</c:v>
                </c:pt>
                <c:pt idx="337">
                  <c:v>0.53376000000000001</c:v>
                </c:pt>
                <c:pt idx="338">
                  <c:v>0.52366999999999997</c:v>
                </c:pt>
                <c:pt idx="339">
                  <c:v>0.51378000000000001</c:v>
                </c:pt>
                <c:pt idx="340">
                  <c:v>0.50407999999999997</c:v>
                </c:pt>
                <c:pt idx="341">
                  <c:v>0.49456</c:v>
                </c:pt>
                <c:pt idx="342">
                  <c:v>0.48521999999999998</c:v>
                </c:pt>
                <c:pt idx="343">
                  <c:v>0.47604999999999997</c:v>
                </c:pt>
                <c:pt idx="344">
                  <c:v>0.46705999999999998</c:v>
                </c:pt>
                <c:pt idx="345">
                  <c:v>0.45823999999999998</c:v>
                </c:pt>
                <c:pt idx="346">
                  <c:v>0.44957999999999998</c:v>
                </c:pt>
                <c:pt idx="347">
                  <c:v>0.44108999999999998</c:v>
                </c:pt>
                <c:pt idx="348">
                  <c:v>0.43275999999999998</c:v>
                </c:pt>
                <c:pt idx="349">
                  <c:v>0.42459000000000002</c:v>
                </c:pt>
                <c:pt idx="350">
                  <c:v>0.41657</c:v>
                </c:pt>
                <c:pt idx="351">
                  <c:v>0.40870000000000001</c:v>
                </c:pt>
                <c:pt idx="352">
                  <c:v>0.40098</c:v>
                </c:pt>
                <c:pt idx="353">
                  <c:v>0.39340999999999998</c:v>
                </c:pt>
                <c:pt idx="354">
                  <c:v>0.38597999999999999</c:v>
                </c:pt>
                <c:pt idx="355">
                  <c:v>0.37869000000000003</c:v>
                </c:pt>
                <c:pt idx="356">
                  <c:v>0.37153000000000003</c:v>
                </c:pt>
                <c:pt idx="357">
                  <c:v>0.36452000000000001</c:v>
                </c:pt>
                <c:pt idx="358">
                  <c:v>0.35763</c:v>
                </c:pt>
                <c:pt idx="359">
                  <c:v>0.35088000000000003</c:v>
                </c:pt>
                <c:pt idx="360">
                  <c:v>0.34425</c:v>
                </c:pt>
                <c:pt idx="361">
                  <c:v>0.33774999999999999</c:v>
                </c:pt>
                <c:pt idx="362">
                  <c:v>0.33137</c:v>
                </c:pt>
                <c:pt idx="363">
                  <c:v>0.32511000000000001</c:v>
                </c:pt>
                <c:pt idx="364">
                  <c:v>0.31896999999999998</c:v>
                </c:pt>
                <c:pt idx="365">
                  <c:v>0.31294</c:v>
                </c:pt>
                <c:pt idx="366">
                  <c:v>0.30703000000000003</c:v>
                </c:pt>
                <c:pt idx="367">
                  <c:v>0.30123</c:v>
                </c:pt>
                <c:pt idx="368">
                  <c:v>0.29554000000000002</c:v>
                </c:pt>
                <c:pt idx="369">
                  <c:v>0.28996</c:v>
                </c:pt>
                <c:pt idx="370">
                  <c:v>0.28448000000000001</c:v>
                </c:pt>
                <c:pt idx="371">
                  <c:v>0.27911000000000002</c:v>
                </c:pt>
                <c:pt idx="372">
                  <c:v>0.27383999999999997</c:v>
                </c:pt>
                <c:pt idx="373">
                  <c:v>0.26867000000000002</c:v>
                </c:pt>
                <c:pt idx="374">
                  <c:v>0.26358999999999999</c:v>
                </c:pt>
                <c:pt idx="375">
                  <c:v>0.25861000000000001</c:v>
                </c:pt>
                <c:pt idx="376">
                  <c:v>0.25373000000000001</c:v>
                </c:pt>
                <c:pt idx="377">
                  <c:v>0.24893999999999999</c:v>
                </c:pt>
                <c:pt idx="378">
                  <c:v>0.24424000000000001</c:v>
                </c:pt>
                <c:pt idx="379">
                  <c:v>0.23962</c:v>
                </c:pt>
                <c:pt idx="380">
                  <c:v>0.2351</c:v>
                </c:pt>
                <c:pt idx="381">
                  <c:v>0.23066</c:v>
                </c:pt>
                <c:pt idx="382">
                  <c:v>0.2263</c:v>
                </c:pt>
                <c:pt idx="383">
                  <c:v>0.22202</c:v>
                </c:pt>
                <c:pt idx="384">
                  <c:v>0.21783</c:v>
                </c:pt>
                <c:pt idx="385">
                  <c:v>0.21371999999999999</c:v>
                </c:pt>
                <c:pt idx="386">
                  <c:v>0.20968000000000001</c:v>
                </c:pt>
                <c:pt idx="387">
                  <c:v>0.20571999999999999</c:v>
                </c:pt>
                <c:pt idx="388">
                  <c:v>0.20183000000000001</c:v>
                </c:pt>
                <c:pt idx="389">
                  <c:v>0.19802</c:v>
                </c:pt>
                <c:pt idx="390">
                  <c:v>0.19428000000000001</c:v>
                </c:pt>
                <c:pt idx="391">
                  <c:v>0.19061</c:v>
                </c:pt>
                <c:pt idx="392">
                  <c:v>0.18701000000000001</c:v>
                </c:pt>
                <c:pt idx="393">
                  <c:v>0.18348</c:v>
                </c:pt>
                <c:pt idx="394">
                  <c:v>0.18001</c:v>
                </c:pt>
                <c:pt idx="395">
                  <c:v>0.17660999999999999</c:v>
                </c:pt>
                <c:pt idx="396">
                  <c:v>0.17327999999999999</c:v>
                </c:pt>
                <c:pt idx="397">
                  <c:v>0.17000999999999999</c:v>
                </c:pt>
                <c:pt idx="398">
                  <c:v>0.16678999999999999</c:v>
                </c:pt>
                <c:pt idx="399">
                  <c:v>0.16364000000000001</c:v>
                </c:pt>
                <c:pt idx="400">
                  <c:v>0.16055</c:v>
                </c:pt>
                <c:pt idx="401">
                  <c:v>0.15751999999999999</c:v>
                </c:pt>
                <c:pt idx="402">
                  <c:v>0.15454999999999999</c:v>
                </c:pt>
                <c:pt idx="403">
                  <c:v>0.15162999999999999</c:v>
                </c:pt>
                <c:pt idx="404">
                  <c:v>0.14876</c:v>
                </c:pt>
                <c:pt idx="405">
                  <c:v>0.14595</c:v>
                </c:pt>
                <c:pt idx="406">
                  <c:v>0.14319999999999999</c:v>
                </c:pt>
                <c:pt idx="407">
                  <c:v>0.14049</c:v>
                </c:pt>
                <c:pt idx="408">
                  <c:v>0.13783999999999999</c:v>
                </c:pt>
                <c:pt idx="409">
                  <c:v>0.13522999999999999</c:v>
                </c:pt>
                <c:pt idx="410">
                  <c:v>0.13267999999999999</c:v>
                </c:pt>
                <c:pt idx="411">
                  <c:v>0.13017000000000001</c:v>
                </c:pt>
                <c:pt idx="412">
                  <c:v>0.12772</c:v>
                </c:pt>
                <c:pt idx="413">
                  <c:v>0.12529999999999999</c:v>
                </c:pt>
                <c:pt idx="414">
                  <c:v>0.12293999999999999</c:v>
                </c:pt>
                <c:pt idx="415">
                  <c:v>0.12060999999999999</c:v>
                </c:pt>
                <c:pt idx="416">
                  <c:v>0.11834</c:v>
                </c:pt>
                <c:pt idx="417">
                  <c:v>0.11609999999999999</c:v>
                </c:pt>
                <c:pt idx="418">
                  <c:v>0.11391</c:v>
                </c:pt>
                <c:pt idx="419">
                  <c:v>0.11176</c:v>
                </c:pt>
                <c:pt idx="420">
                  <c:v>0.10965</c:v>
                </c:pt>
                <c:pt idx="421">
                  <c:v>0.10757</c:v>
                </c:pt>
                <c:pt idx="422">
                  <c:v>0.10553999999999999</c:v>
                </c:pt>
                <c:pt idx="423">
                  <c:v>0.10355</c:v>
                </c:pt>
                <c:pt idx="424">
                  <c:v>0.10159</c:v>
                </c:pt>
                <c:pt idx="425">
                  <c:v>9.9675E-2</c:v>
                </c:pt>
                <c:pt idx="426">
                  <c:v>9.7792000000000004E-2</c:v>
                </c:pt>
                <c:pt idx="427">
                  <c:v>9.5945000000000003E-2</c:v>
                </c:pt>
                <c:pt idx="428">
                  <c:v>9.4132999999999994E-2</c:v>
                </c:pt>
                <c:pt idx="429">
                  <c:v>9.2355000000000007E-2</c:v>
                </c:pt>
                <c:pt idx="430">
                  <c:v>9.0610999999999997E-2</c:v>
                </c:pt>
                <c:pt idx="431">
                  <c:v>8.8899000000000006E-2</c:v>
                </c:pt>
                <c:pt idx="432">
                  <c:v>8.7220000000000006E-2</c:v>
                </c:pt>
                <c:pt idx="433">
                  <c:v>8.5572999999999996E-2</c:v>
                </c:pt>
                <c:pt idx="434">
                  <c:v>8.3956000000000003E-2</c:v>
                </c:pt>
                <c:pt idx="435">
                  <c:v>8.2371E-2</c:v>
                </c:pt>
                <c:pt idx="436">
                  <c:v>8.0814999999999998E-2</c:v>
                </c:pt>
                <c:pt idx="437">
                  <c:v>7.9287999999999997E-2</c:v>
                </c:pt>
                <c:pt idx="438">
                  <c:v>7.7790999999999999E-2</c:v>
                </c:pt>
                <c:pt idx="439">
                  <c:v>7.6322000000000001E-2</c:v>
                </c:pt>
                <c:pt idx="440">
                  <c:v>7.4880000000000002E-2</c:v>
                </c:pt>
                <c:pt idx="441">
                  <c:v>7.3466000000000004E-2</c:v>
                </c:pt>
                <c:pt idx="442">
                  <c:v>7.2078000000000003E-2</c:v>
                </c:pt>
                <c:pt idx="443">
                  <c:v>7.0717000000000002E-2</c:v>
                </c:pt>
                <c:pt idx="444">
                  <c:v>6.9380999999999998E-2</c:v>
                </c:pt>
                <c:pt idx="445">
                  <c:v>6.8071000000000007E-2</c:v>
                </c:pt>
                <c:pt idx="446">
                  <c:v>6.6784999999999997E-2</c:v>
                </c:pt>
                <c:pt idx="447">
                  <c:v>6.5522999999999998E-2</c:v>
                </c:pt>
                <c:pt idx="448">
                  <c:v>6.4285999999999996E-2</c:v>
                </c:pt>
                <c:pt idx="449">
                  <c:v>6.3072000000000003E-2</c:v>
                </c:pt>
                <c:pt idx="450">
                  <c:v>6.1879999999999998E-2</c:v>
                </c:pt>
                <c:pt idx="451">
                  <c:v>6.0712000000000002E-2</c:v>
                </c:pt>
                <c:pt idx="452">
                  <c:v>5.9565E-2</c:v>
                </c:pt>
                <c:pt idx="453">
                  <c:v>5.8439999999999999E-2</c:v>
                </c:pt>
                <c:pt idx="454">
                  <c:v>5.7335999999999998E-2</c:v>
                </c:pt>
                <c:pt idx="455">
                  <c:v>5.6252999999999997E-2</c:v>
                </c:pt>
                <c:pt idx="456">
                  <c:v>5.5190999999999997E-2</c:v>
                </c:pt>
                <c:pt idx="457">
                  <c:v>5.4148000000000002E-2</c:v>
                </c:pt>
                <c:pt idx="458">
                  <c:v>5.3124999999999999E-2</c:v>
                </c:pt>
                <c:pt idx="459">
                  <c:v>5.2122000000000002E-2</c:v>
                </c:pt>
                <c:pt idx="460">
                  <c:v>5.1137000000000002E-2</c:v>
                </c:pt>
                <c:pt idx="461">
                  <c:v>5.0172000000000001E-2</c:v>
                </c:pt>
                <c:pt idx="462">
                  <c:v>4.9223999999999997E-2</c:v>
                </c:pt>
                <c:pt idx="463">
                  <c:v>4.8293999999999997E-2</c:v>
                </c:pt>
                <c:pt idx="464">
                  <c:v>4.7382000000000001E-2</c:v>
                </c:pt>
                <c:pt idx="465">
                  <c:v>4.6487000000000001E-2</c:v>
                </c:pt>
                <c:pt idx="466">
                  <c:v>4.5608999999999997E-2</c:v>
                </c:pt>
                <c:pt idx="467">
                  <c:v>4.4748000000000003E-2</c:v>
                </c:pt>
                <c:pt idx="468">
                  <c:v>4.3901999999999997E-2</c:v>
                </c:pt>
                <c:pt idx="469">
                  <c:v>4.3073E-2</c:v>
                </c:pt>
                <c:pt idx="470">
                  <c:v>4.2259999999999999E-2</c:v>
                </c:pt>
                <c:pt idx="471">
                  <c:v>4.1460999999999998E-2</c:v>
                </c:pt>
                <c:pt idx="472">
                  <c:v>4.0677999999999999E-2</c:v>
                </c:pt>
                <c:pt idx="473">
                  <c:v>3.9910000000000001E-2</c:v>
                </c:pt>
                <c:pt idx="474">
                  <c:v>3.9156000000000003E-2</c:v>
                </c:pt>
                <c:pt idx="475">
                  <c:v>3.8417E-2</c:v>
                </c:pt>
                <c:pt idx="476">
                  <c:v>3.7691000000000002E-2</c:v>
                </c:pt>
                <c:pt idx="477">
                  <c:v>3.6978999999999998E-2</c:v>
                </c:pt>
                <c:pt idx="478">
                  <c:v>3.6281000000000001E-2</c:v>
                </c:pt>
                <c:pt idx="479">
                  <c:v>3.5595000000000002E-2</c:v>
                </c:pt>
                <c:pt idx="480">
                  <c:v>3.4923000000000003E-2</c:v>
                </c:pt>
                <c:pt idx="481">
                  <c:v>3.4263000000000002E-2</c:v>
                </c:pt>
                <c:pt idx="482">
                  <c:v>3.3616E-2</c:v>
                </c:pt>
                <c:pt idx="483">
                  <c:v>3.2981000000000003E-2</c:v>
                </c:pt>
                <c:pt idx="484">
                  <c:v>3.2357999999999998E-2</c:v>
                </c:pt>
                <c:pt idx="485">
                  <c:v>3.1746999999999997E-2</c:v>
                </c:pt>
                <c:pt idx="486">
                  <c:v>3.1147999999999999E-2</c:v>
                </c:pt>
                <c:pt idx="487">
                  <c:v>3.0558999999999999E-2</c:v>
                </c:pt>
                <c:pt idx="488">
                  <c:v>2.9982000000000002E-2</c:v>
                </c:pt>
                <c:pt idx="489">
                  <c:v>2.9416000000000001E-2</c:v>
                </c:pt>
                <c:pt idx="490">
                  <c:v>2.886E-2</c:v>
                </c:pt>
                <c:pt idx="491">
                  <c:v>2.8315E-2</c:v>
                </c:pt>
                <c:pt idx="492">
                  <c:v>2.7779999999999999E-2</c:v>
                </c:pt>
                <c:pt idx="493">
                  <c:v>2.7255999999999999E-2</c:v>
                </c:pt>
                <c:pt idx="494">
                  <c:v>2.6741000000000001E-2</c:v>
                </c:pt>
                <c:pt idx="495">
                  <c:v>2.6235999999999999E-2</c:v>
                </c:pt>
                <c:pt idx="496">
                  <c:v>2.5739999999999999E-2</c:v>
                </c:pt>
                <c:pt idx="497">
                  <c:v>2.5253999999999999E-2</c:v>
                </c:pt>
                <c:pt idx="498">
                  <c:v>2.0896000000000001E-2</c:v>
                </c:pt>
                <c:pt idx="499">
                  <c:v>1.4238000000000001E-2</c:v>
                </c:pt>
                <c:pt idx="500">
                  <c:v>9.7014000000000006E-3</c:v>
                </c:pt>
                <c:pt idx="501">
                  <c:v>6.6102000000000001E-3</c:v>
                </c:pt>
                <c:pt idx="502">
                  <c:v>4.5040000000000002E-3</c:v>
                </c:pt>
                <c:pt idx="503">
                  <c:v>3.0688999999999998E-3</c:v>
                </c:pt>
              </c:numCache>
            </c:numRef>
          </c:xVal>
          <c:yVal>
            <c:numRef>
              <c:f>Issues!$C$10:$C$513</c:f>
              <c:numCache>
                <c:formatCode>General</c:formatCode>
                <c:ptCount val="504"/>
                <c:pt idx="0">
                  <c:v>1</c:v>
                </c:pt>
                <c:pt idx="1">
                  <c:v>2</c:v>
                </c:pt>
                <c:pt idx="2">
                  <c:v>3</c:v>
                </c:pt>
                <c:pt idx="3">
                  <c:v>2</c:v>
                </c:pt>
                <c:pt idx="4">
                  <c:v>3</c:v>
                </c:pt>
                <c:pt idx="5">
                  <c:v>6</c:v>
                </c:pt>
                <c:pt idx="6">
                  <c:v>7</c:v>
                </c:pt>
                <c:pt idx="7">
                  <c:v>7</c:v>
                </c:pt>
                <c:pt idx="8">
                  <c:v>8</c:v>
                </c:pt>
                <c:pt idx="9">
                  <c:v>12</c:v>
                </c:pt>
                <c:pt idx="10">
                  <c:v>9</c:v>
                </c:pt>
                <c:pt idx="11">
                  <c:v>8</c:v>
                </c:pt>
                <c:pt idx="12">
                  <c:v>14</c:v>
                </c:pt>
                <c:pt idx="13">
                  <c:v>14</c:v>
                </c:pt>
                <c:pt idx="14">
                  <c:v>14</c:v>
                </c:pt>
                <c:pt idx="15">
                  <c:v>15</c:v>
                </c:pt>
                <c:pt idx="16">
                  <c:v>10</c:v>
                </c:pt>
                <c:pt idx="17">
                  <c:v>25</c:v>
                </c:pt>
                <c:pt idx="18">
                  <c:v>26</c:v>
                </c:pt>
                <c:pt idx="19">
                  <c:v>23</c:v>
                </c:pt>
                <c:pt idx="20">
                  <c:v>20</c:v>
                </c:pt>
                <c:pt idx="21">
                  <c:v>20</c:v>
                </c:pt>
                <c:pt idx="22">
                  <c:v>20</c:v>
                </c:pt>
                <c:pt idx="23">
                  <c:v>25</c:v>
                </c:pt>
                <c:pt idx="24">
                  <c:v>32</c:v>
                </c:pt>
                <c:pt idx="25">
                  <c:v>34</c:v>
                </c:pt>
                <c:pt idx="26">
                  <c:v>33</c:v>
                </c:pt>
                <c:pt idx="27">
                  <c:v>38</c:v>
                </c:pt>
                <c:pt idx="28">
                  <c:v>39</c:v>
                </c:pt>
                <c:pt idx="29">
                  <c:v>43</c:v>
                </c:pt>
                <c:pt idx="30">
                  <c:v>46</c:v>
                </c:pt>
                <c:pt idx="31">
                  <c:v>41</c:v>
                </c:pt>
                <c:pt idx="32">
                  <c:v>42</c:v>
                </c:pt>
                <c:pt idx="33">
                  <c:v>58</c:v>
                </c:pt>
                <c:pt idx="34">
                  <c:v>56</c:v>
                </c:pt>
                <c:pt idx="35">
                  <c:v>53</c:v>
                </c:pt>
                <c:pt idx="36">
                  <c:v>77</c:v>
                </c:pt>
                <c:pt idx="37">
                  <c:v>85</c:v>
                </c:pt>
                <c:pt idx="38">
                  <c:v>84</c:v>
                </c:pt>
                <c:pt idx="39">
                  <c:v>81</c:v>
                </c:pt>
                <c:pt idx="40">
                  <c:v>91</c:v>
                </c:pt>
                <c:pt idx="41">
                  <c:v>90</c:v>
                </c:pt>
                <c:pt idx="42">
                  <c:v>88</c:v>
                </c:pt>
                <c:pt idx="43">
                  <c:v>112</c:v>
                </c:pt>
                <c:pt idx="44">
                  <c:v>128</c:v>
                </c:pt>
                <c:pt idx="45">
                  <c:v>131</c:v>
                </c:pt>
                <c:pt idx="46">
                  <c:v>137</c:v>
                </c:pt>
                <c:pt idx="47">
                  <c:v>154</c:v>
                </c:pt>
                <c:pt idx="48">
                  <c:v>163</c:v>
                </c:pt>
                <c:pt idx="49">
                  <c:v>174</c:v>
                </c:pt>
                <c:pt idx="50">
                  <c:v>191</c:v>
                </c:pt>
                <c:pt idx="51">
                  <c:v>185</c:v>
                </c:pt>
                <c:pt idx="52">
                  <c:v>218</c:v>
                </c:pt>
                <c:pt idx="53">
                  <c:v>215</c:v>
                </c:pt>
                <c:pt idx="54">
                  <c:v>303</c:v>
                </c:pt>
                <c:pt idx="55">
                  <c:v>304</c:v>
                </c:pt>
                <c:pt idx="56">
                  <c:v>332</c:v>
                </c:pt>
                <c:pt idx="57">
                  <c:v>327</c:v>
                </c:pt>
                <c:pt idx="58">
                  <c:v>371</c:v>
                </c:pt>
                <c:pt idx="59">
                  <c:v>371</c:v>
                </c:pt>
                <c:pt idx="60">
                  <c:v>379</c:v>
                </c:pt>
                <c:pt idx="61">
                  <c:v>452</c:v>
                </c:pt>
                <c:pt idx="62">
                  <c:v>458</c:v>
                </c:pt>
                <c:pt idx="63">
                  <c:v>481</c:v>
                </c:pt>
                <c:pt idx="64">
                  <c:v>495</c:v>
                </c:pt>
                <c:pt idx="65">
                  <c:v>557</c:v>
                </c:pt>
                <c:pt idx="66">
                  <c:v>572</c:v>
                </c:pt>
                <c:pt idx="67">
                  <c:v>614</c:v>
                </c:pt>
                <c:pt idx="68">
                  <c:v>698</c:v>
                </c:pt>
                <c:pt idx="69">
                  <c:v>717</c:v>
                </c:pt>
                <c:pt idx="70">
                  <c:v>768</c:v>
                </c:pt>
                <c:pt idx="71">
                  <c:v>847</c:v>
                </c:pt>
                <c:pt idx="72">
                  <c:v>890</c:v>
                </c:pt>
                <c:pt idx="73">
                  <c:v>968</c:v>
                </c:pt>
                <c:pt idx="74">
                  <c:v>996</c:v>
                </c:pt>
                <c:pt idx="75">
                  <c:v>1050</c:v>
                </c:pt>
                <c:pt idx="76">
                  <c:v>1159</c:v>
                </c:pt>
                <c:pt idx="77">
                  <c:v>1236</c:v>
                </c:pt>
                <c:pt idx="78">
                  <c:v>1358</c:v>
                </c:pt>
                <c:pt idx="79">
                  <c:v>1415</c:v>
                </c:pt>
                <c:pt idx="80">
                  <c:v>1534</c:v>
                </c:pt>
                <c:pt idx="81">
                  <c:v>1596</c:v>
                </c:pt>
                <c:pt idx="82">
                  <c:v>1809</c:v>
                </c:pt>
                <c:pt idx="83">
                  <c:v>1927</c:v>
                </c:pt>
                <c:pt idx="84">
                  <c:v>2058</c:v>
                </c:pt>
                <c:pt idx="85">
                  <c:v>2113</c:v>
                </c:pt>
                <c:pt idx="86">
                  <c:v>2291</c:v>
                </c:pt>
                <c:pt idx="87">
                  <c:v>2498</c:v>
                </c:pt>
                <c:pt idx="88">
                  <c:v>2689</c:v>
                </c:pt>
                <c:pt idx="89">
                  <c:v>2755</c:v>
                </c:pt>
                <c:pt idx="90">
                  <c:v>2904</c:v>
                </c:pt>
                <c:pt idx="91">
                  <c:v>3137</c:v>
                </c:pt>
                <c:pt idx="92">
                  <c:v>3378</c:v>
                </c:pt>
                <c:pt idx="93">
                  <c:v>3506</c:v>
                </c:pt>
                <c:pt idx="94">
                  <c:v>3634</c:v>
                </c:pt>
                <c:pt idx="95">
                  <c:v>3836</c:v>
                </c:pt>
                <c:pt idx="96">
                  <c:v>3897</c:v>
                </c:pt>
                <c:pt idx="97">
                  <c:v>4066</c:v>
                </c:pt>
                <c:pt idx="98">
                  <c:v>4238</c:v>
                </c:pt>
                <c:pt idx="99">
                  <c:v>4346</c:v>
                </c:pt>
                <c:pt idx="100">
                  <c:v>4487</c:v>
                </c:pt>
                <c:pt idx="101">
                  <c:v>4531</c:v>
                </c:pt>
                <c:pt idx="102">
                  <c:v>4640</c:v>
                </c:pt>
                <c:pt idx="103">
                  <c:v>4690</c:v>
                </c:pt>
                <c:pt idx="104">
                  <c:v>4793</c:v>
                </c:pt>
                <c:pt idx="105">
                  <c:v>4949</c:v>
                </c:pt>
                <c:pt idx="106">
                  <c:v>5121</c:v>
                </c:pt>
                <c:pt idx="107">
                  <c:v>5379</c:v>
                </c:pt>
                <c:pt idx="108">
                  <c:v>5872</c:v>
                </c:pt>
                <c:pt idx="109">
                  <c:v>6354</c:v>
                </c:pt>
                <c:pt idx="110">
                  <c:v>6767</c:v>
                </c:pt>
                <c:pt idx="111">
                  <c:v>7403</c:v>
                </c:pt>
                <c:pt idx="112">
                  <c:v>7904</c:v>
                </c:pt>
                <c:pt idx="113">
                  <c:v>8441</c:v>
                </c:pt>
                <c:pt idx="114">
                  <c:v>8837</c:v>
                </c:pt>
                <c:pt idx="115">
                  <c:v>9304</c:v>
                </c:pt>
                <c:pt idx="116">
                  <c:v>9720</c:v>
                </c:pt>
                <c:pt idx="117">
                  <c:v>10166</c:v>
                </c:pt>
                <c:pt idx="118">
                  <c:v>10708</c:v>
                </c:pt>
                <c:pt idx="119">
                  <c:v>11138</c:v>
                </c:pt>
                <c:pt idx="120">
                  <c:v>11694</c:v>
                </c:pt>
                <c:pt idx="121">
                  <c:v>12267</c:v>
                </c:pt>
                <c:pt idx="122">
                  <c:v>12944</c:v>
                </c:pt>
                <c:pt idx="123">
                  <c:v>13745</c:v>
                </c:pt>
                <c:pt idx="124">
                  <c:v>14765</c:v>
                </c:pt>
                <c:pt idx="125">
                  <c:v>15556</c:v>
                </c:pt>
                <c:pt idx="126">
                  <c:v>13442</c:v>
                </c:pt>
                <c:pt idx="127">
                  <c:v>12950</c:v>
                </c:pt>
                <c:pt idx="128">
                  <c:v>12955</c:v>
                </c:pt>
                <c:pt idx="129">
                  <c:v>13000</c:v>
                </c:pt>
                <c:pt idx="130">
                  <c:v>13003</c:v>
                </c:pt>
                <c:pt idx="131">
                  <c:v>13043</c:v>
                </c:pt>
                <c:pt idx="132">
                  <c:v>13079</c:v>
                </c:pt>
                <c:pt idx="133">
                  <c:v>13129</c:v>
                </c:pt>
                <c:pt idx="134">
                  <c:v>13210</c:v>
                </c:pt>
                <c:pt idx="135">
                  <c:v>13234</c:v>
                </c:pt>
                <c:pt idx="136">
                  <c:v>13280</c:v>
                </c:pt>
                <c:pt idx="137">
                  <c:v>13323</c:v>
                </c:pt>
                <c:pt idx="138">
                  <c:v>13437</c:v>
                </c:pt>
                <c:pt idx="139">
                  <c:v>13423</c:v>
                </c:pt>
                <c:pt idx="140">
                  <c:v>13459</c:v>
                </c:pt>
                <c:pt idx="141">
                  <c:v>13516</c:v>
                </c:pt>
                <c:pt idx="142">
                  <c:v>13559</c:v>
                </c:pt>
                <c:pt idx="143">
                  <c:v>13639</c:v>
                </c:pt>
                <c:pt idx="144">
                  <c:v>13652</c:v>
                </c:pt>
                <c:pt idx="145">
                  <c:v>13718</c:v>
                </c:pt>
                <c:pt idx="146">
                  <c:v>13773</c:v>
                </c:pt>
                <c:pt idx="147">
                  <c:v>13826</c:v>
                </c:pt>
                <c:pt idx="148">
                  <c:v>13850</c:v>
                </c:pt>
                <c:pt idx="149">
                  <c:v>13954</c:v>
                </c:pt>
                <c:pt idx="150">
                  <c:v>14017</c:v>
                </c:pt>
                <c:pt idx="151">
                  <c:v>14103</c:v>
                </c:pt>
                <c:pt idx="152">
                  <c:v>14166</c:v>
                </c:pt>
                <c:pt idx="153">
                  <c:v>14155</c:v>
                </c:pt>
                <c:pt idx="154">
                  <c:v>14274</c:v>
                </c:pt>
                <c:pt idx="155">
                  <c:v>14252</c:v>
                </c:pt>
                <c:pt idx="156">
                  <c:v>14351</c:v>
                </c:pt>
                <c:pt idx="157">
                  <c:v>14346</c:v>
                </c:pt>
                <c:pt idx="158">
                  <c:v>14480</c:v>
                </c:pt>
                <c:pt idx="159">
                  <c:v>14439</c:v>
                </c:pt>
                <c:pt idx="160">
                  <c:v>14508</c:v>
                </c:pt>
                <c:pt idx="161">
                  <c:v>14507</c:v>
                </c:pt>
                <c:pt idx="162">
                  <c:v>14611</c:v>
                </c:pt>
                <c:pt idx="163">
                  <c:v>14639</c:v>
                </c:pt>
                <c:pt idx="164">
                  <c:v>14684</c:v>
                </c:pt>
                <c:pt idx="165">
                  <c:v>14715</c:v>
                </c:pt>
                <c:pt idx="166">
                  <c:v>14781</c:v>
                </c:pt>
                <c:pt idx="167">
                  <c:v>14846</c:v>
                </c:pt>
                <c:pt idx="168">
                  <c:v>14841</c:v>
                </c:pt>
                <c:pt idx="169">
                  <c:v>14876</c:v>
                </c:pt>
                <c:pt idx="170">
                  <c:v>14955</c:v>
                </c:pt>
                <c:pt idx="171">
                  <c:v>14968</c:v>
                </c:pt>
                <c:pt idx="172">
                  <c:v>15235</c:v>
                </c:pt>
                <c:pt idx="173">
                  <c:v>15145</c:v>
                </c:pt>
                <c:pt idx="174">
                  <c:v>15190</c:v>
                </c:pt>
                <c:pt idx="175">
                  <c:v>15284</c:v>
                </c:pt>
                <c:pt idx="176">
                  <c:v>15360</c:v>
                </c:pt>
                <c:pt idx="177">
                  <c:v>15477</c:v>
                </c:pt>
                <c:pt idx="178">
                  <c:v>15474</c:v>
                </c:pt>
                <c:pt idx="179">
                  <c:v>15632</c:v>
                </c:pt>
                <c:pt idx="180">
                  <c:v>15612</c:v>
                </c:pt>
                <c:pt idx="181">
                  <c:v>15724</c:v>
                </c:pt>
                <c:pt idx="182">
                  <c:v>15789</c:v>
                </c:pt>
                <c:pt idx="183">
                  <c:v>15898</c:v>
                </c:pt>
                <c:pt idx="184">
                  <c:v>16001</c:v>
                </c:pt>
                <c:pt idx="185">
                  <c:v>15969</c:v>
                </c:pt>
                <c:pt idx="186">
                  <c:v>16027</c:v>
                </c:pt>
                <c:pt idx="187">
                  <c:v>16074</c:v>
                </c:pt>
                <c:pt idx="188">
                  <c:v>16235</c:v>
                </c:pt>
                <c:pt idx="189">
                  <c:v>12598</c:v>
                </c:pt>
                <c:pt idx="190">
                  <c:v>12765</c:v>
                </c:pt>
                <c:pt idx="191">
                  <c:v>12967</c:v>
                </c:pt>
                <c:pt idx="192">
                  <c:v>12857</c:v>
                </c:pt>
                <c:pt idx="193">
                  <c:v>13123</c:v>
                </c:pt>
                <c:pt idx="194">
                  <c:v>13157</c:v>
                </c:pt>
                <c:pt idx="195">
                  <c:v>13492</c:v>
                </c:pt>
                <c:pt idx="196">
                  <c:v>13347</c:v>
                </c:pt>
                <c:pt idx="197">
                  <c:v>13380</c:v>
                </c:pt>
                <c:pt idx="198">
                  <c:v>13534</c:v>
                </c:pt>
                <c:pt idx="199">
                  <c:v>13635</c:v>
                </c:pt>
                <c:pt idx="200">
                  <c:v>13876</c:v>
                </c:pt>
                <c:pt idx="201">
                  <c:v>13783</c:v>
                </c:pt>
                <c:pt idx="202">
                  <c:v>13954</c:v>
                </c:pt>
                <c:pt idx="203">
                  <c:v>14072</c:v>
                </c:pt>
                <c:pt idx="204">
                  <c:v>14068</c:v>
                </c:pt>
                <c:pt idx="205">
                  <c:v>14268</c:v>
                </c:pt>
                <c:pt idx="206">
                  <c:v>14311</c:v>
                </c:pt>
                <c:pt idx="207">
                  <c:v>14657</c:v>
                </c:pt>
                <c:pt idx="208">
                  <c:v>14674</c:v>
                </c:pt>
                <c:pt idx="209">
                  <c:v>14801</c:v>
                </c:pt>
                <c:pt idx="210">
                  <c:v>15080</c:v>
                </c:pt>
                <c:pt idx="211">
                  <c:v>15085</c:v>
                </c:pt>
                <c:pt idx="212">
                  <c:v>15182</c:v>
                </c:pt>
                <c:pt idx="213">
                  <c:v>15198</c:v>
                </c:pt>
                <c:pt idx="214">
                  <c:v>15353</c:v>
                </c:pt>
                <c:pt idx="215">
                  <c:v>15426</c:v>
                </c:pt>
                <c:pt idx="216">
                  <c:v>15592</c:v>
                </c:pt>
                <c:pt idx="217">
                  <c:v>15896</c:v>
                </c:pt>
                <c:pt idx="218">
                  <c:v>15937</c:v>
                </c:pt>
                <c:pt idx="219">
                  <c:v>16063</c:v>
                </c:pt>
                <c:pt idx="220">
                  <c:v>16067</c:v>
                </c:pt>
                <c:pt idx="221">
                  <c:v>16378</c:v>
                </c:pt>
                <c:pt idx="222">
                  <c:v>16541</c:v>
                </c:pt>
                <c:pt idx="223">
                  <c:v>16465</c:v>
                </c:pt>
                <c:pt idx="224">
                  <c:v>16711</c:v>
                </c:pt>
                <c:pt idx="225">
                  <c:v>16794</c:v>
                </c:pt>
                <c:pt idx="226">
                  <c:v>16855</c:v>
                </c:pt>
                <c:pt idx="227">
                  <c:v>16858</c:v>
                </c:pt>
                <c:pt idx="228">
                  <c:v>17072</c:v>
                </c:pt>
                <c:pt idx="229">
                  <c:v>17111</c:v>
                </c:pt>
                <c:pt idx="230">
                  <c:v>17310</c:v>
                </c:pt>
                <c:pt idx="231">
                  <c:v>17377</c:v>
                </c:pt>
                <c:pt idx="232">
                  <c:v>17452</c:v>
                </c:pt>
                <c:pt idx="233">
                  <c:v>17553</c:v>
                </c:pt>
                <c:pt idx="234">
                  <c:v>17725</c:v>
                </c:pt>
                <c:pt idx="235">
                  <c:v>17564</c:v>
                </c:pt>
                <c:pt idx="236">
                  <c:v>18059</c:v>
                </c:pt>
                <c:pt idx="237">
                  <c:v>17812</c:v>
                </c:pt>
                <c:pt idx="238">
                  <c:v>18156</c:v>
                </c:pt>
                <c:pt idx="239">
                  <c:v>17925</c:v>
                </c:pt>
                <c:pt idx="240">
                  <c:v>17985</c:v>
                </c:pt>
                <c:pt idx="241">
                  <c:v>18375</c:v>
                </c:pt>
                <c:pt idx="242">
                  <c:v>18447</c:v>
                </c:pt>
                <c:pt idx="243">
                  <c:v>18300</c:v>
                </c:pt>
                <c:pt idx="244">
                  <c:v>18389</c:v>
                </c:pt>
                <c:pt idx="245">
                  <c:v>18535</c:v>
                </c:pt>
                <c:pt idx="246">
                  <c:v>18557</c:v>
                </c:pt>
                <c:pt idx="247">
                  <c:v>18532</c:v>
                </c:pt>
                <c:pt idx="248">
                  <c:v>18505</c:v>
                </c:pt>
                <c:pt idx="249">
                  <c:v>18982</c:v>
                </c:pt>
                <c:pt idx="250">
                  <c:v>18922</c:v>
                </c:pt>
                <c:pt idx="251">
                  <c:v>18923</c:v>
                </c:pt>
                <c:pt idx="252">
                  <c:v>18782</c:v>
                </c:pt>
                <c:pt idx="253">
                  <c:v>18829</c:v>
                </c:pt>
                <c:pt idx="254">
                  <c:v>18739</c:v>
                </c:pt>
                <c:pt idx="255">
                  <c:v>18933</c:v>
                </c:pt>
                <c:pt idx="256">
                  <c:v>18773</c:v>
                </c:pt>
                <c:pt idx="257">
                  <c:v>18984</c:v>
                </c:pt>
                <c:pt idx="258">
                  <c:v>19051</c:v>
                </c:pt>
                <c:pt idx="259">
                  <c:v>18699</c:v>
                </c:pt>
                <c:pt idx="260">
                  <c:v>19048</c:v>
                </c:pt>
                <c:pt idx="261">
                  <c:v>18725</c:v>
                </c:pt>
                <c:pt idx="262">
                  <c:v>18497</c:v>
                </c:pt>
                <c:pt idx="263">
                  <c:v>18278</c:v>
                </c:pt>
                <c:pt idx="264">
                  <c:v>18107</c:v>
                </c:pt>
                <c:pt idx="265">
                  <c:v>17922</c:v>
                </c:pt>
                <c:pt idx="266">
                  <c:v>17731</c:v>
                </c:pt>
                <c:pt idx="267">
                  <c:v>18714</c:v>
                </c:pt>
                <c:pt idx="268">
                  <c:v>18792</c:v>
                </c:pt>
                <c:pt idx="269">
                  <c:v>18334</c:v>
                </c:pt>
                <c:pt idx="270">
                  <c:v>18548</c:v>
                </c:pt>
                <c:pt idx="271">
                  <c:v>18654</c:v>
                </c:pt>
                <c:pt idx="272">
                  <c:v>18828</c:v>
                </c:pt>
                <c:pt idx="273">
                  <c:v>19003</c:v>
                </c:pt>
                <c:pt idx="274">
                  <c:v>19176</c:v>
                </c:pt>
                <c:pt idx="275">
                  <c:v>19170</c:v>
                </c:pt>
                <c:pt idx="276">
                  <c:v>19304</c:v>
                </c:pt>
                <c:pt idx="277">
                  <c:v>19356</c:v>
                </c:pt>
                <c:pt idx="278">
                  <c:v>19475</c:v>
                </c:pt>
                <c:pt idx="279">
                  <c:v>19787</c:v>
                </c:pt>
                <c:pt idx="280">
                  <c:v>19858</c:v>
                </c:pt>
                <c:pt idx="281">
                  <c:v>19978</c:v>
                </c:pt>
                <c:pt idx="282">
                  <c:v>20158</c:v>
                </c:pt>
                <c:pt idx="283">
                  <c:v>20422</c:v>
                </c:pt>
                <c:pt idx="284">
                  <c:v>19934</c:v>
                </c:pt>
                <c:pt idx="285">
                  <c:v>20376</c:v>
                </c:pt>
                <c:pt idx="286">
                  <c:v>20437</c:v>
                </c:pt>
                <c:pt idx="287">
                  <c:v>20485</c:v>
                </c:pt>
                <c:pt idx="288">
                  <c:v>20780</c:v>
                </c:pt>
                <c:pt idx="289">
                  <c:v>20835</c:v>
                </c:pt>
                <c:pt idx="290">
                  <c:v>20936</c:v>
                </c:pt>
                <c:pt idx="291">
                  <c:v>21042</c:v>
                </c:pt>
                <c:pt idx="292">
                  <c:v>21257</c:v>
                </c:pt>
                <c:pt idx="293">
                  <c:v>20807</c:v>
                </c:pt>
                <c:pt idx="294">
                  <c:v>21095</c:v>
                </c:pt>
                <c:pt idx="295">
                  <c:v>21234</c:v>
                </c:pt>
                <c:pt idx="296">
                  <c:v>21469</c:v>
                </c:pt>
                <c:pt idx="297">
                  <c:v>21590</c:v>
                </c:pt>
                <c:pt idx="298">
                  <c:v>21729</c:v>
                </c:pt>
                <c:pt idx="299">
                  <c:v>21918</c:v>
                </c:pt>
                <c:pt idx="300">
                  <c:v>22037</c:v>
                </c:pt>
                <c:pt idx="301">
                  <c:v>22354</c:v>
                </c:pt>
                <c:pt idx="302">
                  <c:v>22394</c:v>
                </c:pt>
                <c:pt idx="303">
                  <c:v>22560</c:v>
                </c:pt>
                <c:pt idx="304">
                  <c:v>22812</c:v>
                </c:pt>
                <c:pt idx="305">
                  <c:v>22310</c:v>
                </c:pt>
                <c:pt idx="306">
                  <c:v>22827</c:v>
                </c:pt>
                <c:pt idx="307">
                  <c:v>22815</c:v>
                </c:pt>
                <c:pt idx="308">
                  <c:v>23162</c:v>
                </c:pt>
                <c:pt idx="309">
                  <c:v>23303</c:v>
                </c:pt>
                <c:pt idx="310">
                  <c:v>23170</c:v>
                </c:pt>
                <c:pt idx="311">
                  <c:v>23512</c:v>
                </c:pt>
                <c:pt idx="312">
                  <c:v>23496</c:v>
                </c:pt>
                <c:pt idx="313">
                  <c:v>23739</c:v>
                </c:pt>
                <c:pt idx="314">
                  <c:v>23726</c:v>
                </c:pt>
                <c:pt idx="315">
                  <c:v>23887</c:v>
                </c:pt>
                <c:pt idx="316">
                  <c:v>24100</c:v>
                </c:pt>
                <c:pt idx="317">
                  <c:v>24244</c:v>
                </c:pt>
                <c:pt idx="318">
                  <c:v>24393</c:v>
                </c:pt>
                <c:pt idx="319">
                  <c:v>24563</c:v>
                </c:pt>
                <c:pt idx="320">
                  <c:v>24664</c:v>
                </c:pt>
                <c:pt idx="321">
                  <c:v>24303</c:v>
                </c:pt>
                <c:pt idx="322">
                  <c:v>24618</c:v>
                </c:pt>
                <c:pt idx="323">
                  <c:v>24815</c:v>
                </c:pt>
                <c:pt idx="324">
                  <c:v>24710</c:v>
                </c:pt>
                <c:pt idx="325">
                  <c:v>24863</c:v>
                </c:pt>
                <c:pt idx="326">
                  <c:v>24971</c:v>
                </c:pt>
                <c:pt idx="327">
                  <c:v>25071</c:v>
                </c:pt>
                <c:pt idx="328">
                  <c:v>25379</c:v>
                </c:pt>
                <c:pt idx="329">
                  <c:v>25381</c:v>
                </c:pt>
                <c:pt idx="330">
                  <c:v>25475</c:v>
                </c:pt>
                <c:pt idx="331">
                  <c:v>25809</c:v>
                </c:pt>
                <c:pt idx="332">
                  <c:v>25723</c:v>
                </c:pt>
                <c:pt idx="333">
                  <c:v>25907</c:v>
                </c:pt>
                <c:pt idx="334">
                  <c:v>26043</c:v>
                </c:pt>
                <c:pt idx="335">
                  <c:v>26104</c:v>
                </c:pt>
                <c:pt idx="336">
                  <c:v>26234</c:v>
                </c:pt>
                <c:pt idx="337">
                  <c:v>26371</c:v>
                </c:pt>
                <c:pt idx="338">
                  <c:v>26428</c:v>
                </c:pt>
                <c:pt idx="339">
                  <c:v>26543</c:v>
                </c:pt>
                <c:pt idx="340">
                  <c:v>26642</c:v>
                </c:pt>
                <c:pt idx="341">
                  <c:v>26741</c:v>
                </c:pt>
                <c:pt idx="342">
                  <c:v>26469</c:v>
                </c:pt>
                <c:pt idx="343">
                  <c:v>26647</c:v>
                </c:pt>
                <c:pt idx="344">
                  <c:v>26690</c:v>
                </c:pt>
                <c:pt idx="345">
                  <c:v>26858</c:v>
                </c:pt>
                <c:pt idx="346">
                  <c:v>26947</c:v>
                </c:pt>
                <c:pt idx="347">
                  <c:v>27039</c:v>
                </c:pt>
                <c:pt idx="348">
                  <c:v>27129</c:v>
                </c:pt>
                <c:pt idx="349">
                  <c:v>27229</c:v>
                </c:pt>
                <c:pt idx="350">
                  <c:v>27327</c:v>
                </c:pt>
                <c:pt idx="351">
                  <c:v>27412</c:v>
                </c:pt>
                <c:pt idx="352">
                  <c:v>27521</c:v>
                </c:pt>
                <c:pt idx="353">
                  <c:v>27615</c:v>
                </c:pt>
                <c:pt idx="354">
                  <c:v>27728</c:v>
                </c:pt>
                <c:pt idx="355">
                  <c:v>27768</c:v>
                </c:pt>
                <c:pt idx="356">
                  <c:v>27876</c:v>
                </c:pt>
                <c:pt idx="357">
                  <c:v>27927</c:v>
                </c:pt>
                <c:pt idx="358">
                  <c:v>28002</c:v>
                </c:pt>
                <c:pt idx="359">
                  <c:v>28098</c:v>
                </c:pt>
                <c:pt idx="360">
                  <c:v>28189</c:v>
                </c:pt>
                <c:pt idx="361">
                  <c:v>28262</c:v>
                </c:pt>
                <c:pt idx="362">
                  <c:v>28367</c:v>
                </c:pt>
                <c:pt idx="363">
                  <c:v>28423</c:v>
                </c:pt>
                <c:pt idx="364">
                  <c:v>28479</c:v>
                </c:pt>
                <c:pt idx="365">
                  <c:v>28494</c:v>
                </c:pt>
                <c:pt idx="366">
                  <c:v>28580</c:v>
                </c:pt>
                <c:pt idx="367">
                  <c:v>28611</c:v>
                </c:pt>
                <c:pt idx="368">
                  <c:v>28669</c:v>
                </c:pt>
                <c:pt idx="369">
                  <c:v>28709</c:v>
                </c:pt>
                <c:pt idx="370">
                  <c:v>28770</c:v>
                </c:pt>
                <c:pt idx="371">
                  <c:v>28760</c:v>
                </c:pt>
                <c:pt idx="372">
                  <c:v>28816</c:v>
                </c:pt>
                <c:pt idx="373">
                  <c:v>28879</c:v>
                </c:pt>
                <c:pt idx="374">
                  <c:v>28872</c:v>
                </c:pt>
                <c:pt idx="375">
                  <c:v>28924</c:v>
                </c:pt>
                <c:pt idx="376">
                  <c:v>28948</c:v>
                </c:pt>
                <c:pt idx="377">
                  <c:v>28977</c:v>
                </c:pt>
                <c:pt idx="378">
                  <c:v>28982</c:v>
                </c:pt>
                <c:pt idx="379">
                  <c:v>29036</c:v>
                </c:pt>
                <c:pt idx="380">
                  <c:v>28917</c:v>
                </c:pt>
                <c:pt idx="381">
                  <c:v>28944</c:v>
                </c:pt>
                <c:pt idx="382">
                  <c:v>28977</c:v>
                </c:pt>
                <c:pt idx="383">
                  <c:v>29000</c:v>
                </c:pt>
                <c:pt idx="384">
                  <c:v>29025</c:v>
                </c:pt>
                <c:pt idx="385">
                  <c:v>29063</c:v>
                </c:pt>
                <c:pt idx="386">
                  <c:v>29091</c:v>
                </c:pt>
                <c:pt idx="387">
                  <c:v>29127</c:v>
                </c:pt>
                <c:pt idx="388">
                  <c:v>29145</c:v>
                </c:pt>
                <c:pt idx="389">
                  <c:v>29160</c:v>
                </c:pt>
                <c:pt idx="390">
                  <c:v>29180</c:v>
                </c:pt>
                <c:pt idx="391">
                  <c:v>29200</c:v>
                </c:pt>
                <c:pt idx="392">
                  <c:v>29216</c:v>
                </c:pt>
                <c:pt idx="393">
                  <c:v>29223</c:v>
                </c:pt>
                <c:pt idx="394">
                  <c:v>29248</c:v>
                </c:pt>
                <c:pt idx="395">
                  <c:v>29272</c:v>
                </c:pt>
                <c:pt idx="396">
                  <c:v>29279</c:v>
                </c:pt>
                <c:pt idx="397">
                  <c:v>29303</c:v>
                </c:pt>
                <c:pt idx="398">
                  <c:v>29315</c:v>
                </c:pt>
                <c:pt idx="399">
                  <c:v>29321</c:v>
                </c:pt>
                <c:pt idx="400">
                  <c:v>29337</c:v>
                </c:pt>
                <c:pt idx="401">
                  <c:v>29348</c:v>
                </c:pt>
                <c:pt idx="402">
                  <c:v>29370</c:v>
                </c:pt>
                <c:pt idx="403">
                  <c:v>29379</c:v>
                </c:pt>
                <c:pt idx="404">
                  <c:v>29386</c:v>
                </c:pt>
                <c:pt idx="405">
                  <c:v>29399</c:v>
                </c:pt>
                <c:pt idx="406">
                  <c:v>29411</c:v>
                </c:pt>
                <c:pt idx="407">
                  <c:v>29438</c:v>
                </c:pt>
                <c:pt idx="408">
                  <c:v>29444</c:v>
                </c:pt>
                <c:pt idx="409">
                  <c:v>29447</c:v>
                </c:pt>
                <c:pt idx="410">
                  <c:v>29476</c:v>
                </c:pt>
                <c:pt idx="411">
                  <c:v>29474</c:v>
                </c:pt>
                <c:pt idx="412">
                  <c:v>29490</c:v>
                </c:pt>
                <c:pt idx="413">
                  <c:v>29496</c:v>
                </c:pt>
                <c:pt idx="414">
                  <c:v>29524</c:v>
                </c:pt>
                <c:pt idx="415">
                  <c:v>29519</c:v>
                </c:pt>
                <c:pt idx="416">
                  <c:v>29530</c:v>
                </c:pt>
                <c:pt idx="417">
                  <c:v>29537</c:v>
                </c:pt>
                <c:pt idx="418">
                  <c:v>29547</c:v>
                </c:pt>
                <c:pt idx="419">
                  <c:v>29561</c:v>
                </c:pt>
                <c:pt idx="420">
                  <c:v>29566</c:v>
                </c:pt>
                <c:pt idx="421">
                  <c:v>29571</c:v>
                </c:pt>
                <c:pt idx="422">
                  <c:v>29581</c:v>
                </c:pt>
                <c:pt idx="423">
                  <c:v>29591</c:v>
                </c:pt>
                <c:pt idx="424">
                  <c:v>29602</c:v>
                </c:pt>
                <c:pt idx="425">
                  <c:v>29603</c:v>
                </c:pt>
                <c:pt idx="426">
                  <c:v>29609</c:v>
                </c:pt>
                <c:pt idx="427">
                  <c:v>29614</c:v>
                </c:pt>
                <c:pt idx="428">
                  <c:v>29621</c:v>
                </c:pt>
                <c:pt idx="429">
                  <c:v>29633</c:v>
                </c:pt>
                <c:pt idx="430">
                  <c:v>29636</c:v>
                </c:pt>
                <c:pt idx="431">
                  <c:v>29646</c:v>
                </c:pt>
                <c:pt idx="432">
                  <c:v>29648</c:v>
                </c:pt>
                <c:pt idx="433">
                  <c:v>29660</c:v>
                </c:pt>
                <c:pt idx="434">
                  <c:v>29663</c:v>
                </c:pt>
                <c:pt idx="435">
                  <c:v>29665</c:v>
                </c:pt>
                <c:pt idx="436">
                  <c:v>29669</c:v>
                </c:pt>
                <c:pt idx="437">
                  <c:v>29676</c:v>
                </c:pt>
                <c:pt idx="438">
                  <c:v>29681</c:v>
                </c:pt>
                <c:pt idx="439">
                  <c:v>29691</c:v>
                </c:pt>
                <c:pt idx="440">
                  <c:v>29694</c:v>
                </c:pt>
                <c:pt idx="441">
                  <c:v>29694</c:v>
                </c:pt>
                <c:pt idx="442">
                  <c:v>29699</c:v>
                </c:pt>
                <c:pt idx="443">
                  <c:v>29703</c:v>
                </c:pt>
                <c:pt idx="444">
                  <c:v>29709</c:v>
                </c:pt>
                <c:pt idx="445">
                  <c:v>29711</c:v>
                </c:pt>
                <c:pt idx="446">
                  <c:v>29715</c:v>
                </c:pt>
                <c:pt idx="447">
                  <c:v>29722</c:v>
                </c:pt>
                <c:pt idx="448">
                  <c:v>29726</c:v>
                </c:pt>
                <c:pt idx="449">
                  <c:v>29734</c:v>
                </c:pt>
                <c:pt idx="450">
                  <c:v>29737</c:v>
                </c:pt>
                <c:pt idx="451">
                  <c:v>29752</c:v>
                </c:pt>
                <c:pt idx="452">
                  <c:v>29755</c:v>
                </c:pt>
                <c:pt idx="453">
                  <c:v>29751</c:v>
                </c:pt>
                <c:pt idx="454">
                  <c:v>29755</c:v>
                </c:pt>
                <c:pt idx="455">
                  <c:v>29763</c:v>
                </c:pt>
                <c:pt idx="456">
                  <c:v>29766</c:v>
                </c:pt>
                <c:pt idx="457">
                  <c:v>29766</c:v>
                </c:pt>
                <c:pt idx="458">
                  <c:v>29768</c:v>
                </c:pt>
                <c:pt idx="459">
                  <c:v>29774</c:v>
                </c:pt>
                <c:pt idx="460">
                  <c:v>29776</c:v>
                </c:pt>
                <c:pt idx="461">
                  <c:v>29787</c:v>
                </c:pt>
                <c:pt idx="462">
                  <c:v>29782</c:v>
                </c:pt>
                <c:pt idx="463">
                  <c:v>29789</c:v>
                </c:pt>
                <c:pt idx="464">
                  <c:v>29793</c:v>
                </c:pt>
                <c:pt idx="465">
                  <c:v>29794</c:v>
                </c:pt>
                <c:pt idx="466">
                  <c:v>29796</c:v>
                </c:pt>
                <c:pt idx="467">
                  <c:v>29798</c:v>
                </c:pt>
                <c:pt idx="468">
                  <c:v>29811</c:v>
                </c:pt>
                <c:pt idx="469">
                  <c:v>29805</c:v>
                </c:pt>
                <c:pt idx="470">
                  <c:v>29806</c:v>
                </c:pt>
                <c:pt idx="471">
                  <c:v>29811</c:v>
                </c:pt>
                <c:pt idx="472">
                  <c:v>29819</c:v>
                </c:pt>
                <c:pt idx="473">
                  <c:v>29817</c:v>
                </c:pt>
                <c:pt idx="474">
                  <c:v>29824</c:v>
                </c:pt>
                <c:pt idx="475">
                  <c:v>29822</c:v>
                </c:pt>
                <c:pt idx="476">
                  <c:v>29831</c:v>
                </c:pt>
                <c:pt idx="477">
                  <c:v>29834</c:v>
                </c:pt>
                <c:pt idx="478">
                  <c:v>29833</c:v>
                </c:pt>
                <c:pt idx="479">
                  <c:v>29839</c:v>
                </c:pt>
                <c:pt idx="480">
                  <c:v>29843</c:v>
                </c:pt>
                <c:pt idx="481">
                  <c:v>29846</c:v>
                </c:pt>
                <c:pt idx="482">
                  <c:v>29851</c:v>
                </c:pt>
                <c:pt idx="483">
                  <c:v>29846</c:v>
                </c:pt>
                <c:pt idx="484">
                  <c:v>29850</c:v>
                </c:pt>
                <c:pt idx="485">
                  <c:v>29852</c:v>
                </c:pt>
                <c:pt idx="486">
                  <c:v>29858</c:v>
                </c:pt>
                <c:pt idx="487">
                  <c:v>29861</c:v>
                </c:pt>
                <c:pt idx="488">
                  <c:v>29862</c:v>
                </c:pt>
                <c:pt idx="489">
                  <c:v>29863</c:v>
                </c:pt>
                <c:pt idx="490">
                  <c:v>29869</c:v>
                </c:pt>
                <c:pt idx="491">
                  <c:v>29873</c:v>
                </c:pt>
                <c:pt idx="492">
                  <c:v>29872</c:v>
                </c:pt>
                <c:pt idx="493">
                  <c:v>29875</c:v>
                </c:pt>
                <c:pt idx="494">
                  <c:v>29882</c:v>
                </c:pt>
                <c:pt idx="495">
                  <c:v>29879</c:v>
                </c:pt>
                <c:pt idx="496">
                  <c:v>29881</c:v>
                </c:pt>
                <c:pt idx="497">
                  <c:v>29881</c:v>
                </c:pt>
                <c:pt idx="498">
                  <c:v>29883</c:v>
                </c:pt>
                <c:pt idx="499">
                  <c:v>29883</c:v>
                </c:pt>
                <c:pt idx="500">
                  <c:v>29883</c:v>
                </c:pt>
                <c:pt idx="501">
                  <c:v>29883</c:v>
                </c:pt>
                <c:pt idx="502">
                  <c:v>29883</c:v>
                </c:pt>
                <c:pt idx="503">
                  <c:v>29883</c:v>
                </c:pt>
              </c:numCache>
            </c:numRef>
          </c:yVal>
          <c:smooth val="0"/>
        </c:ser>
        <c:ser>
          <c:idx val="1"/>
          <c:order val="1"/>
          <c:tx>
            <c:v>DA2D</c:v>
          </c:tx>
          <c:spPr>
            <a:ln w="25400" cap="rnd">
              <a:noFill/>
              <a:round/>
            </a:ln>
            <a:effectLst/>
          </c:spPr>
          <c:marker>
            <c:symbol val="circle"/>
            <c:size val="5"/>
            <c:spPr>
              <a:solidFill>
                <a:schemeClr val="accent2"/>
              </a:solidFill>
              <a:ln w="9525">
                <a:solidFill>
                  <a:schemeClr val="accent2"/>
                </a:solidFill>
              </a:ln>
              <a:effectLst/>
            </c:spPr>
          </c:marker>
          <c:xVal>
            <c:numRef>
              <c:f>Issues!$D$10:$D$513</c:f>
              <c:numCache>
                <c:formatCode>0.00E+00</c:formatCode>
                <c:ptCount val="504"/>
                <c:pt idx="0">
                  <c:v>522010</c:v>
                </c:pt>
                <c:pt idx="1">
                  <c:v>416540</c:v>
                </c:pt>
                <c:pt idx="2">
                  <c:v>392500</c:v>
                </c:pt>
                <c:pt idx="3">
                  <c:v>369850</c:v>
                </c:pt>
                <c:pt idx="4">
                  <c:v>348500</c:v>
                </c:pt>
                <c:pt idx="5">
                  <c:v>328390</c:v>
                </c:pt>
                <c:pt idx="6">
                  <c:v>309430</c:v>
                </c:pt>
                <c:pt idx="7">
                  <c:v>291570</c:v>
                </c:pt>
                <c:pt idx="8">
                  <c:v>274750</c:v>
                </c:pt>
                <c:pt idx="9">
                  <c:v>258890</c:v>
                </c:pt>
                <c:pt idx="10">
                  <c:v>243950</c:v>
                </c:pt>
                <c:pt idx="11">
                  <c:v>229870</c:v>
                </c:pt>
                <c:pt idx="12">
                  <c:v>216600</c:v>
                </c:pt>
                <c:pt idx="13">
                  <c:v>204100</c:v>
                </c:pt>
                <c:pt idx="14">
                  <c:v>192320</c:v>
                </c:pt>
                <c:pt idx="15">
                  <c:v>181220</c:v>
                </c:pt>
                <c:pt idx="16">
                  <c:v>170760</c:v>
                </c:pt>
                <c:pt idx="17">
                  <c:v>160900</c:v>
                </c:pt>
                <c:pt idx="18">
                  <c:v>151620</c:v>
                </c:pt>
                <c:pt idx="19">
                  <c:v>142870</c:v>
                </c:pt>
                <c:pt idx="20">
                  <c:v>134620</c:v>
                </c:pt>
                <c:pt idx="21">
                  <c:v>126850</c:v>
                </c:pt>
                <c:pt idx="22">
                  <c:v>119530</c:v>
                </c:pt>
                <c:pt idx="23">
                  <c:v>112630</c:v>
                </c:pt>
                <c:pt idx="24">
                  <c:v>106130</c:v>
                </c:pt>
                <c:pt idx="25">
                  <c:v>100000</c:v>
                </c:pt>
                <c:pt idx="26">
                  <c:v>94232</c:v>
                </c:pt>
                <c:pt idx="27">
                  <c:v>88793</c:v>
                </c:pt>
                <c:pt idx="28">
                  <c:v>83668</c:v>
                </c:pt>
                <c:pt idx="29">
                  <c:v>78839</c:v>
                </c:pt>
                <c:pt idx="30">
                  <c:v>74289</c:v>
                </c:pt>
                <c:pt idx="31">
                  <c:v>70001</c:v>
                </c:pt>
                <c:pt idx="32">
                  <c:v>65961</c:v>
                </c:pt>
                <c:pt idx="33">
                  <c:v>62154</c:v>
                </c:pt>
                <c:pt idx="34">
                  <c:v>58566</c:v>
                </c:pt>
                <c:pt idx="35">
                  <c:v>55186</c:v>
                </c:pt>
                <c:pt idx="36">
                  <c:v>52001</c:v>
                </c:pt>
                <c:pt idx="37">
                  <c:v>49000</c:v>
                </c:pt>
                <c:pt idx="38">
                  <c:v>46172</c:v>
                </c:pt>
                <c:pt idx="39">
                  <c:v>43507</c:v>
                </c:pt>
                <c:pt idx="40">
                  <c:v>40996</c:v>
                </c:pt>
                <c:pt idx="41">
                  <c:v>38629</c:v>
                </c:pt>
                <c:pt idx="42">
                  <c:v>36400</c:v>
                </c:pt>
                <c:pt idx="43">
                  <c:v>34299</c:v>
                </c:pt>
                <c:pt idx="44">
                  <c:v>32319</c:v>
                </c:pt>
                <c:pt idx="45">
                  <c:v>30454</c:v>
                </c:pt>
                <c:pt idx="46">
                  <c:v>28696</c:v>
                </c:pt>
                <c:pt idx="47">
                  <c:v>27040</c:v>
                </c:pt>
                <c:pt idx="48">
                  <c:v>25479</c:v>
                </c:pt>
                <c:pt idx="49">
                  <c:v>24009</c:v>
                </c:pt>
                <c:pt idx="50">
                  <c:v>22623</c:v>
                </c:pt>
                <c:pt idx="51">
                  <c:v>21317</c:v>
                </c:pt>
                <c:pt idx="52">
                  <c:v>20087</c:v>
                </c:pt>
                <c:pt idx="53">
                  <c:v>18928</c:v>
                </c:pt>
                <c:pt idx="54">
                  <c:v>17835</c:v>
                </c:pt>
                <c:pt idx="55">
                  <c:v>16806</c:v>
                </c:pt>
                <c:pt idx="56">
                  <c:v>15836</c:v>
                </c:pt>
                <c:pt idx="57">
                  <c:v>14922</c:v>
                </c:pt>
                <c:pt idx="58">
                  <c:v>14061</c:v>
                </c:pt>
                <c:pt idx="59">
                  <c:v>13249</c:v>
                </c:pt>
                <c:pt idx="60">
                  <c:v>12484</c:v>
                </c:pt>
                <c:pt idx="61">
                  <c:v>11764</c:v>
                </c:pt>
                <c:pt idx="62">
                  <c:v>11085</c:v>
                </c:pt>
                <c:pt idx="63">
                  <c:v>10445</c:v>
                </c:pt>
                <c:pt idx="64">
                  <c:v>9842.2000000000007</c:v>
                </c:pt>
                <c:pt idx="65">
                  <c:v>9274.2000000000007</c:v>
                </c:pt>
                <c:pt idx="66">
                  <c:v>8738.9</c:v>
                </c:pt>
                <c:pt idx="67">
                  <c:v>8234.5</c:v>
                </c:pt>
                <c:pt idx="68">
                  <c:v>7759.2</c:v>
                </c:pt>
                <c:pt idx="69">
                  <c:v>7311.4</c:v>
                </c:pt>
                <c:pt idx="70">
                  <c:v>6889.4</c:v>
                </c:pt>
                <c:pt idx="71">
                  <c:v>6491.8</c:v>
                </c:pt>
                <c:pt idx="72">
                  <c:v>6117.1</c:v>
                </c:pt>
                <c:pt idx="73">
                  <c:v>5764</c:v>
                </c:pt>
                <c:pt idx="74">
                  <c:v>5431.4</c:v>
                </c:pt>
                <c:pt idx="75">
                  <c:v>5117.8999999999996</c:v>
                </c:pt>
                <c:pt idx="76">
                  <c:v>4822.5</c:v>
                </c:pt>
                <c:pt idx="77">
                  <c:v>4544.1000000000004</c:v>
                </c:pt>
                <c:pt idx="78">
                  <c:v>4281.8999999999996</c:v>
                </c:pt>
                <c:pt idx="79">
                  <c:v>4034.7</c:v>
                </c:pt>
                <c:pt idx="80">
                  <c:v>3801.9</c:v>
                </c:pt>
                <c:pt idx="81">
                  <c:v>3582.4</c:v>
                </c:pt>
                <c:pt idx="82">
                  <c:v>3375.7</c:v>
                </c:pt>
                <c:pt idx="83">
                  <c:v>3180.8</c:v>
                </c:pt>
                <c:pt idx="84">
                  <c:v>2997.2</c:v>
                </c:pt>
                <c:pt idx="85">
                  <c:v>2824.3</c:v>
                </c:pt>
                <c:pt idx="86">
                  <c:v>2661.2</c:v>
                </c:pt>
                <c:pt idx="87">
                  <c:v>2507.6999999999998</c:v>
                </c:pt>
                <c:pt idx="88">
                  <c:v>2362.9</c:v>
                </c:pt>
                <c:pt idx="89">
                  <c:v>2226.5</c:v>
                </c:pt>
                <c:pt idx="90">
                  <c:v>2098</c:v>
                </c:pt>
                <c:pt idx="91">
                  <c:v>1976.9</c:v>
                </c:pt>
                <c:pt idx="92">
                  <c:v>1862.8</c:v>
                </c:pt>
                <c:pt idx="93">
                  <c:v>1755.3</c:v>
                </c:pt>
                <c:pt idx="94">
                  <c:v>1654</c:v>
                </c:pt>
                <c:pt idx="95">
                  <c:v>1558.5</c:v>
                </c:pt>
                <c:pt idx="96">
                  <c:v>1468.6</c:v>
                </c:pt>
                <c:pt idx="97">
                  <c:v>1383.8</c:v>
                </c:pt>
                <c:pt idx="98">
                  <c:v>1304</c:v>
                </c:pt>
                <c:pt idx="99">
                  <c:v>1228.7</c:v>
                </c:pt>
                <c:pt idx="100">
                  <c:v>1157.8</c:v>
                </c:pt>
                <c:pt idx="101">
                  <c:v>1091</c:v>
                </c:pt>
                <c:pt idx="102">
                  <c:v>1028</c:v>
                </c:pt>
                <c:pt idx="103">
                  <c:v>968.66</c:v>
                </c:pt>
                <c:pt idx="104">
                  <c:v>912.75</c:v>
                </c:pt>
                <c:pt idx="105">
                  <c:v>860.07</c:v>
                </c:pt>
                <c:pt idx="106">
                  <c:v>810.43</c:v>
                </c:pt>
                <c:pt idx="107">
                  <c:v>763.65</c:v>
                </c:pt>
                <c:pt idx="108">
                  <c:v>719.58</c:v>
                </c:pt>
                <c:pt idx="109">
                  <c:v>678.05</c:v>
                </c:pt>
                <c:pt idx="110">
                  <c:v>638.91</c:v>
                </c:pt>
                <c:pt idx="111">
                  <c:v>602.04</c:v>
                </c:pt>
                <c:pt idx="112">
                  <c:v>567.29</c:v>
                </c:pt>
                <c:pt idx="113">
                  <c:v>534.54999999999995</c:v>
                </c:pt>
                <c:pt idx="114">
                  <c:v>503.69</c:v>
                </c:pt>
                <c:pt idx="115">
                  <c:v>474.62</c:v>
                </c:pt>
                <c:pt idx="116">
                  <c:v>447.23</c:v>
                </c:pt>
                <c:pt idx="117">
                  <c:v>421.42</c:v>
                </c:pt>
                <c:pt idx="118">
                  <c:v>397.09</c:v>
                </c:pt>
                <c:pt idx="119">
                  <c:v>374.17</c:v>
                </c:pt>
                <c:pt idx="120">
                  <c:v>352.58</c:v>
                </c:pt>
                <c:pt idx="121">
                  <c:v>332.23</c:v>
                </c:pt>
                <c:pt idx="122">
                  <c:v>313.05</c:v>
                </c:pt>
                <c:pt idx="123">
                  <c:v>294.99</c:v>
                </c:pt>
                <c:pt idx="124">
                  <c:v>277.95999999999998</c:v>
                </c:pt>
                <c:pt idx="125">
                  <c:v>261.92</c:v>
                </c:pt>
                <c:pt idx="126">
                  <c:v>246.8</c:v>
                </c:pt>
                <c:pt idx="127">
                  <c:v>232.56</c:v>
                </c:pt>
                <c:pt idx="128">
                  <c:v>219.13</c:v>
                </c:pt>
                <c:pt idx="129">
                  <c:v>206.49</c:v>
                </c:pt>
                <c:pt idx="130">
                  <c:v>194.57</c:v>
                </c:pt>
                <c:pt idx="131">
                  <c:v>183.34</c:v>
                </c:pt>
                <c:pt idx="132">
                  <c:v>172.76</c:v>
                </c:pt>
                <c:pt idx="133">
                  <c:v>162.79</c:v>
                </c:pt>
                <c:pt idx="134">
                  <c:v>153.38999999999999</c:v>
                </c:pt>
                <c:pt idx="135">
                  <c:v>144.54</c:v>
                </c:pt>
                <c:pt idx="136">
                  <c:v>136.19</c:v>
                </c:pt>
                <c:pt idx="137">
                  <c:v>128.33000000000001</c:v>
                </c:pt>
                <c:pt idx="138">
                  <c:v>120.93</c:v>
                </c:pt>
                <c:pt idx="139">
                  <c:v>113.95</c:v>
                </c:pt>
                <c:pt idx="140">
                  <c:v>107.37</c:v>
                </c:pt>
                <c:pt idx="141">
                  <c:v>101.17</c:v>
                </c:pt>
                <c:pt idx="142">
                  <c:v>95.334000000000003</c:v>
                </c:pt>
                <c:pt idx="143">
                  <c:v>89.831999999999994</c:v>
                </c:pt>
                <c:pt idx="144">
                  <c:v>84.647000000000006</c:v>
                </c:pt>
                <c:pt idx="145">
                  <c:v>79.760999999999996</c:v>
                </c:pt>
                <c:pt idx="146">
                  <c:v>75.158000000000001</c:v>
                </c:pt>
                <c:pt idx="147">
                  <c:v>70.819999999999993</c:v>
                </c:pt>
                <c:pt idx="148">
                  <c:v>66.731999999999999</c:v>
                </c:pt>
                <c:pt idx="149">
                  <c:v>62.881</c:v>
                </c:pt>
                <c:pt idx="150">
                  <c:v>59.252000000000002</c:v>
                </c:pt>
                <c:pt idx="151">
                  <c:v>55.832000000000001</c:v>
                </c:pt>
                <c:pt idx="152">
                  <c:v>52.609000000000002</c:v>
                </c:pt>
                <c:pt idx="153">
                  <c:v>49.573</c:v>
                </c:pt>
                <c:pt idx="154">
                  <c:v>46.712000000000003</c:v>
                </c:pt>
                <c:pt idx="155">
                  <c:v>44.015999999999998</c:v>
                </c:pt>
                <c:pt idx="156">
                  <c:v>41.475000000000001</c:v>
                </c:pt>
                <c:pt idx="157">
                  <c:v>39.081000000000003</c:v>
                </c:pt>
                <c:pt idx="158">
                  <c:v>36.826000000000001</c:v>
                </c:pt>
                <c:pt idx="159">
                  <c:v>34.700000000000003</c:v>
                </c:pt>
                <c:pt idx="160">
                  <c:v>32.698</c:v>
                </c:pt>
                <c:pt idx="161">
                  <c:v>30.81</c:v>
                </c:pt>
                <c:pt idx="162">
                  <c:v>29.75</c:v>
                </c:pt>
                <c:pt idx="163">
                  <c:v>29.311</c:v>
                </c:pt>
                <c:pt idx="164">
                  <c:v>28.879000000000001</c:v>
                </c:pt>
                <c:pt idx="165">
                  <c:v>28.452999999999999</c:v>
                </c:pt>
                <c:pt idx="166">
                  <c:v>28.033999999999999</c:v>
                </c:pt>
                <c:pt idx="167">
                  <c:v>27.620999999999999</c:v>
                </c:pt>
                <c:pt idx="168">
                  <c:v>27.213999999999999</c:v>
                </c:pt>
                <c:pt idx="169">
                  <c:v>26.812999999999999</c:v>
                </c:pt>
                <c:pt idx="170">
                  <c:v>26.417999999999999</c:v>
                </c:pt>
                <c:pt idx="171">
                  <c:v>26.027999999999999</c:v>
                </c:pt>
                <c:pt idx="172">
                  <c:v>25.645</c:v>
                </c:pt>
                <c:pt idx="173">
                  <c:v>25.266999999999999</c:v>
                </c:pt>
                <c:pt idx="174">
                  <c:v>24.893999999999998</c:v>
                </c:pt>
                <c:pt idx="175">
                  <c:v>24.527000000000001</c:v>
                </c:pt>
                <c:pt idx="176">
                  <c:v>24.166</c:v>
                </c:pt>
                <c:pt idx="177">
                  <c:v>23.81</c:v>
                </c:pt>
                <c:pt idx="178">
                  <c:v>23.459</c:v>
                </c:pt>
                <c:pt idx="179">
                  <c:v>23.113</c:v>
                </c:pt>
                <c:pt idx="180">
                  <c:v>22.771999999999998</c:v>
                </c:pt>
                <c:pt idx="181">
                  <c:v>22.437000000000001</c:v>
                </c:pt>
                <c:pt idx="182">
                  <c:v>22.106000000000002</c:v>
                </c:pt>
                <c:pt idx="183">
                  <c:v>21.78</c:v>
                </c:pt>
                <c:pt idx="184">
                  <c:v>21.459</c:v>
                </c:pt>
                <c:pt idx="185">
                  <c:v>21.143000000000001</c:v>
                </c:pt>
                <c:pt idx="186">
                  <c:v>20.831</c:v>
                </c:pt>
                <c:pt idx="187">
                  <c:v>20.524000000000001</c:v>
                </c:pt>
                <c:pt idx="188">
                  <c:v>20.222000000000001</c:v>
                </c:pt>
                <c:pt idx="189">
                  <c:v>19.923999999999999</c:v>
                </c:pt>
                <c:pt idx="190">
                  <c:v>19.63</c:v>
                </c:pt>
                <c:pt idx="191">
                  <c:v>19.341000000000001</c:v>
                </c:pt>
                <c:pt idx="192">
                  <c:v>19.056000000000001</c:v>
                </c:pt>
                <c:pt idx="193">
                  <c:v>18.774999999999999</c:v>
                </c:pt>
                <c:pt idx="194">
                  <c:v>18.498000000000001</c:v>
                </c:pt>
                <c:pt idx="195">
                  <c:v>18.225000000000001</c:v>
                </c:pt>
                <c:pt idx="196">
                  <c:v>17.957000000000001</c:v>
                </c:pt>
                <c:pt idx="197">
                  <c:v>17.692</c:v>
                </c:pt>
                <c:pt idx="198">
                  <c:v>17.431000000000001</c:v>
                </c:pt>
                <c:pt idx="199">
                  <c:v>17.173999999999999</c:v>
                </c:pt>
                <c:pt idx="200">
                  <c:v>16.920999999999999</c:v>
                </c:pt>
                <c:pt idx="201">
                  <c:v>16.672000000000001</c:v>
                </c:pt>
                <c:pt idx="202">
                  <c:v>16.425999999999998</c:v>
                </c:pt>
                <c:pt idx="203">
                  <c:v>16.184000000000001</c:v>
                </c:pt>
                <c:pt idx="204">
                  <c:v>15.946</c:v>
                </c:pt>
                <c:pt idx="205">
                  <c:v>15.711</c:v>
                </c:pt>
                <c:pt idx="206">
                  <c:v>15.478999999999999</c:v>
                </c:pt>
                <c:pt idx="207">
                  <c:v>15.250999999999999</c:v>
                </c:pt>
                <c:pt idx="208">
                  <c:v>15.026</c:v>
                </c:pt>
                <c:pt idx="209">
                  <c:v>14.805</c:v>
                </c:pt>
                <c:pt idx="210">
                  <c:v>14.586</c:v>
                </c:pt>
                <c:pt idx="211">
                  <c:v>14.371</c:v>
                </c:pt>
                <c:pt idx="212">
                  <c:v>14.16</c:v>
                </c:pt>
                <c:pt idx="213">
                  <c:v>13.951000000000001</c:v>
                </c:pt>
                <c:pt idx="214">
                  <c:v>13.744999999999999</c:v>
                </c:pt>
                <c:pt idx="215">
                  <c:v>13.542999999999999</c:v>
                </c:pt>
                <c:pt idx="216">
                  <c:v>13.343</c:v>
                </c:pt>
                <c:pt idx="217">
                  <c:v>13.146000000000001</c:v>
                </c:pt>
                <c:pt idx="218">
                  <c:v>12.952999999999999</c:v>
                </c:pt>
                <c:pt idx="219">
                  <c:v>12.762</c:v>
                </c:pt>
                <c:pt idx="220">
                  <c:v>12.574</c:v>
                </c:pt>
                <c:pt idx="221">
                  <c:v>12.388</c:v>
                </c:pt>
                <c:pt idx="222">
                  <c:v>12.206</c:v>
                </c:pt>
                <c:pt idx="223">
                  <c:v>12.026</c:v>
                </c:pt>
                <c:pt idx="224">
                  <c:v>11.849</c:v>
                </c:pt>
                <c:pt idx="225">
                  <c:v>11.673999999999999</c:v>
                </c:pt>
                <c:pt idx="226">
                  <c:v>11.502000000000001</c:v>
                </c:pt>
                <c:pt idx="227">
                  <c:v>11.332000000000001</c:v>
                </c:pt>
                <c:pt idx="228">
                  <c:v>11.164999999999999</c:v>
                </c:pt>
                <c:pt idx="229">
                  <c:v>11.000999999999999</c:v>
                </c:pt>
                <c:pt idx="230">
                  <c:v>10.839</c:v>
                </c:pt>
                <c:pt idx="231">
                  <c:v>10.679</c:v>
                </c:pt>
                <c:pt idx="232">
                  <c:v>10.522</c:v>
                </c:pt>
                <c:pt idx="233">
                  <c:v>10.366</c:v>
                </c:pt>
                <c:pt idx="234">
                  <c:v>10.214</c:v>
                </c:pt>
                <c:pt idx="235">
                  <c:v>10.063000000000001</c:v>
                </c:pt>
                <c:pt idx="236">
                  <c:v>9.9147999999999996</c:v>
                </c:pt>
                <c:pt idx="237">
                  <c:v>9.7687000000000008</c:v>
                </c:pt>
                <c:pt idx="238">
                  <c:v>9.6247000000000007</c:v>
                </c:pt>
                <c:pt idx="239">
                  <c:v>9.4829000000000008</c:v>
                </c:pt>
                <c:pt idx="240">
                  <c:v>9.3430999999999997</c:v>
                </c:pt>
                <c:pt idx="241">
                  <c:v>9.2053999999999991</c:v>
                </c:pt>
                <c:pt idx="242">
                  <c:v>9.0696999999999992</c:v>
                </c:pt>
                <c:pt idx="243">
                  <c:v>8.9360999999999997</c:v>
                </c:pt>
                <c:pt idx="244">
                  <c:v>8.8043999999999993</c:v>
                </c:pt>
                <c:pt idx="245">
                  <c:v>8.6745999999999999</c:v>
                </c:pt>
                <c:pt idx="246">
                  <c:v>8.5466999999999995</c:v>
                </c:pt>
                <c:pt idx="247">
                  <c:v>8.4207999999999998</c:v>
                </c:pt>
                <c:pt idx="248">
                  <c:v>8.2966999999999995</c:v>
                </c:pt>
                <c:pt idx="249">
                  <c:v>8.1744000000000003</c:v>
                </c:pt>
                <c:pt idx="250">
                  <c:v>8.0539000000000005</c:v>
                </c:pt>
                <c:pt idx="251">
                  <c:v>7.9352</c:v>
                </c:pt>
                <c:pt idx="252">
                  <c:v>7.8182</c:v>
                </c:pt>
                <c:pt idx="253">
                  <c:v>7.7030000000000003</c:v>
                </c:pt>
                <c:pt idx="254">
                  <c:v>7.5895000000000001</c:v>
                </c:pt>
                <c:pt idx="255">
                  <c:v>7.4775999999999998</c:v>
                </c:pt>
                <c:pt idx="256">
                  <c:v>7.3673999999999999</c:v>
                </c:pt>
                <c:pt idx="257">
                  <c:v>7.2587999999999999</c:v>
                </c:pt>
                <c:pt idx="258">
                  <c:v>7.1517999999999997</c:v>
                </c:pt>
                <c:pt idx="259">
                  <c:v>7.0464000000000002</c:v>
                </c:pt>
                <c:pt idx="260">
                  <c:v>6.9425999999999997</c:v>
                </c:pt>
                <c:pt idx="261">
                  <c:v>6.8402000000000003</c:v>
                </c:pt>
                <c:pt idx="262">
                  <c:v>6.7393999999999998</c:v>
                </c:pt>
                <c:pt idx="263">
                  <c:v>6.6401000000000003</c:v>
                </c:pt>
                <c:pt idx="264">
                  <c:v>6.5422000000000002</c:v>
                </c:pt>
                <c:pt idx="265">
                  <c:v>6.4458000000000002</c:v>
                </c:pt>
                <c:pt idx="266">
                  <c:v>6.3507999999999996</c:v>
                </c:pt>
                <c:pt idx="267">
                  <c:v>6.2572000000000001</c:v>
                </c:pt>
                <c:pt idx="268">
                  <c:v>6.165</c:v>
                </c:pt>
                <c:pt idx="269">
                  <c:v>6.0740999999999996</c:v>
                </c:pt>
                <c:pt idx="270">
                  <c:v>5.9846000000000004</c:v>
                </c:pt>
                <c:pt idx="271">
                  <c:v>5.8963999999999999</c:v>
                </c:pt>
                <c:pt idx="272">
                  <c:v>5.8094999999999999</c:v>
                </c:pt>
                <c:pt idx="273">
                  <c:v>5.7239000000000004</c:v>
                </c:pt>
                <c:pt idx="274">
                  <c:v>5.6395</c:v>
                </c:pt>
                <c:pt idx="275">
                  <c:v>5.5564</c:v>
                </c:pt>
                <c:pt idx="276">
                  <c:v>5.4744999999999999</c:v>
                </c:pt>
                <c:pt idx="277">
                  <c:v>5.3937999999999997</c:v>
                </c:pt>
                <c:pt idx="278">
                  <c:v>5.3143000000000002</c:v>
                </c:pt>
                <c:pt idx="279">
                  <c:v>5.2359999999999998</c:v>
                </c:pt>
                <c:pt idx="280">
                  <c:v>5.1588000000000003</c:v>
                </c:pt>
                <c:pt idx="281">
                  <c:v>5.0827999999999998</c:v>
                </c:pt>
                <c:pt idx="282">
                  <c:v>5.0079000000000002</c:v>
                </c:pt>
                <c:pt idx="283">
                  <c:v>4.9340000000000002</c:v>
                </c:pt>
                <c:pt idx="284">
                  <c:v>4.8613</c:v>
                </c:pt>
                <c:pt idx="285">
                  <c:v>4.7896999999999998</c:v>
                </c:pt>
                <c:pt idx="286">
                  <c:v>4.7191000000000001</c:v>
                </c:pt>
                <c:pt idx="287">
                  <c:v>4.6494999999999997</c:v>
                </c:pt>
                <c:pt idx="288">
                  <c:v>4.5810000000000004</c:v>
                </c:pt>
                <c:pt idx="289">
                  <c:v>4.5134999999999996</c:v>
                </c:pt>
                <c:pt idx="290">
                  <c:v>4.4470000000000001</c:v>
                </c:pt>
                <c:pt idx="291">
                  <c:v>4.3814000000000002</c:v>
                </c:pt>
                <c:pt idx="292">
                  <c:v>4.3167999999999997</c:v>
                </c:pt>
                <c:pt idx="293">
                  <c:v>4.2531999999999996</c:v>
                </c:pt>
                <c:pt idx="294">
                  <c:v>4.1905000000000001</c:v>
                </c:pt>
                <c:pt idx="295">
                  <c:v>4.1288</c:v>
                </c:pt>
                <c:pt idx="296">
                  <c:v>4.0678999999999998</c:v>
                </c:pt>
                <c:pt idx="297">
                  <c:v>4.008</c:v>
                </c:pt>
                <c:pt idx="298">
                  <c:v>3.9489000000000001</c:v>
                </c:pt>
                <c:pt idx="299">
                  <c:v>3.8906999999999998</c:v>
                </c:pt>
                <c:pt idx="300">
                  <c:v>3.8332999999999999</c:v>
                </c:pt>
                <c:pt idx="301">
                  <c:v>3.7768000000000002</c:v>
                </c:pt>
                <c:pt idx="302">
                  <c:v>3.7212000000000001</c:v>
                </c:pt>
                <c:pt idx="303">
                  <c:v>3.6663000000000001</c:v>
                </c:pt>
                <c:pt idx="304">
                  <c:v>3.6122999999999998</c:v>
                </c:pt>
                <c:pt idx="305">
                  <c:v>3.5590999999999999</c:v>
                </c:pt>
                <c:pt idx="306">
                  <c:v>3.5066000000000002</c:v>
                </c:pt>
                <c:pt idx="307">
                  <c:v>3.4548999999999999</c:v>
                </c:pt>
                <c:pt idx="308">
                  <c:v>3.4039999999999999</c:v>
                </c:pt>
                <c:pt idx="309">
                  <c:v>3.3538000000000001</c:v>
                </c:pt>
                <c:pt idx="310">
                  <c:v>3.3043999999999998</c:v>
                </c:pt>
                <c:pt idx="311">
                  <c:v>3.2557</c:v>
                </c:pt>
                <c:pt idx="312">
                  <c:v>3.2077</c:v>
                </c:pt>
                <c:pt idx="313">
                  <c:v>3.1604000000000001</c:v>
                </c:pt>
                <c:pt idx="314">
                  <c:v>3.1137999999999999</c:v>
                </c:pt>
                <c:pt idx="315">
                  <c:v>3.0680000000000001</c:v>
                </c:pt>
                <c:pt idx="316">
                  <c:v>3.0226999999999999</c:v>
                </c:pt>
                <c:pt idx="317">
                  <c:v>2.9782000000000002</c:v>
                </c:pt>
                <c:pt idx="318">
                  <c:v>2.9342999999999999</c:v>
                </c:pt>
                <c:pt idx="319">
                  <c:v>2.891</c:v>
                </c:pt>
                <c:pt idx="320">
                  <c:v>2.8483999999999998</c:v>
                </c:pt>
                <c:pt idx="321">
                  <c:v>2.8064</c:v>
                </c:pt>
                <c:pt idx="322">
                  <c:v>2.7650999999999999</c:v>
                </c:pt>
                <c:pt idx="323">
                  <c:v>2.7242999999999999</c:v>
                </c:pt>
                <c:pt idx="324">
                  <c:v>2.6842000000000001</c:v>
                </c:pt>
                <c:pt idx="325">
                  <c:v>2.6446000000000001</c:v>
                </c:pt>
                <c:pt idx="326">
                  <c:v>2.6055999999999999</c:v>
                </c:pt>
                <c:pt idx="327">
                  <c:v>2.5672000000000001</c:v>
                </c:pt>
                <c:pt idx="328">
                  <c:v>2.5293999999999999</c:v>
                </c:pt>
                <c:pt idx="329">
                  <c:v>2.4921000000000002</c:v>
                </c:pt>
                <c:pt idx="330">
                  <c:v>2.4554</c:v>
                </c:pt>
                <c:pt idx="331">
                  <c:v>2.4192</c:v>
                </c:pt>
                <c:pt idx="332">
                  <c:v>2.3835000000000002</c:v>
                </c:pt>
                <c:pt idx="333">
                  <c:v>2.3483999999999998</c:v>
                </c:pt>
                <c:pt idx="334">
                  <c:v>2.3138000000000001</c:v>
                </c:pt>
                <c:pt idx="335">
                  <c:v>2.2797000000000001</c:v>
                </c:pt>
                <c:pt idx="336">
                  <c:v>2.2461000000000002</c:v>
                </c:pt>
                <c:pt idx="337">
                  <c:v>2.2130000000000001</c:v>
                </c:pt>
                <c:pt idx="338">
                  <c:v>2.1804000000000001</c:v>
                </c:pt>
                <c:pt idx="339">
                  <c:v>2.1482000000000001</c:v>
                </c:pt>
                <c:pt idx="340">
                  <c:v>2.1166</c:v>
                </c:pt>
                <c:pt idx="341">
                  <c:v>2.0853999999999999</c:v>
                </c:pt>
                <c:pt idx="342">
                  <c:v>2.0546000000000002</c:v>
                </c:pt>
                <c:pt idx="343">
                  <c:v>2.0244</c:v>
                </c:pt>
                <c:pt idx="344">
                  <c:v>1.9944999999999999</c:v>
                </c:pt>
                <c:pt idx="345">
                  <c:v>1.9651000000000001</c:v>
                </c:pt>
                <c:pt idx="346">
                  <c:v>1.9361999999999999</c:v>
                </c:pt>
                <c:pt idx="347">
                  <c:v>1.9076</c:v>
                </c:pt>
                <c:pt idx="348">
                  <c:v>1.8794999999999999</c:v>
                </c:pt>
                <c:pt idx="349">
                  <c:v>1.8517999999999999</c:v>
                </c:pt>
                <c:pt idx="350">
                  <c:v>1.8245</c:v>
                </c:pt>
                <c:pt idx="351">
                  <c:v>1.7976000000000001</c:v>
                </c:pt>
                <c:pt idx="352">
                  <c:v>1.7710999999999999</c:v>
                </c:pt>
                <c:pt idx="353">
                  <c:v>1.7450000000000001</c:v>
                </c:pt>
                <c:pt idx="354">
                  <c:v>1.7193000000000001</c:v>
                </c:pt>
                <c:pt idx="355">
                  <c:v>1.694</c:v>
                </c:pt>
                <c:pt idx="356">
                  <c:v>1.669</c:v>
                </c:pt>
                <c:pt idx="357">
                  <c:v>1.6444000000000001</c:v>
                </c:pt>
                <c:pt idx="358">
                  <c:v>1.6202000000000001</c:v>
                </c:pt>
                <c:pt idx="359">
                  <c:v>1.5963000000000001</c:v>
                </c:pt>
                <c:pt idx="360">
                  <c:v>1.5728</c:v>
                </c:pt>
                <c:pt idx="361">
                  <c:v>1.5496000000000001</c:v>
                </c:pt>
                <c:pt idx="362">
                  <c:v>1.5266999999999999</c:v>
                </c:pt>
                <c:pt idx="363">
                  <c:v>1.5042</c:v>
                </c:pt>
                <c:pt idx="364">
                  <c:v>1.4821</c:v>
                </c:pt>
                <c:pt idx="365">
                  <c:v>1.4601999999999999</c:v>
                </c:pt>
                <c:pt idx="366">
                  <c:v>1.4387000000000001</c:v>
                </c:pt>
                <c:pt idx="367">
                  <c:v>1.4175</c:v>
                </c:pt>
                <c:pt idx="368">
                  <c:v>1.3966000000000001</c:v>
                </c:pt>
                <c:pt idx="369">
                  <c:v>1.3759999999999999</c:v>
                </c:pt>
                <c:pt idx="370">
                  <c:v>1.3556999999999999</c:v>
                </c:pt>
                <c:pt idx="371">
                  <c:v>1.3358000000000001</c:v>
                </c:pt>
                <c:pt idx="372">
                  <c:v>1.3161</c:v>
                </c:pt>
                <c:pt idx="373">
                  <c:v>1.2967</c:v>
                </c:pt>
                <c:pt idx="374">
                  <c:v>1.2776000000000001</c:v>
                </c:pt>
                <c:pt idx="375">
                  <c:v>1.2586999999999999</c:v>
                </c:pt>
                <c:pt idx="376">
                  <c:v>1.2402</c:v>
                </c:pt>
                <c:pt idx="377">
                  <c:v>1.2219</c:v>
                </c:pt>
                <c:pt idx="378">
                  <c:v>1.2039</c:v>
                </c:pt>
                <c:pt idx="379">
                  <c:v>1.1861999999999999</c:v>
                </c:pt>
                <c:pt idx="380">
                  <c:v>1.1687000000000001</c:v>
                </c:pt>
                <c:pt idx="381">
                  <c:v>1.1514</c:v>
                </c:pt>
                <c:pt idx="382">
                  <c:v>1.1345000000000001</c:v>
                </c:pt>
                <c:pt idx="383">
                  <c:v>1.1177999999999999</c:v>
                </c:pt>
                <c:pt idx="384">
                  <c:v>1.1012999999999999</c:v>
                </c:pt>
                <c:pt idx="385">
                  <c:v>1.085</c:v>
                </c:pt>
                <c:pt idx="386">
                  <c:v>1.0690999999999999</c:v>
                </c:pt>
                <c:pt idx="387">
                  <c:v>1.0532999999999999</c:v>
                </c:pt>
                <c:pt idx="388">
                  <c:v>1.0378000000000001</c:v>
                </c:pt>
                <c:pt idx="389">
                  <c:v>1.0225</c:v>
                </c:pt>
                <c:pt idx="390">
                  <c:v>1.0074000000000001</c:v>
                </c:pt>
                <c:pt idx="391">
                  <c:v>0.99256</c:v>
                </c:pt>
                <c:pt idx="392">
                  <c:v>0.97792999999999997</c:v>
                </c:pt>
                <c:pt idx="393">
                  <c:v>0.96352000000000004</c:v>
                </c:pt>
                <c:pt idx="394">
                  <c:v>0.94932000000000005</c:v>
                </c:pt>
                <c:pt idx="395">
                  <c:v>0.93532999999999999</c:v>
                </c:pt>
                <c:pt idx="396">
                  <c:v>0.92154000000000003</c:v>
                </c:pt>
                <c:pt idx="397">
                  <c:v>0.90795999999999999</c:v>
                </c:pt>
                <c:pt idx="398">
                  <c:v>0.89458000000000004</c:v>
                </c:pt>
                <c:pt idx="399">
                  <c:v>0.88139000000000001</c:v>
                </c:pt>
                <c:pt idx="400">
                  <c:v>0.86839999999999995</c:v>
                </c:pt>
                <c:pt idx="401">
                  <c:v>0.85560000000000003</c:v>
                </c:pt>
                <c:pt idx="402">
                  <c:v>0.84299000000000002</c:v>
                </c:pt>
                <c:pt idx="403">
                  <c:v>0.83057000000000003</c:v>
                </c:pt>
                <c:pt idx="404">
                  <c:v>0.81832000000000005</c:v>
                </c:pt>
                <c:pt idx="405">
                  <c:v>0.80625999999999998</c:v>
                </c:pt>
                <c:pt idx="406">
                  <c:v>0.79437999999999998</c:v>
                </c:pt>
                <c:pt idx="407">
                  <c:v>0.78266999999999998</c:v>
                </c:pt>
                <c:pt idx="408">
                  <c:v>0.77114000000000005</c:v>
                </c:pt>
                <c:pt idx="409">
                  <c:v>0.75976999999999995</c:v>
                </c:pt>
                <c:pt idx="410">
                  <c:v>0.74856999999999996</c:v>
                </c:pt>
                <c:pt idx="411">
                  <c:v>0.73753999999999997</c:v>
                </c:pt>
                <c:pt idx="412">
                  <c:v>0.72667000000000004</c:v>
                </c:pt>
                <c:pt idx="413">
                  <c:v>0.71596000000000004</c:v>
                </c:pt>
                <c:pt idx="414">
                  <c:v>0.70540999999999998</c:v>
                </c:pt>
                <c:pt idx="415">
                  <c:v>0.69501000000000002</c:v>
                </c:pt>
                <c:pt idx="416">
                  <c:v>0.68476999999999999</c:v>
                </c:pt>
                <c:pt idx="417">
                  <c:v>0.67466999999999999</c:v>
                </c:pt>
                <c:pt idx="418">
                  <c:v>0.66473000000000004</c:v>
                </c:pt>
                <c:pt idx="419">
                  <c:v>0.65493000000000001</c:v>
                </c:pt>
                <c:pt idx="420">
                  <c:v>0.64527999999999996</c:v>
                </c:pt>
                <c:pt idx="421">
                  <c:v>0.63576999999999995</c:v>
                </c:pt>
                <c:pt idx="422">
                  <c:v>0.62639999999999996</c:v>
                </c:pt>
                <c:pt idx="423">
                  <c:v>0.61717</c:v>
                </c:pt>
                <c:pt idx="424">
                  <c:v>0.60807</c:v>
                </c:pt>
                <c:pt idx="425">
                  <c:v>0.59911000000000003</c:v>
                </c:pt>
                <c:pt idx="426">
                  <c:v>0.59028000000000003</c:v>
                </c:pt>
                <c:pt idx="427">
                  <c:v>0.58157999999999999</c:v>
                </c:pt>
                <c:pt idx="428">
                  <c:v>0.57301000000000002</c:v>
                </c:pt>
                <c:pt idx="429">
                  <c:v>0.56455999999999995</c:v>
                </c:pt>
                <c:pt idx="430">
                  <c:v>0.55623999999999996</c:v>
                </c:pt>
                <c:pt idx="431">
                  <c:v>0.54803999999999997</c:v>
                </c:pt>
                <c:pt idx="432">
                  <c:v>0.53996</c:v>
                </c:pt>
                <c:pt idx="433">
                  <c:v>0.53200999999999998</c:v>
                </c:pt>
                <c:pt idx="434">
                  <c:v>0.52417000000000002</c:v>
                </c:pt>
                <c:pt idx="435">
                  <c:v>0.51644000000000001</c:v>
                </c:pt>
                <c:pt idx="436">
                  <c:v>0.50883</c:v>
                </c:pt>
                <c:pt idx="437">
                  <c:v>0.50133000000000005</c:v>
                </c:pt>
                <c:pt idx="438">
                  <c:v>0.49393999999999999</c:v>
                </c:pt>
                <c:pt idx="439">
                  <c:v>0.48665999999999998</c:v>
                </c:pt>
                <c:pt idx="440">
                  <c:v>0.47949000000000003</c:v>
                </c:pt>
                <c:pt idx="441">
                  <c:v>0.47242000000000001</c:v>
                </c:pt>
                <c:pt idx="442">
                  <c:v>0.46545999999999998</c:v>
                </c:pt>
                <c:pt idx="443">
                  <c:v>0.45860000000000001</c:v>
                </c:pt>
                <c:pt idx="444">
                  <c:v>0.45184000000000002</c:v>
                </c:pt>
                <c:pt idx="445">
                  <c:v>0.44518000000000002</c:v>
                </c:pt>
                <c:pt idx="446">
                  <c:v>0.43862000000000001</c:v>
                </c:pt>
                <c:pt idx="447">
                  <c:v>0.43214999999999998</c:v>
                </c:pt>
                <c:pt idx="448">
                  <c:v>0.42577999999999999</c:v>
                </c:pt>
                <c:pt idx="449">
                  <c:v>0.41950999999999999</c:v>
                </c:pt>
                <c:pt idx="450">
                  <c:v>0.41332000000000002</c:v>
                </c:pt>
                <c:pt idx="451">
                  <c:v>0.40722999999999998</c:v>
                </c:pt>
                <c:pt idx="452">
                  <c:v>0.40122999999999998</c:v>
                </c:pt>
                <c:pt idx="453">
                  <c:v>0.39532</c:v>
                </c:pt>
                <c:pt idx="454">
                  <c:v>0.38949</c:v>
                </c:pt>
                <c:pt idx="455">
                  <c:v>0.38374999999999998</c:v>
                </c:pt>
                <c:pt idx="456">
                  <c:v>0.37808999999999998</c:v>
                </c:pt>
                <c:pt idx="457">
                  <c:v>0.37252000000000002</c:v>
                </c:pt>
                <c:pt idx="458">
                  <c:v>0.36703000000000002</c:v>
                </c:pt>
                <c:pt idx="459">
                  <c:v>0.36162</c:v>
                </c:pt>
                <c:pt idx="460">
                  <c:v>0.35629</c:v>
                </c:pt>
                <c:pt idx="461">
                  <c:v>0.35104000000000002</c:v>
                </c:pt>
                <c:pt idx="462">
                  <c:v>0.34587000000000001</c:v>
                </c:pt>
                <c:pt idx="463">
                  <c:v>0.34077000000000002</c:v>
                </c:pt>
                <c:pt idx="464">
                  <c:v>0.33574999999999999</c:v>
                </c:pt>
                <c:pt idx="465">
                  <c:v>0.33079999999999998</c:v>
                </c:pt>
                <c:pt idx="466">
                  <c:v>0.32591999999999999</c:v>
                </c:pt>
                <c:pt idx="467">
                  <c:v>0.32112000000000002</c:v>
                </c:pt>
                <c:pt idx="468">
                  <c:v>0.31639</c:v>
                </c:pt>
                <c:pt idx="469">
                  <c:v>0.31172</c:v>
                </c:pt>
                <c:pt idx="470">
                  <c:v>0.30713000000000001</c:v>
                </c:pt>
                <c:pt idx="471">
                  <c:v>0.30259999999999998</c:v>
                </c:pt>
                <c:pt idx="472">
                  <c:v>0.29814000000000002</c:v>
                </c:pt>
                <c:pt idx="473">
                  <c:v>0.29375000000000001</c:v>
                </c:pt>
                <c:pt idx="474">
                  <c:v>0.28942000000000001</c:v>
                </c:pt>
                <c:pt idx="475">
                  <c:v>0.28515000000000001</c:v>
                </c:pt>
                <c:pt idx="476">
                  <c:v>0.28094999999999998</c:v>
                </c:pt>
                <c:pt idx="477">
                  <c:v>0.27681</c:v>
                </c:pt>
                <c:pt idx="478">
                  <c:v>0.27272999999999997</c:v>
                </c:pt>
                <c:pt idx="479">
                  <c:v>0.26871</c:v>
                </c:pt>
                <c:pt idx="480">
                  <c:v>0.26474999999999999</c:v>
                </c:pt>
                <c:pt idx="481">
                  <c:v>0.26085000000000003</c:v>
                </c:pt>
                <c:pt idx="482">
                  <c:v>0.25700000000000001</c:v>
                </c:pt>
                <c:pt idx="483">
                  <c:v>0.25320999999999999</c:v>
                </c:pt>
                <c:pt idx="484">
                  <c:v>0.24948000000000001</c:v>
                </c:pt>
                <c:pt idx="485">
                  <c:v>0.24581</c:v>
                </c:pt>
                <c:pt idx="486">
                  <c:v>0.24218000000000001</c:v>
                </c:pt>
                <c:pt idx="487">
                  <c:v>0.23860999999999999</c:v>
                </c:pt>
                <c:pt idx="488">
                  <c:v>0.2351</c:v>
                </c:pt>
                <c:pt idx="489">
                  <c:v>0.23163</c:v>
                </c:pt>
                <c:pt idx="490">
                  <c:v>0.21951999999999999</c:v>
                </c:pt>
                <c:pt idx="491">
                  <c:v>0.16283</c:v>
                </c:pt>
                <c:pt idx="492">
                  <c:v>0.12078</c:v>
                </c:pt>
                <c:pt idx="493">
                  <c:v>8.9587E-2</c:v>
                </c:pt>
                <c:pt idx="494">
                  <c:v>6.6450999999999996E-2</c:v>
                </c:pt>
                <c:pt idx="495">
                  <c:v>4.929E-2</c:v>
                </c:pt>
                <c:pt idx="496">
                  <c:v>3.6561000000000003E-2</c:v>
                </c:pt>
                <c:pt idx="497">
                  <c:v>2.7119000000000001E-2</c:v>
                </c:pt>
                <c:pt idx="498">
                  <c:v>2.0115000000000001E-2</c:v>
                </c:pt>
                <c:pt idx="499">
                  <c:v>1.4919999999999999E-2</c:v>
                </c:pt>
                <c:pt idx="500">
                  <c:v>1.1067E-2</c:v>
                </c:pt>
                <c:pt idx="501">
                  <c:v>8.2091000000000004E-3</c:v>
                </c:pt>
                <c:pt idx="502">
                  <c:v>6.0891000000000001E-3</c:v>
                </c:pt>
                <c:pt idx="503">
                  <c:v>4.5166E-3</c:v>
                </c:pt>
              </c:numCache>
            </c:numRef>
          </c:xVal>
          <c:yVal>
            <c:numRef>
              <c:f>Issues!$E$10:$E$513</c:f>
              <c:numCache>
                <c:formatCode>General</c:formatCode>
                <c:ptCount val="504"/>
                <c:pt idx="0">
                  <c:v>1</c:v>
                </c:pt>
                <c:pt idx="1">
                  <c:v>3</c:v>
                </c:pt>
                <c:pt idx="2">
                  <c:v>3</c:v>
                </c:pt>
                <c:pt idx="3">
                  <c:v>3</c:v>
                </c:pt>
                <c:pt idx="4">
                  <c:v>3</c:v>
                </c:pt>
                <c:pt idx="5">
                  <c:v>3</c:v>
                </c:pt>
                <c:pt idx="6">
                  <c:v>5</c:v>
                </c:pt>
                <c:pt idx="7">
                  <c:v>7</c:v>
                </c:pt>
                <c:pt idx="8">
                  <c:v>7</c:v>
                </c:pt>
                <c:pt idx="9">
                  <c:v>7</c:v>
                </c:pt>
                <c:pt idx="10">
                  <c:v>10</c:v>
                </c:pt>
                <c:pt idx="11">
                  <c:v>12</c:v>
                </c:pt>
                <c:pt idx="12">
                  <c:v>11</c:v>
                </c:pt>
                <c:pt idx="13">
                  <c:v>8</c:v>
                </c:pt>
                <c:pt idx="14">
                  <c:v>8</c:v>
                </c:pt>
                <c:pt idx="15">
                  <c:v>8</c:v>
                </c:pt>
                <c:pt idx="16">
                  <c:v>14</c:v>
                </c:pt>
                <c:pt idx="17">
                  <c:v>14</c:v>
                </c:pt>
                <c:pt idx="18">
                  <c:v>14</c:v>
                </c:pt>
                <c:pt idx="19">
                  <c:v>14</c:v>
                </c:pt>
                <c:pt idx="20">
                  <c:v>10</c:v>
                </c:pt>
                <c:pt idx="21">
                  <c:v>14</c:v>
                </c:pt>
                <c:pt idx="22">
                  <c:v>23</c:v>
                </c:pt>
                <c:pt idx="23">
                  <c:v>26</c:v>
                </c:pt>
                <c:pt idx="24">
                  <c:v>23</c:v>
                </c:pt>
                <c:pt idx="25">
                  <c:v>20</c:v>
                </c:pt>
                <c:pt idx="26">
                  <c:v>22</c:v>
                </c:pt>
                <c:pt idx="27">
                  <c:v>20</c:v>
                </c:pt>
                <c:pt idx="28">
                  <c:v>20</c:v>
                </c:pt>
                <c:pt idx="29">
                  <c:v>20</c:v>
                </c:pt>
                <c:pt idx="30">
                  <c:v>26</c:v>
                </c:pt>
                <c:pt idx="31">
                  <c:v>34</c:v>
                </c:pt>
                <c:pt idx="32">
                  <c:v>36</c:v>
                </c:pt>
                <c:pt idx="33">
                  <c:v>35</c:v>
                </c:pt>
                <c:pt idx="34">
                  <c:v>38</c:v>
                </c:pt>
                <c:pt idx="35">
                  <c:v>39</c:v>
                </c:pt>
                <c:pt idx="36">
                  <c:v>39</c:v>
                </c:pt>
                <c:pt idx="37">
                  <c:v>45</c:v>
                </c:pt>
                <c:pt idx="38">
                  <c:v>40</c:v>
                </c:pt>
                <c:pt idx="39">
                  <c:v>46</c:v>
                </c:pt>
                <c:pt idx="40">
                  <c:v>46</c:v>
                </c:pt>
                <c:pt idx="41">
                  <c:v>42</c:v>
                </c:pt>
                <c:pt idx="42">
                  <c:v>45</c:v>
                </c:pt>
                <c:pt idx="43">
                  <c:v>57</c:v>
                </c:pt>
                <c:pt idx="44">
                  <c:v>63</c:v>
                </c:pt>
                <c:pt idx="45">
                  <c:v>53</c:v>
                </c:pt>
                <c:pt idx="46">
                  <c:v>79</c:v>
                </c:pt>
                <c:pt idx="47">
                  <c:v>80</c:v>
                </c:pt>
                <c:pt idx="48">
                  <c:v>81</c:v>
                </c:pt>
                <c:pt idx="49">
                  <c:v>78</c:v>
                </c:pt>
                <c:pt idx="50">
                  <c:v>80</c:v>
                </c:pt>
                <c:pt idx="51">
                  <c:v>85</c:v>
                </c:pt>
                <c:pt idx="52">
                  <c:v>91</c:v>
                </c:pt>
                <c:pt idx="53">
                  <c:v>90</c:v>
                </c:pt>
                <c:pt idx="54">
                  <c:v>88</c:v>
                </c:pt>
                <c:pt idx="55">
                  <c:v>101</c:v>
                </c:pt>
                <c:pt idx="56">
                  <c:v>129</c:v>
                </c:pt>
                <c:pt idx="57">
                  <c:v>123</c:v>
                </c:pt>
                <c:pt idx="58">
                  <c:v>134</c:v>
                </c:pt>
                <c:pt idx="59">
                  <c:v>137</c:v>
                </c:pt>
                <c:pt idx="60">
                  <c:v>150</c:v>
                </c:pt>
                <c:pt idx="61">
                  <c:v>163</c:v>
                </c:pt>
                <c:pt idx="62">
                  <c:v>166</c:v>
                </c:pt>
                <c:pt idx="63">
                  <c:v>176</c:v>
                </c:pt>
                <c:pt idx="64">
                  <c:v>189</c:v>
                </c:pt>
                <c:pt idx="65">
                  <c:v>185</c:v>
                </c:pt>
                <c:pt idx="66">
                  <c:v>185</c:v>
                </c:pt>
                <c:pt idx="67">
                  <c:v>218</c:v>
                </c:pt>
                <c:pt idx="68">
                  <c:v>213</c:v>
                </c:pt>
                <c:pt idx="69">
                  <c:v>252</c:v>
                </c:pt>
                <c:pt idx="70">
                  <c:v>304</c:v>
                </c:pt>
                <c:pt idx="71">
                  <c:v>295</c:v>
                </c:pt>
                <c:pt idx="72">
                  <c:v>332</c:v>
                </c:pt>
                <c:pt idx="73">
                  <c:v>327</c:v>
                </c:pt>
                <c:pt idx="74">
                  <c:v>337</c:v>
                </c:pt>
                <c:pt idx="75">
                  <c:v>368</c:v>
                </c:pt>
                <c:pt idx="76">
                  <c:v>373</c:v>
                </c:pt>
                <c:pt idx="77">
                  <c:v>377</c:v>
                </c:pt>
                <c:pt idx="78">
                  <c:v>433</c:v>
                </c:pt>
                <c:pt idx="79">
                  <c:v>433</c:v>
                </c:pt>
                <c:pt idx="80">
                  <c:v>464</c:v>
                </c:pt>
                <c:pt idx="81">
                  <c:v>479</c:v>
                </c:pt>
                <c:pt idx="82">
                  <c:v>498</c:v>
                </c:pt>
                <c:pt idx="83">
                  <c:v>552</c:v>
                </c:pt>
                <c:pt idx="84">
                  <c:v>553</c:v>
                </c:pt>
                <c:pt idx="85">
                  <c:v>580</c:v>
                </c:pt>
                <c:pt idx="86">
                  <c:v>612</c:v>
                </c:pt>
                <c:pt idx="87">
                  <c:v>662</c:v>
                </c:pt>
                <c:pt idx="88">
                  <c:v>703</c:v>
                </c:pt>
                <c:pt idx="89">
                  <c:v>721</c:v>
                </c:pt>
                <c:pt idx="90">
                  <c:v>776</c:v>
                </c:pt>
                <c:pt idx="91">
                  <c:v>837</c:v>
                </c:pt>
                <c:pt idx="92">
                  <c:v>855</c:v>
                </c:pt>
                <c:pt idx="93">
                  <c:v>907</c:v>
                </c:pt>
                <c:pt idx="94">
                  <c:v>979</c:v>
                </c:pt>
                <c:pt idx="95">
                  <c:v>997</c:v>
                </c:pt>
                <c:pt idx="96">
                  <c:v>1032</c:v>
                </c:pt>
                <c:pt idx="97">
                  <c:v>1085</c:v>
                </c:pt>
                <c:pt idx="98">
                  <c:v>1165</c:v>
                </c:pt>
                <c:pt idx="99">
                  <c:v>1236</c:v>
                </c:pt>
                <c:pt idx="100">
                  <c:v>1373</c:v>
                </c:pt>
                <c:pt idx="101">
                  <c:v>1429</c:v>
                </c:pt>
                <c:pt idx="102">
                  <c:v>1488</c:v>
                </c:pt>
                <c:pt idx="103">
                  <c:v>1540</c:v>
                </c:pt>
                <c:pt idx="104">
                  <c:v>1597</c:v>
                </c:pt>
                <c:pt idx="105">
                  <c:v>1781</c:v>
                </c:pt>
                <c:pt idx="106">
                  <c:v>1778</c:v>
                </c:pt>
                <c:pt idx="107">
                  <c:v>1874</c:v>
                </c:pt>
                <c:pt idx="108">
                  <c:v>2091</c:v>
                </c:pt>
                <c:pt idx="109">
                  <c:v>2124</c:v>
                </c:pt>
                <c:pt idx="110">
                  <c:v>2296</c:v>
                </c:pt>
                <c:pt idx="111">
                  <c:v>2482</c:v>
                </c:pt>
                <c:pt idx="112">
                  <c:v>2535</c:v>
                </c:pt>
                <c:pt idx="113">
                  <c:v>2693</c:v>
                </c:pt>
                <c:pt idx="114">
                  <c:v>2699</c:v>
                </c:pt>
                <c:pt idx="115">
                  <c:v>2879</c:v>
                </c:pt>
                <c:pt idx="116">
                  <c:v>2976</c:v>
                </c:pt>
                <c:pt idx="117">
                  <c:v>3178</c:v>
                </c:pt>
                <c:pt idx="118">
                  <c:v>3356</c:v>
                </c:pt>
                <c:pt idx="119">
                  <c:v>3500</c:v>
                </c:pt>
                <c:pt idx="120">
                  <c:v>3573</c:v>
                </c:pt>
                <c:pt idx="121">
                  <c:v>3666</c:v>
                </c:pt>
                <c:pt idx="122">
                  <c:v>3836</c:v>
                </c:pt>
                <c:pt idx="123">
                  <c:v>3923</c:v>
                </c:pt>
                <c:pt idx="124">
                  <c:v>4039</c:v>
                </c:pt>
                <c:pt idx="125">
                  <c:v>4180</c:v>
                </c:pt>
                <c:pt idx="126">
                  <c:v>4240</c:v>
                </c:pt>
                <c:pt idx="127">
                  <c:v>4333</c:v>
                </c:pt>
                <c:pt idx="128">
                  <c:v>4426</c:v>
                </c:pt>
                <c:pt idx="129">
                  <c:v>4483</c:v>
                </c:pt>
                <c:pt idx="130">
                  <c:v>4540</c:v>
                </c:pt>
                <c:pt idx="131">
                  <c:v>4640</c:v>
                </c:pt>
                <c:pt idx="132">
                  <c:v>4683</c:v>
                </c:pt>
                <c:pt idx="133">
                  <c:v>4750</c:v>
                </c:pt>
                <c:pt idx="134">
                  <c:v>4873</c:v>
                </c:pt>
                <c:pt idx="135">
                  <c:v>4964</c:v>
                </c:pt>
                <c:pt idx="136">
                  <c:v>5077</c:v>
                </c:pt>
                <c:pt idx="137">
                  <c:v>5243</c:v>
                </c:pt>
                <c:pt idx="138">
                  <c:v>5519</c:v>
                </c:pt>
                <c:pt idx="139">
                  <c:v>5994</c:v>
                </c:pt>
                <c:pt idx="140">
                  <c:v>6353</c:v>
                </c:pt>
                <c:pt idx="141">
                  <c:v>6586</c:v>
                </c:pt>
                <c:pt idx="142">
                  <c:v>7131</c:v>
                </c:pt>
                <c:pt idx="143">
                  <c:v>7584</c:v>
                </c:pt>
                <c:pt idx="144">
                  <c:v>7885</c:v>
                </c:pt>
                <c:pt idx="145">
                  <c:v>8328</c:v>
                </c:pt>
                <c:pt idx="146">
                  <c:v>8723</c:v>
                </c:pt>
                <c:pt idx="147">
                  <c:v>9107</c:v>
                </c:pt>
                <c:pt idx="148">
                  <c:v>9401</c:v>
                </c:pt>
                <c:pt idx="149">
                  <c:v>9708</c:v>
                </c:pt>
                <c:pt idx="150">
                  <c:v>10069</c:v>
                </c:pt>
                <c:pt idx="151">
                  <c:v>10483</c:v>
                </c:pt>
                <c:pt idx="152">
                  <c:v>10829</c:v>
                </c:pt>
                <c:pt idx="153">
                  <c:v>11269</c:v>
                </c:pt>
                <c:pt idx="154">
                  <c:v>11650</c:v>
                </c:pt>
                <c:pt idx="155">
                  <c:v>12050</c:v>
                </c:pt>
                <c:pt idx="156">
                  <c:v>12492</c:v>
                </c:pt>
                <c:pt idx="157">
                  <c:v>13360</c:v>
                </c:pt>
                <c:pt idx="158">
                  <c:v>14029</c:v>
                </c:pt>
                <c:pt idx="159">
                  <c:v>14574</c:v>
                </c:pt>
                <c:pt idx="160">
                  <c:v>15199</c:v>
                </c:pt>
                <c:pt idx="161">
                  <c:v>16068</c:v>
                </c:pt>
                <c:pt idx="162">
                  <c:v>16526</c:v>
                </c:pt>
                <c:pt idx="163">
                  <c:v>16804</c:v>
                </c:pt>
                <c:pt idx="164">
                  <c:v>16887</c:v>
                </c:pt>
                <c:pt idx="165">
                  <c:v>16993</c:v>
                </c:pt>
                <c:pt idx="166">
                  <c:v>17129</c:v>
                </c:pt>
                <c:pt idx="167">
                  <c:v>17254</c:v>
                </c:pt>
                <c:pt idx="168">
                  <c:v>17370</c:v>
                </c:pt>
                <c:pt idx="169">
                  <c:v>17534</c:v>
                </c:pt>
                <c:pt idx="170">
                  <c:v>17724</c:v>
                </c:pt>
                <c:pt idx="171">
                  <c:v>17903</c:v>
                </c:pt>
                <c:pt idx="172">
                  <c:v>17993</c:v>
                </c:pt>
                <c:pt idx="173">
                  <c:v>18187</c:v>
                </c:pt>
                <c:pt idx="174">
                  <c:v>18265</c:v>
                </c:pt>
                <c:pt idx="175">
                  <c:v>18403</c:v>
                </c:pt>
                <c:pt idx="176">
                  <c:v>18559</c:v>
                </c:pt>
                <c:pt idx="177">
                  <c:v>18761</c:v>
                </c:pt>
                <c:pt idx="178">
                  <c:v>18856</c:v>
                </c:pt>
                <c:pt idx="179">
                  <c:v>19008</c:v>
                </c:pt>
                <c:pt idx="180">
                  <c:v>19122</c:v>
                </c:pt>
                <c:pt idx="181">
                  <c:v>19299</c:v>
                </c:pt>
                <c:pt idx="182">
                  <c:v>19422</c:v>
                </c:pt>
                <c:pt idx="183">
                  <c:v>19520</c:v>
                </c:pt>
                <c:pt idx="184">
                  <c:v>19615</c:v>
                </c:pt>
                <c:pt idx="185">
                  <c:v>19757</c:v>
                </c:pt>
                <c:pt idx="186">
                  <c:v>19975</c:v>
                </c:pt>
                <c:pt idx="187">
                  <c:v>20113</c:v>
                </c:pt>
                <c:pt idx="188">
                  <c:v>20319</c:v>
                </c:pt>
                <c:pt idx="189">
                  <c:v>20446</c:v>
                </c:pt>
                <c:pt idx="190">
                  <c:v>20575</c:v>
                </c:pt>
                <c:pt idx="191">
                  <c:v>20755</c:v>
                </c:pt>
                <c:pt idx="192">
                  <c:v>20846</c:v>
                </c:pt>
                <c:pt idx="193">
                  <c:v>21020</c:v>
                </c:pt>
                <c:pt idx="194">
                  <c:v>21199</c:v>
                </c:pt>
                <c:pt idx="195">
                  <c:v>21303</c:v>
                </c:pt>
                <c:pt idx="196">
                  <c:v>21384</c:v>
                </c:pt>
                <c:pt idx="197">
                  <c:v>21539</c:v>
                </c:pt>
                <c:pt idx="198">
                  <c:v>21659</c:v>
                </c:pt>
                <c:pt idx="199">
                  <c:v>21803</c:v>
                </c:pt>
                <c:pt idx="200">
                  <c:v>21968</c:v>
                </c:pt>
                <c:pt idx="201">
                  <c:v>22056</c:v>
                </c:pt>
                <c:pt idx="202">
                  <c:v>22154</c:v>
                </c:pt>
                <c:pt idx="203">
                  <c:v>22229</c:v>
                </c:pt>
                <c:pt idx="204">
                  <c:v>22375</c:v>
                </c:pt>
                <c:pt idx="205">
                  <c:v>22529</c:v>
                </c:pt>
                <c:pt idx="206">
                  <c:v>22640</c:v>
                </c:pt>
                <c:pt idx="207">
                  <c:v>22770</c:v>
                </c:pt>
                <c:pt idx="208">
                  <c:v>22925</c:v>
                </c:pt>
                <c:pt idx="209">
                  <c:v>22984</c:v>
                </c:pt>
                <c:pt idx="210">
                  <c:v>23203</c:v>
                </c:pt>
                <c:pt idx="211">
                  <c:v>23212</c:v>
                </c:pt>
                <c:pt idx="212">
                  <c:v>23336</c:v>
                </c:pt>
                <c:pt idx="213">
                  <c:v>23549</c:v>
                </c:pt>
                <c:pt idx="214">
                  <c:v>23609</c:v>
                </c:pt>
                <c:pt idx="215">
                  <c:v>23748</c:v>
                </c:pt>
                <c:pt idx="216">
                  <c:v>23811</c:v>
                </c:pt>
                <c:pt idx="217">
                  <c:v>23930</c:v>
                </c:pt>
                <c:pt idx="218">
                  <c:v>24022</c:v>
                </c:pt>
                <c:pt idx="219">
                  <c:v>24193</c:v>
                </c:pt>
                <c:pt idx="220">
                  <c:v>24311</c:v>
                </c:pt>
                <c:pt idx="221">
                  <c:v>24426</c:v>
                </c:pt>
                <c:pt idx="222">
                  <c:v>24509</c:v>
                </c:pt>
                <c:pt idx="223">
                  <c:v>24627</c:v>
                </c:pt>
                <c:pt idx="224">
                  <c:v>24772</c:v>
                </c:pt>
                <c:pt idx="225">
                  <c:v>24847</c:v>
                </c:pt>
                <c:pt idx="226">
                  <c:v>25022</c:v>
                </c:pt>
                <c:pt idx="227">
                  <c:v>25194</c:v>
                </c:pt>
                <c:pt idx="228">
                  <c:v>25354</c:v>
                </c:pt>
                <c:pt idx="229">
                  <c:v>25494</c:v>
                </c:pt>
                <c:pt idx="230">
                  <c:v>25573</c:v>
                </c:pt>
                <c:pt idx="231">
                  <c:v>25674</c:v>
                </c:pt>
                <c:pt idx="232">
                  <c:v>25806</c:v>
                </c:pt>
                <c:pt idx="233">
                  <c:v>25930</c:v>
                </c:pt>
                <c:pt idx="234">
                  <c:v>26055</c:v>
                </c:pt>
                <c:pt idx="235">
                  <c:v>26214</c:v>
                </c:pt>
                <c:pt idx="236">
                  <c:v>26333</c:v>
                </c:pt>
                <c:pt idx="237">
                  <c:v>26461</c:v>
                </c:pt>
                <c:pt idx="238">
                  <c:v>26422</c:v>
                </c:pt>
                <c:pt idx="239">
                  <c:v>26662</c:v>
                </c:pt>
                <c:pt idx="240">
                  <c:v>26809</c:v>
                </c:pt>
                <c:pt idx="241">
                  <c:v>26891</c:v>
                </c:pt>
                <c:pt idx="242">
                  <c:v>27034</c:v>
                </c:pt>
                <c:pt idx="243">
                  <c:v>17753</c:v>
                </c:pt>
                <c:pt idx="244">
                  <c:v>18053</c:v>
                </c:pt>
                <c:pt idx="245">
                  <c:v>17885</c:v>
                </c:pt>
                <c:pt idx="246">
                  <c:v>18219</c:v>
                </c:pt>
                <c:pt idx="247">
                  <c:v>18151</c:v>
                </c:pt>
                <c:pt idx="248">
                  <c:v>18374</c:v>
                </c:pt>
                <c:pt idx="249">
                  <c:v>18397</c:v>
                </c:pt>
                <c:pt idx="250">
                  <c:v>18669</c:v>
                </c:pt>
                <c:pt idx="251">
                  <c:v>18652</c:v>
                </c:pt>
                <c:pt idx="252">
                  <c:v>18907</c:v>
                </c:pt>
                <c:pt idx="253">
                  <c:v>18929</c:v>
                </c:pt>
                <c:pt idx="254">
                  <c:v>19148</c:v>
                </c:pt>
                <c:pt idx="255">
                  <c:v>18969</c:v>
                </c:pt>
                <c:pt idx="256">
                  <c:v>19236</c:v>
                </c:pt>
                <c:pt idx="257">
                  <c:v>19555</c:v>
                </c:pt>
                <c:pt idx="258">
                  <c:v>19546</c:v>
                </c:pt>
                <c:pt idx="259">
                  <c:v>19867</c:v>
                </c:pt>
                <c:pt idx="260">
                  <c:v>19759</c:v>
                </c:pt>
                <c:pt idx="261">
                  <c:v>20117</c:v>
                </c:pt>
                <c:pt idx="262">
                  <c:v>19805</c:v>
                </c:pt>
                <c:pt idx="263">
                  <c:v>20272</c:v>
                </c:pt>
                <c:pt idx="264">
                  <c:v>20521</c:v>
                </c:pt>
                <c:pt idx="265">
                  <c:v>20492</c:v>
                </c:pt>
                <c:pt idx="266">
                  <c:v>20691</c:v>
                </c:pt>
                <c:pt idx="267">
                  <c:v>20906</c:v>
                </c:pt>
                <c:pt idx="268">
                  <c:v>20854</c:v>
                </c:pt>
                <c:pt idx="269">
                  <c:v>21138</c:v>
                </c:pt>
                <c:pt idx="270">
                  <c:v>20851</c:v>
                </c:pt>
                <c:pt idx="271">
                  <c:v>21261</c:v>
                </c:pt>
                <c:pt idx="272">
                  <c:v>21550</c:v>
                </c:pt>
                <c:pt idx="273">
                  <c:v>21399</c:v>
                </c:pt>
                <c:pt idx="274">
                  <c:v>21766</c:v>
                </c:pt>
                <c:pt idx="275">
                  <c:v>22040</c:v>
                </c:pt>
                <c:pt idx="276">
                  <c:v>22009</c:v>
                </c:pt>
                <c:pt idx="277">
                  <c:v>22192</c:v>
                </c:pt>
                <c:pt idx="278">
                  <c:v>22482</c:v>
                </c:pt>
                <c:pt idx="279">
                  <c:v>22098</c:v>
                </c:pt>
                <c:pt idx="280">
                  <c:v>22652</c:v>
                </c:pt>
                <c:pt idx="281">
                  <c:v>22838</c:v>
                </c:pt>
                <c:pt idx="282">
                  <c:v>23173</c:v>
                </c:pt>
                <c:pt idx="283">
                  <c:v>22983</c:v>
                </c:pt>
                <c:pt idx="284">
                  <c:v>23230</c:v>
                </c:pt>
                <c:pt idx="285">
                  <c:v>23498</c:v>
                </c:pt>
                <c:pt idx="286">
                  <c:v>23248</c:v>
                </c:pt>
                <c:pt idx="287">
                  <c:v>23509</c:v>
                </c:pt>
                <c:pt idx="288">
                  <c:v>23792</c:v>
                </c:pt>
                <c:pt idx="289">
                  <c:v>24089</c:v>
                </c:pt>
                <c:pt idx="290">
                  <c:v>23920</c:v>
                </c:pt>
                <c:pt idx="291">
                  <c:v>24208</c:v>
                </c:pt>
                <c:pt idx="292">
                  <c:v>24475</c:v>
                </c:pt>
                <c:pt idx="293">
                  <c:v>24782</c:v>
                </c:pt>
                <c:pt idx="294">
                  <c:v>24584</c:v>
                </c:pt>
                <c:pt idx="295">
                  <c:v>24846</c:v>
                </c:pt>
                <c:pt idx="296">
                  <c:v>25099</c:v>
                </c:pt>
                <c:pt idx="297">
                  <c:v>25389</c:v>
                </c:pt>
                <c:pt idx="298">
                  <c:v>25058</c:v>
                </c:pt>
                <c:pt idx="299">
                  <c:v>25381</c:v>
                </c:pt>
                <c:pt idx="300">
                  <c:v>25650</c:v>
                </c:pt>
                <c:pt idx="301">
                  <c:v>25931</c:v>
                </c:pt>
                <c:pt idx="302">
                  <c:v>25606</c:v>
                </c:pt>
                <c:pt idx="303">
                  <c:v>25937</c:v>
                </c:pt>
                <c:pt idx="304">
                  <c:v>26247</c:v>
                </c:pt>
                <c:pt idx="305">
                  <c:v>26475</c:v>
                </c:pt>
                <c:pt idx="306">
                  <c:v>26783</c:v>
                </c:pt>
                <c:pt idx="307">
                  <c:v>26425</c:v>
                </c:pt>
                <c:pt idx="308">
                  <c:v>26768</c:v>
                </c:pt>
                <c:pt idx="309">
                  <c:v>26986</c:v>
                </c:pt>
                <c:pt idx="310">
                  <c:v>27336</c:v>
                </c:pt>
                <c:pt idx="311">
                  <c:v>27561</c:v>
                </c:pt>
                <c:pt idx="312">
                  <c:v>27236</c:v>
                </c:pt>
                <c:pt idx="313">
                  <c:v>27487</c:v>
                </c:pt>
                <c:pt idx="314">
                  <c:v>27799</c:v>
                </c:pt>
                <c:pt idx="315">
                  <c:v>28055</c:v>
                </c:pt>
                <c:pt idx="316">
                  <c:v>28366</c:v>
                </c:pt>
                <c:pt idx="317">
                  <c:v>27909</c:v>
                </c:pt>
                <c:pt idx="318">
                  <c:v>28206</c:v>
                </c:pt>
                <c:pt idx="319">
                  <c:v>28521</c:v>
                </c:pt>
                <c:pt idx="320">
                  <c:v>28791</c:v>
                </c:pt>
                <c:pt idx="321">
                  <c:v>29085</c:v>
                </c:pt>
                <c:pt idx="322">
                  <c:v>29355</c:v>
                </c:pt>
                <c:pt idx="323">
                  <c:v>28766</c:v>
                </c:pt>
                <c:pt idx="324">
                  <c:v>29058</c:v>
                </c:pt>
                <c:pt idx="325">
                  <c:v>29300</c:v>
                </c:pt>
                <c:pt idx="326">
                  <c:v>29574</c:v>
                </c:pt>
                <c:pt idx="327">
                  <c:v>29892</c:v>
                </c:pt>
                <c:pt idx="328">
                  <c:v>30145</c:v>
                </c:pt>
                <c:pt idx="329">
                  <c:v>30405</c:v>
                </c:pt>
                <c:pt idx="330">
                  <c:v>29875</c:v>
                </c:pt>
                <c:pt idx="331">
                  <c:v>30117</c:v>
                </c:pt>
                <c:pt idx="332">
                  <c:v>30368</c:v>
                </c:pt>
                <c:pt idx="333">
                  <c:v>30625</c:v>
                </c:pt>
                <c:pt idx="334">
                  <c:v>30967</c:v>
                </c:pt>
                <c:pt idx="335">
                  <c:v>31217</c:v>
                </c:pt>
                <c:pt idx="336">
                  <c:v>31533</c:v>
                </c:pt>
                <c:pt idx="337">
                  <c:v>30875</c:v>
                </c:pt>
                <c:pt idx="338">
                  <c:v>31156</c:v>
                </c:pt>
                <c:pt idx="339">
                  <c:v>31408</c:v>
                </c:pt>
                <c:pt idx="340">
                  <c:v>31733</c:v>
                </c:pt>
                <c:pt idx="341">
                  <c:v>31967</c:v>
                </c:pt>
                <c:pt idx="342">
                  <c:v>32173</c:v>
                </c:pt>
                <c:pt idx="343">
                  <c:v>32432</c:v>
                </c:pt>
                <c:pt idx="344">
                  <c:v>32717</c:v>
                </c:pt>
                <c:pt idx="345">
                  <c:v>32030</c:v>
                </c:pt>
                <c:pt idx="346">
                  <c:v>32283</c:v>
                </c:pt>
                <c:pt idx="347">
                  <c:v>32504</c:v>
                </c:pt>
                <c:pt idx="348">
                  <c:v>32775</c:v>
                </c:pt>
                <c:pt idx="349">
                  <c:v>33099</c:v>
                </c:pt>
                <c:pt idx="350">
                  <c:v>33368</c:v>
                </c:pt>
                <c:pt idx="351">
                  <c:v>33678</c:v>
                </c:pt>
                <c:pt idx="352">
                  <c:v>33911</c:v>
                </c:pt>
                <c:pt idx="353">
                  <c:v>34188</c:v>
                </c:pt>
                <c:pt idx="354">
                  <c:v>33393</c:v>
                </c:pt>
                <c:pt idx="355">
                  <c:v>33724</c:v>
                </c:pt>
                <c:pt idx="356">
                  <c:v>34012</c:v>
                </c:pt>
                <c:pt idx="357">
                  <c:v>34285</c:v>
                </c:pt>
                <c:pt idx="358">
                  <c:v>34547</c:v>
                </c:pt>
                <c:pt idx="359">
                  <c:v>34871</c:v>
                </c:pt>
                <c:pt idx="360">
                  <c:v>35089</c:v>
                </c:pt>
                <c:pt idx="361">
                  <c:v>35389</c:v>
                </c:pt>
                <c:pt idx="362">
                  <c:v>35653</c:v>
                </c:pt>
                <c:pt idx="363">
                  <c:v>35912</c:v>
                </c:pt>
                <c:pt idx="364">
                  <c:v>34895</c:v>
                </c:pt>
                <c:pt idx="365">
                  <c:v>35101</c:v>
                </c:pt>
                <c:pt idx="366">
                  <c:v>35338</c:v>
                </c:pt>
                <c:pt idx="367">
                  <c:v>35567</c:v>
                </c:pt>
                <c:pt idx="368">
                  <c:v>35836</c:v>
                </c:pt>
                <c:pt idx="369">
                  <c:v>36060</c:v>
                </c:pt>
                <c:pt idx="370">
                  <c:v>36273</c:v>
                </c:pt>
                <c:pt idx="371">
                  <c:v>36511</c:v>
                </c:pt>
                <c:pt idx="372">
                  <c:v>36772</c:v>
                </c:pt>
                <c:pt idx="373">
                  <c:v>37040</c:v>
                </c:pt>
                <c:pt idx="374">
                  <c:v>37269</c:v>
                </c:pt>
                <c:pt idx="375">
                  <c:v>37522</c:v>
                </c:pt>
                <c:pt idx="376">
                  <c:v>37842</c:v>
                </c:pt>
                <c:pt idx="377">
                  <c:v>36736</c:v>
                </c:pt>
                <c:pt idx="378">
                  <c:v>36973</c:v>
                </c:pt>
                <c:pt idx="379">
                  <c:v>37261</c:v>
                </c:pt>
                <c:pt idx="380">
                  <c:v>37489</c:v>
                </c:pt>
                <c:pt idx="381">
                  <c:v>37778</c:v>
                </c:pt>
                <c:pt idx="382">
                  <c:v>38024</c:v>
                </c:pt>
                <c:pt idx="383">
                  <c:v>38311</c:v>
                </c:pt>
                <c:pt idx="384">
                  <c:v>38539</c:v>
                </c:pt>
                <c:pt idx="385">
                  <c:v>38791</c:v>
                </c:pt>
                <c:pt idx="386">
                  <c:v>39076</c:v>
                </c:pt>
                <c:pt idx="387">
                  <c:v>39326</c:v>
                </c:pt>
                <c:pt idx="388">
                  <c:v>39553</c:v>
                </c:pt>
                <c:pt idx="389">
                  <c:v>39843</c:v>
                </c:pt>
                <c:pt idx="390">
                  <c:v>40093</c:v>
                </c:pt>
                <c:pt idx="391">
                  <c:v>40401</c:v>
                </c:pt>
                <c:pt idx="392">
                  <c:v>39009</c:v>
                </c:pt>
                <c:pt idx="393">
                  <c:v>39243</c:v>
                </c:pt>
                <c:pt idx="394">
                  <c:v>39553</c:v>
                </c:pt>
                <c:pt idx="395">
                  <c:v>39802</c:v>
                </c:pt>
                <c:pt idx="396">
                  <c:v>40033</c:v>
                </c:pt>
                <c:pt idx="397">
                  <c:v>40292</c:v>
                </c:pt>
                <c:pt idx="398">
                  <c:v>40541</c:v>
                </c:pt>
                <c:pt idx="399">
                  <c:v>40749</c:v>
                </c:pt>
                <c:pt idx="400">
                  <c:v>40983</c:v>
                </c:pt>
                <c:pt idx="401">
                  <c:v>41233</c:v>
                </c:pt>
                <c:pt idx="402">
                  <c:v>41489</c:v>
                </c:pt>
                <c:pt idx="403">
                  <c:v>41762</c:v>
                </c:pt>
                <c:pt idx="404">
                  <c:v>42012</c:v>
                </c:pt>
                <c:pt idx="405">
                  <c:v>42243</c:v>
                </c:pt>
                <c:pt idx="406">
                  <c:v>42495</c:v>
                </c:pt>
                <c:pt idx="407">
                  <c:v>42783</c:v>
                </c:pt>
                <c:pt idx="408">
                  <c:v>43029</c:v>
                </c:pt>
                <c:pt idx="409">
                  <c:v>43304</c:v>
                </c:pt>
                <c:pt idx="410">
                  <c:v>43564</c:v>
                </c:pt>
                <c:pt idx="411">
                  <c:v>41399</c:v>
                </c:pt>
                <c:pt idx="412">
                  <c:v>41990</c:v>
                </c:pt>
                <c:pt idx="413">
                  <c:v>42197</c:v>
                </c:pt>
                <c:pt idx="414">
                  <c:v>42433</c:v>
                </c:pt>
                <c:pt idx="415">
                  <c:v>42711</c:v>
                </c:pt>
                <c:pt idx="416">
                  <c:v>42951</c:v>
                </c:pt>
                <c:pt idx="417">
                  <c:v>43155</c:v>
                </c:pt>
                <c:pt idx="418">
                  <c:v>43431</c:v>
                </c:pt>
                <c:pt idx="419">
                  <c:v>43699</c:v>
                </c:pt>
                <c:pt idx="420">
                  <c:v>43912</c:v>
                </c:pt>
                <c:pt idx="421">
                  <c:v>44156</c:v>
                </c:pt>
                <c:pt idx="422">
                  <c:v>44389</c:v>
                </c:pt>
                <c:pt idx="423">
                  <c:v>44633</c:v>
                </c:pt>
                <c:pt idx="424">
                  <c:v>44864</c:v>
                </c:pt>
                <c:pt idx="425">
                  <c:v>45099</c:v>
                </c:pt>
                <c:pt idx="426">
                  <c:v>45339</c:v>
                </c:pt>
                <c:pt idx="427">
                  <c:v>45559</c:v>
                </c:pt>
                <c:pt idx="428">
                  <c:v>45785</c:v>
                </c:pt>
                <c:pt idx="429">
                  <c:v>45977</c:v>
                </c:pt>
                <c:pt idx="430">
                  <c:v>46224</c:v>
                </c:pt>
                <c:pt idx="431">
                  <c:v>46475</c:v>
                </c:pt>
                <c:pt idx="432">
                  <c:v>46646</c:v>
                </c:pt>
                <c:pt idx="433">
                  <c:v>46905</c:v>
                </c:pt>
                <c:pt idx="434">
                  <c:v>47179</c:v>
                </c:pt>
                <c:pt idx="435">
                  <c:v>47402</c:v>
                </c:pt>
                <c:pt idx="436">
                  <c:v>47602</c:v>
                </c:pt>
                <c:pt idx="437">
                  <c:v>47868</c:v>
                </c:pt>
                <c:pt idx="438">
                  <c:v>48097</c:v>
                </c:pt>
                <c:pt idx="439">
                  <c:v>45624</c:v>
                </c:pt>
                <c:pt idx="440">
                  <c:v>45959</c:v>
                </c:pt>
                <c:pt idx="441">
                  <c:v>46161</c:v>
                </c:pt>
                <c:pt idx="442">
                  <c:v>46359</c:v>
                </c:pt>
                <c:pt idx="443">
                  <c:v>46604</c:v>
                </c:pt>
                <c:pt idx="444">
                  <c:v>46805</c:v>
                </c:pt>
                <c:pt idx="445">
                  <c:v>46989</c:v>
                </c:pt>
                <c:pt idx="446">
                  <c:v>47166</c:v>
                </c:pt>
                <c:pt idx="447">
                  <c:v>47358</c:v>
                </c:pt>
                <c:pt idx="448">
                  <c:v>47495</c:v>
                </c:pt>
                <c:pt idx="449">
                  <c:v>47716</c:v>
                </c:pt>
                <c:pt idx="450">
                  <c:v>47896</c:v>
                </c:pt>
                <c:pt idx="451">
                  <c:v>48068</c:v>
                </c:pt>
                <c:pt idx="452">
                  <c:v>48217</c:v>
                </c:pt>
                <c:pt idx="453">
                  <c:v>48371</c:v>
                </c:pt>
                <c:pt idx="454">
                  <c:v>48547</c:v>
                </c:pt>
                <c:pt idx="455">
                  <c:v>48654</c:v>
                </c:pt>
                <c:pt idx="456">
                  <c:v>48767</c:v>
                </c:pt>
                <c:pt idx="457">
                  <c:v>48873</c:v>
                </c:pt>
                <c:pt idx="458">
                  <c:v>48981</c:v>
                </c:pt>
                <c:pt idx="459">
                  <c:v>49091</c:v>
                </c:pt>
                <c:pt idx="460">
                  <c:v>49194</c:v>
                </c:pt>
                <c:pt idx="461">
                  <c:v>49334</c:v>
                </c:pt>
                <c:pt idx="462">
                  <c:v>49434</c:v>
                </c:pt>
                <c:pt idx="463">
                  <c:v>49504</c:v>
                </c:pt>
                <c:pt idx="464">
                  <c:v>49585</c:v>
                </c:pt>
                <c:pt idx="465">
                  <c:v>49652</c:v>
                </c:pt>
                <c:pt idx="466">
                  <c:v>49714</c:v>
                </c:pt>
                <c:pt idx="467">
                  <c:v>49787</c:v>
                </c:pt>
                <c:pt idx="468">
                  <c:v>49839</c:v>
                </c:pt>
                <c:pt idx="469">
                  <c:v>49878</c:v>
                </c:pt>
                <c:pt idx="470">
                  <c:v>49927</c:v>
                </c:pt>
                <c:pt idx="471">
                  <c:v>49974</c:v>
                </c:pt>
                <c:pt idx="472">
                  <c:v>50012</c:v>
                </c:pt>
                <c:pt idx="473">
                  <c:v>50042</c:v>
                </c:pt>
                <c:pt idx="474">
                  <c:v>50075</c:v>
                </c:pt>
                <c:pt idx="475">
                  <c:v>50095</c:v>
                </c:pt>
                <c:pt idx="476">
                  <c:v>50112</c:v>
                </c:pt>
                <c:pt idx="477">
                  <c:v>50125</c:v>
                </c:pt>
                <c:pt idx="478">
                  <c:v>50138</c:v>
                </c:pt>
                <c:pt idx="479">
                  <c:v>50152</c:v>
                </c:pt>
                <c:pt idx="480">
                  <c:v>50160</c:v>
                </c:pt>
                <c:pt idx="481">
                  <c:v>50170</c:v>
                </c:pt>
                <c:pt idx="482">
                  <c:v>50179</c:v>
                </c:pt>
                <c:pt idx="483">
                  <c:v>50180</c:v>
                </c:pt>
                <c:pt idx="484">
                  <c:v>50189</c:v>
                </c:pt>
                <c:pt idx="485">
                  <c:v>50190</c:v>
                </c:pt>
                <c:pt idx="486">
                  <c:v>50197</c:v>
                </c:pt>
                <c:pt idx="487">
                  <c:v>50206</c:v>
                </c:pt>
                <c:pt idx="488">
                  <c:v>48598</c:v>
                </c:pt>
                <c:pt idx="489">
                  <c:v>48600</c:v>
                </c:pt>
                <c:pt idx="490">
                  <c:v>48606</c:v>
                </c:pt>
                <c:pt idx="491">
                  <c:v>48606</c:v>
                </c:pt>
                <c:pt idx="492">
                  <c:v>48606</c:v>
                </c:pt>
                <c:pt idx="493">
                  <c:v>48606</c:v>
                </c:pt>
                <c:pt idx="494">
                  <c:v>48606</c:v>
                </c:pt>
                <c:pt idx="495">
                  <c:v>48606</c:v>
                </c:pt>
                <c:pt idx="496">
                  <c:v>48606</c:v>
                </c:pt>
                <c:pt idx="497">
                  <c:v>48606</c:v>
                </c:pt>
                <c:pt idx="498">
                  <c:v>48606</c:v>
                </c:pt>
                <c:pt idx="499">
                  <c:v>48606</c:v>
                </c:pt>
                <c:pt idx="500">
                  <c:v>48606</c:v>
                </c:pt>
                <c:pt idx="501">
                  <c:v>48606</c:v>
                </c:pt>
                <c:pt idx="502">
                  <c:v>48606</c:v>
                </c:pt>
                <c:pt idx="503">
                  <c:v>48606</c:v>
                </c:pt>
              </c:numCache>
            </c:numRef>
          </c:yVal>
          <c:smooth val="0"/>
        </c:ser>
        <c:dLbls>
          <c:showLegendKey val="0"/>
          <c:showVal val="0"/>
          <c:showCatName val="0"/>
          <c:showSerName val="0"/>
          <c:showPercent val="0"/>
          <c:showBubbleSize val="0"/>
        </c:dLbls>
        <c:axId val="605592840"/>
        <c:axId val="605595584"/>
      </c:scatterChart>
      <c:valAx>
        <c:axId val="605592840"/>
        <c:scaling>
          <c:logBase val="10"/>
          <c:orientation val="maxMin"/>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sz="2400" b="1">
                    <a:solidFill>
                      <a:sysClr val="windowText" lastClr="000000"/>
                    </a:solidFill>
                  </a:rPr>
                  <a:t>Temperature</a:t>
                </a:r>
              </a:p>
            </c:rich>
          </c:tx>
          <c:layout>
            <c:manualLayout>
              <c:xMode val="edge"/>
              <c:yMode val="edge"/>
              <c:x val="0.40179902521687488"/>
              <c:y val="0.90322098416124608"/>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0.00E+00" sourceLinked="1"/>
        <c:majorTickMark val="in"/>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605595584"/>
        <c:crosses val="autoZero"/>
        <c:crossBetween val="midCat"/>
      </c:valAx>
      <c:valAx>
        <c:axId val="605595584"/>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Cluster Count</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605592840"/>
        <c:crossesAt val="1.0000000000000002E-3"/>
        <c:crossBetween val="midCat"/>
      </c:valAx>
      <c:spPr>
        <a:noFill/>
        <a:ln>
          <a:noFill/>
        </a:ln>
        <a:effectLst/>
      </c:spPr>
    </c:plotArea>
    <c:legend>
      <c:legendPos val="t"/>
      <c:layout>
        <c:manualLayout>
          <c:xMode val="edge"/>
          <c:yMode val="edge"/>
          <c:x val="0.13734071765617778"/>
          <c:y val="0.33375549706508628"/>
          <c:w val="0.22251260412574975"/>
          <c:h val="6.9008220503731052E-2"/>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89041516277652"/>
          <c:y val="7.9508492952656301E-2"/>
          <c:w val="0.80091748023576514"/>
          <c:h val="0.64429539368655897"/>
        </c:manualLayout>
      </c:layout>
      <c:scatterChart>
        <c:scatterStyle val="lineMarker"/>
        <c:varyColors val="0"/>
        <c:ser>
          <c:idx val="0"/>
          <c:order val="0"/>
          <c:tx>
            <c:strRef>
              <c:f>Sheet15!$A$3</c:f>
              <c:strCache>
                <c:ptCount val="1"/>
                <c:pt idx="0">
                  <c:v>100K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Sheet15!$C$3:$C$7</c:f>
              <c:numCache>
                <c:formatCode>General</c:formatCode>
                <c:ptCount val="5"/>
                <c:pt idx="0">
                  <c:v>8</c:v>
                </c:pt>
                <c:pt idx="1">
                  <c:v>16</c:v>
                </c:pt>
                <c:pt idx="2">
                  <c:v>32</c:v>
                </c:pt>
                <c:pt idx="3">
                  <c:v>64</c:v>
                </c:pt>
                <c:pt idx="4">
                  <c:v>128</c:v>
                </c:pt>
              </c:numCache>
            </c:numRef>
          </c:xVal>
          <c:yVal>
            <c:numRef>
              <c:f>Sheet15!$P$3:$P$7</c:f>
              <c:numCache>
                <c:formatCode>0.00</c:formatCode>
                <c:ptCount val="5"/>
                <c:pt idx="0">
                  <c:v>1</c:v>
                </c:pt>
                <c:pt idx="1">
                  <c:v>0.93715810327892402</c:v>
                </c:pt>
                <c:pt idx="2">
                  <c:v>0.91881191173163135</c:v>
                </c:pt>
                <c:pt idx="3">
                  <c:v>0.77461930947020152</c:v>
                </c:pt>
                <c:pt idx="4">
                  <c:v>0.52924930382310365</c:v>
                </c:pt>
              </c:numCache>
            </c:numRef>
          </c:yVal>
          <c:smooth val="0"/>
        </c:ser>
        <c:ser>
          <c:idx val="1"/>
          <c:order val="1"/>
          <c:tx>
            <c:strRef>
              <c:f>Sheet15!$A$8</c:f>
              <c:strCache>
                <c:ptCount val="1"/>
                <c:pt idx="0">
                  <c:v>200K points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Sheet15!$C$8:$C$10</c:f>
              <c:numCache>
                <c:formatCode>General</c:formatCode>
                <c:ptCount val="3"/>
                <c:pt idx="0">
                  <c:v>32</c:v>
                </c:pt>
                <c:pt idx="1">
                  <c:v>64</c:v>
                </c:pt>
                <c:pt idx="2">
                  <c:v>128</c:v>
                </c:pt>
              </c:numCache>
            </c:numRef>
          </c:xVal>
          <c:yVal>
            <c:numRef>
              <c:f>Sheet15!$P$8:$P$10</c:f>
              <c:numCache>
                <c:formatCode>0.00</c:formatCode>
                <c:ptCount val="3"/>
                <c:pt idx="0">
                  <c:v>1</c:v>
                </c:pt>
                <c:pt idx="1">
                  <c:v>0.87330743298640012</c:v>
                </c:pt>
                <c:pt idx="2">
                  <c:v>0.86648842621075539</c:v>
                </c:pt>
              </c:numCache>
            </c:numRef>
          </c:yVal>
          <c:smooth val="0"/>
        </c:ser>
        <c:ser>
          <c:idx val="2"/>
          <c:order val="2"/>
          <c:tx>
            <c:strRef>
              <c:f>Sheet15!$A$11</c:f>
              <c:strCache>
                <c:ptCount val="1"/>
                <c:pt idx="0">
                  <c:v>300K points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Sheet15!$C$11:$C$12</c:f>
              <c:numCache>
                <c:formatCode>General</c:formatCode>
                <c:ptCount val="2"/>
                <c:pt idx="0">
                  <c:v>64</c:v>
                </c:pt>
                <c:pt idx="1">
                  <c:v>128</c:v>
                </c:pt>
              </c:numCache>
            </c:numRef>
          </c:xVal>
          <c:yVal>
            <c:numRef>
              <c:f>Sheet15!$P$11:$P$12</c:f>
              <c:numCache>
                <c:formatCode>0.00</c:formatCode>
                <c:ptCount val="2"/>
                <c:pt idx="0">
                  <c:v>1</c:v>
                </c:pt>
                <c:pt idx="1">
                  <c:v>0.85822837846405509</c:v>
                </c:pt>
              </c:numCache>
            </c:numRef>
          </c:yVal>
          <c:smooth val="0"/>
        </c:ser>
        <c:dLbls>
          <c:showLegendKey val="0"/>
          <c:showVal val="0"/>
          <c:showCatName val="0"/>
          <c:showSerName val="0"/>
          <c:showPercent val="0"/>
          <c:showBubbleSize val="0"/>
        </c:dLbls>
        <c:axId val="605593232"/>
        <c:axId val="605597544"/>
      </c:scatterChart>
      <c:valAx>
        <c:axId val="605593232"/>
        <c:scaling>
          <c:orientation val="minMax"/>
          <c:max val="1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Number of Nodes</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05597544"/>
        <c:crosses val="autoZero"/>
        <c:crossBetween val="midCat"/>
        <c:majorUnit val="20"/>
      </c:valAx>
      <c:valAx>
        <c:axId val="605597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Parallel Efficiency</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05593232"/>
        <c:crosses val="autoZero"/>
        <c:crossBetween val="midCat"/>
      </c:valAx>
      <c:spPr>
        <a:noFill/>
        <a:ln>
          <a:noFill/>
        </a:ln>
        <a:effectLst/>
      </c:spPr>
    </c:plotArea>
    <c:legend>
      <c:legendPos val="b"/>
      <c:layout>
        <c:manualLayout>
          <c:xMode val="edge"/>
          <c:yMode val="edge"/>
          <c:x val="4.999989787268809E-2"/>
          <c:y val="0.8799344590596696"/>
          <c:w val="0.89999979574537614"/>
          <c:h val="7.38227663738564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0.2014</cdr:x>
      <cdr:y>0.63075</cdr:y>
    </cdr:from>
    <cdr:to>
      <cdr:x>0.39217</cdr:x>
      <cdr:y>0.70021</cdr:y>
    </cdr:to>
    <cdr:sp macro="" textlink="">
      <cdr:nvSpPr>
        <cdr:cNvPr id="2" name="TextBox 1"/>
        <cdr:cNvSpPr txBox="1"/>
      </cdr:nvSpPr>
      <cdr:spPr>
        <a:xfrm xmlns:a="http://schemas.openxmlformats.org/drawingml/2006/main">
          <a:off x="1850232" y="2940844"/>
          <a:ext cx="1752600"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Start </a:t>
          </a:r>
          <a:r>
            <a:rPr lang="en-US" sz="1400" b="1" dirty="0" smtClean="0">
              <a:solidFill>
                <a:sysClr val="windowText" lastClr="000000"/>
              </a:solidFill>
            </a:rPr>
            <a:t>Sponge DAVS(2)</a:t>
          </a:r>
          <a:endParaRPr lang="en-US" sz="1400" b="1" dirty="0">
            <a:solidFill>
              <a:sysClr val="windowText" lastClr="000000"/>
            </a:solidFill>
          </a:endParaRPr>
        </a:p>
      </cdr:txBody>
    </cdr:sp>
  </cdr:relSizeAnchor>
  <cdr:relSizeAnchor xmlns:cdr="http://schemas.openxmlformats.org/drawingml/2006/chartDrawing">
    <cdr:from>
      <cdr:x>0.45853</cdr:x>
      <cdr:y>0.76149</cdr:y>
    </cdr:from>
    <cdr:to>
      <cdr:x>0.66184</cdr:x>
      <cdr:y>0.83095</cdr:y>
    </cdr:to>
    <cdr:sp macro="" textlink="">
      <cdr:nvSpPr>
        <cdr:cNvPr id="3" name="TextBox 2"/>
        <cdr:cNvSpPr txBox="1"/>
      </cdr:nvSpPr>
      <cdr:spPr>
        <a:xfrm xmlns:a="http://schemas.openxmlformats.org/drawingml/2006/main">
          <a:off x="4212432" y="3550444"/>
          <a:ext cx="1867793"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Add Close Cluster Check</a:t>
          </a:r>
        </a:p>
      </cdr:txBody>
    </cdr:sp>
  </cdr:relSizeAnchor>
  <cdr:relSizeAnchor xmlns:cdr="http://schemas.openxmlformats.org/drawingml/2006/chartDrawing">
    <cdr:from>
      <cdr:x>0.63271</cdr:x>
      <cdr:y>0.66343</cdr:y>
    </cdr:from>
    <cdr:to>
      <cdr:x>0.86942</cdr:x>
      <cdr:y>0.73289</cdr:y>
    </cdr:to>
    <cdr:sp macro="" textlink="">
      <cdr:nvSpPr>
        <cdr:cNvPr id="4" name="TextBox 3"/>
        <cdr:cNvSpPr txBox="1"/>
      </cdr:nvSpPr>
      <cdr:spPr>
        <a:xfrm xmlns:a="http://schemas.openxmlformats.org/drawingml/2006/main">
          <a:off x="5812632" y="3093244"/>
          <a:ext cx="2174615"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ysClr val="windowText" lastClr="000000"/>
              </a:solidFill>
            </a:rPr>
            <a:t>Sponge Reaches final value</a:t>
          </a:r>
          <a:endParaRPr lang="en-US" sz="1400" b="1" dirty="0">
            <a:solidFill>
              <a:sysClr val="windowText" lastClr="000000"/>
            </a:solidFill>
          </a:endParaRPr>
        </a:p>
      </cdr:txBody>
    </cdr:sp>
  </cdr:relSizeAnchor>
  <cdr:relSizeAnchor xmlns:cdr="http://schemas.openxmlformats.org/drawingml/2006/chartDrawing">
    <cdr:from>
      <cdr:x>0.49171</cdr:x>
      <cdr:y>0.66343</cdr:y>
    </cdr:from>
    <cdr:to>
      <cdr:x>0.50829</cdr:x>
      <cdr:y>0.76149</cdr:y>
    </cdr:to>
    <cdr:cxnSp macro="">
      <cdr:nvCxnSpPr>
        <cdr:cNvPr id="6" name="Straight Arrow Connector 5"/>
        <cdr:cNvCxnSpPr/>
      </cdr:nvCxnSpPr>
      <cdr:spPr>
        <a:xfrm xmlns:a="http://schemas.openxmlformats.org/drawingml/2006/main" flipV="1">
          <a:off x="4517232" y="3093244"/>
          <a:ext cx="152400" cy="4572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0.48341</cdr:x>
      <cdr:y>0.58172</cdr:y>
    </cdr:from>
    <cdr:to>
      <cdr:x>0.50829</cdr:x>
      <cdr:y>0.76149</cdr:y>
    </cdr:to>
    <cdr:cxnSp macro="">
      <cdr:nvCxnSpPr>
        <cdr:cNvPr id="8" name="Straight Arrow Connector 7"/>
        <cdr:cNvCxnSpPr/>
      </cdr:nvCxnSpPr>
      <cdr:spPr>
        <a:xfrm xmlns:a="http://schemas.openxmlformats.org/drawingml/2006/main" flipV="1">
          <a:off x="4441032" y="2712244"/>
          <a:ext cx="228600" cy="8382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0.40047</cdr:x>
      <cdr:y>0.66343</cdr:y>
    </cdr:from>
    <cdr:to>
      <cdr:x>0.45023</cdr:x>
      <cdr:y>0.66343</cdr:y>
    </cdr:to>
    <cdr:cxnSp macro="">
      <cdr:nvCxnSpPr>
        <cdr:cNvPr id="10" name="Straight Arrow Connector 9"/>
        <cdr:cNvCxnSpPr/>
      </cdr:nvCxnSpPr>
      <cdr:spPr>
        <a:xfrm xmlns:a="http://schemas.openxmlformats.org/drawingml/2006/main">
          <a:off x="3679032" y="3093244"/>
          <a:ext cx="457200" cy="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0.57465</cdr:x>
      <cdr:y>0.63075</cdr:y>
    </cdr:from>
    <cdr:to>
      <cdr:x>0.6493</cdr:x>
      <cdr:y>0.66343</cdr:y>
    </cdr:to>
    <cdr:cxnSp macro="">
      <cdr:nvCxnSpPr>
        <cdr:cNvPr id="13" name="Straight Arrow Connector 12"/>
        <cdr:cNvCxnSpPr/>
      </cdr:nvCxnSpPr>
      <cdr:spPr>
        <a:xfrm xmlns:a="http://schemas.openxmlformats.org/drawingml/2006/main" flipH="1" flipV="1">
          <a:off x="5279232" y="2940844"/>
          <a:ext cx="685800" cy="1524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0.75058</cdr:x>
      <cdr:y>0.79194</cdr:y>
    </cdr:from>
    <cdr:to>
      <cdr:x>0.89468</cdr:x>
      <cdr:y>1</cdr:y>
    </cdr:to>
    <cdr:sp macro="" textlink="">
      <cdr:nvSpPr>
        <cdr:cNvPr id="2" name="TextBox 1"/>
        <cdr:cNvSpPr txBox="1"/>
      </cdr:nvSpPr>
      <cdr:spPr>
        <a:xfrm xmlns:a="http://schemas.openxmlformats.org/drawingml/2006/main">
          <a:off x="4762970" y="348048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7/6/2014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8411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6</a:t>
            </a:fld>
            <a:endParaRPr lang="en-US"/>
          </a:p>
        </p:txBody>
      </p:sp>
    </p:spTree>
    <p:extLst>
      <p:ext uri="{BB962C8B-B14F-4D97-AF65-F5344CB8AC3E}">
        <p14:creationId xmlns:p14="http://schemas.microsoft.com/office/powerpoint/2010/main" val="427486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7</a:t>
            </a:fld>
            <a:endParaRPr lang="en-US"/>
          </a:p>
        </p:txBody>
      </p:sp>
    </p:spTree>
    <p:extLst>
      <p:ext uri="{BB962C8B-B14F-4D97-AF65-F5344CB8AC3E}">
        <p14:creationId xmlns:p14="http://schemas.microsoft.com/office/powerpoint/2010/main" val="37777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14</a:t>
            </a:fld>
            <a:endParaRPr lang="en-US"/>
          </a:p>
        </p:txBody>
      </p:sp>
    </p:spTree>
    <p:extLst>
      <p:ext uri="{BB962C8B-B14F-4D97-AF65-F5344CB8AC3E}">
        <p14:creationId xmlns:p14="http://schemas.microsoft.com/office/powerpoint/2010/main" val="78476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30</a:t>
            </a:fld>
            <a:endParaRPr lang="en-US"/>
          </a:p>
        </p:txBody>
      </p:sp>
    </p:spTree>
    <p:extLst>
      <p:ext uri="{BB962C8B-B14F-4D97-AF65-F5344CB8AC3E}">
        <p14:creationId xmlns:p14="http://schemas.microsoft.com/office/powerpoint/2010/main" val="3387137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31</a:t>
            </a:fld>
            <a:endParaRPr lang="en-US"/>
          </a:p>
        </p:txBody>
      </p:sp>
    </p:spTree>
    <p:extLst>
      <p:ext uri="{BB962C8B-B14F-4D97-AF65-F5344CB8AC3E}">
        <p14:creationId xmlns:p14="http://schemas.microsoft.com/office/powerpoint/2010/main" val="327833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33</a:t>
            </a:fld>
            <a:endParaRPr lang="en-US"/>
          </a:p>
        </p:txBody>
      </p:sp>
    </p:spTree>
    <p:extLst>
      <p:ext uri="{BB962C8B-B14F-4D97-AF65-F5344CB8AC3E}">
        <p14:creationId xmlns:p14="http://schemas.microsoft.com/office/powerpoint/2010/main" val="1156298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47</a:t>
            </a:fld>
            <a:endParaRPr lang="en-US"/>
          </a:p>
        </p:txBody>
      </p:sp>
    </p:spTree>
    <p:extLst>
      <p:ext uri="{BB962C8B-B14F-4D97-AF65-F5344CB8AC3E}">
        <p14:creationId xmlns:p14="http://schemas.microsoft.com/office/powerpoint/2010/main" val="2978735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7/6/2014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7/6/2014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7/6/2014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7/6/2014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7/6/2014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7/6/2014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7/6/2014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7/6/2014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7/6/2014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7/6/2014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7/6/2014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7/6/2014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7/6/2014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7/6/2014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bigdatacoursespring2014.appspot.com/preview"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744" y="437576"/>
            <a:ext cx="8474511" cy="1470025"/>
          </a:xfrm>
        </p:spPr>
        <p:txBody>
          <a:bodyPr>
            <a:noAutofit/>
          </a:bodyPr>
          <a:lstStyle/>
          <a:p>
            <a:r>
              <a:rPr lang="en-US" b="1" dirty="0"/>
              <a:t>Returning to Java Grande: </a:t>
            </a:r>
            <a:r>
              <a:rPr lang="en-US" b="1" dirty="0" smtClean="0"/>
              <a:t/>
            </a:r>
            <a:br>
              <a:rPr lang="en-US" b="1" dirty="0" smtClean="0"/>
            </a:br>
            <a:r>
              <a:rPr lang="en-US" b="1" dirty="0" smtClean="0"/>
              <a:t>High </a:t>
            </a:r>
            <a:r>
              <a:rPr lang="en-US" b="1" dirty="0"/>
              <a:t>Performance Architecture for Big Data </a:t>
            </a:r>
          </a:p>
        </p:txBody>
      </p:sp>
      <p:sp>
        <p:nvSpPr>
          <p:cNvPr id="3" name="Subtitle 2"/>
          <p:cNvSpPr>
            <a:spLocks noGrp="1"/>
          </p:cNvSpPr>
          <p:nvPr>
            <p:ph type="subTitle" idx="1"/>
          </p:nvPr>
        </p:nvSpPr>
        <p:spPr>
          <a:xfrm>
            <a:off x="-1" y="2176322"/>
            <a:ext cx="9144000" cy="1316523"/>
          </a:xfrm>
        </p:spPr>
        <p:txBody>
          <a:bodyPr>
            <a:noAutofit/>
          </a:bodyPr>
          <a:lstStyle/>
          <a:p>
            <a:r>
              <a:rPr lang="en-US" sz="2400" b="1" dirty="0">
                <a:solidFill>
                  <a:schemeClr val="tx1">
                    <a:lumMod val="75000"/>
                    <a:lumOff val="25000"/>
                  </a:schemeClr>
                </a:solidFill>
              </a:rPr>
              <a:t>INTERNATIONAL ADVANCED RESEARCH </a:t>
            </a:r>
            <a:r>
              <a:rPr lang="en-US" sz="2400" b="1" dirty="0" smtClean="0">
                <a:solidFill>
                  <a:schemeClr val="tx1">
                    <a:lumMod val="75000"/>
                    <a:lumOff val="25000"/>
                  </a:schemeClr>
                </a:solidFill>
              </a:rPr>
              <a:t>WORKSHOP</a:t>
            </a:r>
            <a:br>
              <a:rPr lang="en-US" sz="2400" b="1" dirty="0" smtClean="0">
                <a:solidFill>
                  <a:schemeClr val="tx1">
                    <a:lumMod val="75000"/>
                    <a:lumOff val="25000"/>
                  </a:schemeClr>
                </a:solidFill>
              </a:rPr>
            </a:br>
            <a:r>
              <a:rPr lang="en-US" sz="2400" b="1" dirty="0" smtClean="0">
                <a:solidFill>
                  <a:schemeClr val="tx1">
                    <a:lumMod val="75000"/>
                    <a:lumOff val="25000"/>
                  </a:schemeClr>
                </a:solidFill>
              </a:rPr>
              <a:t>ON HIGH </a:t>
            </a:r>
            <a:r>
              <a:rPr lang="en-US" sz="2400" b="1" dirty="0">
                <a:solidFill>
                  <a:schemeClr val="tx1">
                    <a:lumMod val="75000"/>
                    <a:lumOff val="25000"/>
                  </a:schemeClr>
                </a:solidFill>
              </a:rPr>
              <a:t>PERFORMANCE </a:t>
            </a:r>
            <a:r>
              <a:rPr lang="en-US" sz="2400" b="1" dirty="0" smtClean="0">
                <a:solidFill>
                  <a:schemeClr val="tx1">
                    <a:lumMod val="75000"/>
                    <a:lumOff val="25000"/>
                  </a:schemeClr>
                </a:solidFill>
              </a:rPr>
              <a:t>COMPUTING</a:t>
            </a:r>
            <a:br>
              <a:rPr lang="en-US" sz="2400" b="1" dirty="0" smtClean="0">
                <a:solidFill>
                  <a:schemeClr val="tx1">
                    <a:lumMod val="75000"/>
                    <a:lumOff val="25000"/>
                  </a:schemeClr>
                </a:solidFill>
              </a:rPr>
            </a:br>
            <a:r>
              <a:rPr lang="en-US" sz="2400" b="1" dirty="0" smtClean="0">
                <a:solidFill>
                  <a:schemeClr val="tx1">
                    <a:lumMod val="75000"/>
                    <a:lumOff val="25000"/>
                  </a:schemeClr>
                </a:solidFill>
              </a:rPr>
              <a:t>From </a:t>
            </a:r>
            <a:r>
              <a:rPr lang="en-US" sz="2400" b="1" dirty="0">
                <a:solidFill>
                  <a:schemeClr val="tx1">
                    <a:lumMod val="75000"/>
                    <a:lumOff val="25000"/>
                  </a:schemeClr>
                </a:solidFill>
              </a:rPr>
              <a:t>Clouds and Big Data to Exascale and </a:t>
            </a:r>
            <a:r>
              <a:rPr lang="en-US" sz="2400" b="1" dirty="0" smtClean="0">
                <a:solidFill>
                  <a:schemeClr val="tx1">
                    <a:lumMod val="75000"/>
                    <a:lumOff val="25000"/>
                  </a:schemeClr>
                </a:solidFill>
              </a:rPr>
              <a:t>Beyond</a:t>
            </a:r>
          </a:p>
          <a:p>
            <a:r>
              <a:rPr lang="en-US" sz="2400" b="1" dirty="0" err="1">
                <a:solidFill>
                  <a:schemeClr val="tx1">
                    <a:lumMod val="75000"/>
                    <a:lumOff val="25000"/>
                  </a:schemeClr>
                </a:solidFill>
              </a:rPr>
              <a:t>Cetraro</a:t>
            </a:r>
            <a:r>
              <a:rPr lang="en-US" sz="2400" b="1" dirty="0">
                <a:solidFill>
                  <a:schemeClr val="tx1">
                    <a:lumMod val="75000"/>
                    <a:lumOff val="25000"/>
                  </a:schemeClr>
                </a:solidFill>
              </a:rPr>
              <a:t> (Italy)</a:t>
            </a:r>
            <a:endParaRPr lang="en-US" sz="2400" b="1" dirty="0" smtClean="0">
              <a:solidFill>
                <a:schemeClr val="tx1">
                  <a:lumMod val="75000"/>
                  <a:lumOff val="25000"/>
                </a:schemeClr>
              </a:solidFill>
            </a:endParaRPr>
          </a:p>
          <a:p>
            <a:r>
              <a:rPr lang="en-US" sz="2400" b="1" dirty="0" smtClean="0">
                <a:solidFill>
                  <a:schemeClr val="tx1">
                    <a:lumMod val="75000"/>
                    <a:lumOff val="25000"/>
                  </a:schemeClr>
                </a:solidFill>
              </a:rPr>
              <a:t>July 7 2014</a:t>
            </a:r>
            <a:endParaRPr lang="it-IT" sz="2400" b="1" dirty="0">
              <a:solidFill>
                <a:schemeClr val="tx1">
                  <a:lumMod val="75000"/>
                  <a:lumOff val="25000"/>
                </a:schemeClr>
              </a:solidFill>
            </a:endParaRPr>
          </a:p>
        </p:txBody>
      </p:sp>
      <p:sp>
        <p:nvSpPr>
          <p:cNvPr id="5" name="Subtitle 2"/>
          <p:cNvSpPr txBox="1">
            <a:spLocks/>
          </p:cNvSpPr>
          <p:nvPr/>
        </p:nvSpPr>
        <p:spPr>
          <a:xfrm>
            <a:off x="0" y="4269346"/>
            <a:ext cx="9144000" cy="2588653"/>
          </a:xfrm>
          <a:prstGeom prst="rect">
            <a:avLst/>
          </a:prstGeom>
        </p:spPr>
        <p:txBody>
          <a:bodyPr vert="horz" lIns="91440" tIns="45720" rIns="91440" bIns="45720" rtlCol="0">
            <a:normAutofit/>
          </a:bodyPr>
          <a:lstStyle/>
          <a:p>
            <a:pPr algn="ctr">
              <a:spcBef>
                <a:spcPct val="20000"/>
              </a:spcBef>
              <a:defRPr/>
            </a:pPr>
            <a:r>
              <a:rPr lang="en-US" sz="2400" b="1" dirty="0" smtClean="0">
                <a:solidFill>
                  <a:prstClr val="black"/>
                </a:solidFill>
                <a:cs typeface="Times New Roman" pitchFamily="18" charset="0"/>
              </a:rPr>
              <a:t>Geoffrey </a:t>
            </a:r>
            <a:r>
              <a:rPr lang="en-US" sz="2400" b="1" dirty="0">
                <a:solidFill>
                  <a:prstClr val="black"/>
                </a:solidFill>
                <a:cs typeface="Times New Roman" pitchFamily="18" charset="0"/>
              </a:rPr>
              <a:t>Fox </a:t>
            </a:r>
            <a:endParaRPr lang="en-US" sz="2400" b="1" dirty="0" smtClean="0">
              <a:solidFill>
                <a:prstClr val="black"/>
              </a:solidFill>
              <a:cs typeface="Times New Roman" pitchFamily="18" charset="0"/>
            </a:endParaRPr>
          </a:p>
          <a:p>
            <a:pPr algn="ctr">
              <a:spcBef>
                <a:spcPct val="20000"/>
              </a:spcBef>
              <a:buFont typeface="Arial" pitchFamily="34" charset="0"/>
              <a:buNone/>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extLst>
      <p:ext uri="{BB962C8B-B14F-4D97-AF65-F5344CB8AC3E}">
        <p14:creationId xmlns:p14="http://schemas.microsoft.com/office/powerpoint/2010/main" val="3706902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3"/>
            <a:ext cx="8229600" cy="827332"/>
          </a:xfrm>
        </p:spPr>
        <p:txBody>
          <a:bodyPr/>
          <a:lstStyle/>
          <a:p>
            <a:r>
              <a:rPr lang="en-US" b="1" dirty="0" smtClean="0"/>
              <a:t>HPC Benchmark Classics</a:t>
            </a:r>
            <a:endParaRPr lang="en-US" b="1" dirty="0"/>
          </a:p>
        </p:txBody>
      </p:sp>
      <p:sp>
        <p:nvSpPr>
          <p:cNvPr id="3" name="Content Placeholder 2"/>
          <p:cNvSpPr>
            <a:spLocks noGrp="1"/>
          </p:cNvSpPr>
          <p:nvPr>
            <p:ph idx="1"/>
          </p:nvPr>
        </p:nvSpPr>
        <p:spPr>
          <a:xfrm>
            <a:off x="0" y="873370"/>
            <a:ext cx="9061938" cy="4525963"/>
          </a:xfrm>
        </p:spPr>
        <p:txBody>
          <a:bodyPr>
            <a:noAutofit/>
          </a:bodyPr>
          <a:lstStyle/>
          <a:p>
            <a:r>
              <a:rPr lang="en-US" sz="2800" b="1" dirty="0" err="1" smtClean="0"/>
              <a:t>Linpack</a:t>
            </a:r>
            <a:r>
              <a:rPr lang="en-US" sz="2800" b="1" dirty="0" smtClean="0"/>
              <a:t> </a:t>
            </a:r>
            <a:r>
              <a:rPr lang="en-US" sz="2800" dirty="0" smtClean="0"/>
              <a:t>or HPL: Parallel LU factorization for solution of linear equations</a:t>
            </a:r>
          </a:p>
          <a:p>
            <a:r>
              <a:rPr lang="en-US" sz="2800" b="1" dirty="0" smtClean="0"/>
              <a:t>NPB</a:t>
            </a:r>
            <a:r>
              <a:rPr lang="en-US" sz="2800" dirty="0" smtClean="0"/>
              <a:t> version 1: Mainly classic HPC solver kernels</a:t>
            </a:r>
          </a:p>
          <a:p>
            <a:pPr lvl="1"/>
            <a:r>
              <a:rPr lang="en-US" dirty="0" smtClean="0"/>
              <a:t>MG: </a:t>
            </a:r>
            <a:r>
              <a:rPr lang="en-US" dirty="0" err="1" smtClean="0"/>
              <a:t>Multigrid</a:t>
            </a:r>
            <a:endParaRPr lang="en-US" dirty="0" smtClean="0"/>
          </a:p>
          <a:p>
            <a:pPr lvl="1"/>
            <a:r>
              <a:rPr lang="en-US" dirty="0" smtClean="0"/>
              <a:t>CG: Conjugate Gradient</a:t>
            </a:r>
          </a:p>
          <a:p>
            <a:pPr lvl="1"/>
            <a:r>
              <a:rPr lang="en-US" dirty="0" smtClean="0"/>
              <a:t>FT: Fast Fourier Transform</a:t>
            </a:r>
          </a:p>
          <a:p>
            <a:pPr lvl="1"/>
            <a:r>
              <a:rPr lang="en-US" dirty="0" smtClean="0"/>
              <a:t>IS: Integer sort</a:t>
            </a:r>
          </a:p>
          <a:p>
            <a:pPr lvl="1"/>
            <a:r>
              <a:rPr lang="en-US" dirty="0" smtClean="0"/>
              <a:t>EP: Embarrassingly Parallel</a:t>
            </a:r>
          </a:p>
          <a:p>
            <a:pPr lvl="1"/>
            <a:r>
              <a:rPr lang="en-US" dirty="0" smtClean="0"/>
              <a:t>BT: Block </a:t>
            </a:r>
            <a:r>
              <a:rPr lang="en-US" dirty="0" err="1" smtClean="0"/>
              <a:t>Tridiagonal</a:t>
            </a:r>
            <a:endParaRPr lang="en-US" dirty="0" smtClean="0"/>
          </a:p>
          <a:p>
            <a:pPr lvl="1"/>
            <a:r>
              <a:rPr lang="en-US" dirty="0" smtClean="0"/>
              <a:t>SP: Scalar </a:t>
            </a:r>
            <a:r>
              <a:rPr lang="en-US" dirty="0" err="1" smtClean="0"/>
              <a:t>Pentadiagonal</a:t>
            </a:r>
            <a:endParaRPr lang="en-US" dirty="0" smtClean="0"/>
          </a:p>
          <a:p>
            <a:pPr lvl="1"/>
            <a:r>
              <a:rPr lang="en-US" dirty="0" smtClean="0"/>
              <a:t> LU: Lower-Upper symmetric Gauss Seidel</a:t>
            </a:r>
          </a:p>
          <a:p>
            <a:pPr marL="457200" lvl="1" indent="0">
              <a:buNone/>
            </a:pPr>
            <a:endParaRPr lang="en-US" dirty="0"/>
          </a:p>
        </p:txBody>
      </p:sp>
    </p:spTree>
    <p:extLst>
      <p:ext uri="{BB962C8B-B14F-4D97-AF65-F5344CB8AC3E}">
        <p14:creationId xmlns:p14="http://schemas.microsoft.com/office/powerpoint/2010/main" val="2995179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229600" cy="867508"/>
          </a:xfrm>
        </p:spPr>
        <p:txBody>
          <a:bodyPr/>
          <a:lstStyle/>
          <a:p>
            <a:r>
              <a:rPr lang="en-US" b="1" dirty="0" smtClean="0"/>
              <a:t>13 Berkeley Dwarfs</a:t>
            </a:r>
            <a:endParaRPr lang="en-US" b="1" dirty="0"/>
          </a:p>
        </p:txBody>
      </p:sp>
      <p:sp>
        <p:nvSpPr>
          <p:cNvPr id="3" name="Content Placeholder 2"/>
          <p:cNvSpPr>
            <a:spLocks noGrp="1"/>
          </p:cNvSpPr>
          <p:nvPr>
            <p:ph idx="1"/>
          </p:nvPr>
        </p:nvSpPr>
        <p:spPr>
          <a:xfrm>
            <a:off x="0" y="685800"/>
            <a:ext cx="9144000" cy="6066692"/>
          </a:xfrm>
        </p:spPr>
        <p:txBody>
          <a:bodyPr>
            <a:normAutofit fontScale="92500" lnSpcReduction="20000"/>
          </a:bodyPr>
          <a:lstStyle/>
          <a:p>
            <a:r>
              <a:rPr lang="en-US" dirty="0" smtClean="0">
                <a:solidFill>
                  <a:srgbClr val="0070C0"/>
                </a:solidFill>
              </a:rPr>
              <a:t>Dense </a:t>
            </a:r>
            <a:r>
              <a:rPr lang="en-US" dirty="0">
                <a:solidFill>
                  <a:srgbClr val="0070C0"/>
                </a:solidFill>
              </a:rPr>
              <a:t>Linear </a:t>
            </a:r>
            <a:r>
              <a:rPr lang="en-US" dirty="0" smtClean="0">
                <a:solidFill>
                  <a:srgbClr val="0070C0"/>
                </a:solidFill>
              </a:rPr>
              <a:t>Algebra </a:t>
            </a:r>
            <a:endParaRPr lang="en-US" dirty="0">
              <a:solidFill>
                <a:srgbClr val="0070C0"/>
              </a:solidFill>
            </a:endParaRPr>
          </a:p>
          <a:p>
            <a:r>
              <a:rPr lang="en-US" dirty="0">
                <a:solidFill>
                  <a:srgbClr val="0070C0"/>
                </a:solidFill>
              </a:rPr>
              <a:t>Sparse Linear Algebra</a:t>
            </a:r>
          </a:p>
          <a:p>
            <a:r>
              <a:rPr lang="en-US" dirty="0">
                <a:solidFill>
                  <a:srgbClr val="0070C0"/>
                </a:solidFill>
              </a:rPr>
              <a:t>Spectral Methods</a:t>
            </a:r>
          </a:p>
          <a:p>
            <a:r>
              <a:rPr lang="en-US" dirty="0">
                <a:solidFill>
                  <a:srgbClr val="0070C0"/>
                </a:solidFill>
              </a:rPr>
              <a:t>N-Body Methods</a:t>
            </a:r>
          </a:p>
          <a:p>
            <a:r>
              <a:rPr lang="en-US" dirty="0">
                <a:solidFill>
                  <a:srgbClr val="0070C0"/>
                </a:solidFill>
              </a:rPr>
              <a:t>Structured Grids</a:t>
            </a:r>
          </a:p>
          <a:p>
            <a:r>
              <a:rPr lang="en-US" dirty="0">
                <a:solidFill>
                  <a:srgbClr val="0070C0"/>
                </a:solidFill>
              </a:rPr>
              <a:t>Unstructured Grids</a:t>
            </a:r>
          </a:p>
          <a:p>
            <a:r>
              <a:rPr lang="en-US" dirty="0"/>
              <a:t>MapReduce</a:t>
            </a:r>
          </a:p>
          <a:p>
            <a:r>
              <a:rPr lang="en-US" dirty="0"/>
              <a:t>Combinational Logic</a:t>
            </a:r>
          </a:p>
          <a:p>
            <a:r>
              <a:rPr lang="en-US" dirty="0"/>
              <a:t>Graph Traversal</a:t>
            </a:r>
          </a:p>
          <a:p>
            <a:r>
              <a:rPr lang="en-US" dirty="0"/>
              <a:t>Dynamic Programming</a:t>
            </a:r>
          </a:p>
          <a:p>
            <a:r>
              <a:rPr lang="en-US" dirty="0"/>
              <a:t>Backtrack and Branch-and-Bound</a:t>
            </a:r>
          </a:p>
          <a:p>
            <a:r>
              <a:rPr lang="en-US" dirty="0"/>
              <a:t>Graphical Models</a:t>
            </a:r>
          </a:p>
          <a:p>
            <a:r>
              <a:rPr lang="en-US" dirty="0"/>
              <a:t>Finite State Machines</a:t>
            </a:r>
          </a:p>
        </p:txBody>
      </p:sp>
      <p:sp>
        <p:nvSpPr>
          <p:cNvPr id="4" name="TextBox 3"/>
          <p:cNvSpPr txBox="1"/>
          <p:nvPr/>
        </p:nvSpPr>
        <p:spPr>
          <a:xfrm>
            <a:off x="4185138" y="844062"/>
            <a:ext cx="4712677" cy="4154984"/>
          </a:xfrm>
          <a:prstGeom prst="rect">
            <a:avLst/>
          </a:prstGeom>
          <a:noFill/>
        </p:spPr>
        <p:txBody>
          <a:bodyPr wrap="square" rtlCol="0">
            <a:spAutoFit/>
          </a:bodyPr>
          <a:lstStyle/>
          <a:p>
            <a:r>
              <a:rPr lang="en-US" sz="2400" dirty="0" smtClean="0"/>
              <a:t>First 6 of these correspond to </a:t>
            </a:r>
            <a:r>
              <a:rPr lang="en-US" sz="2400" dirty="0" err="1" smtClean="0"/>
              <a:t>Colella’s</a:t>
            </a:r>
            <a:r>
              <a:rPr lang="en-US" sz="2400" dirty="0" smtClean="0"/>
              <a:t> original. </a:t>
            </a:r>
          </a:p>
          <a:p>
            <a:r>
              <a:rPr lang="en-US" sz="2400" dirty="0" smtClean="0"/>
              <a:t>Monte Carlo dropped.</a:t>
            </a:r>
            <a:endParaRPr lang="en-US" sz="2400" dirty="0"/>
          </a:p>
          <a:p>
            <a:r>
              <a:rPr lang="en-US" sz="2400" dirty="0" smtClean="0"/>
              <a:t>N-body methods are a subset of Particle in </a:t>
            </a:r>
            <a:r>
              <a:rPr lang="en-US" sz="2400" dirty="0" err="1" smtClean="0"/>
              <a:t>Colella</a:t>
            </a:r>
            <a:r>
              <a:rPr lang="en-US" sz="2400" dirty="0" smtClean="0"/>
              <a:t>.</a:t>
            </a:r>
            <a:br>
              <a:rPr lang="en-US" sz="2400" dirty="0" smtClean="0"/>
            </a:br>
            <a:endParaRPr lang="en-US" sz="2400" dirty="0" smtClean="0"/>
          </a:p>
          <a:p>
            <a:r>
              <a:rPr lang="en-US" sz="2400" dirty="0" smtClean="0"/>
              <a:t>Note a little inconsistent in that MapReduce is a programming model and spectral method is a numerical method.</a:t>
            </a:r>
          </a:p>
          <a:p>
            <a:r>
              <a:rPr lang="en-US" sz="2400" dirty="0" smtClean="0"/>
              <a:t>Need multiple facets!</a:t>
            </a:r>
            <a:endParaRPr lang="en-US" sz="2400" dirty="0"/>
          </a:p>
        </p:txBody>
      </p:sp>
    </p:spTree>
    <p:extLst>
      <p:ext uri="{BB962C8B-B14F-4D97-AF65-F5344CB8AC3E}">
        <p14:creationId xmlns:p14="http://schemas.microsoft.com/office/powerpoint/2010/main" val="2195580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0"/>
            <a:ext cx="9144000" cy="788254"/>
          </a:xfrm>
        </p:spPr>
        <p:txBody>
          <a:bodyPr>
            <a:normAutofit fontScale="90000"/>
          </a:bodyPr>
          <a:lstStyle/>
          <a:p>
            <a:r>
              <a:rPr lang="en-US" b="1" dirty="0"/>
              <a:t>51 Use Cases: What </a:t>
            </a:r>
            <a:r>
              <a:rPr lang="en-US" b="1" dirty="0" smtClean="0"/>
              <a:t>is Parallelism Over?</a:t>
            </a:r>
            <a:endParaRPr lang="en-US" b="1" dirty="0"/>
          </a:p>
        </p:txBody>
      </p:sp>
      <p:sp>
        <p:nvSpPr>
          <p:cNvPr id="3" name="Content Placeholder 2"/>
          <p:cNvSpPr>
            <a:spLocks noGrp="1"/>
          </p:cNvSpPr>
          <p:nvPr>
            <p:ph idx="1"/>
          </p:nvPr>
        </p:nvSpPr>
        <p:spPr>
          <a:xfrm>
            <a:off x="0" y="700493"/>
            <a:ext cx="9144000" cy="6098891"/>
          </a:xfrm>
        </p:spPr>
        <p:txBody>
          <a:bodyPr>
            <a:normAutofit/>
          </a:bodyPr>
          <a:lstStyle/>
          <a:p>
            <a:r>
              <a:rPr lang="en-US" sz="2000" b="1" dirty="0">
                <a:solidFill>
                  <a:srgbClr val="006BB5"/>
                </a:solidFill>
              </a:rPr>
              <a:t>People</a:t>
            </a:r>
            <a:r>
              <a:rPr lang="en-US" sz="2000" dirty="0">
                <a:solidFill>
                  <a:srgbClr val="006BB5"/>
                </a:solidFill>
              </a:rPr>
              <a:t>: </a:t>
            </a:r>
            <a:r>
              <a:rPr lang="en-US" sz="2000" dirty="0"/>
              <a:t>either the users (but see below) or subjects of </a:t>
            </a:r>
            <a:r>
              <a:rPr lang="en-US" sz="2000" dirty="0" smtClean="0"/>
              <a:t>application and often both</a:t>
            </a:r>
            <a:endParaRPr lang="en-US" sz="2000" dirty="0"/>
          </a:p>
          <a:p>
            <a:r>
              <a:rPr lang="en-US" sz="2000" b="1" dirty="0">
                <a:solidFill>
                  <a:srgbClr val="006BB5"/>
                </a:solidFill>
              </a:rPr>
              <a:t>Decision makers </a:t>
            </a:r>
            <a:r>
              <a:rPr lang="en-US" sz="2000" dirty="0"/>
              <a:t>like researchers or doctors (users of application)</a:t>
            </a:r>
          </a:p>
          <a:p>
            <a:r>
              <a:rPr lang="en-US" sz="2000" b="1" dirty="0" smtClean="0">
                <a:solidFill>
                  <a:srgbClr val="006BB5"/>
                </a:solidFill>
              </a:rPr>
              <a:t>Items</a:t>
            </a:r>
            <a:r>
              <a:rPr lang="en-US" sz="2000" dirty="0" smtClean="0"/>
              <a:t> </a:t>
            </a:r>
            <a:r>
              <a:rPr lang="en-US" sz="2000" dirty="0"/>
              <a:t>such as Images, EMR, Sequences below; observations or contents of online store</a:t>
            </a:r>
          </a:p>
          <a:p>
            <a:pPr lvl="1"/>
            <a:r>
              <a:rPr lang="en-US" sz="1800" b="1" dirty="0">
                <a:solidFill>
                  <a:srgbClr val="006BB5"/>
                </a:solidFill>
              </a:rPr>
              <a:t>Images </a:t>
            </a:r>
            <a:r>
              <a:rPr lang="en-US" sz="1800" dirty="0"/>
              <a:t>or “Electronic Information nuggets”</a:t>
            </a:r>
          </a:p>
          <a:p>
            <a:pPr lvl="1"/>
            <a:r>
              <a:rPr lang="en-US" sz="1800" b="1" dirty="0">
                <a:solidFill>
                  <a:srgbClr val="006BB5"/>
                </a:solidFill>
              </a:rPr>
              <a:t>EMR</a:t>
            </a:r>
            <a:r>
              <a:rPr lang="en-US" sz="1800" dirty="0"/>
              <a:t>: Electronic Medical Records (often similar to people parallelism)</a:t>
            </a:r>
          </a:p>
          <a:p>
            <a:pPr lvl="1"/>
            <a:r>
              <a:rPr lang="en-US" sz="1800" dirty="0"/>
              <a:t>Protein or Gene </a:t>
            </a:r>
            <a:r>
              <a:rPr lang="en-US" sz="1800" b="1" dirty="0">
                <a:solidFill>
                  <a:srgbClr val="006BB5"/>
                </a:solidFill>
              </a:rPr>
              <a:t>Sequences</a:t>
            </a:r>
            <a:r>
              <a:rPr lang="en-US" sz="1800" dirty="0"/>
              <a:t>;</a:t>
            </a:r>
          </a:p>
          <a:p>
            <a:pPr lvl="1"/>
            <a:r>
              <a:rPr lang="en-US" sz="1800" b="1" dirty="0">
                <a:solidFill>
                  <a:srgbClr val="006BB5"/>
                </a:solidFill>
              </a:rPr>
              <a:t>Material</a:t>
            </a:r>
            <a:r>
              <a:rPr lang="en-US" sz="1800" dirty="0"/>
              <a:t> properties, </a:t>
            </a:r>
            <a:r>
              <a:rPr lang="en-US" sz="1800" b="1" dirty="0">
                <a:solidFill>
                  <a:srgbClr val="006BB5"/>
                </a:solidFill>
              </a:rPr>
              <a:t>Manufactured Object </a:t>
            </a:r>
            <a:r>
              <a:rPr lang="en-US" sz="1800" dirty="0" smtClean="0"/>
              <a:t>specifications, </a:t>
            </a:r>
            <a:r>
              <a:rPr lang="en-US" sz="1800" dirty="0"/>
              <a:t>etc</a:t>
            </a:r>
            <a:r>
              <a:rPr lang="en-US" sz="1800" dirty="0" smtClean="0"/>
              <a:t>., </a:t>
            </a:r>
            <a:r>
              <a:rPr lang="en-US" sz="1800" dirty="0"/>
              <a:t>in custom dataset</a:t>
            </a:r>
          </a:p>
          <a:p>
            <a:pPr lvl="1"/>
            <a:r>
              <a:rPr lang="en-US" sz="1800" b="1" dirty="0">
                <a:solidFill>
                  <a:srgbClr val="006BB5"/>
                </a:solidFill>
              </a:rPr>
              <a:t>Modelled</a:t>
            </a:r>
            <a:r>
              <a:rPr lang="en-US" sz="1800" b="1" dirty="0"/>
              <a:t> </a:t>
            </a:r>
            <a:r>
              <a:rPr lang="en-US" sz="1800" b="1" dirty="0">
                <a:solidFill>
                  <a:srgbClr val="006BB5"/>
                </a:solidFill>
              </a:rPr>
              <a:t>entities</a:t>
            </a:r>
            <a:r>
              <a:rPr lang="en-US" sz="1800" b="1" dirty="0"/>
              <a:t> </a:t>
            </a:r>
            <a:r>
              <a:rPr lang="en-US" sz="1800" dirty="0"/>
              <a:t>like vehicles and people</a:t>
            </a:r>
          </a:p>
          <a:p>
            <a:r>
              <a:rPr lang="en-US" sz="2000" b="1" dirty="0" smtClean="0">
                <a:solidFill>
                  <a:srgbClr val="006BB5"/>
                </a:solidFill>
              </a:rPr>
              <a:t>Sensors</a:t>
            </a:r>
            <a:r>
              <a:rPr lang="en-US" sz="2000" dirty="0" smtClean="0"/>
              <a:t> – Internet of Things</a:t>
            </a:r>
          </a:p>
          <a:p>
            <a:r>
              <a:rPr lang="en-US" sz="2000" b="1" dirty="0" smtClean="0">
                <a:solidFill>
                  <a:srgbClr val="006BB5"/>
                </a:solidFill>
              </a:rPr>
              <a:t>Events</a:t>
            </a:r>
            <a:r>
              <a:rPr lang="en-US" sz="2000" dirty="0" smtClean="0"/>
              <a:t> such as detected anomalies in telescope or credit card data or atmosphere</a:t>
            </a:r>
          </a:p>
          <a:p>
            <a:r>
              <a:rPr lang="en-US" sz="2000" b="1" dirty="0" smtClean="0">
                <a:solidFill>
                  <a:srgbClr val="0070C0"/>
                </a:solidFill>
              </a:rPr>
              <a:t>(Complex) </a:t>
            </a:r>
            <a:r>
              <a:rPr lang="en-US" sz="2000" b="1" dirty="0" smtClean="0">
                <a:solidFill>
                  <a:srgbClr val="006BB5"/>
                </a:solidFill>
              </a:rPr>
              <a:t>Nodes</a:t>
            </a:r>
            <a:r>
              <a:rPr lang="en-US" sz="2000" b="1" dirty="0" smtClean="0"/>
              <a:t> </a:t>
            </a:r>
            <a:r>
              <a:rPr lang="en-US" sz="2000" dirty="0" smtClean="0"/>
              <a:t>in RDF Graph</a:t>
            </a:r>
          </a:p>
          <a:p>
            <a:r>
              <a:rPr lang="en-US" sz="2000" b="1" dirty="0" smtClean="0">
                <a:solidFill>
                  <a:srgbClr val="006BB5"/>
                </a:solidFill>
              </a:rPr>
              <a:t>Simple nodes </a:t>
            </a:r>
            <a:r>
              <a:rPr lang="en-US" sz="2000" dirty="0" smtClean="0"/>
              <a:t>as in a learning network</a:t>
            </a:r>
          </a:p>
          <a:p>
            <a:r>
              <a:rPr lang="en-US" sz="2000" b="1" dirty="0" smtClean="0">
                <a:solidFill>
                  <a:srgbClr val="006BB5"/>
                </a:solidFill>
              </a:rPr>
              <a:t>Tweets</a:t>
            </a:r>
            <a:r>
              <a:rPr lang="en-US" sz="2000" dirty="0" smtClean="0"/>
              <a:t>, </a:t>
            </a:r>
            <a:r>
              <a:rPr lang="en-US" sz="2000" b="1" dirty="0" smtClean="0">
                <a:solidFill>
                  <a:srgbClr val="006BB5"/>
                </a:solidFill>
              </a:rPr>
              <a:t>Blogs</a:t>
            </a:r>
            <a:r>
              <a:rPr lang="en-US" sz="2000" dirty="0" smtClean="0"/>
              <a:t>, </a:t>
            </a:r>
            <a:r>
              <a:rPr lang="en-US" sz="2000" b="1" dirty="0" smtClean="0">
                <a:solidFill>
                  <a:srgbClr val="006BB5"/>
                </a:solidFill>
              </a:rPr>
              <a:t>Documents</a:t>
            </a:r>
            <a:r>
              <a:rPr lang="en-US" sz="2000" dirty="0" smtClean="0"/>
              <a:t>, </a:t>
            </a:r>
            <a:r>
              <a:rPr lang="en-US" sz="2000" b="1" dirty="0" smtClean="0">
                <a:solidFill>
                  <a:srgbClr val="006BB5"/>
                </a:solidFill>
              </a:rPr>
              <a:t>Web Pages, </a:t>
            </a:r>
            <a:r>
              <a:rPr lang="en-US" sz="2000" dirty="0" smtClean="0"/>
              <a:t>etc.</a:t>
            </a:r>
          </a:p>
          <a:p>
            <a:pPr lvl="1"/>
            <a:r>
              <a:rPr lang="en-US" sz="2000" dirty="0" smtClean="0"/>
              <a:t>And characters/words in them</a:t>
            </a:r>
          </a:p>
          <a:p>
            <a:r>
              <a:rPr lang="en-US" sz="2000" b="1" dirty="0" smtClean="0">
                <a:solidFill>
                  <a:srgbClr val="006BB5"/>
                </a:solidFill>
              </a:rPr>
              <a:t>Files</a:t>
            </a:r>
            <a:r>
              <a:rPr lang="en-US" sz="2000" dirty="0" smtClean="0"/>
              <a:t> or data to be backed up, moved or assigned metadata</a:t>
            </a:r>
          </a:p>
          <a:p>
            <a:r>
              <a:rPr lang="en-US" sz="2000" b="1" dirty="0">
                <a:solidFill>
                  <a:srgbClr val="006BB5"/>
                </a:solidFill>
              </a:rPr>
              <a:t>Particles</a:t>
            </a:r>
            <a:r>
              <a:rPr lang="en-US" sz="2000" b="1" dirty="0"/>
              <a:t>/</a:t>
            </a:r>
            <a:r>
              <a:rPr lang="en-US" sz="2000" b="1" dirty="0">
                <a:solidFill>
                  <a:srgbClr val="006BB5"/>
                </a:solidFill>
              </a:rPr>
              <a:t>cells</a:t>
            </a:r>
            <a:r>
              <a:rPr lang="en-US" sz="2000" b="1" dirty="0"/>
              <a:t>/</a:t>
            </a:r>
            <a:r>
              <a:rPr lang="en-US" sz="2000" b="1" dirty="0">
                <a:solidFill>
                  <a:srgbClr val="006BB5"/>
                </a:solidFill>
              </a:rPr>
              <a:t>mesh</a:t>
            </a:r>
            <a:r>
              <a:rPr lang="en-US" sz="2000" b="1" dirty="0"/>
              <a:t> </a:t>
            </a:r>
            <a:r>
              <a:rPr lang="en-US" sz="2000" b="1" dirty="0">
                <a:solidFill>
                  <a:srgbClr val="006BB5"/>
                </a:solidFill>
              </a:rPr>
              <a:t>points</a:t>
            </a:r>
            <a:r>
              <a:rPr lang="en-US" sz="2000" b="1" dirty="0"/>
              <a:t> </a:t>
            </a:r>
            <a:r>
              <a:rPr lang="en-US" sz="2000" dirty="0"/>
              <a:t>as in parallel </a:t>
            </a:r>
            <a:r>
              <a:rPr lang="en-US" sz="2000" dirty="0" smtClean="0"/>
              <a:t>simulations</a:t>
            </a:r>
          </a:p>
          <a:p>
            <a:endParaRPr lang="en-US" sz="20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12</a:t>
            </a:fld>
            <a:endParaRPr lang="en-US" dirty="0"/>
          </a:p>
        </p:txBody>
      </p:sp>
    </p:spTree>
    <p:extLst>
      <p:ext uri="{BB962C8B-B14F-4D97-AF65-F5344CB8AC3E}">
        <p14:creationId xmlns:p14="http://schemas.microsoft.com/office/powerpoint/2010/main" val="3626624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29" y="139823"/>
            <a:ext cx="8229600" cy="1143000"/>
          </a:xfrm>
        </p:spPr>
        <p:txBody>
          <a:bodyPr>
            <a:normAutofit fontScale="90000"/>
          </a:bodyPr>
          <a:lstStyle/>
          <a:p>
            <a:r>
              <a:rPr lang="en-US" b="1" dirty="0" smtClean="0"/>
              <a:t>51 Use Cases: Low-Level (Run-time) Computational Types</a:t>
            </a:r>
            <a:endParaRPr lang="en-US" b="1" dirty="0"/>
          </a:p>
        </p:txBody>
      </p:sp>
      <p:sp>
        <p:nvSpPr>
          <p:cNvPr id="3" name="Content Placeholder 2"/>
          <p:cNvSpPr>
            <a:spLocks noGrp="1"/>
          </p:cNvSpPr>
          <p:nvPr>
            <p:ph idx="1"/>
          </p:nvPr>
        </p:nvSpPr>
        <p:spPr>
          <a:xfrm>
            <a:off x="0" y="1252025"/>
            <a:ext cx="9049658" cy="5605975"/>
          </a:xfrm>
        </p:spPr>
        <p:txBody>
          <a:bodyPr>
            <a:normAutofit/>
          </a:bodyPr>
          <a:lstStyle/>
          <a:p>
            <a:r>
              <a:rPr lang="en-US" sz="2800" b="1" dirty="0" smtClean="0">
                <a:solidFill>
                  <a:srgbClr val="0070C0"/>
                </a:solidFill>
              </a:rPr>
              <a:t>PP(26): </a:t>
            </a:r>
            <a:r>
              <a:rPr lang="en-US" sz="2800" dirty="0" smtClean="0"/>
              <a:t>Pleasingly Parallel or Map Only</a:t>
            </a:r>
          </a:p>
          <a:p>
            <a:r>
              <a:rPr lang="en-US" sz="2800" b="1" dirty="0" smtClean="0">
                <a:solidFill>
                  <a:srgbClr val="0070C0"/>
                </a:solidFill>
              </a:rPr>
              <a:t>MR(18 +7 </a:t>
            </a:r>
            <a:r>
              <a:rPr lang="en-US" sz="2800" b="1" dirty="0" err="1" smtClean="0">
                <a:solidFill>
                  <a:srgbClr val="0070C0"/>
                </a:solidFill>
              </a:rPr>
              <a:t>MRStat</a:t>
            </a:r>
            <a:r>
              <a:rPr lang="en-US" sz="2800" b="1" dirty="0" smtClean="0">
                <a:solidFill>
                  <a:srgbClr val="0070C0"/>
                </a:solidFill>
              </a:rPr>
              <a:t>): </a:t>
            </a:r>
            <a:r>
              <a:rPr lang="en-US" sz="2800" dirty="0" smtClean="0"/>
              <a:t>Classic MapReduce</a:t>
            </a:r>
          </a:p>
          <a:p>
            <a:r>
              <a:rPr lang="en-US" sz="2800" b="1" dirty="0" err="1" smtClean="0">
                <a:solidFill>
                  <a:srgbClr val="0070C0"/>
                </a:solidFill>
              </a:rPr>
              <a:t>MRStat</a:t>
            </a:r>
            <a:r>
              <a:rPr lang="en-US" sz="2800" b="1" dirty="0" smtClean="0">
                <a:solidFill>
                  <a:srgbClr val="0070C0"/>
                </a:solidFill>
              </a:rPr>
              <a:t>(7): </a:t>
            </a:r>
            <a:r>
              <a:rPr lang="en-US" sz="2800" dirty="0" smtClean="0"/>
              <a:t>Simple version of MR where key computations are simple reduction as coming in statistical averages</a:t>
            </a:r>
          </a:p>
          <a:p>
            <a:r>
              <a:rPr lang="en-US" sz="2800" b="1" dirty="0" err="1" smtClean="0">
                <a:solidFill>
                  <a:srgbClr val="0070C0"/>
                </a:solidFill>
              </a:rPr>
              <a:t>MRIter</a:t>
            </a:r>
            <a:r>
              <a:rPr lang="en-US" sz="2800" b="1" dirty="0" smtClean="0">
                <a:solidFill>
                  <a:srgbClr val="0070C0"/>
                </a:solidFill>
              </a:rPr>
              <a:t>(23): </a:t>
            </a:r>
            <a:r>
              <a:rPr lang="en-US" sz="2800" dirty="0" smtClean="0"/>
              <a:t>Iterative MapReduce or MPI</a:t>
            </a:r>
          </a:p>
          <a:p>
            <a:r>
              <a:rPr lang="en-US" sz="2800" b="1" dirty="0" smtClean="0">
                <a:solidFill>
                  <a:srgbClr val="0070C0"/>
                </a:solidFill>
              </a:rPr>
              <a:t>Graph(9): </a:t>
            </a:r>
            <a:r>
              <a:rPr lang="en-US" sz="2800" dirty="0" smtClean="0"/>
              <a:t>complex graph data structure needed in analysis </a:t>
            </a:r>
          </a:p>
          <a:p>
            <a:r>
              <a:rPr lang="en-US" sz="2800" b="1" dirty="0" smtClean="0">
                <a:solidFill>
                  <a:srgbClr val="0070C0"/>
                </a:solidFill>
              </a:rPr>
              <a:t>Fusion(11): </a:t>
            </a:r>
            <a:r>
              <a:rPr lang="en-US" sz="2800" dirty="0"/>
              <a:t>Integrate diverse data to aid discovery/decision </a:t>
            </a:r>
            <a:r>
              <a:rPr lang="en-US" sz="2800" dirty="0" smtClean="0"/>
              <a:t>making; could involve sophisticated algorithms or could just be a portal</a:t>
            </a:r>
            <a:endParaRPr lang="en-US" sz="2800" dirty="0"/>
          </a:p>
          <a:p>
            <a:r>
              <a:rPr lang="en-US" sz="2800" b="1" dirty="0" smtClean="0">
                <a:solidFill>
                  <a:srgbClr val="0070C0"/>
                </a:solidFill>
              </a:rPr>
              <a:t>Streaming(41): </a:t>
            </a:r>
            <a:r>
              <a:rPr lang="en-US" sz="2800" dirty="0" smtClean="0"/>
              <a:t>some data comes in incrementally and is processed this way</a:t>
            </a:r>
          </a:p>
          <a:p>
            <a:endParaRPr lang="en-US" sz="2800" dirty="0" smtClean="0"/>
          </a:p>
        </p:txBody>
      </p:sp>
      <p:sp>
        <p:nvSpPr>
          <p:cNvPr id="4" name="Slide Number Placeholder 3"/>
          <p:cNvSpPr>
            <a:spLocks noGrp="1"/>
          </p:cNvSpPr>
          <p:nvPr>
            <p:ph type="sldNum" sz="quarter" idx="12"/>
          </p:nvPr>
        </p:nvSpPr>
        <p:spPr/>
        <p:txBody>
          <a:bodyPr/>
          <a:lstStyle/>
          <a:p>
            <a:fld id="{C4B85148-DB98-4269-ACE6-2DF49F9918C9}" type="slidenum">
              <a:rPr lang="en-US" smtClean="0"/>
              <a:pPr/>
              <a:t>13</a:t>
            </a:fld>
            <a:endParaRPr lang="en-US" dirty="0"/>
          </a:p>
        </p:txBody>
      </p:sp>
      <p:sp>
        <p:nvSpPr>
          <p:cNvPr id="5" name="TextBox 4"/>
          <p:cNvSpPr txBox="1"/>
          <p:nvPr/>
        </p:nvSpPr>
        <p:spPr>
          <a:xfrm>
            <a:off x="4987636" y="6174696"/>
            <a:ext cx="1795171" cy="369332"/>
          </a:xfrm>
          <a:prstGeom prst="rect">
            <a:avLst/>
          </a:prstGeom>
          <a:noFill/>
        </p:spPr>
        <p:txBody>
          <a:bodyPr wrap="none" rtlCol="0">
            <a:spAutoFit/>
          </a:bodyPr>
          <a:lstStyle/>
          <a:p>
            <a:r>
              <a:rPr lang="en-US" dirty="0" smtClean="0"/>
              <a:t>(Count) out of 51</a:t>
            </a:r>
            <a:endParaRPr lang="en-US" dirty="0"/>
          </a:p>
        </p:txBody>
      </p:sp>
    </p:spTree>
    <p:extLst>
      <p:ext uri="{BB962C8B-B14F-4D97-AF65-F5344CB8AC3E}">
        <p14:creationId xmlns:p14="http://schemas.microsoft.com/office/powerpoint/2010/main" val="407917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378"/>
            <a:ext cx="8229600" cy="1143000"/>
          </a:xfrm>
        </p:spPr>
        <p:txBody>
          <a:bodyPr>
            <a:normAutofit fontScale="90000"/>
          </a:bodyPr>
          <a:lstStyle/>
          <a:p>
            <a:r>
              <a:rPr lang="en-US" b="1" dirty="0"/>
              <a:t>51 Use Cases: </a:t>
            </a:r>
            <a:r>
              <a:rPr lang="en-US" b="1" dirty="0" smtClean="0"/>
              <a:t>Higher-Level Computational Types or Features</a:t>
            </a:r>
            <a:endParaRPr lang="en-US" b="1" dirty="0"/>
          </a:p>
        </p:txBody>
      </p:sp>
      <p:sp>
        <p:nvSpPr>
          <p:cNvPr id="3" name="Content Placeholder 2"/>
          <p:cNvSpPr>
            <a:spLocks noGrp="1"/>
          </p:cNvSpPr>
          <p:nvPr>
            <p:ph idx="1"/>
          </p:nvPr>
        </p:nvSpPr>
        <p:spPr>
          <a:xfrm>
            <a:off x="94342" y="1476528"/>
            <a:ext cx="9049658" cy="5276076"/>
          </a:xfrm>
        </p:spPr>
        <p:txBody>
          <a:bodyPr>
            <a:normAutofit fontScale="92500" lnSpcReduction="10000"/>
          </a:bodyPr>
          <a:lstStyle/>
          <a:p>
            <a:r>
              <a:rPr lang="en-US" sz="2400" b="1" dirty="0" smtClean="0">
                <a:solidFill>
                  <a:srgbClr val="0070C0"/>
                </a:solidFill>
              </a:rPr>
              <a:t>Classification(30): </a:t>
            </a:r>
            <a:r>
              <a:rPr lang="en-US" sz="2400" dirty="0" smtClean="0"/>
              <a:t>divide data into categories</a:t>
            </a:r>
            <a:endParaRPr lang="en-US" sz="2400" dirty="0"/>
          </a:p>
          <a:p>
            <a:r>
              <a:rPr lang="en-US" sz="2400" b="1" dirty="0" smtClean="0">
                <a:solidFill>
                  <a:srgbClr val="0070C0"/>
                </a:solidFill>
              </a:rPr>
              <a:t>S/Q/Index(12): </a:t>
            </a:r>
            <a:r>
              <a:rPr lang="en-US" sz="2400" dirty="0"/>
              <a:t>Search and </a:t>
            </a:r>
            <a:r>
              <a:rPr lang="en-US" sz="2400" dirty="0" smtClean="0"/>
              <a:t>Query</a:t>
            </a:r>
          </a:p>
          <a:p>
            <a:r>
              <a:rPr lang="en-US" sz="2400" b="1" dirty="0" smtClean="0">
                <a:solidFill>
                  <a:srgbClr val="0070C0"/>
                </a:solidFill>
              </a:rPr>
              <a:t>CF(4): </a:t>
            </a:r>
            <a:r>
              <a:rPr lang="en-US" sz="2400" dirty="0"/>
              <a:t>Collaborative Filtering</a:t>
            </a:r>
          </a:p>
          <a:p>
            <a:r>
              <a:rPr lang="en-US" sz="2400" b="1" dirty="0" smtClean="0">
                <a:solidFill>
                  <a:srgbClr val="0070C0"/>
                </a:solidFill>
              </a:rPr>
              <a:t>LML - Local ML(36): </a:t>
            </a:r>
            <a:r>
              <a:rPr lang="en-US" sz="2400" dirty="0" smtClean="0"/>
              <a:t>Local</a:t>
            </a:r>
            <a:r>
              <a:rPr lang="en-US" sz="2400" b="1" dirty="0" smtClean="0">
                <a:solidFill>
                  <a:srgbClr val="002060"/>
                </a:solidFill>
              </a:rPr>
              <a:t> </a:t>
            </a:r>
            <a:r>
              <a:rPr lang="en-US" sz="2400" dirty="0" smtClean="0"/>
              <a:t>Machine </a:t>
            </a:r>
            <a:r>
              <a:rPr lang="en-US" sz="2400" dirty="0"/>
              <a:t>Learning </a:t>
            </a:r>
            <a:r>
              <a:rPr lang="en-US" sz="2400" dirty="0" smtClean="0"/>
              <a:t>(</a:t>
            </a:r>
            <a:r>
              <a:rPr lang="en-US" sz="2400" b="1" dirty="0" smtClean="0"/>
              <a:t>Independent for each entity</a:t>
            </a:r>
            <a:r>
              <a:rPr lang="en-US" sz="2400" dirty="0" smtClean="0"/>
              <a:t>)</a:t>
            </a:r>
            <a:endParaRPr lang="en-US" sz="2400" dirty="0" smtClean="0"/>
          </a:p>
          <a:p>
            <a:r>
              <a:rPr lang="en-US" sz="2400" b="1" dirty="0" smtClean="0">
                <a:solidFill>
                  <a:srgbClr val="0070C0"/>
                </a:solidFill>
              </a:rPr>
              <a:t>GML - Global ML(23): </a:t>
            </a:r>
            <a:r>
              <a:rPr lang="en-US" sz="2400" dirty="0" smtClean="0"/>
              <a:t>Deep Learning, Clustering, LDA, PLSI, </a:t>
            </a:r>
            <a:r>
              <a:rPr lang="en-US" sz="2400" dirty="0"/>
              <a:t>MDS, Large Scale Optimizations </a:t>
            </a:r>
            <a:r>
              <a:rPr lang="en-US" sz="2400" dirty="0" smtClean="0"/>
              <a:t>as </a:t>
            </a:r>
            <a:r>
              <a:rPr lang="en-US" sz="2400" dirty="0"/>
              <a:t>in Variational Bayes, Lifted Belief Propagation, Stochastic Gradient Descent, L-BFGS, </a:t>
            </a:r>
            <a:r>
              <a:rPr lang="en-US" sz="2400" dirty="0" err="1" smtClean="0"/>
              <a:t>Levenberg</a:t>
            </a:r>
            <a:r>
              <a:rPr lang="en-US" sz="2400" dirty="0" smtClean="0"/>
              <a:t>-Marquardt (Sometimes call </a:t>
            </a:r>
            <a:r>
              <a:rPr lang="en-US" sz="2400" b="1" dirty="0">
                <a:solidFill>
                  <a:srgbClr val="0070C0"/>
                </a:solidFill>
              </a:rPr>
              <a:t>EGO</a:t>
            </a:r>
            <a:r>
              <a:rPr lang="en-US" sz="2400" dirty="0"/>
              <a:t> or Exascale Global </a:t>
            </a:r>
            <a:r>
              <a:rPr lang="en-US" sz="2400" dirty="0" smtClean="0"/>
              <a:t>Optimization – </a:t>
            </a:r>
            <a:r>
              <a:rPr lang="en-US" sz="2400" b="1" dirty="0" smtClean="0"/>
              <a:t>scalable parallel algorithm</a:t>
            </a:r>
            <a:r>
              <a:rPr lang="en-US" sz="2400" dirty="0" smtClean="0"/>
              <a:t>)</a:t>
            </a:r>
            <a:endParaRPr lang="en-US" sz="2400" dirty="0" smtClean="0"/>
          </a:p>
          <a:p>
            <a:r>
              <a:rPr lang="en-US" sz="2400" b="1" dirty="0" smtClean="0">
                <a:solidFill>
                  <a:srgbClr val="0070C0"/>
                </a:solidFill>
              </a:rPr>
              <a:t>Workflow: </a:t>
            </a:r>
            <a:r>
              <a:rPr lang="en-US" sz="2400" dirty="0" smtClean="0"/>
              <a:t>(Left out of analysis but ~universal)</a:t>
            </a:r>
            <a:endParaRPr lang="en-US" sz="2400" dirty="0"/>
          </a:p>
          <a:p>
            <a:r>
              <a:rPr lang="en-US" sz="2400" b="1" dirty="0" smtClean="0">
                <a:solidFill>
                  <a:srgbClr val="0070C0"/>
                </a:solidFill>
              </a:rPr>
              <a:t>GIS(16): </a:t>
            </a:r>
            <a:r>
              <a:rPr lang="en-US" sz="2400" dirty="0"/>
              <a:t>Geotagged </a:t>
            </a:r>
            <a:r>
              <a:rPr lang="en-US" sz="2400" dirty="0" smtClean="0"/>
              <a:t>data and often displayed in ESRI, Microsoft Virtual Earth, Google Earth, </a:t>
            </a:r>
            <a:r>
              <a:rPr lang="en-US" sz="2400" dirty="0" err="1" smtClean="0"/>
              <a:t>GeoServer</a:t>
            </a:r>
            <a:r>
              <a:rPr lang="en-US" sz="2400" dirty="0" smtClean="0"/>
              <a:t> etc.</a:t>
            </a:r>
          </a:p>
          <a:p>
            <a:r>
              <a:rPr lang="en-US" sz="2400" b="1" dirty="0" smtClean="0">
                <a:solidFill>
                  <a:srgbClr val="0070C0"/>
                </a:solidFill>
              </a:rPr>
              <a:t>HPC(5): </a:t>
            </a:r>
            <a:r>
              <a:rPr lang="en-US" sz="2400" dirty="0"/>
              <a:t>Classic </a:t>
            </a:r>
            <a:r>
              <a:rPr lang="en-US" sz="2400" dirty="0" smtClean="0"/>
              <a:t>large-scale </a:t>
            </a:r>
            <a:r>
              <a:rPr lang="en-US" sz="2400" dirty="0"/>
              <a:t>simulation of cosmos, </a:t>
            </a:r>
            <a:r>
              <a:rPr lang="en-US" sz="2400" dirty="0" smtClean="0"/>
              <a:t>materials, </a:t>
            </a:r>
            <a:r>
              <a:rPr lang="en-US" sz="2400" dirty="0"/>
              <a:t>etc</a:t>
            </a:r>
            <a:r>
              <a:rPr lang="en-US" sz="2400" dirty="0" smtClean="0"/>
              <a:t>. generates big data</a:t>
            </a:r>
          </a:p>
          <a:p>
            <a:r>
              <a:rPr lang="en-US" sz="2400" b="1" dirty="0" smtClean="0">
                <a:solidFill>
                  <a:srgbClr val="0070C0"/>
                </a:solidFill>
              </a:rPr>
              <a:t>Agent(2): </a:t>
            </a:r>
            <a:r>
              <a:rPr lang="en-US" sz="2400" dirty="0" smtClean="0"/>
              <a:t>Simulations of models of data-defined macroscopic entities represented as agents</a:t>
            </a:r>
            <a:endParaRPr lang="en-US" sz="2400" dirty="0"/>
          </a:p>
          <a:p>
            <a:endParaRPr lang="en-US" sz="2400" dirty="0"/>
          </a:p>
          <a:p>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C4B85148-DB98-4269-ACE6-2DF49F9918C9}" type="slidenum">
              <a:rPr lang="en-US" smtClean="0"/>
              <a:pPr/>
              <a:t>14</a:t>
            </a:fld>
            <a:endParaRPr lang="en-US" dirty="0"/>
          </a:p>
        </p:txBody>
      </p:sp>
      <p:sp>
        <p:nvSpPr>
          <p:cNvPr id="5" name="TextBox 4"/>
          <p:cNvSpPr txBox="1"/>
          <p:nvPr/>
        </p:nvSpPr>
        <p:spPr>
          <a:xfrm>
            <a:off x="7001914" y="1496092"/>
            <a:ext cx="1872116" cy="369332"/>
          </a:xfrm>
          <a:prstGeom prst="rect">
            <a:avLst/>
          </a:prstGeom>
          <a:noFill/>
        </p:spPr>
        <p:txBody>
          <a:bodyPr wrap="none" rtlCol="0">
            <a:spAutoFit/>
          </a:bodyPr>
          <a:lstStyle/>
          <a:p>
            <a:r>
              <a:rPr lang="en-US" b="1" dirty="0" smtClean="0"/>
              <a:t>Not Independent </a:t>
            </a:r>
            <a:endParaRPr lang="en-US" b="1" dirty="0"/>
          </a:p>
        </p:txBody>
      </p:sp>
    </p:spTree>
    <p:extLst>
      <p:ext uri="{BB962C8B-B14F-4D97-AF65-F5344CB8AC3E}">
        <p14:creationId xmlns:p14="http://schemas.microsoft.com/office/powerpoint/2010/main" val="3102581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044"/>
            <a:ext cx="9144000" cy="1143000"/>
          </a:xfrm>
        </p:spPr>
        <p:txBody>
          <a:bodyPr>
            <a:normAutofit fontScale="90000"/>
          </a:bodyPr>
          <a:lstStyle/>
          <a:p>
            <a:r>
              <a:rPr lang="en-US" b="1" dirty="0" smtClean="0"/>
              <a:t>Global Machine Learning aka EGO – Exascale Global Optimization</a:t>
            </a:r>
            <a:endParaRPr lang="en-US" b="1" dirty="0"/>
          </a:p>
        </p:txBody>
      </p:sp>
      <p:sp>
        <p:nvSpPr>
          <p:cNvPr id="3" name="Content Placeholder 2"/>
          <p:cNvSpPr>
            <a:spLocks noGrp="1"/>
          </p:cNvSpPr>
          <p:nvPr>
            <p:ph idx="1"/>
          </p:nvPr>
        </p:nvSpPr>
        <p:spPr>
          <a:xfrm>
            <a:off x="0" y="1283044"/>
            <a:ext cx="9144000" cy="5396219"/>
          </a:xfrm>
        </p:spPr>
        <p:txBody>
          <a:bodyPr>
            <a:normAutofit fontScale="77500" lnSpcReduction="20000"/>
          </a:bodyPr>
          <a:lstStyle/>
          <a:p>
            <a:r>
              <a:rPr lang="en-US" dirty="0" smtClean="0"/>
              <a:t>Typically maximum likelihood or </a:t>
            </a:r>
            <a:r>
              <a:rPr lang="en-US" dirty="0" smtClean="0">
                <a:sym typeface="Symbol" panose="05050102010706020507" pitchFamily="18" charset="2"/>
              </a:rPr>
              <a:t></a:t>
            </a:r>
            <a:r>
              <a:rPr lang="en-US" baseline="30000" dirty="0" smtClean="0">
                <a:sym typeface="Symbol" panose="05050102010706020507" pitchFamily="18" charset="2"/>
              </a:rPr>
              <a:t>2</a:t>
            </a:r>
            <a:r>
              <a:rPr lang="en-US" dirty="0" smtClean="0">
                <a:sym typeface="Symbol" panose="05050102010706020507" pitchFamily="18" charset="2"/>
              </a:rPr>
              <a:t> with a sum over the N data items – documents, sequences, items to be sold, images etc. and often </a:t>
            </a:r>
            <a:r>
              <a:rPr lang="en-US" dirty="0">
                <a:sym typeface="Symbol" panose="05050102010706020507" pitchFamily="18" charset="2"/>
              </a:rPr>
              <a:t>links (point-pairs</a:t>
            </a:r>
            <a:r>
              <a:rPr lang="en-US" dirty="0" smtClean="0">
                <a:sym typeface="Symbol" panose="05050102010706020507" pitchFamily="18" charset="2"/>
              </a:rPr>
              <a:t>). Usually it’s a sum of positive numbers as in least squares</a:t>
            </a:r>
          </a:p>
          <a:p>
            <a:r>
              <a:rPr lang="en-US" dirty="0" smtClean="0">
                <a:sym typeface="Symbol" panose="05050102010706020507" pitchFamily="18" charset="2"/>
              </a:rPr>
              <a:t>Covering clustering/community detection, mixture models, topic determination, Multidimensional scaling, (Deep) Learning Networks</a:t>
            </a:r>
          </a:p>
          <a:p>
            <a:r>
              <a:rPr lang="en-US" dirty="0" smtClean="0">
                <a:sym typeface="Symbol" panose="05050102010706020507" pitchFamily="18" charset="2"/>
              </a:rPr>
              <a:t>PageRank is “just” parallel linear algebra</a:t>
            </a:r>
          </a:p>
          <a:p>
            <a:r>
              <a:rPr lang="en-US" dirty="0" smtClean="0">
                <a:sym typeface="Symbol" panose="05050102010706020507" pitchFamily="18" charset="2"/>
              </a:rPr>
              <a:t>Note many Mahout algorithms are sequential – partly as MapReduce limited; partly because parallelism unclear</a:t>
            </a:r>
          </a:p>
          <a:p>
            <a:pPr lvl="1"/>
            <a:r>
              <a:rPr lang="en-US" dirty="0" err="1" smtClean="0">
                <a:sym typeface="Symbol" panose="05050102010706020507" pitchFamily="18" charset="2"/>
              </a:rPr>
              <a:t>MLLib</a:t>
            </a:r>
            <a:r>
              <a:rPr lang="en-US" dirty="0" smtClean="0">
                <a:sym typeface="Symbol" panose="05050102010706020507" pitchFamily="18" charset="2"/>
              </a:rPr>
              <a:t> (Spark based) better</a:t>
            </a:r>
          </a:p>
          <a:p>
            <a:r>
              <a:rPr lang="en-US" dirty="0" smtClean="0">
                <a:sym typeface="Symbol" panose="05050102010706020507" pitchFamily="18" charset="2"/>
              </a:rPr>
              <a:t>SVM and Hidden Markov Models do not use large scale parallelization in practice?</a:t>
            </a:r>
          </a:p>
          <a:p>
            <a:r>
              <a:rPr lang="en-US" dirty="0" smtClean="0">
                <a:sym typeface="Symbol" panose="05050102010706020507" pitchFamily="18" charset="2"/>
              </a:rPr>
              <a:t>Detailed papers on particular parallel graph algorithms</a:t>
            </a:r>
          </a:p>
          <a:p>
            <a:r>
              <a:rPr lang="en-US" dirty="0" smtClean="0">
                <a:sym typeface="Symbol" panose="05050102010706020507" pitchFamily="18" charset="2"/>
              </a:rPr>
              <a:t>Name invented at Argonne-Chicago workshop</a:t>
            </a:r>
          </a:p>
        </p:txBody>
      </p:sp>
    </p:spTree>
    <p:extLst>
      <p:ext uri="{BB962C8B-B14F-4D97-AF65-F5344CB8AC3E}">
        <p14:creationId xmlns:p14="http://schemas.microsoft.com/office/powerpoint/2010/main" val="997625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Image and Internet of Things based Applications</a:t>
            </a:r>
            <a:endParaRPr lang="en-US" b="1" dirty="0"/>
          </a:p>
        </p:txBody>
      </p:sp>
    </p:spTree>
    <p:extLst>
      <p:ext uri="{BB962C8B-B14F-4D97-AF65-F5344CB8AC3E}">
        <p14:creationId xmlns:p14="http://schemas.microsoft.com/office/powerpoint/2010/main" val="1007209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6866765"/>
            <a:chOff x="0" y="0"/>
            <a:chExt cx="9144000" cy="6866765"/>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sp>
          <p:nvSpPr>
            <p:cNvPr id="8" name="Rectangle 7"/>
            <p:cNvSpPr/>
            <p:nvPr/>
          </p:nvSpPr>
          <p:spPr>
            <a:xfrm>
              <a:off x="5061884" y="6497433"/>
              <a:ext cx="3783152" cy="369332"/>
            </a:xfrm>
            <a:prstGeom prst="rect">
              <a:avLst/>
            </a:prstGeom>
          </p:spPr>
          <p:txBody>
            <a:bodyPr wrap="none">
              <a:spAutoFit/>
            </a:bodyPr>
            <a:lstStyle/>
            <a:p>
              <a:r>
                <a:rPr lang="en-US" dirty="0"/>
                <a:t>http://www.kpcb.com/internet-trends</a:t>
              </a:r>
            </a:p>
          </p:txBody>
        </p:sp>
      </p:grpSp>
    </p:spTree>
    <p:extLst>
      <p:ext uri="{BB962C8B-B14F-4D97-AF65-F5344CB8AC3E}">
        <p14:creationId xmlns:p14="http://schemas.microsoft.com/office/powerpoint/2010/main" val="2332421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30"/>
            <a:ext cx="8229600" cy="709001"/>
          </a:xfrm>
        </p:spPr>
        <p:txBody>
          <a:bodyPr>
            <a:normAutofit fontScale="90000"/>
          </a:bodyPr>
          <a:lstStyle/>
          <a:p>
            <a:r>
              <a:rPr lang="en-US" b="1" dirty="0" smtClean="0"/>
              <a:t>9 Image-based Use Cases</a:t>
            </a:r>
            <a:endParaRPr lang="en-US" b="1" dirty="0"/>
          </a:p>
        </p:txBody>
      </p:sp>
      <p:sp>
        <p:nvSpPr>
          <p:cNvPr id="3" name="Content Placeholder 2"/>
          <p:cNvSpPr>
            <a:spLocks noGrp="1"/>
          </p:cNvSpPr>
          <p:nvPr>
            <p:ph idx="1"/>
          </p:nvPr>
        </p:nvSpPr>
        <p:spPr>
          <a:xfrm>
            <a:off x="31261" y="836247"/>
            <a:ext cx="9081477" cy="5744307"/>
          </a:xfrm>
        </p:spPr>
        <p:txBody>
          <a:bodyPr>
            <a:normAutofit fontScale="92500" lnSpcReduction="10000"/>
          </a:bodyPr>
          <a:lstStyle/>
          <a:p>
            <a:r>
              <a:rPr lang="en-US" sz="2400" b="1" dirty="0"/>
              <a:t>17:Pathology Imaging/ Digital </a:t>
            </a:r>
            <a:r>
              <a:rPr lang="en-US" sz="2400" b="1" dirty="0" smtClean="0"/>
              <a:t>Pathology: </a:t>
            </a:r>
            <a:r>
              <a:rPr lang="en-US" sz="2400" b="1" dirty="0" smtClean="0">
                <a:solidFill>
                  <a:srgbClr val="0070C0"/>
                </a:solidFill>
              </a:rPr>
              <a:t>PP, LML, MR </a:t>
            </a:r>
            <a:r>
              <a:rPr lang="en-US" sz="2400" dirty="0" smtClean="0"/>
              <a:t>for search becoming terabyte 3D images, Global Classification</a:t>
            </a:r>
          </a:p>
          <a:p>
            <a:r>
              <a:rPr lang="en-US" sz="2400" b="1" dirty="0"/>
              <a:t>18: Computational </a:t>
            </a:r>
            <a:r>
              <a:rPr lang="en-US" sz="2400" b="1" dirty="0" err="1" smtClean="0"/>
              <a:t>Bioimaging</a:t>
            </a:r>
            <a:r>
              <a:rPr lang="en-US" sz="2400" b="1" dirty="0" smtClean="0"/>
              <a:t> (Light </a:t>
            </a:r>
            <a:r>
              <a:rPr lang="en-US" sz="2400" b="1" dirty="0" smtClean="0"/>
              <a:t>Sources): </a:t>
            </a:r>
            <a:r>
              <a:rPr lang="en-US" sz="2400" b="1" dirty="0" smtClean="0">
                <a:solidFill>
                  <a:srgbClr val="0070C0"/>
                </a:solidFill>
              </a:rPr>
              <a:t>PP, </a:t>
            </a:r>
            <a:r>
              <a:rPr lang="en-US" sz="2400" b="1" dirty="0" smtClean="0">
                <a:solidFill>
                  <a:srgbClr val="0070C0"/>
                </a:solidFill>
              </a:rPr>
              <a:t>LML </a:t>
            </a:r>
            <a:r>
              <a:rPr lang="en-US" sz="2400" dirty="0" smtClean="0"/>
              <a:t>Also materials</a:t>
            </a:r>
            <a:endParaRPr lang="en-US" sz="2400" dirty="0" smtClean="0"/>
          </a:p>
          <a:p>
            <a:r>
              <a:rPr lang="en-US" sz="2400" b="1" dirty="0"/>
              <a:t>26: Large-scale Deep </a:t>
            </a:r>
            <a:r>
              <a:rPr lang="en-US" sz="2400" b="1" dirty="0" smtClean="0"/>
              <a:t>Learning: </a:t>
            </a:r>
            <a:r>
              <a:rPr lang="en-US" sz="2400" b="1" dirty="0" smtClean="0">
                <a:solidFill>
                  <a:srgbClr val="0070C0"/>
                </a:solidFill>
              </a:rPr>
              <a:t>GML</a:t>
            </a:r>
            <a:r>
              <a:rPr lang="en-US" sz="2400" b="1" dirty="0" smtClean="0"/>
              <a:t> </a:t>
            </a:r>
            <a:r>
              <a:rPr lang="en-US" sz="2400" dirty="0" smtClean="0"/>
              <a:t>Stanford ran 10 </a:t>
            </a:r>
            <a:r>
              <a:rPr lang="en-US" sz="2400" dirty="0"/>
              <a:t>million images and </a:t>
            </a:r>
            <a:r>
              <a:rPr lang="en-US" sz="2400" dirty="0" smtClean="0"/>
              <a:t>11 </a:t>
            </a:r>
            <a:r>
              <a:rPr lang="en-US" sz="2400" dirty="0"/>
              <a:t>billion parameters on a 64 GPU </a:t>
            </a:r>
            <a:r>
              <a:rPr lang="en-US" sz="2400" dirty="0" smtClean="0"/>
              <a:t>HPC; vision (drive car), </a:t>
            </a:r>
            <a:r>
              <a:rPr lang="en-US" sz="2400" dirty="0"/>
              <a:t>speech, and Natural Language Processing </a:t>
            </a:r>
            <a:endParaRPr lang="en-US" sz="2400" dirty="0" smtClean="0"/>
          </a:p>
          <a:p>
            <a:r>
              <a:rPr lang="en-US" sz="2400" b="1" dirty="0" smtClean="0"/>
              <a:t>27</a:t>
            </a:r>
            <a:r>
              <a:rPr lang="en-US" sz="2400" b="1" dirty="0"/>
              <a:t>: Organizing large-scale, unstructured collections </a:t>
            </a:r>
            <a:r>
              <a:rPr lang="en-US" sz="2400" b="1" dirty="0" smtClean="0"/>
              <a:t>of photos: </a:t>
            </a:r>
            <a:r>
              <a:rPr lang="en-US" sz="2400" b="1" dirty="0" smtClean="0">
                <a:solidFill>
                  <a:srgbClr val="0070C0"/>
                </a:solidFill>
              </a:rPr>
              <a:t>GML</a:t>
            </a:r>
            <a:r>
              <a:rPr lang="en-US" sz="2400" b="1" dirty="0" smtClean="0"/>
              <a:t> </a:t>
            </a:r>
            <a:r>
              <a:rPr lang="en-US" sz="2400" dirty="0" smtClean="0"/>
              <a:t>Fit position and camera direction to assemble 3D photo ensemble </a:t>
            </a:r>
          </a:p>
          <a:p>
            <a:r>
              <a:rPr lang="en-US" sz="2400" b="1" dirty="0"/>
              <a:t>36: Catalina Real-Time Transient </a:t>
            </a:r>
            <a:r>
              <a:rPr lang="en-US" sz="2400" b="1" dirty="0" smtClean="0"/>
              <a:t>Synoptic Sky Survey </a:t>
            </a:r>
            <a:r>
              <a:rPr lang="en-US" sz="2400" b="1" dirty="0"/>
              <a:t>(CRTS</a:t>
            </a:r>
            <a:r>
              <a:rPr lang="en-US" sz="2400" b="1" dirty="0" smtClean="0"/>
              <a:t>): </a:t>
            </a:r>
            <a:r>
              <a:rPr lang="en-US" sz="2400" b="1" dirty="0" smtClean="0">
                <a:solidFill>
                  <a:srgbClr val="0070C0"/>
                </a:solidFill>
              </a:rPr>
              <a:t>PP, LML</a:t>
            </a:r>
            <a:r>
              <a:rPr lang="en-US" sz="2400" b="1" dirty="0" smtClean="0"/>
              <a:t> </a:t>
            </a:r>
            <a:r>
              <a:rPr lang="en-US" sz="2400" dirty="0" smtClean="0"/>
              <a:t>followed by classification of events (</a:t>
            </a:r>
            <a:r>
              <a:rPr lang="en-US" sz="2400" b="1" dirty="0" smtClean="0">
                <a:solidFill>
                  <a:srgbClr val="0070C0"/>
                </a:solidFill>
              </a:rPr>
              <a:t>GML</a:t>
            </a:r>
            <a:r>
              <a:rPr lang="en-US" sz="2400" dirty="0" smtClean="0"/>
              <a:t>)</a:t>
            </a:r>
          </a:p>
          <a:p>
            <a:r>
              <a:rPr lang="en-US" sz="2400" b="1" dirty="0" smtClean="0"/>
              <a:t>43</a:t>
            </a:r>
            <a:r>
              <a:rPr lang="en-US" sz="2400" b="1" dirty="0"/>
              <a:t>: Radar Data Analysis for </a:t>
            </a:r>
            <a:r>
              <a:rPr lang="en-US" sz="2400" b="1" dirty="0" err="1"/>
              <a:t>CReSIS</a:t>
            </a:r>
            <a:r>
              <a:rPr lang="en-US" sz="2400" b="1" dirty="0"/>
              <a:t> Remote Sensing of Ice </a:t>
            </a:r>
            <a:r>
              <a:rPr lang="en-US" sz="2400" b="1" dirty="0" smtClean="0"/>
              <a:t>Sheets: </a:t>
            </a:r>
            <a:r>
              <a:rPr lang="en-US" sz="2400" b="1" dirty="0" smtClean="0">
                <a:solidFill>
                  <a:srgbClr val="0070C0"/>
                </a:solidFill>
              </a:rPr>
              <a:t>PP, LML </a:t>
            </a:r>
            <a:r>
              <a:rPr lang="en-US" sz="2400" dirty="0" smtClean="0"/>
              <a:t>to identify glacier beds; </a:t>
            </a:r>
            <a:r>
              <a:rPr lang="en-US" sz="2400" b="1" dirty="0" smtClean="0">
                <a:solidFill>
                  <a:srgbClr val="0070C0"/>
                </a:solidFill>
              </a:rPr>
              <a:t>GML </a:t>
            </a:r>
            <a:r>
              <a:rPr lang="en-US" sz="2400" dirty="0" smtClean="0"/>
              <a:t>for full ice-sheet</a:t>
            </a:r>
          </a:p>
          <a:p>
            <a:r>
              <a:rPr lang="en-US" sz="2400" b="1" dirty="0"/>
              <a:t>44: UAVSAR Data Processing, Data Product Delivery, and Data </a:t>
            </a:r>
            <a:r>
              <a:rPr lang="en-US" sz="2400" b="1" dirty="0" smtClean="0"/>
              <a:t>Services</a:t>
            </a:r>
            <a:r>
              <a:rPr lang="en-US" sz="2400" dirty="0" smtClean="0"/>
              <a:t>: </a:t>
            </a:r>
            <a:r>
              <a:rPr lang="en-US" sz="2400" b="1" dirty="0" smtClean="0">
                <a:solidFill>
                  <a:srgbClr val="0070C0"/>
                </a:solidFill>
              </a:rPr>
              <a:t>PP</a:t>
            </a:r>
            <a:r>
              <a:rPr lang="en-US" sz="2400" dirty="0" smtClean="0"/>
              <a:t> to find slippage from radar images</a:t>
            </a:r>
          </a:p>
          <a:p>
            <a:r>
              <a:rPr lang="en-US" sz="2400" b="1" dirty="0" smtClean="0"/>
              <a:t>45, 46: Analysis of Simulation visualizations: </a:t>
            </a:r>
            <a:r>
              <a:rPr lang="en-US" sz="2400" b="1" dirty="0">
                <a:solidFill>
                  <a:srgbClr val="0070C0"/>
                </a:solidFill>
              </a:rPr>
              <a:t>PP LML ?</a:t>
            </a:r>
            <a:r>
              <a:rPr lang="en-US" sz="2400" b="1" dirty="0" smtClean="0">
                <a:solidFill>
                  <a:srgbClr val="0070C0"/>
                </a:solidFill>
              </a:rPr>
              <a:t>GML</a:t>
            </a:r>
            <a:r>
              <a:rPr lang="en-US" sz="2400" dirty="0" smtClean="0"/>
              <a:t> find paths, classify orbits, classify patterns that signal earthquakes, instabilities, climate, turbulence</a:t>
            </a:r>
            <a:endParaRPr lang="en-US" sz="2400" dirty="0"/>
          </a:p>
        </p:txBody>
      </p:sp>
    </p:spTree>
    <p:extLst>
      <p:ext uri="{BB962C8B-B14F-4D97-AF65-F5344CB8AC3E}">
        <p14:creationId xmlns:p14="http://schemas.microsoft.com/office/powerpoint/2010/main" val="1984064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68048"/>
            <a:chOff x="0" y="0"/>
            <a:chExt cx="9144000" cy="6868048"/>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4572000" y="6498716"/>
              <a:ext cx="3783152" cy="369332"/>
            </a:xfrm>
            <a:prstGeom prst="rect">
              <a:avLst/>
            </a:prstGeom>
          </p:spPr>
          <p:txBody>
            <a:bodyPr wrap="none">
              <a:spAutoFit/>
            </a:bodyPr>
            <a:lstStyle/>
            <a:p>
              <a:r>
                <a:rPr lang="en-US" dirty="0"/>
                <a:t>http://www.kpcb.com/internet-trends</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116027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167"/>
            <a:ext cx="8229600" cy="685800"/>
          </a:xfrm>
        </p:spPr>
        <p:txBody>
          <a:bodyPr>
            <a:normAutofit fontScale="90000"/>
          </a:bodyPr>
          <a:lstStyle/>
          <a:p>
            <a:r>
              <a:rPr lang="en-US" b="1" dirty="0" smtClean="0"/>
              <a:t>Abstract</a:t>
            </a:r>
            <a:endParaRPr lang="en-US" b="1" dirty="0"/>
          </a:p>
        </p:txBody>
      </p:sp>
      <p:sp>
        <p:nvSpPr>
          <p:cNvPr id="3" name="Content Placeholder 2"/>
          <p:cNvSpPr>
            <a:spLocks noGrp="1"/>
          </p:cNvSpPr>
          <p:nvPr>
            <p:ph idx="1"/>
          </p:nvPr>
        </p:nvSpPr>
        <p:spPr>
          <a:xfrm>
            <a:off x="0" y="688294"/>
            <a:ext cx="9144000" cy="6169705"/>
          </a:xfrm>
        </p:spPr>
        <p:txBody>
          <a:bodyPr>
            <a:noAutofit/>
          </a:bodyPr>
          <a:lstStyle/>
          <a:p>
            <a:pPr>
              <a:spcBef>
                <a:spcPts val="0"/>
              </a:spcBef>
            </a:pPr>
            <a:r>
              <a:rPr lang="en-US" sz="2400" dirty="0"/>
              <a:t>Here we use a sample of over 50 big data applications to identify characteristics of data intensive applications and to deduce needed runtime and </a:t>
            </a:r>
            <a:r>
              <a:rPr lang="en-US" sz="2400" dirty="0" smtClean="0"/>
              <a:t>architectures.</a:t>
            </a:r>
          </a:p>
          <a:p>
            <a:pPr>
              <a:spcBef>
                <a:spcPts val="0"/>
              </a:spcBef>
            </a:pPr>
            <a:r>
              <a:rPr lang="en-US" sz="2400" dirty="0" smtClean="0"/>
              <a:t>We </a:t>
            </a:r>
            <a:r>
              <a:rPr lang="en-US" sz="2400" dirty="0"/>
              <a:t>propose a big data version of the famous Berkeley dwarfs and NAS parallel benchmarks as the kernel big data applications</a:t>
            </a:r>
            <a:r>
              <a:rPr lang="en-US" sz="2400" dirty="0" smtClean="0"/>
              <a:t>.</a:t>
            </a:r>
          </a:p>
          <a:p>
            <a:pPr>
              <a:spcBef>
                <a:spcPts val="0"/>
              </a:spcBef>
            </a:pPr>
            <a:r>
              <a:rPr lang="en-US" sz="2400" dirty="0" smtClean="0"/>
              <a:t>We </a:t>
            </a:r>
            <a:r>
              <a:rPr lang="en-US" sz="2400" dirty="0"/>
              <a:t>suggest that one must unify HPC with the well known  Apache software stack that is well used in modern cloud computing and surely is most widely used data processing framework in the “real world”.  </a:t>
            </a:r>
            <a:endParaRPr lang="en-US" sz="2400" dirty="0" smtClean="0"/>
          </a:p>
          <a:p>
            <a:pPr>
              <a:spcBef>
                <a:spcPts val="0"/>
              </a:spcBef>
            </a:pPr>
            <a:r>
              <a:rPr lang="en-US" sz="2400" dirty="0" smtClean="0"/>
              <a:t>We </a:t>
            </a:r>
            <a:r>
              <a:rPr lang="en-US" sz="2400" dirty="0"/>
              <a:t>give some examples including clustering, deep-learning and multi-dimensional scaling. This work suggests the value of a high performance Java (Grande) runtime that supports simulations and big data.</a:t>
            </a:r>
          </a:p>
        </p:txBody>
      </p:sp>
    </p:spTree>
    <p:extLst>
      <p:ext uri="{BB962C8B-B14F-4D97-AF65-F5344CB8AC3E}">
        <p14:creationId xmlns:p14="http://schemas.microsoft.com/office/powerpoint/2010/main" val="3265574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1891"/>
          </a:xfrm>
        </p:spPr>
        <p:txBody>
          <a:bodyPr>
            <a:normAutofit fontScale="90000"/>
          </a:bodyPr>
          <a:lstStyle/>
          <a:p>
            <a:r>
              <a:rPr lang="en-US" b="1" dirty="0" smtClean="0"/>
              <a:t>Internet of Things and Streaming Apps</a:t>
            </a:r>
            <a:endParaRPr lang="en-US" b="1" dirty="0"/>
          </a:p>
        </p:txBody>
      </p:sp>
      <p:sp>
        <p:nvSpPr>
          <p:cNvPr id="3" name="Content Placeholder 2"/>
          <p:cNvSpPr>
            <a:spLocks noGrp="1"/>
          </p:cNvSpPr>
          <p:nvPr>
            <p:ph idx="1"/>
          </p:nvPr>
        </p:nvSpPr>
        <p:spPr>
          <a:xfrm>
            <a:off x="58132" y="571620"/>
            <a:ext cx="9110221" cy="6286380"/>
          </a:xfrm>
        </p:spPr>
        <p:txBody>
          <a:bodyPr>
            <a:normAutofit fontScale="92500"/>
          </a:bodyPr>
          <a:lstStyle/>
          <a:p>
            <a:r>
              <a:rPr lang="en-US" sz="2400" dirty="0" smtClean="0"/>
              <a:t>It </a:t>
            </a:r>
            <a:r>
              <a:rPr lang="en-US" sz="2400" dirty="0"/>
              <a:t>is projected that there will </a:t>
            </a:r>
            <a:r>
              <a:rPr lang="en-US" sz="2400" dirty="0" smtClean="0"/>
              <a:t>be </a:t>
            </a:r>
            <a:r>
              <a:rPr lang="en-US" sz="2400" b="1" dirty="0" smtClean="0"/>
              <a:t>24 (Mobile Industry Group)  to 50 (Cisco) </a:t>
            </a:r>
            <a:r>
              <a:rPr lang="en-US" sz="2400" b="1" dirty="0"/>
              <a:t>billion devices</a:t>
            </a:r>
            <a:r>
              <a:rPr lang="en-US" sz="2400" b="1" dirty="0">
                <a:solidFill>
                  <a:srgbClr val="00B0F0"/>
                </a:solidFill>
              </a:rPr>
              <a:t> </a:t>
            </a:r>
            <a:r>
              <a:rPr lang="en-US" sz="2400" dirty="0"/>
              <a:t>on the </a:t>
            </a:r>
            <a:r>
              <a:rPr lang="en-US" sz="2400" dirty="0" smtClean="0"/>
              <a:t>Internet by 2020. </a:t>
            </a:r>
          </a:p>
          <a:p>
            <a:r>
              <a:rPr lang="en-US" sz="2400" dirty="0" smtClean="0"/>
              <a:t>The</a:t>
            </a:r>
            <a:r>
              <a:rPr lang="en-US" sz="2400" b="1" dirty="0" smtClean="0"/>
              <a:t> </a:t>
            </a:r>
            <a:r>
              <a:rPr lang="en-US" sz="2400" b="1" dirty="0"/>
              <a:t>cloud </a:t>
            </a:r>
            <a:r>
              <a:rPr lang="en-US" sz="2400" dirty="0" smtClean="0"/>
              <a:t>natural controller </a:t>
            </a:r>
            <a:r>
              <a:rPr lang="en-US" sz="2400" dirty="0"/>
              <a:t>of and </a:t>
            </a:r>
            <a:r>
              <a:rPr lang="en-US" sz="2400" b="1" dirty="0"/>
              <a:t>resource provider for the Internet of Things. </a:t>
            </a:r>
            <a:endParaRPr lang="en-US" sz="2400" b="1" dirty="0" smtClean="0"/>
          </a:p>
          <a:p>
            <a:r>
              <a:rPr lang="en-US" sz="2400" dirty="0" smtClean="0"/>
              <a:t>Smart phones/watches, Wearable </a:t>
            </a:r>
            <a:r>
              <a:rPr lang="en-US" sz="2400" dirty="0" smtClean="0"/>
              <a:t>devices (Smart People), </a:t>
            </a:r>
            <a:r>
              <a:rPr lang="en-US" sz="2400" dirty="0" smtClean="0"/>
              <a:t>“Intelligent River” “Smart Homes and Grid” </a:t>
            </a:r>
            <a:r>
              <a:rPr lang="en-US" sz="2400" dirty="0"/>
              <a:t>and </a:t>
            </a:r>
            <a:r>
              <a:rPr lang="en-US" sz="2400" dirty="0" smtClean="0"/>
              <a:t>“Ubiquitous Cities”, Robotics.</a:t>
            </a:r>
          </a:p>
          <a:p>
            <a:r>
              <a:rPr lang="en-US" sz="2400" dirty="0" smtClean="0"/>
              <a:t>Majority of use cases are streaming – experimental science gathers data in a stream – sometimes batched as in a field trip. Below is sample</a:t>
            </a:r>
          </a:p>
          <a:p>
            <a:r>
              <a:rPr lang="en-US" sz="2400" b="1" dirty="0"/>
              <a:t>10: Cargo Shipping </a:t>
            </a:r>
            <a:r>
              <a:rPr lang="en-US" sz="2400" b="1" dirty="0" smtClean="0"/>
              <a:t>Tracking </a:t>
            </a:r>
            <a:r>
              <a:rPr lang="en-US" sz="2400" dirty="0" smtClean="0"/>
              <a:t>as in UPS, </a:t>
            </a:r>
            <a:r>
              <a:rPr lang="en-US" sz="2400" dirty="0" err="1" smtClean="0"/>
              <a:t>Fedex</a:t>
            </a:r>
            <a:r>
              <a:rPr lang="en-US" sz="2400" dirty="0" smtClean="0"/>
              <a:t> </a:t>
            </a:r>
            <a:r>
              <a:rPr lang="en-US" sz="2400" b="1" dirty="0" smtClean="0">
                <a:solidFill>
                  <a:srgbClr val="0070C0"/>
                </a:solidFill>
              </a:rPr>
              <a:t>PP GIS LML</a:t>
            </a:r>
          </a:p>
          <a:p>
            <a:r>
              <a:rPr lang="en-US" sz="2400" b="1" dirty="0" smtClean="0"/>
              <a:t>13</a:t>
            </a:r>
            <a:r>
              <a:rPr lang="en-US" sz="2400" b="1" dirty="0"/>
              <a:t>: Large Scale Geospatial Analysis and </a:t>
            </a:r>
            <a:r>
              <a:rPr lang="en-US" sz="2400" b="1" dirty="0" smtClean="0"/>
              <a:t>Visualization </a:t>
            </a:r>
            <a:r>
              <a:rPr lang="en-US" sz="2400" b="1" dirty="0" smtClean="0">
                <a:solidFill>
                  <a:srgbClr val="0070C0"/>
                </a:solidFill>
              </a:rPr>
              <a:t>PP GIS LML</a:t>
            </a:r>
          </a:p>
          <a:p>
            <a:r>
              <a:rPr lang="en-US" sz="2400" b="1" dirty="0"/>
              <a:t>28: </a:t>
            </a:r>
            <a:r>
              <a:rPr lang="en-US" sz="2400" b="1" dirty="0" err="1"/>
              <a:t>Truthy</a:t>
            </a:r>
            <a:r>
              <a:rPr lang="en-US" sz="2400" b="1" dirty="0"/>
              <a:t>: Information diffusion research from Twitter </a:t>
            </a:r>
            <a:r>
              <a:rPr lang="en-US" sz="2400" b="1" dirty="0" smtClean="0"/>
              <a:t>Data </a:t>
            </a:r>
            <a:r>
              <a:rPr lang="en-US" sz="2400" b="1" dirty="0" smtClean="0">
                <a:solidFill>
                  <a:srgbClr val="0070C0"/>
                </a:solidFill>
              </a:rPr>
              <a:t>PP MR </a:t>
            </a:r>
            <a:r>
              <a:rPr lang="en-US" sz="2400" dirty="0" smtClean="0"/>
              <a:t>for Search, </a:t>
            </a:r>
            <a:r>
              <a:rPr lang="en-US" sz="2400" b="1" dirty="0" smtClean="0">
                <a:solidFill>
                  <a:srgbClr val="0070C0"/>
                </a:solidFill>
              </a:rPr>
              <a:t>GML</a:t>
            </a:r>
            <a:r>
              <a:rPr lang="en-US" sz="2400" dirty="0" smtClean="0"/>
              <a:t> for community determination</a:t>
            </a:r>
          </a:p>
          <a:p>
            <a:r>
              <a:rPr lang="en-US" sz="2400" b="1" dirty="0" smtClean="0"/>
              <a:t>39</a:t>
            </a:r>
            <a:r>
              <a:rPr lang="en-US" sz="2400" b="1" dirty="0"/>
              <a:t>: Particle Physics: Analysis of LHC Large Hadron Collider Data: Discovery of Higgs particle </a:t>
            </a:r>
            <a:r>
              <a:rPr lang="en-US" sz="2400" b="1" dirty="0" smtClean="0">
                <a:solidFill>
                  <a:srgbClr val="0070C0"/>
                </a:solidFill>
              </a:rPr>
              <a:t>PP Local Processing Global statistics</a:t>
            </a:r>
          </a:p>
          <a:p>
            <a:r>
              <a:rPr lang="en-US" sz="2400" b="1" dirty="0"/>
              <a:t>50: DOE-BER </a:t>
            </a:r>
            <a:r>
              <a:rPr lang="en-US" sz="2400" b="1" dirty="0" err="1"/>
              <a:t>AmeriFlux</a:t>
            </a:r>
            <a:r>
              <a:rPr lang="en-US" sz="2400" b="1" dirty="0"/>
              <a:t> and FLUXNET </a:t>
            </a:r>
            <a:r>
              <a:rPr lang="en-US" sz="2400" b="1" dirty="0" smtClean="0"/>
              <a:t>Networks </a:t>
            </a:r>
            <a:r>
              <a:rPr lang="en-US" sz="2400" b="1" dirty="0" smtClean="0">
                <a:solidFill>
                  <a:srgbClr val="0070C0"/>
                </a:solidFill>
              </a:rPr>
              <a:t>PP GIS LML</a:t>
            </a:r>
          </a:p>
          <a:p>
            <a:r>
              <a:rPr lang="en-US" sz="2400" b="1" dirty="0"/>
              <a:t>51: Consumption forecasting in Smart </a:t>
            </a:r>
            <a:r>
              <a:rPr lang="en-US" sz="2400" b="1" dirty="0" smtClean="0"/>
              <a:t>Grids </a:t>
            </a:r>
            <a:r>
              <a:rPr lang="en-US" sz="2400" b="1" dirty="0" smtClean="0">
                <a:solidFill>
                  <a:srgbClr val="0070C0"/>
                </a:solidFill>
              </a:rPr>
              <a:t>PP GIS LML</a:t>
            </a:r>
            <a:endParaRPr lang="en-US" sz="2400" dirty="0" smtClean="0">
              <a:solidFill>
                <a:srgbClr val="0070C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20</a:t>
            </a:fld>
            <a:endParaRPr lang="en-US"/>
          </a:p>
        </p:txBody>
      </p:sp>
    </p:spTree>
    <p:extLst>
      <p:ext uri="{BB962C8B-B14F-4D97-AF65-F5344CB8AC3E}">
        <p14:creationId xmlns:p14="http://schemas.microsoft.com/office/powerpoint/2010/main" val="2151315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HPC-ABDS</a:t>
            </a:r>
            <a:br>
              <a:rPr lang="en-US" dirty="0" smtClean="0"/>
            </a:br>
            <a:endParaRPr lang="en-US" dirty="0"/>
          </a:p>
        </p:txBody>
      </p:sp>
      <p:sp>
        <p:nvSpPr>
          <p:cNvPr id="8" name="Text Placeholder 7"/>
          <p:cNvSpPr>
            <a:spLocks noGrp="1"/>
          </p:cNvSpPr>
          <p:nvPr>
            <p:ph type="body" idx="1"/>
          </p:nvPr>
        </p:nvSpPr>
        <p:spPr>
          <a:xfrm>
            <a:off x="808038" y="2856706"/>
            <a:ext cx="7772400" cy="1500187"/>
          </a:xfrm>
        </p:spPr>
        <p:txBody>
          <a:bodyPr>
            <a:normAutofit fontScale="92500" lnSpcReduction="10000"/>
          </a:bodyPr>
          <a:lstStyle/>
          <a:p>
            <a:pPr algn="ctr"/>
            <a:r>
              <a:rPr lang="en-US" sz="3200" dirty="0" smtClean="0">
                <a:solidFill>
                  <a:schemeClr val="tx1">
                    <a:lumMod val="75000"/>
                    <a:lumOff val="25000"/>
                  </a:schemeClr>
                </a:solidFill>
              </a:rPr>
              <a:t>Integrating High Performance Computing with Apache Big Data Stack</a:t>
            </a:r>
          </a:p>
          <a:p>
            <a:pPr algn="ctr"/>
            <a:r>
              <a:rPr lang="en-US" sz="3200" dirty="0" err="1" smtClean="0">
                <a:solidFill>
                  <a:schemeClr val="tx1">
                    <a:lumMod val="75000"/>
                    <a:lumOff val="25000"/>
                  </a:schemeClr>
                </a:solidFill>
              </a:rPr>
              <a:t>Shantenu</a:t>
            </a:r>
            <a:r>
              <a:rPr lang="en-US" sz="3200" dirty="0" smtClean="0">
                <a:solidFill>
                  <a:schemeClr val="tx1">
                    <a:lumMod val="75000"/>
                    <a:lumOff val="25000"/>
                  </a:schemeClr>
                </a:solidFill>
              </a:rPr>
              <a:t> </a:t>
            </a:r>
            <a:r>
              <a:rPr lang="en-US" sz="3200" dirty="0" err="1" smtClean="0">
                <a:solidFill>
                  <a:schemeClr val="tx1">
                    <a:lumMod val="75000"/>
                    <a:lumOff val="25000"/>
                  </a:schemeClr>
                </a:solidFill>
              </a:rPr>
              <a:t>Jha</a:t>
            </a:r>
            <a:r>
              <a:rPr lang="en-US" sz="3200" dirty="0" smtClean="0">
                <a:solidFill>
                  <a:schemeClr val="tx1">
                    <a:lumMod val="75000"/>
                    <a:lumOff val="25000"/>
                  </a:schemeClr>
                </a:solidFill>
              </a:rPr>
              <a:t>, Judy Qiu, Andre </a:t>
            </a:r>
            <a:r>
              <a:rPr lang="en-US" sz="3200" dirty="0" err="1" smtClean="0">
                <a:solidFill>
                  <a:schemeClr val="tx1">
                    <a:lumMod val="75000"/>
                    <a:lumOff val="25000"/>
                  </a:schemeClr>
                </a:solidFill>
              </a:rPr>
              <a:t>Luckow</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81770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2646" y="0"/>
            <a:ext cx="7977778" cy="6858000"/>
          </a:xfrm>
          <a:prstGeom prst="rect">
            <a:avLst/>
          </a:prstGeom>
          <a:noFill/>
        </p:spPr>
      </p:pic>
    </p:spTree>
    <p:extLst>
      <p:ext uri="{BB962C8B-B14F-4D97-AF65-F5344CB8AC3E}">
        <p14:creationId xmlns:p14="http://schemas.microsoft.com/office/powerpoint/2010/main" val="2253660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7016" y="0"/>
            <a:ext cx="7977778" cy="6858000"/>
          </a:xfrm>
          <a:prstGeom prst="rect">
            <a:avLst/>
          </a:prstGeom>
          <a:noFill/>
        </p:spPr>
      </p:pic>
      <p:sp>
        <p:nvSpPr>
          <p:cNvPr id="9" name="TextBox 8"/>
          <p:cNvSpPr txBox="1"/>
          <p:nvPr/>
        </p:nvSpPr>
        <p:spPr>
          <a:xfrm>
            <a:off x="0" y="3823927"/>
            <a:ext cx="9144000" cy="3046988"/>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400" dirty="0" smtClean="0"/>
              <a:t>HPC-ABDS</a:t>
            </a:r>
          </a:p>
          <a:p>
            <a:pPr marL="342900" indent="-342900">
              <a:buFont typeface="Arial" panose="020B0604020202020204" pitchFamily="34" charset="0"/>
              <a:buChar char="•"/>
            </a:pPr>
            <a:r>
              <a:rPr lang="en-US" sz="2400" dirty="0" smtClean="0"/>
              <a:t>~120 Capabilities</a:t>
            </a:r>
          </a:p>
          <a:p>
            <a:pPr marL="342900" indent="-342900">
              <a:buFont typeface="Arial" panose="020B0604020202020204" pitchFamily="34" charset="0"/>
              <a:buChar char="•"/>
            </a:pPr>
            <a:r>
              <a:rPr lang="en-US" sz="2400" dirty="0" smtClean="0"/>
              <a:t>&gt;40 Apache</a:t>
            </a:r>
          </a:p>
          <a:p>
            <a:pPr marL="342900" indent="-342900">
              <a:buFont typeface="Arial" panose="020B0604020202020204" pitchFamily="34" charset="0"/>
              <a:buChar char="•"/>
            </a:pPr>
            <a:r>
              <a:rPr lang="en-US" sz="2400" b="1" dirty="0" smtClean="0">
                <a:solidFill>
                  <a:schemeClr val="accent3">
                    <a:lumMod val="75000"/>
                  </a:schemeClr>
                </a:solidFill>
              </a:rPr>
              <a:t>Green </a:t>
            </a:r>
            <a:r>
              <a:rPr lang="en-US" sz="2400" b="1" dirty="0">
                <a:solidFill>
                  <a:schemeClr val="accent3">
                    <a:lumMod val="75000"/>
                  </a:schemeClr>
                </a:solidFill>
              </a:rPr>
              <a:t>layers have strong HPC Integration </a:t>
            </a:r>
            <a:r>
              <a:rPr lang="en-US" sz="2400" b="1" dirty="0" smtClean="0">
                <a:solidFill>
                  <a:schemeClr val="accent3">
                    <a:lumMod val="75000"/>
                  </a:schemeClr>
                </a:solidFill>
              </a:rPr>
              <a:t>opportunities</a:t>
            </a:r>
            <a:br>
              <a:rPr lang="en-US" sz="2400" b="1" dirty="0" smtClean="0">
                <a:solidFill>
                  <a:schemeClr val="accent3">
                    <a:lumMod val="75000"/>
                  </a:schemeClr>
                </a:solidFill>
              </a:rPr>
            </a:br>
            <a:endParaRPr lang="en-US" sz="2400" b="1" dirty="0" smtClean="0">
              <a:solidFill>
                <a:schemeClr val="accent3">
                  <a:lumMod val="75000"/>
                </a:schemeClr>
              </a:solidFill>
            </a:endParaRPr>
          </a:p>
          <a:p>
            <a:pPr marL="342900" indent="-342900">
              <a:buFont typeface="Arial" panose="020B0604020202020204" pitchFamily="34" charset="0"/>
              <a:buChar char="•"/>
            </a:pPr>
            <a:r>
              <a:rPr lang="en-US" sz="2400" b="1" dirty="0" smtClean="0"/>
              <a:t>Goal</a:t>
            </a:r>
          </a:p>
          <a:p>
            <a:pPr marL="342900" indent="-342900">
              <a:buFont typeface="Arial" panose="020B0604020202020204" pitchFamily="34" charset="0"/>
              <a:buChar char="•"/>
            </a:pPr>
            <a:r>
              <a:rPr lang="en-US" sz="2400" b="1" dirty="0" smtClean="0"/>
              <a:t>Functionality </a:t>
            </a:r>
            <a:r>
              <a:rPr lang="en-US" sz="2400" b="1" dirty="0"/>
              <a:t>of </a:t>
            </a:r>
            <a:r>
              <a:rPr lang="en-US" sz="2400" b="1" dirty="0" smtClean="0"/>
              <a:t>ABDS</a:t>
            </a:r>
          </a:p>
          <a:p>
            <a:pPr marL="342900" indent="-342900">
              <a:buFont typeface="Arial" panose="020B0604020202020204" pitchFamily="34" charset="0"/>
              <a:buChar char="•"/>
            </a:pPr>
            <a:r>
              <a:rPr lang="en-US" sz="2400" b="1" dirty="0" smtClean="0"/>
              <a:t>Performance </a:t>
            </a:r>
            <a:r>
              <a:rPr lang="en-US" sz="2400" b="1" dirty="0"/>
              <a:t>of HPC</a:t>
            </a:r>
            <a:endParaRPr lang="en-US" sz="2400" dirty="0"/>
          </a:p>
        </p:txBody>
      </p:sp>
    </p:spTree>
    <p:extLst>
      <p:ext uri="{BB962C8B-B14F-4D97-AF65-F5344CB8AC3E}">
        <p14:creationId xmlns:p14="http://schemas.microsoft.com/office/powerpoint/2010/main" val="2954420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4831" y="0"/>
            <a:ext cx="7977778" cy="6858000"/>
          </a:xfrm>
          <a:prstGeom prst="rect">
            <a:avLst/>
          </a:prstGeom>
          <a:noFill/>
        </p:spPr>
      </p:pic>
      <p:graphicFrame>
        <p:nvGraphicFramePr>
          <p:cNvPr id="2" name="Table 1"/>
          <p:cNvGraphicFramePr>
            <a:graphicFrameLocks noGrp="1"/>
          </p:cNvGraphicFramePr>
          <p:nvPr/>
        </p:nvGraphicFramePr>
        <p:xfrm>
          <a:off x="2430585" y="15630"/>
          <a:ext cx="6713416" cy="6829864"/>
        </p:xfrm>
        <a:graphic>
          <a:graphicData uri="http://schemas.openxmlformats.org/drawingml/2006/table">
            <a:tbl>
              <a:tblPr firstRow="1" bandRow="1">
                <a:tableStyleId>{5C22544A-7EE6-4342-B048-85BDC9FD1C3A}</a:tableStyleId>
              </a:tblPr>
              <a:tblGrid>
                <a:gridCol w="4634523"/>
                <a:gridCol w="2078893"/>
              </a:tblGrid>
              <a:tr h="39858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accent3">
                              <a:lumMod val="50000"/>
                            </a:schemeClr>
                          </a:solidFill>
                        </a:rPr>
                        <a:t>Workflow-Orchestration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414216">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accent3">
                              <a:lumMod val="50000"/>
                            </a:schemeClr>
                          </a:solidFill>
                        </a:rPr>
                        <a:t>Application and Analytics: Mahout, </a:t>
                      </a:r>
                      <a:r>
                        <a:rPr lang="en-US" b="1" dirty="0" err="1" smtClean="0">
                          <a:solidFill>
                            <a:schemeClr val="accent3">
                              <a:lumMod val="50000"/>
                            </a:schemeClr>
                          </a:solidFill>
                        </a:rPr>
                        <a:t>MLlib</a:t>
                      </a:r>
                      <a:r>
                        <a:rPr lang="en-US" b="1" dirty="0" smtClean="0">
                          <a:solidFill>
                            <a:schemeClr val="accent3">
                              <a:lumMod val="50000"/>
                            </a:schemeClr>
                          </a:solidFill>
                        </a:rPr>
                        <a:t>, 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43766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High level Programming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804985">
                <a:tc gridSpan="2">
                  <a:txBody>
                    <a:bodyPr/>
                    <a:lstStyle/>
                    <a:p>
                      <a:pPr algn="l"/>
                      <a:r>
                        <a:rPr lang="en-US" b="1" dirty="0" smtClean="0"/>
                        <a:t>Basic Programming model and runtime</a:t>
                      </a:r>
                    </a:p>
                    <a:p>
                      <a:pPr algn="l"/>
                      <a:r>
                        <a:rPr lang="en-US" b="1" dirty="0" smtClean="0"/>
                        <a:t>SPMD, Streaming, MapReduce, MPI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445477">
                <a:tc gridSpan="2">
                  <a:txBody>
                    <a:bodyPr/>
                    <a:lstStyle/>
                    <a:p>
                      <a:r>
                        <a:rPr lang="en-US" sz="1600" b="1" dirty="0" smtClean="0">
                          <a:solidFill>
                            <a:schemeClr val="tx1"/>
                          </a:solidFill>
                        </a:rPr>
                        <a:t>Inter process communication</a:t>
                      </a:r>
                      <a:r>
                        <a:rPr lang="en-US" sz="1600" b="1" baseline="0" dirty="0" smtClean="0">
                          <a:solidFill>
                            <a:schemeClr val="tx1"/>
                          </a:solidFill>
                        </a:rPr>
                        <a:t> </a:t>
                      </a:r>
                      <a:r>
                        <a:rPr lang="en-US" sz="1600" b="1" dirty="0" smtClean="0">
                          <a:solidFill>
                            <a:schemeClr val="tx1"/>
                          </a:solidFill>
                        </a:rPr>
                        <a:t>Collectives, point-to-point, publish-subscribe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235795">
                <a:tc>
                  <a:txBody>
                    <a:bodyPr/>
                    <a:lstStyle/>
                    <a:p>
                      <a:pPr algn="l"/>
                      <a:r>
                        <a:rPr lang="en-US" sz="1100" b="1" dirty="0" smtClean="0"/>
                        <a:t>In-memory databases/caches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rowSpan="2">
                  <a:txBody>
                    <a:bodyPr/>
                    <a:lstStyle/>
                    <a:p>
                      <a:pPr algn="l"/>
                      <a:endParaRPr lang="en-US" sz="1100" b="1" dirty="0" smtClean="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1">
                        <a:alpha val="75000"/>
                      </a:schemeClr>
                    </a:solidFill>
                  </a:tcPr>
                </a:tc>
              </a:tr>
              <a:tr h="234623">
                <a:tc>
                  <a:txBody>
                    <a:bodyPr/>
                    <a:lstStyle/>
                    <a:p>
                      <a:pPr algn="l"/>
                      <a:r>
                        <a:rPr lang="en-US" sz="1100" b="1" dirty="0" smtClean="0"/>
                        <a:t>Object-relational mapping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vMerge="1">
                  <a:txBody>
                    <a:bodyPr/>
                    <a:lstStyle/>
                    <a:p>
                      <a:pPr algn="l"/>
                      <a:endParaRPr lang="en-US" sz="1100" b="1" dirty="0" smtClean="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r>
              <a:tr h="865163">
                <a:tc gridSpan="2">
                  <a:txBody>
                    <a:bodyPr/>
                    <a:lstStyle/>
                    <a:p>
                      <a:pPr algn="l"/>
                      <a:r>
                        <a:rPr lang="en-US" b="1" dirty="0" smtClean="0"/>
                        <a:t>SQL and NoSQL, File management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353421">
                <a:tc gridSpan="2">
                  <a:txBody>
                    <a:bodyPr/>
                    <a:lstStyle/>
                    <a:p>
                      <a:pPr algn="l"/>
                      <a:r>
                        <a:rPr lang="en-US" sz="1600" b="1" dirty="0" smtClean="0"/>
                        <a:t>Data Transport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511595">
                <a:tc gridSpan="2">
                  <a:txBody>
                    <a:bodyPr/>
                    <a:lstStyle/>
                    <a:p>
                      <a:pPr algn="l"/>
                      <a:r>
                        <a:rPr lang="en-US" b="1" dirty="0" smtClean="0"/>
                        <a:t>Cluster Resource Management </a:t>
                      </a:r>
                      <a:endParaRPr 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557384">
                <a:tc gridSpan="2">
                  <a:txBody>
                    <a:bodyPr/>
                    <a:lstStyle/>
                    <a:p>
                      <a:pPr algn="l"/>
                      <a:r>
                        <a:rPr lang="en-US" b="1" dirty="0" smtClean="0"/>
                        <a:t>File systems </a:t>
                      </a:r>
                      <a:endParaRPr 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398585">
                <a:tc gridSpan="2">
                  <a:txBody>
                    <a:bodyPr/>
                    <a:lstStyle/>
                    <a:p>
                      <a:pPr algn="l"/>
                      <a:r>
                        <a:rPr lang="en-US" b="1" dirty="0" smtClean="0"/>
                        <a:t>DevOps</a:t>
                      </a:r>
                      <a:endParaRPr 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484553">
                <a:tc gridSpan="2">
                  <a:txBody>
                    <a:bodyPr/>
                    <a:lstStyle/>
                    <a:p>
                      <a:pPr algn="l"/>
                      <a:r>
                        <a:rPr lang="en-US" b="1" dirty="0" err="1" smtClean="0"/>
                        <a:t>IaaS</a:t>
                      </a:r>
                      <a:r>
                        <a:rPr lang="en-US" b="1" dirty="0" smtClean="0"/>
                        <a:t> Management from HPC to hypervisors </a:t>
                      </a:r>
                      <a:endParaRPr 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413797">
                <a:tc gridSpan="2">
                  <a:txBody>
                    <a:bodyPr/>
                    <a:lstStyle/>
                    <a:p>
                      <a:pPr algn="l"/>
                      <a:r>
                        <a:rPr lang="en-US" b="1" dirty="0" smtClean="0">
                          <a:solidFill>
                            <a:srgbClr val="FF0000"/>
                          </a:solidFill>
                        </a:rPr>
                        <a:t>Kaleidoscope</a:t>
                      </a:r>
                      <a:r>
                        <a:rPr lang="en-US" b="1" baseline="0" dirty="0" smtClean="0">
                          <a:solidFill>
                            <a:srgbClr val="FF0000"/>
                          </a:solidFill>
                        </a:rPr>
                        <a:t> of Apache Big Data Stack (ABDS) and HPC Technologies</a:t>
                      </a:r>
                    </a:p>
                  </a:txBody>
                  <a:tcPr marT="182880" marB="18288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graphicFrame>
        <p:nvGraphicFramePr>
          <p:cNvPr id="3" name="Table 2"/>
          <p:cNvGraphicFramePr>
            <a:graphicFrameLocks noGrp="1"/>
          </p:cNvGraphicFramePr>
          <p:nvPr/>
        </p:nvGraphicFramePr>
        <p:xfrm>
          <a:off x="0" y="0"/>
          <a:ext cx="2375877" cy="6852659"/>
        </p:xfrm>
        <a:graphic>
          <a:graphicData uri="http://schemas.openxmlformats.org/drawingml/2006/table">
            <a:tbl>
              <a:tblPr firstRow="1" bandRow="1">
                <a:tableStyleId>{5C22544A-7EE6-4342-B048-85BDC9FD1C3A}</a:tableStyleId>
              </a:tblPr>
              <a:tblGrid>
                <a:gridCol w="2375877"/>
              </a:tblGrid>
              <a:tr h="687754">
                <a:tc>
                  <a:txBody>
                    <a:bodyPr/>
                    <a:lstStyle/>
                    <a:p>
                      <a:r>
                        <a:rPr lang="en-US" sz="2400" dirty="0" smtClean="0">
                          <a:solidFill>
                            <a:srgbClr val="FF0000"/>
                          </a:solidFill>
                        </a:rPr>
                        <a:t>Cross-Cutting Functionalities</a:t>
                      </a:r>
                      <a:endParaRPr lang="en-US" sz="2400"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22161">
                <a:tc>
                  <a:txBody>
                    <a:bodyPr/>
                    <a:lstStyle/>
                    <a:p>
                      <a:r>
                        <a:rPr lang="en-US" b="1" dirty="0" smtClean="0">
                          <a:solidFill>
                            <a:schemeClr val="tx1"/>
                          </a:solidFill>
                        </a:rPr>
                        <a:t>Message Protocols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695569">
                <a:tc>
                  <a:txBody>
                    <a:bodyPr/>
                    <a:lstStyle/>
                    <a:p>
                      <a:r>
                        <a:rPr lang="en-US" b="1" dirty="0" smtClean="0">
                          <a:solidFill>
                            <a:schemeClr val="tx1"/>
                          </a:solidFill>
                        </a:rPr>
                        <a:t>Distributed Coordination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98585">
                <a:tc>
                  <a:txBody>
                    <a:bodyPr/>
                    <a:lstStyle/>
                    <a:p>
                      <a:r>
                        <a:rPr lang="en-US" b="1" dirty="0" smtClean="0">
                          <a:solidFill>
                            <a:schemeClr val="tx1"/>
                          </a:solidFill>
                        </a:rPr>
                        <a:t>Security &amp; Privacy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985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Monitoring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0">
                <a:tc>
                  <a:txBody>
                    <a:bodyPr/>
                    <a:lstStyle/>
                    <a:p>
                      <a:r>
                        <a:rPr lang="en-US" sz="2400" b="1" dirty="0" smtClean="0">
                          <a:solidFill>
                            <a:srgbClr val="FF0000"/>
                          </a:solidFill>
                        </a:rPr>
                        <a:t>~120 HPC-ABDS Software capabilities</a:t>
                      </a:r>
                      <a:r>
                        <a:rPr lang="en-US" sz="2400" b="1" baseline="0" dirty="0" smtClean="0">
                          <a:solidFill>
                            <a:srgbClr val="FF0000"/>
                          </a:solidFill>
                        </a:rPr>
                        <a:t> in 17 functionalities</a:t>
                      </a:r>
                      <a:endParaRPr lang="en-US" sz="2400" b="1" dirty="0">
                        <a:solidFill>
                          <a:srgbClr val="FF0000"/>
                        </a:solidFill>
                      </a:endParaRPr>
                    </a:p>
                  </a:txBody>
                  <a:tcPr marT="1325880" marB="132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62093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17"/>
            <a:ext cx="9144000" cy="1143000"/>
          </a:xfrm>
        </p:spPr>
        <p:txBody>
          <a:bodyPr>
            <a:noAutofit/>
          </a:bodyPr>
          <a:lstStyle/>
          <a:p>
            <a:r>
              <a:rPr lang="en-US" sz="2400" b="1" dirty="0"/>
              <a:t>SPIDAL (Scalable Parallel Interoperable Data Analytics Library) </a:t>
            </a:r>
            <a:r>
              <a:rPr lang="en-US" sz="3600" b="1" dirty="0" smtClean="0"/>
              <a:t/>
            </a:r>
            <a:br>
              <a:rPr lang="en-US" sz="3600" b="1" dirty="0" smtClean="0"/>
            </a:br>
            <a:r>
              <a:rPr lang="en-US" sz="3600" b="1" dirty="0" smtClean="0"/>
              <a:t>Getting High Performance on Data Analytics</a:t>
            </a:r>
            <a:endParaRPr lang="en-US" sz="3600" b="1" dirty="0"/>
          </a:p>
        </p:txBody>
      </p:sp>
      <p:sp>
        <p:nvSpPr>
          <p:cNvPr id="3" name="Content Placeholder 2"/>
          <p:cNvSpPr>
            <a:spLocks noGrp="1"/>
          </p:cNvSpPr>
          <p:nvPr>
            <p:ph idx="1"/>
          </p:nvPr>
        </p:nvSpPr>
        <p:spPr>
          <a:xfrm>
            <a:off x="0" y="992221"/>
            <a:ext cx="9144000" cy="5979685"/>
          </a:xfrm>
        </p:spPr>
        <p:txBody>
          <a:bodyPr>
            <a:noAutofit/>
          </a:bodyPr>
          <a:lstStyle/>
          <a:p>
            <a:pPr>
              <a:spcBef>
                <a:spcPts val="0"/>
              </a:spcBef>
            </a:pPr>
            <a:r>
              <a:rPr lang="en-US" sz="2000" dirty="0"/>
              <a:t>On the systems side, we have two </a:t>
            </a:r>
            <a:r>
              <a:rPr lang="en-US" sz="2000" dirty="0" smtClean="0"/>
              <a:t>principles:</a:t>
            </a:r>
            <a:endParaRPr lang="en-US" sz="2000" dirty="0"/>
          </a:p>
          <a:p>
            <a:pPr lvl="1">
              <a:spcBef>
                <a:spcPts val="0"/>
              </a:spcBef>
            </a:pPr>
            <a:r>
              <a:rPr lang="en-US" sz="2000" dirty="0" smtClean="0">
                <a:solidFill>
                  <a:srgbClr val="0070C0"/>
                </a:solidFill>
              </a:rPr>
              <a:t>The </a:t>
            </a:r>
            <a:r>
              <a:rPr lang="en-US" sz="2000" dirty="0">
                <a:solidFill>
                  <a:srgbClr val="0070C0"/>
                </a:solidFill>
              </a:rPr>
              <a:t>Apache Big Data Stack with ~120 projects has important broad functionality with a vital large support organization</a:t>
            </a:r>
          </a:p>
          <a:p>
            <a:pPr lvl="1">
              <a:spcBef>
                <a:spcPts val="0"/>
              </a:spcBef>
            </a:pPr>
            <a:r>
              <a:rPr lang="en-US" sz="2000" dirty="0" smtClean="0">
                <a:solidFill>
                  <a:srgbClr val="0070C0"/>
                </a:solidFill>
              </a:rPr>
              <a:t>HPC </a:t>
            </a:r>
            <a:r>
              <a:rPr lang="en-US" sz="2000" dirty="0">
                <a:solidFill>
                  <a:srgbClr val="0070C0"/>
                </a:solidFill>
              </a:rPr>
              <a:t>including MPI has striking success in delivering high performance, </a:t>
            </a:r>
            <a:endParaRPr lang="en-US" sz="2000" dirty="0" smtClean="0">
              <a:solidFill>
                <a:srgbClr val="0070C0"/>
              </a:solidFill>
            </a:endParaRPr>
          </a:p>
          <a:p>
            <a:pPr marL="457200" lvl="1" indent="0">
              <a:spcBef>
                <a:spcPts val="0"/>
              </a:spcBef>
              <a:buNone/>
            </a:pPr>
            <a:r>
              <a:rPr lang="en-US" sz="2000" dirty="0">
                <a:solidFill>
                  <a:srgbClr val="0070C0"/>
                </a:solidFill>
              </a:rPr>
              <a:t> </a:t>
            </a:r>
            <a:r>
              <a:rPr lang="en-US" sz="2000" dirty="0" smtClean="0">
                <a:solidFill>
                  <a:srgbClr val="0070C0"/>
                </a:solidFill>
              </a:rPr>
              <a:t>    however </a:t>
            </a:r>
            <a:r>
              <a:rPr lang="en-US" sz="2000" dirty="0">
                <a:solidFill>
                  <a:srgbClr val="0070C0"/>
                </a:solidFill>
              </a:rPr>
              <a:t>with </a:t>
            </a:r>
            <a:r>
              <a:rPr lang="en-US" sz="2000" dirty="0" smtClean="0">
                <a:solidFill>
                  <a:srgbClr val="0070C0"/>
                </a:solidFill>
              </a:rPr>
              <a:t>a </a:t>
            </a:r>
            <a:r>
              <a:rPr lang="en-US" sz="2000" dirty="0">
                <a:solidFill>
                  <a:srgbClr val="0070C0"/>
                </a:solidFill>
              </a:rPr>
              <a:t>fragile sustainability </a:t>
            </a:r>
            <a:r>
              <a:rPr lang="en-US" sz="2000" dirty="0" smtClean="0">
                <a:solidFill>
                  <a:srgbClr val="0070C0"/>
                </a:solidFill>
              </a:rPr>
              <a:t>model</a:t>
            </a:r>
            <a:endParaRPr lang="en-US" sz="2000" dirty="0">
              <a:solidFill>
                <a:srgbClr val="0070C0"/>
              </a:solidFill>
            </a:endParaRPr>
          </a:p>
          <a:p>
            <a:pPr>
              <a:spcBef>
                <a:spcPts val="0"/>
              </a:spcBef>
            </a:pPr>
            <a:r>
              <a:rPr lang="en-US" sz="2000" dirty="0" smtClean="0"/>
              <a:t>There are </a:t>
            </a:r>
            <a:r>
              <a:rPr lang="en-US" sz="2000" dirty="0" smtClean="0">
                <a:solidFill>
                  <a:srgbClr val="0070C0"/>
                </a:solidFill>
              </a:rPr>
              <a:t>key systems </a:t>
            </a:r>
            <a:r>
              <a:rPr lang="en-US" sz="2000" dirty="0">
                <a:solidFill>
                  <a:srgbClr val="0070C0"/>
                </a:solidFill>
              </a:rPr>
              <a:t>abstractions </a:t>
            </a:r>
            <a:r>
              <a:rPr lang="en-US" sz="2000" dirty="0"/>
              <a:t>which are levels in </a:t>
            </a:r>
            <a:r>
              <a:rPr lang="en-US" sz="2000" dirty="0" smtClean="0"/>
              <a:t>HPC-ABDS software </a:t>
            </a:r>
            <a:r>
              <a:rPr lang="en-US" sz="2000" dirty="0"/>
              <a:t>stack </a:t>
            </a:r>
            <a:r>
              <a:rPr lang="en-US" sz="2000" dirty="0" smtClean="0"/>
              <a:t>where </a:t>
            </a:r>
            <a:r>
              <a:rPr lang="en-US" sz="2000" dirty="0"/>
              <a:t>Apache approach needs careful integration with HPC</a:t>
            </a:r>
          </a:p>
          <a:p>
            <a:pPr lvl="1">
              <a:spcBef>
                <a:spcPts val="0"/>
              </a:spcBef>
            </a:pPr>
            <a:r>
              <a:rPr lang="en-US" sz="2000" dirty="0"/>
              <a:t>Resource management</a:t>
            </a:r>
          </a:p>
          <a:p>
            <a:pPr lvl="1">
              <a:spcBef>
                <a:spcPts val="0"/>
              </a:spcBef>
            </a:pPr>
            <a:r>
              <a:rPr lang="en-US" sz="2000" dirty="0"/>
              <a:t>Storage</a:t>
            </a:r>
          </a:p>
          <a:p>
            <a:pPr lvl="1">
              <a:spcBef>
                <a:spcPts val="0"/>
              </a:spcBef>
            </a:pPr>
            <a:r>
              <a:rPr lang="en-US" sz="2000" dirty="0"/>
              <a:t>Programming model -- horizontal scaling parallelism</a:t>
            </a:r>
          </a:p>
          <a:p>
            <a:pPr lvl="1">
              <a:spcBef>
                <a:spcPts val="0"/>
              </a:spcBef>
            </a:pPr>
            <a:r>
              <a:rPr lang="en-US" sz="2000" dirty="0"/>
              <a:t>Collective and </a:t>
            </a:r>
            <a:r>
              <a:rPr lang="en-US" sz="2000" dirty="0" smtClean="0"/>
              <a:t>Point-to-Point </a:t>
            </a:r>
            <a:r>
              <a:rPr lang="en-US" sz="2000" dirty="0"/>
              <a:t>communication</a:t>
            </a:r>
          </a:p>
          <a:p>
            <a:pPr lvl="1">
              <a:spcBef>
                <a:spcPts val="0"/>
              </a:spcBef>
            </a:pPr>
            <a:r>
              <a:rPr lang="en-US" sz="2000" dirty="0"/>
              <a:t>Support of iteration</a:t>
            </a:r>
          </a:p>
          <a:p>
            <a:pPr lvl="1">
              <a:spcBef>
                <a:spcPts val="0"/>
              </a:spcBef>
            </a:pPr>
            <a:r>
              <a:rPr lang="en-US" sz="2000" dirty="0"/>
              <a:t>Data interface (not just key-value</a:t>
            </a:r>
            <a:r>
              <a:rPr lang="en-US" sz="2000" dirty="0" smtClean="0"/>
              <a:t>)</a:t>
            </a:r>
            <a:endParaRPr lang="en-US" sz="2000" dirty="0"/>
          </a:p>
          <a:p>
            <a:pPr>
              <a:spcBef>
                <a:spcPts val="0"/>
              </a:spcBef>
            </a:pPr>
            <a:r>
              <a:rPr lang="en-US" sz="2000" dirty="0"/>
              <a:t>In application areas, we define </a:t>
            </a:r>
            <a:r>
              <a:rPr lang="en-US" sz="2000" dirty="0" smtClean="0">
                <a:solidFill>
                  <a:srgbClr val="0070C0"/>
                </a:solidFill>
              </a:rPr>
              <a:t>application abstractions </a:t>
            </a:r>
            <a:r>
              <a:rPr lang="en-US" sz="2000" dirty="0"/>
              <a:t>to </a:t>
            </a:r>
            <a:r>
              <a:rPr lang="en-US" sz="2000" dirty="0" smtClean="0"/>
              <a:t>support:</a:t>
            </a:r>
            <a:endParaRPr lang="en-US" sz="2000" dirty="0"/>
          </a:p>
          <a:p>
            <a:pPr lvl="1">
              <a:spcBef>
                <a:spcPts val="0"/>
              </a:spcBef>
            </a:pPr>
            <a:r>
              <a:rPr lang="en-US" sz="2000" dirty="0"/>
              <a:t>Graphs/network </a:t>
            </a:r>
          </a:p>
          <a:p>
            <a:pPr lvl="1">
              <a:spcBef>
                <a:spcPts val="0"/>
              </a:spcBef>
            </a:pPr>
            <a:r>
              <a:rPr lang="en-US" sz="2000" dirty="0" smtClean="0"/>
              <a:t>Geospatial</a:t>
            </a:r>
            <a:endParaRPr lang="en-US" sz="2000" dirty="0"/>
          </a:p>
          <a:p>
            <a:pPr lvl="1">
              <a:spcBef>
                <a:spcPts val="0"/>
              </a:spcBef>
            </a:pPr>
            <a:r>
              <a:rPr lang="en-US" sz="2000" dirty="0" smtClean="0"/>
              <a:t>Genes</a:t>
            </a:r>
          </a:p>
          <a:p>
            <a:pPr lvl="1">
              <a:spcBef>
                <a:spcPts val="0"/>
              </a:spcBef>
            </a:pPr>
            <a:r>
              <a:rPr lang="en-US" sz="2000" dirty="0" smtClean="0"/>
              <a:t>Images, etc.</a:t>
            </a:r>
            <a:endParaRPr lang="en-US" sz="2000" dirty="0"/>
          </a:p>
          <a:p>
            <a:pPr>
              <a:spcBef>
                <a:spcPts val="0"/>
              </a:spcBef>
            </a:pPr>
            <a:endParaRPr lang="en-US" sz="2400" dirty="0"/>
          </a:p>
        </p:txBody>
      </p:sp>
    </p:spTree>
    <p:extLst>
      <p:ext uri="{BB962C8B-B14F-4D97-AF65-F5344CB8AC3E}">
        <p14:creationId xmlns:p14="http://schemas.microsoft.com/office/powerpoint/2010/main" val="3825176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02125" y="66675"/>
            <a:ext cx="4841875" cy="741363"/>
          </a:xfrm>
        </p:spPr>
        <p:txBody>
          <a:bodyPr>
            <a:normAutofit fontScale="90000"/>
          </a:bodyPr>
          <a:lstStyle/>
          <a:p>
            <a:r>
              <a:rPr lang="en-US" b="1" dirty="0" smtClean="0"/>
              <a:t>HPC-ABDS Hourglass</a:t>
            </a:r>
            <a:endParaRPr lang="en-US" b="1" dirty="0"/>
          </a:p>
        </p:txBody>
      </p:sp>
      <p:grpSp>
        <p:nvGrpSpPr>
          <p:cNvPr id="4" name="Group 3"/>
          <p:cNvGrpSpPr/>
          <p:nvPr/>
        </p:nvGrpSpPr>
        <p:grpSpPr>
          <a:xfrm>
            <a:off x="325067" y="-11723"/>
            <a:ext cx="3846714" cy="6858000"/>
            <a:chOff x="495545" y="-11723"/>
            <a:chExt cx="3846714" cy="6858000"/>
          </a:xfrm>
        </p:grpSpPr>
        <p:pic>
          <p:nvPicPr>
            <p:cNvPr id="1026" name="Picture 2" descr="http://fc02.deviantart.net/fs70/i/2011/188/1/8/hourglass_cutie_mark_by_rildraw-d3lbp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45" y="-11723"/>
              <a:ext cx="384671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7997" y="686025"/>
              <a:ext cx="3365280" cy="954107"/>
            </a:xfrm>
            <a:prstGeom prst="rect">
              <a:avLst/>
            </a:prstGeom>
            <a:noFill/>
          </p:spPr>
          <p:txBody>
            <a:bodyPr wrap="none" rtlCol="0">
              <a:spAutoFit/>
            </a:bodyPr>
            <a:lstStyle/>
            <a:p>
              <a:r>
                <a:rPr lang="en-US" sz="2800" b="1" dirty="0" smtClean="0">
                  <a:solidFill>
                    <a:srgbClr val="7030A0"/>
                  </a:solidFill>
                </a:rPr>
                <a:t>HPC ABDS</a:t>
              </a:r>
            </a:p>
            <a:p>
              <a:r>
                <a:rPr lang="en-US" sz="2800" b="1" dirty="0" smtClean="0">
                  <a:solidFill>
                    <a:srgbClr val="7030A0"/>
                  </a:solidFill>
                </a:rPr>
                <a:t>System (Middleware)</a:t>
              </a:r>
              <a:endParaRPr lang="en-US" sz="2800" b="1" dirty="0">
                <a:solidFill>
                  <a:srgbClr val="7030A0"/>
                </a:solidFill>
              </a:endParaRPr>
            </a:p>
          </p:txBody>
        </p:sp>
        <p:sp>
          <p:nvSpPr>
            <p:cNvPr id="5" name="TextBox 4"/>
            <p:cNvSpPr txBox="1"/>
            <p:nvPr/>
          </p:nvSpPr>
          <p:spPr>
            <a:xfrm>
              <a:off x="725865" y="5399056"/>
              <a:ext cx="2867452" cy="954107"/>
            </a:xfrm>
            <a:prstGeom prst="rect">
              <a:avLst/>
            </a:prstGeom>
            <a:noFill/>
          </p:spPr>
          <p:txBody>
            <a:bodyPr wrap="none" rtlCol="0">
              <a:spAutoFit/>
            </a:bodyPr>
            <a:lstStyle/>
            <a:p>
              <a:r>
                <a:rPr lang="en-US" sz="2800" b="1" dirty="0" smtClean="0">
                  <a:solidFill>
                    <a:srgbClr val="7030A0"/>
                  </a:solidFill>
                </a:rPr>
                <a:t>High performance</a:t>
              </a:r>
            </a:p>
            <a:p>
              <a:r>
                <a:rPr lang="en-US" sz="2800" b="1" dirty="0" smtClean="0">
                  <a:solidFill>
                    <a:srgbClr val="7030A0"/>
                  </a:solidFill>
                </a:rPr>
                <a:t>Applications</a:t>
              </a:r>
              <a:endParaRPr lang="en-US" sz="2800" b="1" dirty="0">
                <a:solidFill>
                  <a:srgbClr val="7030A0"/>
                </a:solidFill>
              </a:endParaRPr>
            </a:p>
          </p:txBody>
        </p:sp>
      </p:grpSp>
      <p:sp>
        <p:nvSpPr>
          <p:cNvPr id="6" name="TextBox 5"/>
          <p:cNvSpPr txBox="1"/>
          <p:nvPr/>
        </p:nvSpPr>
        <p:spPr>
          <a:xfrm>
            <a:off x="2183697" y="2935581"/>
            <a:ext cx="5861176"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HPC Yarn for Resource management</a:t>
            </a:r>
          </a:p>
          <a:p>
            <a:pPr marL="285750" indent="-285750">
              <a:buFont typeface="Arial" panose="020B0604020202020204" pitchFamily="34" charset="0"/>
              <a:buChar char="•"/>
            </a:pPr>
            <a:r>
              <a:rPr lang="en-US" sz="2000" b="1" dirty="0" smtClean="0"/>
              <a:t>Horizontally scalable parallel programming model</a:t>
            </a:r>
          </a:p>
          <a:p>
            <a:pPr marL="285750" indent="-285750">
              <a:buFont typeface="Arial" panose="020B0604020202020204" pitchFamily="34" charset="0"/>
              <a:buChar char="•"/>
            </a:pPr>
            <a:r>
              <a:rPr lang="en-US" sz="2000" b="1" dirty="0" smtClean="0"/>
              <a:t>Collective </a:t>
            </a:r>
            <a:r>
              <a:rPr lang="en-US" sz="2000" b="1" dirty="0"/>
              <a:t>and </a:t>
            </a:r>
            <a:r>
              <a:rPr lang="en-US" sz="2000" b="1" dirty="0" smtClean="0"/>
              <a:t>Point-to-Point </a:t>
            </a:r>
            <a:r>
              <a:rPr lang="en-US" sz="2000" b="1" dirty="0"/>
              <a:t>communication</a:t>
            </a:r>
          </a:p>
          <a:p>
            <a:pPr marL="285750" indent="-285750">
              <a:buFont typeface="Arial" panose="020B0604020202020204" pitchFamily="34" charset="0"/>
              <a:buChar char="•"/>
            </a:pPr>
            <a:r>
              <a:rPr lang="en-US" sz="2000" b="1" dirty="0"/>
              <a:t>Support of </a:t>
            </a:r>
            <a:r>
              <a:rPr lang="en-US" sz="2000" b="1" dirty="0" smtClean="0"/>
              <a:t>iteration (in memory databases)</a:t>
            </a:r>
            <a:endParaRPr lang="en-US" sz="2000" b="1" dirty="0"/>
          </a:p>
        </p:txBody>
      </p:sp>
      <p:sp>
        <p:nvSpPr>
          <p:cNvPr id="7" name="TextBox 6"/>
          <p:cNvSpPr txBox="1"/>
          <p:nvPr/>
        </p:nvSpPr>
        <p:spPr>
          <a:xfrm>
            <a:off x="3523254" y="1811098"/>
            <a:ext cx="3479222" cy="1015663"/>
          </a:xfrm>
          <a:prstGeom prst="rect">
            <a:avLst/>
          </a:prstGeom>
          <a:noFill/>
        </p:spPr>
        <p:txBody>
          <a:bodyPr wrap="none" rtlCol="0">
            <a:spAutoFit/>
          </a:bodyPr>
          <a:lstStyle/>
          <a:p>
            <a:r>
              <a:rPr lang="en-US" sz="2000" b="1" dirty="0" smtClean="0"/>
              <a:t>System Abstractions/standards</a:t>
            </a:r>
          </a:p>
          <a:p>
            <a:pPr marL="285750" indent="-285750">
              <a:buFont typeface="Arial" panose="020B0604020202020204" pitchFamily="34" charset="0"/>
              <a:buChar char="•"/>
            </a:pPr>
            <a:r>
              <a:rPr lang="en-US" sz="2000" dirty="0" smtClean="0"/>
              <a:t>Data format</a:t>
            </a:r>
          </a:p>
          <a:p>
            <a:pPr marL="285750" indent="-285750">
              <a:buFont typeface="Arial" panose="020B0604020202020204" pitchFamily="34" charset="0"/>
              <a:buChar char="•"/>
            </a:pPr>
            <a:r>
              <a:rPr lang="en-US" sz="2000" dirty="0" smtClean="0"/>
              <a:t>Storage</a:t>
            </a:r>
          </a:p>
        </p:txBody>
      </p:sp>
      <p:sp>
        <p:nvSpPr>
          <p:cNvPr id="8" name="TextBox 7"/>
          <p:cNvSpPr txBox="1"/>
          <p:nvPr/>
        </p:nvSpPr>
        <p:spPr>
          <a:xfrm>
            <a:off x="4509012" y="901469"/>
            <a:ext cx="3442545" cy="523220"/>
          </a:xfrm>
          <a:prstGeom prst="rect">
            <a:avLst/>
          </a:prstGeom>
          <a:noFill/>
          <a:ln w="38100">
            <a:solidFill>
              <a:srgbClr val="00B0F0"/>
            </a:solidFill>
          </a:ln>
        </p:spPr>
        <p:txBody>
          <a:bodyPr wrap="none" rtlCol="0">
            <a:spAutoFit/>
          </a:bodyPr>
          <a:lstStyle/>
          <a:p>
            <a:r>
              <a:rPr lang="en-US" sz="2800" b="1" dirty="0">
                <a:cs typeface="Times New Roman" pitchFamily="18" charset="0"/>
              </a:rPr>
              <a:t>120 Software Projects</a:t>
            </a:r>
          </a:p>
        </p:txBody>
      </p:sp>
      <p:sp>
        <p:nvSpPr>
          <p:cNvPr id="10" name="TextBox 9"/>
          <p:cNvSpPr txBox="1"/>
          <p:nvPr/>
        </p:nvSpPr>
        <p:spPr>
          <a:xfrm>
            <a:off x="3109473" y="4351984"/>
            <a:ext cx="4009624" cy="646331"/>
          </a:xfrm>
          <a:prstGeom prst="rect">
            <a:avLst/>
          </a:prstGeom>
          <a:noFill/>
        </p:spPr>
        <p:txBody>
          <a:bodyPr wrap="none" rtlCol="0">
            <a:spAutoFit/>
          </a:bodyPr>
          <a:lstStyle/>
          <a:p>
            <a:r>
              <a:rPr lang="en-US" b="1" dirty="0" smtClean="0"/>
              <a:t>Application Abstractions/standards</a:t>
            </a:r>
          </a:p>
          <a:p>
            <a:r>
              <a:rPr lang="en-US" dirty="0" smtClean="0"/>
              <a:t>Graphs, Networks, Images, Geospatial ….</a:t>
            </a:r>
          </a:p>
        </p:txBody>
      </p:sp>
      <p:sp>
        <p:nvSpPr>
          <p:cNvPr id="11" name="TextBox 10"/>
          <p:cNvSpPr txBox="1"/>
          <p:nvPr/>
        </p:nvSpPr>
        <p:spPr>
          <a:xfrm>
            <a:off x="3653159" y="5091280"/>
            <a:ext cx="4910336" cy="1569660"/>
          </a:xfrm>
          <a:prstGeom prst="rect">
            <a:avLst/>
          </a:prstGeom>
          <a:noFill/>
          <a:ln w="38100">
            <a:solidFill>
              <a:srgbClr val="00B0F0"/>
            </a:solidFill>
          </a:ln>
        </p:spPr>
        <p:txBody>
          <a:bodyPr wrap="square" rtlCol="0">
            <a:spAutoFit/>
          </a:bodyPr>
          <a:lstStyle/>
          <a:p>
            <a:r>
              <a:rPr lang="en-US" sz="2400" b="1" dirty="0">
                <a:cs typeface="Times New Roman" pitchFamily="18" charset="0"/>
              </a:rPr>
              <a:t>SPIDAL (Scalable Parallel Interoperable Data Analytics Library) </a:t>
            </a:r>
            <a:r>
              <a:rPr lang="en-US" sz="2400" b="1" dirty="0" smtClean="0"/>
              <a:t>or High performance Mahout, R, </a:t>
            </a:r>
            <a:r>
              <a:rPr lang="en-US" sz="2400" b="1" dirty="0" err="1" smtClean="0"/>
              <a:t>Matlab</a:t>
            </a:r>
            <a:r>
              <a:rPr lang="en-US" sz="2400" b="1" dirty="0" smtClean="0"/>
              <a:t>…</a:t>
            </a:r>
            <a:endParaRPr lang="en-US" sz="2400" b="1" dirty="0"/>
          </a:p>
        </p:txBody>
      </p:sp>
    </p:spTree>
    <p:extLst>
      <p:ext uri="{BB962C8B-B14F-4D97-AF65-F5344CB8AC3E}">
        <p14:creationId xmlns:p14="http://schemas.microsoft.com/office/powerpoint/2010/main" val="2846232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
            <a:ext cx="9144000" cy="931862"/>
          </a:xfrm>
        </p:spPr>
        <p:txBody>
          <a:bodyPr>
            <a:normAutofit/>
          </a:bodyPr>
          <a:lstStyle/>
          <a:p>
            <a:r>
              <a:rPr lang="en-US" b="1" dirty="0" smtClean="0"/>
              <a:t>Useful Set of Analytics Architectures</a:t>
            </a:r>
            <a:endParaRPr lang="en-US" b="1" dirty="0"/>
          </a:p>
        </p:txBody>
      </p:sp>
      <p:sp>
        <p:nvSpPr>
          <p:cNvPr id="3" name="Content Placeholder 2"/>
          <p:cNvSpPr>
            <a:spLocks noGrp="1"/>
          </p:cNvSpPr>
          <p:nvPr>
            <p:ph idx="1"/>
          </p:nvPr>
        </p:nvSpPr>
        <p:spPr>
          <a:xfrm>
            <a:off x="0" y="889000"/>
            <a:ext cx="9144000" cy="5969000"/>
          </a:xfrm>
        </p:spPr>
        <p:txBody>
          <a:bodyPr>
            <a:normAutofit fontScale="92500" lnSpcReduction="10000"/>
          </a:bodyPr>
          <a:lstStyle/>
          <a:p>
            <a:r>
              <a:rPr lang="en-US" sz="2800" b="1" dirty="0" smtClean="0">
                <a:solidFill>
                  <a:srgbClr val="0070C0"/>
                </a:solidFill>
              </a:rPr>
              <a:t>Pleasingly Parallel: </a:t>
            </a:r>
            <a:r>
              <a:rPr lang="en-US" sz="2800" dirty="0" smtClean="0"/>
              <a:t>including </a:t>
            </a:r>
            <a:r>
              <a:rPr lang="en-US" sz="2800" b="1" dirty="0" smtClean="0"/>
              <a:t>local machine learning </a:t>
            </a:r>
            <a:r>
              <a:rPr lang="en-US" sz="2800" dirty="0" smtClean="0"/>
              <a:t>as in parallel over images and apply image processing to each image</a:t>
            </a:r>
          </a:p>
          <a:p>
            <a:pPr marL="0" indent="0">
              <a:buNone/>
            </a:pPr>
            <a:r>
              <a:rPr lang="en-US" sz="2800" dirty="0"/>
              <a:t>	</a:t>
            </a:r>
            <a:r>
              <a:rPr lang="en-US" sz="2800" dirty="0" smtClean="0"/>
              <a:t>- Hadoop could be used but many other HTC, Many task tools</a:t>
            </a:r>
          </a:p>
          <a:p>
            <a:r>
              <a:rPr lang="en-US" sz="2800" b="1" dirty="0" smtClean="0">
                <a:solidFill>
                  <a:srgbClr val="0070C0"/>
                </a:solidFill>
              </a:rPr>
              <a:t>Search:</a:t>
            </a:r>
            <a:r>
              <a:rPr lang="en-US" sz="2800" b="1" dirty="0" smtClean="0">
                <a:solidFill>
                  <a:srgbClr val="FF0000"/>
                </a:solidFill>
              </a:rPr>
              <a:t> </a:t>
            </a:r>
            <a:r>
              <a:rPr lang="en-US" sz="2800" dirty="0" smtClean="0"/>
              <a:t>including collaborative filtering and motif finding implemented using </a:t>
            </a:r>
            <a:r>
              <a:rPr lang="en-US" sz="2800" b="1" dirty="0" smtClean="0"/>
              <a:t>classic MapReduce </a:t>
            </a:r>
            <a:r>
              <a:rPr lang="en-US" sz="2800" dirty="0" smtClean="0"/>
              <a:t>(Hadoop) </a:t>
            </a:r>
          </a:p>
          <a:p>
            <a:r>
              <a:rPr lang="en-US" sz="2800" b="1" dirty="0" smtClean="0">
                <a:solidFill>
                  <a:srgbClr val="0070C0"/>
                </a:solidFill>
              </a:rPr>
              <a:t>Map-Collective</a:t>
            </a:r>
            <a:r>
              <a:rPr lang="en-US" sz="2800" b="1" dirty="0" smtClean="0">
                <a:solidFill>
                  <a:srgbClr val="FF0000"/>
                </a:solidFill>
              </a:rPr>
              <a:t> </a:t>
            </a:r>
            <a:r>
              <a:rPr lang="en-US" sz="2800" b="1" dirty="0" smtClean="0"/>
              <a:t>or Iterative </a:t>
            </a:r>
            <a:r>
              <a:rPr lang="en-US" sz="2800" b="1" dirty="0" err="1" smtClean="0"/>
              <a:t>MapReduce</a:t>
            </a:r>
            <a:r>
              <a:rPr lang="en-US" sz="2800" b="1" dirty="0" smtClean="0"/>
              <a:t> </a:t>
            </a:r>
            <a:r>
              <a:rPr lang="en-US" sz="2800" dirty="0" smtClean="0"/>
              <a:t>using Collective Communication (clustering) – Hadoop with Harp, Spark …..</a:t>
            </a:r>
          </a:p>
          <a:p>
            <a:r>
              <a:rPr lang="en-US" sz="2800" b="1" dirty="0" smtClean="0">
                <a:solidFill>
                  <a:srgbClr val="0070C0"/>
                </a:solidFill>
              </a:rPr>
              <a:t>Map-Communication</a:t>
            </a:r>
            <a:r>
              <a:rPr lang="en-US" sz="2800" b="1" dirty="0" smtClean="0"/>
              <a:t> or Iterative </a:t>
            </a:r>
            <a:r>
              <a:rPr lang="en-US" sz="2800" b="1" dirty="0" err="1" smtClean="0"/>
              <a:t>Giraph</a:t>
            </a:r>
            <a:r>
              <a:rPr lang="en-US" sz="2800" b="1" dirty="0" smtClean="0"/>
              <a:t>: </a:t>
            </a:r>
            <a:r>
              <a:rPr lang="en-US" sz="2800" dirty="0" smtClean="0"/>
              <a:t>(MapReduce) with point-to-point communication (most graph algorithms such as maximum clique, connected component, finding diameter, community detection)</a:t>
            </a:r>
          </a:p>
          <a:p>
            <a:pPr lvl="1"/>
            <a:r>
              <a:rPr lang="en-US" sz="2400" dirty="0" smtClean="0"/>
              <a:t>Vary in difficulty of finding partitioning (classic parallel load balancing)</a:t>
            </a:r>
          </a:p>
          <a:p>
            <a:r>
              <a:rPr lang="en-US" sz="2800" b="1" dirty="0" smtClean="0">
                <a:solidFill>
                  <a:srgbClr val="0070C0"/>
                </a:solidFill>
              </a:rPr>
              <a:t>Shared memory: </a:t>
            </a:r>
            <a:r>
              <a:rPr lang="en-US" sz="2800" b="1" dirty="0" smtClean="0"/>
              <a:t>thread-based </a:t>
            </a:r>
            <a:r>
              <a:rPr lang="en-US" sz="2800" dirty="0"/>
              <a:t>(event driven) graph algorithms (shortest path, </a:t>
            </a:r>
            <a:r>
              <a:rPr lang="en-US" sz="2800" dirty="0" err="1"/>
              <a:t>Betweenness</a:t>
            </a:r>
            <a:r>
              <a:rPr lang="en-US" sz="2800" dirty="0"/>
              <a:t> centrality)</a:t>
            </a:r>
          </a:p>
          <a:p>
            <a:pPr lvl="1"/>
            <a:endParaRPr lang="en-US" sz="2400" dirty="0"/>
          </a:p>
        </p:txBody>
      </p:sp>
      <p:sp>
        <p:nvSpPr>
          <p:cNvPr id="4" name="TextBox 3"/>
          <p:cNvSpPr txBox="1"/>
          <p:nvPr/>
        </p:nvSpPr>
        <p:spPr>
          <a:xfrm>
            <a:off x="4074617" y="6392195"/>
            <a:ext cx="4256743" cy="369332"/>
          </a:xfrm>
          <a:prstGeom prst="rect">
            <a:avLst/>
          </a:prstGeom>
          <a:noFill/>
          <a:ln>
            <a:solidFill>
              <a:schemeClr val="tx1"/>
            </a:solidFill>
          </a:ln>
        </p:spPr>
        <p:txBody>
          <a:bodyPr wrap="none" rtlCol="0">
            <a:spAutoFit/>
          </a:bodyPr>
          <a:lstStyle/>
          <a:p>
            <a:r>
              <a:rPr lang="en-US" dirty="0" smtClean="0">
                <a:solidFill>
                  <a:srgbClr val="0070C0"/>
                </a:solidFill>
              </a:rPr>
              <a:t>Ideas like workflow are “orthogonal” to this</a:t>
            </a:r>
            <a:endParaRPr lang="en-US" dirty="0">
              <a:solidFill>
                <a:srgbClr val="0070C0"/>
              </a:solidFill>
            </a:endParaRPr>
          </a:p>
        </p:txBody>
      </p:sp>
    </p:spTree>
    <p:extLst>
      <p:ext uri="{BB962C8B-B14F-4D97-AF65-F5344CB8AC3E}">
        <p14:creationId xmlns:p14="http://schemas.microsoft.com/office/powerpoint/2010/main" val="3013649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Facets of the Ogres</a:t>
            </a:r>
            <a:endParaRPr lang="en-US" b="1" dirty="0"/>
          </a:p>
        </p:txBody>
      </p:sp>
    </p:spTree>
    <p:extLst>
      <p:ext uri="{BB962C8B-B14F-4D97-AF65-F5344CB8AC3E}">
        <p14:creationId xmlns:p14="http://schemas.microsoft.com/office/powerpoint/2010/main" val="536966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24"/>
            <a:ext cx="8229600" cy="828948"/>
          </a:xfrm>
        </p:spPr>
        <p:txBody>
          <a:bodyPr/>
          <a:lstStyle/>
          <a:p>
            <a:r>
              <a:rPr lang="en-US" b="1" dirty="0">
                <a:solidFill>
                  <a:srgbClr val="0070C0"/>
                </a:solidFill>
              </a:rPr>
              <a:t>Application Class Facet </a:t>
            </a:r>
            <a:r>
              <a:rPr lang="en-US" b="1" dirty="0"/>
              <a:t>of Ogres</a:t>
            </a:r>
          </a:p>
        </p:txBody>
      </p:sp>
      <p:sp>
        <p:nvSpPr>
          <p:cNvPr id="3" name="Content Placeholder 2"/>
          <p:cNvSpPr>
            <a:spLocks noGrp="1"/>
          </p:cNvSpPr>
          <p:nvPr>
            <p:ph idx="1"/>
          </p:nvPr>
        </p:nvSpPr>
        <p:spPr>
          <a:xfrm>
            <a:off x="0" y="735724"/>
            <a:ext cx="9144000" cy="5981597"/>
          </a:xfrm>
        </p:spPr>
        <p:txBody>
          <a:bodyPr>
            <a:noAutofit/>
          </a:bodyPr>
          <a:lstStyle/>
          <a:p>
            <a:r>
              <a:rPr lang="en-US" sz="2400" b="1" dirty="0" smtClean="0"/>
              <a:t>Classification </a:t>
            </a:r>
            <a:r>
              <a:rPr lang="en-US" sz="2400" b="1" dirty="0" smtClean="0">
                <a:solidFill>
                  <a:srgbClr val="0070C0"/>
                </a:solidFill>
              </a:rPr>
              <a:t>(30) </a:t>
            </a:r>
            <a:r>
              <a:rPr lang="en-US" sz="2400" dirty="0"/>
              <a:t>divide data into </a:t>
            </a:r>
            <a:r>
              <a:rPr lang="en-US" sz="2400" dirty="0" smtClean="0"/>
              <a:t>categories</a:t>
            </a:r>
            <a:endParaRPr lang="en-US" sz="2400" b="1" dirty="0" smtClean="0"/>
          </a:p>
          <a:p>
            <a:r>
              <a:rPr lang="en-US" sz="2400" b="1" dirty="0" smtClean="0"/>
              <a:t>Search Index </a:t>
            </a:r>
            <a:r>
              <a:rPr lang="en-US" sz="2400" dirty="0" smtClean="0"/>
              <a:t>and </a:t>
            </a:r>
            <a:r>
              <a:rPr lang="en-US" sz="2400" b="1" dirty="0" smtClean="0"/>
              <a:t>query</a:t>
            </a:r>
            <a:r>
              <a:rPr lang="en-US" sz="2400" dirty="0" smtClean="0"/>
              <a:t> </a:t>
            </a:r>
            <a:r>
              <a:rPr lang="en-US" sz="2400" b="1" dirty="0" smtClean="0">
                <a:solidFill>
                  <a:srgbClr val="0070C0"/>
                </a:solidFill>
              </a:rPr>
              <a:t>(12)</a:t>
            </a:r>
          </a:p>
          <a:p>
            <a:r>
              <a:rPr lang="en-US" sz="2400" b="1" dirty="0" smtClean="0"/>
              <a:t>Maximum Likelihood</a:t>
            </a:r>
            <a:r>
              <a:rPr lang="en-US" sz="2400" dirty="0"/>
              <a:t> </a:t>
            </a:r>
            <a:r>
              <a:rPr lang="en-US" sz="2400" dirty="0" smtClean="0"/>
              <a:t>or </a:t>
            </a:r>
            <a:r>
              <a:rPr lang="en-US" sz="2400" b="1" dirty="0" smtClean="0">
                <a:sym typeface="Symbol" panose="05050102010706020507" pitchFamily="18" charset="2"/>
              </a:rPr>
              <a:t></a:t>
            </a:r>
            <a:r>
              <a:rPr lang="en-US" sz="2400" b="1" baseline="30000" dirty="0">
                <a:sym typeface="Symbol" panose="05050102010706020507" pitchFamily="18" charset="2"/>
              </a:rPr>
              <a:t>2</a:t>
            </a:r>
            <a:r>
              <a:rPr lang="en-US" sz="2400" b="1" dirty="0">
                <a:sym typeface="Symbol" panose="05050102010706020507" pitchFamily="18" charset="2"/>
              </a:rPr>
              <a:t> </a:t>
            </a:r>
            <a:r>
              <a:rPr lang="en-US" sz="2400" dirty="0" smtClean="0">
                <a:sym typeface="Symbol" panose="05050102010706020507" pitchFamily="18" charset="2"/>
              </a:rPr>
              <a:t>minimizations</a:t>
            </a:r>
            <a:endParaRPr lang="en-US" sz="2400" dirty="0">
              <a:sym typeface="Symbol" panose="05050102010706020507" pitchFamily="18" charset="2"/>
            </a:endParaRPr>
          </a:p>
          <a:p>
            <a:r>
              <a:rPr lang="en-US" sz="2400" b="1" dirty="0"/>
              <a:t>Expectation Maximization </a:t>
            </a:r>
            <a:r>
              <a:rPr lang="en-US" sz="2400" dirty="0"/>
              <a:t>(often Steepest descent) </a:t>
            </a:r>
          </a:p>
          <a:p>
            <a:r>
              <a:rPr lang="en-US" sz="2400" b="1" dirty="0" smtClean="0"/>
              <a:t>Local (pleasingly parallel) Machine Learning </a:t>
            </a:r>
            <a:r>
              <a:rPr lang="en-US" sz="2400" b="1" dirty="0" smtClean="0">
                <a:solidFill>
                  <a:srgbClr val="0070C0"/>
                </a:solidFill>
              </a:rPr>
              <a:t>(36) </a:t>
            </a:r>
            <a:r>
              <a:rPr lang="en-US" sz="2400" dirty="0" smtClean="0"/>
              <a:t>contrasted to</a:t>
            </a:r>
          </a:p>
          <a:p>
            <a:r>
              <a:rPr lang="en-US" sz="2400" b="1" dirty="0" smtClean="0"/>
              <a:t>(Exascale) Global </a:t>
            </a:r>
            <a:r>
              <a:rPr lang="en-US" sz="2400" b="1" dirty="0"/>
              <a:t>Optimization </a:t>
            </a:r>
            <a:r>
              <a:rPr lang="en-US" sz="2400" b="1" dirty="0" smtClean="0">
                <a:solidFill>
                  <a:srgbClr val="0070C0"/>
                </a:solidFill>
              </a:rPr>
              <a:t>(23) </a:t>
            </a:r>
            <a:r>
              <a:rPr lang="en-US" sz="2400" dirty="0" smtClean="0"/>
              <a:t>(such as Learning Networks, </a:t>
            </a:r>
            <a:r>
              <a:rPr lang="en-US" sz="2400" dirty="0" err="1" smtClean="0"/>
              <a:t>Variational</a:t>
            </a:r>
            <a:r>
              <a:rPr lang="en-US" sz="2400" dirty="0" smtClean="0"/>
              <a:t> </a:t>
            </a:r>
            <a:r>
              <a:rPr lang="en-US" sz="2400" dirty="0"/>
              <a:t>Bayes and Gibbs Sampling</a:t>
            </a:r>
            <a:r>
              <a:rPr lang="en-US" sz="2400" dirty="0" smtClean="0"/>
              <a:t>) </a:t>
            </a:r>
          </a:p>
          <a:p>
            <a:r>
              <a:rPr lang="en-US" sz="2400" dirty="0"/>
              <a:t>Do they </a:t>
            </a:r>
            <a:r>
              <a:rPr lang="en-US" sz="2400" b="1" dirty="0"/>
              <a:t>Use </a:t>
            </a:r>
            <a:r>
              <a:rPr lang="en-US" sz="2400" b="1" dirty="0" smtClean="0"/>
              <a:t>Agents </a:t>
            </a:r>
            <a:r>
              <a:rPr lang="en-US" sz="2400" b="1" dirty="0" smtClean="0">
                <a:solidFill>
                  <a:srgbClr val="0070C0"/>
                </a:solidFill>
              </a:rPr>
              <a:t>(2)</a:t>
            </a:r>
            <a:r>
              <a:rPr lang="en-US" sz="2400" dirty="0" smtClean="0">
                <a:solidFill>
                  <a:srgbClr val="0070C0"/>
                </a:solidFill>
              </a:rPr>
              <a:t> </a:t>
            </a:r>
            <a:r>
              <a:rPr lang="en-US" sz="2400" dirty="0"/>
              <a:t>as in epidemiology (swarm approaches</a:t>
            </a:r>
            <a:r>
              <a:rPr lang="en-US" sz="2400" dirty="0" smtClean="0"/>
              <a:t>)?</a:t>
            </a:r>
          </a:p>
          <a:p>
            <a:endParaRPr lang="en-US" sz="2400" dirty="0"/>
          </a:p>
        </p:txBody>
      </p:sp>
      <p:sp>
        <p:nvSpPr>
          <p:cNvPr id="4" name="Rectangle 3"/>
          <p:cNvSpPr/>
          <p:nvPr/>
        </p:nvSpPr>
        <p:spPr>
          <a:xfrm>
            <a:off x="296367" y="4370397"/>
            <a:ext cx="7579005" cy="2246769"/>
          </a:xfrm>
          <a:prstGeom prst="rect">
            <a:avLst/>
          </a:prstGeom>
          <a:solidFill>
            <a:schemeClr val="bg1"/>
          </a:solidFill>
        </p:spPr>
        <p:txBody>
          <a:bodyPr wrap="square">
            <a:spAutoFit/>
          </a:bodyPr>
          <a:lstStyle/>
          <a:p>
            <a:r>
              <a:rPr lang="en-US" sz="2000" b="1" dirty="0"/>
              <a:t>Higher-Level Computational Types or Features </a:t>
            </a:r>
            <a:r>
              <a:rPr lang="en-US" sz="2000" b="1" dirty="0" smtClean="0"/>
              <a:t>in earlier slide </a:t>
            </a:r>
            <a:r>
              <a:rPr lang="en-US" sz="2000" dirty="0" smtClean="0"/>
              <a:t>also has</a:t>
            </a:r>
          </a:p>
          <a:p>
            <a:r>
              <a:rPr lang="en-US" sz="2000" b="1" dirty="0" smtClean="0">
                <a:solidFill>
                  <a:srgbClr val="0070C0"/>
                </a:solidFill>
              </a:rPr>
              <a:t>CF(4</a:t>
            </a:r>
            <a:r>
              <a:rPr lang="en-US" sz="2000" b="1" dirty="0">
                <a:solidFill>
                  <a:srgbClr val="0070C0"/>
                </a:solidFill>
              </a:rPr>
              <a:t>): </a:t>
            </a:r>
            <a:r>
              <a:rPr lang="en-US" sz="2000" dirty="0"/>
              <a:t>Collaborative </a:t>
            </a:r>
            <a:r>
              <a:rPr lang="en-US" sz="2000" dirty="0" smtClean="0"/>
              <a:t>Filtering in </a:t>
            </a:r>
            <a:r>
              <a:rPr lang="en-US" sz="2000" b="1" dirty="0">
                <a:solidFill>
                  <a:srgbClr val="0070C0"/>
                </a:solidFill>
              </a:rPr>
              <a:t>Core Analytics Facet </a:t>
            </a:r>
            <a:endParaRPr lang="en-US" sz="2000" dirty="0"/>
          </a:p>
          <a:p>
            <a:r>
              <a:rPr lang="en-US" sz="2000" b="1" dirty="0" smtClean="0">
                <a:solidFill>
                  <a:srgbClr val="0070C0"/>
                </a:solidFill>
              </a:rPr>
              <a:t>and two categories in data source and style</a:t>
            </a:r>
          </a:p>
          <a:p>
            <a:r>
              <a:rPr lang="en-US" sz="2000" b="1" dirty="0" smtClean="0">
                <a:solidFill>
                  <a:srgbClr val="0070C0"/>
                </a:solidFill>
              </a:rPr>
              <a:t>GIS(16</a:t>
            </a:r>
            <a:r>
              <a:rPr lang="en-US" sz="2000" b="1" dirty="0">
                <a:solidFill>
                  <a:srgbClr val="0070C0"/>
                </a:solidFill>
              </a:rPr>
              <a:t>): </a:t>
            </a:r>
            <a:r>
              <a:rPr lang="en-US" sz="2000" dirty="0"/>
              <a:t>Geotagged data and often displayed in ESRI, Microsoft Virtual Earth, Google Earth, </a:t>
            </a:r>
            <a:r>
              <a:rPr lang="en-US" sz="2000" dirty="0" err="1"/>
              <a:t>GeoServer</a:t>
            </a:r>
            <a:r>
              <a:rPr lang="en-US" sz="2000" dirty="0"/>
              <a:t> etc.</a:t>
            </a:r>
          </a:p>
          <a:p>
            <a:r>
              <a:rPr lang="en-US" sz="2000" b="1" dirty="0">
                <a:solidFill>
                  <a:srgbClr val="0070C0"/>
                </a:solidFill>
              </a:rPr>
              <a:t>HPC(5): </a:t>
            </a:r>
            <a:r>
              <a:rPr lang="en-US" sz="2000" dirty="0"/>
              <a:t>Classic large-scale simulation of cosmos, materials, etc. generates big </a:t>
            </a:r>
            <a:r>
              <a:rPr lang="en-US" sz="2000" dirty="0" smtClean="0"/>
              <a:t>data</a:t>
            </a:r>
            <a:endParaRPr lang="en-US" sz="2000" dirty="0"/>
          </a:p>
        </p:txBody>
      </p:sp>
    </p:spTree>
    <p:extLst>
      <p:ext uri="{BB962C8B-B14F-4D97-AF65-F5344CB8AC3E}">
        <p14:creationId xmlns:p14="http://schemas.microsoft.com/office/powerpoint/2010/main" val="2629282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r>
                <a:rPr lang="en-US" dirty="0"/>
                <a:t>http://www.kpcb.com/internet-trends</a:t>
              </a:r>
            </a:p>
          </p:txBody>
        </p:sp>
      </p:grpSp>
      <p:sp>
        <p:nvSpPr>
          <p:cNvPr id="5" name="TextBox 4"/>
          <p:cNvSpPr txBox="1"/>
          <p:nvPr/>
        </p:nvSpPr>
        <p:spPr>
          <a:xfrm>
            <a:off x="554471" y="2092358"/>
            <a:ext cx="6897594" cy="461665"/>
          </a:xfrm>
          <a:prstGeom prst="rect">
            <a:avLst/>
          </a:prstGeom>
          <a:noFill/>
        </p:spPr>
        <p:txBody>
          <a:bodyPr wrap="none" rtlCol="0">
            <a:spAutoFit/>
          </a:bodyPr>
          <a:lstStyle/>
          <a:p>
            <a:r>
              <a:rPr lang="en-US" sz="2400" b="1" dirty="0" smtClean="0"/>
              <a:t>Note largest science ~100 petabytes = 0.000025 total</a:t>
            </a:r>
            <a:endParaRPr lang="en-US" sz="2400" b="1" dirty="0"/>
          </a:p>
        </p:txBody>
      </p:sp>
    </p:spTree>
    <p:extLst>
      <p:ext uri="{BB962C8B-B14F-4D97-AF65-F5344CB8AC3E}">
        <p14:creationId xmlns:p14="http://schemas.microsoft.com/office/powerpoint/2010/main" val="2567565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2800" b="1" dirty="0" smtClean="0">
                <a:solidFill>
                  <a:srgbClr val="0070C0"/>
                </a:solidFill>
              </a:rPr>
              <a:t>Problem Architecture Facet </a:t>
            </a:r>
            <a:r>
              <a:rPr lang="en-US" sz="2800" b="1" dirty="0" smtClean="0"/>
              <a:t>of Ogres (Meta or </a:t>
            </a:r>
            <a:r>
              <a:rPr lang="en-US" sz="2800" b="1" dirty="0" err="1" smtClean="0"/>
              <a:t>MacroPattern</a:t>
            </a:r>
            <a:r>
              <a:rPr lang="en-US" sz="2800" b="1" dirty="0"/>
              <a:t>)</a:t>
            </a:r>
          </a:p>
        </p:txBody>
      </p:sp>
      <p:sp>
        <p:nvSpPr>
          <p:cNvPr id="3" name="Content Placeholder 2"/>
          <p:cNvSpPr>
            <a:spLocks noGrp="1"/>
          </p:cNvSpPr>
          <p:nvPr>
            <p:ph idx="1"/>
          </p:nvPr>
        </p:nvSpPr>
        <p:spPr>
          <a:xfrm>
            <a:off x="0" y="621323"/>
            <a:ext cx="9144000" cy="6242539"/>
          </a:xfrm>
        </p:spPr>
        <p:txBody>
          <a:bodyPr>
            <a:noAutofit/>
          </a:bodyPr>
          <a:lstStyle/>
          <a:p>
            <a:pPr marL="571500" indent="-514350">
              <a:buFont typeface="+mj-lt"/>
              <a:buAutoNum type="romanLcPeriod"/>
            </a:pPr>
            <a:r>
              <a:rPr lang="en-US" sz="2400" b="1" dirty="0" smtClean="0"/>
              <a:t>Pleasingly </a:t>
            </a:r>
            <a:r>
              <a:rPr lang="en-US" sz="2400" b="1" dirty="0"/>
              <a:t>Parallel </a:t>
            </a:r>
            <a:r>
              <a:rPr lang="en-US" sz="2400" dirty="0"/>
              <a:t>– as in </a:t>
            </a:r>
            <a:r>
              <a:rPr lang="en-US" sz="2400" dirty="0" smtClean="0"/>
              <a:t>BLAST, Protein docking, some (bio-)imagery  including </a:t>
            </a:r>
            <a:r>
              <a:rPr lang="en-US" sz="2400" b="1" dirty="0" smtClean="0"/>
              <a:t>Local Analytics or Machine </a:t>
            </a:r>
            <a:r>
              <a:rPr lang="en-US" sz="2400" b="1" dirty="0"/>
              <a:t>Learning </a:t>
            </a:r>
            <a:r>
              <a:rPr lang="en-US" sz="2400" dirty="0"/>
              <a:t>– ML or filtering pleasingly </a:t>
            </a:r>
            <a:r>
              <a:rPr lang="en-US" sz="2400" dirty="0" smtClean="0"/>
              <a:t>parallel, </a:t>
            </a:r>
            <a:r>
              <a:rPr lang="en-US" sz="2400" dirty="0"/>
              <a:t>as in bio-imagery, radar </a:t>
            </a:r>
            <a:r>
              <a:rPr lang="en-US" sz="2400" dirty="0" smtClean="0"/>
              <a:t>images (pleasingly parallel but sophisticated local analytics)</a:t>
            </a:r>
          </a:p>
          <a:p>
            <a:pPr marL="571500" indent="-514350">
              <a:buFont typeface="+mj-lt"/>
              <a:buAutoNum type="romanLcPeriod"/>
            </a:pPr>
            <a:r>
              <a:rPr lang="en-US" sz="2400" b="1" dirty="0" smtClean="0"/>
              <a:t>Classic MapReduce </a:t>
            </a:r>
            <a:r>
              <a:rPr lang="en-US" sz="2400" dirty="0" smtClean="0"/>
              <a:t>for Search and Query</a:t>
            </a:r>
          </a:p>
          <a:p>
            <a:pPr marL="571500" indent="-514350">
              <a:buFont typeface="+mj-lt"/>
              <a:buAutoNum type="romanLcPeriod"/>
            </a:pPr>
            <a:r>
              <a:rPr lang="en-US" sz="2400" b="1" dirty="0" smtClean="0"/>
              <a:t>Global Analytics or Machine </a:t>
            </a:r>
            <a:r>
              <a:rPr lang="en-US" sz="2400" b="1" dirty="0"/>
              <a:t>Learning </a:t>
            </a:r>
            <a:r>
              <a:rPr lang="en-US" sz="2400" dirty="0" smtClean="0"/>
              <a:t>requiring iterative programming models</a:t>
            </a:r>
          </a:p>
          <a:p>
            <a:pPr marL="571500" indent="-514350">
              <a:buFont typeface="+mj-lt"/>
              <a:buAutoNum type="romanLcPeriod"/>
            </a:pPr>
            <a:r>
              <a:rPr lang="en-US" sz="2400" b="1" dirty="0" smtClean="0"/>
              <a:t>Problem set up as a graph </a:t>
            </a:r>
            <a:r>
              <a:rPr lang="en-US" sz="2400" dirty="0" smtClean="0"/>
              <a:t>as opposed to vector, grid</a:t>
            </a:r>
          </a:p>
          <a:p>
            <a:pPr marL="571500" indent="-514350">
              <a:buFont typeface="+mj-lt"/>
              <a:buAutoNum type="romanLcPeriod"/>
            </a:pPr>
            <a:r>
              <a:rPr lang="en-US" sz="2400" b="1" dirty="0" smtClean="0"/>
              <a:t>SPMD (Single Program Multiple Data)</a:t>
            </a:r>
          </a:p>
          <a:p>
            <a:pPr marL="571500" indent="-514350">
              <a:buFont typeface="+mj-lt"/>
              <a:buAutoNum type="romanLcPeriod"/>
            </a:pPr>
            <a:r>
              <a:rPr lang="en-US" sz="2400" b="1" dirty="0" smtClean="0"/>
              <a:t>Bulk Synchronous Processing: </a:t>
            </a:r>
            <a:r>
              <a:rPr lang="en-US" sz="2400" dirty="0" smtClean="0"/>
              <a:t>well-defined compute-communication phases</a:t>
            </a:r>
          </a:p>
          <a:p>
            <a:pPr marL="571500" indent="-514350">
              <a:buFont typeface="+mj-lt"/>
              <a:buAutoNum type="romanLcPeriod"/>
            </a:pPr>
            <a:r>
              <a:rPr lang="en-US" sz="2400" b="1" dirty="0" smtClean="0"/>
              <a:t>Fusion</a:t>
            </a:r>
            <a:r>
              <a:rPr lang="en-US" sz="2400" b="1" dirty="0"/>
              <a:t>: </a:t>
            </a:r>
            <a:r>
              <a:rPr lang="en-US" sz="2400" dirty="0"/>
              <a:t>Knowledge discovery often involves fusion of multiple </a:t>
            </a:r>
            <a:r>
              <a:rPr lang="en-US" sz="2400" dirty="0" smtClean="0"/>
              <a:t>methods</a:t>
            </a:r>
            <a:r>
              <a:rPr lang="en-US" sz="2400" dirty="0"/>
              <a:t>. </a:t>
            </a:r>
            <a:endParaRPr lang="en-US" sz="2400" dirty="0" smtClean="0"/>
          </a:p>
          <a:p>
            <a:pPr marL="571500" indent="-514350">
              <a:buFont typeface="+mj-lt"/>
              <a:buAutoNum type="romanLcPeriod"/>
            </a:pPr>
            <a:r>
              <a:rPr lang="en-US" sz="2400" b="1" dirty="0" smtClean="0"/>
              <a:t>Workflow </a:t>
            </a:r>
            <a:r>
              <a:rPr lang="en-US" sz="2400" dirty="0" smtClean="0"/>
              <a:t>(often used in fusion)</a:t>
            </a:r>
          </a:p>
          <a:p>
            <a:pPr marL="0" indent="0">
              <a:buNone/>
            </a:pPr>
            <a:r>
              <a:rPr lang="en-US" sz="2400" b="1" dirty="0" smtClean="0"/>
              <a:t>Note </a:t>
            </a:r>
            <a:r>
              <a:rPr lang="en-US" sz="2400" b="1" dirty="0"/>
              <a:t>problem and machine architectures are related</a:t>
            </a:r>
          </a:p>
          <a:p>
            <a:pPr marL="57150" indent="0">
              <a:buNone/>
            </a:pPr>
            <a:endParaRPr lang="en-US" sz="2400" dirty="0"/>
          </a:p>
        </p:txBody>
      </p:sp>
      <p:sp>
        <p:nvSpPr>
          <p:cNvPr id="4" name="TextBox 3"/>
          <p:cNvSpPr txBox="1"/>
          <p:nvPr/>
        </p:nvSpPr>
        <p:spPr>
          <a:xfrm>
            <a:off x="4850844" y="1766360"/>
            <a:ext cx="4293156" cy="5078313"/>
          </a:xfrm>
          <a:prstGeom prst="rect">
            <a:avLst/>
          </a:prstGeom>
          <a:solidFill>
            <a:schemeClr val="bg1"/>
          </a:solidFill>
        </p:spPr>
        <p:txBody>
          <a:bodyPr wrap="square" rtlCol="0">
            <a:spAutoFit/>
          </a:bodyPr>
          <a:lstStyle/>
          <a:p>
            <a:r>
              <a:rPr lang="en-US" b="1" dirty="0" smtClean="0"/>
              <a:t>Slight expansion of an earlier slides on:</a:t>
            </a:r>
          </a:p>
          <a:p>
            <a:endParaRPr lang="en-US" b="1" dirty="0"/>
          </a:p>
          <a:p>
            <a:r>
              <a:rPr lang="en-US" b="1" dirty="0" smtClean="0"/>
              <a:t>Major </a:t>
            </a:r>
            <a:r>
              <a:rPr lang="en-US" b="1" dirty="0"/>
              <a:t>Analytics Architectures in Use </a:t>
            </a:r>
            <a:r>
              <a:rPr lang="en-US" b="1" dirty="0" smtClean="0"/>
              <a:t>Cases</a:t>
            </a:r>
            <a:endParaRPr lang="en-US" b="1" dirty="0"/>
          </a:p>
          <a:p>
            <a:r>
              <a:rPr lang="en-US" dirty="0" smtClean="0">
                <a:solidFill>
                  <a:srgbClr val="0070C0"/>
                </a:solidFill>
              </a:rPr>
              <a:t>Pleasingly parallel</a:t>
            </a:r>
          </a:p>
          <a:p>
            <a:r>
              <a:rPr lang="en-US" dirty="0" smtClean="0">
                <a:solidFill>
                  <a:srgbClr val="0070C0"/>
                </a:solidFill>
              </a:rPr>
              <a:t>Search (MapReduce)</a:t>
            </a:r>
          </a:p>
          <a:p>
            <a:r>
              <a:rPr lang="en-US" dirty="0" smtClean="0">
                <a:solidFill>
                  <a:srgbClr val="0070C0"/>
                </a:solidFill>
              </a:rPr>
              <a:t>Map-Collective</a:t>
            </a:r>
          </a:p>
          <a:p>
            <a:r>
              <a:rPr lang="en-US" dirty="0" smtClean="0">
                <a:solidFill>
                  <a:srgbClr val="0070C0"/>
                </a:solidFill>
              </a:rPr>
              <a:t>Map-Communication as in MPI</a:t>
            </a:r>
          </a:p>
          <a:p>
            <a:r>
              <a:rPr lang="en-US" dirty="0" smtClean="0">
                <a:solidFill>
                  <a:srgbClr val="0070C0"/>
                </a:solidFill>
              </a:rPr>
              <a:t>Shared Memory</a:t>
            </a:r>
            <a:br>
              <a:rPr lang="en-US" dirty="0" smtClean="0">
                <a:solidFill>
                  <a:srgbClr val="0070C0"/>
                </a:solidFill>
              </a:rPr>
            </a:br>
            <a:endParaRPr lang="en-US" b="1" dirty="0"/>
          </a:p>
          <a:p>
            <a:r>
              <a:rPr lang="en-US" b="1" dirty="0"/>
              <a:t>Low-Level (Run-time) Computational </a:t>
            </a:r>
            <a:r>
              <a:rPr lang="en-US" b="1" dirty="0" smtClean="0"/>
              <a:t>Types used to label 51 use cases</a:t>
            </a:r>
          </a:p>
          <a:p>
            <a:r>
              <a:rPr lang="en-US" dirty="0">
                <a:solidFill>
                  <a:srgbClr val="0070C0"/>
                </a:solidFill>
              </a:rPr>
              <a:t>PP(26): </a:t>
            </a:r>
            <a:r>
              <a:rPr lang="en-US" dirty="0"/>
              <a:t>Pleasingly Parallel </a:t>
            </a:r>
            <a:endParaRPr lang="en-US" dirty="0" smtClean="0"/>
          </a:p>
          <a:p>
            <a:r>
              <a:rPr lang="en-US" dirty="0" smtClean="0">
                <a:solidFill>
                  <a:srgbClr val="0070C0"/>
                </a:solidFill>
              </a:rPr>
              <a:t>MR(18 </a:t>
            </a:r>
            <a:r>
              <a:rPr lang="en-US" dirty="0">
                <a:solidFill>
                  <a:srgbClr val="0070C0"/>
                </a:solidFill>
              </a:rPr>
              <a:t>+7 </a:t>
            </a:r>
            <a:r>
              <a:rPr lang="en-US" dirty="0" err="1">
                <a:solidFill>
                  <a:srgbClr val="0070C0"/>
                </a:solidFill>
              </a:rPr>
              <a:t>MRStat</a:t>
            </a:r>
            <a:r>
              <a:rPr lang="en-US" dirty="0">
                <a:solidFill>
                  <a:srgbClr val="0070C0"/>
                </a:solidFill>
              </a:rPr>
              <a:t>): </a:t>
            </a:r>
            <a:r>
              <a:rPr lang="en-US" dirty="0"/>
              <a:t>Classic MapReduce</a:t>
            </a:r>
          </a:p>
          <a:p>
            <a:r>
              <a:rPr lang="en-US" dirty="0" err="1" smtClean="0">
                <a:solidFill>
                  <a:srgbClr val="0070C0"/>
                </a:solidFill>
              </a:rPr>
              <a:t>MRStat</a:t>
            </a:r>
            <a:r>
              <a:rPr lang="en-US" dirty="0" smtClean="0">
                <a:solidFill>
                  <a:srgbClr val="0070C0"/>
                </a:solidFill>
              </a:rPr>
              <a:t>(7)</a:t>
            </a:r>
          </a:p>
          <a:p>
            <a:r>
              <a:rPr lang="en-US" dirty="0" err="1" smtClean="0">
                <a:solidFill>
                  <a:srgbClr val="0070C0"/>
                </a:solidFill>
              </a:rPr>
              <a:t>MRIter</a:t>
            </a:r>
            <a:r>
              <a:rPr lang="en-US" dirty="0" smtClean="0">
                <a:solidFill>
                  <a:srgbClr val="0070C0"/>
                </a:solidFill>
              </a:rPr>
              <a:t>(23)</a:t>
            </a:r>
          </a:p>
          <a:p>
            <a:r>
              <a:rPr lang="en-US" dirty="0" smtClean="0">
                <a:solidFill>
                  <a:srgbClr val="0070C0"/>
                </a:solidFill>
              </a:rPr>
              <a:t>Graph(9) </a:t>
            </a:r>
            <a:endParaRPr lang="en-US" dirty="0"/>
          </a:p>
          <a:p>
            <a:r>
              <a:rPr lang="en-US" dirty="0">
                <a:solidFill>
                  <a:srgbClr val="0070C0"/>
                </a:solidFill>
              </a:rPr>
              <a:t>Fusion(11</a:t>
            </a:r>
            <a:r>
              <a:rPr lang="en-US" dirty="0" smtClean="0">
                <a:solidFill>
                  <a:srgbClr val="0070C0"/>
                </a:solidFill>
              </a:rPr>
              <a:t>)</a:t>
            </a:r>
          </a:p>
          <a:p>
            <a:r>
              <a:rPr lang="en-US" dirty="0" smtClean="0">
                <a:solidFill>
                  <a:srgbClr val="0070C0"/>
                </a:solidFill>
              </a:rPr>
              <a:t>Streaming(41) </a:t>
            </a:r>
            <a:r>
              <a:rPr lang="en-US" dirty="0" smtClean="0"/>
              <a:t>In data source</a:t>
            </a:r>
            <a:endParaRPr lang="en-US" dirty="0"/>
          </a:p>
        </p:txBody>
      </p:sp>
    </p:spTree>
    <p:extLst>
      <p:ext uri="{BB962C8B-B14F-4D97-AF65-F5344CB8AC3E}">
        <p14:creationId xmlns:p14="http://schemas.microsoft.com/office/powerpoint/2010/main" val="293189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99153" cy="1143000"/>
          </a:xfrm>
        </p:spPr>
        <p:txBody>
          <a:bodyPr>
            <a:normAutofit/>
          </a:bodyPr>
          <a:lstStyle/>
          <a:p>
            <a:r>
              <a:rPr lang="en-US" sz="3600" b="1" dirty="0" smtClean="0"/>
              <a:t>4 Forms of MapReduce</a:t>
            </a:r>
            <a:endParaRPr lang="en-US" sz="36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31</a:t>
            </a:fld>
            <a:endParaRPr lang="en-US"/>
          </a:p>
        </p:txBody>
      </p:sp>
      <p:grpSp>
        <p:nvGrpSpPr>
          <p:cNvPr id="5" name="Canvas 17"/>
          <p:cNvGrpSpPr/>
          <p:nvPr/>
        </p:nvGrpSpPr>
        <p:grpSpPr>
          <a:xfrm>
            <a:off x="0" y="877755"/>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a:t>
              </a:r>
              <a:r>
                <a:rPr lang="en-US" b="1" dirty="0" smtClean="0">
                  <a:solidFill>
                    <a:srgbClr val="000000"/>
                  </a:solidFill>
                  <a:effectLst/>
                  <a:latin typeface="Arial"/>
                  <a:ea typeface="Times New Roman"/>
                  <a:cs typeface="Times New Roman"/>
                </a:rPr>
                <a:t>Point to Point</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0" tIns="137160" rIns="0" bIns="45720" numCol="1" spcCol="0" rtlCol="0" fromWordArt="0" anchor="ctr" anchorCtr="0" forceAA="0" compatLnSpc="1">
              <a:noAutofit/>
            </a:bodyPr>
            <a:lstStyle/>
            <a:p>
              <a:pPr marL="0" marR="0" algn="ctr">
                <a:lnSpc>
                  <a:spcPct val="115000"/>
                </a:lnSpc>
                <a:spcBef>
                  <a:spcPts val="0"/>
                </a:spcBef>
                <a:spcAft>
                  <a:spcPts val="1000"/>
                </a:spcAft>
              </a:pPr>
              <a:r>
                <a:rPr lang="en-US" sz="1600" b="1" dirty="0">
                  <a:solidFill>
                    <a:srgbClr val="000000"/>
                  </a:solidFill>
                  <a:effectLst/>
                  <a:latin typeface="Arial"/>
                  <a:ea typeface="Times New Roman"/>
                  <a:cs typeface="Times New Roman"/>
                </a:rPr>
                <a:t>(c) Iterative </a:t>
              </a:r>
              <a:r>
                <a:rPr lang="en-US" sz="1600" b="1" dirty="0" smtClean="0">
                  <a:solidFill>
                    <a:srgbClr val="000000"/>
                  </a:solidFill>
                  <a:effectLst/>
                  <a:latin typeface="Arial"/>
                  <a:ea typeface="Times New Roman"/>
                  <a:cs typeface="Times New Roman"/>
                </a:rPr>
                <a:t>Map Reduce or Map-Collective</a:t>
              </a:r>
              <a:endParaRPr lang="en-US" sz="24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96424" y="1002620"/>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18288" tIns="45720" rIns="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Local Machine Learning</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b="1" dirty="0">
                  <a:solidFill>
                    <a:srgbClr val="000000"/>
                  </a:solidFill>
                  <a:effectLst/>
                  <a:latin typeface="Arial"/>
                  <a:ea typeface="Times New Roman"/>
                </a:rPr>
                <a:t>Domain of MapReduce and Iterative </a:t>
              </a:r>
              <a:r>
                <a:rPr lang="en-US" b="1" dirty="0" smtClean="0">
                  <a:solidFill>
                    <a:srgbClr val="000000"/>
                  </a:solidFill>
                  <a:effectLst/>
                  <a:latin typeface="Arial"/>
                  <a:ea typeface="Times New Roman"/>
                </a:rPr>
                <a:t>Extensions</a:t>
              </a: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dirty="0" smtClean="0">
                  <a:solidFill>
                    <a:srgbClr val="000000"/>
                  </a:solidFill>
                  <a:effectLst/>
                  <a:latin typeface="Arial"/>
                  <a:ea typeface="Times New Roman"/>
                </a:rPr>
                <a:t>MPI</a:t>
              </a:r>
            </a:p>
            <a:p>
              <a:pPr marL="0" marR="0" algn="ctr">
                <a:lnSpc>
                  <a:spcPct val="150000"/>
                </a:lnSpc>
                <a:spcBef>
                  <a:spcPts val="0"/>
                </a:spcBef>
                <a:spcAft>
                  <a:spcPts val="0"/>
                </a:spcAft>
              </a:pPr>
              <a:r>
                <a:rPr lang="en-US" sz="1600" b="1" dirty="0" err="1" smtClean="0">
                  <a:solidFill>
                    <a:srgbClr val="000000"/>
                  </a:solidFill>
                  <a:latin typeface="Arial"/>
                  <a:ea typeface="Times New Roman"/>
                </a:rPr>
                <a:t>Giraph</a:t>
              </a:r>
              <a:endParaRPr lang="en-US" sz="16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smtClean="0">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
        <p:nvSpPr>
          <p:cNvPr id="103" name="TextBox 102"/>
          <p:cNvSpPr txBox="1"/>
          <p:nvPr/>
        </p:nvSpPr>
        <p:spPr>
          <a:xfrm>
            <a:off x="60661" y="6054110"/>
            <a:ext cx="9038492" cy="461665"/>
          </a:xfrm>
          <a:prstGeom prst="rect">
            <a:avLst/>
          </a:prstGeom>
          <a:solidFill>
            <a:schemeClr val="bg1"/>
          </a:solidFill>
        </p:spPr>
        <p:txBody>
          <a:bodyPr wrap="square" rtlCol="0">
            <a:spAutoFit/>
          </a:bodyPr>
          <a:lstStyle/>
          <a:p>
            <a:pPr algn="ctr"/>
            <a:r>
              <a:rPr lang="en-US" sz="2400" b="1" dirty="0" smtClean="0"/>
              <a:t>All of them are Map-Communication?</a:t>
            </a:r>
            <a:endParaRPr lang="en-US" sz="2400" b="1" dirty="0"/>
          </a:p>
        </p:txBody>
      </p:sp>
    </p:spTree>
    <p:extLst>
      <p:ext uri="{BB962C8B-B14F-4D97-AF65-F5344CB8AC3E}">
        <p14:creationId xmlns:p14="http://schemas.microsoft.com/office/powerpoint/2010/main" val="20365854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13"/>
            <a:ext cx="9144000" cy="590529"/>
          </a:xfrm>
        </p:spPr>
        <p:txBody>
          <a:bodyPr>
            <a:noAutofit/>
          </a:bodyPr>
          <a:lstStyle/>
          <a:p>
            <a:r>
              <a:rPr lang="en-US" sz="3200" b="1" dirty="0" smtClean="0">
                <a:solidFill>
                  <a:srgbClr val="0070C0"/>
                </a:solidFill>
              </a:rPr>
              <a:t>One Facet </a:t>
            </a:r>
            <a:r>
              <a:rPr lang="en-US" sz="3200" b="1" dirty="0" smtClean="0"/>
              <a:t>of Ogres has </a:t>
            </a:r>
            <a:r>
              <a:rPr lang="en-US" sz="3200" b="1" dirty="0" smtClean="0">
                <a:solidFill>
                  <a:srgbClr val="0070C0"/>
                </a:solidFill>
              </a:rPr>
              <a:t>Computational Features</a:t>
            </a:r>
            <a:endParaRPr lang="en-US" sz="3200" b="1" dirty="0">
              <a:solidFill>
                <a:srgbClr val="0070C0"/>
              </a:solidFill>
            </a:endParaRPr>
          </a:p>
        </p:txBody>
      </p:sp>
      <p:sp>
        <p:nvSpPr>
          <p:cNvPr id="3" name="Content Placeholder 2"/>
          <p:cNvSpPr>
            <a:spLocks noGrp="1"/>
          </p:cNvSpPr>
          <p:nvPr>
            <p:ph idx="1"/>
          </p:nvPr>
        </p:nvSpPr>
        <p:spPr>
          <a:xfrm>
            <a:off x="0" y="493288"/>
            <a:ext cx="9144000" cy="6136112"/>
          </a:xfrm>
        </p:spPr>
        <p:txBody>
          <a:bodyPr>
            <a:noAutofit/>
          </a:bodyPr>
          <a:lstStyle/>
          <a:p>
            <a:pPr marL="514350" indent="-514350">
              <a:buFont typeface="+mj-lt"/>
              <a:buAutoNum type="alphaLcParenR"/>
            </a:pPr>
            <a:r>
              <a:rPr lang="en-US" sz="2800" dirty="0" smtClean="0"/>
              <a:t>Flops </a:t>
            </a:r>
            <a:r>
              <a:rPr lang="en-US" sz="2800" dirty="0"/>
              <a:t>per </a:t>
            </a:r>
            <a:r>
              <a:rPr lang="en-US" sz="2800" dirty="0" smtClean="0"/>
              <a:t>byte; </a:t>
            </a:r>
          </a:p>
          <a:p>
            <a:pPr marL="514350" indent="-514350">
              <a:buFont typeface="+mj-lt"/>
              <a:buAutoNum type="alphaLcParenR"/>
            </a:pPr>
            <a:r>
              <a:rPr lang="en-US" sz="2800" dirty="0" smtClean="0"/>
              <a:t>Communication </a:t>
            </a:r>
            <a:r>
              <a:rPr lang="en-US" sz="2800" dirty="0"/>
              <a:t>Interconnect </a:t>
            </a:r>
            <a:r>
              <a:rPr lang="en-US" sz="2800" dirty="0" smtClean="0"/>
              <a:t>requirements; </a:t>
            </a:r>
          </a:p>
          <a:p>
            <a:pPr marL="514350" indent="-514350">
              <a:buFont typeface="+mj-lt"/>
              <a:buAutoNum type="alphaLcParenR"/>
            </a:pPr>
            <a:r>
              <a:rPr lang="en-US" sz="2800" dirty="0" smtClean="0"/>
              <a:t>Is application (graph) </a:t>
            </a:r>
            <a:r>
              <a:rPr lang="en-US" sz="2800" b="1" dirty="0" smtClean="0"/>
              <a:t>constant </a:t>
            </a:r>
            <a:r>
              <a:rPr lang="en-US" sz="2800" dirty="0" smtClean="0"/>
              <a:t>or </a:t>
            </a:r>
            <a:r>
              <a:rPr lang="en-US" sz="2800" b="1" dirty="0" smtClean="0"/>
              <a:t>dynamic?</a:t>
            </a:r>
          </a:p>
          <a:p>
            <a:pPr marL="514350" indent="-514350">
              <a:buFont typeface="+mj-lt"/>
              <a:buAutoNum type="alphaLcParenR"/>
            </a:pPr>
            <a:r>
              <a:rPr lang="en-US" sz="2800" dirty="0" smtClean="0"/>
              <a:t>Most applications consist of a set of interconnected entities; is this </a:t>
            </a:r>
            <a:r>
              <a:rPr lang="en-US" sz="2800" b="1" dirty="0" smtClean="0"/>
              <a:t>regular </a:t>
            </a:r>
            <a:r>
              <a:rPr lang="en-US" sz="2800" dirty="0" smtClean="0"/>
              <a:t>as a set of pixels or is it a complicated </a:t>
            </a:r>
            <a:r>
              <a:rPr lang="en-US" sz="2800" b="1" dirty="0" smtClean="0"/>
              <a:t>irregular graph?</a:t>
            </a:r>
          </a:p>
          <a:p>
            <a:pPr marL="514350" indent="-514350">
              <a:buFont typeface="+mj-lt"/>
              <a:buAutoNum type="alphaLcParenR"/>
            </a:pPr>
            <a:r>
              <a:rPr lang="en-US" sz="2800" dirty="0" smtClean="0"/>
              <a:t>Is communication </a:t>
            </a:r>
            <a:r>
              <a:rPr lang="en-US" sz="2800" b="1" dirty="0" smtClean="0"/>
              <a:t>BSP</a:t>
            </a:r>
            <a:r>
              <a:rPr lang="en-US" sz="2800" dirty="0" smtClean="0"/>
              <a:t> or </a:t>
            </a:r>
            <a:r>
              <a:rPr lang="en-US" sz="2800" b="1" dirty="0" smtClean="0"/>
              <a:t>Asynchronous? </a:t>
            </a:r>
            <a:r>
              <a:rPr lang="en-US" sz="2800" dirty="0"/>
              <a:t>I</a:t>
            </a:r>
            <a:r>
              <a:rPr lang="en-US" sz="2800" dirty="0" smtClean="0"/>
              <a:t>n latter case </a:t>
            </a:r>
            <a:r>
              <a:rPr lang="en-US" sz="2800" b="1" dirty="0" smtClean="0"/>
              <a:t>shared memory </a:t>
            </a:r>
            <a:r>
              <a:rPr lang="en-US" sz="2800" dirty="0" smtClean="0"/>
              <a:t>may be attractive;</a:t>
            </a:r>
          </a:p>
          <a:p>
            <a:pPr marL="514350" indent="-514350">
              <a:buFont typeface="+mj-lt"/>
              <a:buAutoNum type="alphaLcParenR"/>
            </a:pPr>
            <a:r>
              <a:rPr lang="en-US" sz="2800" dirty="0" smtClean="0"/>
              <a:t>Are algorithms </a:t>
            </a:r>
            <a:r>
              <a:rPr lang="en-US" sz="2800" b="1" dirty="0" smtClean="0"/>
              <a:t>Iterative </a:t>
            </a:r>
            <a:r>
              <a:rPr lang="en-US" sz="2800" dirty="0" smtClean="0"/>
              <a:t>or</a:t>
            </a:r>
            <a:r>
              <a:rPr lang="en-US" sz="2800" b="1" dirty="0" smtClean="0"/>
              <a:t> not?</a:t>
            </a:r>
          </a:p>
          <a:p>
            <a:pPr marL="514350" indent="-514350">
              <a:buFont typeface="+mj-lt"/>
              <a:buAutoNum type="alphaLcParenR"/>
            </a:pPr>
            <a:r>
              <a:rPr lang="en-US" sz="2800" b="1" dirty="0" smtClean="0"/>
              <a:t>Data Abstraction: </a:t>
            </a:r>
            <a:r>
              <a:rPr lang="en-US" sz="2800" dirty="0" smtClean="0"/>
              <a:t>key-value, pixel, graph, vector</a:t>
            </a:r>
          </a:p>
          <a:p>
            <a:pPr marL="914400" lvl="1" indent="-514350">
              <a:buFont typeface="Wingdings" panose="05000000000000000000" pitchFamily="2" charset="2"/>
              <a:buChar char="§"/>
            </a:pPr>
            <a:r>
              <a:rPr lang="en-US" sz="2400" dirty="0"/>
              <a:t>Are data points in </a:t>
            </a:r>
            <a:r>
              <a:rPr lang="en-US" sz="2400" b="1" dirty="0"/>
              <a:t>metric or non-metric spaces? </a:t>
            </a:r>
            <a:endParaRPr lang="en-US" sz="2400" dirty="0" smtClean="0"/>
          </a:p>
          <a:p>
            <a:pPr marL="514350" indent="-514350">
              <a:buFont typeface="+mj-lt"/>
              <a:buAutoNum type="alphaLcParenR"/>
            </a:pPr>
            <a:r>
              <a:rPr lang="en-US" sz="2800" b="1" dirty="0" smtClean="0"/>
              <a:t>Core libraries needed: </a:t>
            </a:r>
            <a:r>
              <a:rPr lang="en-US" sz="2800" dirty="0" smtClean="0"/>
              <a:t>matrix-matrix/vector algebra, conjugate gradient, reduction, broadcast</a:t>
            </a:r>
          </a:p>
          <a:p>
            <a:endParaRPr lang="en-US" sz="2800" dirty="0"/>
          </a:p>
          <a:p>
            <a:endParaRPr lang="en-US" sz="2800" dirty="0"/>
          </a:p>
        </p:txBody>
      </p:sp>
    </p:spTree>
    <p:extLst>
      <p:ext uri="{BB962C8B-B14F-4D97-AF65-F5344CB8AC3E}">
        <p14:creationId xmlns:p14="http://schemas.microsoft.com/office/powerpoint/2010/main" val="1087515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3600" b="1" dirty="0" smtClean="0">
                <a:solidFill>
                  <a:srgbClr val="0070C0"/>
                </a:solidFill>
              </a:rPr>
              <a:t>Data Source and Style Facet </a:t>
            </a:r>
            <a:r>
              <a:rPr lang="en-US" sz="3600" b="1" dirty="0" smtClean="0"/>
              <a:t>of Ogres</a:t>
            </a:r>
            <a:endParaRPr lang="en-US" sz="3600" b="1" dirty="0"/>
          </a:p>
        </p:txBody>
      </p:sp>
      <p:sp>
        <p:nvSpPr>
          <p:cNvPr id="3" name="Content Placeholder 2"/>
          <p:cNvSpPr>
            <a:spLocks noGrp="1"/>
          </p:cNvSpPr>
          <p:nvPr>
            <p:ph idx="1"/>
          </p:nvPr>
        </p:nvSpPr>
        <p:spPr>
          <a:xfrm>
            <a:off x="0" y="644734"/>
            <a:ext cx="9144000" cy="6242539"/>
          </a:xfrm>
        </p:spPr>
        <p:txBody>
          <a:bodyPr>
            <a:noAutofit/>
          </a:bodyPr>
          <a:lstStyle/>
          <a:p>
            <a:pPr>
              <a:spcBef>
                <a:spcPts val="200"/>
              </a:spcBef>
            </a:pPr>
            <a:r>
              <a:rPr lang="en-US" sz="2200" dirty="0" smtClean="0"/>
              <a:t>(</a:t>
            </a:r>
            <a:r>
              <a:rPr lang="en-US" sz="2200" dirty="0" err="1" smtClean="0"/>
              <a:t>i</a:t>
            </a:r>
            <a:r>
              <a:rPr lang="en-US" sz="2200" dirty="0"/>
              <a:t>) </a:t>
            </a:r>
            <a:r>
              <a:rPr lang="en-US" sz="2200" b="1" dirty="0" smtClean="0"/>
              <a:t>SQL</a:t>
            </a:r>
            <a:endParaRPr lang="en-US" sz="2200" dirty="0" smtClean="0"/>
          </a:p>
          <a:p>
            <a:pPr>
              <a:spcBef>
                <a:spcPts val="200"/>
              </a:spcBef>
            </a:pPr>
            <a:r>
              <a:rPr lang="en-US" sz="2200" dirty="0" smtClean="0"/>
              <a:t>(</a:t>
            </a:r>
            <a:r>
              <a:rPr lang="en-US" sz="2200" dirty="0"/>
              <a:t>ii) </a:t>
            </a:r>
            <a:r>
              <a:rPr lang="en-US" sz="2200" b="1" dirty="0"/>
              <a:t>NOSQL </a:t>
            </a:r>
            <a:r>
              <a:rPr lang="en-US" sz="2200" dirty="0" smtClean="0"/>
              <a:t>based</a:t>
            </a:r>
          </a:p>
          <a:p>
            <a:pPr>
              <a:spcBef>
                <a:spcPts val="200"/>
              </a:spcBef>
            </a:pPr>
            <a:r>
              <a:rPr lang="en-US" sz="2200" dirty="0" smtClean="0"/>
              <a:t>(</a:t>
            </a:r>
            <a:r>
              <a:rPr lang="en-US" sz="2200" dirty="0"/>
              <a:t>iii) </a:t>
            </a:r>
            <a:r>
              <a:rPr lang="en-US" sz="2200" dirty="0" smtClean="0"/>
              <a:t>Other Enterprise data systems (10 examples from Bob Marcus) </a:t>
            </a:r>
          </a:p>
          <a:p>
            <a:pPr>
              <a:spcBef>
                <a:spcPts val="200"/>
              </a:spcBef>
            </a:pPr>
            <a:r>
              <a:rPr lang="en-US" sz="2200" dirty="0" smtClean="0"/>
              <a:t>(iv) </a:t>
            </a:r>
            <a:r>
              <a:rPr lang="en-US" sz="2200" b="1" dirty="0" smtClean="0"/>
              <a:t>Set </a:t>
            </a:r>
            <a:r>
              <a:rPr lang="en-US" sz="2200" b="1" dirty="0"/>
              <a:t>of Files </a:t>
            </a:r>
            <a:r>
              <a:rPr lang="en-US" sz="2200" dirty="0"/>
              <a:t>(as managed in </a:t>
            </a:r>
            <a:r>
              <a:rPr lang="en-US" sz="2200" dirty="0" err="1"/>
              <a:t>iRODS</a:t>
            </a:r>
            <a:r>
              <a:rPr lang="en-US" sz="2200" dirty="0" smtClean="0"/>
              <a:t>)</a:t>
            </a:r>
          </a:p>
          <a:p>
            <a:pPr>
              <a:spcBef>
                <a:spcPts val="200"/>
              </a:spcBef>
            </a:pPr>
            <a:r>
              <a:rPr lang="en-US" sz="2200" dirty="0" smtClean="0"/>
              <a:t>(v</a:t>
            </a:r>
            <a:r>
              <a:rPr lang="en-US" sz="2200" dirty="0"/>
              <a:t>) </a:t>
            </a:r>
            <a:r>
              <a:rPr lang="en-US" sz="2200" b="1" dirty="0"/>
              <a:t>Internet of </a:t>
            </a:r>
            <a:r>
              <a:rPr lang="en-US" sz="2200" b="1" dirty="0" smtClean="0"/>
              <a:t>Things</a:t>
            </a:r>
            <a:endParaRPr lang="en-US" sz="2200" dirty="0" smtClean="0"/>
          </a:p>
          <a:p>
            <a:pPr>
              <a:spcBef>
                <a:spcPts val="200"/>
              </a:spcBef>
            </a:pPr>
            <a:r>
              <a:rPr lang="en-US" sz="2200" dirty="0" smtClean="0"/>
              <a:t>(vi) </a:t>
            </a:r>
            <a:r>
              <a:rPr lang="en-US" sz="2200" b="1" dirty="0"/>
              <a:t>Streaming</a:t>
            </a:r>
            <a:r>
              <a:rPr lang="en-US" sz="2200" dirty="0"/>
              <a:t> and </a:t>
            </a:r>
            <a:endParaRPr lang="en-US" sz="2200" dirty="0" smtClean="0"/>
          </a:p>
          <a:p>
            <a:pPr>
              <a:spcBef>
                <a:spcPts val="200"/>
              </a:spcBef>
            </a:pPr>
            <a:r>
              <a:rPr lang="en-US" sz="2200" dirty="0" smtClean="0"/>
              <a:t>(vii) </a:t>
            </a:r>
            <a:r>
              <a:rPr lang="en-US" sz="2200" b="1" dirty="0"/>
              <a:t>HPC </a:t>
            </a:r>
            <a:r>
              <a:rPr lang="en-US" sz="2200" b="1" dirty="0" smtClean="0"/>
              <a:t>simulations</a:t>
            </a:r>
            <a:endParaRPr lang="en-US" sz="2200" dirty="0" smtClean="0"/>
          </a:p>
          <a:p>
            <a:pPr>
              <a:spcBef>
                <a:spcPts val="200"/>
              </a:spcBef>
            </a:pPr>
            <a:r>
              <a:rPr lang="en-US" sz="2200" dirty="0" smtClean="0"/>
              <a:t>(viii) Involve </a:t>
            </a:r>
            <a:r>
              <a:rPr lang="en-US" sz="2200" b="1" dirty="0"/>
              <a:t>GIS</a:t>
            </a:r>
            <a:r>
              <a:rPr lang="en-US" sz="2200" dirty="0"/>
              <a:t> (Geographical Information </a:t>
            </a:r>
            <a:r>
              <a:rPr lang="en-US" sz="2200" dirty="0" smtClean="0"/>
              <a:t>Systems</a:t>
            </a:r>
            <a:r>
              <a:rPr lang="en-US" sz="2200" dirty="0"/>
              <a:t>)</a:t>
            </a:r>
            <a:endParaRPr lang="en-US" sz="2200" dirty="0" smtClean="0"/>
          </a:p>
          <a:p>
            <a:pPr>
              <a:spcBef>
                <a:spcPts val="200"/>
              </a:spcBef>
            </a:pPr>
            <a:r>
              <a:rPr lang="en-US" sz="2200" dirty="0" smtClean="0"/>
              <a:t>Before data gets to compute system, there is often an </a:t>
            </a:r>
            <a:r>
              <a:rPr lang="en-US" sz="2200" b="1" dirty="0" smtClean="0"/>
              <a:t>initial data gathering phase</a:t>
            </a:r>
            <a:r>
              <a:rPr lang="en-US" sz="2200" dirty="0" smtClean="0"/>
              <a:t> which is characterized by a </a:t>
            </a:r>
            <a:r>
              <a:rPr lang="en-US" sz="2200" b="1" dirty="0" smtClean="0"/>
              <a:t>block size and timing</a:t>
            </a:r>
            <a:r>
              <a:rPr lang="en-US" sz="2200" dirty="0" smtClean="0"/>
              <a:t>. Block size varies from month (Remote Sensing, Seismic) to day (genomic) to seconds or lower (Real time control, streaming)</a:t>
            </a:r>
          </a:p>
          <a:p>
            <a:pPr>
              <a:spcBef>
                <a:spcPts val="200"/>
              </a:spcBef>
            </a:pPr>
            <a:r>
              <a:rPr lang="en-US" sz="2200" dirty="0" smtClean="0"/>
              <a:t>There are </a:t>
            </a:r>
            <a:r>
              <a:rPr lang="en-US" sz="2200" b="1" dirty="0" smtClean="0"/>
              <a:t>storage/compute system styles: </a:t>
            </a:r>
            <a:r>
              <a:rPr lang="en-US" sz="2200" dirty="0" smtClean="0"/>
              <a:t>Shared, Dedicated, Permanent, Transient</a:t>
            </a:r>
          </a:p>
          <a:p>
            <a:pPr>
              <a:spcBef>
                <a:spcPts val="200"/>
              </a:spcBef>
            </a:pPr>
            <a:r>
              <a:rPr lang="en-US" sz="2200" dirty="0" smtClean="0"/>
              <a:t>Other characteristics are needed for permanent </a:t>
            </a:r>
            <a:r>
              <a:rPr lang="en-US" sz="2200" b="1" dirty="0" smtClean="0"/>
              <a:t>auxiliary/comparison datasets</a:t>
            </a:r>
            <a:r>
              <a:rPr lang="en-US" sz="2200" b="1" dirty="0"/>
              <a:t> </a:t>
            </a:r>
            <a:r>
              <a:rPr lang="en-US" sz="2200" b="1" dirty="0" smtClean="0"/>
              <a:t>a</a:t>
            </a:r>
            <a:r>
              <a:rPr lang="en-US" sz="2200" dirty="0" smtClean="0"/>
              <a:t>nd these could be interdisciplinary, implying nontrivial data movement/replication</a:t>
            </a:r>
          </a:p>
        </p:txBody>
      </p:sp>
    </p:spTree>
    <p:extLst>
      <p:ext uri="{BB962C8B-B14F-4D97-AF65-F5344CB8AC3E}">
        <p14:creationId xmlns:p14="http://schemas.microsoft.com/office/powerpoint/2010/main" val="3995039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Analytics Facet (kernels) of the Ogres</a:t>
            </a:r>
            <a:endParaRPr lang="en-US" b="1" dirty="0"/>
          </a:p>
        </p:txBody>
      </p:sp>
    </p:spTree>
    <p:extLst>
      <p:ext uri="{BB962C8B-B14F-4D97-AF65-F5344CB8AC3E}">
        <p14:creationId xmlns:p14="http://schemas.microsoft.com/office/powerpoint/2010/main" val="35966186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0070C0"/>
                </a:solidFill>
              </a:rPr>
              <a:t>Core Analytics </a:t>
            </a:r>
            <a:r>
              <a:rPr lang="en-US" sz="3600" b="1" dirty="0" smtClean="0">
                <a:solidFill>
                  <a:srgbClr val="0070C0"/>
                </a:solidFill>
              </a:rPr>
              <a:t>Facet </a:t>
            </a:r>
            <a:r>
              <a:rPr lang="en-US" sz="3600" b="1" dirty="0" smtClean="0"/>
              <a:t>of</a:t>
            </a:r>
            <a:r>
              <a:rPr lang="en-US" sz="3600" b="1" dirty="0" smtClean="0">
                <a:solidFill>
                  <a:srgbClr val="FF0000"/>
                </a:solidFill>
              </a:rPr>
              <a:t> </a:t>
            </a:r>
            <a:r>
              <a:rPr lang="en-US" sz="3600" b="1" dirty="0" smtClean="0"/>
              <a:t>Ogres (</a:t>
            </a:r>
            <a:r>
              <a:rPr lang="en-US" sz="3600" b="1" dirty="0" err="1" smtClean="0"/>
              <a:t>microPattern</a:t>
            </a:r>
            <a:r>
              <a:rPr lang="en-US" sz="3600" b="1" dirty="0" smtClean="0"/>
              <a:t>) I</a:t>
            </a:r>
            <a:endParaRPr lang="en-US" sz="3600" b="1" dirty="0"/>
          </a:p>
        </p:txBody>
      </p:sp>
      <p:sp>
        <p:nvSpPr>
          <p:cNvPr id="3" name="Content Placeholder 2"/>
          <p:cNvSpPr>
            <a:spLocks noGrp="1"/>
          </p:cNvSpPr>
          <p:nvPr>
            <p:ph idx="1"/>
          </p:nvPr>
        </p:nvSpPr>
        <p:spPr>
          <a:xfrm>
            <a:off x="0" y="497305"/>
            <a:ext cx="9144000" cy="6360695"/>
          </a:xfrm>
        </p:spPr>
        <p:txBody>
          <a:bodyPr>
            <a:noAutofit/>
          </a:bodyPr>
          <a:lstStyle/>
          <a:p>
            <a:pPr>
              <a:buFont typeface="Arial" panose="020B0604020202020204" pitchFamily="34" charset="0"/>
              <a:buChar char="•"/>
            </a:pPr>
            <a:r>
              <a:rPr lang="en-US" sz="2400" b="1" dirty="0" smtClean="0">
                <a:solidFill>
                  <a:srgbClr val="0070C0"/>
                </a:solidFill>
              </a:rPr>
              <a:t>Map-Only</a:t>
            </a:r>
          </a:p>
          <a:p>
            <a:pPr>
              <a:buFont typeface="Arial" panose="020B0604020202020204" pitchFamily="34" charset="0"/>
              <a:buChar char="•"/>
            </a:pPr>
            <a:r>
              <a:rPr lang="en-US" sz="2400" dirty="0" smtClean="0"/>
              <a:t>Pleasingly parallel - </a:t>
            </a:r>
            <a:r>
              <a:rPr lang="en-US" sz="2400" b="1" dirty="0" smtClean="0"/>
              <a:t>Local </a:t>
            </a:r>
            <a:r>
              <a:rPr lang="en-US" sz="2400" b="1" dirty="0"/>
              <a:t>Machine Learning </a:t>
            </a:r>
            <a:endParaRPr lang="en-US" sz="2400" dirty="0" smtClean="0"/>
          </a:p>
          <a:p>
            <a:pPr>
              <a:buFont typeface="Arial" panose="020B0604020202020204" pitchFamily="34" charset="0"/>
              <a:buChar char="•"/>
            </a:pPr>
            <a:r>
              <a:rPr lang="en-US" sz="2400" b="1" dirty="0" smtClean="0">
                <a:solidFill>
                  <a:srgbClr val="0070C0"/>
                </a:solidFill>
              </a:rPr>
              <a:t>MapReduce: </a:t>
            </a:r>
            <a:r>
              <a:rPr lang="en-US" sz="2400" b="1" dirty="0" smtClean="0"/>
              <a:t>Search/Query</a:t>
            </a:r>
          </a:p>
          <a:p>
            <a:pPr>
              <a:buFont typeface="Arial" panose="020B0604020202020204" pitchFamily="34" charset="0"/>
              <a:buChar char="•"/>
            </a:pPr>
            <a:r>
              <a:rPr lang="en-US" sz="2400" dirty="0" smtClean="0"/>
              <a:t>Summarizing </a:t>
            </a:r>
            <a:r>
              <a:rPr lang="en-US" sz="2400" b="1" dirty="0" smtClean="0"/>
              <a:t>statistics </a:t>
            </a:r>
            <a:r>
              <a:rPr lang="en-US" sz="2400" dirty="0" smtClean="0"/>
              <a:t>as in LHC Data analysis (histograms)</a:t>
            </a:r>
          </a:p>
          <a:p>
            <a:pPr>
              <a:buFont typeface="Arial" panose="020B0604020202020204" pitchFamily="34" charset="0"/>
              <a:buChar char="•"/>
            </a:pPr>
            <a:r>
              <a:rPr lang="en-US" sz="2400" dirty="0" smtClean="0"/>
              <a:t>Recommender </a:t>
            </a:r>
            <a:r>
              <a:rPr lang="en-US" sz="2400" dirty="0"/>
              <a:t>Systems (</a:t>
            </a:r>
            <a:r>
              <a:rPr lang="en-US" sz="2400" b="1" dirty="0"/>
              <a:t>Collaborative </a:t>
            </a:r>
            <a:r>
              <a:rPr lang="en-US" sz="2400" b="1" dirty="0" smtClean="0"/>
              <a:t>Filtering</a:t>
            </a:r>
            <a:r>
              <a:rPr lang="en-US" sz="2400" dirty="0" smtClean="0"/>
              <a:t>) </a:t>
            </a:r>
          </a:p>
          <a:p>
            <a:pPr>
              <a:buFont typeface="Arial" panose="020B0604020202020204" pitchFamily="34" charset="0"/>
              <a:buChar char="•"/>
            </a:pPr>
            <a:r>
              <a:rPr lang="en-US" sz="2400" dirty="0"/>
              <a:t>Linear Classifiers (</a:t>
            </a:r>
            <a:r>
              <a:rPr lang="en-US" sz="2400" b="1" dirty="0"/>
              <a:t>Bayes, Random </a:t>
            </a:r>
            <a:r>
              <a:rPr lang="en-US" sz="2400" b="1" dirty="0" smtClean="0"/>
              <a:t>Forests</a:t>
            </a:r>
            <a:r>
              <a:rPr lang="en-US" sz="2400" dirty="0" smtClean="0"/>
              <a:t>)</a:t>
            </a:r>
          </a:p>
          <a:p>
            <a:pPr>
              <a:buFont typeface="Arial" panose="020B0604020202020204" pitchFamily="34" charset="0"/>
              <a:buChar char="•"/>
            </a:pPr>
            <a:r>
              <a:rPr lang="en-US" sz="2400" b="1" dirty="0" smtClean="0">
                <a:solidFill>
                  <a:srgbClr val="0070C0"/>
                </a:solidFill>
              </a:rPr>
              <a:t>Global Analytics</a:t>
            </a:r>
          </a:p>
          <a:p>
            <a:pPr>
              <a:spcBef>
                <a:spcPts val="200"/>
              </a:spcBef>
              <a:buFont typeface="Arial" panose="020B0604020202020204" pitchFamily="34" charset="0"/>
              <a:buChar char="•"/>
            </a:pPr>
            <a:r>
              <a:rPr lang="en-US" sz="2400" b="1" dirty="0" smtClean="0">
                <a:solidFill>
                  <a:srgbClr val="0070C0"/>
                </a:solidFill>
              </a:rPr>
              <a:t>Nonlinear Solvers </a:t>
            </a:r>
            <a:r>
              <a:rPr lang="en-US" sz="2400" b="1" dirty="0" smtClean="0"/>
              <a:t>(structure depends on objective function)</a:t>
            </a:r>
            <a:endParaRPr lang="en-US" sz="2400" b="1" dirty="0"/>
          </a:p>
          <a:p>
            <a:pPr lvl="1"/>
            <a:r>
              <a:rPr lang="en-US" sz="2000" dirty="0"/>
              <a:t>Stochastic Gradient Descent SGD</a:t>
            </a:r>
          </a:p>
          <a:p>
            <a:pPr lvl="1"/>
            <a:r>
              <a:rPr lang="en-US" sz="2000" dirty="0"/>
              <a:t>(L-)BFGS approximation to Newton’s Method</a:t>
            </a:r>
          </a:p>
          <a:p>
            <a:pPr lvl="1"/>
            <a:r>
              <a:rPr lang="en-US" sz="2000" dirty="0" err="1"/>
              <a:t>Levenberg</a:t>
            </a:r>
            <a:r>
              <a:rPr lang="en-US" sz="2000" dirty="0"/>
              <a:t>-Marquardt solver</a:t>
            </a:r>
          </a:p>
          <a:p>
            <a:pPr>
              <a:buFont typeface="Arial" panose="020B0604020202020204" pitchFamily="34" charset="0"/>
              <a:buChar char="•"/>
            </a:pPr>
            <a:r>
              <a:rPr lang="en-US" sz="2400" b="1" dirty="0" smtClean="0">
                <a:solidFill>
                  <a:srgbClr val="0070C0"/>
                </a:solidFill>
              </a:rPr>
              <a:t>Map-Collective I (need to improve/extend Mahout, </a:t>
            </a:r>
            <a:r>
              <a:rPr lang="en-US" sz="2400" b="1" dirty="0" err="1" smtClean="0">
                <a:solidFill>
                  <a:srgbClr val="0070C0"/>
                </a:solidFill>
              </a:rPr>
              <a:t>MLlib</a:t>
            </a:r>
            <a:r>
              <a:rPr lang="en-US" sz="2400" b="1" dirty="0" smtClean="0">
                <a:solidFill>
                  <a:srgbClr val="0070C0"/>
                </a:solidFill>
              </a:rPr>
              <a:t>)</a:t>
            </a:r>
          </a:p>
          <a:p>
            <a:pPr>
              <a:buFont typeface="Arial" panose="020B0604020202020204" pitchFamily="34" charset="0"/>
              <a:buChar char="•"/>
            </a:pPr>
            <a:r>
              <a:rPr lang="en-US" sz="2400" b="1" dirty="0" smtClean="0"/>
              <a:t>Outlier Detection</a:t>
            </a:r>
            <a:r>
              <a:rPr lang="en-US" sz="2400" dirty="0" smtClean="0"/>
              <a:t>, </a:t>
            </a:r>
            <a:r>
              <a:rPr lang="en-US" sz="2400" b="1" dirty="0" smtClean="0"/>
              <a:t>Clustering</a:t>
            </a:r>
            <a:r>
              <a:rPr lang="en-US" sz="2400" dirty="0" smtClean="0"/>
              <a:t> </a:t>
            </a:r>
            <a:r>
              <a:rPr lang="en-US" sz="2400" dirty="0"/>
              <a:t>(many methods), </a:t>
            </a:r>
            <a:endParaRPr lang="en-US" sz="2400" dirty="0" smtClean="0"/>
          </a:p>
          <a:p>
            <a:pPr>
              <a:buFont typeface="Arial" panose="020B0604020202020204" pitchFamily="34" charset="0"/>
              <a:buChar char="•"/>
            </a:pPr>
            <a:r>
              <a:rPr lang="en-US" sz="2400" b="1" dirty="0" smtClean="0"/>
              <a:t>Mixture Models, LDA </a:t>
            </a:r>
            <a:r>
              <a:rPr lang="en-US" sz="2400" dirty="0"/>
              <a:t>(Latent </a:t>
            </a:r>
            <a:r>
              <a:rPr lang="en-US" sz="2400" dirty="0" err="1"/>
              <a:t>Dirichlet</a:t>
            </a:r>
            <a:r>
              <a:rPr lang="en-US" sz="2400" dirty="0"/>
              <a:t> </a:t>
            </a:r>
            <a:r>
              <a:rPr lang="en-US" sz="2400" dirty="0" smtClean="0"/>
              <a:t>Allocation), </a:t>
            </a:r>
            <a:r>
              <a:rPr lang="en-US" sz="2400" b="1" dirty="0" smtClean="0"/>
              <a:t>PLSI </a:t>
            </a:r>
            <a:r>
              <a:rPr lang="en-US" sz="2400" dirty="0"/>
              <a:t>(Probabilistic Latent Semantic Indexing</a:t>
            </a:r>
            <a:r>
              <a:rPr lang="en-US" sz="2400" dirty="0" smtClean="0"/>
              <a:t>)</a:t>
            </a:r>
            <a:endParaRPr lang="en-US" sz="2400" dirty="0"/>
          </a:p>
        </p:txBody>
      </p:sp>
    </p:spTree>
    <p:extLst>
      <p:ext uri="{BB962C8B-B14F-4D97-AF65-F5344CB8AC3E}">
        <p14:creationId xmlns:p14="http://schemas.microsoft.com/office/powerpoint/2010/main" val="1047790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0070C0"/>
                </a:solidFill>
              </a:rPr>
              <a:t>Core Analytics </a:t>
            </a:r>
            <a:r>
              <a:rPr lang="en-US" sz="3600" b="1" dirty="0" smtClean="0">
                <a:solidFill>
                  <a:srgbClr val="0070C0"/>
                </a:solidFill>
              </a:rPr>
              <a:t>Facet </a:t>
            </a:r>
            <a:r>
              <a:rPr lang="en-US" sz="3600" b="1" dirty="0" smtClean="0"/>
              <a:t>of</a:t>
            </a:r>
            <a:r>
              <a:rPr lang="en-US" sz="3600" b="1" dirty="0" smtClean="0">
                <a:solidFill>
                  <a:srgbClr val="FF0000"/>
                </a:solidFill>
              </a:rPr>
              <a:t> </a:t>
            </a:r>
            <a:r>
              <a:rPr lang="en-US" sz="3600" b="1" dirty="0" smtClean="0"/>
              <a:t>Ogres (</a:t>
            </a:r>
            <a:r>
              <a:rPr lang="en-US" sz="3600" b="1" dirty="0" err="1" smtClean="0"/>
              <a:t>microPattern</a:t>
            </a:r>
            <a:r>
              <a:rPr lang="en-US" sz="3600" b="1" dirty="0" smtClean="0"/>
              <a:t>) II</a:t>
            </a:r>
            <a:endParaRPr lang="en-US" sz="3600" b="1" dirty="0"/>
          </a:p>
        </p:txBody>
      </p:sp>
      <p:sp>
        <p:nvSpPr>
          <p:cNvPr id="3" name="Content Placeholder 2"/>
          <p:cNvSpPr>
            <a:spLocks noGrp="1"/>
          </p:cNvSpPr>
          <p:nvPr>
            <p:ph idx="1"/>
          </p:nvPr>
        </p:nvSpPr>
        <p:spPr>
          <a:xfrm>
            <a:off x="0" y="611114"/>
            <a:ext cx="9144000" cy="6007768"/>
          </a:xfrm>
        </p:spPr>
        <p:txBody>
          <a:bodyPr>
            <a:noAutofit/>
          </a:bodyPr>
          <a:lstStyle/>
          <a:p>
            <a:pPr>
              <a:spcBef>
                <a:spcPts val="200"/>
              </a:spcBef>
              <a:buFont typeface="Arial" panose="020B0604020202020204" pitchFamily="34" charset="0"/>
              <a:buChar char="•"/>
            </a:pPr>
            <a:r>
              <a:rPr lang="en-US" sz="2400" b="1" dirty="0" smtClean="0">
                <a:solidFill>
                  <a:srgbClr val="0070C0"/>
                </a:solidFill>
              </a:rPr>
              <a:t>Map-Collective II</a:t>
            </a:r>
          </a:p>
          <a:p>
            <a:pPr>
              <a:spcBef>
                <a:spcPts val="200"/>
              </a:spcBef>
              <a:buFont typeface="Arial" panose="020B0604020202020204" pitchFamily="34" charset="0"/>
              <a:buChar char="•"/>
            </a:pPr>
            <a:r>
              <a:rPr lang="en-US" sz="2400" b="1" dirty="0" smtClean="0">
                <a:solidFill>
                  <a:srgbClr val="0070C0"/>
                </a:solidFill>
              </a:rPr>
              <a:t>Use matrix-matrix,-vector operations, solvers (conjugate gradient)</a:t>
            </a:r>
          </a:p>
          <a:p>
            <a:pPr>
              <a:spcBef>
                <a:spcPts val="200"/>
              </a:spcBef>
              <a:buFont typeface="Arial" panose="020B0604020202020204" pitchFamily="34" charset="0"/>
              <a:buChar char="•"/>
            </a:pPr>
            <a:r>
              <a:rPr lang="en-US" sz="2400" b="1" dirty="0"/>
              <a:t>SVM </a:t>
            </a:r>
            <a:r>
              <a:rPr lang="en-US" sz="2400" dirty="0"/>
              <a:t>and </a:t>
            </a:r>
            <a:r>
              <a:rPr lang="en-US" sz="2400" b="1" dirty="0"/>
              <a:t>Logistic Regression</a:t>
            </a:r>
          </a:p>
          <a:p>
            <a:pPr>
              <a:spcBef>
                <a:spcPts val="200"/>
              </a:spcBef>
              <a:buFont typeface="Arial" panose="020B0604020202020204" pitchFamily="34" charset="0"/>
              <a:buChar char="•"/>
            </a:pPr>
            <a:r>
              <a:rPr lang="en-US" sz="2400" b="1" dirty="0"/>
              <a:t>PageRank</a:t>
            </a:r>
            <a:r>
              <a:rPr lang="en-US" sz="2400" dirty="0"/>
              <a:t>, </a:t>
            </a:r>
            <a:r>
              <a:rPr lang="en-US" sz="2400" dirty="0" smtClean="0"/>
              <a:t>(find </a:t>
            </a:r>
            <a:r>
              <a:rPr lang="en-US" sz="2400" dirty="0"/>
              <a:t>leading eigenvector of sparse matrix)</a:t>
            </a:r>
          </a:p>
          <a:p>
            <a:pPr>
              <a:spcBef>
                <a:spcPts val="200"/>
              </a:spcBef>
              <a:buFont typeface="Arial" panose="020B0604020202020204" pitchFamily="34" charset="0"/>
              <a:buChar char="•"/>
            </a:pPr>
            <a:r>
              <a:rPr lang="en-US" sz="2400" b="1" dirty="0"/>
              <a:t>SVD</a:t>
            </a:r>
            <a:r>
              <a:rPr lang="en-US" sz="2400" dirty="0"/>
              <a:t> (Singular Value Decomposition</a:t>
            </a:r>
            <a:r>
              <a:rPr lang="en-US" sz="2400" dirty="0" smtClean="0"/>
              <a:t>)</a:t>
            </a:r>
          </a:p>
          <a:p>
            <a:pPr>
              <a:spcBef>
                <a:spcPts val="200"/>
              </a:spcBef>
              <a:buFont typeface="Arial" panose="020B0604020202020204" pitchFamily="34" charset="0"/>
              <a:buChar char="•"/>
            </a:pPr>
            <a:r>
              <a:rPr lang="en-US" sz="2400" b="1" dirty="0"/>
              <a:t>MDS</a:t>
            </a:r>
            <a:r>
              <a:rPr lang="en-US" sz="2400" dirty="0"/>
              <a:t> (Multidimensional Scaling</a:t>
            </a:r>
            <a:r>
              <a:rPr lang="en-US" sz="2400" dirty="0" smtClean="0"/>
              <a:t>)</a:t>
            </a:r>
          </a:p>
          <a:p>
            <a:pPr>
              <a:spcBef>
                <a:spcPts val="200"/>
              </a:spcBef>
              <a:buFont typeface="Arial" panose="020B0604020202020204" pitchFamily="34" charset="0"/>
              <a:buChar char="•"/>
            </a:pPr>
            <a:r>
              <a:rPr lang="en-US" sz="2400" dirty="0" smtClean="0"/>
              <a:t>Learning </a:t>
            </a:r>
            <a:r>
              <a:rPr lang="en-US" sz="2400" dirty="0"/>
              <a:t>Neural Networks (</a:t>
            </a:r>
            <a:r>
              <a:rPr lang="en-US" sz="2400" b="1" dirty="0"/>
              <a:t>Deep Learning</a:t>
            </a:r>
            <a:r>
              <a:rPr lang="en-US" sz="2400" dirty="0" smtClean="0"/>
              <a:t>)</a:t>
            </a:r>
          </a:p>
          <a:p>
            <a:pPr>
              <a:spcBef>
                <a:spcPts val="200"/>
              </a:spcBef>
              <a:buFont typeface="Arial" panose="020B0604020202020204" pitchFamily="34" charset="0"/>
              <a:buChar char="•"/>
            </a:pPr>
            <a:r>
              <a:rPr lang="en-US" sz="2400" b="1" dirty="0"/>
              <a:t>Hidden Markov </a:t>
            </a:r>
            <a:r>
              <a:rPr lang="en-US" sz="2400" b="1" dirty="0" smtClean="0"/>
              <a:t>Models</a:t>
            </a:r>
            <a:endParaRPr lang="en-US" sz="2400" b="1" dirty="0">
              <a:solidFill>
                <a:srgbClr val="0070C0"/>
              </a:solidFill>
            </a:endParaRPr>
          </a:p>
          <a:p>
            <a:pPr>
              <a:spcBef>
                <a:spcPts val="200"/>
              </a:spcBef>
              <a:buFont typeface="Arial" panose="020B0604020202020204" pitchFamily="34" charset="0"/>
              <a:buChar char="•"/>
            </a:pPr>
            <a:r>
              <a:rPr lang="en-US" sz="2400" b="1" dirty="0" smtClean="0">
                <a:solidFill>
                  <a:srgbClr val="0070C0"/>
                </a:solidFill>
              </a:rPr>
              <a:t>Map-Communication</a:t>
            </a:r>
          </a:p>
          <a:p>
            <a:pPr>
              <a:spcBef>
                <a:spcPts val="200"/>
              </a:spcBef>
              <a:buFont typeface="Arial" panose="020B0604020202020204" pitchFamily="34" charset="0"/>
              <a:buChar char="•"/>
            </a:pPr>
            <a:r>
              <a:rPr lang="en-US" sz="2400" b="1" dirty="0" smtClean="0"/>
              <a:t>Graph Structure (Communities, </a:t>
            </a:r>
            <a:r>
              <a:rPr lang="en-US" sz="2400" b="1" dirty="0" err="1" smtClean="0"/>
              <a:t>subgraphs</a:t>
            </a:r>
            <a:r>
              <a:rPr lang="en-US" sz="2400" b="1" dirty="0" smtClean="0"/>
              <a:t>/motifs, diameter, maximal cliques, connected components)</a:t>
            </a:r>
            <a:endParaRPr lang="en-US" sz="2400" b="1" dirty="0"/>
          </a:p>
          <a:p>
            <a:pPr>
              <a:spcBef>
                <a:spcPts val="200"/>
              </a:spcBef>
              <a:buFont typeface="Arial" panose="020B0604020202020204" pitchFamily="34" charset="0"/>
              <a:buChar char="•"/>
            </a:pPr>
            <a:r>
              <a:rPr lang="en-US" sz="2400" b="1" dirty="0"/>
              <a:t>Network Dynamics - Graph simulation Algorithms </a:t>
            </a:r>
            <a:r>
              <a:rPr lang="en-US" sz="2400" dirty="0"/>
              <a:t>(epidemiology</a:t>
            </a:r>
            <a:r>
              <a:rPr lang="en-US" sz="2400" dirty="0" smtClean="0"/>
              <a:t>)</a:t>
            </a:r>
            <a:endParaRPr lang="en-US" sz="2400" b="1" dirty="0" smtClean="0"/>
          </a:p>
          <a:p>
            <a:pPr>
              <a:spcBef>
                <a:spcPts val="200"/>
              </a:spcBef>
              <a:buFont typeface="Arial" panose="020B0604020202020204" pitchFamily="34" charset="0"/>
              <a:buChar char="•"/>
            </a:pPr>
            <a:r>
              <a:rPr lang="en-US" sz="2400" b="1" dirty="0" smtClean="0">
                <a:solidFill>
                  <a:srgbClr val="0070C0"/>
                </a:solidFill>
              </a:rPr>
              <a:t>Asynchronous Shared Memory</a:t>
            </a:r>
          </a:p>
          <a:p>
            <a:pPr>
              <a:spcBef>
                <a:spcPts val="200"/>
              </a:spcBef>
              <a:buFont typeface="Arial" panose="020B0604020202020204" pitchFamily="34" charset="0"/>
              <a:buChar char="•"/>
            </a:pPr>
            <a:r>
              <a:rPr lang="en-US" sz="2400" b="1" dirty="0"/>
              <a:t>Graph Structure </a:t>
            </a:r>
            <a:r>
              <a:rPr lang="en-US" sz="2400" b="1" dirty="0" smtClean="0"/>
              <a:t>(</a:t>
            </a:r>
            <a:r>
              <a:rPr lang="en-US" sz="2400" b="1" dirty="0" err="1" smtClean="0"/>
              <a:t>Betweenness</a:t>
            </a:r>
            <a:r>
              <a:rPr lang="en-US" sz="2400" b="1" dirty="0" smtClean="0"/>
              <a:t> centrality, shortest path)</a:t>
            </a:r>
          </a:p>
          <a:p>
            <a:pPr marL="0" indent="0">
              <a:spcBef>
                <a:spcPts val="200"/>
              </a:spcBef>
              <a:buNone/>
            </a:pPr>
            <a:endParaRPr lang="en-US" sz="2400" b="1" dirty="0" smtClean="0"/>
          </a:p>
        </p:txBody>
      </p:sp>
    </p:spTree>
    <p:extLst>
      <p:ext uri="{BB962C8B-B14F-4D97-AF65-F5344CB8AC3E}">
        <p14:creationId xmlns:p14="http://schemas.microsoft.com/office/powerpoint/2010/main" val="17500026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fontScale="90000"/>
          </a:bodyPr>
          <a:lstStyle/>
          <a:p>
            <a:r>
              <a:rPr lang="en-US" b="1" dirty="0" smtClean="0"/>
              <a:t>Parallel Global Machine Learning </a:t>
            </a:r>
            <a:r>
              <a:rPr lang="en-US" b="1" dirty="0" smtClean="0"/>
              <a:t>Examples</a:t>
            </a:r>
            <a:br>
              <a:rPr lang="en-US" b="1" dirty="0" smtClean="0"/>
            </a:br>
            <a:r>
              <a:rPr lang="en-US" b="1" dirty="0" smtClean="0"/>
              <a:t>Initial SPIDAL entries</a:t>
            </a:r>
            <a:endParaRPr lang="en-US" b="1" dirty="0"/>
          </a:p>
        </p:txBody>
      </p:sp>
    </p:spTree>
    <p:extLst>
      <p:ext uri="{BB962C8B-B14F-4D97-AF65-F5344CB8AC3E}">
        <p14:creationId xmlns:p14="http://schemas.microsoft.com/office/powerpoint/2010/main" val="1406005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265"/>
            <a:ext cx="9144000" cy="557384"/>
          </a:xfrm>
        </p:spPr>
        <p:txBody>
          <a:bodyPr>
            <a:noAutofit/>
          </a:bodyPr>
          <a:lstStyle/>
          <a:p>
            <a:r>
              <a:rPr lang="en-US" sz="3600" b="1" dirty="0" smtClean="0"/>
              <a:t>Clustering and MDS Large Scale O(N</a:t>
            </a:r>
            <a:r>
              <a:rPr lang="en-US" sz="3600" b="1" baseline="30000" dirty="0" smtClean="0"/>
              <a:t>2</a:t>
            </a:r>
            <a:r>
              <a:rPr lang="en-US" sz="3600" b="1" dirty="0" smtClean="0"/>
              <a:t>) GML</a:t>
            </a:r>
            <a:endParaRPr lang="en-US" sz="3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869"/>
            <a:ext cx="9144000" cy="60831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868"/>
            <a:ext cx="9144000" cy="6083131"/>
          </a:xfrm>
          <a:prstGeom prst="rect">
            <a:avLst/>
          </a:prstGeom>
        </p:spPr>
      </p:pic>
    </p:spTree>
    <p:extLst>
      <p:ext uri="{BB962C8B-B14F-4D97-AF65-F5344CB8AC3E}">
        <p14:creationId xmlns:p14="http://schemas.microsoft.com/office/powerpoint/2010/main" val="32568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0" y="533400"/>
          <a:ext cx="9186864" cy="46624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52400" y="0"/>
            <a:ext cx="8610600" cy="1143000"/>
          </a:xfrm>
        </p:spPr>
        <p:txBody>
          <a:bodyPr>
            <a:normAutofit fontScale="90000"/>
          </a:bodyPr>
          <a:lstStyle/>
          <a:p>
            <a:r>
              <a:rPr lang="en-US" sz="4000" b="1" dirty="0">
                <a:solidFill>
                  <a:sysClr val="windowText" lastClr="000000"/>
                </a:solidFill>
              </a:rPr>
              <a:t>Cluster Count v. Temperature for </a:t>
            </a:r>
            <a:r>
              <a:rPr lang="en-US" sz="4000" b="1" dirty="0" smtClean="0">
                <a:solidFill>
                  <a:sysClr val="windowText" lastClr="000000"/>
                </a:solidFill>
              </a:rPr>
              <a:t>LC-MS Data Analysis</a:t>
            </a:r>
            <a:endParaRPr lang="en-US" sz="4000" b="1" dirty="0"/>
          </a:p>
        </p:txBody>
      </p:sp>
      <p:sp>
        <p:nvSpPr>
          <p:cNvPr id="4" name="Content Placeholder 3"/>
          <p:cNvSpPr>
            <a:spLocks noGrp="1"/>
          </p:cNvSpPr>
          <p:nvPr>
            <p:ph idx="1"/>
          </p:nvPr>
        </p:nvSpPr>
        <p:spPr>
          <a:xfrm>
            <a:off x="0" y="5410200"/>
            <a:ext cx="9118600" cy="1371600"/>
          </a:xfrm>
          <a:solidFill>
            <a:schemeClr val="bg1"/>
          </a:solidFill>
        </p:spPr>
        <p:txBody>
          <a:bodyPr/>
          <a:lstStyle/>
          <a:p>
            <a:r>
              <a:rPr lang="en-US" sz="2400" dirty="0" smtClean="0"/>
              <a:t>All start with one cluster at far left</a:t>
            </a:r>
          </a:p>
          <a:p>
            <a:r>
              <a:rPr lang="en-US" sz="2400" dirty="0" smtClean="0"/>
              <a:t>T=1 special as measurement errors divided out</a:t>
            </a:r>
          </a:p>
          <a:p>
            <a:r>
              <a:rPr lang="en-US" sz="2400" dirty="0" smtClean="0"/>
              <a:t>DA2D counts clusters with 1 member as clusters. DAVS(2) does not</a:t>
            </a:r>
            <a:endParaRPr lang="en-US" sz="2400" dirty="0"/>
          </a:p>
        </p:txBody>
      </p:sp>
    </p:spTree>
    <p:extLst>
      <p:ext uri="{BB962C8B-B14F-4D97-AF65-F5344CB8AC3E}">
        <p14:creationId xmlns:p14="http://schemas.microsoft.com/office/powerpoint/2010/main" val="2124498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Use Cases</a:t>
            </a:r>
            <a:endParaRPr lang="en-US" b="1" dirty="0"/>
          </a:p>
        </p:txBody>
      </p:sp>
      <p:sp>
        <p:nvSpPr>
          <p:cNvPr id="2" name="Subtitle 1"/>
          <p:cNvSpPr>
            <a:spLocks noGrp="1"/>
          </p:cNvSpPr>
          <p:nvPr>
            <p:ph type="subTitle" idx="1"/>
          </p:nvPr>
        </p:nvSpPr>
        <p:spPr>
          <a:xfrm>
            <a:off x="1371600" y="3895344"/>
            <a:ext cx="6060831" cy="1752600"/>
          </a:xfrm>
        </p:spPr>
        <p:txBody>
          <a:bodyPr/>
          <a:lstStyle/>
          <a:p>
            <a:r>
              <a:rPr lang="en-US" dirty="0" smtClean="0">
                <a:solidFill>
                  <a:schemeClr val="tx1">
                    <a:lumMod val="65000"/>
                    <a:lumOff val="35000"/>
                  </a:schemeClr>
                </a:solidFill>
              </a:rPr>
              <a:t>Led by </a:t>
            </a:r>
            <a:r>
              <a:rPr lang="en-US" dirty="0" err="1" smtClean="0">
                <a:solidFill>
                  <a:schemeClr val="tx1">
                    <a:lumMod val="65000"/>
                    <a:lumOff val="35000"/>
                  </a:schemeClr>
                </a:solidFill>
              </a:rPr>
              <a:t>Chaitin</a:t>
            </a:r>
            <a:r>
              <a:rPr lang="en-US" dirty="0" smtClean="0">
                <a:solidFill>
                  <a:schemeClr val="tx1">
                    <a:lumMod val="65000"/>
                    <a:lumOff val="35000"/>
                  </a:schemeClr>
                </a:solidFill>
              </a:rPr>
              <a:t> </a:t>
            </a:r>
            <a:r>
              <a:rPr lang="en-US" dirty="0" err="1" smtClean="0">
                <a:solidFill>
                  <a:schemeClr val="tx1">
                    <a:lumMod val="65000"/>
                    <a:lumOff val="35000"/>
                  </a:schemeClr>
                </a:solidFill>
              </a:rPr>
              <a:t>Baru</a:t>
            </a:r>
            <a:r>
              <a:rPr lang="en-US" dirty="0" smtClean="0">
                <a:solidFill>
                  <a:schemeClr val="tx1">
                    <a:lumMod val="65000"/>
                    <a:lumOff val="35000"/>
                  </a:schemeClr>
                </a:solidFill>
              </a:rPr>
              <a:t>, Bob Marcus, Wo Chang</a:t>
            </a:r>
            <a:endParaRPr lang="en-US" dirty="0">
              <a:solidFill>
                <a:schemeClr val="tx1">
                  <a:lumMod val="65000"/>
                  <a:lumOff val="35000"/>
                </a:schemeClr>
              </a:solidFill>
            </a:endParaRPr>
          </a:p>
        </p:txBody>
      </p:sp>
    </p:spTree>
    <p:extLst>
      <p:ext uri="{BB962C8B-B14F-4D97-AF65-F5344CB8AC3E}">
        <p14:creationId xmlns:p14="http://schemas.microsoft.com/office/powerpoint/2010/main" val="2383504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1" y="595070"/>
            <a:ext cx="8847014" cy="1143000"/>
          </a:xfrm>
        </p:spPr>
        <p:txBody>
          <a:bodyPr>
            <a:normAutofit fontScale="90000"/>
          </a:bodyPr>
          <a:lstStyle/>
          <a:p>
            <a:r>
              <a:rPr lang="en-US" b="1" dirty="0"/>
              <a:t>WDA SMACOF MDS (Multidimensional Scaling) </a:t>
            </a:r>
            <a:r>
              <a:rPr lang="en-US" b="1" dirty="0" smtClean="0"/>
              <a:t>using </a:t>
            </a:r>
            <a:r>
              <a:rPr lang="en-US" b="1" dirty="0"/>
              <a:t>Harp </a:t>
            </a:r>
            <a:r>
              <a:rPr lang="en-US" b="1" dirty="0" smtClean="0"/>
              <a:t>on IU Big </a:t>
            </a:r>
            <a:r>
              <a:rPr lang="en-US" b="1" dirty="0"/>
              <a:t>Red 2 </a:t>
            </a:r>
            <a:r>
              <a:rPr lang="en-US" b="1" dirty="0" smtClean="0"/>
              <a:t/>
            </a:r>
            <a:br>
              <a:rPr lang="en-US" b="1" dirty="0" smtClean="0"/>
            </a:br>
            <a:r>
              <a:rPr lang="en-US" sz="4000" b="1" dirty="0" smtClean="0"/>
              <a:t>Parallel Efficiency: on 100-300K sequences</a:t>
            </a:r>
            <a:r>
              <a:rPr lang="en-US" b="1" dirty="0" smtClean="0"/>
              <a:t/>
            </a:r>
            <a:br>
              <a:rPr lang="en-US" b="1" dirty="0" smtClean="0"/>
            </a:br>
            <a:endParaRPr lang="en-US" b="1" dirty="0"/>
          </a:p>
        </p:txBody>
      </p:sp>
      <p:sp>
        <p:nvSpPr>
          <p:cNvPr id="3" name="TextBox 2"/>
          <p:cNvSpPr txBox="1"/>
          <p:nvPr/>
        </p:nvSpPr>
        <p:spPr>
          <a:xfrm>
            <a:off x="664307" y="6360256"/>
            <a:ext cx="6823471" cy="400110"/>
          </a:xfrm>
          <a:prstGeom prst="rect">
            <a:avLst/>
          </a:prstGeom>
          <a:noFill/>
        </p:spPr>
        <p:txBody>
          <a:bodyPr wrap="none" rtlCol="0">
            <a:spAutoFit/>
          </a:bodyPr>
          <a:lstStyle/>
          <a:p>
            <a:r>
              <a:rPr lang="en-US" sz="2000" b="1" dirty="0" smtClean="0"/>
              <a:t>Conjugate Gradient (dominant time) and Matrix Multiplication</a:t>
            </a:r>
            <a:endParaRPr lang="en-US" sz="2000" b="1" dirty="0"/>
          </a:p>
        </p:txBody>
      </p:sp>
      <p:graphicFrame>
        <p:nvGraphicFramePr>
          <p:cNvPr id="6" name="Chart 5"/>
          <p:cNvGraphicFramePr/>
          <p:nvPr>
            <p:extLst>
              <p:ext uri="{D42A27DB-BD31-4B8C-83A1-F6EECF244321}">
                <p14:modId xmlns:p14="http://schemas.microsoft.com/office/powerpoint/2010/main" val="4156437607"/>
              </p:ext>
            </p:extLst>
          </p:nvPr>
        </p:nvGraphicFramePr>
        <p:xfrm>
          <a:off x="348292" y="1770891"/>
          <a:ext cx="6345712" cy="439488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815606" y="1770891"/>
            <a:ext cx="2258056" cy="4401205"/>
          </a:xfrm>
          <a:prstGeom prst="rect">
            <a:avLst/>
          </a:prstGeom>
          <a:noFill/>
        </p:spPr>
        <p:txBody>
          <a:bodyPr wrap="square" rtlCol="0">
            <a:spAutoFit/>
          </a:bodyPr>
          <a:lstStyle/>
          <a:p>
            <a:r>
              <a:rPr lang="en-US" sz="2800" b="1" dirty="0" smtClean="0"/>
              <a:t>Best available MDS (much better than that in R)</a:t>
            </a:r>
          </a:p>
          <a:p>
            <a:r>
              <a:rPr lang="en-US" sz="2800" b="1" dirty="0" smtClean="0"/>
              <a:t>Java</a:t>
            </a:r>
          </a:p>
          <a:p>
            <a:endParaRPr lang="en-US" sz="2800" b="1" dirty="0"/>
          </a:p>
          <a:p>
            <a:r>
              <a:rPr lang="en-US" sz="2800" b="1" dirty="0" smtClean="0"/>
              <a:t>Harp (Hadoop plugin) described by Qiu later</a:t>
            </a:r>
            <a:endParaRPr lang="en-US" sz="2800" b="1" dirty="0"/>
          </a:p>
        </p:txBody>
      </p:sp>
      <p:sp>
        <p:nvSpPr>
          <p:cNvPr id="7" name="Rectangle 6"/>
          <p:cNvSpPr/>
          <p:nvPr/>
        </p:nvSpPr>
        <p:spPr>
          <a:xfrm>
            <a:off x="2990139" y="4511375"/>
            <a:ext cx="1863652" cy="369332"/>
          </a:xfrm>
          <a:prstGeom prst="rect">
            <a:avLst/>
          </a:prstGeom>
        </p:spPr>
        <p:txBody>
          <a:bodyPr wrap="none">
            <a:spAutoFit/>
          </a:bodyPr>
          <a:lstStyle/>
          <a:p>
            <a:r>
              <a:rPr lang="en-US" b="1" dirty="0"/>
              <a:t>Cores =32 </a:t>
            </a:r>
            <a:r>
              <a:rPr lang="en-US" b="1" dirty="0" smtClean="0"/>
              <a:t>#nodes</a:t>
            </a:r>
            <a:endParaRPr lang="en-US" b="1" dirty="0"/>
          </a:p>
        </p:txBody>
      </p:sp>
    </p:spTree>
    <p:extLst>
      <p:ext uri="{BB962C8B-B14F-4D97-AF65-F5344CB8AC3E}">
        <p14:creationId xmlns:p14="http://schemas.microsoft.com/office/powerpoint/2010/main" val="92009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a:off x="693304" y="740790"/>
            <a:ext cx="7676940" cy="0"/>
          </a:xfrm>
          <a:prstGeom prst="straightConnector1">
            <a:avLst/>
          </a:prstGeom>
          <a:ln>
            <a:solidFill>
              <a:schemeClr val="tx1"/>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1112" y="281820"/>
            <a:ext cx="3141091" cy="369332"/>
          </a:xfrm>
          <a:prstGeom prst="rect">
            <a:avLst/>
          </a:prstGeom>
          <a:noFill/>
        </p:spPr>
        <p:txBody>
          <a:bodyPr wrap="square" rtlCol="0">
            <a:spAutoFit/>
          </a:bodyPr>
          <a:lstStyle/>
          <a:p>
            <a:pPr defTabSz="457200" fontAlgn="auto">
              <a:spcBef>
                <a:spcPts val="0"/>
              </a:spcBef>
              <a:spcAft>
                <a:spcPts val="0"/>
              </a:spcAft>
            </a:pPr>
            <a:r>
              <a:rPr lang="en-US" b="1" dirty="0" smtClean="0">
                <a:latin typeface="Calibri"/>
                <a:ea typeface="+mn-ea"/>
                <a:cs typeface="+mn-cs"/>
              </a:rPr>
              <a:t>Increasing</a:t>
            </a:r>
            <a:r>
              <a:rPr lang="en-US" b="1" dirty="0">
                <a:latin typeface="Calibri"/>
                <a:ea typeface="+mn-ea"/>
                <a:cs typeface="+mn-cs"/>
              </a:rPr>
              <a:t> </a:t>
            </a:r>
            <a:r>
              <a:rPr lang="en-US" b="1" dirty="0" smtClean="0">
                <a:latin typeface="Calibri"/>
                <a:ea typeface="+mn-ea"/>
                <a:cs typeface="+mn-cs"/>
              </a:rPr>
              <a:t>  Communication</a:t>
            </a:r>
            <a:endParaRPr lang="en-US" b="1" dirty="0">
              <a:latin typeface="Calibri"/>
              <a:ea typeface="+mn-ea"/>
              <a:cs typeface="+mn-cs"/>
            </a:endParaRPr>
          </a:p>
        </p:txBody>
      </p:sp>
      <p:sp>
        <p:nvSpPr>
          <p:cNvPr id="8" name="TextBox 7"/>
          <p:cNvSpPr txBox="1"/>
          <p:nvPr/>
        </p:nvSpPr>
        <p:spPr>
          <a:xfrm>
            <a:off x="4773537" y="326639"/>
            <a:ext cx="2349639" cy="369332"/>
          </a:xfrm>
          <a:prstGeom prst="rect">
            <a:avLst/>
          </a:prstGeom>
          <a:noFill/>
        </p:spPr>
        <p:txBody>
          <a:bodyPr wrap="square" rtlCol="0">
            <a:spAutoFit/>
          </a:bodyPr>
          <a:lstStyle/>
          <a:p>
            <a:pPr defTabSz="457200" fontAlgn="auto">
              <a:spcBef>
                <a:spcPts val="0"/>
              </a:spcBef>
              <a:spcAft>
                <a:spcPts val="0"/>
              </a:spcAft>
            </a:pPr>
            <a:r>
              <a:rPr lang="en-US" b="1" dirty="0" smtClean="0">
                <a:latin typeface="Calibri"/>
                <a:ea typeface="+mn-ea"/>
                <a:cs typeface="+mn-cs"/>
              </a:rPr>
              <a:t>Identical Computation</a:t>
            </a:r>
            <a:endParaRPr lang="en-US" b="1" dirty="0">
              <a:latin typeface="Calibri"/>
              <a:ea typeface="+mn-ea"/>
              <a:cs typeface="+mn-cs"/>
            </a:endParaRPr>
          </a:p>
        </p:txBody>
      </p:sp>
      <p:sp>
        <p:nvSpPr>
          <p:cNvPr id="2" name="Rectangle 1"/>
          <p:cNvSpPr/>
          <p:nvPr/>
        </p:nvSpPr>
        <p:spPr>
          <a:xfrm>
            <a:off x="693304" y="5410510"/>
            <a:ext cx="7275876" cy="1323439"/>
          </a:xfrm>
          <a:prstGeom prst="rect">
            <a:avLst/>
          </a:prstGeom>
        </p:spPr>
        <p:txBody>
          <a:bodyPr wrap="square">
            <a:spAutoFit/>
          </a:bodyPr>
          <a:lstStyle/>
          <a:p>
            <a:r>
              <a:rPr lang="en-US" sz="2000" b="1" dirty="0"/>
              <a:t>Mahout and </a:t>
            </a:r>
            <a:r>
              <a:rPr lang="en-US" sz="2000" b="1" dirty="0" err="1"/>
              <a:t>Hadoop</a:t>
            </a:r>
            <a:r>
              <a:rPr lang="en-US" sz="2000" b="1" dirty="0"/>
              <a:t> MR </a:t>
            </a:r>
            <a:r>
              <a:rPr lang="en-US" sz="2000" dirty="0"/>
              <a:t>– Slow due to </a:t>
            </a:r>
            <a:r>
              <a:rPr lang="en-US" sz="2000" dirty="0" err="1"/>
              <a:t>MapReduce</a:t>
            </a:r>
            <a:r>
              <a:rPr lang="en-US" sz="2000" dirty="0"/>
              <a:t/>
            </a:r>
            <a:br>
              <a:rPr lang="en-US" sz="2000" dirty="0"/>
            </a:br>
            <a:r>
              <a:rPr lang="en-US" sz="2000" b="1" dirty="0"/>
              <a:t>Python</a:t>
            </a:r>
            <a:r>
              <a:rPr lang="en-US" sz="2000" dirty="0"/>
              <a:t> slow as </a:t>
            </a:r>
            <a:r>
              <a:rPr lang="en-US" sz="2000" dirty="0" smtClean="0"/>
              <a:t>Scripting; </a:t>
            </a:r>
            <a:r>
              <a:rPr lang="en-US" sz="2000" b="1" dirty="0"/>
              <a:t>MPI</a:t>
            </a:r>
            <a:r>
              <a:rPr lang="en-US" sz="2000" dirty="0"/>
              <a:t> fastest </a:t>
            </a:r>
            <a:endParaRPr lang="en-US" sz="2000" dirty="0" smtClean="0"/>
          </a:p>
          <a:p>
            <a:r>
              <a:rPr lang="en-US" sz="2000" b="1" dirty="0" smtClean="0"/>
              <a:t>Spark</a:t>
            </a:r>
            <a:r>
              <a:rPr lang="en-US" sz="2000" dirty="0" smtClean="0"/>
              <a:t> </a:t>
            </a:r>
            <a:r>
              <a:rPr lang="en-US" sz="2000" dirty="0"/>
              <a:t>Iterative MapReduce, non optimal communication</a:t>
            </a:r>
            <a:br>
              <a:rPr lang="en-US" sz="2000" dirty="0"/>
            </a:br>
            <a:r>
              <a:rPr lang="en-US" sz="2000" b="1" dirty="0"/>
              <a:t>Harp</a:t>
            </a:r>
            <a:r>
              <a:rPr lang="en-US" sz="2000" dirty="0"/>
              <a:t> Hadoop plug in with ~MPI collectives </a:t>
            </a:r>
          </a:p>
        </p:txBody>
      </p:sp>
      <p:pic>
        <p:nvPicPr>
          <p:cNvPr id="3" name="Picture 2" descr="kmeans-harp-mpi-spark-speedup-efficienc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75" y="875043"/>
            <a:ext cx="7912473" cy="4395818"/>
          </a:xfrm>
          <a:prstGeom prst="rect">
            <a:avLst/>
          </a:prstGeom>
        </p:spPr>
      </p:pic>
    </p:spTree>
    <p:extLst>
      <p:ext uri="{BB962C8B-B14F-4D97-AF65-F5344CB8AC3E}">
        <p14:creationId xmlns:p14="http://schemas.microsoft.com/office/powerpoint/2010/main" val="20053900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lstStyle/>
          <a:p>
            <a:r>
              <a:rPr lang="en-US" b="1" dirty="0" smtClean="0"/>
              <a:t>Comparing Data Intensive and Simulation Problems</a:t>
            </a:r>
            <a:endParaRPr lang="en-US" b="1" dirty="0"/>
          </a:p>
        </p:txBody>
      </p:sp>
    </p:spTree>
    <p:extLst>
      <p:ext uri="{BB962C8B-B14F-4D97-AF65-F5344CB8AC3E}">
        <p14:creationId xmlns:p14="http://schemas.microsoft.com/office/powerpoint/2010/main" val="7896495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546"/>
            <a:ext cx="8686800" cy="721895"/>
          </a:xfrm>
        </p:spPr>
        <p:txBody>
          <a:bodyPr>
            <a:normAutofit fontScale="90000"/>
          </a:bodyPr>
          <a:lstStyle/>
          <a:p>
            <a:r>
              <a:rPr lang="en-US" b="1" dirty="0" smtClean="0"/>
              <a:t>Comparison of Data Analytics with Simulation I</a:t>
            </a:r>
            <a:endParaRPr lang="en-US" b="1" dirty="0"/>
          </a:p>
        </p:txBody>
      </p:sp>
      <p:sp>
        <p:nvSpPr>
          <p:cNvPr id="3" name="Content Placeholder 2"/>
          <p:cNvSpPr>
            <a:spLocks noGrp="1"/>
          </p:cNvSpPr>
          <p:nvPr>
            <p:ph idx="1"/>
          </p:nvPr>
        </p:nvSpPr>
        <p:spPr>
          <a:xfrm>
            <a:off x="0" y="1122947"/>
            <a:ext cx="9144000" cy="5735053"/>
          </a:xfrm>
        </p:spPr>
        <p:txBody>
          <a:bodyPr>
            <a:normAutofit lnSpcReduction="10000"/>
          </a:bodyPr>
          <a:lstStyle/>
          <a:p>
            <a:r>
              <a:rPr lang="en-US" sz="2800" b="1" dirty="0" smtClean="0"/>
              <a:t>Pleasingly parallel </a:t>
            </a:r>
            <a:r>
              <a:rPr lang="en-US" sz="2800" dirty="0" smtClean="0"/>
              <a:t>often important in both</a:t>
            </a:r>
          </a:p>
          <a:p>
            <a:r>
              <a:rPr lang="en-US" sz="2800" dirty="0"/>
              <a:t>Both are often </a:t>
            </a:r>
            <a:r>
              <a:rPr lang="en-US" sz="2800" b="1" dirty="0"/>
              <a:t>SPMD</a:t>
            </a:r>
            <a:r>
              <a:rPr lang="en-US" sz="2800" dirty="0"/>
              <a:t> and </a:t>
            </a:r>
            <a:r>
              <a:rPr lang="en-US" sz="2800" b="1" dirty="0"/>
              <a:t>BSP</a:t>
            </a:r>
          </a:p>
          <a:p>
            <a:pPr marL="342900" lvl="1" indent="-342900">
              <a:buFont typeface="Arial"/>
              <a:buChar char="•"/>
            </a:pPr>
            <a:r>
              <a:rPr lang="en-US" sz="2800" b="1" dirty="0" smtClean="0"/>
              <a:t>Non-iterative MapReduce </a:t>
            </a:r>
            <a:r>
              <a:rPr lang="en-US" sz="2800" dirty="0" smtClean="0"/>
              <a:t>is </a:t>
            </a:r>
            <a:r>
              <a:rPr lang="en-US" dirty="0"/>
              <a:t>major big data paradigm</a:t>
            </a:r>
          </a:p>
          <a:p>
            <a:pPr lvl="1"/>
            <a:r>
              <a:rPr lang="en-US" sz="2400" dirty="0" smtClean="0"/>
              <a:t>not a common simulation paradigm except where “Reduce” summarizes pleasingly parallel execution</a:t>
            </a:r>
          </a:p>
          <a:p>
            <a:r>
              <a:rPr lang="en-US" sz="2800" dirty="0" smtClean="0"/>
              <a:t>Big Data often has </a:t>
            </a:r>
            <a:r>
              <a:rPr lang="en-US" sz="2800" b="1" dirty="0" smtClean="0"/>
              <a:t>large collective communication</a:t>
            </a:r>
          </a:p>
          <a:p>
            <a:pPr lvl="1"/>
            <a:r>
              <a:rPr lang="en-US" dirty="0" smtClean="0"/>
              <a:t>Classic simulation has a lot of smallish point-to-point messages</a:t>
            </a:r>
          </a:p>
          <a:p>
            <a:r>
              <a:rPr lang="en-US" sz="2800" dirty="0" smtClean="0"/>
              <a:t>Simulation dominantly </a:t>
            </a:r>
            <a:r>
              <a:rPr lang="en-US" sz="2800" b="1" dirty="0" smtClean="0"/>
              <a:t>sparse</a:t>
            </a:r>
            <a:r>
              <a:rPr lang="en-US" sz="2800" dirty="0" smtClean="0"/>
              <a:t> (nearest neighbor) data structures</a:t>
            </a:r>
          </a:p>
          <a:p>
            <a:pPr lvl="1"/>
            <a:r>
              <a:rPr lang="en-US" dirty="0" smtClean="0"/>
              <a:t>“Bag of words (users, rankings, images..)” algorithms are sparse, as is PageRank </a:t>
            </a:r>
          </a:p>
          <a:p>
            <a:pPr lvl="1"/>
            <a:r>
              <a:rPr lang="en-US" dirty="0" smtClean="0"/>
              <a:t>Important data analytics involves full matrix algorithms</a:t>
            </a:r>
          </a:p>
          <a:p>
            <a:pPr marL="457200" lvl="1" indent="0">
              <a:buNone/>
            </a:pPr>
            <a:endParaRPr lang="en-US" dirty="0"/>
          </a:p>
        </p:txBody>
      </p:sp>
    </p:spTree>
    <p:extLst>
      <p:ext uri="{BB962C8B-B14F-4D97-AF65-F5344CB8AC3E}">
        <p14:creationId xmlns:p14="http://schemas.microsoft.com/office/powerpoint/2010/main" val="24998234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7"/>
            <a:ext cx="9144000" cy="1075765"/>
          </a:xfrm>
        </p:spPr>
        <p:txBody>
          <a:bodyPr>
            <a:normAutofit fontScale="90000"/>
          </a:bodyPr>
          <a:lstStyle/>
          <a:p>
            <a:r>
              <a:rPr lang="en-US" b="1" dirty="0" smtClean="0"/>
              <a:t>Comparison of Data Analytics with Simulation II</a:t>
            </a:r>
            <a:endParaRPr lang="en-US" b="1" dirty="0"/>
          </a:p>
        </p:txBody>
      </p:sp>
      <p:sp>
        <p:nvSpPr>
          <p:cNvPr id="3" name="Content Placeholder 2"/>
          <p:cNvSpPr>
            <a:spLocks noGrp="1"/>
          </p:cNvSpPr>
          <p:nvPr>
            <p:ph idx="1"/>
          </p:nvPr>
        </p:nvSpPr>
        <p:spPr>
          <a:xfrm>
            <a:off x="0" y="997676"/>
            <a:ext cx="9144000" cy="5927559"/>
          </a:xfrm>
        </p:spPr>
        <p:txBody>
          <a:bodyPr>
            <a:normAutofit lnSpcReduction="10000"/>
          </a:bodyPr>
          <a:lstStyle/>
          <a:p>
            <a:r>
              <a:rPr lang="en-US" sz="2400" dirty="0" smtClean="0"/>
              <a:t>There are similarities between some </a:t>
            </a:r>
            <a:r>
              <a:rPr lang="en-US" sz="2400" b="1" dirty="0" smtClean="0"/>
              <a:t>graph problems and particle simulations </a:t>
            </a:r>
            <a:r>
              <a:rPr lang="en-US" sz="2400" dirty="0" smtClean="0"/>
              <a:t>with a </a:t>
            </a:r>
            <a:r>
              <a:rPr lang="en-US" sz="2400" b="1" dirty="0" smtClean="0"/>
              <a:t>strange cutoff force.</a:t>
            </a:r>
          </a:p>
          <a:p>
            <a:pPr lvl="1"/>
            <a:r>
              <a:rPr lang="en-US" sz="2400" dirty="0" smtClean="0"/>
              <a:t>Both </a:t>
            </a:r>
            <a:r>
              <a:rPr lang="en-US" sz="2400" b="1" dirty="0" smtClean="0"/>
              <a:t>Map-Communication</a:t>
            </a:r>
          </a:p>
          <a:p>
            <a:r>
              <a:rPr lang="en-US" sz="2400" dirty="0" smtClean="0"/>
              <a:t>Note many big data problems are “</a:t>
            </a:r>
            <a:r>
              <a:rPr lang="en-US" sz="2400" b="1" dirty="0" smtClean="0"/>
              <a:t>long range force</a:t>
            </a:r>
            <a:r>
              <a:rPr lang="en-US" sz="2400" dirty="0" smtClean="0"/>
              <a:t>” as all points are linked.</a:t>
            </a:r>
          </a:p>
          <a:p>
            <a:pPr lvl="1"/>
            <a:r>
              <a:rPr lang="en-US" sz="2400" dirty="0" smtClean="0"/>
              <a:t>Easiest to parallelize. Often full matrix algorithms</a:t>
            </a:r>
          </a:p>
          <a:p>
            <a:pPr lvl="1"/>
            <a:r>
              <a:rPr lang="en-US" sz="2400" dirty="0" smtClean="0"/>
              <a:t>e.g. in </a:t>
            </a:r>
            <a:r>
              <a:rPr lang="en-US" sz="2400" dirty="0"/>
              <a:t>DNA sequence studies, </a:t>
            </a:r>
            <a:r>
              <a:rPr lang="en-US" sz="2400" dirty="0" smtClean="0"/>
              <a:t>distance </a:t>
            </a:r>
            <a:r>
              <a:rPr lang="en-US" sz="2400" dirty="0">
                <a:sym typeface="Symbol"/>
              </a:rPr>
              <a:t></a:t>
            </a:r>
            <a:r>
              <a:rPr lang="en-US" sz="2400" dirty="0"/>
              <a:t>(</a:t>
            </a:r>
            <a:r>
              <a:rPr lang="en-US" sz="2400" i="1" dirty="0" err="1"/>
              <a:t>i</a:t>
            </a:r>
            <a:r>
              <a:rPr lang="en-US" sz="2400" dirty="0"/>
              <a:t>, </a:t>
            </a:r>
            <a:r>
              <a:rPr lang="en-US" sz="2400" i="1" dirty="0">
                <a:sym typeface="Symbol"/>
              </a:rPr>
              <a:t>j</a:t>
            </a:r>
            <a:r>
              <a:rPr lang="en-US" sz="2400" dirty="0"/>
              <a:t>) </a:t>
            </a:r>
            <a:r>
              <a:rPr lang="en-US" sz="2400" dirty="0" smtClean="0"/>
              <a:t>defined by BLAST, Smith-Waterman, etc., between all sequences </a:t>
            </a:r>
            <a:r>
              <a:rPr lang="en-US" sz="2400" i="1" dirty="0" err="1"/>
              <a:t>i</a:t>
            </a:r>
            <a:r>
              <a:rPr lang="en-US" sz="2400" dirty="0"/>
              <a:t>, </a:t>
            </a:r>
            <a:r>
              <a:rPr lang="en-US" sz="2400" i="1" dirty="0" smtClean="0">
                <a:sym typeface="Symbol"/>
              </a:rPr>
              <a:t>j.</a:t>
            </a:r>
          </a:p>
          <a:p>
            <a:pPr lvl="1"/>
            <a:r>
              <a:rPr lang="en-US" sz="2400" dirty="0">
                <a:sym typeface="Symbol"/>
              </a:rPr>
              <a:t>Opportunity for “fast </a:t>
            </a:r>
            <a:r>
              <a:rPr lang="en-US" sz="2400" dirty="0" err="1">
                <a:sym typeface="Symbol"/>
              </a:rPr>
              <a:t>multipole</a:t>
            </a:r>
            <a:r>
              <a:rPr lang="en-US" sz="2400" dirty="0">
                <a:sym typeface="Symbol"/>
              </a:rPr>
              <a:t>” ideas in big data</a:t>
            </a:r>
            <a:r>
              <a:rPr lang="en-US" sz="2400" dirty="0" smtClean="0">
                <a:sym typeface="Symbol"/>
              </a:rPr>
              <a:t>.</a:t>
            </a:r>
            <a:endParaRPr lang="en-US" sz="2400" i="1" dirty="0" smtClean="0">
              <a:sym typeface="Symbol"/>
            </a:endParaRPr>
          </a:p>
          <a:p>
            <a:r>
              <a:rPr lang="en-US" sz="2400" dirty="0" smtClean="0">
                <a:sym typeface="Symbol"/>
              </a:rPr>
              <a:t>In image-based </a:t>
            </a:r>
            <a:r>
              <a:rPr lang="en-US" sz="2400" b="1" dirty="0" smtClean="0">
                <a:sym typeface="Symbol"/>
              </a:rPr>
              <a:t>deep learning</a:t>
            </a:r>
            <a:r>
              <a:rPr lang="en-US" sz="2400" dirty="0" smtClean="0">
                <a:sym typeface="Symbol"/>
              </a:rPr>
              <a:t>, neural network weights are block sparse (corresponding to links to pixel blocks) but can be formulated as full matrix operations on GPUs and MPI in blocks.</a:t>
            </a:r>
          </a:p>
          <a:p>
            <a:r>
              <a:rPr lang="en-US" sz="2400" dirty="0" smtClean="0"/>
              <a:t>In HPC benchmarking, </a:t>
            </a:r>
            <a:r>
              <a:rPr lang="en-US" sz="2400" dirty="0" err="1" smtClean="0"/>
              <a:t>Linpack</a:t>
            </a:r>
            <a:r>
              <a:rPr lang="en-US" sz="2400" dirty="0" smtClean="0"/>
              <a:t> being challenged by a new sparse conjugate gradient benchmark HPCG, while I am diligently using </a:t>
            </a:r>
            <a:r>
              <a:rPr lang="en-US" sz="2400" b="1" dirty="0" smtClean="0"/>
              <a:t>non- sparse conjugate gradient solvers </a:t>
            </a:r>
            <a:r>
              <a:rPr lang="en-US" sz="2400" dirty="0" smtClean="0"/>
              <a:t>in clustering and Multi-dimensional scaling.</a:t>
            </a:r>
          </a:p>
        </p:txBody>
      </p:sp>
    </p:spTree>
    <p:extLst>
      <p:ext uri="{BB962C8B-B14F-4D97-AF65-F5344CB8AC3E}">
        <p14:creationId xmlns:p14="http://schemas.microsoft.com/office/powerpoint/2010/main" val="31049965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Java Grande</a:t>
            </a:r>
            <a:endParaRPr lang="en-US" b="1" dirty="0"/>
          </a:p>
        </p:txBody>
      </p:sp>
    </p:spTree>
    <p:extLst>
      <p:ext uri="{BB962C8B-B14F-4D97-AF65-F5344CB8AC3E}">
        <p14:creationId xmlns:p14="http://schemas.microsoft.com/office/powerpoint/2010/main" val="2103117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1538"/>
          </a:xfrm>
        </p:spPr>
        <p:txBody>
          <a:bodyPr>
            <a:normAutofit/>
          </a:bodyPr>
          <a:lstStyle/>
          <a:p>
            <a:r>
              <a:rPr lang="en-US" b="1" dirty="0" smtClean="0"/>
              <a:t>Java Grande</a:t>
            </a:r>
            <a:endParaRPr lang="en-US" b="1" dirty="0"/>
          </a:p>
        </p:txBody>
      </p:sp>
      <p:sp>
        <p:nvSpPr>
          <p:cNvPr id="3" name="Content Placeholder 2"/>
          <p:cNvSpPr>
            <a:spLocks noGrp="1"/>
          </p:cNvSpPr>
          <p:nvPr>
            <p:ph idx="1"/>
          </p:nvPr>
        </p:nvSpPr>
        <p:spPr>
          <a:xfrm>
            <a:off x="0" y="779583"/>
            <a:ext cx="9144000" cy="5894756"/>
          </a:xfrm>
        </p:spPr>
        <p:txBody>
          <a:bodyPr>
            <a:normAutofit fontScale="92500" lnSpcReduction="10000"/>
          </a:bodyPr>
          <a:lstStyle/>
          <a:p>
            <a:r>
              <a:rPr lang="en-US" sz="2800" dirty="0" smtClean="0"/>
              <a:t>We </a:t>
            </a:r>
            <a:r>
              <a:rPr lang="en-US" sz="2800" dirty="0" smtClean="0"/>
              <a:t>once tried to encourage use of Java in HPC with Java Grande Forum but </a:t>
            </a:r>
            <a:r>
              <a:rPr lang="en-US" sz="2800" dirty="0"/>
              <a:t>Fortran, C and C++ remain central HPC languages. </a:t>
            </a:r>
            <a:endParaRPr lang="en-US" sz="2800" dirty="0" smtClean="0"/>
          </a:p>
          <a:p>
            <a:pPr lvl="1"/>
            <a:r>
              <a:rPr lang="en-US" sz="2400" dirty="0" smtClean="0"/>
              <a:t>Not helped by .com and Sun collapse in 2000-2005</a:t>
            </a:r>
          </a:p>
          <a:p>
            <a:r>
              <a:rPr lang="en-US" sz="2800" dirty="0" smtClean="0"/>
              <a:t>The </a:t>
            </a:r>
            <a:r>
              <a:rPr lang="en-US" sz="2800" dirty="0"/>
              <a:t>pure Java </a:t>
            </a:r>
            <a:r>
              <a:rPr lang="en-US" sz="2800" dirty="0" err="1"/>
              <a:t>CartaBlanca</a:t>
            </a:r>
            <a:r>
              <a:rPr lang="en-US" sz="2800" dirty="0"/>
              <a:t>, a 2005 R&amp;D100 award-winning project, was an early successful example of HPC use of Java in a simulation tool for non-linear physics on unstructured grids. </a:t>
            </a:r>
            <a:r>
              <a:rPr lang="en-US" sz="2800" dirty="0" smtClean="0"/>
              <a:t> </a:t>
            </a:r>
          </a:p>
          <a:p>
            <a:r>
              <a:rPr lang="en-US" sz="2800" dirty="0" smtClean="0"/>
              <a:t>Of course Java is a major language in ABDS and as data analysis and simulation are naturally linked, should consider broader use of Java</a:t>
            </a:r>
          </a:p>
          <a:p>
            <a:r>
              <a:rPr lang="en-US" sz="2800" dirty="0" smtClean="0"/>
              <a:t>Using Habanero Java (from Rice University) for Threads and </a:t>
            </a:r>
            <a:r>
              <a:rPr lang="en-US" sz="2800" dirty="0" err="1" smtClean="0"/>
              <a:t>mpiJava</a:t>
            </a:r>
            <a:r>
              <a:rPr lang="en-US" sz="2800" dirty="0" smtClean="0"/>
              <a:t> or </a:t>
            </a:r>
            <a:r>
              <a:rPr lang="en-US" sz="2800" dirty="0" err="1" smtClean="0"/>
              <a:t>FastMPJ</a:t>
            </a:r>
            <a:r>
              <a:rPr lang="en-US" sz="2800" dirty="0" smtClean="0"/>
              <a:t> for MPI, gathering collection of high performance parallel Java analytics</a:t>
            </a:r>
          </a:p>
          <a:p>
            <a:pPr lvl="1"/>
            <a:r>
              <a:rPr lang="en-US" sz="2400" dirty="0" smtClean="0"/>
              <a:t>Converted from C# and sequential Java faster than sequential C#</a:t>
            </a:r>
          </a:p>
          <a:p>
            <a:r>
              <a:rPr lang="en-US" sz="2800" dirty="0" smtClean="0"/>
              <a:t>So will have either </a:t>
            </a:r>
            <a:r>
              <a:rPr lang="en-US" sz="2800" dirty="0" err="1" smtClean="0"/>
              <a:t>Hadoop+Harp</a:t>
            </a:r>
            <a:r>
              <a:rPr lang="en-US" sz="2800" dirty="0" smtClean="0"/>
              <a:t> </a:t>
            </a:r>
            <a:r>
              <a:rPr lang="en-US" sz="2800" dirty="0" smtClean="0"/>
              <a:t>or </a:t>
            </a:r>
            <a:r>
              <a:rPr lang="en-US" sz="2800" dirty="0" smtClean="0"/>
              <a:t>classic Threads/MPI versions in Java Grande version of </a:t>
            </a:r>
            <a:r>
              <a:rPr lang="en-US" sz="2800" dirty="0" smtClean="0"/>
              <a:t>Mahout</a:t>
            </a:r>
            <a:endParaRPr lang="en-US" sz="2800" dirty="0" smtClean="0"/>
          </a:p>
          <a:p>
            <a:pPr lvl="1"/>
            <a:endParaRPr lang="en-US" sz="2400" dirty="0"/>
          </a:p>
          <a:p>
            <a:pPr marL="457200" lvl="1" indent="0">
              <a:buNone/>
            </a:pPr>
            <a:endParaRPr lang="en-US" sz="2400" dirty="0" smtClean="0"/>
          </a:p>
          <a:p>
            <a:endParaRPr lang="en-US" sz="2800" dirty="0"/>
          </a:p>
        </p:txBody>
      </p:sp>
    </p:spTree>
    <p:extLst>
      <p:ext uri="{BB962C8B-B14F-4D97-AF65-F5344CB8AC3E}">
        <p14:creationId xmlns:p14="http://schemas.microsoft.com/office/powerpoint/2010/main" val="22007565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6"/>
            <a:ext cx="9144000" cy="757238"/>
          </a:xfrm>
        </p:spPr>
        <p:txBody>
          <a:bodyPr>
            <a:normAutofit fontScale="90000"/>
          </a:bodyPr>
          <a:lstStyle/>
          <a:p>
            <a:pPr algn="ctr"/>
            <a:r>
              <a:rPr lang="en-US" dirty="0" smtClean="0"/>
              <a:t>Performance of MPI Kernel Operations</a:t>
            </a:r>
            <a:endParaRPr lang="en-US" dirty="0"/>
          </a:p>
        </p:txBody>
      </p:sp>
      <p:pic>
        <p:nvPicPr>
          <p:cNvPr id="4" name="Picture 3"/>
          <p:cNvPicPr>
            <a:picLocks noChangeAspect="1"/>
          </p:cNvPicPr>
          <p:nvPr/>
        </p:nvPicPr>
        <p:blipFill>
          <a:blip r:embed="rId3"/>
          <a:stretch>
            <a:fillRect/>
          </a:stretch>
        </p:blipFill>
        <p:spPr>
          <a:xfrm>
            <a:off x="227749" y="758704"/>
            <a:ext cx="7727210" cy="5939657"/>
          </a:xfrm>
          <a:prstGeom prst="rect">
            <a:avLst/>
          </a:prstGeom>
        </p:spPr>
      </p:pic>
      <p:sp>
        <p:nvSpPr>
          <p:cNvPr id="5" name="TextBox 4"/>
          <p:cNvSpPr txBox="1"/>
          <p:nvPr/>
        </p:nvSpPr>
        <p:spPr>
          <a:xfrm>
            <a:off x="7725508" y="1779372"/>
            <a:ext cx="1418492" cy="2031325"/>
          </a:xfrm>
          <a:prstGeom prst="rect">
            <a:avLst/>
          </a:prstGeom>
          <a:noFill/>
        </p:spPr>
        <p:txBody>
          <a:bodyPr wrap="square" rtlCol="0">
            <a:spAutoFit/>
          </a:bodyPr>
          <a:lstStyle/>
          <a:p>
            <a:r>
              <a:rPr lang="en-US" dirty="0" smtClean="0"/>
              <a:t>Pure Java as in </a:t>
            </a:r>
            <a:r>
              <a:rPr lang="en-US" dirty="0" err="1" smtClean="0"/>
              <a:t>FastMPJ</a:t>
            </a:r>
            <a:r>
              <a:rPr lang="en-US" dirty="0" smtClean="0"/>
              <a:t> slower than Java interfacing to C version of MPI</a:t>
            </a:r>
            <a:endParaRPr lang="en-US" dirty="0"/>
          </a:p>
        </p:txBody>
      </p:sp>
    </p:spTree>
    <p:extLst>
      <p:ext uri="{BB962C8B-B14F-4D97-AF65-F5344CB8AC3E}">
        <p14:creationId xmlns:p14="http://schemas.microsoft.com/office/powerpoint/2010/main" val="575676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852000"/>
            <a:ext cx="9144000" cy="6006000"/>
          </a:xfrm>
        </p:spPr>
        <p:txBody>
          <a:bodyPr>
            <a:normAutofit fontScale="85000" lnSpcReduction="20000"/>
          </a:bodyPr>
          <a:lstStyle/>
          <a:p>
            <a:r>
              <a:rPr lang="en-US" b="1" dirty="0" smtClean="0"/>
              <a:t>Integrate </a:t>
            </a:r>
            <a:r>
              <a:rPr lang="en-US" dirty="0" smtClean="0"/>
              <a:t>(don’t compete) </a:t>
            </a:r>
            <a:r>
              <a:rPr lang="en-US" b="1" dirty="0" smtClean="0"/>
              <a:t>HPC with “Commodity Big data” </a:t>
            </a:r>
            <a:r>
              <a:rPr lang="en-US" dirty="0" smtClean="0"/>
              <a:t>(Google to Amazon to Enterprise Data Analytics) </a:t>
            </a:r>
          </a:p>
          <a:p>
            <a:pPr lvl="1"/>
            <a:r>
              <a:rPr lang="en-US" dirty="0" smtClean="0"/>
              <a:t>i.e. </a:t>
            </a:r>
            <a:r>
              <a:rPr lang="en-US" b="1" dirty="0" smtClean="0"/>
              <a:t>improve Mahout</a:t>
            </a:r>
            <a:r>
              <a:rPr lang="en-US" dirty="0" smtClean="0"/>
              <a:t>; don’t compete with it</a:t>
            </a:r>
          </a:p>
          <a:p>
            <a:pPr lvl="1"/>
            <a:r>
              <a:rPr lang="en-US" dirty="0" smtClean="0"/>
              <a:t>Use </a:t>
            </a:r>
            <a:r>
              <a:rPr lang="en-US" b="1" dirty="0" smtClean="0"/>
              <a:t>Hadoop plug-ins </a:t>
            </a:r>
            <a:r>
              <a:rPr lang="en-US" dirty="0" smtClean="0"/>
              <a:t>rather than replacing Hadoop</a:t>
            </a:r>
          </a:p>
          <a:p>
            <a:r>
              <a:rPr lang="en-US" dirty="0" smtClean="0"/>
              <a:t>Enhanced Apache Big Data Stack </a:t>
            </a:r>
            <a:r>
              <a:rPr lang="en-US" b="1" dirty="0" smtClean="0"/>
              <a:t>HPC-ABDS has ~120 members </a:t>
            </a:r>
          </a:p>
          <a:p>
            <a:r>
              <a:rPr lang="en-US" dirty="0" smtClean="0"/>
              <a:t>Opportunities at Resource management, Data/File, Streaming, Programming, monitoring, workflow layers for HPC and ABDS integration</a:t>
            </a:r>
          </a:p>
          <a:p>
            <a:r>
              <a:rPr lang="en-US" dirty="0" smtClean="0"/>
              <a:t>Data intensive algorithms do not have the well developed </a:t>
            </a:r>
            <a:r>
              <a:rPr lang="en-US" b="1" dirty="0" smtClean="0"/>
              <a:t>high performance libraries </a:t>
            </a:r>
            <a:r>
              <a:rPr lang="en-US" dirty="0" smtClean="0"/>
              <a:t>familiar from HPC</a:t>
            </a:r>
          </a:p>
          <a:p>
            <a:r>
              <a:rPr lang="en-US" b="1" dirty="0" smtClean="0"/>
              <a:t>Global Machine Learning </a:t>
            </a:r>
            <a:r>
              <a:rPr lang="en-US" dirty="0" smtClean="0"/>
              <a:t>or (Exascale Global Optimization) particularly challenging</a:t>
            </a:r>
          </a:p>
          <a:p>
            <a:r>
              <a:rPr lang="en-US" dirty="0" smtClean="0"/>
              <a:t>Strong case for high performance Java (Grande) run time supporting all forms of parallelism</a:t>
            </a:r>
          </a:p>
          <a:p>
            <a:endParaRPr lang="en-US" dirty="0" smtClean="0"/>
          </a:p>
        </p:txBody>
      </p:sp>
    </p:spTree>
    <p:extLst>
      <p:ext uri="{BB962C8B-B14F-4D97-AF65-F5344CB8AC3E}">
        <p14:creationId xmlns:p14="http://schemas.microsoft.com/office/powerpoint/2010/main" val="186399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242659"/>
            <a:ext cx="4137814" cy="847499"/>
          </a:xfrm>
        </p:spPr>
        <p:txBody>
          <a:bodyPr>
            <a:normAutofit/>
          </a:bodyPr>
          <a:lstStyle/>
          <a:p>
            <a:r>
              <a:rPr lang="en-US" sz="4000" b="1" dirty="0" smtClean="0">
                <a:latin typeface="+mn-lt"/>
              </a:rPr>
              <a:t>Use Case Template</a:t>
            </a:r>
            <a:endParaRPr lang="en-US" sz="4000" b="1" dirty="0">
              <a:latin typeface="+mn-lt"/>
            </a:endParaRPr>
          </a:p>
        </p:txBody>
      </p:sp>
      <p:sp>
        <p:nvSpPr>
          <p:cNvPr id="7" name="Content Placeholder 6"/>
          <p:cNvSpPr>
            <a:spLocks noGrp="1"/>
          </p:cNvSpPr>
          <p:nvPr>
            <p:ph idx="1"/>
          </p:nvPr>
        </p:nvSpPr>
        <p:spPr>
          <a:xfrm>
            <a:off x="5006186" y="1090158"/>
            <a:ext cx="3898328" cy="5615441"/>
          </a:xfrm>
        </p:spPr>
        <p:txBody>
          <a:bodyPr>
            <a:normAutofit fontScale="70000" lnSpcReduction="20000"/>
          </a:bodyPr>
          <a:lstStyle/>
          <a:p>
            <a:r>
              <a:rPr lang="en-US" dirty="0" smtClean="0"/>
              <a:t>26 fields completed for 51 areas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endParaRPr lang="en-US" dirty="0"/>
          </a:p>
        </p:txBody>
      </p:sp>
      <p:sp>
        <p:nvSpPr>
          <p:cNvPr id="3" name="Slide Number Placeholder 2"/>
          <p:cNvSpPr>
            <a:spLocks noGrp="1"/>
          </p:cNvSpPr>
          <p:nvPr>
            <p:ph type="sldNum" sz="quarter" idx="12"/>
          </p:nvPr>
        </p:nvSpPr>
        <p:spPr/>
        <p:txBody>
          <a:bodyPr/>
          <a:lstStyle/>
          <a:p>
            <a:fld id="{C4B85148-DB98-4269-ACE6-2DF49F9918C9}" type="slidenum">
              <a:rPr lang="en-US" smtClean="0"/>
              <a:pPr/>
              <a:t>5</a:t>
            </a:fld>
            <a:endParaRPr lang="en-US" dirty="0"/>
          </a:p>
        </p:txBody>
      </p:sp>
    </p:spTree>
    <p:extLst>
      <p:ext uri="{BB962C8B-B14F-4D97-AF65-F5344CB8AC3E}">
        <p14:creationId xmlns:p14="http://schemas.microsoft.com/office/powerpoint/2010/main" val="2942718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rmAutofit fontScale="90000"/>
          </a:bodyPr>
          <a:lstStyle/>
          <a:p>
            <a:pPr algn="ctr"/>
            <a:r>
              <a:rPr lang="en-US" sz="3600" b="1" dirty="0" smtClean="0">
                <a:latin typeface="+mn-lt"/>
              </a:rPr>
              <a:t>51 Detailed Use Cases: </a:t>
            </a:r>
            <a:r>
              <a:rPr lang="en-US" sz="3100" b="1" dirty="0" smtClean="0">
                <a:latin typeface="+mn-lt"/>
              </a:rPr>
              <a:t>Contributed July-September 2013</a:t>
            </a:r>
            <a:br>
              <a:rPr lang="en-US" sz="3100" b="1" dirty="0" smtClean="0">
                <a:latin typeface="+mn-lt"/>
              </a:rPr>
            </a:br>
            <a:r>
              <a:rPr lang="en-US" sz="3100" b="1" dirty="0" smtClean="0">
                <a:latin typeface="+mn-lt"/>
              </a:rPr>
              <a:t>Covers goals, data features such as 3 V’s, software, hardware</a:t>
            </a:r>
            <a:endParaRPr lang="en-US" sz="31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800" u="sng" dirty="0">
                <a:solidFill>
                  <a:srgbClr val="0070C0"/>
                </a:solidFill>
                <a:hlinkClick r:id="rId3"/>
              </a:rPr>
              <a:t>http://bigdatawg.nist.gov/usecases.php</a:t>
            </a:r>
            <a:endParaRPr lang="en-US" sz="1800" u="sng" dirty="0">
              <a:solidFill>
                <a:srgbClr val="0070C0"/>
              </a:solidFill>
            </a:endParaRPr>
          </a:p>
          <a:p>
            <a:r>
              <a:rPr lang="en-US" sz="1800" dirty="0">
                <a:hlinkClick r:id="rId4"/>
              </a:rPr>
              <a:t>https://</a:t>
            </a:r>
            <a:r>
              <a:rPr lang="en-US" sz="1800" dirty="0" smtClean="0">
                <a:hlinkClick r:id="rId4"/>
              </a:rPr>
              <a:t>bigdatacoursespring2014.appspot.com/course</a:t>
            </a:r>
            <a:r>
              <a:rPr lang="en-US" sz="1800" dirty="0" smtClean="0"/>
              <a:t> (Section 5)</a:t>
            </a:r>
          </a:p>
          <a:p>
            <a:r>
              <a:rPr lang="en-US" sz="1800" b="1" dirty="0" smtClean="0"/>
              <a:t>Government Operation(4): </a:t>
            </a:r>
            <a:r>
              <a:rPr lang="en-US" sz="1800" dirty="0"/>
              <a:t>National Archives and Records </a:t>
            </a:r>
            <a:r>
              <a:rPr lang="en-US" sz="1800" dirty="0" smtClean="0"/>
              <a:t>Administration, Census Bureau</a:t>
            </a:r>
          </a:p>
          <a:p>
            <a:r>
              <a:rPr lang="en-US" sz="1800" b="1" dirty="0" smtClean="0"/>
              <a:t>Commercial(8): </a:t>
            </a:r>
            <a:r>
              <a:rPr lang="en-US" sz="1800" dirty="0" smtClean="0"/>
              <a:t>Finance in Cloud, Cloud Backup, </a:t>
            </a:r>
            <a:r>
              <a:rPr lang="en-US" sz="1800" dirty="0" err="1" smtClean="0"/>
              <a:t>Mendeley</a:t>
            </a:r>
            <a:r>
              <a:rPr lang="en-US" sz="1800" dirty="0" smtClean="0"/>
              <a:t> (Citations), Netflix, Web Search, Digital Materials, Cargo shipping (as in UPS)</a:t>
            </a:r>
          </a:p>
          <a:p>
            <a:r>
              <a:rPr lang="en-US" sz="1800" b="1" dirty="0" smtClean="0"/>
              <a:t>Defense(3): </a:t>
            </a:r>
            <a:r>
              <a:rPr lang="en-US" sz="1800" dirty="0" smtClean="0"/>
              <a:t>Sensors, Image surveillance, Situation Assessment</a:t>
            </a:r>
          </a:p>
          <a:p>
            <a:r>
              <a:rPr lang="en-US" sz="1800" b="1" dirty="0" smtClean="0"/>
              <a:t>Healthcare and Life Sciences(10): </a:t>
            </a:r>
            <a:r>
              <a:rPr lang="en-US" sz="1800" dirty="0" smtClean="0"/>
              <a:t>Medical records, Graph and Probabilistic analysis, Pathology, </a:t>
            </a:r>
            <a:r>
              <a:rPr lang="en-US" sz="1800" dirty="0" err="1" smtClean="0"/>
              <a:t>Bioimaging</a:t>
            </a:r>
            <a:r>
              <a:rPr lang="en-US" sz="1800" dirty="0" smtClean="0"/>
              <a:t>, Genomics, Epidemiology, People Activity models, Biodiversity</a:t>
            </a:r>
          </a:p>
          <a:p>
            <a:r>
              <a:rPr lang="en-US" sz="1800" b="1" dirty="0"/>
              <a:t>Deep Learning and Social </a:t>
            </a:r>
            <a:r>
              <a:rPr lang="en-US" sz="1800" b="1" dirty="0" smtClean="0"/>
              <a:t>Media(6): </a:t>
            </a:r>
            <a:r>
              <a:rPr lang="en-US" sz="1800" dirty="0" smtClean="0"/>
              <a:t>Driving Car, </a:t>
            </a:r>
            <a:r>
              <a:rPr lang="en-US" sz="1800" dirty="0" err="1" smtClean="0"/>
              <a:t>Geolocate</a:t>
            </a:r>
            <a:r>
              <a:rPr lang="en-US" sz="1800" dirty="0" smtClean="0"/>
              <a:t> images/cameras, Twitter, Crowd Sourcing, Network Science, NIST benchmark datasets</a:t>
            </a:r>
          </a:p>
          <a:p>
            <a:r>
              <a:rPr lang="en-US" sz="1800" b="1" dirty="0"/>
              <a:t>The Ecosystem for </a:t>
            </a:r>
            <a:r>
              <a:rPr lang="en-US" sz="1800" b="1" dirty="0" smtClean="0"/>
              <a:t>Research(4): </a:t>
            </a:r>
            <a:r>
              <a:rPr lang="en-US" sz="1800" dirty="0" smtClean="0"/>
              <a:t>Metadata, Collaboration, Language Translation, Light source experiments</a:t>
            </a:r>
          </a:p>
          <a:p>
            <a:r>
              <a:rPr lang="en-US" sz="1800" b="1" dirty="0"/>
              <a:t>Astronomy and </a:t>
            </a:r>
            <a:r>
              <a:rPr lang="en-US" sz="1800" b="1" dirty="0" smtClean="0"/>
              <a:t>Physics(5): </a:t>
            </a:r>
            <a:r>
              <a:rPr lang="en-US" sz="1800" dirty="0" smtClean="0"/>
              <a:t>Sky Surveys including comparison to simulation, Large Hadron Collider at CERN, Belle Accelerator II in Japan</a:t>
            </a:r>
          </a:p>
          <a:p>
            <a:r>
              <a:rPr lang="en-US" sz="1800" b="1" dirty="0" smtClean="0"/>
              <a:t>Earth</a:t>
            </a:r>
            <a:r>
              <a:rPr lang="en-US" sz="1800" b="1" dirty="0"/>
              <a:t>, Environmental and Polar </a:t>
            </a:r>
            <a:r>
              <a:rPr lang="en-US" sz="1800" b="1" dirty="0" smtClean="0"/>
              <a:t>Science(10): </a:t>
            </a:r>
            <a:r>
              <a:rPr lang="en-US" sz="1800" dirty="0" smtClean="0"/>
              <a:t>Radar Scattering in Atmosphere, Earthquake, Ocean, Earth Observation, Ice sheet Radar scattering, Earth radar mapping, Climate simulation datasets, Atmospheric </a:t>
            </a:r>
            <a:r>
              <a:rPr lang="en-US" sz="1800" dirty="0"/>
              <a:t>turbulence identification, Subsurface </a:t>
            </a:r>
            <a:r>
              <a:rPr lang="en-US" sz="1800" dirty="0" smtClean="0"/>
              <a:t>Biogeochemistry (microbes </a:t>
            </a:r>
            <a:r>
              <a:rPr lang="en-US" sz="1800" dirty="0"/>
              <a:t>to watersheds), AmeriFlux and FLUXNET </a:t>
            </a:r>
            <a:r>
              <a:rPr lang="en-US" sz="1800" dirty="0" smtClean="0"/>
              <a:t>gas sensors</a:t>
            </a:r>
          </a:p>
          <a:p>
            <a:r>
              <a:rPr lang="en-US" sz="1800" b="1" dirty="0" smtClean="0"/>
              <a:t>Energy(1): </a:t>
            </a:r>
            <a:r>
              <a:rPr lang="en-US" sz="1800" dirty="0" smtClean="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6</a:t>
            </a:fld>
            <a:endParaRPr lang="en-US" dirty="0"/>
          </a:p>
        </p:txBody>
      </p:sp>
      <p:sp>
        <p:nvSpPr>
          <p:cNvPr id="4" name="TextBox 3"/>
          <p:cNvSpPr txBox="1"/>
          <p:nvPr/>
        </p:nvSpPr>
        <p:spPr>
          <a:xfrm>
            <a:off x="4834079" y="829865"/>
            <a:ext cx="4048096" cy="830997"/>
          </a:xfrm>
          <a:prstGeom prst="rect">
            <a:avLst/>
          </a:prstGeom>
          <a:noFill/>
        </p:spPr>
        <p:txBody>
          <a:bodyPr wrap="none" rtlCol="0">
            <a:spAutoFit/>
          </a:bodyPr>
          <a:lstStyle/>
          <a:p>
            <a:r>
              <a:rPr lang="en-US" sz="2400" dirty="0" smtClean="0">
                <a:solidFill>
                  <a:srgbClr val="0070C0"/>
                </a:solidFill>
                <a:cs typeface="Times New Roman" panose="02020603050405020304" pitchFamily="18" charset="0"/>
              </a:rPr>
              <a:t>26 Features for each use case</a:t>
            </a:r>
          </a:p>
          <a:p>
            <a:r>
              <a:rPr lang="en-US" sz="2400" dirty="0" smtClean="0">
                <a:solidFill>
                  <a:srgbClr val="0070C0"/>
                </a:solidFill>
                <a:cs typeface="Times New Roman" panose="02020603050405020304" pitchFamily="18" charset="0"/>
              </a:rPr>
              <a:t>                         Biased to science</a:t>
            </a:r>
            <a:endParaRPr lang="en-US" sz="24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238694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7</a:t>
            </a:fld>
            <a:endParaRPr lang="en-US" dirty="0"/>
          </a:p>
        </p:txBody>
      </p:sp>
      <p:pic>
        <p:nvPicPr>
          <p:cNvPr id="7" name="Picture 6"/>
          <p:cNvPicPr>
            <a:picLocks noChangeAspect="1"/>
          </p:cNvPicPr>
          <p:nvPr/>
        </p:nvPicPr>
        <p:blipFill rotWithShape="1">
          <a:blip r:embed="rId3"/>
          <a:srcRect l="9392" t="21131" r="9445" b="1397"/>
          <a:stretch/>
        </p:blipFill>
        <p:spPr>
          <a:xfrm>
            <a:off x="0" y="0"/>
            <a:ext cx="8778240" cy="6837421"/>
          </a:xfrm>
          <a:prstGeom prst="rect">
            <a:avLst/>
          </a:prstGeom>
        </p:spPr>
      </p:pic>
      <p:sp>
        <p:nvSpPr>
          <p:cNvPr id="8" name="TextBox 7"/>
          <p:cNvSpPr txBox="1"/>
          <p:nvPr/>
        </p:nvSpPr>
        <p:spPr>
          <a:xfrm>
            <a:off x="206828" y="6021178"/>
            <a:ext cx="4303422" cy="461665"/>
          </a:xfrm>
          <a:prstGeom prst="rect">
            <a:avLst/>
          </a:prstGeom>
          <a:solidFill>
            <a:schemeClr val="bg1"/>
          </a:solidFill>
        </p:spPr>
        <p:txBody>
          <a:bodyPr wrap="none" rtlCol="0">
            <a:spAutoFit/>
          </a:bodyPr>
          <a:lstStyle/>
          <a:p>
            <a:r>
              <a:rPr lang="en-US" sz="2400" b="1" dirty="0" smtClean="0"/>
              <a:t>Part of Property Summary Table</a:t>
            </a:r>
            <a:endParaRPr lang="en-US" sz="2400" b="1" dirty="0"/>
          </a:p>
        </p:txBody>
      </p:sp>
    </p:spTree>
    <p:extLst>
      <p:ext uri="{BB962C8B-B14F-4D97-AF65-F5344CB8AC3E}">
        <p14:creationId xmlns:p14="http://schemas.microsoft.com/office/powerpoint/2010/main" val="2918807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Big Data Patterns – the Ogres</a:t>
            </a:r>
            <a:endParaRPr lang="en-US" b="1" dirty="0"/>
          </a:p>
        </p:txBody>
      </p:sp>
    </p:spTree>
    <p:extLst>
      <p:ext uri="{BB962C8B-B14F-4D97-AF65-F5344CB8AC3E}">
        <p14:creationId xmlns:p14="http://schemas.microsoft.com/office/powerpoint/2010/main" val="944035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200" y="911225"/>
            <a:ext cx="7772400" cy="1470025"/>
          </a:xfrm>
        </p:spPr>
        <p:txBody>
          <a:bodyPr/>
          <a:lstStyle/>
          <a:p>
            <a:r>
              <a:rPr lang="en-US" dirty="0" smtClean="0"/>
              <a:t>Would like to capture “essence of these use cases”</a:t>
            </a:r>
            <a:endParaRPr lang="en-US" dirty="0"/>
          </a:p>
        </p:txBody>
      </p:sp>
      <p:sp>
        <p:nvSpPr>
          <p:cNvPr id="5" name="Subtitle 4"/>
          <p:cNvSpPr>
            <a:spLocks noGrp="1"/>
          </p:cNvSpPr>
          <p:nvPr>
            <p:ph type="subTitle" idx="1"/>
          </p:nvPr>
        </p:nvSpPr>
        <p:spPr>
          <a:xfrm>
            <a:off x="292100" y="2775437"/>
            <a:ext cx="8521700" cy="3676163"/>
          </a:xfrm>
        </p:spPr>
        <p:txBody>
          <a:bodyPr>
            <a:normAutofit fontScale="85000" lnSpcReduction="20000"/>
          </a:bodyPr>
          <a:lstStyle/>
          <a:p>
            <a:r>
              <a:rPr lang="en-US" dirty="0" smtClean="0">
                <a:solidFill>
                  <a:schemeClr val="tx1">
                    <a:lumMod val="75000"/>
                    <a:lumOff val="25000"/>
                  </a:schemeClr>
                </a:solidFill>
              </a:rPr>
              <a:t>“small” kernels, mini-apps</a:t>
            </a:r>
          </a:p>
          <a:p>
            <a:r>
              <a:rPr lang="en-US" dirty="0" smtClean="0">
                <a:solidFill>
                  <a:schemeClr val="tx1">
                    <a:lumMod val="75000"/>
                    <a:lumOff val="25000"/>
                  </a:schemeClr>
                </a:solidFill>
              </a:rPr>
              <a:t>Or Classify applications into patterns</a:t>
            </a:r>
            <a:br>
              <a:rPr lang="en-US" dirty="0" smtClean="0">
                <a:solidFill>
                  <a:schemeClr val="tx1">
                    <a:lumMod val="75000"/>
                    <a:lumOff val="25000"/>
                  </a:schemeClr>
                </a:solidFill>
              </a:rPr>
            </a:br>
            <a:endParaRPr lang="en-US" dirty="0" smtClean="0">
              <a:solidFill>
                <a:schemeClr val="tx1">
                  <a:lumMod val="75000"/>
                  <a:lumOff val="25000"/>
                </a:schemeClr>
              </a:solidFill>
            </a:endParaRPr>
          </a:p>
          <a:p>
            <a:r>
              <a:rPr lang="en-US" dirty="0" smtClean="0">
                <a:solidFill>
                  <a:schemeClr val="tx1">
                    <a:lumMod val="75000"/>
                    <a:lumOff val="25000"/>
                  </a:schemeClr>
                </a:solidFill>
              </a:rPr>
              <a:t>Do it from HPC background </a:t>
            </a:r>
            <a:r>
              <a:rPr lang="en-US" b="1" dirty="0" smtClean="0">
                <a:solidFill>
                  <a:schemeClr val="tx1">
                    <a:lumMod val="75000"/>
                    <a:lumOff val="25000"/>
                  </a:schemeClr>
                </a:solidFill>
              </a:rPr>
              <a:t>not database </a:t>
            </a:r>
            <a:r>
              <a:rPr lang="en-US" dirty="0" smtClean="0">
                <a:solidFill>
                  <a:schemeClr val="tx1">
                    <a:lumMod val="75000"/>
                    <a:lumOff val="25000"/>
                  </a:schemeClr>
                </a:solidFill>
              </a:rPr>
              <a:t>viewpoint</a:t>
            </a:r>
          </a:p>
          <a:p>
            <a:r>
              <a:rPr lang="en-US" dirty="0" smtClean="0">
                <a:solidFill>
                  <a:schemeClr val="tx1">
                    <a:lumMod val="75000"/>
                    <a:lumOff val="25000"/>
                  </a:schemeClr>
                </a:solidFill>
              </a:rPr>
              <a:t>e.g. focus on cases with detailed analytics</a:t>
            </a:r>
          </a:p>
          <a:p>
            <a:endParaRPr lang="en-US" dirty="0" smtClean="0">
              <a:solidFill>
                <a:schemeClr val="tx1">
                  <a:lumMod val="75000"/>
                  <a:lumOff val="25000"/>
                </a:schemeClr>
              </a:solidFill>
            </a:endParaRPr>
          </a:p>
          <a:p>
            <a:r>
              <a:rPr lang="en-US" dirty="0">
                <a:solidFill>
                  <a:schemeClr val="tx1">
                    <a:lumMod val="75000"/>
                    <a:lumOff val="25000"/>
                  </a:schemeClr>
                </a:solidFill>
              </a:rPr>
              <a:t>Section 5 of my class </a:t>
            </a:r>
            <a:r>
              <a:rPr lang="en-US" sz="2800" dirty="0">
                <a:solidFill>
                  <a:schemeClr val="tx1">
                    <a:lumMod val="75000"/>
                    <a:lumOff val="25000"/>
                  </a:schemeClr>
                </a:solidFill>
                <a:hlinkClick r:id="rId2"/>
              </a:rPr>
              <a:t>https://bigdatacoursespring2014.appspot.com/preview</a:t>
            </a:r>
            <a:r>
              <a:rPr lang="en-US" sz="2800" dirty="0">
                <a:solidFill>
                  <a:schemeClr val="tx1">
                    <a:lumMod val="75000"/>
                    <a:lumOff val="25000"/>
                  </a:schemeClr>
                </a:solidFill>
              </a:rPr>
              <a:t> </a:t>
            </a:r>
            <a:r>
              <a:rPr lang="en-US" dirty="0">
                <a:solidFill>
                  <a:schemeClr val="tx1">
                    <a:lumMod val="75000"/>
                    <a:lumOff val="25000"/>
                  </a:schemeClr>
                </a:solidFill>
              </a:rPr>
              <a:t>classifies 51 use cases with </a:t>
            </a:r>
            <a:r>
              <a:rPr lang="en-US" dirty="0" smtClean="0">
                <a:solidFill>
                  <a:schemeClr val="tx1">
                    <a:lumMod val="75000"/>
                    <a:lumOff val="25000"/>
                  </a:schemeClr>
                </a:solidFill>
              </a:rPr>
              <a:t>ogre facets</a:t>
            </a:r>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31107989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45521&quot;&gt;&lt;property id=&quot;20148&quot; value=&quot;5&quot;/&gt;&lt;property id=&quot;20300&quot; value=&quot;Slide 1 - &amp;quot;Returning to Java Grande:  High Performance Architecture for Big Data &amp;quot;&quot;/&gt;&lt;property id=&quot;20307&quot; value=&quot;265&quot;/&gt;&lt;/object&gt;&lt;object type=&quot;3&quot; unique_id=&quot;152581&quot;&gt;&lt;property id=&quot;20148&quot; value=&quot;5&quot;/&gt;&lt;property id=&quot;20300&quot; value=&quot;Slide 31 - &amp;quot;4 Forms of MapReduce&amp;quot;&quot;/&gt;&lt;property id=&quot;20307&quot; value=&quot;281&quot;/&gt;&lt;/object&gt;&lt;object type=&quot;3&quot; unique_id=&quot;154282&quot;&gt;&lt;property id=&quot;20148&quot; value=&quot;5&quot;/&gt;&lt;property id=&quot;20300&quot; value=&quot;Slide 2 - &amp;quot;Abstract&amp;quot;&quot;/&gt;&lt;property id=&quot;20307&quot; value=&quot;313&quot;/&gt;&lt;/object&gt;&lt;object type=&quot;3&quot; unique_id=&quot;154283&quot;&gt;&lt;property id=&quot;20148&quot; value=&quot;5&quot;/&gt;&lt;property id=&quot;20300&quot; value=&quot;Slide 4 - &amp;quot;NIST Big Data Use Cases&amp;quot;&quot;/&gt;&lt;property id=&quot;20307&quot; value=&quot;298&quot;/&gt;&lt;/object&gt;&lt;object type=&quot;3&quot; unique_id=&quot;154284&quot;&gt;&lt;property id=&quot;20148&quot; value=&quot;5&quot;/&gt;&lt;property id=&quot;20300&quot; value=&quot;Slide 6 - &amp;quot;51 Detailed Use Cases: Contributed July-September 2013 Covers goals, data features such as 3 V’s, software, hardwar&quot;/&gt;&lt;property id=&quot;20307&quot; value=&quot;297&quot;/&gt;&lt;/object&gt;&lt;object type=&quot;3&quot; unique_id=&quot;154285&quot;&gt;&lt;property id=&quot;20148&quot; value=&quot;5&quot;/&gt;&lt;property id=&quot;20300&quot; value=&quot;Slide 9 - &amp;quot;Would like to capture “essence of these use cases”&amp;quot;&quot;/&gt;&lt;property id=&quot;20307&quot; value=&quot;312&quot;/&gt;&lt;/object&gt;&lt;object type=&quot;3&quot; unique_id=&quot;154287&quot;&gt;&lt;property id=&quot;20148&quot; value=&quot;5&quot;/&gt;&lt;property id=&quot;20300&quot; value=&quot;Slide 10 - &amp;quot;HPC Benchmark Classics&amp;quot;&quot;/&gt;&lt;property id=&quot;20307&quot; value=&quot;300&quot;/&gt;&lt;/object&gt;&lt;object type=&quot;3&quot; unique_id=&quot;154289&quot;&gt;&lt;property id=&quot;20148&quot; value=&quot;5&quot;/&gt;&lt;property id=&quot;20300&quot; value=&quot;Slide 11 - &amp;quot;13 Berkeley Dwarfs&amp;quot;&quot;/&gt;&lt;property id=&quot;20307&quot; value=&quot;302&quot;/&gt;&lt;/object&gt;&lt;object type=&quot;3&quot; unique_id=&quot;154294&quot;&gt;&lt;property id=&quot;20148&quot; value=&quot;5&quot;/&gt;&lt;property id=&quot;20300&quot; value=&quot;Slide 35 - &amp;quot;Core Analytics Facet of Ogres (microPattern) I&amp;quot;&quot;/&gt;&lt;property id=&quot;20307&quot; value=&quot;307&quot;/&gt;&lt;/object&gt;&lt;object type=&quot;3&quot; unique_id=&quot;154295&quot;&gt;&lt;property id=&quot;20148&quot; value=&quot;5&quot;/&gt;&lt;property id=&quot;20300&quot; value=&quot;Slide 32 - &amp;quot;One Facet of Ogres has Computational Features&amp;quot;&quot;/&gt;&lt;property id=&quot;20307&quot; value=&quot;308&quot;/&gt;&lt;/object&gt;&lt;object type=&quot;3&quot; unique_id=&quot;154297&quot;&gt;&lt;property id=&quot;20148&quot; value=&quot;5&quot;/&gt;&lt;property id=&quot;20300&quot; value=&quot;Slide 33 - &amp;quot;Data Source and Style Facet of Ogres&amp;quot;&quot;/&gt;&lt;property id=&quot;20307&quot; value=&quot;310&quot;/&gt;&lt;/object&gt;&lt;object type=&quot;3&quot; unique_id=&quot;154833&quot;&gt;&lt;property id=&quot;20148&quot; value=&quot;5&quot;/&gt;&lt;property id=&quot;20300&quot; value=&quot;Slide 5 - &amp;quot;Use Case Template&amp;quot;&quot;/&gt;&lt;property id=&quot;20307&quot; value=&quot;314&quot;/&gt;&lt;/object&gt;&lt;object type=&quot;3&quot; unique_id=&quot;154834&quot;&gt;&lt;property id=&quot;20148&quot; value=&quot;5&quot;/&gt;&lt;property id=&quot;20300&quot; value=&quot;Slide 7&quot;/&gt;&lt;property id=&quot;20307&quot; value=&quot;316&quot;/&gt;&lt;/object&gt;&lt;object type=&quot;3&quot; unique_id=&quot;168000&quot;&gt;&lt;property id=&quot;20148&quot; value=&quot;5&quot;/&gt;&lt;property id=&quot;20300&quot; value=&quot;Slide 8 - &amp;quot;Big Data Patterns – the Ogres&amp;quot;&quot;/&gt;&lt;property id=&quot;20307&quot; value=&quot;376&quot;/&gt;&lt;/object&gt;&lt;object type=&quot;3&quot; unique_id=&quot;169780&quot;&gt;&lt;property id=&quot;20148&quot; value=&quot;5&quot;/&gt;&lt;property id=&quot;20300&quot; value=&quot;Slide 43 - &amp;quot;Comparison of Data Analytics with Simulation I&amp;quot;&quot;/&gt;&lt;property id=&quot;20307&quot; value=&quot;382&quot;/&gt;&lt;/object&gt;&lt;object type=&quot;3&quot; unique_id=&quot;170873&quot;&gt;&lt;property id=&quot;20148&quot; value=&quot;5&quot;/&gt;&lt;property id=&quot;20300&quot; value=&quot;Slide 40 - &amp;quot;WDA SMACOF MDS (Multidimensional Scaling) using Harp on IU Big Red 2  Parallel Efficiency: on 100-300K sequences &amp;quot;&quot;/&gt;&lt;property id=&quot;20307&quot; value=&quot;392&quot;/&gt;&lt;/object&gt;&lt;object type=&quot;3&quot; unique_id=&quot;172593&quot;&gt;&lt;property id=&quot;20148&quot; value=&quot;5&quot;/&gt;&lt;property id=&quot;20300&quot; value=&quot;Slide 12 - &amp;quot;51 Use Cases: What is Parallelism Over?&amp;quot;&quot;/&gt;&lt;property id=&quot;20307&quot; value=&quot;399&quot;/&gt;&lt;/object&gt;&lt;object type=&quot;3&quot; unique_id=&quot;172594&quot;&gt;&lt;property id=&quot;20148&quot; value=&quot;5&quot;/&gt;&lt;property id=&quot;20300&quot; value=&quot;Slide 13 - &amp;quot;51 Use Cases: Low-Level (Run-time) Computational Types&amp;quot;&quot;/&gt;&lt;property id=&quot;20307&quot; value=&quot;400&quot;/&gt;&lt;/object&gt;&lt;object type=&quot;3&quot; unique_id=&quot;172595&quot;&gt;&lt;property id=&quot;20148&quot; value=&quot;5&quot;/&gt;&lt;property id=&quot;20300&quot; value=&quot;Slide 14 - &amp;quot;51 Use Cases: Higher-Level Computational Types or Features&amp;quot;&quot;/&gt;&lt;property id=&quot;20307&quot; value=&quot;401&quot;/&gt;&lt;/object&gt;&lt;object type=&quot;3&quot; unique_id=&quot;173558&quot;&gt;&lt;property id=&quot;20148&quot; value=&quot;5&quot;/&gt;&lt;property id=&quot;20300&quot; value=&quot;Slide 17&quot;/&gt;&lt;property id=&quot;20307&quot; value=&quot;405&quot;/&gt;&lt;/object&gt;&lt;object type=&quot;3&quot; unique_id=&quot;173559&quot;&gt;&lt;property id=&quot;20148&quot; value=&quot;5&quot;/&gt;&lt;property id=&quot;20300&quot; value=&quot;Slide 3&quot;/&gt;&lt;property id=&quot;20307&quot; value=&quot;406&quot;/&gt;&lt;/object&gt;&lt;object type=&quot;3&quot; unique_id=&quot;176426&quot;&gt;&lt;property id=&quot;20148&quot; value=&quot;5&quot;/&gt;&lt;property id=&quot;20300&quot; value=&quot;Slide 38 - &amp;quot;Clustering and MDS Large Scale O(N2) GML&amp;quot;&quot;/&gt;&lt;property id=&quot;20307&quot; value=&quot;421&quot;/&gt;&lt;/object&gt;&lt;object type=&quot;3&quot; unique_id=&quot;178636&quot;&gt;&lt;property id=&quot;20148&quot; value=&quot;5&quot;/&gt;&lt;property id=&quot;20300&quot; value=&quot;Slide 47 - &amp;quot;Performance of MPI Kernel Operations&amp;quot;&quot;/&gt;&lt;property id=&quot;20307&quot; value=&quot;431&quot;/&gt;&lt;/object&gt;&lt;object type=&quot;3&quot; unique_id=&quot;178637&quot;&gt;&lt;property id=&quot;20148&quot; value=&quot;5&quot;/&gt;&lt;property id=&quot;20300&quot; value=&quot;Slide 39 - &amp;quot;Cluster Count v. Temperature for LC-MS Data Analysis&amp;quot;&quot;/&gt;&lt;property id=&quot;20307&quot; value=&quot;428&quot;/&gt;&lt;/object&gt;&lt;object type=&quot;3&quot; unique_id=&quot;181166&quot;&gt;&lt;property id=&quot;20148&quot; value=&quot;5&quot;/&gt;&lt;property id=&quot;20300&quot; value=&quot;Slide 15 - &amp;quot;Global Machine Learning aka EGO – Exascale Global Optimization&amp;quot;&quot;/&gt;&lt;property id=&quot;20307&quot; value=&quot;456&quot;/&gt;&lt;/object&gt;&lt;object type=&quot;3&quot; unique_id=&quot;181167&quot;&gt;&lt;property id=&quot;20148&quot; value=&quot;5&quot;/&gt;&lt;property id=&quot;20300&quot; value=&quot;Slide 16 - &amp;quot;Image and Internet of Things based Applications&amp;quot;&quot;/&gt;&lt;property id=&quot;20307&quot; value=&quot;457&quot;/&gt;&lt;/object&gt;&lt;object type=&quot;3&quot; unique_id=&quot;181168&quot;&gt;&lt;property id=&quot;20148&quot; value=&quot;5&quot;/&gt;&lt;property id=&quot;20300&quot; value=&quot;Slide 28 - &amp;quot;Facets of the Ogres&amp;quot;&quot;/&gt;&lt;property id=&quot;20307&quot; value=&quot;458&quot;/&gt;&lt;/object&gt;&lt;object type=&quot;3&quot; unique_id=&quot;181170&quot;&gt;&lt;property id=&quot;20148&quot; value=&quot;5&quot;/&gt;&lt;property id=&quot;20300&quot; value=&quot;Slide 45 - &amp;quot;Java Grande&amp;quot;&quot;/&gt;&lt;property id=&quot;20307&quot; value=&quot;460&quot;/&gt;&lt;/object&gt;&lt;object type=&quot;3&quot; unique_id=&quot;181171&quot;&gt;&lt;property id=&quot;20148&quot; value=&quot;5&quot;/&gt;&lt;property id=&quot;20300&quot; value=&quot;Slide 46 - &amp;quot;Java Grande&amp;quot;&quot;/&gt;&lt;property id=&quot;20307&quot; value=&quot;461&quot;/&gt;&lt;/object&gt;&lt;object type=&quot;3&quot; unique_id=&quot;181172&quot;&gt;&lt;property id=&quot;20148&quot; value=&quot;5&quot;/&gt;&lt;property id=&quot;20300&quot; value=&quot;Slide 48 - &amp;quot;Lessons / Insights&amp;quot;&quot;/&gt;&lt;property id=&quot;20307&quot; value=&quot;462&quot;/&gt;&lt;/object&gt;&lt;object type=&quot;3&quot; unique_id=&quot;181791&quot;&gt;&lt;property id=&quot;20148&quot; value=&quot;5&quot;/&gt;&lt;property id=&quot;20300&quot; value=&quot;Slide 29 - &amp;quot;Application Class Facet of Ogres&amp;quot;&quot;/&gt;&lt;property id=&quot;20307&quot; value=&quot;463&quot;/&gt;&lt;/object&gt;&lt;object type=&quot;3&quot; unique_id=&quot;181792&quot;&gt;&lt;property id=&quot;20148&quot; value=&quot;5&quot;/&gt;&lt;property id=&quot;20300&quot; value=&quot;Slide 30 - &amp;quot;Problem Architecture Facet of Ogres (Meta or MacroPattern)&amp;quot;&quot;/&gt;&lt;property id=&quot;20307&quot; value=&quot;464&quot;/&gt;&lt;/object&gt;&lt;object type=&quot;3&quot; unique_id=&quot;181793&quot;&gt;&lt;property id=&quot;20148&quot; value=&quot;5&quot;/&gt;&lt;property id=&quot;20300&quot; value=&quot;Slide 34 - &amp;quot;Analytics Facet (kernels) of the Ogres&amp;quot;&quot;/&gt;&lt;property id=&quot;20307&quot; value=&quot;465&quot;/&gt;&lt;/object&gt;&lt;object type=&quot;3&quot; unique_id=&quot;181794&quot;&gt;&lt;property id=&quot;20148&quot; value=&quot;5&quot;/&gt;&lt;property id=&quot;20300&quot; value=&quot;Slide 36 - &amp;quot;Core Analytics Facet of Ogres (microPattern) II&amp;quot;&quot;/&gt;&lt;property id=&quot;20307&quot; value=&quot;467&quot;/&gt;&lt;/object&gt;&lt;object type=&quot;3&quot; unique_id=&quot;181795&quot;&gt;&lt;property id=&quot;20148&quot; value=&quot;5&quot;/&gt;&lt;property id=&quot;20300&quot; value=&quot;Slide 44 - &amp;quot;Comparison of Data Analytics with Simulation II&amp;quot;&quot;/&gt;&lt;property id=&quot;20307&quot; value=&quot;466&quot;/&gt;&lt;/object&gt;&lt;object type=&quot;3&quot; unique_id=&quot;182584&quot;&gt;&lt;property id=&quot;20148&quot; value=&quot;5&quot;/&gt;&lt;property id=&quot;20300&quot; value=&quot;Slide 37 - &amp;quot;Parallel Global Machine Learning Examples Initial SPIDAL entries&amp;quot;&quot;/&gt;&lt;property id=&quot;20307&quot; value=&quot;468&quot;/&gt;&lt;/object&gt;&lt;object type=&quot;3&quot; unique_id=&quot;182822&quot;&gt;&lt;property id=&quot;20148&quot; value=&quot;5&quot;/&gt;&lt;property id=&quot;20300&quot; value=&quot;Slide 42 - &amp;quot;Comparing Data Intensive and Simulation Problems&amp;quot;&quot;/&gt;&lt;property id=&quot;20307&quot; value=&quot;469&quot;/&gt;&lt;/object&gt;&lt;object type=&quot;3&quot; unique_id=&quot;184327&quot;&gt;&lt;property id=&quot;20148&quot; value=&quot;5&quot;/&gt;&lt;property id=&quot;20300&quot; value=&quot;Slide 18 - &amp;quot;9 Image-based Use Cases&amp;quot;&quot;/&gt;&lt;property id=&quot;20307&quot; value=&quot;471&quot;/&gt;&lt;/object&gt;&lt;object type=&quot;3&quot; unique_id=&quot;184692&quot;&gt;&lt;property id=&quot;20148&quot; value=&quot;5&quot;/&gt;&lt;property id=&quot;20300&quot; value=&quot;Slide 20 - &amp;quot;Internet of Things and Streaming Apps&amp;quot;&quot;/&gt;&lt;property id=&quot;20307&quot; value=&quot;472&quot;/&gt;&lt;/object&gt;&lt;object type=&quot;3&quot; unique_id=&quot;184693&quot;&gt;&lt;property id=&quot;20148&quot; value=&quot;5&quot;/&gt;&lt;property id=&quot;20300&quot; value=&quot;Slide 19&quot;/&gt;&lt;property id=&quot;20307&quot; value=&quot;473&quot;/&gt;&lt;/object&gt;&lt;object type=&quot;3&quot; unique_id=&quot;185748&quot;&gt;&lt;property id=&quot;20148&quot; value=&quot;5&quot;/&gt;&lt;property id=&quot;20300&quot; value=&quot;Slide 21 - &amp;quot;HPC-ABDS &amp;quot;&quot;/&gt;&lt;property id=&quot;20307&quot; value=&quot;474&quot;/&gt;&lt;/object&gt;&lt;object type=&quot;3&quot; unique_id=&quot;185749&quot;&gt;&lt;property id=&quot;20148&quot; value=&quot;5&quot;/&gt;&lt;property id=&quot;20300&quot; value=&quot;Slide 22&quot;/&gt;&lt;property id=&quot;20307&quot; value=&quot;475&quot;/&gt;&lt;/object&gt;&lt;object type=&quot;3&quot; unique_id=&quot;185750&quot;&gt;&lt;property id=&quot;20148&quot; value=&quot;5&quot;/&gt;&lt;property id=&quot;20300&quot; value=&quot;Slide 23&quot;/&gt;&lt;property id=&quot;20307&quot; value=&quot;476&quot;/&gt;&lt;/object&gt;&lt;object type=&quot;3&quot; unique_id=&quot;185751&quot;&gt;&lt;property id=&quot;20148&quot; value=&quot;5&quot;/&gt;&lt;property id=&quot;20300&quot; value=&quot;Slide 24&quot;/&gt;&lt;property id=&quot;20307&quot; value=&quot;477&quot;/&gt;&lt;/object&gt;&lt;object type=&quot;3&quot; unique_id=&quot;185752&quot;&gt;&lt;property id=&quot;20148&quot; value=&quot;5&quot;/&gt;&lt;property id=&quot;20300&quot; value=&quot;Slide 25 - &amp;quot;SPIDAL (Scalable Parallel Interoperable Data Analytics Library)  Getting High Performance on Data Analytics&amp;quot;&quot;/&gt;&lt;property id=&quot;20307&quot; value=&quot;478&quot;/&gt;&lt;/object&gt;&lt;object type=&quot;3&quot; unique_id=&quot;185753&quot;&gt;&lt;property id=&quot;20148&quot; value=&quot;5&quot;/&gt;&lt;property id=&quot;20300&quot; value=&quot;Slide 26 - &amp;quot;HPC-ABDS Hourglass&amp;quot;&quot;/&gt;&lt;property id=&quot;20307&quot; value=&quot;479&quot;/&gt;&lt;/object&gt;&lt;object type=&quot;3&quot; unique_id=&quot;185754&quot;&gt;&lt;property id=&quot;20148&quot; value=&quot;5&quot;/&gt;&lt;property id=&quot;20300&quot; value=&quot;Slide 27 - &amp;quot;Useful Set of Analytics Architectures&amp;quot;&quot;/&gt;&lt;property id=&quot;20307&quot; value=&quot;480&quot;/&gt;&lt;/object&gt;&lt;object type=&quot;3&quot; unique_id=&quot;186212&quot;&gt;&lt;property id=&quot;20148&quot; value=&quot;5&quot;/&gt;&lt;property id=&quot;20300&quot; value=&quot;Slide 41&quot;/&gt;&lt;property id=&quot;20307&quot; value=&quot;481&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17943</TotalTime>
  <Words>3364</Words>
  <Application>Microsoft Office PowerPoint</Application>
  <PresentationFormat>On-screen Show (4:3)</PresentationFormat>
  <Paragraphs>465</Paragraphs>
  <Slides>48</Slides>
  <Notes>8</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48</vt:i4>
      </vt:variant>
    </vt:vector>
  </HeadingPairs>
  <TitlesOfParts>
    <vt:vector size="64" baseType="lpstr">
      <vt:lpstr>Arial</vt:lpstr>
      <vt:lpstr>Calibri</vt:lpstr>
      <vt:lpstr>Franklin Gothic Book</vt:lpstr>
      <vt:lpstr>Franklin Gothic Demi</vt:lpstr>
      <vt:lpstr>Franklin Gothic Medium</vt:lpstr>
      <vt:lpstr>Symbol</vt:lpstr>
      <vt:lpstr>Times New Roman</vt:lpstr>
      <vt:lpstr>Wingdings</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Returning to Java Grande:  High Performance Architecture for Big Data </vt:lpstr>
      <vt:lpstr>Abstract</vt:lpstr>
      <vt:lpstr>PowerPoint Presentation</vt:lpstr>
      <vt:lpstr>NIST Big Data Use Cases</vt:lpstr>
      <vt:lpstr>Use Case Template</vt:lpstr>
      <vt:lpstr>51 Detailed Use Cases: Contributed July-September 2013 Covers goals, data features such as 3 V’s, software, hardware</vt:lpstr>
      <vt:lpstr>PowerPoint Presentation</vt:lpstr>
      <vt:lpstr>Big Data Patterns – the Ogres</vt:lpstr>
      <vt:lpstr>Would like to capture “essence of these use cases”</vt:lpstr>
      <vt:lpstr>HPC Benchmark Classics</vt:lpstr>
      <vt:lpstr>13 Berkeley Dwarfs</vt:lpstr>
      <vt:lpstr>51 Use Cases: What is Parallelism Over?</vt:lpstr>
      <vt:lpstr>51 Use Cases: Low-Level (Run-time) Computational Types</vt:lpstr>
      <vt:lpstr>51 Use Cases: Higher-Level Computational Types or Features</vt:lpstr>
      <vt:lpstr>Global Machine Learning aka EGO – Exascale Global Optimization</vt:lpstr>
      <vt:lpstr>Image and Internet of Things based Applications</vt:lpstr>
      <vt:lpstr>PowerPoint Presentation</vt:lpstr>
      <vt:lpstr>9 Image-based Use Cases</vt:lpstr>
      <vt:lpstr>PowerPoint Presentation</vt:lpstr>
      <vt:lpstr>Internet of Things and Streaming Apps</vt:lpstr>
      <vt:lpstr>HPC-ABDS </vt:lpstr>
      <vt:lpstr>PowerPoint Presentation</vt:lpstr>
      <vt:lpstr>PowerPoint Presentation</vt:lpstr>
      <vt:lpstr>PowerPoint Presentation</vt:lpstr>
      <vt:lpstr>SPIDAL (Scalable Parallel Interoperable Data Analytics Library)  Getting High Performance on Data Analytics</vt:lpstr>
      <vt:lpstr>HPC-ABDS Hourglass</vt:lpstr>
      <vt:lpstr>Useful Set of Analytics Architectures</vt:lpstr>
      <vt:lpstr>Facets of the Ogres</vt:lpstr>
      <vt:lpstr>Application Class Facet of Ogres</vt:lpstr>
      <vt:lpstr>Problem Architecture Facet of Ogres (Meta or MacroPattern)</vt:lpstr>
      <vt:lpstr>4 Forms of MapReduce</vt:lpstr>
      <vt:lpstr>One Facet of Ogres has Computational Features</vt:lpstr>
      <vt:lpstr>Data Source and Style Facet of Ogres</vt:lpstr>
      <vt:lpstr>Analytics Facet (kernels) of the Ogres</vt:lpstr>
      <vt:lpstr>Core Analytics Facet of Ogres (microPattern) I</vt:lpstr>
      <vt:lpstr>Core Analytics Facet of Ogres (microPattern) II</vt:lpstr>
      <vt:lpstr>Parallel Global Machine Learning Examples Initial SPIDAL entries</vt:lpstr>
      <vt:lpstr>Clustering and MDS Large Scale O(N2) GML</vt:lpstr>
      <vt:lpstr>Cluster Count v. Temperature for LC-MS Data Analysis</vt:lpstr>
      <vt:lpstr>WDA SMACOF MDS (Multidimensional Scaling) using Harp on IU Big Red 2  Parallel Efficiency: on 100-300K sequences </vt:lpstr>
      <vt:lpstr>PowerPoint Presentation</vt:lpstr>
      <vt:lpstr>Comparing Data Intensive and Simulation Problems</vt:lpstr>
      <vt:lpstr>Comparison of Data Analytics with Simulation I</vt:lpstr>
      <vt:lpstr>Comparison of Data Analytics with Simulation II</vt:lpstr>
      <vt:lpstr>Java Grande</vt:lpstr>
      <vt:lpstr>Java Grande</vt:lpstr>
      <vt:lpstr>Performance of MPI Kernel Operations</vt:lpstr>
      <vt:lpstr>Lessons / Insights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334</cp:revision>
  <dcterms:created xsi:type="dcterms:W3CDTF">2014-02-25T01:32:12Z</dcterms:created>
  <dcterms:modified xsi:type="dcterms:W3CDTF">2014-07-07T08:58:12Z</dcterms:modified>
</cp:coreProperties>
</file>