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6"/>
  </p:notesMasterIdLst>
  <p:sldIdLst>
    <p:sldId id="267" r:id="rId2"/>
    <p:sldId id="769" r:id="rId3"/>
    <p:sldId id="770" r:id="rId4"/>
    <p:sldId id="771" r:id="rId5"/>
  </p:sldIdLst>
  <p:sldSz cx="9144000" cy="6858000" type="screen4x3"/>
  <p:notesSz cx="6858000" cy="9144000"/>
  <p:custDataLst>
    <p:tags r:id="rId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CDC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3" autoAdjust="0"/>
    <p:restoredTop sz="89293" autoAdjust="0"/>
  </p:normalViewPr>
  <p:slideViewPr>
    <p:cSldViewPr>
      <p:cViewPr varScale="1">
        <p:scale>
          <a:sx n="75" d="100"/>
          <a:sy n="75" d="100"/>
        </p:scale>
        <p:origin x="115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D83D6-BC8D-4DF2-B085-69437481D5ED}" type="datetimeFigureOut">
              <a:rPr lang="en-US" smtClean="0"/>
              <a:pPr/>
              <a:t>7/10/2014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2EF6-2C29-45ED-84E7-564F5EB11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73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14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7/10/2014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4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7/10/2014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89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7/10/2014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97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7/10/2014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04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7/10/2014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36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7/10/2014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40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7/10/2014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0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7/10/2014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2904671" y="635635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Research@SOIC</a:t>
            </a:r>
            <a:endParaRPr lang="en-US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55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infomall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25" y="565943"/>
            <a:ext cx="9144000" cy="1339057"/>
          </a:xfrm>
        </p:spPr>
        <p:txBody>
          <a:bodyPr>
            <a:noAutofit/>
          </a:bodyPr>
          <a:lstStyle/>
          <a:p>
            <a:r>
              <a:rPr lang="en-US" dirty="0" smtClean="0"/>
              <a:t>Panel: Beyond Exascale Computing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5" y="1752600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ADVANCED RESEARCH WORKSHOP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 HIGH PERFORMANCE COMPUTING</a:t>
            </a:r>
            <a:b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From Clouds and Big Data to Exascale and Beyond</a:t>
            </a:r>
          </a:p>
          <a:p>
            <a:r>
              <a:rPr lang="en-US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Cetraro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(Italy)</a:t>
            </a:r>
          </a:p>
          <a:p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July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9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</a:t>
            </a:r>
            <a:endParaRPr lang="it-IT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38600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038600"/>
            <a:ext cx="9144000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black"/>
                </a:solidFill>
                <a:cs typeface="Times New Roman" pitchFamily="18" charset="0"/>
              </a:rPr>
              <a:t>Geoffrey Fox 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prstClr val="black"/>
                </a:solidFill>
                <a:hlinkClick r:id="rId4"/>
              </a:rPr>
              <a:t>http://www.infomall.org</a:t>
            </a:r>
            <a:endParaRPr lang="en-US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Digital Science Center</a:t>
            </a:r>
          </a:p>
          <a:p>
            <a:pPr algn="ctr">
              <a:spcBef>
                <a:spcPct val="20000"/>
              </a:spcBef>
            </a:pPr>
            <a:r>
              <a:rPr lang="en-US" dirty="0">
                <a:solidFill>
                  <a:prstClr val="black"/>
                </a:solidFill>
                <a:cs typeface="Times New Roman" pitchFamily="18" charset="0"/>
              </a:rPr>
              <a:t>Indiana University Bloomington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76200"/>
            <a:ext cx="8229600" cy="792162"/>
          </a:xfrm>
        </p:spPr>
        <p:txBody>
          <a:bodyPr/>
          <a:lstStyle/>
          <a:p>
            <a:r>
              <a:rPr lang="en-US" dirty="0" smtClean="0"/>
              <a:t>Comments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8361"/>
            <a:ext cx="9144000" cy="5853113"/>
          </a:xfrm>
        </p:spPr>
        <p:txBody>
          <a:bodyPr/>
          <a:lstStyle/>
          <a:p>
            <a:r>
              <a:rPr lang="en-US" sz="2600" b="1" dirty="0" smtClean="0"/>
              <a:t>Main comment: </a:t>
            </a:r>
            <a:r>
              <a:rPr lang="en-US" sz="2600" dirty="0" smtClean="0"/>
              <a:t>Machines </a:t>
            </a:r>
            <a:r>
              <a:rPr lang="en-US" sz="2600" dirty="0"/>
              <a:t>are changing but not so clear problems are. </a:t>
            </a:r>
            <a:r>
              <a:rPr lang="en-US" sz="2600" dirty="0" smtClean="0"/>
              <a:t>Do </a:t>
            </a:r>
            <a:r>
              <a:rPr lang="en-US" sz="2600" dirty="0"/>
              <a:t>we know what post exascale age problems </a:t>
            </a:r>
            <a:r>
              <a:rPr lang="en-US" sz="2600" dirty="0" smtClean="0"/>
              <a:t>are?</a:t>
            </a:r>
            <a:endParaRPr lang="en-US" sz="2600" dirty="0"/>
          </a:p>
          <a:p>
            <a:r>
              <a:rPr lang="en-US" sz="2600" b="1" dirty="0" smtClean="0"/>
              <a:t>What are Big Data Problems: </a:t>
            </a:r>
            <a:r>
              <a:rPr lang="en-US" sz="2600" dirty="0" smtClean="0"/>
              <a:t>There </a:t>
            </a:r>
            <a:r>
              <a:rPr lang="en-US" sz="2600" dirty="0"/>
              <a:t>is big data  but current data analytics (machine learning) algorithms are classic parallel algorithms. adjective current maybe important -- may change</a:t>
            </a:r>
          </a:p>
          <a:p>
            <a:r>
              <a:rPr lang="en-US" sz="2600" dirty="0"/>
              <a:t>Note two interesting aspects of Google or Amazon or Facebook parallelisms</a:t>
            </a:r>
          </a:p>
          <a:p>
            <a:r>
              <a:rPr lang="en-US" sz="2600" dirty="0"/>
              <a:t>Back end data and users. both in billions or higher</a:t>
            </a:r>
          </a:p>
          <a:p>
            <a:r>
              <a:rPr lang="en-US" sz="2600" dirty="0"/>
              <a:t>Science is dominated by back end data</a:t>
            </a:r>
          </a:p>
          <a:p>
            <a:r>
              <a:rPr lang="en-US" sz="2600" dirty="0"/>
              <a:t>So I do expect differences between post exascale architectures for extreme scale science and commercial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9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76200"/>
            <a:ext cx="8229600" cy="792162"/>
          </a:xfrm>
        </p:spPr>
        <p:txBody>
          <a:bodyPr/>
          <a:lstStyle/>
          <a:p>
            <a:r>
              <a:rPr lang="en-US" dirty="0"/>
              <a:t>Comments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8361"/>
            <a:ext cx="9144000" cy="5853113"/>
          </a:xfrm>
        </p:spPr>
        <p:txBody>
          <a:bodyPr/>
          <a:lstStyle/>
          <a:p>
            <a:r>
              <a:rPr lang="en-US" sz="2600" dirty="0"/>
              <a:t>Famous analytics libraries are R and Mahout. Not optimized for scalable processing. Need to change this</a:t>
            </a:r>
          </a:p>
          <a:p>
            <a:r>
              <a:rPr lang="en-US" sz="2600" dirty="0"/>
              <a:t>Surely this will develop a new set of algorithms and architecture challenges. Claim is algorithm change gave as much performance increase as </a:t>
            </a:r>
            <a:r>
              <a:rPr lang="en-US" sz="2600" dirty="0" smtClean="0"/>
              <a:t>hardware in simulations. </a:t>
            </a:r>
            <a:r>
              <a:rPr lang="en-US" sz="2600" dirty="0"/>
              <a:t>Will this happen in analytics. what will be the needs of these complex new algorithms</a:t>
            </a:r>
          </a:p>
          <a:p>
            <a:r>
              <a:rPr lang="en-US" sz="2600" dirty="0"/>
              <a:t>Current analytics are pretty homogeneous e.g. "deep learning" is extreme. 11 billion highly uniform parameters which are weights of artificial neural </a:t>
            </a:r>
            <a:r>
              <a:rPr lang="en-US" sz="2600" dirty="0" smtClean="0"/>
              <a:t>network like </a:t>
            </a:r>
            <a:r>
              <a:rPr lang="en-US" sz="2600" dirty="0"/>
              <a:t>the initial finite difference algorithms we started with in </a:t>
            </a:r>
            <a:r>
              <a:rPr lang="en-US" sz="2600" dirty="0" smtClean="0"/>
              <a:t>parallel simulation </a:t>
            </a:r>
            <a:r>
              <a:rPr lang="en-US" sz="2600" dirty="0"/>
              <a:t>area. Simulations have introduced heterogeneous algorithms with adaptive meshes </a:t>
            </a:r>
            <a:r>
              <a:rPr lang="en-US" sz="2600" dirty="0" err="1"/>
              <a:t>etc</a:t>
            </a:r>
            <a:r>
              <a:rPr lang="en-US" sz="2600" dirty="0"/>
              <a:t>; this likely to occur in analytics and lead to change</a:t>
            </a:r>
          </a:p>
          <a:p>
            <a:endParaRPr lang="en-US" sz="2500" dirty="0"/>
          </a:p>
          <a:p>
            <a:endParaRPr lang="en-US" sz="2500" dirty="0"/>
          </a:p>
          <a:p>
            <a:endParaRPr lang="en-US" sz="2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88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" y="76200"/>
            <a:ext cx="8229600" cy="792162"/>
          </a:xfrm>
        </p:spPr>
        <p:txBody>
          <a:bodyPr/>
          <a:lstStyle/>
          <a:p>
            <a:r>
              <a:rPr lang="en-US" dirty="0"/>
              <a:t>Comments </a:t>
            </a:r>
            <a:r>
              <a:rPr lang="en-US" dirty="0" smtClean="0"/>
              <a:t>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8361"/>
            <a:ext cx="9144000" cy="5853113"/>
          </a:xfrm>
        </p:spPr>
        <p:txBody>
          <a:bodyPr/>
          <a:lstStyle/>
          <a:p>
            <a:r>
              <a:rPr lang="en-US" sz="2800" b="1" dirty="0"/>
              <a:t>Abstractions. </a:t>
            </a:r>
            <a:r>
              <a:rPr lang="en-US" sz="2800" dirty="0"/>
              <a:t>Not so clear problems have structure proposed for post </a:t>
            </a:r>
            <a:r>
              <a:rPr lang="en-US" sz="2800" dirty="0" smtClean="0"/>
              <a:t>exascale machine architectures.</a:t>
            </a:r>
            <a:r>
              <a:rPr lang="en-US" dirty="0" smtClean="0"/>
              <a:t> </a:t>
            </a:r>
            <a:r>
              <a:rPr lang="en-US" sz="2800" dirty="0" smtClean="0"/>
              <a:t>We </a:t>
            </a:r>
            <a:r>
              <a:rPr lang="en-US" sz="2800" dirty="0"/>
              <a:t>can reformulate them but is that because they  want to </a:t>
            </a:r>
            <a:r>
              <a:rPr lang="en-US" sz="2800" dirty="0" smtClean="0"/>
              <a:t>be reformulated  </a:t>
            </a:r>
            <a:r>
              <a:rPr lang="en-US" sz="2800" dirty="0"/>
              <a:t>or because efficient use of hardware </a:t>
            </a:r>
            <a:r>
              <a:rPr lang="en-US" sz="2800" dirty="0" smtClean="0"/>
              <a:t>demands reformulation?</a:t>
            </a:r>
            <a:endParaRPr lang="en-US" sz="2800" dirty="0"/>
          </a:p>
          <a:p>
            <a:r>
              <a:rPr lang="en-US" sz="2800" dirty="0"/>
              <a:t>When </a:t>
            </a:r>
            <a:r>
              <a:rPr lang="en-US" sz="2800" dirty="0" smtClean="0"/>
              <a:t>Mother Nature </a:t>
            </a:r>
            <a:r>
              <a:rPr lang="en-US" sz="2800" dirty="0"/>
              <a:t>evolves a blade of grass or a star, it is not put on a dataflow stack. it is updated in place</a:t>
            </a:r>
          </a:p>
          <a:p>
            <a:r>
              <a:rPr lang="en-US" sz="2800" dirty="0"/>
              <a:t>I personally find it painful to map problems into multiple programming models -- </a:t>
            </a:r>
            <a:r>
              <a:rPr lang="en-US" sz="2800" dirty="0" err="1"/>
              <a:t>cuda</a:t>
            </a:r>
            <a:r>
              <a:rPr lang="en-US" sz="2800" dirty="0"/>
              <a:t> </a:t>
            </a:r>
            <a:r>
              <a:rPr lang="en-US" sz="2800" dirty="0" err="1"/>
              <a:t>mpi</a:t>
            </a:r>
            <a:r>
              <a:rPr lang="en-US" sz="2800" dirty="0"/>
              <a:t> threads ....</a:t>
            </a:r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3084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Panel: Beyond Exascale Computing&amp;quot;&quot;/&gt;&lt;property id=&quot;20307&quot; value=&quot;267&quot;/&gt;&lt;/object&gt;&lt;object type=&quot;3&quot; unique_id=&quot;247840&quot;&gt;&lt;property id=&quot;20148&quot; value=&quot;5&quot;/&gt;&lt;property id=&quot;20300&quot; value=&quot;Slide 2 - &amp;quot;Comments I&amp;quot;&quot;/&gt;&lt;property id=&quot;20307&quot; value=&quot;769&quot;/&gt;&lt;/object&gt;&lt;object type=&quot;3&quot; unique_id=&quot;247841&quot;&gt;&lt;property id=&quot;20148&quot; value=&quot;5&quot;/&gt;&lt;property id=&quot;20300&quot; value=&quot;Slide 3 - &amp;quot;Comments II&amp;quot;&quot;/&gt;&lt;property id=&quot;20307&quot; value=&quot;770&quot;/&gt;&lt;/object&gt;&lt;object type=&quot;3&quot; unique_id=&quot;247842&quot;&gt;&lt;property id=&quot;20148&quot; value=&quot;5&quot;/&gt;&lt;property id=&quot;20300&quot; value=&quot;Slide 4 - &amp;quot;Comments III&amp;quot;&quot;/&gt;&lt;property id=&quot;20307&quot; value=&quot;771&quot;/&gt;&lt;/object&gt;&lt;/object&gt;&lt;object type=&quot;8&quot; unique_id=&quot;1015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23924</TotalTime>
  <Words>336</Words>
  <Application>Microsoft Office PowerPoint</Application>
  <PresentationFormat>On-screen Show (4:3)</PresentationFormat>
  <Paragraphs>30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MS PGothic</vt:lpstr>
      <vt:lpstr>Arial</vt:lpstr>
      <vt:lpstr>Calibri</vt:lpstr>
      <vt:lpstr>Times New Roman</vt:lpstr>
      <vt:lpstr>3_Office Theme</vt:lpstr>
      <vt:lpstr>Panel: Beyond Exascale Computing</vt:lpstr>
      <vt:lpstr>Comments I</vt:lpstr>
      <vt:lpstr>Comments II</vt:lpstr>
      <vt:lpstr>Comments III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Geoffrey Fox</dc:creator>
  <cp:lastModifiedBy>Geoffrey Fox</cp:lastModifiedBy>
  <cp:revision>607</cp:revision>
  <dcterms:created xsi:type="dcterms:W3CDTF">2010-05-04T01:29:55Z</dcterms:created>
  <dcterms:modified xsi:type="dcterms:W3CDTF">2014-07-10T14:36:20Z</dcterms:modified>
</cp:coreProperties>
</file>