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74" r:id="rId2"/>
    <p:sldMasterId id="2147484283" r:id="rId3"/>
    <p:sldMasterId id="2147484314" r:id="rId4"/>
  </p:sldMasterIdLst>
  <p:notesMasterIdLst>
    <p:notesMasterId r:id="rId37"/>
  </p:notesMasterIdLst>
  <p:sldIdLst>
    <p:sldId id="384" r:id="rId5"/>
    <p:sldId id="391" r:id="rId6"/>
    <p:sldId id="431" r:id="rId7"/>
    <p:sldId id="395" r:id="rId8"/>
    <p:sldId id="396" r:id="rId9"/>
    <p:sldId id="397" r:id="rId10"/>
    <p:sldId id="394" r:id="rId11"/>
    <p:sldId id="375" r:id="rId12"/>
    <p:sldId id="399" r:id="rId13"/>
    <p:sldId id="400" r:id="rId14"/>
    <p:sldId id="401" r:id="rId15"/>
    <p:sldId id="450" r:id="rId16"/>
    <p:sldId id="437" r:id="rId17"/>
    <p:sldId id="402" r:id="rId18"/>
    <p:sldId id="382" r:id="rId19"/>
    <p:sldId id="477" r:id="rId20"/>
    <p:sldId id="478" r:id="rId21"/>
    <p:sldId id="483" r:id="rId22"/>
    <p:sldId id="480" r:id="rId23"/>
    <p:sldId id="428" r:id="rId24"/>
    <p:sldId id="484" r:id="rId25"/>
    <p:sldId id="451" r:id="rId26"/>
    <p:sldId id="453" r:id="rId27"/>
    <p:sldId id="471" r:id="rId28"/>
    <p:sldId id="479" r:id="rId29"/>
    <p:sldId id="463" r:id="rId30"/>
    <p:sldId id="440" r:id="rId31"/>
    <p:sldId id="482" r:id="rId32"/>
    <p:sldId id="442" r:id="rId33"/>
    <p:sldId id="390" r:id="rId34"/>
    <p:sldId id="481" r:id="rId35"/>
    <p:sldId id="476" r:id="rId36"/>
  </p:sldIdLst>
  <p:sldSz cx="9144000" cy="6858000" type="screen4x3"/>
  <p:notesSz cx="6858000" cy="9144000"/>
  <p:custDataLst>
    <p:tags r:id="rId38"/>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3E6"/>
    <a:srgbClr val="6D6E70"/>
    <a:srgbClr val="F8F3D2"/>
    <a:srgbClr val="B30838"/>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3" autoAdjust="0"/>
    <p:restoredTop sz="94660"/>
  </p:normalViewPr>
  <p:slideViewPr>
    <p:cSldViewPr>
      <p:cViewPr varScale="1">
        <p:scale>
          <a:sx n="100" d="100"/>
          <a:sy n="100" d="100"/>
        </p:scale>
        <p:origin x="1134" y="102"/>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118390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30</a:t>
            </a:fld>
            <a:endParaRPr lang="en-US" altLang="en-US"/>
          </a:p>
        </p:txBody>
      </p:sp>
    </p:spTree>
    <p:extLst>
      <p:ext uri="{BB962C8B-B14F-4D97-AF65-F5344CB8AC3E}">
        <p14:creationId xmlns:p14="http://schemas.microsoft.com/office/powerpoint/2010/main" val="3270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32</a:t>
            </a:fld>
            <a:endParaRPr lang="en-US" altLang="en-US"/>
          </a:p>
        </p:txBody>
      </p:sp>
    </p:spTree>
    <p:extLst>
      <p:ext uri="{BB962C8B-B14F-4D97-AF65-F5344CB8AC3E}">
        <p14:creationId xmlns:p14="http://schemas.microsoft.com/office/powerpoint/2010/main" val="61570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146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648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9</a:t>
            </a:fld>
            <a:endParaRPr lang="en-US"/>
          </a:p>
        </p:txBody>
      </p:sp>
    </p:spTree>
    <p:extLst>
      <p:ext uri="{BB962C8B-B14F-4D97-AF65-F5344CB8AC3E}">
        <p14:creationId xmlns:p14="http://schemas.microsoft.com/office/powerpoint/2010/main" val="207639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10</a:t>
            </a:fld>
            <a:endParaRPr lang="en-US"/>
          </a:p>
        </p:txBody>
      </p:sp>
    </p:spTree>
    <p:extLst>
      <p:ext uri="{BB962C8B-B14F-4D97-AF65-F5344CB8AC3E}">
        <p14:creationId xmlns:p14="http://schemas.microsoft.com/office/powerpoint/2010/main" val="93180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11</a:t>
            </a:fld>
            <a:endParaRPr lang="en-US"/>
          </a:p>
        </p:txBody>
      </p:sp>
    </p:spTree>
    <p:extLst>
      <p:ext uri="{BB962C8B-B14F-4D97-AF65-F5344CB8AC3E}">
        <p14:creationId xmlns:p14="http://schemas.microsoft.com/office/powerpoint/2010/main" val="226678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0556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6892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21</a:t>
            </a:fld>
            <a:endParaRPr lang="en-US"/>
          </a:p>
        </p:txBody>
      </p:sp>
    </p:spTree>
    <p:extLst>
      <p:ext uri="{BB962C8B-B14F-4D97-AF65-F5344CB8AC3E}">
        <p14:creationId xmlns:p14="http://schemas.microsoft.com/office/powerpoint/2010/main" val="2446746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91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1135982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2253624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169702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8508977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412796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p:txBody>
          <a:bodyPr/>
          <a:lstStyle/>
          <a:p>
            <a:pPr defTabSz="914400" eaLnBrk="0" fontAlgn="base" hangingPunct="0">
              <a:spcBef>
                <a:spcPct val="0"/>
              </a:spcBef>
              <a:spcAft>
                <a:spcPct val="0"/>
              </a:spcAft>
            </a:pPr>
            <a:r>
              <a:rPr lang="en-US" i="1">
                <a:solidFill>
                  <a:srgbClr val="000000">
                    <a:tint val="75000"/>
                  </a:srgbClr>
                </a:solidFill>
              </a:rPr>
              <a:t>5/17/2016</a:t>
            </a:r>
          </a:p>
        </p:txBody>
      </p:sp>
    </p:spTree>
    <p:extLst>
      <p:ext uri="{BB962C8B-B14F-4D97-AF65-F5344CB8AC3E}">
        <p14:creationId xmlns:p14="http://schemas.microsoft.com/office/powerpoint/2010/main" val="4111848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0879319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1518835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944816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143540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extLst>
      <p:ext uri="{BB962C8B-B14F-4D97-AF65-F5344CB8AC3E}">
        <p14:creationId xmlns:p14="http://schemas.microsoft.com/office/powerpoint/2010/main" val="1198016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12788609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3381971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p:txBody>
          <a:bodyPr/>
          <a:lstStyle/>
          <a:p>
            <a:pPr defTabSz="914400" eaLnBrk="0" fontAlgn="base" hangingPunct="0">
              <a:spcBef>
                <a:spcPct val="0"/>
              </a:spcBef>
              <a:spcAft>
                <a:spcPct val="0"/>
              </a:spcAft>
            </a:pPr>
            <a:r>
              <a:rPr lang="en-US" i="1">
                <a:solidFill>
                  <a:srgbClr val="000000">
                    <a:tint val="75000"/>
                  </a:srgbClr>
                </a:solidFill>
              </a:rPr>
              <a:t>02/16/2016</a:t>
            </a:r>
          </a:p>
        </p:txBody>
      </p:sp>
    </p:spTree>
    <p:extLst>
      <p:ext uri="{BB962C8B-B14F-4D97-AF65-F5344CB8AC3E}">
        <p14:creationId xmlns:p14="http://schemas.microsoft.com/office/powerpoint/2010/main" val="726527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539997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358144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587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981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02/16/2016</a:t>
            </a:r>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782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809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31360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416453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a:xfrm>
            <a:off x="5715000" y="6246358"/>
            <a:ext cx="2057400" cy="365125"/>
          </a:xfrm>
          <a:prstGeom prst="rect">
            <a:avLst/>
          </a:prstGeom>
        </p:spPr>
        <p:txBody>
          <a:bodyPr/>
          <a:lstStyle/>
          <a:p>
            <a:pPr defTabSz="914400" eaLnBrk="0" fontAlgn="base" hangingPunct="0">
              <a:spcBef>
                <a:spcPct val="0"/>
              </a:spcBef>
              <a:spcAft>
                <a:spcPct val="0"/>
              </a:spcAft>
            </a:pPr>
            <a:r>
              <a:rPr lang="en-US" i="1">
                <a:solidFill>
                  <a:srgbClr val="000000">
                    <a:tint val="75000"/>
                  </a:srgbClr>
                </a:solidFill>
              </a:rPr>
              <a:t>5/17/2016</a:t>
            </a:r>
          </a:p>
        </p:txBody>
      </p:sp>
    </p:spTree>
    <p:extLst>
      <p:ext uri="{BB962C8B-B14F-4D97-AF65-F5344CB8AC3E}">
        <p14:creationId xmlns:p14="http://schemas.microsoft.com/office/powerpoint/2010/main" val="1695949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cSld>
  <p:clrMap bg1="lt1" tx1="dk1" bg2="lt2" tx2="dk2" accent1="accent1" accent2="accent2" accent3="accent3" accent4="accent4" accent5="accent5" accent6="accent6" hlink="hlink" folHlink="folHlink"/>
  <p:sldLayoutIdLst>
    <p:sldLayoutId id="2147484215" r:id="rId1"/>
    <p:sldLayoutId id="2147484213" r:id="rId2"/>
    <p:sldLayoutId id="2147484248" r:id="rId3"/>
    <p:sldLayoutId id="2147484273" r:id="rId4"/>
    <p:sldLayoutId id="2147484323" r:id="rId5"/>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Tree>
    <p:extLst>
      <p:ext uri="{BB962C8B-B14F-4D97-AF65-F5344CB8AC3E}">
        <p14:creationId xmlns:p14="http://schemas.microsoft.com/office/powerpoint/2010/main" val="986681619"/>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8" r:id="rId3"/>
    <p:sldLayoutId id="2147484280" r:id="rId4"/>
    <p:sldLayoutId id="2147484281" r:id="rId5"/>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r>
              <a:rPr lang="en-US" i="1">
                <a:solidFill>
                  <a:srgbClr val="000000">
                    <a:tint val="75000"/>
                  </a:srgbClr>
                </a:solidFill>
              </a:rPr>
              <a:t>5/17/2016</a:t>
            </a:r>
            <a:endParaRPr lang="en-US" i="1" dirty="0">
              <a:solidFill>
                <a:srgbClr val="000000">
                  <a:tint val="75000"/>
                </a:srgbClr>
              </a:solidFill>
            </a:endParaRPr>
          </a:p>
        </p:txBody>
      </p:sp>
    </p:spTree>
    <p:extLst>
      <p:ext uri="{BB962C8B-B14F-4D97-AF65-F5344CB8AC3E}">
        <p14:creationId xmlns:p14="http://schemas.microsoft.com/office/powerpoint/2010/main" val="536578539"/>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9" r:id="rId5"/>
    <p:sldLayoutId id="2147484290" r:id="rId6"/>
    <p:sldLayoutId id="2147484291" r:id="rId7"/>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r>
              <a:rPr lang="en-US" i="1">
                <a:solidFill>
                  <a:srgbClr val="000000">
                    <a:tint val="75000"/>
                  </a:srgbClr>
                </a:solidFill>
              </a:rPr>
              <a:t>02/16/2016</a:t>
            </a:r>
          </a:p>
        </p:txBody>
      </p:sp>
    </p:spTree>
    <p:extLst>
      <p:ext uri="{BB962C8B-B14F-4D97-AF65-F5344CB8AC3E}">
        <p14:creationId xmlns:p14="http://schemas.microsoft.com/office/powerpoint/2010/main" val="2083273732"/>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20" r:id="rId5"/>
    <p:sldLayoutId id="2147484321" r:id="rId6"/>
    <p:sldLayoutId id="2147484322" r:id="rId7"/>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
        <p:nvSpPr>
          <p:cNvPr id="2" name="Title 1"/>
          <p:cNvSpPr>
            <a:spLocks noGrp="1"/>
          </p:cNvSpPr>
          <p:nvPr>
            <p:ph type="title" idx="4294967295"/>
          </p:nvPr>
        </p:nvSpPr>
        <p:spPr>
          <a:xfrm>
            <a:off x="-14111" y="221172"/>
            <a:ext cx="9144000" cy="1143000"/>
          </a:xfrm>
        </p:spPr>
        <p:txBody>
          <a:bodyPr/>
          <a:lstStyle/>
          <a:p>
            <a:pPr algn="ctr"/>
            <a:r>
              <a:rPr lang="en-US" sz="2800" dirty="0"/>
              <a:t>Application and Software Classifications that motivate Big Data and Big Simulation Convergence</a:t>
            </a:r>
            <a:endParaRPr lang="en-US" sz="2800" b="1" dirty="0"/>
          </a:p>
        </p:txBody>
      </p:sp>
      <p:sp>
        <p:nvSpPr>
          <p:cNvPr id="7" name="Rectangle 6"/>
          <p:cNvSpPr/>
          <p:nvPr/>
        </p:nvSpPr>
        <p:spPr>
          <a:xfrm>
            <a:off x="0" y="3124200"/>
            <a:ext cx="9144000" cy="2825389"/>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Geoffrey Fox</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June 28, 2016</a:t>
            </a: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8" name="Subtitle 2"/>
          <p:cNvSpPr txBox="1">
            <a:spLocks/>
          </p:cNvSpPr>
          <p:nvPr/>
        </p:nvSpPr>
        <p:spPr>
          <a:xfrm>
            <a:off x="-14111" y="1383222"/>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en-US" sz="2400" b="1" i="0" kern="0" dirty="0"/>
              <a:t>HPC 2016 HIGH PERFORMANCE COMPUTING</a:t>
            </a:r>
          </a:p>
          <a:p>
            <a:pPr marL="0" indent="0" algn="ctr">
              <a:buNone/>
            </a:pPr>
            <a:r>
              <a:rPr lang="en-US" sz="2400" b="1" i="0" kern="0" dirty="0"/>
              <a:t>FROM CLOUDS AND BIG DATA TO EXASCALE AND BEYOND</a:t>
            </a:r>
            <a:br>
              <a:rPr lang="en-US" sz="2400" b="1" i="0" kern="0" dirty="0"/>
            </a:br>
            <a:r>
              <a:rPr lang="en-US" sz="2400" b="1" i="0" kern="0" dirty="0"/>
              <a:t>June 27- July 1 2016 </a:t>
            </a:r>
            <a:r>
              <a:rPr lang="en-US" sz="2400" b="1" i="0" kern="0" dirty="0" err="1"/>
              <a:t>Cetraro</a:t>
            </a:r>
            <a:endParaRPr lang="en-US" sz="2400" b="1" i="0" kern="0" dirty="0"/>
          </a:p>
          <a:p>
            <a:pPr marL="0" indent="0" algn="ctr">
              <a:buNone/>
            </a:pPr>
            <a:r>
              <a:rPr lang="en-US" sz="2400" b="1" i="0" kern="0" dirty="0"/>
              <a:t>http://www.hpcc.unical.it/hpc2016/</a:t>
            </a:r>
          </a:p>
        </p:txBody>
      </p:sp>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6814"/>
          </a:xfrm>
        </p:spPr>
        <p:txBody>
          <a:bodyPr/>
          <a:lstStyle/>
          <a:p>
            <a:pPr algn="ctr"/>
            <a:r>
              <a:rPr lang="en-US" b="1" dirty="0"/>
              <a:t>HPC (Simulation) Benchmark Classics</a:t>
            </a:r>
          </a:p>
        </p:txBody>
      </p:sp>
      <p:sp>
        <p:nvSpPr>
          <p:cNvPr id="3" name="Content Placeholder 2"/>
          <p:cNvSpPr>
            <a:spLocks noGrp="1"/>
          </p:cNvSpPr>
          <p:nvPr>
            <p:ph idx="1"/>
          </p:nvPr>
        </p:nvSpPr>
        <p:spPr>
          <a:xfrm>
            <a:off x="261257" y="799682"/>
            <a:ext cx="8882743" cy="4525963"/>
          </a:xfrm>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 </a:t>
            </a:r>
            <a:r>
              <a:rPr lang="en-US" sz="2800" b="1" dirty="0"/>
              <a:t>HPCG</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10</a:t>
            </a:fld>
            <a:endParaRPr lang="en-US"/>
          </a:p>
        </p:txBody>
      </p:sp>
      <p:sp>
        <p:nvSpPr>
          <p:cNvPr id="4" name="Date Placeholder 3"/>
          <p:cNvSpPr>
            <a:spLocks noGrp="1"/>
          </p:cNvSpPr>
          <p:nvPr>
            <p:ph type="dt" sz="half" idx="2"/>
          </p:nvPr>
        </p:nvSpPr>
        <p:spPr/>
        <p:txBody>
          <a:bodyPr/>
          <a:lstStyle/>
          <a:p>
            <a:r>
              <a:rPr lang="en-US"/>
              <a:t>02/16/2016</a:t>
            </a:r>
          </a:p>
        </p:txBody>
      </p:sp>
      <p:sp>
        <p:nvSpPr>
          <p:cNvPr id="6" name="Rectangle 5"/>
          <p:cNvSpPr/>
          <p:nvPr/>
        </p:nvSpPr>
        <p:spPr>
          <a:xfrm>
            <a:off x="5715000" y="2801053"/>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Tree>
    <p:extLst>
      <p:ext uri="{BB962C8B-B14F-4D97-AF65-F5344CB8AC3E}">
        <p14:creationId xmlns:p14="http://schemas.microsoft.com/office/powerpoint/2010/main" val="117320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827477" cy="867508"/>
          </a:xfrm>
        </p:spPr>
        <p:txBody>
          <a:bodyPr/>
          <a:lstStyle/>
          <a:p>
            <a:r>
              <a:rPr lang="en-US" b="1" dirty="0"/>
              <a:t>13 Berkeley Dwarfs</a:t>
            </a:r>
          </a:p>
        </p:txBody>
      </p:sp>
      <p:sp>
        <p:nvSpPr>
          <p:cNvPr id="3" name="Content Placeholder 2"/>
          <p:cNvSpPr>
            <a:spLocks noGrp="1"/>
          </p:cNvSpPr>
          <p:nvPr>
            <p:ph idx="1"/>
          </p:nvPr>
        </p:nvSpPr>
        <p:spPr>
          <a:xfrm>
            <a:off x="0" y="685800"/>
            <a:ext cx="9144000" cy="6172200"/>
          </a:xfrm>
        </p:spPr>
        <p:txBody>
          <a:bodyPr>
            <a:normAutofit/>
          </a:bodyPr>
          <a:lstStyle/>
          <a:p>
            <a:pPr marL="514350" indent="-514350">
              <a:buFont typeface="+mj-lt"/>
              <a:buAutoNum type="arabicParenR"/>
            </a:pPr>
            <a:r>
              <a:rPr lang="en-US" dirty="0">
                <a:solidFill>
                  <a:srgbClr val="0070C0"/>
                </a:solidFill>
              </a:rPr>
              <a:t>Dense Linear Algebra </a:t>
            </a: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br>
              <a:rPr lang="en-US" dirty="0"/>
            </a:br>
            <a:r>
              <a:rPr lang="en-US" dirty="0"/>
              <a:t>Branch-and-Bound</a:t>
            </a:r>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6" name="Slide Number Placeholder 5"/>
          <p:cNvSpPr>
            <a:spLocks noGrp="1"/>
          </p:cNvSpPr>
          <p:nvPr>
            <p:ph type="sldNum" sz="quarter" idx="12"/>
          </p:nvPr>
        </p:nvSpPr>
        <p:spPr/>
        <p:txBody>
          <a:bodyPr/>
          <a:lstStyle/>
          <a:p>
            <a:fld id="{29CB78FB-1415-9B4D-996E-11F146E2B0ED}" type="slidenum">
              <a:rPr lang="en-US" smtClean="0"/>
              <a:t>11</a:t>
            </a:fld>
            <a:endParaRPr lang="en-US"/>
          </a:p>
        </p:txBody>
      </p:sp>
      <p:sp>
        <p:nvSpPr>
          <p:cNvPr id="5" name="Date Placeholder 4"/>
          <p:cNvSpPr>
            <a:spLocks noGrp="1"/>
          </p:cNvSpPr>
          <p:nvPr>
            <p:ph type="dt" sz="half" idx="2"/>
          </p:nvPr>
        </p:nvSpPr>
        <p:spPr/>
        <p:txBody>
          <a:bodyPr/>
          <a:lstStyle/>
          <a:p>
            <a:r>
              <a:rPr lang="en-US"/>
              <a:t>02/16/2016</a:t>
            </a:r>
          </a:p>
        </p:txBody>
      </p:sp>
      <p:sp>
        <p:nvSpPr>
          <p:cNvPr id="4" name="TextBox 3"/>
          <p:cNvSpPr txBox="1"/>
          <p:nvPr/>
        </p:nvSpPr>
        <p:spPr>
          <a:xfrm>
            <a:off x="3505200" y="1318301"/>
            <a:ext cx="5475513" cy="4524315"/>
          </a:xfrm>
          <a:prstGeom prst="rect">
            <a:avLst/>
          </a:prstGeom>
          <a:noFill/>
        </p:spPr>
        <p:txBody>
          <a:bodyPr wrap="square" rtlCol="0">
            <a:spAutoFit/>
          </a:bodyPr>
          <a:lstStyle/>
          <a:p>
            <a:r>
              <a:rPr lang="en-US" sz="2400" dirty="0"/>
              <a:t>First 6 of these correspond to </a:t>
            </a:r>
            <a:r>
              <a:rPr lang="en-US" sz="2400" dirty="0" err="1"/>
              <a:t>Colella’s</a:t>
            </a:r>
            <a:r>
              <a:rPr lang="en-US" sz="2400" dirty="0"/>
              <a:t> original. (Classic simulations)</a:t>
            </a:r>
          </a:p>
          <a:p>
            <a:r>
              <a:rPr lang="en-US" sz="2400" dirty="0"/>
              <a:t>Monte Carlo dropped.</a:t>
            </a:r>
          </a:p>
          <a:p>
            <a:r>
              <a:rPr lang="en-US" sz="2400" dirty="0"/>
              <a:t>N-body methods are a subset of Particle in </a:t>
            </a:r>
            <a:r>
              <a:rPr lang="en-US" sz="2400" dirty="0" err="1"/>
              <a:t>Colella</a:t>
            </a:r>
            <a:r>
              <a:rPr lang="en-US" sz="2400" dirty="0"/>
              <a:t>.</a:t>
            </a:r>
            <a:br>
              <a:rPr lang="en-US" sz="2400" dirty="0"/>
            </a:br>
            <a:endParaRPr lang="en-US" sz="2400" dirty="0"/>
          </a:p>
          <a:p>
            <a:r>
              <a:rPr lang="en-US" sz="2400" dirty="0"/>
              <a:t>Note a little inconsistent in that MapReduce is a programming model and spectral method is a numerical method.</a:t>
            </a:r>
          </a:p>
          <a:p>
            <a:r>
              <a:rPr lang="en-US" sz="2400" dirty="0"/>
              <a:t>Need multiple facets to classify </a:t>
            </a:r>
            <a:r>
              <a:rPr lang="en-US" sz="2400"/>
              <a:t>use cases!</a:t>
            </a:r>
            <a:endParaRPr lang="en-US" sz="2400" dirty="0"/>
          </a:p>
        </p:txBody>
      </p:sp>
      <p:sp>
        <p:nvSpPr>
          <p:cNvPr id="7" name="Rectangle 6"/>
          <p:cNvSpPr/>
          <p:nvPr/>
        </p:nvSpPr>
        <p:spPr>
          <a:xfrm>
            <a:off x="3382237" y="694241"/>
            <a:ext cx="5721438" cy="461665"/>
          </a:xfrm>
          <a:prstGeom prst="rect">
            <a:avLst/>
          </a:prstGeom>
        </p:spPr>
        <p:txBody>
          <a:bodyPr wrap="none">
            <a:spAutoFit/>
          </a:bodyPr>
          <a:lstStyle/>
          <a:p>
            <a:r>
              <a:rPr lang="en-US" sz="2400" b="1" dirty="0">
                <a:solidFill>
                  <a:srgbClr val="C00000"/>
                </a:solidFill>
              </a:rPr>
              <a:t>Largely Models for Data or Simulation</a:t>
            </a:r>
          </a:p>
        </p:txBody>
      </p:sp>
    </p:spTree>
    <p:extLst>
      <p:ext uri="{BB962C8B-B14F-4D97-AF65-F5344CB8AC3E}">
        <p14:creationId xmlns:p14="http://schemas.microsoft.com/office/powerpoint/2010/main" val="175868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Classifying Use cases</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spTree>
    <p:extLst>
      <p:ext uri="{BB962C8B-B14F-4D97-AF65-F5344CB8AC3E}">
        <p14:creationId xmlns:p14="http://schemas.microsoft.com/office/powerpoint/2010/main" val="2854346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56" y="0"/>
            <a:ext cx="8382000" cy="1143000"/>
          </a:xfrm>
        </p:spPr>
        <p:txBody>
          <a:bodyPr/>
          <a:lstStyle/>
          <a:p>
            <a:r>
              <a:rPr lang="en-US" dirty="0"/>
              <a:t>Classifying Use Cases</a:t>
            </a:r>
          </a:p>
        </p:txBody>
      </p:sp>
      <p:sp>
        <p:nvSpPr>
          <p:cNvPr id="3" name="Content Placeholder 2"/>
          <p:cNvSpPr>
            <a:spLocks noGrp="1"/>
          </p:cNvSpPr>
          <p:nvPr>
            <p:ph idx="1"/>
          </p:nvPr>
        </p:nvSpPr>
        <p:spPr>
          <a:xfrm>
            <a:off x="28221" y="990600"/>
            <a:ext cx="9115779" cy="4038600"/>
          </a:xfrm>
        </p:spPr>
        <p:txBody>
          <a:bodyPr/>
          <a:lstStyle/>
          <a:p>
            <a:pPr>
              <a:spcBef>
                <a:spcPts val="600"/>
              </a:spcBef>
            </a:pPr>
            <a:r>
              <a:rPr lang="en-US" sz="2400" dirty="0"/>
              <a:t>Take 51 NIST and other use cases </a:t>
            </a:r>
            <a:r>
              <a:rPr lang="en-US" sz="2400" dirty="0">
                <a:sym typeface="Wingdings" panose="05000000000000000000" pitchFamily="2" charset="2"/>
              </a:rPr>
              <a:t> derive multiple specific features</a:t>
            </a:r>
          </a:p>
          <a:p>
            <a:pPr>
              <a:spcBef>
                <a:spcPts val="600"/>
              </a:spcBef>
            </a:pPr>
            <a:r>
              <a:rPr lang="en-US" sz="2400" dirty="0"/>
              <a:t>Generalize and systematize with features termed “facets”</a:t>
            </a:r>
          </a:p>
          <a:p>
            <a:pPr>
              <a:spcBef>
                <a:spcPts val="600"/>
              </a:spcBef>
            </a:pPr>
            <a:r>
              <a:rPr lang="en-US" sz="2400" b="1" dirty="0">
                <a:solidFill>
                  <a:srgbClr val="FF0000"/>
                </a:solidFill>
              </a:rPr>
              <a:t>50 Facets (Big Data) termed Ogres </a:t>
            </a:r>
            <a:r>
              <a:rPr lang="en-US" sz="2400" dirty="0"/>
              <a:t>divided into 4 sets or views where each view has “similar” facets</a:t>
            </a:r>
            <a:endParaRPr lang="en-US" sz="2400" b="1" dirty="0">
              <a:solidFill>
                <a:srgbClr val="C00000"/>
              </a:solidFill>
            </a:endParaRPr>
          </a:p>
          <a:p>
            <a:pPr>
              <a:spcBef>
                <a:spcPts val="600"/>
              </a:spcBef>
            </a:pPr>
            <a:r>
              <a:rPr lang="en-US" sz="2400" dirty="0"/>
              <a:t>Add simulations and look separately at </a:t>
            </a:r>
            <a:r>
              <a:rPr lang="en-US" sz="2400" b="1" dirty="0">
                <a:solidFill>
                  <a:srgbClr val="FF0000"/>
                </a:solidFill>
              </a:rPr>
              <a:t>Data and Model </a:t>
            </a:r>
            <a:r>
              <a:rPr lang="en-US" sz="2400" dirty="0"/>
              <a:t>gives </a:t>
            </a:r>
            <a:r>
              <a:rPr lang="en-US" sz="2400" b="1" dirty="0">
                <a:solidFill>
                  <a:srgbClr val="FF0000"/>
                </a:solidFill>
              </a:rPr>
              <a:t>64 Facets </a:t>
            </a:r>
            <a:r>
              <a:rPr lang="en-US" sz="2400" dirty="0"/>
              <a:t>describing</a:t>
            </a:r>
            <a:r>
              <a:rPr lang="en-US" sz="2400" b="1" dirty="0">
                <a:solidFill>
                  <a:srgbClr val="C00000"/>
                </a:solidFill>
              </a:rPr>
              <a:t> </a:t>
            </a:r>
            <a:r>
              <a:rPr lang="en-US" sz="2400" b="1" dirty="0">
                <a:solidFill>
                  <a:srgbClr val="FF0000"/>
                </a:solidFill>
              </a:rPr>
              <a:t>Big Simulation and Data </a:t>
            </a:r>
            <a:r>
              <a:rPr lang="en-US" sz="2400" dirty="0"/>
              <a:t>termed </a:t>
            </a:r>
            <a:r>
              <a:rPr lang="en-US" sz="2400" b="1" dirty="0">
                <a:solidFill>
                  <a:srgbClr val="FF0000"/>
                </a:solidFill>
              </a:rPr>
              <a:t>Convergence Diamonds </a:t>
            </a:r>
            <a:r>
              <a:rPr lang="en-US" sz="2400" dirty="0"/>
              <a:t>looking at either </a:t>
            </a:r>
            <a:r>
              <a:rPr lang="en-US" sz="2400" b="1" dirty="0">
                <a:solidFill>
                  <a:srgbClr val="FF0000"/>
                </a:solidFill>
              </a:rPr>
              <a:t>data or model </a:t>
            </a:r>
            <a:r>
              <a:rPr lang="en-US" sz="2400" dirty="0"/>
              <a:t>or their combination</a:t>
            </a:r>
          </a:p>
          <a:p>
            <a:pPr>
              <a:spcBef>
                <a:spcPts val="600"/>
              </a:spcBef>
            </a:pPr>
            <a:r>
              <a:rPr lang="en-US" sz="2400" dirty="0"/>
              <a:t>Allows one to study coverage of benchmark sets and architectures</a:t>
            </a:r>
          </a:p>
          <a:p>
            <a:pPr>
              <a:spcBef>
                <a:spcPts val="600"/>
              </a:spcBef>
            </a:pP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38396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sp>
        <p:nvSpPr>
          <p:cNvPr id="3" name="Date Placeholder 2"/>
          <p:cNvSpPr>
            <a:spLocks noGrp="1"/>
          </p:cNvSpPr>
          <p:nvPr>
            <p:ph type="dt" sz="half" idx="2"/>
          </p:nvPr>
        </p:nvSpPr>
        <p:spPr/>
        <p:txBody>
          <a:bodyPr/>
          <a:lstStyle/>
          <a:p>
            <a:r>
              <a:rPr lang="en-US">
                <a:solidFill>
                  <a:srgbClr val="000000">
                    <a:tint val="75000"/>
                  </a:srgbClr>
                </a:solidFill>
              </a:rPr>
              <a:t>02/16/2016</a:t>
            </a:r>
          </a:p>
        </p:txBody>
      </p:sp>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419061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724" y="86459"/>
            <a:ext cx="9372599" cy="523141"/>
          </a:xfrm>
        </p:spPr>
        <p:txBody>
          <a:bodyPr/>
          <a:lstStyle/>
          <a:p>
            <a:pPr algn="ctr"/>
            <a:r>
              <a:rPr lang="en-US" sz="2400" dirty="0"/>
              <a:t>64 Features in 4 views for Unified Classification of Big Data and Simulation Applications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endParaRPr>
          </a:p>
        </p:txBody>
      </p:sp>
      <p:grpSp>
        <p:nvGrpSpPr>
          <p:cNvPr id="12" name="Group 11"/>
          <p:cNvGrpSpPr/>
          <p:nvPr/>
        </p:nvGrpSpPr>
        <p:grpSpPr>
          <a:xfrm>
            <a:off x="5576" y="609600"/>
            <a:ext cx="9157607" cy="5368401"/>
            <a:chOff x="0" y="372985"/>
            <a:chExt cx="9157607" cy="5368401"/>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0" y="823109"/>
              <a:ext cx="149733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497397" y="852941"/>
              <a:ext cx="1485956" cy="5309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Big Data)</a:t>
              </a:r>
            </a:p>
          </p:txBody>
        </p:sp>
        <p:sp>
          <p:nvSpPr>
            <p:cNvPr id="7" name="Rectangle 6"/>
            <p:cNvSpPr/>
            <p:nvPr/>
          </p:nvSpPr>
          <p:spPr>
            <a:xfrm>
              <a:off x="3137862" y="372985"/>
              <a:ext cx="7200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5424" y="3832343"/>
              <a:ext cx="90281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a:t>
              </a:r>
            </a:p>
          </p:txBody>
        </p:sp>
        <p:sp>
          <p:nvSpPr>
            <p:cNvPr id="9" name="TextBox 8"/>
            <p:cNvSpPr txBox="1"/>
            <p:nvPr/>
          </p:nvSpPr>
          <p:spPr>
            <a:xfrm>
              <a:off x="2108755" y="5426306"/>
              <a:ext cx="17491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0" name="TextBox 9"/>
            <p:cNvSpPr txBox="1"/>
            <p:nvPr/>
          </p:nvSpPr>
          <p:spPr>
            <a:xfrm>
              <a:off x="6782917" y="890009"/>
              <a:ext cx="12474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Data)</a:t>
              </a:r>
            </a:p>
          </p:txBody>
        </p:sp>
        <p:sp>
          <p:nvSpPr>
            <p:cNvPr id="11" name="TextBox 10"/>
            <p:cNvSpPr txBox="1"/>
            <p:nvPr/>
          </p:nvSpPr>
          <p:spPr>
            <a:xfrm>
              <a:off x="7393983" y="5008367"/>
              <a:ext cx="176362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(Mix of Data and Model)</a:t>
              </a:r>
            </a:p>
          </p:txBody>
        </p:sp>
      </p:grpSp>
      <p:sp>
        <p:nvSpPr>
          <p:cNvPr id="3" name="Date Placeholder 2"/>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173950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0003"/>
            <a:ext cx="9144000" cy="672911"/>
          </a:xfrm>
        </p:spPr>
        <p:txBody>
          <a:bodyPr>
            <a:normAutofit fontScale="90000"/>
          </a:bodyPr>
          <a:lstStyle/>
          <a:p>
            <a:pPr algn="ctr"/>
            <a:r>
              <a:rPr lang="en-US" sz="3600" dirty="0">
                <a:latin typeface="+mn-lt"/>
              </a:rPr>
              <a:t>Convergence Diamonds </a:t>
            </a:r>
            <a:r>
              <a:rPr lang="en-US" sz="3600" b="1" dirty="0">
                <a:latin typeface="+mn-lt"/>
              </a:rPr>
              <a:t>and their 4 Views I</a:t>
            </a:r>
            <a:endParaRPr lang="en-US" sz="3100" b="1" dirty="0">
              <a:latin typeface="+mn-lt"/>
            </a:endParaRPr>
          </a:p>
        </p:txBody>
      </p:sp>
      <p:sp>
        <p:nvSpPr>
          <p:cNvPr id="3" name="Content Placeholder 2"/>
          <p:cNvSpPr>
            <a:spLocks noGrp="1"/>
          </p:cNvSpPr>
          <p:nvPr>
            <p:ph idx="1"/>
          </p:nvPr>
        </p:nvSpPr>
        <p:spPr>
          <a:xfrm>
            <a:off x="25400" y="533400"/>
            <a:ext cx="9144000" cy="5849332"/>
          </a:xfrm>
        </p:spPr>
        <p:txBody>
          <a:bodyPr>
            <a:noAutofit/>
          </a:bodyPr>
          <a:lstStyle/>
          <a:p>
            <a:pPr>
              <a:lnSpc>
                <a:spcPct val="100000"/>
              </a:lnSpc>
              <a:spcBef>
                <a:spcPts val="600"/>
              </a:spcBef>
            </a:pPr>
            <a:r>
              <a:rPr lang="en-US" sz="2400" dirty="0"/>
              <a:t>One </a:t>
            </a:r>
            <a:r>
              <a:rPr lang="en-US" sz="2400" b="1" dirty="0"/>
              <a:t>view</a:t>
            </a:r>
            <a:r>
              <a:rPr lang="en-US" sz="2400" dirty="0"/>
              <a:t> is the overall</a:t>
            </a:r>
            <a:r>
              <a:rPr lang="en-US" sz="2400" b="1" dirty="0">
                <a:solidFill>
                  <a:srgbClr val="00B0F0"/>
                </a:solidFill>
              </a:rPr>
              <a:t> </a:t>
            </a:r>
            <a:r>
              <a:rPr lang="en-US" sz="2400" b="1" dirty="0">
                <a:solidFill>
                  <a:srgbClr val="FF0000"/>
                </a:solidFill>
              </a:rPr>
              <a:t>problem architecture or </a:t>
            </a:r>
            <a:r>
              <a:rPr lang="en-US" sz="2400" b="1" dirty="0" err="1">
                <a:solidFill>
                  <a:srgbClr val="FF0000"/>
                </a:solidFill>
              </a:rPr>
              <a:t>macropatterns</a:t>
            </a:r>
            <a:r>
              <a:rPr lang="en-US" sz="2400" b="1" dirty="0">
                <a:solidFill>
                  <a:srgbClr val="FF0000"/>
                </a:solidFill>
              </a:rPr>
              <a:t> </a:t>
            </a:r>
            <a:r>
              <a:rPr lang="en-US" sz="2400" dirty="0"/>
              <a:t>which is naturally related to the machine architecture needed to support application. </a:t>
            </a:r>
          </a:p>
          <a:p>
            <a:pPr lvl="1">
              <a:spcBef>
                <a:spcPts val="600"/>
              </a:spcBef>
            </a:pPr>
            <a:r>
              <a:rPr lang="en-US" sz="2400" b="1" dirty="0"/>
              <a:t>Unchanged </a:t>
            </a:r>
            <a:r>
              <a:rPr lang="en-US" sz="2400" dirty="0"/>
              <a:t>from Ogres and describes properties of problem such as “Pleasing Parallel” or “Uses Collective Communication”</a:t>
            </a:r>
          </a:p>
          <a:p>
            <a:pPr>
              <a:lnSpc>
                <a:spcPct val="100000"/>
              </a:lnSpc>
              <a:spcBef>
                <a:spcPts val="600"/>
              </a:spcBef>
            </a:pPr>
            <a:r>
              <a:rPr lang="en-US" sz="2400" dirty="0"/>
              <a:t>The </a:t>
            </a:r>
            <a:r>
              <a:rPr lang="en-US" sz="2400" b="1" dirty="0">
                <a:solidFill>
                  <a:srgbClr val="FF0000"/>
                </a:solidFill>
              </a:rPr>
              <a:t>execution (computational) features or </a:t>
            </a:r>
            <a:r>
              <a:rPr lang="en-US" sz="2400" b="1" dirty="0" err="1">
                <a:solidFill>
                  <a:srgbClr val="FF0000"/>
                </a:solidFill>
              </a:rPr>
              <a:t>micropatterns</a:t>
            </a:r>
            <a:r>
              <a:rPr lang="en-US" sz="2400" b="1" dirty="0">
                <a:solidFill>
                  <a:srgbClr val="FF0000"/>
                </a:solidFill>
              </a:rPr>
              <a:t> </a:t>
            </a:r>
            <a:r>
              <a:rPr lang="en-US" sz="2400" b="1" dirty="0"/>
              <a:t>view</a:t>
            </a:r>
            <a:r>
              <a:rPr lang="en-US" sz="2400" dirty="0"/>
              <a:t>, describes issues such as I/O versus compute rates, iterative nature and regularity of computation and the classic V’s of Big Data: defining problem size, rate of change, etc.</a:t>
            </a:r>
          </a:p>
          <a:p>
            <a:pPr lvl="1">
              <a:spcBef>
                <a:spcPts val="600"/>
              </a:spcBef>
            </a:pPr>
            <a:r>
              <a:rPr lang="en-US" sz="2400" b="1" dirty="0"/>
              <a:t>Significant changes </a:t>
            </a:r>
            <a:r>
              <a:rPr lang="en-US" sz="2400" dirty="0"/>
              <a:t>from ogres to separate </a:t>
            </a:r>
            <a:r>
              <a:rPr lang="en-US" sz="2400" b="1" dirty="0">
                <a:solidFill>
                  <a:srgbClr val="FF0000"/>
                </a:solidFill>
                <a:cs typeface="ＭＳ Ｐゴシック" pitchFamily="-107" charset="-128"/>
              </a:rPr>
              <a:t>Data </a:t>
            </a:r>
            <a:r>
              <a:rPr lang="en-US" sz="2400" dirty="0"/>
              <a:t>and </a:t>
            </a:r>
            <a:r>
              <a:rPr lang="en-US" sz="2400" b="1" dirty="0">
                <a:solidFill>
                  <a:srgbClr val="FF0000"/>
                </a:solidFill>
                <a:cs typeface="ＭＳ Ｐゴシック" pitchFamily="-107" charset="-128"/>
              </a:rPr>
              <a:t>Model </a:t>
            </a:r>
            <a:r>
              <a:rPr lang="en-US" sz="2400" dirty="0"/>
              <a:t>and add characteristics of Simulation models. e.g. both model and data have “V’s”; Data Volume, Model Size</a:t>
            </a:r>
          </a:p>
          <a:p>
            <a:pPr lvl="1">
              <a:spcBef>
                <a:spcPts val="600"/>
              </a:spcBef>
            </a:pPr>
            <a:r>
              <a:rPr lang="en-US" sz="2200" i="1" dirty="0"/>
              <a:t>e.g. O(N</a:t>
            </a:r>
            <a:r>
              <a:rPr lang="en-US" sz="2200" i="1" baseline="30000" dirty="0"/>
              <a:t>2</a:t>
            </a:r>
            <a:r>
              <a:rPr lang="en-US" sz="2200" i="1" dirty="0"/>
              <a:t>) Algorithm </a:t>
            </a:r>
            <a:r>
              <a:rPr lang="en-US" sz="2200" dirty="0"/>
              <a:t>relevant to big data or big simulation model</a:t>
            </a:r>
          </a:p>
          <a:p>
            <a:pPr lvl="1">
              <a:spcBef>
                <a:spcPts val="600"/>
              </a:spcBef>
            </a:pPr>
            <a:endParaRPr lang="en-US" sz="2400" dirty="0"/>
          </a:p>
        </p:txBody>
      </p:sp>
    </p:spTree>
    <p:extLst>
      <p:ext uri="{BB962C8B-B14F-4D97-AF65-F5344CB8AC3E}">
        <p14:creationId xmlns:p14="http://schemas.microsoft.com/office/powerpoint/2010/main" val="213536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0003"/>
            <a:ext cx="9144000" cy="672911"/>
          </a:xfrm>
        </p:spPr>
        <p:txBody>
          <a:bodyPr>
            <a:normAutofit fontScale="90000"/>
          </a:bodyPr>
          <a:lstStyle/>
          <a:p>
            <a:pPr algn="ctr"/>
            <a:r>
              <a:rPr lang="en-US" sz="3600" dirty="0">
                <a:latin typeface="+mn-lt"/>
              </a:rPr>
              <a:t>Convergence Diamonds </a:t>
            </a:r>
            <a:r>
              <a:rPr lang="en-US" sz="3600" b="1" dirty="0">
                <a:latin typeface="+mn-lt"/>
              </a:rPr>
              <a:t>and their 4 Views II</a:t>
            </a:r>
            <a:endParaRPr lang="en-US" sz="3100" b="1" dirty="0">
              <a:latin typeface="+mn-lt"/>
            </a:endParaRPr>
          </a:p>
        </p:txBody>
      </p:sp>
      <p:sp>
        <p:nvSpPr>
          <p:cNvPr id="3" name="Content Placeholder 2"/>
          <p:cNvSpPr>
            <a:spLocks noGrp="1"/>
          </p:cNvSpPr>
          <p:nvPr>
            <p:ph idx="1"/>
          </p:nvPr>
        </p:nvSpPr>
        <p:spPr>
          <a:xfrm>
            <a:off x="0" y="642908"/>
            <a:ext cx="9144000" cy="5849332"/>
          </a:xfrm>
        </p:spPr>
        <p:txBody>
          <a:bodyPr>
            <a:noAutofit/>
          </a:bodyPr>
          <a:lstStyle/>
          <a:p>
            <a:pPr>
              <a:spcBef>
                <a:spcPts val="600"/>
              </a:spcBef>
            </a:pPr>
            <a:r>
              <a:rPr lang="en-US" dirty="0"/>
              <a:t>The </a:t>
            </a:r>
            <a:r>
              <a:rPr lang="en-US" b="1" dirty="0">
                <a:solidFill>
                  <a:srgbClr val="FF0000"/>
                </a:solidFill>
              </a:rPr>
              <a:t>data source &amp; style</a:t>
            </a:r>
            <a:r>
              <a:rPr lang="en-US" dirty="0">
                <a:solidFill>
                  <a:srgbClr val="FF0000"/>
                </a:solidFill>
              </a:rPr>
              <a:t> </a:t>
            </a:r>
            <a:r>
              <a:rPr lang="en-US" b="1" dirty="0"/>
              <a:t>view</a:t>
            </a:r>
            <a:r>
              <a:rPr lang="en-US" dirty="0"/>
              <a:t> includes facets specifying how the data is collected, stored and accessed. Has classic database characteristics</a:t>
            </a:r>
          </a:p>
          <a:p>
            <a:pPr lvl="1">
              <a:spcBef>
                <a:spcPts val="600"/>
              </a:spcBef>
            </a:pPr>
            <a:r>
              <a:rPr lang="en-US" dirty="0"/>
              <a:t>Simulations can have facets here to describe input or output data</a:t>
            </a:r>
          </a:p>
          <a:p>
            <a:pPr lvl="1">
              <a:spcBef>
                <a:spcPts val="600"/>
              </a:spcBef>
            </a:pPr>
            <a:r>
              <a:rPr lang="en-US" dirty="0"/>
              <a:t>Examples: Streaming, files versus objects, HDFS v. </a:t>
            </a:r>
            <a:r>
              <a:rPr lang="en-US" dirty="0" err="1"/>
              <a:t>Lustre</a:t>
            </a:r>
            <a:endParaRPr lang="en-US" dirty="0"/>
          </a:p>
          <a:p>
            <a:pPr>
              <a:lnSpc>
                <a:spcPct val="100000"/>
              </a:lnSpc>
              <a:spcBef>
                <a:spcPts val="600"/>
              </a:spcBef>
            </a:pPr>
            <a:r>
              <a:rPr lang="en-US" sz="2000" b="1" dirty="0">
                <a:solidFill>
                  <a:srgbClr val="FF0000"/>
                </a:solidFill>
              </a:rPr>
              <a:t>Processing</a:t>
            </a:r>
            <a:r>
              <a:rPr lang="en-US" sz="2000" dirty="0"/>
              <a:t> </a:t>
            </a:r>
            <a:r>
              <a:rPr lang="en-US" sz="2000" b="1" dirty="0"/>
              <a:t>view</a:t>
            </a:r>
            <a:r>
              <a:rPr lang="en-US" sz="2000" dirty="0"/>
              <a:t> has model (not data) facets which describe types of processing steps including nature of algorithms and kernels by model e.g. Linear Programming, Learning, Maximum Likelihood, Spectral methods, Mesh type,</a:t>
            </a:r>
          </a:p>
          <a:p>
            <a:pPr lvl="1">
              <a:spcBef>
                <a:spcPts val="600"/>
              </a:spcBef>
            </a:pPr>
            <a:r>
              <a:rPr lang="en-US" dirty="0"/>
              <a:t>mix of Big Data Processing View and Big Simulation Processing View and includes some facets like “uses linear algebra” needed in both: has specifics of key simulation kernels and in particular  includes facets seen in NAS Parallel Benchmarks and Berkeley Dwarfs</a:t>
            </a:r>
          </a:p>
          <a:p>
            <a:pPr>
              <a:lnSpc>
                <a:spcPct val="100000"/>
              </a:lnSpc>
              <a:spcBef>
                <a:spcPts val="600"/>
              </a:spcBef>
            </a:pPr>
            <a:r>
              <a:rPr lang="en-US" sz="2000" b="1" dirty="0"/>
              <a:t>Instances of Diamonds </a:t>
            </a:r>
            <a:r>
              <a:rPr lang="en-US" sz="2000" dirty="0"/>
              <a:t>are particular problems and a set of Diamond instances that cover enough of the facets could form a comprehensive  </a:t>
            </a:r>
            <a:r>
              <a:rPr lang="en-US" sz="2000" b="1" dirty="0"/>
              <a:t>benchmark/mini-app</a:t>
            </a:r>
            <a:r>
              <a:rPr lang="en-US" sz="2000" dirty="0"/>
              <a:t> set</a:t>
            </a:r>
          </a:p>
          <a:p>
            <a:pPr>
              <a:lnSpc>
                <a:spcPct val="100000"/>
              </a:lnSpc>
              <a:spcBef>
                <a:spcPts val="600"/>
              </a:spcBef>
            </a:pPr>
            <a:r>
              <a:rPr lang="en-US" sz="2000" dirty="0"/>
              <a:t>Diamonds and their instances can be </a:t>
            </a:r>
            <a:r>
              <a:rPr lang="en-US" sz="2000" b="1" dirty="0"/>
              <a:t>atomic</a:t>
            </a:r>
            <a:r>
              <a:rPr lang="en-US" sz="2000" dirty="0"/>
              <a:t> or </a:t>
            </a:r>
            <a:r>
              <a:rPr lang="en-US" sz="2000" b="1" dirty="0"/>
              <a:t>composite</a:t>
            </a:r>
          </a:p>
        </p:txBody>
      </p:sp>
    </p:spTree>
    <p:extLst>
      <p:ext uri="{BB962C8B-B14F-4D97-AF65-F5344CB8AC3E}">
        <p14:creationId xmlns:p14="http://schemas.microsoft.com/office/powerpoint/2010/main" val="295376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HPC-ABDS</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spTree>
    <p:extLst>
      <p:ext uri="{BB962C8B-B14F-4D97-AF65-F5344CB8AC3E}">
        <p14:creationId xmlns:p14="http://schemas.microsoft.com/office/powerpoint/2010/main" val="401507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19</a:t>
            </a:fld>
            <a:endParaRPr lang="en-US" dirty="0">
              <a:solidFill>
                <a:srgbClr val="000000"/>
              </a:solidFill>
            </a:endParaRPr>
          </a:p>
        </p:txBody>
      </p:sp>
      <p:sp>
        <p:nvSpPr>
          <p:cNvPr id="3" name="Date Placeholder 2"/>
          <p:cNvSpPr>
            <a:spLocks noGrp="1"/>
          </p:cNvSpPr>
          <p:nvPr>
            <p:ph type="dt" sz="half" idx="4294967295"/>
          </p:nvPr>
        </p:nvSpPr>
        <p:spPr>
          <a:xfrm>
            <a:off x="5715000" y="6222082"/>
            <a:ext cx="2057400" cy="36512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a:lstStyle/>
          <a:p>
            <a:r>
              <a:rPr lang="en-US">
                <a:solidFill>
                  <a:srgbClr val="000000">
                    <a:tint val="75000"/>
                  </a:srgbClr>
                </a:solidFill>
              </a:rPr>
              <a:t>5/17/2016</a:t>
            </a:r>
            <a:endParaRPr lang="en-US" dirty="0">
              <a:solidFill>
                <a:srgbClr val="000000">
                  <a:tint val="75000"/>
                </a:srgbClr>
              </a:solidFill>
            </a:endParaRPr>
          </a:p>
        </p:txBody>
      </p:sp>
      <p:pic>
        <p:nvPicPr>
          <p:cNvPr id="5" name="Picture 4"/>
          <p:cNvPicPr>
            <a:picLocks noChangeAspect="1"/>
          </p:cNvPicPr>
          <p:nvPr/>
        </p:nvPicPr>
        <p:blipFill>
          <a:blip r:embed="rId2"/>
          <a:stretch>
            <a:fillRect/>
          </a:stretch>
        </p:blipFill>
        <p:spPr>
          <a:xfrm>
            <a:off x="30480" y="177935"/>
            <a:ext cx="9037320" cy="7026837"/>
          </a:xfrm>
          <a:prstGeom prst="rect">
            <a:avLst/>
          </a:prstGeom>
        </p:spPr>
      </p:pic>
      <p:sp>
        <p:nvSpPr>
          <p:cNvPr id="4" name="Rectangle 3"/>
          <p:cNvSpPr/>
          <p:nvPr/>
        </p:nvSpPr>
        <p:spPr>
          <a:xfrm>
            <a:off x="30480" y="8658"/>
            <a:ext cx="1447800" cy="338554"/>
          </a:xfrm>
          <a:prstGeom prst="rect">
            <a:avLst/>
          </a:prstGeom>
          <a:solidFill>
            <a:schemeClr val="bg1"/>
          </a:solidFill>
        </p:spPr>
        <p:txBody>
          <a:bodyPr wrap="square">
            <a:spAutoFit/>
          </a:bodyPr>
          <a:lstStyle/>
          <a:p>
            <a:pPr algn="ctr"/>
            <a:r>
              <a:rPr lang="en-US" sz="1600" b="1" dirty="0">
                <a:solidFill>
                  <a:srgbClr val="B50B27"/>
                </a:solidFill>
              </a:rPr>
              <a:t>HPC-ABDS</a:t>
            </a:r>
          </a:p>
        </p:txBody>
      </p:sp>
    </p:spTree>
    <p:extLst>
      <p:ext uri="{BB962C8B-B14F-4D97-AF65-F5344CB8AC3E}">
        <p14:creationId xmlns:p14="http://schemas.microsoft.com/office/powerpoint/2010/main" val="334624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0"/>
            <a:ext cx="8382000" cy="762000"/>
          </a:xfrm>
        </p:spPr>
        <p:txBody>
          <a:bodyPr/>
          <a:lstStyle/>
          <a:p>
            <a:r>
              <a:rPr lang="en-US" dirty="0"/>
              <a:t>Abstract</a:t>
            </a:r>
          </a:p>
        </p:txBody>
      </p:sp>
      <p:sp>
        <p:nvSpPr>
          <p:cNvPr id="3" name="Content Placeholder 2"/>
          <p:cNvSpPr>
            <a:spLocks noGrp="1"/>
          </p:cNvSpPr>
          <p:nvPr>
            <p:ph idx="1"/>
          </p:nvPr>
        </p:nvSpPr>
        <p:spPr>
          <a:xfrm>
            <a:off x="76200" y="762000"/>
            <a:ext cx="9067800" cy="5181600"/>
          </a:xfrm>
        </p:spPr>
        <p:txBody>
          <a:bodyPr/>
          <a:lstStyle/>
          <a:p>
            <a:r>
              <a:rPr lang="en-US" sz="2400" dirty="0"/>
              <a:t>We combine NAS Parallel Benchmarks, Berkeley Dwarfs, the Computational Giants of NRC Massive Data Analysis Report and the NIST Big Data use cases to get an application classification -- the </a:t>
            </a:r>
            <a:r>
              <a:rPr lang="en-US" sz="2400" b="1" dirty="0"/>
              <a:t>convergence diamonds </a:t>
            </a:r>
            <a:r>
              <a:rPr lang="en-US" sz="2400" dirty="0"/>
              <a:t>that links Big Data and Big Simulation in a unified framework. </a:t>
            </a:r>
          </a:p>
          <a:p>
            <a:r>
              <a:rPr lang="en-US" sz="2400" dirty="0"/>
              <a:t>We combine this with </a:t>
            </a:r>
            <a:r>
              <a:rPr lang="en-US" sz="2400" b="1" dirty="0"/>
              <a:t>High Performance Computing enhanced Apache Big Data software Stack HPC-ABDS </a:t>
            </a:r>
            <a:r>
              <a:rPr lang="en-US" sz="2400" dirty="0"/>
              <a:t>and suggest a simple approach to computing systems that support data management, analytics, visualization and simulations without sacrificing performance. </a:t>
            </a:r>
          </a:p>
          <a:p>
            <a:r>
              <a:rPr lang="en-US" sz="2400" dirty="0"/>
              <a:t>We describe a set of </a:t>
            </a:r>
            <a:r>
              <a:rPr lang="en-US" sz="2400" b="1" dirty="0"/>
              <a:t>"software defined" application exemplars </a:t>
            </a:r>
            <a:r>
              <a:rPr lang="en-US" sz="2400" dirty="0"/>
              <a:t>using an Ansible DevOps tool Cloudmesh</a:t>
            </a:r>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1741249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417"/>
            <a:ext cx="8382000" cy="744583"/>
          </a:xfrm>
        </p:spPr>
        <p:txBody>
          <a:bodyPr/>
          <a:lstStyle/>
          <a:p>
            <a:pPr algn="ctr"/>
            <a:r>
              <a:rPr lang="en-US" dirty="0"/>
              <a:t>Implementing HPC-ABDS</a:t>
            </a:r>
          </a:p>
        </p:txBody>
      </p:sp>
      <p:sp>
        <p:nvSpPr>
          <p:cNvPr id="3" name="Content Placeholder 2"/>
          <p:cNvSpPr>
            <a:spLocks noGrp="1"/>
          </p:cNvSpPr>
          <p:nvPr>
            <p:ph idx="1"/>
          </p:nvPr>
        </p:nvSpPr>
        <p:spPr>
          <a:xfrm>
            <a:off x="-20320" y="533400"/>
            <a:ext cx="9144000" cy="4038600"/>
          </a:xfrm>
        </p:spPr>
        <p:txBody>
          <a:bodyPr/>
          <a:lstStyle/>
          <a:p>
            <a:r>
              <a:rPr lang="en-US" dirty="0"/>
              <a:t>Building high performance </a:t>
            </a:r>
            <a:r>
              <a:rPr lang="en-US" b="1" dirty="0"/>
              <a:t>data analytics library </a:t>
            </a:r>
            <a:r>
              <a:rPr lang="en-US" dirty="0"/>
              <a:t>in NSF14-43054 Dibbs SPIDAL building blocks (my next talk Thursday)</a:t>
            </a:r>
          </a:p>
          <a:p>
            <a:r>
              <a:rPr lang="en-US" dirty="0"/>
              <a:t>Use C++, Python or </a:t>
            </a:r>
            <a:r>
              <a:rPr lang="en-US" b="1" dirty="0"/>
              <a:t>Java Grande </a:t>
            </a:r>
            <a:r>
              <a:rPr lang="en-US" dirty="0"/>
              <a:t>as languages</a:t>
            </a:r>
          </a:p>
          <a:p>
            <a:r>
              <a:rPr lang="en-US" dirty="0"/>
              <a:t>Software Philosophy – </a:t>
            </a:r>
            <a:r>
              <a:rPr lang="en-US" b="1" dirty="0"/>
              <a:t>enhance existing ABDS; not </a:t>
            </a:r>
            <a:r>
              <a:rPr lang="en-US" dirty="0"/>
              <a:t>standalone software</a:t>
            </a:r>
          </a:p>
          <a:p>
            <a:pPr lvl="1"/>
            <a:r>
              <a:rPr lang="en-US" dirty="0"/>
              <a:t>Use Heron, Storm, Hadoop, Spark, </a:t>
            </a:r>
            <a:r>
              <a:rPr lang="en-US" dirty="0" err="1"/>
              <a:t>Flink</a:t>
            </a:r>
            <a:r>
              <a:rPr lang="en-US" dirty="0"/>
              <a:t>, Hbase, Yarn, </a:t>
            </a:r>
            <a:r>
              <a:rPr lang="en-US" dirty="0" err="1"/>
              <a:t>Mesos</a:t>
            </a:r>
            <a:endParaRPr lang="en-US" dirty="0"/>
          </a:p>
          <a:p>
            <a:pPr lvl="1"/>
            <a:r>
              <a:rPr lang="en-US" dirty="0"/>
              <a:t>Define </a:t>
            </a:r>
            <a:r>
              <a:rPr lang="en-US" b="1" dirty="0"/>
              <a:t>MPI community as source of best-possible inter-process communication</a:t>
            </a:r>
            <a:r>
              <a:rPr lang="en-US" dirty="0"/>
              <a:t>; need to enhance MPI distribution as HPC nearest neighbor and big data mainly collectives</a:t>
            </a:r>
          </a:p>
          <a:p>
            <a:pPr lvl="1"/>
            <a:r>
              <a:rPr lang="en-US" b="1" dirty="0"/>
              <a:t>Spark, </a:t>
            </a:r>
            <a:r>
              <a:rPr lang="en-US" b="1" dirty="0" err="1"/>
              <a:t>Flink</a:t>
            </a:r>
            <a:r>
              <a:rPr lang="en-US" b="1" dirty="0"/>
              <a:t>, Heron </a:t>
            </a:r>
            <a:r>
              <a:rPr lang="en-US" dirty="0"/>
              <a:t>are best distributed computing dataflow engines that differ on streaming support?</a:t>
            </a:r>
          </a:p>
          <a:p>
            <a:pPr lvl="1"/>
            <a:r>
              <a:rPr lang="en-US" dirty="0"/>
              <a:t>Judy </a:t>
            </a:r>
            <a:r>
              <a:rPr lang="en-US" dirty="0" err="1"/>
              <a:t>Qiu</a:t>
            </a:r>
            <a:r>
              <a:rPr lang="en-US" dirty="0"/>
              <a:t> will describe Harp as HPC </a:t>
            </a:r>
            <a:r>
              <a:rPr lang="en-US" b="1" dirty="0"/>
              <a:t>Hadoop</a:t>
            </a:r>
            <a:r>
              <a:rPr lang="en-US" dirty="0"/>
              <a:t> plug-in</a:t>
            </a:r>
          </a:p>
          <a:p>
            <a:r>
              <a:rPr lang="en-US" b="1" dirty="0"/>
              <a:t>Working with Apache</a:t>
            </a:r>
            <a:r>
              <a:rPr lang="en-US" dirty="0"/>
              <a:t>; how should one do this?</a:t>
            </a:r>
          </a:p>
          <a:p>
            <a:pPr lvl="1"/>
            <a:r>
              <a:rPr lang="en-US" dirty="0"/>
              <a:t>Establish a standalone HPC project </a:t>
            </a:r>
          </a:p>
          <a:p>
            <a:pPr lvl="1"/>
            <a:r>
              <a:rPr lang="en-US" dirty="0"/>
              <a:t>Join existing Apache projects and contribute HPC enhancements</a:t>
            </a:r>
          </a:p>
          <a:p>
            <a:r>
              <a:rPr lang="en-US" sz="1900" dirty="0"/>
              <a:t>Simple Apache experiment with </a:t>
            </a:r>
            <a:r>
              <a:rPr lang="en-US" sz="1900" b="1" dirty="0"/>
              <a:t>Twitter</a:t>
            </a:r>
            <a:r>
              <a:rPr lang="en-US" sz="1900" dirty="0"/>
              <a:t> (Apache) </a:t>
            </a:r>
            <a:r>
              <a:rPr lang="en-US" sz="1900" b="1" dirty="0"/>
              <a:t>Heron</a:t>
            </a:r>
            <a:r>
              <a:rPr lang="en-US" sz="1900" dirty="0"/>
              <a:t> to build </a:t>
            </a:r>
            <a:r>
              <a:rPr lang="en-US" sz="1900" b="1" dirty="0">
                <a:solidFill>
                  <a:srgbClr val="FF0000"/>
                </a:solidFill>
              </a:rPr>
              <a:t>HPC Heron </a:t>
            </a:r>
            <a:r>
              <a:rPr lang="en-US" sz="1900" dirty="0"/>
              <a:t>that supports science use cases (big images) based on earlier work with Storm</a:t>
            </a:r>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5/17/2016</a:t>
            </a:r>
          </a:p>
        </p:txBody>
      </p:sp>
    </p:spTree>
    <p:extLst>
      <p:ext uri="{BB962C8B-B14F-4D97-AF65-F5344CB8AC3E}">
        <p14:creationId xmlns:p14="http://schemas.microsoft.com/office/powerpoint/2010/main" val="591927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9" y="477036"/>
            <a:ext cx="4036291" cy="560910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7" name="Slide Number Placeholder 6"/>
          <p:cNvSpPr>
            <a:spLocks noGrp="1"/>
          </p:cNvSpPr>
          <p:nvPr>
            <p:ph type="sldNum" sz="quarter" idx="12"/>
          </p:nvPr>
        </p:nvSpPr>
        <p:spPr/>
        <p:txBody>
          <a:bodyPr/>
          <a:lstStyle/>
          <a:p>
            <a:fld id="{39B2FC35-689C-482B-881D-27C85BFD1D21}" type="slidenum">
              <a:rPr lang="en-US" smtClean="0"/>
              <a:pPr/>
              <a:t>21</a:t>
            </a:fld>
            <a:endParaRPr lang="en-US" dirty="0"/>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8" name="Content Placeholder 2"/>
          <p:cNvSpPr txBox="1">
            <a:spLocks/>
          </p:cNvSpPr>
          <p:nvPr/>
        </p:nvSpPr>
        <p:spPr bwMode="auto">
          <a:xfrm>
            <a:off x="4193309" y="489483"/>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Tree>
    <p:extLst>
      <p:ext uri="{BB962C8B-B14F-4D97-AF65-F5344CB8AC3E}">
        <p14:creationId xmlns:p14="http://schemas.microsoft.com/office/powerpoint/2010/main" val="2018782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6" y="95594"/>
            <a:ext cx="9029700" cy="1143000"/>
          </a:xfrm>
        </p:spPr>
        <p:txBody>
          <a:bodyPr>
            <a:normAutofit fontScale="90000"/>
          </a:bodyPr>
          <a:lstStyle/>
          <a:p>
            <a:r>
              <a:rPr lang="en-US" b="1" dirty="0"/>
              <a:t>Typical Big Data Pattern 2. Perform real time analytics on data source streams and notify users when specified events occur</a:t>
            </a:r>
          </a:p>
        </p:txBody>
      </p:sp>
      <p:sp>
        <p:nvSpPr>
          <p:cNvPr id="28" name="Slide Number Placeholder 27"/>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
        <p:nvSpPr>
          <p:cNvPr id="3" name="Date Placeholder 2"/>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sp>
        <p:nvSpPr>
          <p:cNvPr id="4" name="Title 1"/>
          <p:cNvSpPr txBox="1">
            <a:spLocks/>
          </p:cNvSpPr>
          <p:nvPr/>
        </p:nvSpPr>
        <p:spPr>
          <a:xfrm>
            <a:off x="2514562" y="551184"/>
            <a:ext cx="715754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9" name="Group 28"/>
          <p:cNvGrpSpPr/>
          <p:nvPr/>
        </p:nvGrpSpPr>
        <p:grpSpPr>
          <a:xfrm>
            <a:off x="367866" y="1405162"/>
            <a:ext cx="8776134" cy="4650911"/>
            <a:chOff x="367866" y="1945789"/>
            <a:chExt cx="8776134" cy="4650911"/>
          </a:xfrm>
        </p:grpSpPr>
        <p:sp>
          <p:nvSpPr>
            <p:cNvPr id="5" name="TextBox 4"/>
            <p:cNvSpPr txBox="1"/>
            <p:nvPr/>
          </p:nvSpPr>
          <p:spPr>
            <a:xfrm>
              <a:off x="2857189" y="6196590"/>
              <a:ext cx="464067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rPr>
                <a:t>Storm (Heron), Kafka, Hbase, Zookeeper</a:t>
              </a:r>
            </a:p>
          </p:txBody>
        </p:sp>
        <p:grpSp>
          <p:nvGrpSpPr>
            <p:cNvPr id="6" name="Group 5"/>
            <p:cNvGrpSpPr/>
            <p:nvPr/>
          </p:nvGrpSpPr>
          <p:grpSpPr>
            <a:xfrm>
              <a:off x="367866" y="1945789"/>
              <a:ext cx="8776134" cy="4028173"/>
              <a:chOff x="457198" y="1223370"/>
              <a:chExt cx="8776134" cy="4028173"/>
            </a:xfrm>
          </p:grpSpPr>
          <p:sp>
            <p:nvSpPr>
              <p:cNvPr id="7" name="Oval 6"/>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Streaming Data</a:t>
                </a:r>
              </a:p>
            </p:txBody>
          </p:sp>
          <p:sp>
            <p:nvSpPr>
              <p:cNvPr id="8" name="Oval 7"/>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rPr>
                  <a:t>Streaming Data</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9" name="Oval 8"/>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rPr>
                  <a:t>Streaming Data</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10" name="Rounded Rectangle 9"/>
              <p:cNvSpPr/>
              <p:nvPr/>
            </p:nvSpPr>
            <p:spPr>
              <a:xfrm>
                <a:off x="3804744" y="3244070"/>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rPr>
                  <a:t>Posted Data</a:t>
                </a:r>
              </a:p>
            </p:txBody>
          </p:sp>
          <p:sp>
            <p:nvSpPr>
              <p:cNvPr id="11" name="Rounded Rectangle 10"/>
              <p:cNvSpPr/>
              <p:nvPr/>
            </p:nvSpPr>
            <p:spPr>
              <a:xfrm>
                <a:off x="6574220" y="3244070"/>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rPr>
                  <a:t>Identified Events</a:t>
                </a:r>
              </a:p>
            </p:txBody>
          </p:sp>
          <p:sp>
            <p:nvSpPr>
              <p:cNvPr id="12" name="Rounded Rectangle 11"/>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Filter Identifying Events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709" y="1223370"/>
                <a:ext cx="1258709" cy="1361657"/>
              </a:xfrm>
              <a:prstGeom prst="rect">
                <a:avLst/>
              </a:prstGeom>
            </p:spPr>
          </p:pic>
          <p:cxnSp>
            <p:nvCxnSpPr>
              <p:cNvPr id="14" name="Straight Arrow Connector 13"/>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5049587" y="460515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Calibri" panose="020F0502020204030204" pitchFamily="34" charset="0"/>
                  </a:rPr>
                  <a:t>Repository</a:t>
                </a:r>
                <a:endParaRPr kumimoji="0" lang="en-US" sz="1800" b="0" i="0" u="none" strike="noStrike" kern="0" cap="none" spc="0" normalizeH="0" baseline="0" noProof="0" dirty="0">
                  <a:ln>
                    <a:noFill/>
                  </a:ln>
                  <a:solidFill>
                    <a:schemeClr val="bg1"/>
                  </a:solidFill>
                  <a:effectLst/>
                  <a:uLnTx/>
                  <a:uFillTx/>
                  <a:latin typeface="Calibri" panose="020F0502020204030204" pitchFamily="34" charset="0"/>
                </a:endParaRPr>
              </a:p>
            </p:txBody>
          </p:sp>
          <p:cxnSp>
            <p:nvCxnSpPr>
              <p:cNvPr id="22" name="Straight Arrow Connector 21"/>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07599" y="1469442"/>
                <a:ext cx="13535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Specify filter</a:t>
                </a:r>
              </a:p>
            </p:txBody>
          </p:sp>
          <p:sp>
            <p:nvSpPr>
              <p:cNvPr id="25" name="TextBox 24"/>
              <p:cNvSpPr txBox="1"/>
              <p:nvPr/>
            </p:nvSpPr>
            <p:spPr>
              <a:xfrm>
                <a:off x="5618939" y="4239453"/>
                <a:ext cx="88434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Archive</a:t>
                </a:r>
              </a:p>
            </p:txBody>
          </p:sp>
          <p:sp>
            <p:nvSpPr>
              <p:cNvPr id="26" name="TextBox 25"/>
              <p:cNvSpPr txBox="1"/>
              <p:nvPr/>
            </p:nvSpPr>
            <p:spPr>
              <a:xfrm>
                <a:off x="7730510" y="2613076"/>
                <a:ext cx="150282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Post Selected Events</a:t>
                </a:r>
              </a:p>
            </p:txBody>
          </p:sp>
          <p:sp>
            <p:nvSpPr>
              <p:cNvPr id="27" name="TextBox 26"/>
              <p:cNvSpPr txBox="1"/>
              <p:nvPr/>
            </p:nvSpPr>
            <p:spPr>
              <a:xfrm>
                <a:off x="3346226" y="2649519"/>
                <a:ext cx="162305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Fetch streamed Data</a:t>
                </a:r>
              </a:p>
            </p:txBody>
          </p:sp>
        </p:grpSp>
      </p:grpSp>
    </p:spTree>
    <p:extLst>
      <p:ext uri="{BB962C8B-B14F-4D97-AF65-F5344CB8AC3E}">
        <p14:creationId xmlns:p14="http://schemas.microsoft.com/office/powerpoint/2010/main" val="277923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16807"/>
            <a:ext cx="9144000" cy="1143000"/>
          </a:xfrm>
        </p:spPr>
        <p:txBody>
          <a:bodyPr>
            <a:normAutofit fontScale="90000"/>
          </a:bodyPr>
          <a:lstStyle/>
          <a:p>
            <a:r>
              <a:rPr lang="en-US" dirty="0"/>
              <a:t>Typical Big Data Pattern 5A</a:t>
            </a:r>
            <a:r>
              <a:rPr lang="en-US" b="1" dirty="0"/>
              <a:t>. Perform interactive analytics on observational scientific data</a:t>
            </a:r>
          </a:p>
        </p:txBody>
      </p:sp>
      <p:sp>
        <p:nvSpPr>
          <p:cNvPr id="19" name="Slide Number Placeholder 18"/>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
        <p:nvSpPr>
          <p:cNvPr id="3" name="Date Placeholder 2"/>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grpSp>
        <p:nvGrpSpPr>
          <p:cNvPr id="24" name="Group 23"/>
          <p:cNvGrpSpPr/>
          <p:nvPr/>
        </p:nvGrpSpPr>
        <p:grpSpPr>
          <a:xfrm>
            <a:off x="88786" y="1182767"/>
            <a:ext cx="8891927" cy="4911248"/>
            <a:chOff x="88786" y="1237402"/>
            <a:chExt cx="8891927" cy="4911248"/>
          </a:xfrm>
        </p:grpSpPr>
        <p:grpSp>
          <p:nvGrpSpPr>
            <p:cNvPr id="18" name="Group 17"/>
            <p:cNvGrpSpPr/>
            <p:nvPr/>
          </p:nvGrpSpPr>
          <p:grpSpPr>
            <a:xfrm>
              <a:off x="88786" y="1237402"/>
              <a:ext cx="8891927" cy="4911248"/>
              <a:chOff x="88786" y="1452250"/>
              <a:chExt cx="8891927" cy="4911248"/>
            </a:xfrm>
          </p:grpSpPr>
          <p:sp>
            <p:nvSpPr>
              <p:cNvPr id="4" name="Rounded Rectangle 3"/>
              <p:cNvSpPr/>
              <p:nvPr/>
            </p:nvSpPr>
            <p:spPr>
              <a:xfrm>
                <a:off x="2051283" y="259680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Grid or Many Task Software, Hadoop, Spark, Giraph, Pig …</a:t>
                </a:r>
              </a:p>
            </p:txBody>
          </p:sp>
          <p:sp>
            <p:nvSpPr>
              <p:cNvPr id="5" name="Rounded Rectangle 4"/>
              <p:cNvSpPr/>
              <p:nvPr/>
            </p:nvSpPr>
            <p:spPr>
              <a:xfrm>
                <a:off x="2051283" y="356733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Data Storage: HDFS, </a:t>
                </a:r>
                <a:r>
                  <a:rPr kumimoji="0" lang="en-US" sz="1800" b="0" i="0" u="none" strike="noStrike" kern="0" cap="none" spc="0" normalizeH="0" baseline="0" noProof="0" dirty="0" err="1">
                    <a:ln>
                      <a:noFill/>
                    </a:ln>
                    <a:solidFill>
                      <a:schemeClr val="bg1"/>
                    </a:solidFill>
                    <a:effectLst/>
                    <a:uLnTx/>
                    <a:uFillTx/>
                    <a:latin typeface="Calibri" panose="020F0502020204030204" pitchFamily="34" charset="0"/>
                  </a:rPr>
                  <a:t>Hbase</a:t>
                </a: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 File Collection </a:t>
                </a:r>
              </a:p>
            </p:txBody>
          </p:sp>
          <p:sp>
            <p:nvSpPr>
              <p:cNvPr id="6" name="Oval 5"/>
              <p:cNvSpPr/>
              <p:nvPr/>
            </p:nvSpPr>
            <p:spPr>
              <a:xfrm>
                <a:off x="88786" y="4550968"/>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Streaming Twitter data for Social Networking</a:t>
                </a:r>
              </a:p>
            </p:txBody>
          </p:sp>
          <p:cxnSp>
            <p:nvCxnSpPr>
              <p:cNvPr id="7" name="Straight Arrow Connector 6"/>
              <p:cNvCxnSpPr/>
              <p:nvPr/>
            </p:nvCxnSpPr>
            <p:spPr>
              <a:xfrm flipV="1">
                <a:off x="5353559" y="4222575"/>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653393" y="4186892"/>
                <a:ext cx="944798" cy="3193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193655" y="1505412"/>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pitchFamily="34" charset="0"/>
                  </a:rPr>
                  <a:t>Science Analysis Code, Mahout, R, SPIDAL</a:t>
                </a:r>
              </a:p>
            </p:txBody>
          </p:sp>
          <p:sp>
            <p:nvSpPr>
              <p:cNvPr id="10" name="Up-Down Arrow 9"/>
              <p:cNvSpPr/>
              <p:nvPr/>
            </p:nvSpPr>
            <p:spPr>
              <a:xfrm rot="16200000">
                <a:off x="2376992" y="1661353"/>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53" y="1452250"/>
                <a:ext cx="1258709" cy="1361657"/>
              </a:xfrm>
              <a:prstGeom prst="rect">
                <a:avLst/>
              </a:prstGeom>
            </p:spPr>
          </p:pic>
          <p:sp>
            <p:nvSpPr>
              <p:cNvPr id="12" name="TextBox 11"/>
              <p:cNvSpPr txBox="1"/>
              <p:nvPr/>
            </p:nvSpPr>
            <p:spPr>
              <a:xfrm>
                <a:off x="5574895" y="4225688"/>
                <a:ext cx="340581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Transport batch of data to primary analysis data system</a:t>
                </a:r>
              </a:p>
            </p:txBody>
          </p:sp>
          <p:sp>
            <p:nvSpPr>
              <p:cNvPr id="13" name="Oval 12"/>
              <p:cNvSpPr/>
              <p:nvPr/>
            </p:nvSpPr>
            <p:spPr>
              <a:xfrm>
                <a:off x="641306" y="5527610"/>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Record Scientific Data in “field”</a:t>
                </a:r>
              </a:p>
            </p:txBody>
          </p:sp>
          <p:sp>
            <p:nvSpPr>
              <p:cNvPr id="14" name="Can 13"/>
              <p:cNvSpPr/>
              <p:nvPr/>
            </p:nvSpPr>
            <p:spPr>
              <a:xfrm>
                <a:off x="5228740" y="4824793"/>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Local Accumulate and initial computing</a:t>
                </a:r>
              </a:p>
            </p:txBody>
          </p:sp>
          <p:cxnSp>
            <p:nvCxnSpPr>
              <p:cNvPr id="15" name="Straight Arrow Connector 14"/>
              <p:cNvCxnSpPr/>
              <p:nvPr/>
            </p:nvCxnSpPr>
            <p:spPr>
              <a:xfrm>
                <a:off x="4490357" y="5861894"/>
                <a:ext cx="68932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99728" y="4152344"/>
                <a:ext cx="16124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Direct Transfer</a:t>
                </a:r>
              </a:p>
            </p:txBody>
          </p:sp>
          <p:sp>
            <p:nvSpPr>
              <p:cNvPr id="17" name="TextBox 16"/>
              <p:cNvSpPr txBox="1"/>
              <p:nvPr/>
            </p:nvSpPr>
            <p:spPr>
              <a:xfrm>
                <a:off x="6631793" y="5043062"/>
                <a:ext cx="2281213"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NIST examples include  LHC, Remote Sensing, Astronomy and Bioinformatics</a:t>
                </a:r>
              </a:p>
            </p:txBody>
          </p:sp>
        </p:grpSp>
        <p:cxnSp>
          <p:nvCxnSpPr>
            <p:cNvPr id="20" name="Straight Arrow Connector 19"/>
            <p:cNvCxnSpPr/>
            <p:nvPr/>
          </p:nvCxnSpPr>
          <p:spPr>
            <a:xfrm>
              <a:off x="4557124" y="2928851"/>
              <a:ext cx="4716" cy="42363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52408" y="1988729"/>
              <a:ext cx="4716" cy="42363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27319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24</a:t>
            </a:fld>
            <a:endParaRPr lang="en-US" dirty="0">
              <a:solidFill>
                <a:prstClr val="black"/>
              </a:solidFill>
            </a:endParaRP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67" r="5832"/>
          <a:stretch/>
        </p:blipFill>
        <p:spPr>
          <a:xfrm>
            <a:off x="47170" y="868370"/>
            <a:ext cx="9096829" cy="6075153"/>
          </a:xfrm>
          <a:prstGeom prst="rect">
            <a:avLst/>
          </a:prstGeom>
        </p:spPr>
      </p:pic>
      <p:sp>
        <p:nvSpPr>
          <p:cNvPr id="2" name="Title 1"/>
          <p:cNvSpPr>
            <a:spLocks noGrp="1"/>
          </p:cNvSpPr>
          <p:nvPr>
            <p:ph type="title"/>
          </p:nvPr>
        </p:nvSpPr>
        <p:spPr>
          <a:xfrm>
            <a:off x="76199" y="0"/>
            <a:ext cx="9067799" cy="1143000"/>
          </a:xfrm>
          <a:solidFill>
            <a:schemeClr val="bg1"/>
          </a:solidFill>
        </p:spPr>
        <p:txBody>
          <a:bodyPr/>
          <a:lstStyle/>
          <a:p>
            <a:r>
              <a:rPr lang="en-US" dirty="0"/>
              <a:t>Improvement of Storm (Heron) using HPC communication algorithms</a:t>
            </a:r>
          </a:p>
        </p:txBody>
      </p:sp>
      <p:sp>
        <p:nvSpPr>
          <p:cNvPr id="6" name="TextBox 5"/>
          <p:cNvSpPr txBox="1"/>
          <p:nvPr/>
        </p:nvSpPr>
        <p:spPr>
          <a:xfrm>
            <a:off x="5938518" y="551180"/>
            <a:ext cx="3200400" cy="830997"/>
          </a:xfrm>
          <a:prstGeom prst="rect">
            <a:avLst/>
          </a:prstGeom>
          <a:noFill/>
        </p:spPr>
        <p:txBody>
          <a:bodyPr wrap="square" rtlCol="0">
            <a:spAutoFit/>
          </a:bodyPr>
          <a:lstStyle/>
          <a:p>
            <a:r>
              <a:rPr lang="en-US" dirty="0" err="1"/>
              <a:t>Improvedment</a:t>
            </a:r>
            <a:r>
              <a:rPr lang="en-US" dirty="0"/>
              <a:t>/Serial</a:t>
            </a:r>
          </a:p>
          <a:p>
            <a:r>
              <a:rPr lang="en-US" dirty="0"/>
              <a:t>For 3 algorithms</a:t>
            </a:r>
          </a:p>
        </p:txBody>
      </p:sp>
    </p:spTree>
    <p:extLst>
      <p:ext uri="{BB962C8B-B14F-4D97-AF65-F5344CB8AC3E}">
        <p14:creationId xmlns:p14="http://schemas.microsoft.com/office/powerpoint/2010/main" val="218767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42"/>
            <a:ext cx="9154160" cy="685800"/>
          </a:xfrm>
        </p:spPr>
        <p:txBody>
          <a:bodyPr/>
          <a:lstStyle/>
          <a:p>
            <a:pPr algn="ctr"/>
            <a:r>
              <a:rPr lang="en-US" sz="3600" dirty="0"/>
              <a:t>HPC-ABDS Activities of NSF14-43054</a:t>
            </a:r>
          </a:p>
        </p:txBody>
      </p:sp>
      <p:sp>
        <p:nvSpPr>
          <p:cNvPr id="3" name="Content Placeholder 2"/>
          <p:cNvSpPr>
            <a:spLocks noGrp="1"/>
          </p:cNvSpPr>
          <p:nvPr>
            <p:ph idx="1"/>
          </p:nvPr>
        </p:nvSpPr>
        <p:spPr>
          <a:xfrm>
            <a:off x="10160" y="762000"/>
            <a:ext cx="9144000" cy="5105400"/>
          </a:xfrm>
        </p:spPr>
        <p:txBody>
          <a:bodyPr/>
          <a:lstStyle/>
          <a:p>
            <a:r>
              <a:rPr lang="en-US" b="1" dirty="0"/>
              <a:t>Level 17: Orchestration</a:t>
            </a:r>
            <a:r>
              <a:rPr lang="en-US" dirty="0"/>
              <a:t>: Apache Beam (Google Cloud Dataflow)</a:t>
            </a:r>
          </a:p>
          <a:p>
            <a:r>
              <a:rPr lang="en-US" b="1" dirty="0"/>
              <a:t>Level 16: Applications: </a:t>
            </a:r>
            <a:r>
              <a:rPr lang="en-US" dirty="0"/>
              <a:t>Datamining for molecular dynamics, Image processing for remote sensing and pathology, graphs, streaming, bioinformatics, social media, financial informatics, text mining</a:t>
            </a:r>
          </a:p>
          <a:p>
            <a:r>
              <a:rPr lang="en-US" b="1" dirty="0"/>
              <a:t>Level 16: Algorithms: </a:t>
            </a:r>
            <a:r>
              <a:rPr lang="en-US" dirty="0"/>
              <a:t>Generic and application specific; </a:t>
            </a:r>
            <a:r>
              <a:rPr lang="en-US" b="1" dirty="0"/>
              <a:t>SPIDAL Library</a:t>
            </a:r>
          </a:p>
          <a:p>
            <a:r>
              <a:rPr lang="en-US" b="1" dirty="0"/>
              <a:t>Level 14: Programming: </a:t>
            </a:r>
            <a:r>
              <a:rPr lang="en-US" dirty="0"/>
              <a:t>Storm, Heron (Twitter replaces Storm), Hadoop, Spark, </a:t>
            </a:r>
            <a:r>
              <a:rPr lang="en-US" dirty="0" err="1"/>
              <a:t>Flink</a:t>
            </a:r>
            <a:r>
              <a:rPr lang="en-US" dirty="0"/>
              <a:t>. Improve Inter- and Intra-node performance; science data structures</a:t>
            </a:r>
          </a:p>
          <a:p>
            <a:r>
              <a:rPr lang="en-US" b="1" dirty="0"/>
              <a:t>Level 13: Runtime Communication: </a:t>
            </a:r>
            <a:r>
              <a:rPr lang="en-US" dirty="0"/>
              <a:t>Enhanced Storm and Hadoop (Spark, </a:t>
            </a:r>
            <a:r>
              <a:rPr lang="en-US" dirty="0" err="1"/>
              <a:t>Flink</a:t>
            </a:r>
            <a:r>
              <a:rPr lang="en-US" dirty="0"/>
              <a:t>, </a:t>
            </a:r>
            <a:r>
              <a:rPr lang="en-US" dirty="0" err="1"/>
              <a:t>Giraph</a:t>
            </a:r>
            <a:r>
              <a:rPr lang="en-US" dirty="0"/>
              <a:t>) using HPC runtime technologies, Harp</a:t>
            </a:r>
          </a:p>
          <a:p>
            <a:r>
              <a:rPr lang="en-US" b="1" dirty="0"/>
              <a:t>Level 11: Data management: </a:t>
            </a:r>
            <a:r>
              <a:rPr lang="en-US" dirty="0"/>
              <a:t>Hbase and MongoDB integrated via use of Beam and other Apache tools; enhance Hbase</a:t>
            </a:r>
          </a:p>
          <a:p>
            <a:r>
              <a:rPr lang="en-US" b="1" dirty="0"/>
              <a:t>Level 9: Cluster Management: </a:t>
            </a:r>
            <a:r>
              <a:rPr lang="en-US" dirty="0"/>
              <a:t>Integrate Pilot Jobs with Yarn, </a:t>
            </a:r>
            <a:r>
              <a:rPr lang="en-US" dirty="0" err="1"/>
              <a:t>Mesos</a:t>
            </a:r>
            <a:r>
              <a:rPr lang="en-US" dirty="0"/>
              <a:t>, Spark, Hadoop; integrate Storm and Heron with </a:t>
            </a:r>
            <a:r>
              <a:rPr lang="en-US" dirty="0" err="1"/>
              <a:t>Slurm</a:t>
            </a:r>
            <a:endParaRPr lang="en-US" dirty="0"/>
          </a:p>
          <a:p>
            <a:r>
              <a:rPr lang="en-US" b="1" dirty="0"/>
              <a:t>Level 6: </a:t>
            </a:r>
            <a:r>
              <a:rPr lang="en-US" b="1" dirty="0" err="1"/>
              <a:t>DevOps</a:t>
            </a:r>
            <a:r>
              <a:rPr lang="en-US" b="1" dirty="0"/>
              <a:t>: </a:t>
            </a:r>
            <a:r>
              <a:rPr lang="en-US" dirty="0"/>
              <a:t>Python Cloudmesh virtual Cluster Interoperability</a:t>
            </a:r>
          </a:p>
          <a:p>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r>
              <a:rPr lang="en-US"/>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08221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8"/>
            <a:ext cx="8382000" cy="951801"/>
          </a:xfrm>
        </p:spPr>
        <p:txBody>
          <a:bodyPr/>
          <a:lstStyle/>
          <a:p>
            <a:pPr algn="ctr"/>
            <a:r>
              <a:rPr lang="en-US" dirty="0"/>
              <a:t>Typical Convergence Architecture</a:t>
            </a:r>
          </a:p>
        </p:txBody>
      </p:sp>
      <p:sp>
        <p:nvSpPr>
          <p:cNvPr id="3" name="Content Placeholder 2"/>
          <p:cNvSpPr>
            <a:spLocks noGrp="1"/>
          </p:cNvSpPr>
          <p:nvPr>
            <p:ph idx="1"/>
          </p:nvPr>
        </p:nvSpPr>
        <p:spPr>
          <a:xfrm>
            <a:off x="15240" y="762599"/>
            <a:ext cx="8868635" cy="880885"/>
          </a:xfrm>
        </p:spPr>
        <p:txBody>
          <a:bodyPr/>
          <a:lstStyle/>
          <a:p>
            <a:r>
              <a:rPr lang="en-US" dirty="0"/>
              <a:t>Running </a:t>
            </a:r>
            <a:r>
              <a:rPr lang="en-US" b="1" dirty="0"/>
              <a:t>same HPC-ABDS software </a:t>
            </a:r>
            <a:r>
              <a:rPr lang="en-US" dirty="0"/>
              <a:t>across all platforms but data management machine has different balance in I/O, Network and Compute from “model” machine</a:t>
            </a:r>
          </a:p>
          <a:p>
            <a:r>
              <a:rPr lang="en-US" b="1" dirty="0"/>
              <a:t>Model has similar issues </a:t>
            </a:r>
            <a:r>
              <a:rPr lang="en-US" dirty="0"/>
              <a:t>whether from </a:t>
            </a:r>
            <a:r>
              <a:rPr lang="en-US" b="1" dirty="0"/>
              <a:t>Big Data or Big Simulation</a:t>
            </a:r>
            <a:r>
              <a:rPr lang="en-US" dirty="0"/>
              <a:t>.</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tint val="75000"/>
                  </a:srgbClr>
                </a:solidFill>
                <a:effectLst/>
                <a:uLnTx/>
                <a:uFillTx/>
              </a:rPr>
              <a:t>02/16/2016</a:t>
            </a: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10" name="TextBox 9"/>
          <p:cNvSpPr txBox="1"/>
          <p:nvPr/>
        </p:nvSpPr>
        <p:spPr>
          <a:xfrm>
            <a:off x="1240516" y="5177166"/>
            <a:ext cx="6062878"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Management                </a:t>
            </a:r>
            <a:r>
              <a:rPr kumimoji="0" lang="en-US" sz="2400" b="1" i="0" u="none" strike="noStrike" kern="0" cap="none" spc="0" normalizeH="0" baseline="0" noProof="0" dirty="0">
                <a:ln>
                  <a:noFill/>
                </a:ln>
                <a:solidFill>
                  <a:sysClr val="windowText" lastClr="000000"/>
                </a:solidFill>
                <a:effectLst/>
                <a:uLnTx/>
                <a:uFillTx/>
              </a:rPr>
              <a:t>Model</a:t>
            </a:r>
            <a:r>
              <a:rPr kumimoji="0" lang="en-US" sz="2000" b="0" i="0" u="none" strike="noStrike" kern="0" cap="none" spc="0" normalizeH="0" baseline="0" noProof="0" dirty="0">
                <a:ln>
                  <a:noFill/>
                </a:ln>
                <a:solidFill>
                  <a:sysClr val="windowText" lastClr="000000"/>
                </a:solidFill>
                <a:effectLst/>
                <a:uLnTx/>
                <a:uFillTx/>
              </a:rPr>
              <a:t> for Big Data </a:t>
            </a:r>
            <a:br>
              <a:rPr kumimoji="0" lang="en-US"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rPr>
              <a:t>                                                     and Big Simulation</a:t>
            </a:r>
          </a:p>
        </p:txBody>
      </p:sp>
    </p:spTree>
    <p:extLst>
      <p:ext uri="{BB962C8B-B14F-4D97-AF65-F5344CB8AC3E}">
        <p14:creationId xmlns:p14="http://schemas.microsoft.com/office/powerpoint/2010/main" val="272353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75" y="162689"/>
            <a:ext cx="8860038" cy="724889"/>
          </a:xfrm>
        </p:spPr>
        <p:txBody>
          <a:bodyPr/>
          <a:lstStyle/>
          <a:p>
            <a:r>
              <a:rPr lang="en-US" dirty="0"/>
              <a:t>Java Performance with Optimization</a:t>
            </a:r>
            <a:br>
              <a:rPr lang="en-US" dirty="0"/>
            </a:br>
            <a:r>
              <a:rPr lang="en-US" sz="2800" b="0" dirty="0"/>
              <a:t>128 24 core Haswell nodes on SPIDAL DA-MDS Code</a:t>
            </a:r>
            <a:endParaRPr lang="en-US" b="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tint val="75000"/>
                  </a:srgbClr>
                </a:solidFill>
                <a:effectLst/>
                <a:uLnTx/>
                <a:uFillTx/>
              </a:rPr>
              <a:t>02/16/2016</a:t>
            </a:r>
          </a:p>
        </p:txBody>
      </p:sp>
      <p:grpSp>
        <p:nvGrpSpPr>
          <p:cNvPr id="16" name="Group 15"/>
          <p:cNvGrpSpPr/>
          <p:nvPr/>
        </p:nvGrpSpPr>
        <p:grpSpPr>
          <a:xfrm>
            <a:off x="120675" y="907527"/>
            <a:ext cx="8850962" cy="5415146"/>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
        <p:nvSpPr>
          <p:cNvPr id="3" name="TextBox 2"/>
          <p:cNvSpPr txBox="1"/>
          <p:nvPr/>
        </p:nvSpPr>
        <p:spPr>
          <a:xfrm>
            <a:off x="1676400" y="6322673"/>
            <a:ext cx="4800600" cy="461665"/>
          </a:xfrm>
          <a:prstGeom prst="rect">
            <a:avLst/>
          </a:prstGeom>
          <a:solidFill>
            <a:schemeClr val="bg1"/>
          </a:solidFill>
        </p:spPr>
        <p:txBody>
          <a:bodyPr wrap="square" rtlCol="0">
            <a:spAutoFit/>
          </a:bodyPr>
          <a:lstStyle/>
          <a:p>
            <a:r>
              <a:rPr lang="en-US" dirty="0"/>
              <a:t>HPC Enhancement ~factor of 10 </a:t>
            </a:r>
          </a:p>
        </p:txBody>
      </p:sp>
    </p:spTree>
    <p:extLst>
      <p:ext uri="{BB962C8B-B14F-4D97-AF65-F5344CB8AC3E}">
        <p14:creationId xmlns:p14="http://schemas.microsoft.com/office/powerpoint/2010/main" val="3720187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lstStyle/>
          <a:p>
            <a:pPr algn="ctr"/>
            <a:r>
              <a:rPr lang="en-US" dirty="0"/>
              <a:t>Converged Failure in HPF </a:t>
            </a:r>
            <a:r>
              <a:rPr lang="en-US" dirty="0" err="1"/>
              <a:t>Blackhole</a:t>
            </a:r>
            <a:r>
              <a:rPr lang="en-US" dirty="0"/>
              <a:t>? </a:t>
            </a:r>
            <a:br>
              <a:rPr lang="en-US" dirty="0"/>
            </a:br>
            <a:r>
              <a:rPr lang="en-US" sz="3200" dirty="0"/>
              <a:t>Or where big data differs from simulations?</a:t>
            </a:r>
            <a:endParaRPr lang="en-US" dirty="0"/>
          </a:p>
        </p:txBody>
      </p:sp>
      <p:sp>
        <p:nvSpPr>
          <p:cNvPr id="6" name="Content Placeholder 5"/>
          <p:cNvSpPr>
            <a:spLocks noGrp="1"/>
          </p:cNvSpPr>
          <p:nvPr>
            <p:ph idx="1"/>
          </p:nvPr>
        </p:nvSpPr>
        <p:spPr>
          <a:xfrm>
            <a:off x="45720" y="1066800"/>
            <a:ext cx="8904513" cy="4038600"/>
          </a:xfrm>
        </p:spPr>
        <p:txBody>
          <a:bodyPr/>
          <a:lstStyle/>
          <a:p>
            <a:r>
              <a:rPr lang="en-US" dirty="0"/>
              <a:t>Database community looks at big data job as a dataflow of (SQL) </a:t>
            </a:r>
            <a:r>
              <a:rPr lang="en-US" b="1" dirty="0"/>
              <a:t>queries</a:t>
            </a:r>
            <a:r>
              <a:rPr lang="en-US" dirty="0"/>
              <a:t> and </a:t>
            </a:r>
            <a:r>
              <a:rPr lang="en-US" b="1" dirty="0"/>
              <a:t>filters</a:t>
            </a:r>
          </a:p>
          <a:p>
            <a:r>
              <a:rPr lang="en-US" dirty="0"/>
              <a:t>Apache projects like Pig, MRQL and </a:t>
            </a:r>
            <a:r>
              <a:rPr lang="en-US" dirty="0" err="1"/>
              <a:t>Flink</a:t>
            </a:r>
            <a:r>
              <a:rPr lang="en-US" dirty="0"/>
              <a:t> (Volker </a:t>
            </a:r>
            <a:r>
              <a:rPr lang="en-US" dirty="0" err="1"/>
              <a:t>Markl</a:t>
            </a:r>
            <a:r>
              <a:rPr lang="en-US" dirty="0"/>
              <a:t>) aim at </a:t>
            </a:r>
            <a:r>
              <a:rPr lang="en-US" b="1" dirty="0"/>
              <a:t>automatic query optimization</a:t>
            </a:r>
            <a:r>
              <a:rPr lang="en-US" dirty="0"/>
              <a:t> by dynamic integration of queries and filters including iteration and different data analytics functions</a:t>
            </a:r>
          </a:p>
          <a:p>
            <a:r>
              <a:rPr lang="en-US" dirty="0"/>
              <a:t>Going back to ~1993, High Performance Fortran HPF compilers optimized set of array and loop operations for large scale parallel execution</a:t>
            </a:r>
          </a:p>
          <a:p>
            <a:r>
              <a:rPr lang="en-US" b="1" dirty="0"/>
              <a:t>HPF worked fine </a:t>
            </a:r>
            <a:r>
              <a:rPr lang="en-US" dirty="0"/>
              <a:t>for initial simple regular applications but ran into trouble for cases where parallelism hard (irregular, dynamic)</a:t>
            </a:r>
          </a:p>
          <a:p>
            <a:r>
              <a:rPr lang="en-US" dirty="0"/>
              <a:t>Will same happen in Big Data world?</a:t>
            </a:r>
          </a:p>
          <a:p>
            <a:r>
              <a:rPr lang="en-US" dirty="0"/>
              <a:t>Straightforward to </a:t>
            </a:r>
            <a:r>
              <a:rPr lang="en-US" b="1" dirty="0"/>
              <a:t>parallelize k-means clustering </a:t>
            </a:r>
            <a:r>
              <a:rPr lang="en-US" dirty="0"/>
              <a:t>but sophisticated algorithms like </a:t>
            </a:r>
            <a:r>
              <a:rPr lang="en-US" dirty="0" err="1"/>
              <a:t>Elkans</a:t>
            </a:r>
            <a:r>
              <a:rPr lang="en-US" dirty="0"/>
              <a:t> method (use triangle inequality) and fuzzy clustering are much harder (but not used much NOW) </a:t>
            </a:r>
          </a:p>
          <a:p>
            <a:r>
              <a:rPr lang="en-US" dirty="0"/>
              <a:t>Will </a:t>
            </a:r>
            <a:r>
              <a:rPr lang="en-US" b="1" dirty="0"/>
              <a:t>Big Data technology run into HPF-style trouble </a:t>
            </a:r>
            <a:r>
              <a:rPr lang="en-US" dirty="0"/>
              <a:t>with growing use of sophisticated data analytics?</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28</a:t>
            </a:fld>
            <a:endParaRPr lang="en-US" dirty="0">
              <a:solidFill>
                <a:prstClr val="black"/>
              </a:solidFill>
            </a:endParaRP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1835433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0"/>
            <a:ext cx="8382000" cy="685800"/>
          </a:xfrm>
        </p:spPr>
        <p:txBody>
          <a:bodyPr/>
          <a:lstStyle/>
          <a:p>
            <a:r>
              <a:rPr lang="en-US" dirty="0"/>
              <a:t>Constructing HPC-ABDS Exemplars</a:t>
            </a:r>
          </a:p>
        </p:txBody>
      </p:sp>
      <p:sp>
        <p:nvSpPr>
          <p:cNvPr id="3" name="Content Placeholder 2"/>
          <p:cNvSpPr>
            <a:spLocks noGrp="1"/>
          </p:cNvSpPr>
          <p:nvPr>
            <p:ph idx="1"/>
          </p:nvPr>
        </p:nvSpPr>
        <p:spPr>
          <a:xfrm>
            <a:off x="0" y="624975"/>
            <a:ext cx="9144000" cy="5606143"/>
          </a:xfrm>
        </p:spPr>
        <p:txBody>
          <a:bodyPr/>
          <a:lstStyle/>
          <a:p>
            <a:r>
              <a:rPr lang="en-US" sz="1800" dirty="0"/>
              <a:t>This is one of next steps in </a:t>
            </a:r>
            <a:r>
              <a:rPr lang="en-US" sz="1800" b="1" dirty="0"/>
              <a:t>NIST Big Data Working Group</a:t>
            </a:r>
          </a:p>
          <a:p>
            <a:r>
              <a:rPr lang="en-US" sz="1800" dirty="0"/>
              <a:t>Jobs are defined hierarchically as a combination of Ansible (preferred over Chef or Puppet as Python) scripts</a:t>
            </a:r>
          </a:p>
          <a:p>
            <a:r>
              <a:rPr lang="en-US" sz="1800" dirty="0"/>
              <a:t>Scripts are invoked on Infrastructure (</a:t>
            </a:r>
            <a:r>
              <a:rPr lang="en-US" sz="1800" b="1" dirty="0"/>
              <a:t>Cloudmesh</a:t>
            </a:r>
            <a:r>
              <a:rPr lang="en-US" sz="1800" dirty="0"/>
              <a:t> Tool)</a:t>
            </a:r>
          </a:p>
          <a:p>
            <a:r>
              <a:rPr lang="en-US" sz="1800" dirty="0"/>
              <a:t>INFO 524 </a:t>
            </a:r>
            <a:r>
              <a:rPr lang="en-US" sz="1800" b="1" dirty="0"/>
              <a:t>“Big Data Open Source Software Projects” </a:t>
            </a:r>
            <a:r>
              <a:rPr lang="en-US" sz="1800" dirty="0"/>
              <a:t>IU Data Science class required final project to be defined in Ansible and decent grade required that script worked (On NSF Chameleon and FutureSystems)</a:t>
            </a:r>
          </a:p>
          <a:p>
            <a:pPr lvl="1"/>
            <a:r>
              <a:rPr lang="en-US" sz="1800" dirty="0"/>
              <a:t>80 students gave 37 projects with ~15 pretty good such as</a:t>
            </a:r>
          </a:p>
          <a:p>
            <a:pPr lvl="1"/>
            <a:r>
              <a:rPr lang="en-US" sz="1800" dirty="0"/>
              <a:t>“Machine Learning benchmarks on Hadoop with </a:t>
            </a:r>
            <a:r>
              <a:rPr lang="en-US" sz="1800" dirty="0" err="1"/>
              <a:t>HiBench</a:t>
            </a:r>
            <a:r>
              <a:rPr lang="en-US" sz="1800" dirty="0"/>
              <a:t>”, Hadoop/YARN, Spark, Mahout, Hbase</a:t>
            </a:r>
          </a:p>
          <a:p>
            <a:pPr lvl="1"/>
            <a:r>
              <a:rPr lang="en-US" sz="1800" dirty="0"/>
              <a:t>“Human and Face Detection from Video”, Hadoop, Spark, </a:t>
            </a:r>
            <a:r>
              <a:rPr lang="en-US" sz="1800" dirty="0" err="1"/>
              <a:t>OpenCV</a:t>
            </a:r>
            <a:r>
              <a:rPr lang="en-US" sz="1800" dirty="0"/>
              <a:t>, Mahout, </a:t>
            </a:r>
            <a:r>
              <a:rPr lang="en-US" sz="1800" dirty="0" err="1"/>
              <a:t>MLLib</a:t>
            </a:r>
            <a:endParaRPr lang="en-US" sz="1800" dirty="0"/>
          </a:p>
          <a:p>
            <a:r>
              <a:rPr lang="en-US" sz="1800" dirty="0"/>
              <a:t>Build up </a:t>
            </a:r>
            <a:r>
              <a:rPr lang="en-US" sz="1800" b="1" dirty="0"/>
              <a:t>curated collection of Ansible scripts </a:t>
            </a:r>
            <a:r>
              <a:rPr lang="en-US" sz="1800" dirty="0"/>
              <a:t>defining use cases for benchmarking, standards, education </a:t>
            </a:r>
            <a:r>
              <a:rPr lang="en-US" sz="1400" dirty="0"/>
              <a:t>https://docs.google.com/document/d/1OCPO2uqOkADvoxynRyZwh5IyFQ2_m1fkpBVMo3UBblg</a:t>
            </a:r>
          </a:p>
          <a:p>
            <a:r>
              <a:rPr lang="en-US" sz="1800" dirty="0"/>
              <a:t>Fall 2015 class INFO 523 introductory data science class was less constrained; students just had to run a data science application</a:t>
            </a:r>
          </a:p>
          <a:p>
            <a:pPr lvl="1"/>
            <a:r>
              <a:rPr lang="en-US" sz="1800" dirty="0"/>
              <a:t>140 students: 45 Projects (NOT required) with </a:t>
            </a:r>
            <a:r>
              <a:rPr lang="fr-FR" sz="1800" dirty="0"/>
              <a:t>91 technologies, 39 </a:t>
            </a:r>
            <a:r>
              <a:rPr lang="fr-FR" sz="1800" dirty="0" err="1"/>
              <a:t>datasets</a:t>
            </a:r>
            <a:endParaRPr lang="en-US" sz="18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5/17/2016</a:t>
            </a:r>
          </a:p>
        </p:txBody>
      </p:sp>
    </p:spTree>
    <p:extLst>
      <p:ext uri="{BB962C8B-B14F-4D97-AF65-F5344CB8AC3E}">
        <p14:creationId xmlns:p14="http://schemas.microsoft.com/office/powerpoint/2010/main" val="356257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616332"/>
            <a:ext cx="7772400" cy="1752235"/>
          </a:xfrm>
        </p:spPr>
        <p:txBody>
          <a:bodyPr>
            <a:normAutofit/>
          </a:bodyPr>
          <a:lstStyle/>
          <a:p>
            <a:pPr algn="ctr"/>
            <a:br>
              <a:rPr lang="en-US" b="1" dirty="0"/>
            </a:br>
            <a:r>
              <a:rPr lang="en-US" b="1" dirty="0"/>
              <a:t>NIST Big Data Initiative</a:t>
            </a:r>
            <a:br>
              <a:rPr lang="en-US" b="1" dirty="0"/>
            </a:br>
            <a:r>
              <a:rPr lang="en-US" dirty="0"/>
              <a:t>Use Cases and Properties</a:t>
            </a:r>
            <a:endParaRPr lang="en-US" b="1" dirty="0"/>
          </a:p>
        </p:txBody>
      </p:sp>
      <p:sp>
        <p:nvSpPr>
          <p:cNvPr id="2" name="Subtitle 1"/>
          <p:cNvSpPr>
            <a:spLocks noGrp="1"/>
          </p:cNvSpPr>
          <p:nvPr>
            <p:ph type="subTitle" idx="1"/>
          </p:nvPr>
        </p:nvSpPr>
        <p:spPr>
          <a:xfrm>
            <a:off x="1371600" y="3895344"/>
            <a:ext cx="6060831" cy="1752600"/>
          </a:xfrm>
        </p:spPr>
        <p:txBody>
          <a:bodyPr/>
          <a:lstStyle/>
          <a:p>
            <a:r>
              <a:rPr lang="en-US" dirty="0">
                <a:solidFill>
                  <a:schemeClr val="tx1">
                    <a:lumMod val="65000"/>
                    <a:lumOff val="35000"/>
                  </a:schemeClr>
                </a:solidFill>
              </a:rPr>
              <a:t>Led by </a:t>
            </a:r>
            <a:r>
              <a:rPr lang="en-US" dirty="0" err="1">
                <a:solidFill>
                  <a:schemeClr val="tx1">
                    <a:lumMod val="65000"/>
                    <a:lumOff val="35000"/>
                  </a:schemeClr>
                </a:solidFill>
              </a:rPr>
              <a:t>Chaitin</a:t>
            </a:r>
            <a:r>
              <a:rPr lang="en-US" dirty="0">
                <a:solidFill>
                  <a:schemeClr val="tx1">
                    <a:lumMod val="65000"/>
                    <a:lumOff val="35000"/>
                  </a:schemeClr>
                </a:solidFill>
              </a:rPr>
              <a:t> </a:t>
            </a:r>
            <a:r>
              <a:rPr lang="en-US" dirty="0" err="1">
                <a:solidFill>
                  <a:schemeClr val="tx1">
                    <a:lumMod val="65000"/>
                    <a:lumOff val="35000"/>
                  </a:schemeClr>
                </a:solidFill>
              </a:rPr>
              <a:t>Baru</a:t>
            </a:r>
            <a:r>
              <a:rPr lang="en-US" dirty="0">
                <a:solidFill>
                  <a:schemeClr val="tx1">
                    <a:lumMod val="65000"/>
                    <a:lumOff val="35000"/>
                  </a:schemeClr>
                </a:solidFill>
              </a:rPr>
              <a:t>, Bob Marcus, Wo Chang</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3</a:t>
            </a:fld>
            <a:endParaRPr lang="en-US"/>
          </a:p>
        </p:txBody>
      </p:sp>
    </p:spTree>
    <p:extLst>
      <p:ext uri="{BB962C8B-B14F-4D97-AF65-F5344CB8AC3E}">
        <p14:creationId xmlns:p14="http://schemas.microsoft.com/office/powerpoint/2010/main" val="163535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21"/>
            <a:ext cx="9144000" cy="740979"/>
          </a:xfrm>
        </p:spPr>
        <p:txBody>
          <a:bodyPr/>
          <a:lstStyle/>
          <a:p>
            <a:pPr algn="ctr"/>
            <a:r>
              <a:rPr lang="en-US" dirty="0"/>
              <a:t>Cloudmesh Interoperability DevOps Tool</a:t>
            </a:r>
          </a:p>
        </p:txBody>
      </p:sp>
      <p:sp>
        <p:nvSpPr>
          <p:cNvPr id="3" name="Content Placeholder 2"/>
          <p:cNvSpPr>
            <a:spLocks noGrp="1"/>
          </p:cNvSpPr>
          <p:nvPr>
            <p:ph idx="1"/>
          </p:nvPr>
        </p:nvSpPr>
        <p:spPr>
          <a:xfrm>
            <a:off x="0" y="685800"/>
            <a:ext cx="9144000" cy="5410200"/>
          </a:xfrm>
        </p:spPr>
        <p:txBody>
          <a:bodyPr>
            <a:noAutofit/>
          </a:bodyPr>
          <a:lstStyle/>
          <a:p>
            <a:pPr>
              <a:spcBef>
                <a:spcPts val="0"/>
              </a:spcBef>
            </a:pPr>
            <a:r>
              <a:rPr lang="en-US" sz="2100" b="1" dirty="0"/>
              <a:t>Model: </a:t>
            </a:r>
            <a:r>
              <a:rPr lang="en-US" sz="2100" dirty="0"/>
              <a:t>Define software configuration with tools like Ansible (Chef, Puppet); instantiate on a virtual cluster</a:t>
            </a:r>
          </a:p>
          <a:p>
            <a:pPr>
              <a:spcBef>
                <a:spcPts val="0"/>
              </a:spcBef>
            </a:pPr>
            <a:r>
              <a:rPr lang="en-US" sz="2100" b="1" dirty="0"/>
              <a:t>Save scripts not virtual machines </a:t>
            </a:r>
            <a:r>
              <a:rPr lang="en-US" sz="2100" dirty="0"/>
              <a:t>and let script build applications</a:t>
            </a:r>
          </a:p>
          <a:p>
            <a:pPr>
              <a:spcBef>
                <a:spcPts val="0"/>
              </a:spcBef>
            </a:pPr>
            <a:r>
              <a:rPr lang="en-US" sz="2100" b="1" dirty="0"/>
              <a:t>Cloudmesh</a:t>
            </a:r>
            <a:r>
              <a:rPr lang="en-US" sz="2100" dirty="0"/>
              <a:t> is an easy-to-use command line program/shell and portal to interface with heterogeneous infrastructures taking script as input</a:t>
            </a:r>
          </a:p>
          <a:p>
            <a:pPr lvl="1">
              <a:spcBef>
                <a:spcPts val="0"/>
              </a:spcBef>
            </a:pPr>
            <a:r>
              <a:rPr lang="en-US" sz="2100" dirty="0"/>
              <a:t>It first defines virtual cluster and then instantiates script on it</a:t>
            </a:r>
          </a:p>
          <a:p>
            <a:pPr>
              <a:spcBef>
                <a:spcPts val="0"/>
              </a:spcBef>
            </a:pPr>
            <a:r>
              <a:rPr lang="en-US" sz="2100" dirty="0"/>
              <a:t>Supports OpenStack, AWS, Azure, SDSC Comet, virtualbox, libcloud supported clouds as well as classic HPC and Docker infrastructures</a:t>
            </a:r>
          </a:p>
          <a:p>
            <a:pPr lvl="1">
              <a:spcBef>
                <a:spcPts val="0"/>
              </a:spcBef>
            </a:pPr>
            <a:r>
              <a:rPr lang="en-US" sz="2100" dirty="0"/>
              <a:t>Has an abstraction layer that makes it possible to integrate other IaaS frameworks</a:t>
            </a:r>
          </a:p>
          <a:p>
            <a:pPr>
              <a:spcBef>
                <a:spcPts val="0"/>
              </a:spcBef>
            </a:pPr>
            <a:r>
              <a:rPr lang="en-US" sz="2100" dirty="0"/>
              <a:t>Managing VMs across different IaaS providers is easier</a:t>
            </a:r>
          </a:p>
          <a:p>
            <a:pPr>
              <a:spcBef>
                <a:spcPts val="0"/>
              </a:spcBef>
            </a:pPr>
            <a:r>
              <a:rPr lang="en-US" sz="2100" dirty="0"/>
              <a:t>Demonstrated interaction with various cloud providers:</a:t>
            </a:r>
          </a:p>
          <a:p>
            <a:pPr lvl="1">
              <a:spcBef>
                <a:spcPts val="0"/>
              </a:spcBef>
            </a:pPr>
            <a:r>
              <a:rPr lang="en-US" sz="2100" dirty="0"/>
              <a:t>FutureSystems, Chameleon Cloud, Jetstream, </a:t>
            </a:r>
            <a:r>
              <a:rPr lang="en-US" sz="2100" dirty="0" err="1"/>
              <a:t>CloudLab</a:t>
            </a:r>
            <a:r>
              <a:rPr lang="en-US" sz="2100" dirty="0"/>
              <a:t>, </a:t>
            </a:r>
            <a:r>
              <a:rPr lang="en-US" sz="2100" dirty="0" err="1"/>
              <a:t>Cybera</a:t>
            </a:r>
            <a:r>
              <a:rPr lang="en-US" sz="2100" dirty="0"/>
              <a:t>, AWS, Azure, virtualbox</a:t>
            </a:r>
          </a:p>
          <a:p>
            <a:pPr>
              <a:spcBef>
                <a:spcPts val="0"/>
              </a:spcBef>
            </a:pPr>
            <a:r>
              <a:rPr lang="en-US" sz="2100" b="1" dirty="0"/>
              <a:t>Status: </a:t>
            </a:r>
            <a:r>
              <a:rPr lang="en-US" sz="2100" dirty="0"/>
              <a:t>AWS, and Azure, </a:t>
            </a:r>
            <a:r>
              <a:rPr lang="en-US" sz="2100" dirty="0" err="1"/>
              <a:t>VirtualBox</a:t>
            </a:r>
            <a:r>
              <a:rPr lang="en-US" sz="2100" dirty="0"/>
              <a:t>, Docker need improvements; we focus currently on SDSC Comet and NSF resources that use OpenStack</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30</a:t>
            </a:fld>
            <a:endParaRPr lang="en-US" dirty="0">
              <a:solidFill>
                <a:prstClr val="black"/>
              </a:solidFill>
            </a:endParaRPr>
          </a:p>
        </p:txBody>
      </p:sp>
      <p:sp>
        <p:nvSpPr>
          <p:cNvPr id="5" name="TextBox 4"/>
          <p:cNvSpPr txBox="1"/>
          <p:nvPr/>
        </p:nvSpPr>
        <p:spPr>
          <a:xfrm>
            <a:off x="1905000" y="6208066"/>
            <a:ext cx="5004896" cy="461665"/>
          </a:xfrm>
          <a:prstGeom prst="rect">
            <a:avLst/>
          </a:prstGeom>
          <a:solidFill>
            <a:schemeClr val="tx1"/>
          </a:solidFill>
        </p:spPr>
        <p:txBody>
          <a:bodyPr wrap="none" rtlCol="0">
            <a:spAutoFit/>
          </a:bodyPr>
          <a:lstStyle/>
          <a:p>
            <a:r>
              <a:rPr lang="en-US" b="1" dirty="0">
                <a:solidFill>
                  <a:schemeClr val="tx2"/>
                </a:solidFill>
              </a:rPr>
              <a:t>HPC Cloud Interoperability Layer</a:t>
            </a:r>
          </a:p>
        </p:txBody>
      </p:sp>
      <p:sp>
        <p:nvSpPr>
          <p:cNvPr id="6" name="Date Placeholder 5"/>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3498031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54361"/>
            <a:ext cx="9144000" cy="883920"/>
          </a:xfrm>
        </p:spPr>
        <p:txBody>
          <a:bodyPr/>
          <a:lstStyle/>
          <a:p>
            <a:pPr algn="ctr"/>
            <a:r>
              <a:rPr lang="en-US" dirty="0"/>
              <a:t>Structure of “Software Defined” </a:t>
            </a:r>
            <a:br>
              <a:rPr lang="en-US" dirty="0"/>
            </a:br>
            <a:r>
              <a:rPr lang="en-US" dirty="0"/>
              <a:t>Big Data Exemplars</a:t>
            </a:r>
          </a:p>
        </p:txBody>
      </p:sp>
      <p:sp>
        <p:nvSpPr>
          <p:cNvPr id="3" name="Content Placeholder 2"/>
          <p:cNvSpPr>
            <a:spLocks noGrp="1"/>
          </p:cNvSpPr>
          <p:nvPr>
            <p:ph idx="1"/>
          </p:nvPr>
        </p:nvSpPr>
        <p:spPr>
          <a:xfrm>
            <a:off x="-5080" y="990600"/>
            <a:ext cx="9128760" cy="4038600"/>
          </a:xfrm>
        </p:spPr>
        <p:txBody>
          <a:bodyPr/>
          <a:lstStyle/>
          <a:p>
            <a:r>
              <a:rPr lang="en-US" dirty="0" err="1"/>
              <a:t>Github</a:t>
            </a:r>
            <a:r>
              <a:rPr lang="en-US" dirty="0"/>
              <a:t> (</a:t>
            </a:r>
            <a:r>
              <a:rPr lang="en-US" b="1" dirty="0"/>
              <a:t>Ansible Galaxy</a:t>
            </a:r>
            <a:r>
              <a:rPr lang="en-US" dirty="0"/>
              <a:t>) collects basic Ansible roles</a:t>
            </a:r>
          </a:p>
          <a:p>
            <a:r>
              <a:rPr lang="en-US" dirty="0"/>
              <a:t>Exemplar (student project) may add specialized roles and defines a project Ansible playbook executed by a </a:t>
            </a:r>
            <a:r>
              <a:rPr lang="en-US" b="1" dirty="0"/>
              <a:t>Cloudmesh</a:t>
            </a:r>
            <a:r>
              <a:rPr lang="en-US" dirty="0"/>
              <a:t> cm script such as</a:t>
            </a:r>
          </a:p>
          <a:p>
            <a:pPr lvl="1"/>
            <a:r>
              <a:rPr lang="en-US" dirty="0"/>
              <a:t>cm launcher </a:t>
            </a:r>
            <a:r>
              <a:rPr lang="en-US" dirty="0" err="1"/>
              <a:t>hibench</a:t>
            </a:r>
            <a:r>
              <a:rPr lang="en-US" dirty="0"/>
              <a:t> —</a:t>
            </a:r>
            <a:r>
              <a:rPr lang="en-US" dirty="0" err="1"/>
              <a:t>parameterA</a:t>
            </a:r>
            <a:r>
              <a:rPr lang="en-US" dirty="0"/>
              <a:t>=40 —</a:t>
            </a:r>
            <a:r>
              <a:rPr lang="en-US" dirty="0" err="1"/>
              <a:t>parameterB</a:t>
            </a:r>
            <a:r>
              <a:rPr lang="en-US" dirty="0"/>
              <a:t>=xyz …. </a:t>
            </a:r>
            <a:br>
              <a:rPr lang="en-US" dirty="0"/>
            </a:br>
            <a:r>
              <a:rPr lang="en-US" dirty="0"/>
              <a:t>—cloud=chameleon</a:t>
            </a:r>
          </a:p>
          <a:p>
            <a:r>
              <a:rPr lang="en-US" dirty="0"/>
              <a:t>Typical Playbook is short</a:t>
            </a:r>
          </a:p>
          <a:p>
            <a:pPr lvl="1"/>
            <a:r>
              <a:rPr lang="en-US" dirty="0"/>
              <a:t>include role </a:t>
            </a:r>
            <a:r>
              <a:rPr lang="en-US" b="1" dirty="0"/>
              <a:t>python</a:t>
            </a:r>
          </a:p>
          <a:p>
            <a:pPr lvl="1"/>
            <a:r>
              <a:rPr lang="en-US" dirty="0"/>
              <a:t>include role </a:t>
            </a:r>
            <a:r>
              <a:rPr lang="en-US" b="1" dirty="0" err="1"/>
              <a:t>hadoop</a:t>
            </a:r>
            <a:endParaRPr lang="en-US" b="1" dirty="0"/>
          </a:p>
          <a:p>
            <a:pPr lvl="1"/>
            <a:r>
              <a:rPr lang="en-US" dirty="0"/>
              <a:t>include role </a:t>
            </a:r>
            <a:r>
              <a:rPr lang="en-US" b="1" dirty="0"/>
              <a:t>pig</a:t>
            </a:r>
          </a:p>
          <a:p>
            <a:pPr lvl="1"/>
            <a:r>
              <a:rPr lang="en-US" dirty="0"/>
              <a:t>include role </a:t>
            </a:r>
            <a:r>
              <a:rPr lang="en-US" b="1" dirty="0"/>
              <a:t>fetch data</a:t>
            </a:r>
          </a:p>
          <a:p>
            <a:pPr lvl="1"/>
            <a:r>
              <a:rPr lang="en-US" dirty="0"/>
              <a:t>include role </a:t>
            </a:r>
            <a:r>
              <a:rPr lang="en-US" b="1" dirty="0"/>
              <a:t>execute benchmark</a:t>
            </a:r>
          </a:p>
          <a:p>
            <a:r>
              <a:rPr lang="en-US" dirty="0"/>
              <a:t>Figure illustrates testing a new </a:t>
            </a:r>
            <a:br>
              <a:rPr lang="en-US" dirty="0"/>
            </a:br>
            <a:r>
              <a:rPr lang="en-US" dirty="0"/>
              <a:t>infrastructure or code change</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31</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pic>
        <p:nvPicPr>
          <p:cNvPr id="1026" name="Picture 2" descr="https://lh5.googleusercontent.com/jYUFrjMMi29Wf6vyklzvm7hTEnh7sh7UutwRvCXnxuKb98W8iar6WKwQbV2QMWjhtQj18oScdiY8cBywI325D2HFY-0wquDhKuBjNF0AlaJ_5iFXwNapidmzSZEC8uihCM20_1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58719"/>
            <a:ext cx="4399280" cy="4399281"/>
          </a:xfrm>
          <a:prstGeom prst="rect">
            <a:avLst/>
          </a:prstGeom>
          <a:solidFill>
            <a:schemeClr val="tx2">
              <a:lumMod val="90000"/>
            </a:schemeClr>
          </a:solidFill>
        </p:spPr>
      </p:pic>
    </p:spTree>
    <p:extLst>
      <p:ext uri="{BB962C8B-B14F-4D97-AF65-F5344CB8AC3E}">
        <p14:creationId xmlns:p14="http://schemas.microsoft.com/office/powerpoint/2010/main" val="2637484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5880"/>
          </a:xfrm>
          <a:noFill/>
        </p:spPr>
        <p:txBody>
          <a:bodyPr/>
          <a:lstStyle/>
          <a:p>
            <a:r>
              <a:rPr lang="en-US" sz="1800" b="1" dirty="0"/>
              <a:t>Applications, Benchmarks and Libraries</a:t>
            </a:r>
          </a:p>
          <a:p>
            <a:pPr lvl="1"/>
            <a:r>
              <a:rPr lang="en-US" sz="1800" dirty="0"/>
              <a:t>51 NIST Big Data Use Cases, 7 Computational Giants of the NRC Massive Data Analysis, 13 Berkeley dwarfs, 7 NAS parallel benchmarks</a:t>
            </a:r>
          </a:p>
          <a:p>
            <a:pPr lvl="1"/>
            <a:r>
              <a:rPr lang="en-US" sz="1800" dirty="0"/>
              <a:t>Unified discussion by separately discussing </a:t>
            </a:r>
            <a:r>
              <a:rPr lang="en-US" sz="1800" b="1" dirty="0"/>
              <a:t>data &amp; model </a:t>
            </a:r>
            <a:r>
              <a:rPr lang="en-US" sz="1800" dirty="0"/>
              <a:t>for each application;</a:t>
            </a:r>
          </a:p>
          <a:p>
            <a:pPr lvl="1"/>
            <a:r>
              <a:rPr lang="en-US" sz="1800" dirty="0"/>
              <a:t>64 facets– Convergence Diamonds -- characterize applications</a:t>
            </a:r>
          </a:p>
          <a:p>
            <a:pPr lvl="1"/>
            <a:r>
              <a:rPr lang="en-US" sz="1800" dirty="0"/>
              <a:t>Characterization identifies hardware and software features for each application across big data, simulation; “complete” set of benchmarks (NIST)</a:t>
            </a:r>
          </a:p>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will add to Beam and </a:t>
            </a:r>
            <a:r>
              <a:rPr lang="en-US" sz="1800" dirty="0" err="1"/>
              <a:t>Flink</a:t>
            </a:r>
            <a:endParaRPr lang="en-US" sz="1800" dirty="0"/>
          </a:p>
          <a:p>
            <a:pPr lvl="1"/>
            <a:r>
              <a:rPr lang="en-US" sz="1800" dirty="0"/>
              <a:t>Work in Apache model contributing code</a:t>
            </a:r>
          </a:p>
          <a:p>
            <a:r>
              <a:rPr lang="en-US" sz="1800" b="1" dirty="0"/>
              <a:t>Run same HPC-ABDS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a:t>
            </a:r>
          </a:p>
          <a:p>
            <a:pPr lvl="1"/>
            <a:r>
              <a:rPr lang="en-US" sz="1800" dirty="0"/>
              <a:t>Do not optimize for simulation and big data</a:t>
            </a:r>
          </a:p>
          <a:p>
            <a:r>
              <a:rPr lang="en-US" sz="1800" b="1" dirty="0"/>
              <a:t>Convergence Language: </a:t>
            </a:r>
            <a:r>
              <a:rPr lang="en-US" sz="1800" dirty="0"/>
              <a:t>Make C++, Java, Scala, Python … perform well</a:t>
            </a:r>
          </a:p>
        </p:txBody>
      </p:sp>
      <p:sp>
        <p:nvSpPr>
          <p:cNvPr id="2" name="Title 1"/>
          <p:cNvSpPr>
            <a:spLocks noGrp="1"/>
          </p:cNvSpPr>
          <p:nvPr>
            <p:ph type="title"/>
          </p:nvPr>
        </p:nvSpPr>
        <p:spPr>
          <a:xfrm>
            <a:off x="0" y="0"/>
            <a:ext cx="9144000" cy="533400"/>
          </a:xfrm>
        </p:spPr>
        <p:txBody>
          <a:bodyPr/>
          <a:lstStyle/>
          <a:p>
            <a:r>
              <a:rPr lang="en-US" dirty="0"/>
              <a:t>Components in Big Data HPC Convergence</a:t>
            </a: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85025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3" name="Content Placeholder 2"/>
          <p:cNvSpPr>
            <a:spLocks noGrp="1"/>
          </p:cNvSpPr>
          <p:nvPr>
            <p:ph idx="1"/>
          </p:nvPr>
        </p:nvSpPr>
        <p:spPr>
          <a:xfrm>
            <a:off x="0" y="958233"/>
            <a:ext cx="9144000" cy="5898036"/>
          </a:xfrm>
        </p:spPr>
        <p:txBody>
          <a:bodyPr>
            <a:noAutofit/>
          </a:bodyPr>
          <a:lstStyle/>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Energy(1): </a:t>
            </a:r>
            <a:r>
              <a:rPr lang="en-US" sz="1600" dirty="0"/>
              <a:t>Smart grid</a:t>
            </a:r>
          </a:p>
          <a:p>
            <a:r>
              <a:rPr lang="en-US" sz="1600" dirty="0"/>
              <a:t>Published by NIST as </a:t>
            </a:r>
            <a:r>
              <a:rPr lang="en-US" sz="1600" dirty="0">
                <a:hlinkClick r:id="rId3"/>
              </a:rPr>
              <a:t>http://nvlpubs.nist.gov/nistpubs/SpecialPublications/NIST.SP.1500-3.pdf</a:t>
            </a:r>
            <a:endParaRPr lang="en-US" sz="1600" dirty="0"/>
          </a:p>
          <a:p>
            <a:r>
              <a:rPr lang="en-US" sz="1600" dirty="0"/>
              <a:t>             “Version 2” being prepared</a:t>
            </a:r>
          </a:p>
          <a:p>
            <a:pPr marL="0" indent="0">
              <a:buNone/>
            </a:pPr>
            <a:endParaRPr lang="en-US" sz="1600"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rgbClr val="000000"/>
              </a:solidFill>
              <a:effectLst/>
              <a:uLnTx/>
              <a:uFillTx/>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tint val="75000"/>
                  </a:srgbClr>
                </a:solidFill>
                <a:effectLst/>
                <a:uLnTx/>
                <a:uFillTx/>
              </a:rPr>
              <a:t>02/16/2016</a:t>
            </a:r>
          </a:p>
        </p:txBody>
      </p:sp>
      <p:sp>
        <p:nvSpPr>
          <p:cNvPr id="4" name="TextBox 3"/>
          <p:cNvSpPr txBox="1"/>
          <p:nvPr/>
        </p:nvSpPr>
        <p:spPr>
          <a:xfrm>
            <a:off x="3352800" y="6156196"/>
            <a:ext cx="5791200" cy="400110"/>
          </a:xfrm>
          <a:prstGeom prst="rect">
            <a:avLst/>
          </a:prstGeom>
          <a:solidFill>
            <a:srgbClr val="2975A3"/>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26 Features for each use case</a:t>
            </a:r>
            <a:r>
              <a:rPr kumimoji="0" lang="en-US" sz="2000" b="0" i="1" u="none" strike="noStrike" kern="0" cap="none" spc="0" normalizeH="0" noProof="0" dirty="0">
                <a:ln>
                  <a:noFill/>
                </a:ln>
                <a:solidFill>
                  <a:schemeClr val="bg1"/>
                </a:solidFill>
                <a:effectLst/>
                <a:uLnTx/>
                <a:uFillTx/>
                <a:cs typeface="Times New Roman" panose="02020603050405020304" pitchFamily="18" charset="0"/>
              </a:rPr>
              <a:t> </a:t>
            </a: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Biased to science</a:t>
            </a:r>
          </a:p>
        </p:txBody>
      </p:sp>
    </p:spTree>
    <p:extLst>
      <p:ext uri="{BB962C8B-B14F-4D97-AF65-F5344CB8AC3E}">
        <p14:creationId xmlns:p14="http://schemas.microsoft.com/office/powerpoint/2010/main" val="135065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r>
              <a:rPr lang="en-US" b="1" dirty="0"/>
              <a:t>Features of 51 Use Cases I</a:t>
            </a:r>
          </a:p>
        </p:txBody>
      </p:sp>
      <p:sp>
        <p:nvSpPr>
          <p:cNvPr id="3" name="Content Placeholder 2"/>
          <p:cNvSpPr>
            <a:spLocks noGrp="1"/>
          </p:cNvSpPr>
          <p:nvPr>
            <p:ph idx="1"/>
          </p:nvPr>
        </p:nvSpPr>
        <p:spPr>
          <a:xfrm>
            <a:off x="0" y="609600"/>
            <a:ext cx="9144000" cy="4038600"/>
          </a:xfrm>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a:t>
            </a:r>
            <a:r>
              <a:rPr lang="en-US" sz="2200" dirty="0" err="1"/>
              <a:t>Flink</a:t>
            </a:r>
            <a:r>
              <a:rPr lang="en-US" sz="2200" dirty="0"/>
              <a:t>,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5</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endParaRPr lang="en-US" dirty="0">
              <a:solidFill>
                <a:srgbClr val="000000">
                  <a:tint val="75000"/>
                </a:srgbClr>
              </a:solidFill>
            </a:endParaRPr>
          </a:p>
        </p:txBody>
      </p:sp>
    </p:spTree>
    <p:extLst>
      <p:ext uri="{BB962C8B-B14F-4D97-AF65-F5344CB8AC3E}">
        <p14:creationId xmlns:p14="http://schemas.microsoft.com/office/powerpoint/2010/main" val="242284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r>
              <a:rPr lang="en-US" b="1" dirty="0"/>
              <a:t>Features of 51 Use Cases 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6</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88309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
        <p:nvSpPr>
          <p:cNvPr id="4" name="Date Placeholder 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pic>
        <p:nvPicPr>
          <p:cNvPr id="6" name="Picture 5"/>
          <p:cNvPicPr>
            <a:picLocks noChangeAspect="1"/>
          </p:cNvPicPr>
          <p:nvPr/>
        </p:nvPicPr>
        <p:blipFill rotWithShape="1">
          <a:blip r:embed="rId3"/>
          <a:srcRect l="9426" t="10782" r="11658" b="1872"/>
          <a:stretch/>
        </p:blipFill>
        <p:spPr>
          <a:xfrm>
            <a:off x="0" y="0"/>
            <a:ext cx="4707172" cy="6858000"/>
          </a:xfrm>
          <a:prstGeom prst="rect">
            <a:avLst/>
          </a:prstGeom>
        </p:spPr>
      </p:pic>
      <p:pic>
        <p:nvPicPr>
          <p:cNvPr id="7" name="Picture 6"/>
          <p:cNvPicPr>
            <a:picLocks noChangeAspect="1"/>
          </p:cNvPicPr>
          <p:nvPr/>
        </p:nvPicPr>
        <p:blipFill rotWithShape="1">
          <a:blip r:embed="rId4"/>
          <a:srcRect l="9015" t="10458" r="11796" b="2694"/>
          <a:stretch/>
        </p:blipFill>
        <p:spPr>
          <a:xfrm>
            <a:off x="4420925" y="9939"/>
            <a:ext cx="4723075" cy="6858000"/>
          </a:xfrm>
          <a:prstGeom prst="rect">
            <a:avLst/>
          </a:prstGeom>
        </p:spPr>
      </p:pic>
      <p:sp>
        <p:nvSpPr>
          <p:cNvPr id="9" name="Rectangle 8"/>
          <p:cNvSpPr/>
          <p:nvPr/>
        </p:nvSpPr>
        <p:spPr>
          <a:xfrm>
            <a:off x="-103261" y="9939"/>
            <a:ext cx="468589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http://hpc-abds.org/kaleidoscope/survey/</a:t>
            </a:r>
          </a:p>
        </p:txBody>
      </p:sp>
      <p:sp>
        <p:nvSpPr>
          <p:cNvPr id="2" name="TextBox 1"/>
          <p:cNvSpPr txBox="1"/>
          <p:nvPr/>
        </p:nvSpPr>
        <p:spPr>
          <a:xfrm>
            <a:off x="1796142" y="5001594"/>
            <a:ext cx="260092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Online Use Case Form</a:t>
            </a:r>
          </a:p>
        </p:txBody>
      </p:sp>
    </p:spTree>
    <p:extLst>
      <p:ext uri="{BB962C8B-B14F-4D97-AF65-F5344CB8AC3E}">
        <p14:creationId xmlns:p14="http://schemas.microsoft.com/office/powerpoint/2010/main" val="11389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a:t>
            </a:r>
          </a:p>
        </p:txBody>
      </p:sp>
      <p:sp>
        <p:nvSpPr>
          <p:cNvPr id="3" name="Content Placeholder 2"/>
          <p:cNvSpPr>
            <a:spLocks noGrp="1"/>
          </p:cNvSpPr>
          <p:nvPr>
            <p:ph idx="1"/>
          </p:nvPr>
        </p:nvSpPr>
        <p:spPr>
          <a:xfrm>
            <a:off x="10510" y="457200"/>
            <a:ext cx="9133490" cy="5562600"/>
          </a:xfrm>
          <a:noFill/>
        </p:spPr>
        <p:txBody>
          <a:bodyPr/>
          <a:lstStyle/>
          <a:p>
            <a:pPr>
              <a:spcBef>
                <a:spcPts val="0"/>
              </a:spcBef>
            </a:pPr>
            <a:r>
              <a:rPr lang="en-US" sz="2400" dirty="0"/>
              <a:t>Need to discuss </a:t>
            </a:r>
            <a:r>
              <a:rPr lang="en-US" sz="2400" b="1" dirty="0">
                <a:solidFill>
                  <a:srgbClr val="C00000"/>
                </a:solidFill>
              </a:rPr>
              <a:t>Data </a:t>
            </a:r>
            <a:r>
              <a:rPr lang="en-US" sz="2400" dirty="0"/>
              <a:t>and </a:t>
            </a:r>
            <a:r>
              <a:rPr lang="en-US" sz="2400" b="1" dirty="0">
                <a:solidFill>
                  <a:srgbClr val="C00000"/>
                </a:solidFill>
              </a:rPr>
              <a:t>Model</a:t>
            </a:r>
            <a:r>
              <a:rPr lang="en-US" sz="2400" dirty="0"/>
              <a:t> as problems combine them, but we can get insight by separating which allows better understanding of </a:t>
            </a:r>
            <a:r>
              <a:rPr lang="en-US" sz="2400" b="1" dirty="0">
                <a:solidFill>
                  <a:srgbClr val="C00000"/>
                </a:solidFill>
              </a:rPr>
              <a:t>Big Data - Big Simulation “convergence” (or differences!)</a:t>
            </a:r>
          </a:p>
          <a:p>
            <a:r>
              <a:rPr lang="en-US" sz="2400" b="1" dirty="0">
                <a:solidFill>
                  <a:srgbClr val="C00000"/>
                </a:solidFill>
              </a:rPr>
              <a:t>Big Data  </a:t>
            </a:r>
            <a:r>
              <a:rPr lang="en-US" sz="2400" dirty="0"/>
              <a:t>implies Data is large but Model varies (Judy </a:t>
            </a:r>
            <a:r>
              <a:rPr lang="en-US" sz="2400" dirty="0" err="1"/>
              <a:t>Qiu</a:t>
            </a:r>
            <a:r>
              <a:rPr lang="en-US" sz="2400" dirty="0"/>
              <a:t> talk)</a:t>
            </a:r>
          </a:p>
          <a:p>
            <a:pPr lvl="1"/>
            <a:r>
              <a:rPr lang="en-US" dirty="0"/>
              <a:t>e.g. </a:t>
            </a:r>
            <a:r>
              <a:rPr lang="en-US" b="1" dirty="0"/>
              <a:t>LDA</a:t>
            </a:r>
            <a:r>
              <a:rPr lang="en-US" dirty="0"/>
              <a:t> with many topics or </a:t>
            </a:r>
            <a:r>
              <a:rPr lang="en-US" b="1" dirty="0"/>
              <a:t>deep learning </a:t>
            </a:r>
            <a:r>
              <a:rPr lang="en-US" dirty="0"/>
              <a:t>has large model</a:t>
            </a:r>
          </a:p>
          <a:p>
            <a:pPr lvl="1"/>
            <a:r>
              <a:rPr lang="en-US" dirty="0"/>
              <a:t>Clustering or Dimension reduction can be quite small in model size</a:t>
            </a:r>
          </a:p>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and </a:t>
            </a:r>
            <a:r>
              <a:rPr lang="en-US" sz="2400" b="1" dirty="0">
                <a:solidFill>
                  <a:srgbClr val="C00000"/>
                </a:solidFill>
              </a:rPr>
              <a:t>Model</a:t>
            </a:r>
          </a:p>
          <a:p>
            <a:pPr lvl="1"/>
            <a:r>
              <a:rPr lang="en-US" b="1" dirty="0">
                <a:solidFill>
                  <a:srgbClr val="C00000"/>
                </a:solidFill>
              </a:rPr>
              <a:t>Model</a:t>
            </a:r>
            <a:r>
              <a:rPr lang="en-US" dirty="0"/>
              <a:t> is solving particle dynamics or partial differential equations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a:t>
            </a:r>
            <a:r>
              <a:rPr lang="en-US" sz="2400" dirty="0"/>
              <a:t> varies between iterations</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261192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 y="526864"/>
            <a:ext cx="9049110" cy="1143000"/>
          </a:xfrm>
        </p:spPr>
        <p:txBody>
          <a:bodyPr>
            <a:normAutofit/>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1"/>
          </p:nvPr>
        </p:nvSpPr>
        <p:spPr>
          <a:xfrm>
            <a:off x="94890" y="2501175"/>
            <a:ext cx="904911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6" name="Slide Number Placeholder 5"/>
          <p:cNvSpPr>
            <a:spLocks noGrp="1"/>
          </p:cNvSpPr>
          <p:nvPr>
            <p:ph type="sldNum" sz="quarter" idx="12"/>
          </p:nvPr>
        </p:nvSpPr>
        <p:spPr/>
        <p:txBody>
          <a:bodyPr/>
          <a:lstStyle/>
          <a:p>
            <a:fld id="{29CB78FB-1415-9B4D-996E-11F146E2B0ED}" type="slidenum">
              <a:rPr lang="en-US" smtClean="0"/>
              <a:t>9</a:t>
            </a:fld>
            <a:endParaRPr lang="en-US"/>
          </a:p>
        </p:txBody>
      </p:sp>
      <p:sp>
        <p:nvSpPr>
          <p:cNvPr id="5" name="Date Placeholder 4"/>
          <p:cNvSpPr>
            <a:spLocks noGrp="1"/>
          </p:cNvSpPr>
          <p:nvPr>
            <p:ph type="dt" sz="half" idx="2"/>
          </p:nvPr>
        </p:nvSpPr>
        <p:spPr/>
        <p:txBody>
          <a:bodyPr/>
          <a:lstStyle/>
          <a:p>
            <a:r>
              <a:rPr lang="en-US"/>
              <a:t>02/16/2016</a:t>
            </a:r>
          </a:p>
        </p:txBody>
      </p:sp>
      <p:sp>
        <p:nvSpPr>
          <p:cNvPr id="4" name="Rectangle 3"/>
          <p:cNvSpPr/>
          <p:nvPr/>
        </p:nvSpPr>
        <p:spPr>
          <a:xfrm>
            <a:off x="0" y="1854687"/>
            <a:ext cx="9144000" cy="461665"/>
          </a:xfrm>
          <a:prstGeom prst="rect">
            <a:avLst/>
          </a:prstGeom>
        </p:spPr>
        <p:txBody>
          <a:bodyPr wrap="square">
            <a:spAutoFit/>
          </a:bodyPr>
          <a:lstStyle/>
          <a:p>
            <a:r>
              <a:rPr lang="en-US" sz="2400" dirty="0">
                <a:solidFill>
                  <a:srgbClr val="000000"/>
                </a:solidFill>
                <a:latin typeface="Times New Roman" panose="02020603050405020304" pitchFamily="18" charset="0"/>
                <a:hlinkClick r:id="rId3"/>
              </a:rPr>
              <a:t>http://www.nap.edu/catalog.php?record_id=18374</a:t>
            </a:r>
            <a:r>
              <a:rPr lang="en-US" sz="2400" dirty="0">
                <a:solidFill>
                  <a:srgbClr val="000000"/>
                </a:solidFill>
                <a:latin typeface="Times New Roman" panose="02020603050405020304" pitchFamily="18" charset="0"/>
              </a:rPr>
              <a:t>   </a:t>
            </a:r>
            <a:r>
              <a:rPr lang="en-US" sz="2400" b="1" dirty="0">
                <a:solidFill>
                  <a:srgbClr val="C00000"/>
                </a:solidFill>
                <a:latin typeface="Times New Roman" panose="02020603050405020304" pitchFamily="18" charset="0"/>
              </a:rPr>
              <a:t>Big Data Models?</a:t>
            </a:r>
            <a:r>
              <a:rPr lang="en-US" sz="2400" dirty="0">
                <a:solidFill>
                  <a:srgbClr val="000000"/>
                </a:solidFill>
                <a:latin typeface="Times New Roman" panose="02020603050405020304" pitchFamily="18" charset="0"/>
              </a:rPr>
              <a:t>  </a:t>
            </a:r>
            <a:endParaRPr lang="en-US" sz="2000" dirty="0"/>
          </a:p>
        </p:txBody>
      </p:sp>
    </p:spTree>
    <p:extLst>
      <p:ext uri="{BB962C8B-B14F-4D97-AF65-F5344CB8AC3E}">
        <p14:creationId xmlns:p14="http://schemas.microsoft.com/office/powerpoint/2010/main" val="3274723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21013</TotalTime>
  <Words>2737</Words>
  <Application>Microsoft Office PowerPoint</Application>
  <PresentationFormat>On-screen Show (4:3)</PresentationFormat>
  <Paragraphs>336</Paragraphs>
  <Slides>32</Slides>
  <Notes>11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ＭＳ Ｐゴシック</vt:lpstr>
      <vt:lpstr>Arial</vt:lpstr>
      <vt:lpstr>Calibri</vt:lpstr>
      <vt:lpstr>Franklin Gothic Demi</vt:lpstr>
      <vt:lpstr>Franklin Gothic Medium</vt:lpstr>
      <vt:lpstr>Times New Roman</vt:lpstr>
      <vt:lpstr>Wingdings</vt:lpstr>
      <vt:lpstr>Blank Presentation</vt:lpstr>
      <vt:lpstr>2_Blank Presentation</vt:lpstr>
      <vt:lpstr>3_Blank Presentation</vt:lpstr>
      <vt:lpstr>6_Blank Presentation</vt:lpstr>
      <vt:lpstr>Application and Software Classifications that motivate Big Data and Big Simulation Convergence</vt:lpstr>
      <vt:lpstr>Abstract</vt:lpstr>
      <vt:lpstr> NIST Big Data Initiative Use Cases and Properties</vt:lpstr>
      <vt:lpstr>51 Detailed Use Cases: Contributed July-September 2013 Covers goals, data features such as 3 V’s, software, hardware</vt:lpstr>
      <vt:lpstr>Features of 51 Use Cases I</vt:lpstr>
      <vt:lpstr>Features of 51 Use Cases II</vt:lpstr>
      <vt:lpstr>PowerPoint Presentation</vt:lpstr>
      <vt:lpstr>Data and Model in Big Data and Simulations</vt:lpstr>
      <vt:lpstr>7 Computational Giants of  NRC Massive Data Analysis Report </vt:lpstr>
      <vt:lpstr>HPC (Simulation) Benchmark Classics</vt:lpstr>
      <vt:lpstr>13 Berkeley Dwarfs</vt:lpstr>
      <vt:lpstr>Classifying Use cases</vt:lpstr>
      <vt:lpstr>Classifying Use Cases</vt:lpstr>
      <vt:lpstr>PowerPoint Presentation</vt:lpstr>
      <vt:lpstr>64 Features in 4 views for Unified Classification of Big Data and Simulation Applications</vt:lpstr>
      <vt:lpstr>Convergence Diamonds and their 4 Views I</vt:lpstr>
      <vt:lpstr>Convergence Diamonds and their 4 Views II</vt:lpstr>
      <vt:lpstr>HPC-ABDS</vt:lpstr>
      <vt:lpstr>PowerPoint Presentation</vt:lpstr>
      <vt:lpstr>Implementing HPC-ABDS</vt:lpstr>
      <vt:lpstr>Functionality of 21 HPC-ABDS Layers</vt:lpstr>
      <vt:lpstr>Typical Big Data Pattern 2. Perform real time analytics on data source streams and notify users when specified events occur</vt:lpstr>
      <vt:lpstr>Typical Big Data Pattern 5A. Perform interactive analytics on observational scientific data</vt:lpstr>
      <vt:lpstr>Improvement of Storm (Heron) using HPC communication algorithms</vt:lpstr>
      <vt:lpstr>HPC-ABDS Activities of NSF14-43054</vt:lpstr>
      <vt:lpstr>Typical Convergence Architecture</vt:lpstr>
      <vt:lpstr>Java Performance with Optimization 128 24 core Haswell nodes on SPIDAL DA-MDS Code</vt:lpstr>
      <vt:lpstr>Converged Failure in HPF Blackhole?  Or where big data differs from simulations?</vt:lpstr>
      <vt:lpstr>Constructing HPC-ABDS Exemplars</vt:lpstr>
      <vt:lpstr>Cloudmesh Interoperability DevOps Tool</vt:lpstr>
      <vt:lpstr>Structure of “Software Defined”  Big Data Exemplars</vt:lpstr>
      <vt:lpstr>Components in Big Data HPC Convergence</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456</cp:revision>
  <cp:lastPrinted>2009-05-27T19:00:23Z</cp:lastPrinted>
  <dcterms:created xsi:type="dcterms:W3CDTF">2011-04-26T20:44:01Z</dcterms:created>
  <dcterms:modified xsi:type="dcterms:W3CDTF">2016-08-19T10:15:03Z</dcterms:modified>
</cp:coreProperties>
</file>