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274" r:id="rId2"/>
    <p:sldMasterId id="2147484314" r:id="rId3"/>
  </p:sldMasterIdLst>
  <p:notesMasterIdLst>
    <p:notesMasterId r:id="rId35"/>
  </p:notesMasterIdLst>
  <p:sldIdLst>
    <p:sldId id="384" r:id="rId4"/>
    <p:sldId id="391" r:id="rId5"/>
    <p:sldId id="432" r:id="rId6"/>
    <p:sldId id="476" r:id="rId7"/>
    <p:sldId id="386" r:id="rId8"/>
    <p:sldId id="385" r:id="rId9"/>
    <p:sldId id="378" r:id="rId10"/>
    <p:sldId id="387" r:id="rId11"/>
    <p:sldId id="414" r:id="rId12"/>
    <p:sldId id="473" r:id="rId13"/>
    <p:sldId id="482" r:id="rId14"/>
    <p:sldId id="415" r:id="rId15"/>
    <p:sldId id="474" r:id="rId16"/>
    <p:sldId id="440" r:id="rId17"/>
    <p:sldId id="483" r:id="rId18"/>
    <p:sldId id="475" r:id="rId19"/>
    <p:sldId id="447" r:id="rId20"/>
    <p:sldId id="366" r:id="rId21"/>
    <p:sldId id="380" r:id="rId22"/>
    <p:sldId id="484" r:id="rId23"/>
    <p:sldId id="448" r:id="rId24"/>
    <p:sldId id="342" r:id="rId25"/>
    <p:sldId id="364" r:id="rId26"/>
    <p:sldId id="350" r:id="rId27"/>
    <p:sldId id="351" r:id="rId28"/>
    <p:sldId id="345" r:id="rId29"/>
    <p:sldId id="449" r:id="rId30"/>
    <p:sldId id="344" r:id="rId31"/>
    <p:sldId id="352" r:id="rId32"/>
    <p:sldId id="353" r:id="rId33"/>
    <p:sldId id="370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F8F3D2"/>
    <a:srgbClr val="0033CC"/>
    <a:srgbClr val="6D6E70"/>
    <a:srgbClr val="B30838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1" autoAdjust="0"/>
    <p:restoredTop sz="94660"/>
  </p:normalViewPr>
  <p:slideViewPr>
    <p:cSldViewPr>
      <p:cViewPr varScale="1">
        <p:scale>
          <a:sx n="105" d="100"/>
          <a:sy n="105" d="100"/>
        </p:scale>
        <p:origin x="1278" y="108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6920384951881"/>
          <c:y val="3.1718569780853516E-2"/>
          <c:w val="0.80375240594925634"/>
          <c:h val="0.83028113051612495"/>
        </c:manualLayout>
      </c:layout>
      <c:lineChart>
        <c:grouping val="standard"/>
        <c:varyColors val="0"/>
        <c:ser>
          <c:idx val="0"/>
          <c:order val="0"/>
          <c:tx>
            <c:v>Case 0: FJ proc-bound thread-bound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Sheet1!$H$19:$H$26</c:f>
              <c:numCache>
                <c:formatCode>General</c:formatCode>
                <c:ptCount val="8"/>
                <c:pt idx="0">
                  <c:v>37518.234375</c:v>
                </c:pt>
                <c:pt idx="1">
                  <c:v>42725.927083333299</c:v>
                </c:pt>
                <c:pt idx="2">
                  <c:v>34449.75</c:v>
                </c:pt>
                <c:pt idx="3">
                  <c:v>33585.28125</c:v>
                </c:pt>
                <c:pt idx="4">
                  <c:v>39449.53125</c:v>
                </c:pt>
                <c:pt idx="5">
                  <c:v>45332.416666666599</c:v>
                </c:pt>
                <c:pt idx="6">
                  <c:v>41489.46875</c:v>
                </c:pt>
                <c:pt idx="7">
                  <c:v>43368.125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26-40DA-9598-7D31863A79B6}"/>
            </c:ext>
          </c:extLst>
        </c:ser>
        <c:ser>
          <c:idx val="11"/>
          <c:order val="1"/>
          <c:tx>
            <c:v>Case 1: LRT proc-unbound thread-unbound</c:v>
          </c:tx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Sheet1!$B$19:$B$26</c:f>
              <c:strCache>
                <c:ptCount val="8"/>
                <c:pt idx="0">
                  <c:v>1x24x16</c:v>
                </c:pt>
                <c:pt idx="1">
                  <c:v>2x12x16</c:v>
                </c:pt>
                <c:pt idx="2">
                  <c:v>3x8x16</c:v>
                </c:pt>
                <c:pt idx="3">
                  <c:v>4x6x16</c:v>
                </c:pt>
                <c:pt idx="4">
                  <c:v>6x4x16</c:v>
                </c:pt>
                <c:pt idx="5">
                  <c:v>8x3x16</c:v>
                </c:pt>
                <c:pt idx="6">
                  <c:v>12x2x16</c:v>
                </c:pt>
                <c:pt idx="7">
                  <c:v>24x1x16</c:v>
                </c:pt>
              </c:strCache>
            </c:strRef>
          </c:cat>
          <c:val>
            <c:numRef>
              <c:f>Sheet1!$N$19:$N$26</c:f>
              <c:numCache>
                <c:formatCode>General</c:formatCode>
                <c:ptCount val="8"/>
                <c:pt idx="0">
                  <c:v>32130.653645833299</c:v>
                </c:pt>
                <c:pt idx="1">
                  <c:v>31724.171875</c:v>
                </c:pt>
                <c:pt idx="2">
                  <c:v>29894.2265625</c:v>
                </c:pt>
                <c:pt idx="3">
                  <c:v>29731.760416666599</c:v>
                </c:pt>
                <c:pt idx="4">
                  <c:v>29761.953125</c:v>
                </c:pt>
                <c:pt idx="5">
                  <c:v>29756.875</c:v>
                </c:pt>
                <c:pt idx="6">
                  <c:v>31091.59375</c:v>
                </c:pt>
                <c:pt idx="7">
                  <c:v>30046.0625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26-40DA-9598-7D31863A79B6}"/>
            </c:ext>
          </c:extLst>
        </c:ser>
        <c:ser>
          <c:idx val="8"/>
          <c:order val="2"/>
          <c:tx>
            <c:v>Case 2: LRT proc-bound thread-bound</c:v>
          </c:tx>
          <c:spPr>
            <a:ln w="952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Sheet1!$B$19:$B$26</c:f>
              <c:strCache>
                <c:ptCount val="8"/>
                <c:pt idx="0">
                  <c:v>1x24x16</c:v>
                </c:pt>
                <c:pt idx="1">
                  <c:v>2x12x16</c:v>
                </c:pt>
                <c:pt idx="2">
                  <c:v>3x8x16</c:v>
                </c:pt>
                <c:pt idx="3">
                  <c:v>4x6x16</c:v>
                </c:pt>
                <c:pt idx="4">
                  <c:v>6x4x16</c:v>
                </c:pt>
                <c:pt idx="5">
                  <c:v>8x3x16</c:v>
                </c:pt>
                <c:pt idx="6">
                  <c:v>12x2x16</c:v>
                </c:pt>
                <c:pt idx="7">
                  <c:v>24x1x16</c:v>
                </c:pt>
              </c:strCache>
            </c:strRef>
          </c:cat>
          <c:val>
            <c:numRef>
              <c:f>Sheet1!$L$19:$L$26</c:f>
              <c:numCache>
                <c:formatCode>General</c:formatCode>
                <c:ptCount val="8"/>
                <c:pt idx="0">
                  <c:v>20840.6328125</c:v>
                </c:pt>
                <c:pt idx="1">
                  <c:v>24393.203125</c:v>
                </c:pt>
                <c:pt idx="2">
                  <c:v>28285.3984375</c:v>
                </c:pt>
                <c:pt idx="3">
                  <c:v>23846.354166666599</c:v>
                </c:pt>
                <c:pt idx="4">
                  <c:v>29421.515625</c:v>
                </c:pt>
                <c:pt idx="5">
                  <c:v>30962.854166666599</c:v>
                </c:pt>
                <c:pt idx="6">
                  <c:v>20761.40625</c:v>
                </c:pt>
                <c:pt idx="7">
                  <c:v>29797.9375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26-40DA-9598-7D31863A79B6}"/>
            </c:ext>
          </c:extLst>
        </c:ser>
        <c:ser>
          <c:idx val="10"/>
          <c:order val="3"/>
          <c:tx>
            <c:v>Case 3: LRT proc-unbound thread-bound</c:v>
          </c:tx>
          <c:spPr>
            <a:ln w="95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Sheet1!$B$19:$B$26</c:f>
              <c:strCache>
                <c:ptCount val="8"/>
                <c:pt idx="0">
                  <c:v>1x24x16</c:v>
                </c:pt>
                <c:pt idx="1">
                  <c:v>2x12x16</c:v>
                </c:pt>
                <c:pt idx="2">
                  <c:v>3x8x16</c:v>
                </c:pt>
                <c:pt idx="3">
                  <c:v>4x6x16</c:v>
                </c:pt>
                <c:pt idx="4">
                  <c:v>6x4x16</c:v>
                </c:pt>
                <c:pt idx="5">
                  <c:v>8x3x16</c:v>
                </c:pt>
                <c:pt idx="6">
                  <c:v>12x2x16</c:v>
                </c:pt>
                <c:pt idx="7">
                  <c:v>24x1x16</c:v>
                </c:pt>
              </c:strCache>
            </c:strRef>
          </c:cat>
          <c:val>
            <c:numRef>
              <c:f>Sheet1!$O$19:$O$26</c:f>
              <c:numCache>
                <c:formatCode>General</c:formatCode>
                <c:ptCount val="8"/>
                <c:pt idx="0">
                  <c:v>17379.635416666599</c:v>
                </c:pt>
                <c:pt idx="1">
                  <c:v>17111.833333333299</c:v>
                </c:pt>
                <c:pt idx="2">
                  <c:v>18153.3203125</c:v>
                </c:pt>
                <c:pt idx="3">
                  <c:v>17386.510416666599</c:v>
                </c:pt>
                <c:pt idx="4">
                  <c:v>17336.640625</c:v>
                </c:pt>
                <c:pt idx="5">
                  <c:v>17525.104166666599</c:v>
                </c:pt>
                <c:pt idx="6">
                  <c:v>16580.03125</c:v>
                </c:pt>
                <c:pt idx="7">
                  <c:v>16688.1875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26-40DA-9598-7D31863A7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286464"/>
        <c:axId val="2053284832"/>
        <c:extLst/>
      </c:lineChart>
      <c:catAx>
        <c:axId val="20532864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Parallel Pattern -- T x P x N where T is threads per process, P is process per node, and N is number of nodes.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284832"/>
        <c:crosses val="autoZero"/>
        <c:auto val="1"/>
        <c:lblAlgn val="ctr"/>
        <c:lblOffset val="100"/>
        <c:noMultiLvlLbl val="0"/>
      </c:catAx>
      <c:valAx>
        <c:axId val="205328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Time (ms)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3286464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39345150597102374"/>
          <c:y val="0.61762690009927823"/>
          <c:w val="0.55900174978127737"/>
          <c:h val="0.15931440663342686"/>
        </c:manualLayout>
      </c:layout>
      <c:overlay val="0"/>
      <c:spPr>
        <a:solidFill>
          <a:schemeClr val="bg1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0.18667</cdr:x>
      <cdr:y>0.45848</cdr:y>
    </cdr:from>
    <cdr:to>
      <cdr:x>0.255</cdr:x>
      <cdr:y>0.61419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853440" y="2019300"/>
          <a:ext cx="312420" cy="6858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723C24-93D1-4A66-9504-E6BD833B167B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390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042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28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91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416453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5/17/2016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7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695949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982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521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3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063607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</p:spTree>
    <p:extLst>
      <p:ext uri="{BB962C8B-B14F-4D97-AF65-F5344CB8AC3E}">
        <p14:creationId xmlns:p14="http://schemas.microsoft.com/office/powerpoint/2010/main" val="944816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</p:spTree>
    <p:extLst>
      <p:ext uri="{BB962C8B-B14F-4D97-AF65-F5344CB8AC3E}">
        <p14:creationId xmlns:p14="http://schemas.microsoft.com/office/powerpoint/2010/main" val="1435405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</p:spTree>
    <p:extLst>
      <p:ext uri="{BB962C8B-B14F-4D97-AF65-F5344CB8AC3E}">
        <p14:creationId xmlns:p14="http://schemas.microsoft.com/office/powerpoint/2010/main" val="12788609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</p:spTree>
    <p:extLst>
      <p:ext uri="{BB962C8B-B14F-4D97-AF65-F5344CB8AC3E}">
        <p14:creationId xmlns:p14="http://schemas.microsoft.com/office/powerpoint/2010/main" val="3381971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4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198016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</p:spTree>
    <p:extLst>
      <p:ext uri="{BB962C8B-B14F-4D97-AF65-F5344CB8AC3E}">
        <p14:creationId xmlns:p14="http://schemas.microsoft.com/office/powerpoint/2010/main" val="726527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7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55186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7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1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264791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1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9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3136044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5/17/2016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5" r:id="rId1"/>
    <p:sldLayoutId id="2147484213" r:id="rId2"/>
    <p:sldLayoutId id="2147484230" r:id="rId3"/>
    <p:sldLayoutId id="2147484248" r:id="rId4"/>
    <p:sldLayoutId id="2147484273" r:id="rId5"/>
    <p:sldLayoutId id="2147484304" r:id="rId6"/>
    <p:sldLayoutId id="2147484323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8" r:id="rId3"/>
    <p:sldLayoutId id="2147484279" r:id="rId4"/>
    <p:sldLayoutId id="2147484280" r:id="rId5"/>
    <p:sldLayoutId id="2147484281" r:id="rId6"/>
    <p:sldLayoutId id="2147484292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6019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C4B85148-DB98-4269-ACE6-2DF49F9918C9}" type="slidenum">
              <a:rPr lang="en-US" i="1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</p:spTree>
    <p:extLst>
      <p:ext uri="{BB962C8B-B14F-4D97-AF65-F5344CB8AC3E}">
        <p14:creationId xmlns:p14="http://schemas.microsoft.com/office/powerpoint/2010/main" val="208327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6" r:id="rId2"/>
    <p:sldLayoutId id="2147484317" r:id="rId3"/>
    <p:sldLayoutId id="2147484318" r:id="rId4"/>
    <p:sldLayoutId id="2147484319" r:id="rId5"/>
    <p:sldLayoutId id="2147484320" r:id="rId6"/>
    <p:sldLayoutId id="2147484321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pc-abds.org/kaleidoscope/" TargetMode="External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itbook.com/book/esaliya/global-machine-learning-with-dsc-spidal/details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5373"/>
            <a:ext cx="9144000" cy="1143000"/>
          </a:xfrm>
        </p:spPr>
        <p:txBody>
          <a:bodyPr/>
          <a:lstStyle/>
          <a:p>
            <a:pPr algn="ctr"/>
            <a:r>
              <a:rPr lang="en-US" sz="3200" dirty="0"/>
              <a:t>Implementing parts of HPC-ABDS in a multi-disciplinary collaboration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124200"/>
            <a:ext cx="9144000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Geoffrey Fox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June 30, 2016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3"/>
              </a:rPr>
              <a:t>gcf@indiana.edu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4"/>
              </a:rPr>
              <a:t>http://www.dsc.soic.indiana.edu/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  <a:hlinkClick r:id="rId5"/>
              </a:rPr>
              <a:t>http://spidal.org/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  <a:hlinkClick r:id="rId6"/>
              </a:rPr>
              <a:t>http://hpc-abds.org/kaleidoscope/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Department of Intelligent Systems Engineering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School of Informatics and Computing, Digital Science Center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Times New Roman" pitchFamily="18" charset="0"/>
              </a:rPr>
              <a:t>Indiana University Bloomington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4111" y="1383222"/>
            <a:ext cx="9144000" cy="4082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2400" b="1" i="0" kern="0" dirty="0"/>
              <a:t>HPC 2016 HIGH PERFORMANCE COMPUTING</a:t>
            </a:r>
          </a:p>
          <a:p>
            <a:pPr marL="0" indent="0" algn="ctr">
              <a:buNone/>
            </a:pPr>
            <a:r>
              <a:rPr lang="en-US" sz="2400" b="1" i="0" kern="0" dirty="0"/>
              <a:t>FROM CLOUDS AND BIG DATA TO EXASCALE AND BEYOND</a:t>
            </a:r>
            <a:br>
              <a:rPr lang="en-US" sz="2400" b="1" i="0" kern="0" dirty="0"/>
            </a:br>
            <a:r>
              <a:rPr lang="en-US" sz="2400" b="1" i="0" kern="0" dirty="0"/>
              <a:t>June 27- July 1 2016 </a:t>
            </a:r>
            <a:r>
              <a:rPr lang="en-US" sz="2400" b="1" i="0" kern="0" dirty="0" err="1"/>
              <a:t>Cetraro</a:t>
            </a:r>
            <a:endParaRPr lang="en-US" sz="2400" b="1" i="0" kern="0" dirty="0"/>
          </a:p>
          <a:p>
            <a:pPr marL="0" indent="0" algn="ctr">
              <a:buNone/>
            </a:pPr>
            <a:r>
              <a:rPr lang="en-US" sz="2400" b="1" i="0" kern="0" dirty="0"/>
              <a:t>http://www.hpcc.unical.it/hpc2016/</a:t>
            </a:r>
          </a:p>
        </p:txBody>
      </p:sp>
    </p:spTree>
    <p:extLst>
      <p:ext uri="{BB962C8B-B14F-4D97-AF65-F5344CB8AC3E}">
        <p14:creationId xmlns:p14="http://schemas.microsoft.com/office/powerpoint/2010/main" val="345837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84552" y="-54448"/>
            <a:ext cx="3489897" cy="751840"/>
          </a:xfrm>
        </p:spPr>
        <p:txBody>
          <a:bodyPr>
            <a:normAutofit fontScale="90000"/>
          </a:bodyPr>
          <a:lstStyle/>
          <a:p>
            <a:r>
              <a:rPr lang="en-US" dirty="0"/>
              <a:t>Some large scale analytics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10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pic>
        <p:nvPicPr>
          <p:cNvPr id="7" name="Picture 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2" y="0"/>
            <a:ext cx="3111224" cy="311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06" y="0"/>
            <a:ext cx="2884126" cy="309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43472" y="621852"/>
            <a:ext cx="2706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100,000 fungi </a:t>
            </a:r>
          </a:p>
          <a:p>
            <a:pPr algn="ctr"/>
            <a:r>
              <a:rPr lang="en-US" dirty="0">
                <a:ea typeface="Times New Roman" panose="02020603050405020304" pitchFamily="18" charset="0"/>
              </a:rPr>
              <a:t>Sequences</a:t>
            </a:r>
          </a:p>
          <a:p>
            <a:pPr algn="ctr"/>
            <a:r>
              <a:rPr lang="en-US" dirty="0"/>
              <a:t>Eventually </a:t>
            </a:r>
          </a:p>
          <a:p>
            <a:pPr algn="ctr"/>
            <a:r>
              <a:rPr lang="en-US" dirty="0"/>
              <a:t>120 clusters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89078" y="2318329"/>
            <a:ext cx="24801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ea typeface="Times New Roman" panose="02020603050405020304" pitchFamily="18" charset="0"/>
              </a:rPr>
              <a:t>3D phylogenetic </a:t>
            </a:r>
            <a:br>
              <a:rPr lang="en-US" dirty="0">
                <a:ea typeface="Times New Roman" panose="02020603050405020304" pitchFamily="18" charset="0"/>
              </a:rPr>
            </a:br>
            <a:r>
              <a:rPr lang="en-US" dirty="0">
                <a:ea typeface="Times New Roman" panose="02020603050405020304" pitchFamily="18" charset="0"/>
              </a:rPr>
              <a:t>tree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160" y="3118152"/>
            <a:ext cx="9144000" cy="37398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58331" y="3277364"/>
            <a:ext cx="4456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 1 2004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bg1"/>
                </a:solidFill>
              </a:rPr>
              <a:t> December 2015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56040" y="6403263"/>
            <a:ext cx="4487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a typeface="Times New Roman" panose="02020603050405020304" pitchFamily="18" charset="0"/>
              </a:rPr>
              <a:t>Daily Stock Time Series in 3D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552440" y="2971800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3143765" y="1981200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grpSp>
        <p:nvGrpSpPr>
          <p:cNvPr id="15" name="Group 14"/>
          <p:cNvGrpSpPr/>
          <p:nvPr/>
        </p:nvGrpSpPr>
        <p:grpSpPr>
          <a:xfrm>
            <a:off x="-35238" y="2669214"/>
            <a:ext cx="9144000" cy="4207681"/>
            <a:chOff x="-35238" y="2669214"/>
            <a:chExt cx="9144000" cy="42076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5238" y="2997623"/>
              <a:ext cx="9144000" cy="387927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4757" y="2669214"/>
              <a:ext cx="886401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i="0" dirty="0">
                  <a:solidFill>
                    <a:schemeClr val="bg1"/>
                  </a:solidFill>
                </a:rPr>
                <a:t>LCMS Mass Spectrometer Peak Clustering. Sample of 25 million points. 700 clusters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612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715"/>
            <a:ext cx="9144000" cy="731285"/>
          </a:xfrm>
        </p:spPr>
        <p:txBody>
          <a:bodyPr/>
          <a:lstStyle/>
          <a:p>
            <a:r>
              <a:rPr lang="en-US" dirty="0"/>
              <a:t>MPI, Fork-Join and Long Running 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24" y="749704"/>
            <a:ext cx="9058675" cy="2180714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Quite large number of cores per node in simple main stream clusters</a:t>
            </a:r>
            <a:endParaRPr lang="en-US" dirty="0"/>
          </a:p>
          <a:p>
            <a:pPr lvl="1"/>
            <a:r>
              <a:rPr lang="en-US" dirty="0"/>
              <a:t>E.g. 1 Node in Juliet 128 node HPC cluster</a:t>
            </a:r>
          </a:p>
          <a:p>
            <a:pPr lvl="2"/>
            <a:r>
              <a:rPr lang="en-US" sz="1800" dirty="0"/>
              <a:t>2 Sockets, 12 or 18 Cores each, 2 Hardware threads per core</a:t>
            </a:r>
          </a:p>
          <a:p>
            <a:pPr lvl="2"/>
            <a:r>
              <a:rPr lang="en-US" sz="1800" dirty="0"/>
              <a:t>L1 and L2 per core, L3 shared per socket</a:t>
            </a:r>
            <a:endParaRPr lang="en-US" dirty="0"/>
          </a:p>
          <a:p>
            <a:r>
              <a:rPr lang="en-US" dirty="0"/>
              <a:t>Denote Configurations </a:t>
            </a:r>
            <a:r>
              <a:rPr lang="en-US" dirty="0" err="1"/>
              <a:t>TxPxN</a:t>
            </a:r>
            <a:r>
              <a:rPr lang="en-US" dirty="0"/>
              <a:t> for N nodes each with P processes and T threads per process</a:t>
            </a:r>
          </a:p>
          <a:p>
            <a:pPr marL="411480" lvl="2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C1BBE50-AC4E-4E27-8193-601C5ABE0879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11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46464A">
                    <a:lumMod val="20000"/>
                    <a:lumOff val="80000"/>
                  </a:srgbClr>
                </a:solidFill>
              </a:rPr>
              <a:t>5/16/2016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652156" y="3115084"/>
            <a:ext cx="5509749" cy="3742916"/>
            <a:chOff x="3490354" y="2171921"/>
            <a:chExt cx="5509749" cy="37429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0354" y="2171921"/>
              <a:ext cx="5509749" cy="35353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05600" y="2331889"/>
              <a:ext cx="113364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70C0"/>
                  </a:solidFill>
                </a:rPr>
                <a:t>Socket 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1800" y="5545505"/>
              <a:ext cx="1133644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70C0"/>
                  </a:solidFill>
                </a:rPr>
                <a:t>Socket 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62781" y="3199184"/>
              <a:ext cx="414667" cy="545795"/>
            </a:xfrm>
            <a:prstGeom prst="ellipse">
              <a:avLst/>
            </a:prstGeom>
            <a:noFill/>
            <a:ln w="190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FFFFFF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5" idx="1"/>
              <a:endCxn id="12" idx="4"/>
            </p:cNvCxnSpPr>
            <p:nvPr/>
          </p:nvCxnSpPr>
          <p:spPr>
            <a:xfrm flipH="1" flipV="1">
              <a:off x="4170115" y="3744979"/>
              <a:ext cx="239209" cy="200324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409324" y="3760637"/>
              <a:ext cx="1779077" cy="369332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rgbClr val="0070C0"/>
                  </a:solidFill>
                </a:rPr>
                <a:t>1 Core – 2 HTs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90241" y="2988185"/>
            <a:ext cx="3338366" cy="2862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Many choices in T and P 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Choices in Binding of processes and threads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Choices in MPI where best seems to be SM “shared memory” with all messages for node combined in node shared memory</a:t>
            </a:r>
          </a:p>
        </p:txBody>
      </p:sp>
    </p:spTree>
    <p:extLst>
      <p:ext uri="{BB962C8B-B14F-4D97-AF65-F5344CB8AC3E}">
        <p14:creationId xmlns:p14="http://schemas.microsoft.com/office/powerpoint/2010/main" val="277391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637" y="5051"/>
            <a:ext cx="8860038" cy="724889"/>
          </a:xfrm>
        </p:spPr>
        <p:txBody>
          <a:bodyPr/>
          <a:lstStyle/>
          <a:p>
            <a:r>
              <a:rPr lang="en-US" dirty="0"/>
              <a:t>Java MPI performs better than Threads I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5" y="1743877"/>
            <a:ext cx="9168425" cy="51271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430" y="600589"/>
            <a:ext cx="89807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/>
              <a:t>48 24 core Haswell nodes 200K DA-MDS Dataset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/>
              <a:t>Default MPI much worse than threads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0" dirty="0"/>
              <a:t>Optimized MPI using shared memory node-based messaging is much better than threads </a:t>
            </a:r>
            <a:r>
              <a:rPr lang="en-US" sz="1800" i="0" dirty="0"/>
              <a:t>(default OMPI does not support SM for needed collectives)</a:t>
            </a:r>
            <a:endParaRPr lang="en-US" sz="2000" i="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429000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MPI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0338" y="4724400"/>
            <a:ext cx="18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All Threads</a:t>
            </a:r>
          </a:p>
        </p:txBody>
      </p:sp>
    </p:spTree>
    <p:extLst>
      <p:ext uri="{BB962C8B-B14F-4D97-AF65-F5344CB8AC3E}">
        <p14:creationId xmlns:p14="http://schemas.microsoft.com/office/powerpoint/2010/main" val="2246827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7100" y="139905"/>
            <a:ext cx="3217536" cy="784860"/>
          </a:xfrm>
        </p:spPr>
        <p:txBody>
          <a:bodyPr/>
          <a:lstStyle/>
          <a:p>
            <a:pPr algn="ctr"/>
            <a:r>
              <a:rPr lang="en-US" dirty="0"/>
              <a:t>Intra-node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040" y="1100022"/>
            <a:ext cx="3241040" cy="2057400"/>
          </a:xfrm>
        </p:spPr>
        <p:txBody>
          <a:bodyPr/>
          <a:lstStyle/>
          <a:p>
            <a:r>
              <a:rPr lang="en-US" dirty="0"/>
              <a:t>All Processes: 32 nodes with 1-36 cores each; speedup compared to 32 nodes with 1 process; optimized Java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Processes (Green) and Threads (Blue) on 48 nodes with 1-24 cores; speedup compared to 48 nodes with 1 process; optimized 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-1"/>
            <a:ext cx="5826760" cy="3283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2680"/>
            <a:ext cx="5867400" cy="35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75" y="162689"/>
            <a:ext cx="8860038" cy="724889"/>
          </a:xfrm>
        </p:spPr>
        <p:txBody>
          <a:bodyPr/>
          <a:lstStyle/>
          <a:p>
            <a:r>
              <a:rPr lang="en-US" dirty="0"/>
              <a:t>Java MPI performs better than Threads II</a:t>
            </a:r>
            <a:br>
              <a:rPr lang="en-US" dirty="0"/>
            </a:br>
            <a:r>
              <a:rPr lang="en-US" sz="2800" b="0" dirty="0"/>
              <a:t>128 24 core Haswell nodes on SPIDAL DA-MDS Code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</a:rPr>
              <a:t>02/16/2016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0675" y="907527"/>
            <a:ext cx="8850962" cy="5415146"/>
            <a:chOff x="-2181254" y="2434253"/>
            <a:chExt cx="8850962" cy="5415146"/>
          </a:xfrm>
        </p:grpSpPr>
        <p:grpSp>
          <p:nvGrpSpPr>
            <p:cNvPr id="7" name="Group 6"/>
            <p:cNvGrpSpPr/>
            <p:nvPr/>
          </p:nvGrpSpPr>
          <p:grpSpPr>
            <a:xfrm>
              <a:off x="-2181254" y="2434253"/>
              <a:ext cx="8850962" cy="5415146"/>
              <a:chOff x="83731" y="887578"/>
              <a:chExt cx="8850962" cy="5415146"/>
            </a:xfrm>
          </p:grpSpPr>
          <p:pic>
            <p:nvPicPr>
              <p:cNvPr id="12" name="Content Placeholder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731" y="887578"/>
                <a:ext cx="8850962" cy="5415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126180" y="4058227"/>
                <a:ext cx="233836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Best Threads</a:t>
                </a: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intra node;</a:t>
                </a:r>
                <a:r>
                  <a:rPr kumimoji="0" lang="en-US" sz="1800" b="1" i="0" u="none" strike="noStrike" kern="0" cap="none" spc="0" normalizeH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48A59"/>
                    </a:solidFill>
                    <a:effectLst/>
                    <a:uLnTx/>
                    <a:uFillTx/>
                  </a:rPr>
                  <a:t>MPI inter node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24859" y="2100928"/>
                <a:ext cx="1847071" cy="64633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FF33"/>
                    </a:solidFill>
                    <a:effectLst/>
                    <a:uLnTx/>
                    <a:uFillTx/>
                  </a:rPr>
                  <a:t>Best MPI; inter and intra node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99459" y="3286051"/>
                <a:ext cx="1565090" cy="7386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</a:rPr>
                  <a:t>MPI; inter/intra node; Java not optimized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895374" y="2551100"/>
              <a:ext cx="33106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Speedup compared to 1 process per node on 48 nodes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18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fld id="{9C1BBE50-AC4E-4E27-8193-601C5ABE0879}" type="slidenum">
              <a:rPr lang="en-US" smtClean="0">
                <a:solidFill>
                  <a:srgbClr val="46464A">
                    <a:lumMod val="60000"/>
                    <a:lumOff val="40000"/>
                  </a:srgbClr>
                </a:solidFill>
              </a:rPr>
              <a:pPr/>
              <a:t>15</a:t>
            </a:fld>
            <a:endParaRPr lang="en-US" dirty="0">
              <a:solidFill>
                <a:srgbClr val="46464A">
                  <a:lumMod val="60000"/>
                  <a:lumOff val="40000"/>
                </a:srgbClr>
              </a:solidFill>
            </a:endParaRPr>
          </a:p>
        </p:txBody>
      </p:sp>
      <p:graphicFrame>
        <p:nvGraphicFramePr>
          <p:cNvPr id="110" name="Chart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706662"/>
              </p:ext>
            </p:extLst>
          </p:nvPr>
        </p:nvGraphicFramePr>
        <p:xfrm>
          <a:off x="2583316" y="2114761"/>
          <a:ext cx="6560684" cy="474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931707" y="1219200"/>
            <a:ext cx="5863902" cy="895561"/>
            <a:chOff x="1034789" y="4733300"/>
            <a:chExt cx="3891107" cy="797589"/>
          </a:xfrm>
        </p:grpSpPr>
        <p:grpSp>
          <p:nvGrpSpPr>
            <p:cNvPr id="111" name="Group 110"/>
            <p:cNvGrpSpPr/>
            <p:nvPr/>
          </p:nvGrpSpPr>
          <p:grpSpPr>
            <a:xfrm>
              <a:off x="1034789" y="4733300"/>
              <a:ext cx="3891107" cy="797589"/>
              <a:chOff x="2981538" y="2930136"/>
              <a:chExt cx="5188143" cy="1063452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2981538" y="3190140"/>
                <a:ext cx="457200" cy="457200"/>
              </a:xfrm>
              <a:prstGeom prst="roundRect">
                <a:avLst/>
              </a:prstGeom>
              <a:solidFill>
                <a:srgbClr val="6F6F74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b" anchorCtr="0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FFFFFF"/>
                    </a:solidFill>
                    <a:latin typeface="Century Schoolbook" panose="02040604050505020304"/>
                    <a:ea typeface="+mn-ea"/>
                  </a:rPr>
                  <a:t>C0</a:t>
                </a: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3568396" y="3190140"/>
                <a:ext cx="457200" cy="457200"/>
              </a:xfrm>
              <a:prstGeom prst="roundRect">
                <a:avLst/>
              </a:prstGeom>
              <a:solidFill>
                <a:srgbClr val="6F6F74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b" anchorCtr="0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FFFFFF"/>
                    </a:solidFill>
                    <a:latin typeface="Century Schoolbook" panose="02040604050505020304"/>
                    <a:ea typeface="+mn-ea"/>
                  </a:rPr>
                  <a:t>C1</a:t>
                </a: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155254" y="3190140"/>
                <a:ext cx="457200" cy="457200"/>
              </a:xfrm>
              <a:prstGeom prst="roundRect">
                <a:avLst/>
              </a:prstGeom>
              <a:solidFill>
                <a:srgbClr val="6F6F74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b" anchorCtr="0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FFFFFF"/>
                    </a:solidFill>
                    <a:latin typeface="Century Schoolbook" panose="02040604050505020304"/>
                    <a:ea typeface="+mn-ea"/>
                  </a:rPr>
                  <a:t>C2</a:t>
                </a: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4742112" y="3190140"/>
                <a:ext cx="457200" cy="457200"/>
              </a:xfrm>
              <a:prstGeom prst="roundRect">
                <a:avLst/>
              </a:prstGeom>
              <a:solidFill>
                <a:srgbClr val="6F6F74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b" anchorCtr="0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FFFFFF"/>
                    </a:solidFill>
                    <a:latin typeface="Century Schoolbook" panose="02040604050505020304"/>
                    <a:ea typeface="+mn-ea"/>
                  </a:rPr>
                  <a:t>C3</a:t>
                </a:r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5939381" y="3190140"/>
                <a:ext cx="457200" cy="457200"/>
              </a:xfrm>
              <a:prstGeom prst="roundRect">
                <a:avLst/>
              </a:prstGeom>
              <a:solidFill>
                <a:srgbClr val="6F6F74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b" anchorCtr="0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FFFFFF"/>
                    </a:solidFill>
                    <a:latin typeface="Century Schoolbook" panose="02040604050505020304"/>
                    <a:ea typeface="+mn-ea"/>
                  </a:rPr>
                  <a:t>C4</a:t>
                </a: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6526239" y="3190140"/>
                <a:ext cx="457200" cy="457200"/>
              </a:xfrm>
              <a:prstGeom prst="roundRect">
                <a:avLst/>
              </a:prstGeom>
              <a:solidFill>
                <a:srgbClr val="6F6F74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b" anchorCtr="0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FFFFFF"/>
                    </a:solidFill>
                    <a:latin typeface="Century Schoolbook" panose="02040604050505020304"/>
                    <a:ea typeface="+mn-ea"/>
                  </a:rPr>
                  <a:t>C5</a:t>
                </a: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7113097" y="3190140"/>
                <a:ext cx="457200" cy="457200"/>
              </a:xfrm>
              <a:prstGeom prst="roundRect">
                <a:avLst/>
              </a:prstGeom>
              <a:solidFill>
                <a:srgbClr val="6F6F74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b" anchorCtr="0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FFFFFF"/>
                    </a:solidFill>
                    <a:latin typeface="Century Schoolbook" panose="02040604050505020304"/>
                    <a:ea typeface="+mn-ea"/>
                  </a:rPr>
                  <a:t>C6</a:t>
                </a: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7712481" y="3190140"/>
                <a:ext cx="457200" cy="457200"/>
              </a:xfrm>
              <a:prstGeom prst="roundRect">
                <a:avLst/>
              </a:prstGeom>
              <a:solidFill>
                <a:srgbClr val="6F6F74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b" anchorCtr="0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FFFFFF"/>
                    </a:solidFill>
                    <a:latin typeface="Century Schoolbook" panose="02040604050505020304"/>
                    <a:ea typeface="+mn-ea"/>
                  </a:rPr>
                  <a:t>C7</a:t>
                </a: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3594935" y="3593479"/>
                <a:ext cx="11439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000000"/>
                    </a:solidFill>
                    <a:latin typeface="Century Schoolbook" panose="02040604050505020304"/>
                  </a:rPr>
                  <a:t>Socket 0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6549724" y="3593479"/>
                <a:ext cx="1143903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350" i="0" kern="0" dirty="0">
                    <a:solidFill>
                      <a:srgbClr val="000000"/>
                    </a:solidFill>
                    <a:latin typeface="Century Schoolbook" panose="02040604050505020304"/>
                  </a:rPr>
                  <a:t>Socket 1</a:t>
                </a: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3015801" y="2930136"/>
                <a:ext cx="5132141" cy="445039"/>
              </a:xfrm>
              <a:prstGeom prst="roundRect">
                <a:avLst/>
              </a:prstGeom>
              <a:solidFill>
                <a:srgbClr val="92D050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lIns="0" rIns="0"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 i="0" kern="0" dirty="0">
                    <a:latin typeface="Century Schoolbook" panose="02040604050505020304"/>
                    <a:ea typeface="+mn-ea"/>
                  </a:rPr>
                  <a:t>P0,P1..,P7</a:t>
                </a:r>
              </a:p>
            </p:txBody>
          </p:sp>
          <p:sp>
            <p:nvSpPr>
              <p:cNvPr id="123" name="Left-Right Arrow 122"/>
              <p:cNvSpPr/>
              <p:nvPr/>
            </p:nvSpPr>
            <p:spPr>
              <a:xfrm>
                <a:off x="5262541" y="3343584"/>
                <a:ext cx="613610" cy="249894"/>
              </a:xfrm>
              <a:prstGeom prst="leftRightArrow">
                <a:avLst/>
              </a:prstGeom>
              <a:solidFill>
                <a:srgbClr val="B9A489"/>
              </a:solidFill>
              <a:ln w="13970" cap="flat" cmpd="sng" algn="ctr">
                <a:solidFill>
                  <a:srgbClr val="6F6F74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i="0" kern="0">
                  <a:solidFill>
                    <a:srgbClr val="FFFFFF"/>
                  </a:solidFill>
                  <a:latin typeface="Century Schoolbook" panose="02040604050505020304"/>
                  <a:ea typeface="+mn-ea"/>
                </a:endParaRPr>
              </a:p>
            </p:txBody>
          </p:sp>
        </p:grpSp>
        <p:sp>
          <p:nvSpPr>
            <p:cNvPr id="124" name="Oval 123"/>
            <p:cNvSpPr/>
            <p:nvPr/>
          </p:nvSpPr>
          <p:spPr>
            <a:xfrm>
              <a:off x="1126123" y="4980116"/>
              <a:ext cx="137160" cy="13716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561955" y="5008851"/>
              <a:ext cx="137160" cy="13716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1996599" y="4987909"/>
              <a:ext cx="137160" cy="13716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2435208" y="4987909"/>
              <a:ext cx="137160" cy="13716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356576" y="4975626"/>
              <a:ext cx="137160" cy="13716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3792409" y="5004361"/>
              <a:ext cx="137160" cy="13716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4227053" y="4983419"/>
              <a:ext cx="137160" cy="13716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4665662" y="4983419"/>
              <a:ext cx="137160" cy="137160"/>
            </a:xfrm>
            <a:prstGeom prst="ellipse">
              <a:avLst/>
            </a:prstGeom>
            <a:solidFill>
              <a:srgbClr val="00B0F0"/>
            </a:solidFill>
            <a:ln w="13970" cap="flat" cmpd="sng" algn="ctr">
              <a:solidFill>
                <a:srgbClr val="6F6F74">
                  <a:shade val="50000"/>
                </a:srgbClr>
              </a:solidFill>
              <a:prstDash val="solid"/>
            </a:ln>
            <a:effectLst/>
          </p:spPr>
          <p:txBody>
            <a:bodyPr lIns="0" rIns="0"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i="0" kern="0" dirty="0">
                <a:solidFill>
                  <a:srgbClr val="FFFFFF"/>
                </a:solidFill>
                <a:latin typeface="Century Schoolbook" panose="02040604050505020304"/>
                <a:ea typeface="+mn-ea"/>
              </a:endParaRPr>
            </a:p>
          </p:txBody>
        </p:sp>
      </p:grp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56148" y="32084"/>
            <a:ext cx="8980713" cy="726274"/>
          </a:xfrm>
        </p:spPr>
        <p:txBody>
          <a:bodyPr/>
          <a:lstStyle/>
          <a:p>
            <a:r>
              <a:rPr lang="en-US" dirty="0"/>
              <a:t>MPI, Fork-Join and Long Running Threads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3035" y="673318"/>
            <a:ext cx="6267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K-Means 1 million 2D points and 1k centers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5473" y="1279140"/>
            <a:ext cx="2805133" cy="5533585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Case 0: FJ threads</a:t>
            </a:r>
          </a:p>
          <a:p>
            <a:pPr lvl="1"/>
            <a:r>
              <a:rPr lang="en-US" sz="1800" dirty="0"/>
              <a:t>Proc bound to T cores using MPI</a:t>
            </a:r>
          </a:p>
          <a:p>
            <a:pPr lvl="1"/>
            <a:r>
              <a:rPr lang="en-US" sz="1800" dirty="0"/>
              <a:t>Threads inherit the same binding</a:t>
            </a:r>
          </a:p>
          <a:p>
            <a:r>
              <a:rPr lang="en-US" sz="1800" dirty="0"/>
              <a:t>Case 1: LRT threads</a:t>
            </a:r>
          </a:p>
          <a:p>
            <a:pPr lvl="1"/>
            <a:r>
              <a:rPr lang="en-US" sz="1800" dirty="0"/>
              <a:t>Procs and threads are both unbound</a:t>
            </a:r>
          </a:p>
          <a:p>
            <a:r>
              <a:rPr lang="en-US" sz="1800" dirty="0"/>
              <a:t>Case 2: LRT threads</a:t>
            </a:r>
          </a:p>
          <a:p>
            <a:pPr lvl="1"/>
            <a:r>
              <a:rPr lang="en-US" sz="1800" dirty="0"/>
              <a:t>Similar to Case 0 with LRT threads</a:t>
            </a:r>
          </a:p>
          <a:p>
            <a:r>
              <a:rPr lang="en-US" sz="1800" dirty="0"/>
              <a:t>Case 3: LRT threads</a:t>
            </a:r>
          </a:p>
          <a:p>
            <a:pPr lvl="1"/>
            <a:r>
              <a:rPr lang="en-US" sz="1800" dirty="0"/>
              <a:t>Proc bound to all cores (= non bound)</a:t>
            </a:r>
          </a:p>
          <a:p>
            <a:pPr lvl="1"/>
            <a:r>
              <a:rPr lang="en-US" sz="1800" dirty="0"/>
              <a:t>Each worker thread is bound to a core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2241" y="2672555"/>
            <a:ext cx="1683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09E00"/>
                </a:solidFill>
              </a:rPr>
              <a:t>Fork Join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34174" y="226055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MPI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90793" y="2072630"/>
            <a:ext cx="189327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All Threads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33456" y="5029200"/>
            <a:ext cx="1448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 in helper threads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51290" y="4078589"/>
            <a:ext cx="881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LRT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8610136" y="2438400"/>
            <a:ext cx="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3945985" y="2672555"/>
            <a:ext cx="0" cy="5434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175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0"/>
            <a:ext cx="8382000" cy="1143000"/>
          </a:xfrm>
        </p:spPr>
        <p:txBody>
          <a:bodyPr/>
          <a:lstStyle/>
          <a:p>
            <a:r>
              <a:rPr lang="en-US" dirty="0"/>
              <a:t>DA-PWC Non Vector Clustering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5"/>
          <a:stretch/>
        </p:blipFill>
        <p:spPr>
          <a:xfrm>
            <a:off x="0" y="914400"/>
            <a:ext cx="9144000" cy="59639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02/16/2016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9050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Speedup referenced to 1 Thread, 24 processes, 16 nodes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4495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Circles 24 processes</a:t>
            </a:r>
          </a:p>
          <a:p>
            <a:r>
              <a:rPr lang="en-US" dirty="0"/>
              <a:t>Triangles: 12 threads, 2 processes on each node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164081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problem size 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7086600" y="1752600"/>
            <a:ext cx="0" cy="1981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10427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MIDAS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11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343" y="1506277"/>
            <a:ext cx="8759314" cy="42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81000" y="157320"/>
            <a:ext cx="8382000" cy="833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SzPct val="25000"/>
            </a:pPr>
            <a:r>
              <a:rPr lang="en" sz="3200" dirty="0"/>
              <a:t>Pilot-Hadoop/Spark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6914246" y="5749560"/>
            <a:ext cx="2300629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12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http://arxiv.org/abs/1602.00345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0" y="961103"/>
            <a:ext cx="413125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HPC into Scheduling Layer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22854180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80713" cy="914400"/>
          </a:xfrm>
        </p:spPr>
        <p:txBody>
          <a:bodyPr/>
          <a:lstStyle/>
          <a:p>
            <a:pPr algn="ctr"/>
            <a:r>
              <a:rPr lang="en-US" dirty="0"/>
              <a:t>Harp (Hadoop Plugin) brings HPC to ABDS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1" y="533400"/>
            <a:ext cx="9144000" cy="1905000"/>
          </a:xfrm>
        </p:spPr>
        <p:txBody>
          <a:bodyPr/>
          <a:lstStyle/>
          <a:p>
            <a:r>
              <a:rPr lang="en-US" b="1" dirty="0"/>
              <a:t>Basic Harp: Iterative HPC communication; scientific data abstractions</a:t>
            </a:r>
          </a:p>
          <a:p>
            <a:r>
              <a:rPr lang="en-US" dirty="0"/>
              <a:t>Careful support of distributed data AND distributed model</a:t>
            </a:r>
          </a:p>
          <a:p>
            <a:r>
              <a:rPr lang="en-US" dirty="0"/>
              <a:t>Avoids parameter server approach but distributes model over worker nodes and supports collective communication to bring global model to each node</a:t>
            </a:r>
          </a:p>
          <a:p>
            <a:r>
              <a:rPr lang="en-US" dirty="0"/>
              <a:t>Applied first to Latent Dirichlet Allocation LDA with large model and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08" y="2386861"/>
            <a:ext cx="5181600" cy="388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6320135"/>
            <a:ext cx="6833922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HPC into Programming/communication Layer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3200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 err="1"/>
              <a:t>Qiu’s</a:t>
            </a:r>
            <a:r>
              <a:rPr lang="en-US" dirty="0"/>
              <a:t> talk Wednesday</a:t>
            </a:r>
          </a:p>
        </p:txBody>
      </p:sp>
    </p:spTree>
    <p:extLst>
      <p:ext uri="{BB962C8B-B14F-4D97-AF65-F5344CB8AC3E}">
        <p14:creationId xmlns:p14="http://schemas.microsoft.com/office/powerpoint/2010/main" val="89568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0"/>
            <a:ext cx="8382000" cy="762000"/>
          </a:xfrm>
        </p:spPr>
        <p:txBody>
          <a:bodyPr/>
          <a:lstStyle/>
          <a:p>
            <a:r>
              <a:rPr lang="en-US" dirty="0"/>
              <a:t>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" y="609600"/>
            <a:ext cx="9067800" cy="5181600"/>
          </a:xfrm>
        </p:spPr>
        <p:txBody>
          <a:bodyPr/>
          <a:lstStyle/>
          <a:p>
            <a:r>
              <a:rPr lang="en-US" sz="2400" dirty="0"/>
              <a:t>We introduce the High Performance Computing enhanced Apache Big Data software Stack HPC-ABDS and give several examples of advantageously linking HPC and ABDS. </a:t>
            </a:r>
          </a:p>
          <a:p>
            <a:r>
              <a:rPr lang="en-US" sz="2400" dirty="0"/>
              <a:t>In particular we discuss a Scalable Parallel Interoperable Data Analytics Library SPIDAL that is being developed to embody these ideas and is the HPC-ABDS instantiation of well known Apache libraries Mahout and </a:t>
            </a:r>
            <a:r>
              <a:rPr lang="en-US" sz="2400" dirty="0" err="1"/>
              <a:t>MLlib</a:t>
            </a:r>
            <a:r>
              <a:rPr lang="en-US" sz="2400" dirty="0"/>
              <a:t>. </a:t>
            </a:r>
          </a:p>
          <a:p>
            <a:r>
              <a:rPr lang="en-US" sz="2400" dirty="0"/>
              <a:t>SPIDAL covers some core machine learning, image processing, graph, simulation data analysis and network science kernels. It is a collaboration between  teams at Arizona, Emory, Indiana (lead), Kansas, Rutgers, Virginia Tech, and Utah universities.</a:t>
            </a:r>
          </a:p>
          <a:p>
            <a:r>
              <a:rPr lang="en-US" sz="2400" dirty="0"/>
              <a:t>We give examples of data analytics running on HPC systems including details on persuading Java to run fast.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741249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411" y="0"/>
            <a:ext cx="8382000" cy="762000"/>
          </a:xfrm>
        </p:spPr>
        <p:txBody>
          <a:bodyPr/>
          <a:lstStyle/>
          <a:p>
            <a:pPr algn="ctr"/>
            <a:r>
              <a:rPr lang="en-US" dirty="0"/>
              <a:t>Workflow in HPC-ABDS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6580"/>
            <a:ext cx="9067800" cy="5004619"/>
          </a:xfrm>
        </p:spPr>
        <p:txBody>
          <a:bodyPr/>
          <a:lstStyle/>
          <a:p>
            <a:r>
              <a:rPr lang="en-US" sz="2400" dirty="0"/>
              <a:t>HPC familiar with </a:t>
            </a:r>
            <a:r>
              <a:rPr lang="en-US" sz="2400" dirty="0" err="1"/>
              <a:t>Taverna</a:t>
            </a:r>
            <a:r>
              <a:rPr lang="en-US" sz="2400" dirty="0"/>
              <a:t>, Pegasus, Kepler, Galaxy … but ABDS has many workflow systems with recently Crunch, </a:t>
            </a:r>
            <a:r>
              <a:rPr lang="en-US" sz="2400" dirty="0" err="1"/>
              <a:t>NiFi</a:t>
            </a:r>
            <a:r>
              <a:rPr lang="en-US" sz="2400" dirty="0"/>
              <a:t> and Beam (open source version of Google Cloud Dataflow)</a:t>
            </a:r>
          </a:p>
          <a:p>
            <a:pPr lvl="1"/>
            <a:r>
              <a:rPr lang="en-US" sz="2400" dirty="0"/>
              <a:t>Use ABDS for sustainability reasons? </a:t>
            </a:r>
          </a:p>
          <a:p>
            <a:pPr lvl="1"/>
            <a:r>
              <a:rPr lang="en-US" sz="2400" dirty="0"/>
              <a:t>ABDS approaches are better integrated than HPC approaches with ABDS data management like Hbase and are optimized for distributed data.</a:t>
            </a:r>
          </a:p>
          <a:p>
            <a:r>
              <a:rPr lang="en-US" sz="2400" dirty="0"/>
              <a:t>Heron, Spark and </a:t>
            </a:r>
            <a:r>
              <a:rPr lang="en-US" sz="2400" dirty="0" err="1"/>
              <a:t>Flink</a:t>
            </a:r>
            <a:r>
              <a:rPr lang="en-US" sz="2400" dirty="0"/>
              <a:t> </a:t>
            </a:r>
            <a:r>
              <a:rPr lang="en-US" sz="2400" b="1" dirty="0"/>
              <a:t>provide distributed dataflow runtime</a:t>
            </a:r>
          </a:p>
          <a:p>
            <a:r>
              <a:rPr lang="en-US" sz="2400" b="1" dirty="0"/>
              <a:t>Beam</a:t>
            </a:r>
            <a:r>
              <a:rPr lang="en-US" sz="2400" dirty="0"/>
              <a:t> prefers </a:t>
            </a:r>
            <a:r>
              <a:rPr lang="en-US" sz="2400" b="1" dirty="0" err="1"/>
              <a:t>Flink</a:t>
            </a:r>
            <a:r>
              <a:rPr lang="en-US" sz="2400" dirty="0"/>
              <a:t> as runtime and supports streaming and batch data</a:t>
            </a:r>
          </a:p>
          <a:p>
            <a:r>
              <a:rPr lang="en-US" sz="2400" dirty="0"/>
              <a:t>Use extensions of </a:t>
            </a:r>
            <a:r>
              <a:rPr lang="en-US" sz="2400" b="1" dirty="0"/>
              <a:t>Harp</a:t>
            </a:r>
            <a:r>
              <a:rPr lang="en-US" sz="2400" dirty="0"/>
              <a:t> as parallel computing interface and </a:t>
            </a:r>
            <a:r>
              <a:rPr lang="en-US" sz="2400" b="1" dirty="0"/>
              <a:t>Beam</a:t>
            </a:r>
            <a:r>
              <a:rPr lang="en-US" sz="2400" dirty="0"/>
              <a:t> as streaming/batch support of parallel workflows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2650943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SPIDAL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Core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Optimization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Graph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Domain Specific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8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37720"/>
            <a:ext cx="8382000" cy="685800"/>
          </a:xfrm>
        </p:spPr>
        <p:txBody>
          <a:bodyPr/>
          <a:lstStyle/>
          <a:p>
            <a:r>
              <a:rPr lang="en-US" dirty="0"/>
              <a:t>SPIDAL Algorithms – Core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09600"/>
            <a:ext cx="8980712" cy="5334000"/>
          </a:xfrm>
        </p:spPr>
        <p:txBody>
          <a:bodyPr/>
          <a:lstStyle/>
          <a:p>
            <a:r>
              <a:rPr lang="en-US" dirty="0"/>
              <a:t>Several parallel core machine learning algorithms; need to add SPIDAL Java optimizations to complete parallel codes except MPI MDS</a:t>
            </a:r>
          </a:p>
          <a:p>
            <a:pPr lvl="1"/>
            <a:r>
              <a:rPr lang="en-US" sz="1600" u="sng" dirty="0">
                <a:hlinkClick r:id="rId2"/>
              </a:rPr>
              <a:t>https://www.gitbook.com/book/esaliya/global-machine-learning-with-dsc-spidal/details</a:t>
            </a:r>
            <a:endParaRPr lang="en-US" sz="1600" dirty="0"/>
          </a:p>
          <a:p>
            <a:r>
              <a:rPr lang="en-US" b="1" dirty="0"/>
              <a:t>O(N</a:t>
            </a:r>
            <a:r>
              <a:rPr lang="en-US" b="1" baseline="30000" dirty="0"/>
              <a:t>2</a:t>
            </a:r>
            <a:r>
              <a:rPr lang="en-US" b="1" dirty="0"/>
              <a:t>) distance matrices </a:t>
            </a:r>
            <a:r>
              <a:rPr lang="en-US" dirty="0"/>
              <a:t>calculation with Hadoop parallelism and various options (storage </a:t>
            </a:r>
            <a:r>
              <a:rPr lang="en-US" dirty="0" err="1"/>
              <a:t>MongoDB</a:t>
            </a:r>
            <a:r>
              <a:rPr lang="en-US" dirty="0"/>
              <a:t> vs. distributed files), normalization, packing to save memory  usage, exploiting symmetry</a:t>
            </a:r>
            <a:endParaRPr lang="en-US" b="1" dirty="0"/>
          </a:p>
          <a:p>
            <a:r>
              <a:rPr lang="en-US" b="1" dirty="0"/>
              <a:t>WDA-SMACOF: Multidimensional scaling MDS </a:t>
            </a:r>
            <a:r>
              <a:rPr lang="en-US" dirty="0"/>
              <a:t>is optimal nonlinear dimension reduction  enhanced by SMACOF, deterministic annealing and Conjugate gradient for non-uniform weights. Used in many applications</a:t>
            </a:r>
          </a:p>
          <a:p>
            <a:pPr lvl="1"/>
            <a:r>
              <a:rPr lang="en-US" dirty="0"/>
              <a:t>MPI (shared memory) and MIDAS (Harp) versions</a:t>
            </a:r>
          </a:p>
          <a:p>
            <a:r>
              <a:rPr lang="en-US" b="1" dirty="0"/>
              <a:t>MDS Alignment </a:t>
            </a:r>
            <a:r>
              <a:rPr lang="en-US" dirty="0"/>
              <a:t>to optimally align related point sets, as in MDS time series</a:t>
            </a:r>
          </a:p>
          <a:p>
            <a:r>
              <a:rPr lang="en-US" b="1" dirty="0" err="1"/>
              <a:t>WebPlotViz</a:t>
            </a:r>
            <a:r>
              <a:rPr lang="en-US" b="1" dirty="0"/>
              <a:t> </a:t>
            </a:r>
            <a:r>
              <a:rPr lang="en-US" dirty="0"/>
              <a:t>data management (MongoDB) and browser visualization for 3D point sets including time series. Available as source or SaaS</a:t>
            </a:r>
          </a:p>
          <a:p>
            <a:r>
              <a:rPr lang="en-US" b="1" dirty="0"/>
              <a:t>MDS as </a:t>
            </a:r>
            <a:r>
              <a:rPr lang="en-US" b="1" dirty="0">
                <a:sym typeface="Symbol" panose="05050102010706020507" pitchFamily="18" charset="2"/>
              </a:rPr>
              <a:t></a:t>
            </a:r>
            <a:r>
              <a:rPr lang="en-US" b="1" baseline="30000" dirty="0">
                <a:sym typeface="Symbol" panose="05050102010706020507" pitchFamily="18" charset="2"/>
              </a:rPr>
              <a:t>2</a:t>
            </a:r>
            <a:r>
              <a:rPr lang="en-US" b="1" dirty="0">
                <a:sym typeface="Symbol" panose="05050102010706020507" pitchFamily="18" charset="2"/>
              </a:rPr>
              <a:t> using </a:t>
            </a:r>
            <a:r>
              <a:rPr lang="en-US" b="1" dirty="0" err="1">
                <a:sym typeface="Symbol" panose="05050102010706020507" pitchFamily="18" charset="2"/>
              </a:rPr>
              <a:t>Manxcat</a:t>
            </a:r>
            <a:r>
              <a:rPr lang="en-US" b="1" dirty="0">
                <a:sym typeface="Symbol" panose="05050102010706020507" pitchFamily="18" charset="2"/>
              </a:rPr>
              <a:t>. </a:t>
            </a:r>
            <a:r>
              <a:rPr lang="en-US" dirty="0">
                <a:sym typeface="Symbol" panose="05050102010706020507" pitchFamily="18" charset="2"/>
              </a:rPr>
              <a:t>Alternative more general but less reliable solution of MDS. Latest version of WDA-SMACOF usually preferable</a:t>
            </a:r>
          </a:p>
          <a:p>
            <a:r>
              <a:rPr lang="en-US" dirty="0">
                <a:sym typeface="Symbol" panose="05050102010706020507" pitchFamily="18" charset="2"/>
              </a:rPr>
              <a:t>Other </a:t>
            </a:r>
            <a:r>
              <a:rPr lang="en-US" b="1" dirty="0">
                <a:sym typeface="Symbol" panose="05050102010706020507" pitchFamily="18" charset="2"/>
              </a:rPr>
              <a:t>Dimension Reduction</a:t>
            </a:r>
            <a:r>
              <a:rPr lang="en-US" dirty="0">
                <a:sym typeface="Symbol" panose="05050102010706020507" pitchFamily="18" charset="2"/>
              </a:rPr>
              <a:t>: SVD, PCA, GTM to 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3216128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37720"/>
            <a:ext cx="8382000" cy="685800"/>
          </a:xfrm>
        </p:spPr>
        <p:txBody>
          <a:bodyPr/>
          <a:lstStyle/>
          <a:p>
            <a:r>
              <a:rPr lang="en-US" dirty="0"/>
              <a:t>SPIDAL Algorithms – Core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" y="609600"/>
            <a:ext cx="8980712" cy="5446638"/>
          </a:xfrm>
        </p:spPr>
        <p:txBody>
          <a:bodyPr/>
          <a:lstStyle/>
          <a:p>
            <a:r>
              <a:rPr lang="en-US" sz="1800" b="1" dirty="0"/>
              <a:t>Latent Dirichlet Allocation LDA </a:t>
            </a:r>
            <a:r>
              <a:rPr lang="en-US" sz="1800" dirty="0"/>
              <a:t>for topic finding in text collections; new algorithm with MIDAS runtime outperforming current best practice</a:t>
            </a:r>
          </a:p>
          <a:p>
            <a:r>
              <a:rPr lang="en-US" sz="1800" b="1" dirty="0"/>
              <a:t>DA-PWC Deterministic Annealing Pairwise Clustering</a:t>
            </a:r>
            <a:r>
              <a:rPr lang="en-US" sz="1800" dirty="0"/>
              <a:t> for case where points aren’t in a vector space; used extensively to cluster DNA and proteomic sequences; improved algorithm over other published. Parallelism good but needs SPIDAL Java</a:t>
            </a:r>
          </a:p>
          <a:p>
            <a:r>
              <a:rPr lang="en-US" sz="1800" b="1" dirty="0"/>
              <a:t>DAVS Deterministic Annealing Clustering for vectors</a:t>
            </a:r>
            <a:r>
              <a:rPr lang="en-US" sz="1800" dirty="0"/>
              <a:t>; includes specification of errors and limit on cluster sizes. Gives very accurate answers for cases where distinct clustering exists. Being upgraded for new LC-MS proteomics data with one million clusters in 27 million size data set</a:t>
            </a:r>
          </a:p>
          <a:p>
            <a:r>
              <a:rPr lang="en-US" sz="1800" b="1" dirty="0"/>
              <a:t>K-means basic vector clustering</a:t>
            </a:r>
            <a:r>
              <a:rPr lang="en-US" sz="1800" dirty="0"/>
              <a:t>: fast and adequate where clusters aren’t needed accurately</a:t>
            </a:r>
          </a:p>
          <a:p>
            <a:r>
              <a:rPr lang="en-US" sz="1800" b="1" dirty="0"/>
              <a:t>Elkan’s improved K-means vector clustering</a:t>
            </a:r>
            <a:r>
              <a:rPr lang="en-US" sz="1800" dirty="0"/>
              <a:t>: for high dimensional spaces; uses triangle inequality to avoid expensive distance </a:t>
            </a:r>
            <a:r>
              <a:rPr lang="en-US" sz="1800" dirty="0" err="1"/>
              <a:t>calcs</a:t>
            </a:r>
            <a:endParaRPr lang="en-US" sz="1800" dirty="0"/>
          </a:p>
          <a:p>
            <a:r>
              <a:rPr lang="en-US" sz="1800" b="1" dirty="0"/>
              <a:t>Future work </a:t>
            </a:r>
            <a:r>
              <a:rPr lang="en-US" sz="1800" dirty="0"/>
              <a:t>– </a:t>
            </a:r>
            <a:r>
              <a:rPr lang="en-US" sz="1800" b="1" dirty="0"/>
              <a:t>Classification</a:t>
            </a:r>
            <a:r>
              <a:rPr lang="en-US" sz="1800" dirty="0"/>
              <a:t>: logistic regression, Random Forest, SVM, (deep learning); Collaborative Filtering, TF-IDF search and Spark </a:t>
            </a:r>
            <a:r>
              <a:rPr lang="en-US" sz="1800" b="1" dirty="0" err="1"/>
              <a:t>MLlib</a:t>
            </a:r>
            <a:r>
              <a:rPr lang="en-US" sz="1800" dirty="0"/>
              <a:t> algorithms</a:t>
            </a:r>
          </a:p>
          <a:p>
            <a:r>
              <a:rPr lang="en-US" sz="1800" b="1" dirty="0"/>
              <a:t>Harp-</a:t>
            </a:r>
            <a:r>
              <a:rPr lang="en-US" sz="1800" b="1" dirty="0" err="1"/>
              <a:t>DaaL</a:t>
            </a:r>
            <a:r>
              <a:rPr lang="en-US" sz="1800" b="1" dirty="0"/>
              <a:t> </a:t>
            </a:r>
            <a:r>
              <a:rPr lang="en-US" sz="1800" dirty="0"/>
              <a:t>extends Intel DAAL’s local batch mode to multi-node distributed modes</a:t>
            </a:r>
          </a:p>
          <a:p>
            <a:pPr lvl="1"/>
            <a:r>
              <a:rPr lang="en-US" sz="1800" dirty="0"/>
              <a:t>Leveraging Harp’s benefits of communication for iterative compute models</a:t>
            </a:r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807112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0"/>
            <a:ext cx="8382000" cy="762000"/>
          </a:xfrm>
        </p:spPr>
        <p:txBody>
          <a:bodyPr/>
          <a:lstStyle/>
          <a:p>
            <a:r>
              <a:rPr lang="en-US" dirty="0"/>
              <a:t>SPIDAL Algorithms – Optimization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2" y="762000"/>
            <a:ext cx="9141542" cy="4038600"/>
          </a:xfrm>
        </p:spPr>
        <p:txBody>
          <a:bodyPr/>
          <a:lstStyle/>
          <a:p>
            <a:r>
              <a:rPr lang="en-US" sz="2200" b="1" dirty="0" err="1"/>
              <a:t>Manxcat</a:t>
            </a:r>
            <a:r>
              <a:rPr lang="en-US" sz="2200" b="1" dirty="0"/>
              <a:t>: </a:t>
            </a:r>
            <a:r>
              <a:rPr lang="en-US" sz="2200" b="1" dirty="0" err="1"/>
              <a:t>Levenberg</a:t>
            </a:r>
            <a:r>
              <a:rPr lang="en-US" sz="2200" b="1" dirty="0"/>
              <a:t> Marquardt Algorithm for non-linear 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en-US" sz="2200" baseline="30000" dirty="0">
                <a:sym typeface="Symbol" panose="05050102010706020507" pitchFamily="18" charset="2"/>
              </a:rPr>
              <a:t>2 </a:t>
            </a:r>
            <a:r>
              <a:rPr lang="en-US" sz="2200" dirty="0">
                <a:sym typeface="Symbol" panose="05050102010706020507" pitchFamily="18" charset="2"/>
              </a:rPr>
              <a:t>optimization with sophisticated version of Newton’s method calculating value and derivatives of objective function. Parallelism in calculation of objective function and in parameters to be determined. </a:t>
            </a:r>
            <a:r>
              <a:rPr lang="en-US" sz="2200" b="1" dirty="0">
                <a:sym typeface="Symbol" panose="05050102010706020507" pitchFamily="18" charset="2"/>
              </a:rPr>
              <a:t>Complete – needs SPIDAL Java optimization</a:t>
            </a:r>
            <a:endParaRPr lang="en-US" sz="2200" b="1" dirty="0"/>
          </a:p>
          <a:p>
            <a:r>
              <a:rPr lang="en-US" sz="2200" b="1" dirty="0"/>
              <a:t>Viterbi </a:t>
            </a:r>
            <a:r>
              <a:rPr lang="en-US" sz="2200" dirty="0"/>
              <a:t>algorithm, for finding the maximum a posteriori (MAP) solution for a Hidden Markov Model (HMM). The running time is O(n*s</a:t>
            </a:r>
            <a:r>
              <a:rPr lang="en-US" sz="2200" baseline="30000" dirty="0"/>
              <a:t>2</a:t>
            </a:r>
            <a:r>
              <a:rPr lang="en-US" sz="2200" dirty="0"/>
              <a:t>) where n is the number of variables and s is the number of possible states each variable can take. We will provide an "embarrassingly parallel" version that processes multiple problems (e.g. many images) independently; parallelizing within the same problem not needed in our application space. </a:t>
            </a:r>
            <a:r>
              <a:rPr lang="en-US" sz="2200" b="1" dirty="0"/>
              <a:t>Needs Packaging in SPIDAL</a:t>
            </a:r>
          </a:p>
          <a:p>
            <a:r>
              <a:rPr lang="en-US" sz="2200" b="1" dirty="0"/>
              <a:t>Forward-backward algorithm</a:t>
            </a:r>
            <a:r>
              <a:rPr lang="en-US" sz="2200" dirty="0"/>
              <a:t>, for computing marginal distributions over HMM variables. Similar characteristics as Viterbi above. </a:t>
            </a:r>
            <a:r>
              <a:rPr lang="en-US" sz="2200" b="1" dirty="0"/>
              <a:t>Needs Packaging in SPIDAL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348392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0"/>
            <a:ext cx="8382000" cy="762000"/>
          </a:xfrm>
        </p:spPr>
        <p:txBody>
          <a:bodyPr/>
          <a:lstStyle/>
          <a:p>
            <a:r>
              <a:rPr lang="en-US" dirty="0"/>
              <a:t>SPIDAL Algorithms – Optimization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8" y="762000"/>
            <a:ext cx="9141542" cy="4953000"/>
          </a:xfrm>
        </p:spPr>
        <p:txBody>
          <a:bodyPr/>
          <a:lstStyle/>
          <a:p>
            <a:r>
              <a:rPr lang="en-US" b="1" dirty="0"/>
              <a:t>Loopy belief propagation (LBP) </a:t>
            </a:r>
            <a:r>
              <a:rPr lang="en-US" dirty="0"/>
              <a:t>for approximately finding the maximum a posteriori (MAP) solution for a Markov Random Field (MRF). Here the running time is O(n</a:t>
            </a:r>
            <a:r>
              <a:rPr lang="en-US" baseline="30000" dirty="0"/>
              <a:t>2</a:t>
            </a:r>
            <a:r>
              <a:rPr lang="en-US" dirty="0"/>
              <a:t>*s</a:t>
            </a:r>
            <a:r>
              <a:rPr lang="en-US" baseline="30000" dirty="0"/>
              <a:t>2</a:t>
            </a:r>
            <a:r>
              <a:rPr lang="en-US" dirty="0"/>
              <a:t>*</a:t>
            </a:r>
            <a:r>
              <a:rPr lang="en-US" dirty="0" err="1"/>
              <a:t>i</a:t>
            </a:r>
            <a:r>
              <a:rPr lang="en-US" dirty="0"/>
              <a:t>) in the worst case where n is number of variables, s is number of states per variable, and </a:t>
            </a:r>
            <a:r>
              <a:rPr lang="en-US" dirty="0" err="1"/>
              <a:t>i</a:t>
            </a:r>
            <a:r>
              <a:rPr lang="en-US" dirty="0"/>
              <a:t> is number of iterations required (which is usually a function of n, e.g. log(n) or </a:t>
            </a:r>
            <a:r>
              <a:rPr lang="en-US" dirty="0" err="1"/>
              <a:t>sqrt</a:t>
            </a:r>
            <a:r>
              <a:rPr lang="en-US" dirty="0"/>
              <a:t>(n)). Here there are various parallelization strategies depending on values of s and n for any given problem. </a:t>
            </a:r>
          </a:p>
          <a:p>
            <a:pPr lvl="1"/>
            <a:r>
              <a:rPr lang="en-US" dirty="0"/>
              <a:t>We will provide two parallel versions: embarrassingly parallel version for when s and n are relatively modest, and parallelizing each iteration of the same problem for common situation when s and n are quite large so that each iteration takes a long time.</a:t>
            </a:r>
          </a:p>
          <a:p>
            <a:pPr lvl="1"/>
            <a:r>
              <a:rPr lang="en-US" b="1" dirty="0"/>
              <a:t>Needs Packaging in SPIDAL</a:t>
            </a:r>
            <a:r>
              <a:rPr lang="en-US" dirty="0"/>
              <a:t> </a:t>
            </a:r>
          </a:p>
          <a:p>
            <a:r>
              <a:rPr lang="en-US" b="1" dirty="0"/>
              <a:t>Markov Chain Monte Carlo (MCMC) </a:t>
            </a:r>
            <a:r>
              <a:rPr lang="en-US" dirty="0"/>
              <a:t>for approximately computing marking distributions and sampling over MRF variables. Similar to LBP with the same two parallelization strategies. </a:t>
            </a:r>
            <a:r>
              <a:rPr lang="en-US" b="1" dirty="0"/>
              <a:t>Needs Packaging in SPIDAL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3107098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111" y="18047"/>
            <a:ext cx="8610600" cy="656248"/>
          </a:xfrm>
        </p:spPr>
        <p:txBody>
          <a:bodyPr/>
          <a:lstStyle/>
          <a:p>
            <a:pPr algn="ctr"/>
            <a:r>
              <a:rPr lang="en-US" dirty="0"/>
              <a:t>SPIDAL Graph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58" y="603265"/>
            <a:ext cx="9144000" cy="414563"/>
          </a:xfrm>
        </p:spPr>
        <p:txBody>
          <a:bodyPr/>
          <a:lstStyle/>
          <a:p>
            <a:r>
              <a:rPr lang="en-US" b="1" dirty="0">
                <a:solidFill>
                  <a:srgbClr val="B30838"/>
                </a:solidFill>
              </a:rPr>
              <a:t>Subgraph Mining: </a:t>
            </a:r>
            <a:r>
              <a:rPr lang="en-US" dirty="0"/>
              <a:t>Finding</a:t>
            </a:r>
            <a:r>
              <a:rPr lang="en-US" b="1" dirty="0">
                <a:solidFill>
                  <a:srgbClr val="B30838"/>
                </a:solidFill>
              </a:rPr>
              <a:t> </a:t>
            </a:r>
            <a:r>
              <a:rPr lang="en-US" dirty="0"/>
              <a:t>patterns specified by a template in graphs</a:t>
            </a:r>
          </a:p>
          <a:p>
            <a:pPr lvl="1"/>
            <a:r>
              <a:rPr lang="en-US" dirty="0"/>
              <a:t>Reworking existing parallel VT algorithm </a:t>
            </a:r>
            <a:r>
              <a:rPr lang="en-US" dirty="0" err="1"/>
              <a:t>Sahad</a:t>
            </a:r>
            <a:r>
              <a:rPr lang="en-US" dirty="0"/>
              <a:t> with MIDAS middleware giving </a:t>
            </a:r>
            <a:r>
              <a:rPr lang="en-US" dirty="0" err="1"/>
              <a:t>HarpSahad</a:t>
            </a:r>
            <a:r>
              <a:rPr lang="en-US" dirty="0"/>
              <a:t> which runs 5 (Google) to 9 (Miami) times faster than original Hadoop version</a:t>
            </a:r>
          </a:p>
          <a:p>
            <a:r>
              <a:rPr lang="en-US" b="1" dirty="0">
                <a:solidFill>
                  <a:srgbClr val="B30838"/>
                </a:solidFill>
              </a:rPr>
              <a:t>Triangle Counting: </a:t>
            </a:r>
            <a:r>
              <a:rPr lang="en-US" dirty="0"/>
              <a:t>PATRIC improved memory use (factor of 25 lower) and good MPI scaling</a:t>
            </a:r>
          </a:p>
          <a:p>
            <a:r>
              <a:rPr lang="en-US" b="1" dirty="0">
                <a:solidFill>
                  <a:srgbClr val="B30838"/>
                </a:solidFill>
              </a:rPr>
              <a:t>Random Graph Generation: </a:t>
            </a:r>
            <a:r>
              <a:rPr lang="en-US" dirty="0"/>
              <a:t>with particular degree distribution and clustering coefficients. new DG method with low memory and high performance, almost optimal load balancing and excellent scaling.</a:t>
            </a:r>
          </a:p>
          <a:p>
            <a:pPr lvl="1"/>
            <a:r>
              <a:rPr lang="en-US" dirty="0"/>
              <a:t>Algorithms are about 3-4 times faster than the previous ones.</a:t>
            </a:r>
          </a:p>
          <a:p>
            <a:r>
              <a:rPr lang="en-US" dirty="0"/>
              <a:t>Last 2 need to be packaged for SPIDAL using MIDAS (currently MPI)</a:t>
            </a:r>
          </a:p>
          <a:p>
            <a:r>
              <a:rPr lang="en-US" b="1" dirty="0">
                <a:solidFill>
                  <a:srgbClr val="B30838"/>
                </a:solidFill>
              </a:rPr>
              <a:t>Community Detection: </a:t>
            </a:r>
            <a:r>
              <a:rPr lang="en-US" dirty="0"/>
              <a:t>current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047999" y="4812179"/>
            <a:ext cx="3048001" cy="1981200"/>
            <a:chOff x="3047999" y="4812179"/>
            <a:chExt cx="3048001" cy="1981200"/>
          </a:xfrm>
        </p:grpSpPr>
        <p:pic>
          <p:nvPicPr>
            <p:cNvPr id="11" name="Picture 10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999" y="4812179"/>
              <a:ext cx="3048001" cy="1981200"/>
            </a:xfrm>
            <a:prstGeom prst="rect">
              <a:avLst/>
            </a:prstGeom>
            <a:solidFill>
              <a:srgbClr val="F8F3D2"/>
            </a:solidFill>
          </p:spPr>
        </p:pic>
        <p:sp>
          <p:nvSpPr>
            <p:cNvPr id="13" name="TextBox 12"/>
            <p:cNvSpPr txBox="1"/>
            <p:nvPr/>
          </p:nvSpPr>
          <p:spPr>
            <a:xfrm>
              <a:off x="4980272" y="5733953"/>
              <a:ext cx="94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0" dirty="0"/>
                <a:t>Old New</a:t>
              </a:r>
            </a:p>
            <a:p>
              <a:pPr algn="ctr"/>
              <a:r>
                <a:rPr lang="en-US" sz="1400" b="1" i="0" dirty="0"/>
                <a:t>VT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04114" y="4674528"/>
            <a:ext cx="3139886" cy="2118851"/>
            <a:chOff x="6004114" y="4674528"/>
            <a:chExt cx="3139886" cy="2118851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114" y="4674528"/>
              <a:ext cx="3139886" cy="211885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89444" y="4810780"/>
              <a:ext cx="1765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0" dirty="0"/>
                <a:t>Old version</a:t>
              </a:r>
            </a:p>
            <a:p>
              <a:r>
                <a:rPr lang="en-US" sz="1400" i="0" dirty="0"/>
                <a:t>SPIDAL</a:t>
              </a:r>
            </a:p>
          </p:txBody>
        </p:sp>
      </p:grpSp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4674528"/>
            <a:ext cx="3047999" cy="21834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8496" y="5068669"/>
            <a:ext cx="156455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i="0" dirty="0"/>
              <a:t>Harp</a:t>
            </a:r>
          </a:p>
          <a:p>
            <a:pPr algn="r"/>
            <a:r>
              <a:rPr lang="en-US" sz="1800" i="0" dirty="0"/>
              <a:t>Pure Hadoop</a:t>
            </a:r>
          </a:p>
        </p:txBody>
      </p:sp>
      <p:sp>
        <p:nvSpPr>
          <p:cNvPr id="16" name="Rectangle 15"/>
          <p:cNvSpPr/>
          <p:nvPr/>
        </p:nvSpPr>
        <p:spPr bwMode="auto">
          <a:xfrm flipH="1">
            <a:off x="1766692" y="5440251"/>
            <a:ext cx="228600" cy="228600"/>
          </a:xfrm>
          <a:prstGeom prst="rect">
            <a:avLst/>
          </a:prstGeom>
          <a:solidFill>
            <a:srgbClr val="EA14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 flipH="1">
            <a:off x="1766692" y="5165503"/>
            <a:ext cx="228600" cy="228600"/>
          </a:xfrm>
          <a:prstGeom prst="rect">
            <a:avLst/>
          </a:prstGeom>
          <a:solidFill>
            <a:srgbClr val="0083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3732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035" y="609600"/>
            <a:ext cx="7772400" cy="1470025"/>
          </a:xfrm>
        </p:spPr>
        <p:txBody>
          <a:bodyPr/>
          <a:lstStyle/>
          <a:p>
            <a:pPr algn="ctr"/>
            <a:r>
              <a:rPr lang="en-US" dirty="0"/>
              <a:t>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10390"/>
            <a:ext cx="6934200" cy="3380810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Network Science: start on graph algorithms earlier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General Discussion of Images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Remote Sensing in Polar regions: image processing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Pathology: image processing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Spatial search and GIS for Public Health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Biomolecular simulations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" dirty="0">
                <a:solidFill>
                  <a:schemeClr val="tx1"/>
                </a:solidFill>
              </a:rPr>
              <a:t>Path Similarity Analysis</a:t>
            </a:r>
          </a:p>
          <a:p>
            <a:pPr marL="914400" lvl="1" indent="-457200" algn="l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Detect continuous lipid membrane leaflets in a MD simulation</a:t>
            </a:r>
          </a:p>
          <a:p>
            <a:pPr marL="914400" lvl="1" indent="-457200" algn="l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0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-76200"/>
            <a:ext cx="8382000" cy="1143000"/>
          </a:xfrm>
        </p:spPr>
        <p:txBody>
          <a:bodyPr/>
          <a:lstStyle/>
          <a:p>
            <a:pPr algn="ctr"/>
            <a:r>
              <a:rPr lang="en-US" sz="3200" dirty="0"/>
              <a:t>Imaging Applications: Remote Sensing,  Pathology, Spatial  Systems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10" y="981074"/>
            <a:ext cx="9154510" cy="5038725"/>
          </a:xfrm>
        </p:spPr>
        <p:txBody>
          <a:bodyPr/>
          <a:lstStyle/>
          <a:p>
            <a:r>
              <a:rPr lang="en-US" sz="1900" dirty="0"/>
              <a:t>Both Pathology/Remote sensing working on </a:t>
            </a:r>
            <a:r>
              <a:rPr lang="en-US" sz="1900" b="1" dirty="0"/>
              <a:t>2D moving to 3D images</a:t>
            </a:r>
            <a:endParaRPr lang="en-US" sz="1900" b="1" dirty="0">
              <a:solidFill>
                <a:srgbClr val="FF0000"/>
              </a:solidFill>
            </a:endParaRPr>
          </a:p>
          <a:p>
            <a:r>
              <a:rPr lang="en-US" sz="1900" dirty="0"/>
              <a:t>Each pathology image could have </a:t>
            </a:r>
            <a:r>
              <a:rPr lang="en-US" sz="1900" b="1" dirty="0"/>
              <a:t>10 billion pixels</a:t>
            </a:r>
            <a:r>
              <a:rPr lang="en-US" sz="1900" dirty="0"/>
              <a:t>, and we may extract a </a:t>
            </a:r>
            <a:r>
              <a:rPr lang="en-US" sz="1900" b="1" dirty="0"/>
              <a:t>million spatial objects </a:t>
            </a:r>
            <a:r>
              <a:rPr lang="en-US" sz="1900" dirty="0"/>
              <a:t>per image and 100 million features (dozens to 100 features per object) per image. We often tile the image into 4K x 4K tiles for processing. We develop buffering-based tiling to handle boundary-crossing objects. For each typical study, we may have hundreds to thousands of images</a:t>
            </a:r>
          </a:p>
          <a:p>
            <a:r>
              <a:rPr lang="en-US" sz="1900" dirty="0"/>
              <a:t>Remote sensing aimed at radar images of ice and snow sheets; as data from aircraft flying in a line, we can </a:t>
            </a:r>
            <a:r>
              <a:rPr lang="en-US" sz="1900" b="1" dirty="0"/>
              <a:t>stack radar 2D images to get 3D</a:t>
            </a:r>
          </a:p>
          <a:p>
            <a:r>
              <a:rPr lang="en-US" sz="1900" b="1" dirty="0"/>
              <a:t>2D problems </a:t>
            </a:r>
            <a:r>
              <a:rPr lang="en-US" sz="1900" dirty="0"/>
              <a:t>need modest parallelism “intra-image” but often need parallelism over images </a:t>
            </a:r>
          </a:p>
          <a:p>
            <a:r>
              <a:rPr lang="en-US" sz="1900" b="1" dirty="0"/>
              <a:t>3D problems </a:t>
            </a:r>
            <a:r>
              <a:rPr lang="en-US" sz="1900" dirty="0"/>
              <a:t>need parallelism for an individual image</a:t>
            </a:r>
          </a:p>
          <a:p>
            <a:r>
              <a:rPr lang="en-US" sz="1900" dirty="0"/>
              <a:t>Use many different </a:t>
            </a:r>
            <a:r>
              <a:rPr lang="en-US" sz="1900" b="1" dirty="0"/>
              <a:t>Optimization algorithms </a:t>
            </a:r>
            <a:r>
              <a:rPr lang="en-US" sz="1900" dirty="0"/>
              <a:t>to  support applications (e.g. Markov Chain, Integer Programming, Bayesian Maximum a posteriori, </a:t>
            </a:r>
            <a:r>
              <a:rPr lang="en-US" sz="1900" dirty="0" err="1"/>
              <a:t>variational</a:t>
            </a:r>
            <a:r>
              <a:rPr lang="en-US" sz="1900" dirty="0"/>
              <a:t> level set, Euler-Lagrange Equation)</a:t>
            </a:r>
          </a:p>
          <a:p>
            <a:r>
              <a:rPr lang="en-US" sz="1900" b="1" dirty="0"/>
              <a:t>Classification</a:t>
            </a:r>
            <a:r>
              <a:rPr lang="en-US" sz="1900" dirty="0"/>
              <a:t> (deep learning convolution neural network, SVM, random forest, etc.) will be important</a:t>
            </a:r>
            <a:br>
              <a:rPr lang="en-US" sz="1900" dirty="0"/>
            </a:br>
            <a:endParaRPr lang="en-US" sz="1900" dirty="0"/>
          </a:p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1828422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0"/>
            <a:ext cx="8382000" cy="838200"/>
          </a:xfrm>
        </p:spPr>
        <p:txBody>
          <a:bodyPr/>
          <a:lstStyle/>
          <a:p>
            <a:r>
              <a:rPr lang="en-US" dirty="0"/>
              <a:t>2D Radar Polar 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9043"/>
            <a:ext cx="9144000" cy="1408355"/>
          </a:xfrm>
        </p:spPr>
        <p:txBody>
          <a:bodyPr/>
          <a:lstStyle/>
          <a:p>
            <a:r>
              <a:rPr lang="en-US" dirty="0"/>
              <a:t>Need to estimate structure of earth (ice, snow, rock) from radar signals from plane in 2 or 3 dimensions.</a:t>
            </a:r>
          </a:p>
          <a:p>
            <a:r>
              <a:rPr lang="en-US" dirty="0"/>
              <a:t>Original 2D analysis (called [11]) used Hidden Markov Methods; better results using MCMC (our solution)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  <p:pic>
        <p:nvPicPr>
          <p:cNvPr id="2665" name="Picture 2664"/>
          <p:cNvPicPr/>
          <p:nvPr/>
        </p:nvPicPr>
        <p:blipFill rotWithShape="1">
          <a:blip r:embed="rId2"/>
          <a:srcRect b="68537"/>
          <a:stretch/>
        </p:blipFill>
        <p:spPr>
          <a:xfrm>
            <a:off x="0" y="2057398"/>
            <a:ext cx="6858000" cy="4800602"/>
          </a:xfrm>
          <a:prstGeom prst="rect">
            <a:avLst/>
          </a:prstGeom>
        </p:spPr>
      </p:pic>
      <p:pic>
        <p:nvPicPr>
          <p:cNvPr id="2666" name="Picture 2665"/>
          <p:cNvPicPr/>
          <p:nvPr/>
        </p:nvPicPr>
        <p:blipFill rotWithShape="1">
          <a:blip r:embed="rId2"/>
          <a:srcRect t="34403" b="34975"/>
          <a:stretch/>
        </p:blipFill>
        <p:spPr>
          <a:xfrm>
            <a:off x="-38100" y="2111175"/>
            <a:ext cx="6934200" cy="4677006"/>
          </a:xfrm>
          <a:prstGeom prst="rect">
            <a:avLst/>
          </a:prstGeom>
        </p:spPr>
      </p:pic>
      <p:pic>
        <p:nvPicPr>
          <p:cNvPr id="8" name="Picture 7" descr="../ClionProjects/LayerDetection/images/output/output_062_new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3288" r="4578" b="3288"/>
          <a:stretch/>
        </p:blipFill>
        <p:spPr bwMode="auto">
          <a:xfrm>
            <a:off x="0" y="1981200"/>
            <a:ext cx="6781800" cy="4806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972300" y="2124475"/>
            <a:ext cx="1894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/>
              <a:t>Extending to snow radar layers</a:t>
            </a:r>
          </a:p>
        </p:txBody>
      </p:sp>
    </p:spTree>
    <p:extLst>
      <p:ext uri="{BB962C8B-B14F-4D97-AF65-F5344CB8AC3E}">
        <p14:creationId xmlns:p14="http://schemas.microsoft.com/office/powerpoint/2010/main" val="41198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5815" y="91332"/>
            <a:ext cx="7772400" cy="17522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SPIDAL Project</a:t>
            </a:r>
            <a:br>
              <a:rPr lang="en-US" sz="3200" dirty="0"/>
            </a:br>
            <a:r>
              <a:rPr lang="en-US" sz="3200" dirty="0" err="1"/>
              <a:t>Datanet</a:t>
            </a:r>
            <a:r>
              <a:rPr lang="en-US" sz="3200" dirty="0"/>
              <a:t>: CIF21 DIBBs: Middleware and High Performance Analytics Libraries for Scalable Data Science</a:t>
            </a:r>
            <a:endParaRPr lang="en-US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458200" cy="257705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NSF14-43054 started October 1, 2014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Indiana University (Fox, </a:t>
            </a:r>
            <a:r>
              <a:rPr lang="en-US" sz="2400" dirty="0" err="1">
                <a:solidFill>
                  <a:schemeClr val="tx1"/>
                </a:solidFill>
              </a:rPr>
              <a:t>Qiu</a:t>
            </a:r>
            <a:r>
              <a:rPr lang="en-US" sz="2400" dirty="0">
                <a:solidFill>
                  <a:schemeClr val="tx1"/>
                </a:solidFill>
              </a:rPr>
              <a:t>, Crandall, von </a:t>
            </a:r>
            <a:r>
              <a:rPr lang="en-US" sz="2400" dirty="0" err="1">
                <a:solidFill>
                  <a:schemeClr val="tx1"/>
                </a:solidFill>
              </a:rPr>
              <a:t>Laszewski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Rutgers (</a:t>
            </a:r>
            <a:r>
              <a:rPr lang="en-US" sz="2400" dirty="0" err="1">
                <a:solidFill>
                  <a:schemeClr val="tx1"/>
                </a:solidFill>
              </a:rPr>
              <a:t>Jha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Virginia Tech (</a:t>
            </a:r>
            <a:r>
              <a:rPr lang="en-US" sz="2400" dirty="0" err="1">
                <a:solidFill>
                  <a:schemeClr val="tx1"/>
                </a:solidFill>
              </a:rPr>
              <a:t>Marathe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Kansas (Paden)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Stony Brook (Wang)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Arizona State (</a:t>
            </a:r>
            <a:r>
              <a:rPr lang="en-US" sz="2400" dirty="0" err="1">
                <a:solidFill>
                  <a:schemeClr val="tx1"/>
                </a:solidFill>
              </a:rPr>
              <a:t>Beckstein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Utah (Cheatham)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b="1" dirty="0">
                <a:solidFill>
                  <a:schemeClr val="tx1"/>
                </a:solidFill>
              </a:rPr>
              <a:t> co-design </a:t>
            </a:r>
            <a:r>
              <a:rPr lang="en-US" sz="2400" dirty="0">
                <a:solidFill>
                  <a:schemeClr val="tx1"/>
                </a:solidFill>
              </a:rPr>
              <a:t>project: Software, algorithms, applications</a:t>
            </a:r>
          </a:p>
          <a:p>
            <a:pPr algn="l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96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3D Radar Polar Remote Sensing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06245"/>
            <a:ext cx="8980713" cy="489155"/>
          </a:xfrm>
        </p:spPr>
        <p:txBody>
          <a:bodyPr/>
          <a:lstStyle/>
          <a:p>
            <a:r>
              <a:rPr lang="en-US" dirty="0"/>
              <a:t>Uses Loopy belief propagation LBP to analyze 3D radar images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062" y="1295400"/>
            <a:ext cx="5486400" cy="2127955"/>
            <a:chOff x="457200" y="1377246"/>
            <a:chExt cx="5486400" cy="2127955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377246"/>
              <a:ext cx="2971800" cy="212795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0" y="1377247"/>
              <a:ext cx="2343150" cy="21279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-1" y="3947579"/>
            <a:ext cx="6629400" cy="1894758"/>
            <a:chOff x="0" y="4406900"/>
            <a:chExt cx="5340350" cy="1374058"/>
          </a:xfrm>
        </p:grpSpPr>
        <p:pic>
          <p:nvPicPr>
            <p:cNvPr id="14" name="Picture 13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19600"/>
              <a:ext cx="1794510" cy="1346200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4510" y="4406900"/>
              <a:ext cx="1828800" cy="1371600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0" y="4476033"/>
              <a:ext cx="1739900" cy="130492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9664" y="5842337"/>
            <a:ext cx="9124335" cy="1015663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latin typeface="+mn-lt"/>
                <a:ea typeface="MS Mincho"/>
                <a:cs typeface="Times New Roman" panose="02020603050405020304" pitchFamily="18" charset="0"/>
              </a:rPr>
              <a:t> Reconstructing bedrock in 3D, for (left) ground truth, (center) existing algorithm based on maximum likelihood estimators, and (right) our technique based on a Markov Random Field formulation.</a:t>
            </a:r>
            <a:endParaRPr lang="en-US" i="0" dirty="0">
              <a:effectLst/>
              <a:latin typeface="+mn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6668" y="1295400"/>
            <a:ext cx="35854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i="0" dirty="0">
                <a:latin typeface="+mn-lt"/>
                <a:ea typeface="MS Mincho"/>
                <a:cs typeface="Times New Roman" panose="02020603050405020304" pitchFamily="18" charset="0"/>
              </a:rPr>
              <a:t>Radar gives a cross-section view, parameterized by angle and range, of the ice structure, which yields a set of 2-d tomographic slices (right) along the flight path.</a:t>
            </a:r>
            <a:endParaRPr lang="en-US" sz="1800" i="0" dirty="0">
              <a:effectLst/>
              <a:latin typeface="+mn-lt"/>
              <a:ea typeface="MS Mincho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29703" y="3260893"/>
            <a:ext cx="23945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0" dirty="0">
                <a:latin typeface="+mn-lt"/>
                <a:ea typeface="MS Mincho"/>
                <a:cs typeface="Times New Roman" panose="02020603050405020304" pitchFamily="18" charset="0"/>
              </a:rPr>
              <a:t>Each image represents a 3d depth map, with along track and cross track dimensions on the x-axis and y-axis respectively, and depth coded as colors.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1392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28831" y="1468457"/>
            <a:ext cx="4029000" cy="1437438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" sz="1800" dirty="0">
                <a:solidFill>
                  <a:schemeClr val="tx1"/>
                </a:solidFill>
              </a:rPr>
              <a:t>Clustered distances for two methods for sampling macromolecular transitions (200 trajectories each) showing that both methods produce distinctly different pathways.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78457" y="6180585"/>
            <a:ext cx="548699" cy="5058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" sz="1400" i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31</a:t>
            </a:fld>
            <a:endParaRPr lang="en" sz="1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31" y="3058429"/>
            <a:ext cx="4230875" cy="28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00" y="3058429"/>
            <a:ext cx="4258508" cy="28357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4459706" y="1445819"/>
            <a:ext cx="4523202" cy="16126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i="0" dirty="0"/>
              <a:t>RADICAL Pilot benchmark run for three different test sets of trajectories, using 12x12 “blocks” per task.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sz="2000" i="0" dirty="0"/>
              <a:t>Should use general SPIDAL library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" sz="2000" i="0" dirty="0"/>
          </a:p>
        </p:txBody>
      </p:sp>
      <p:sp>
        <p:nvSpPr>
          <p:cNvPr id="10" name="Shape 68"/>
          <p:cNvSpPr txBox="1">
            <a:spLocks noGrp="1"/>
          </p:cNvSpPr>
          <p:nvPr>
            <p:ph type="title"/>
          </p:nvPr>
        </p:nvSpPr>
        <p:spPr>
          <a:xfrm>
            <a:off x="12024" y="135094"/>
            <a:ext cx="9131975" cy="1484255"/>
          </a:xfrm>
          <a:prstGeom prst="rect">
            <a:avLst/>
          </a:prstGeom>
          <a:noFill/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" sz="4000" dirty="0">
                <a:solidFill>
                  <a:srgbClr val="B30838"/>
                </a:solidFill>
              </a:rPr>
              <a:t>RADICAL-Pilot Hausdorff distance: </a:t>
            </a:r>
            <a:r>
              <a:rPr lang="en" sz="4000" i="1" dirty="0">
                <a:solidFill>
                  <a:srgbClr val="B30838"/>
                </a:solidFill>
              </a:rPr>
              <a:t>all-pairs</a:t>
            </a:r>
            <a:r>
              <a:rPr lang="en" sz="4000" dirty="0">
                <a:solidFill>
                  <a:srgbClr val="B30838"/>
                </a:solidFill>
              </a:rPr>
              <a:t> problem</a:t>
            </a:r>
          </a:p>
          <a:p>
            <a:pPr algn="ctr"/>
            <a:r>
              <a:rPr lang="en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>
                    <a:tint val="75000"/>
                  </a:srgbClr>
                </a:solidFill>
              </a:rPr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3275071845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</p:spPr>
        <p:txBody>
          <a:bodyPr/>
          <a:lstStyle/>
          <a:p>
            <a:r>
              <a:rPr lang="en-US" dirty="0"/>
              <a:t>5/17/2016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0" y="20918"/>
            <a:ext cx="9144000" cy="6837082"/>
            <a:chOff x="0" y="20918"/>
            <a:chExt cx="9144000" cy="68370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22"/>
            <a:stretch/>
          </p:blipFill>
          <p:spPr>
            <a:xfrm>
              <a:off x="0" y="20918"/>
              <a:ext cx="9144000" cy="68370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310" y="2949465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87871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8028213" y="2652459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856665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97031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736620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5022220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27310" y="44094"/>
            <a:ext cx="503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</a:rPr>
              <a:t>Co-designing Building Blocks Collaboratively</a:t>
            </a:r>
          </a:p>
        </p:txBody>
      </p:sp>
    </p:spTree>
    <p:extLst>
      <p:ext uri="{BB962C8B-B14F-4D97-AF65-F5344CB8AC3E}">
        <p14:creationId xmlns:p14="http://schemas.microsoft.com/office/powerpoint/2010/main" val="105389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27" y="22578"/>
            <a:ext cx="8382000" cy="663222"/>
          </a:xfrm>
        </p:spPr>
        <p:txBody>
          <a:bodyPr/>
          <a:lstStyle/>
          <a:p>
            <a:pPr algn="ctr"/>
            <a:r>
              <a:rPr lang="en-US" sz="2800" b="1" dirty="0"/>
              <a:t>Main Components of SPIDAL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3" y="609600"/>
            <a:ext cx="9144000" cy="4038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B30838"/>
                </a:solidFill>
              </a:rPr>
              <a:t>Design and Build </a:t>
            </a:r>
            <a:r>
              <a:rPr lang="en-US" sz="1800" b="1" dirty="0">
                <a:solidFill>
                  <a:srgbClr val="B30838"/>
                </a:solidFill>
              </a:rPr>
              <a:t>Scalable High Performance Data Analytics Library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rgbClr val="B30838"/>
                </a:solidFill>
              </a:rPr>
              <a:t>SPIDAL (Scalable Parallel Interoperable Data Analytics Library): </a:t>
            </a:r>
            <a:r>
              <a:rPr lang="en-US" sz="1800" dirty="0">
                <a:solidFill>
                  <a:srgbClr val="B30838"/>
                </a:solidFill>
              </a:rPr>
              <a:t>Scalable Analytics for: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B30838"/>
                </a:solidFill>
              </a:rPr>
              <a:t>Domain specific data analytics libraries – mainly from project.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B30838"/>
                </a:solidFill>
              </a:rPr>
              <a:t>Add Core Machine learning libraries – mainly from community.</a:t>
            </a:r>
          </a:p>
          <a:p>
            <a:pPr lvl="1">
              <a:spcBef>
                <a:spcPts val="600"/>
              </a:spcBef>
            </a:pPr>
            <a:r>
              <a:rPr lang="en-US" sz="1800" dirty="0">
                <a:solidFill>
                  <a:srgbClr val="B30838"/>
                </a:solidFill>
              </a:rPr>
              <a:t>Performance of Java and MIDAS Inter- and Intra-node</a:t>
            </a:r>
            <a:r>
              <a:rPr lang="en-US" sz="160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NIST Big Data Application Analysis </a:t>
            </a:r>
            <a:r>
              <a:rPr lang="en-US" sz="1800" dirty="0"/>
              <a:t>– features of data intensive Applications.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HPC-ABDS: </a:t>
            </a:r>
            <a:r>
              <a:rPr lang="en-US" sz="1800" dirty="0"/>
              <a:t>Cloud-HPC interoperable software </a:t>
            </a:r>
            <a:r>
              <a:rPr lang="en-US" sz="1800" b="1" dirty="0"/>
              <a:t>performance of HPC </a:t>
            </a:r>
            <a:r>
              <a:rPr lang="en-US" sz="1800" dirty="0"/>
              <a:t>(High Performance Computing) and the rich</a:t>
            </a:r>
            <a:r>
              <a:rPr lang="en-US" sz="1800" b="1" dirty="0"/>
              <a:t> functionality </a:t>
            </a:r>
            <a:r>
              <a:rPr lang="en-US" sz="1800" dirty="0"/>
              <a:t>of the commodity </a:t>
            </a:r>
            <a:r>
              <a:rPr lang="en-US" sz="1800" b="1" dirty="0"/>
              <a:t>Apache Big Data Stack</a:t>
            </a:r>
            <a:r>
              <a:rPr lang="en-US" sz="1800" dirty="0"/>
              <a:t>. 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MIDAS: </a:t>
            </a:r>
            <a:r>
              <a:rPr lang="en-US" sz="1800" dirty="0"/>
              <a:t>Integrating Middleware – from project.</a:t>
            </a:r>
          </a:p>
          <a:p>
            <a:pPr>
              <a:spcBef>
                <a:spcPts val="600"/>
              </a:spcBef>
            </a:pPr>
            <a:r>
              <a:rPr lang="en-US" sz="1800" b="1" dirty="0"/>
              <a:t>Applications: </a:t>
            </a:r>
            <a:r>
              <a:rPr lang="en-US" sz="1800" dirty="0"/>
              <a:t>Biomolecular Simulations, Network and Computational Social Science, Epidemiology, Computer Vision, Geographical Information Systems, Remote Sensing for Polar Science and Pathology Informatics, Streaming for robotics, streaming stock analytics</a:t>
            </a:r>
            <a:endParaRPr lang="en-US" sz="800" dirty="0"/>
          </a:p>
          <a:p>
            <a:pPr>
              <a:spcBef>
                <a:spcPts val="600"/>
              </a:spcBef>
            </a:pPr>
            <a:r>
              <a:rPr lang="en-US" sz="1800" b="1" dirty="0"/>
              <a:t>Implementations: </a:t>
            </a:r>
            <a:r>
              <a:rPr lang="en-US" sz="1800" dirty="0"/>
              <a:t>HPC as well as clouds (OpenStack, Docker)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2460169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33754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B50B27"/>
                </a:solidFill>
              </a:rPr>
              <a:t>HPC-ABDS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0" y="228600"/>
            <a:ext cx="9144000" cy="6664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155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5/17/2016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653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/>
          <a:p>
            <a:fld id="{C4B85148-DB98-4269-ACE6-2DF49F9918C9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5" y="319770"/>
            <a:ext cx="9114310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11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934200" cy="685800"/>
          </a:xfrm>
        </p:spPr>
        <p:txBody>
          <a:bodyPr/>
          <a:lstStyle/>
          <a:p>
            <a:pPr algn="ctr"/>
            <a:r>
              <a:rPr lang="en-US" dirty="0"/>
              <a:t>HPC-ABDS Mapping of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383"/>
            <a:ext cx="9144000" cy="51054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Level 17: Orchestration</a:t>
            </a:r>
            <a:r>
              <a:rPr lang="en-US" dirty="0">
                <a:solidFill>
                  <a:srgbClr val="00B050"/>
                </a:solidFill>
              </a:rPr>
              <a:t>: Apache Beam (Google Cloud Dataflow) integrated with Heron/</a:t>
            </a:r>
            <a:r>
              <a:rPr lang="en-US" dirty="0" err="1">
                <a:solidFill>
                  <a:srgbClr val="00B050"/>
                </a:solidFill>
              </a:rPr>
              <a:t>Flink</a:t>
            </a:r>
            <a:r>
              <a:rPr lang="en-US" dirty="0">
                <a:solidFill>
                  <a:srgbClr val="00B050"/>
                </a:solidFill>
              </a:rPr>
              <a:t> and Cloudmesh on HPC cluster</a:t>
            </a:r>
          </a:p>
          <a:p>
            <a:r>
              <a:rPr lang="en-US" b="1" dirty="0"/>
              <a:t>Level 16: Applications: </a:t>
            </a:r>
            <a:r>
              <a:rPr lang="en-US" dirty="0"/>
              <a:t>Datamining for molecular dynamics, Image processing for remote sensing and pathology, graphs, streaming, bioinformatics, social media, financial informatics, text mining</a:t>
            </a:r>
          </a:p>
          <a:p>
            <a:r>
              <a:rPr lang="en-US" b="1" dirty="0"/>
              <a:t>Level 16: Algorithms: </a:t>
            </a:r>
            <a:r>
              <a:rPr lang="en-US" dirty="0"/>
              <a:t>Generic and custom for applications </a:t>
            </a:r>
            <a:r>
              <a:rPr lang="en-US" b="1" dirty="0"/>
              <a:t>SPIDAL</a:t>
            </a:r>
          </a:p>
          <a:p>
            <a:r>
              <a:rPr lang="en-US" b="1" dirty="0">
                <a:solidFill>
                  <a:srgbClr val="00B050"/>
                </a:solidFill>
              </a:rPr>
              <a:t>Level 14: Programming: </a:t>
            </a:r>
            <a:r>
              <a:rPr lang="en-US" dirty="0">
                <a:solidFill>
                  <a:srgbClr val="00B050"/>
                </a:solidFill>
              </a:rPr>
              <a:t>Storm, Heron (Twitter replaces Storm), Hadoop, Spark, </a:t>
            </a:r>
            <a:r>
              <a:rPr lang="en-US" dirty="0" err="1">
                <a:solidFill>
                  <a:srgbClr val="00B050"/>
                </a:solidFill>
              </a:rPr>
              <a:t>Flink</a:t>
            </a:r>
            <a:r>
              <a:rPr lang="en-US" dirty="0">
                <a:solidFill>
                  <a:srgbClr val="00B050"/>
                </a:solidFill>
              </a:rPr>
              <a:t>. Improve Inter- and Intra-node performance; science data structures</a:t>
            </a:r>
          </a:p>
          <a:p>
            <a:r>
              <a:rPr lang="en-US" b="1" dirty="0">
                <a:solidFill>
                  <a:srgbClr val="00B050"/>
                </a:solidFill>
              </a:rPr>
              <a:t>Level 13: Runtime Communication: </a:t>
            </a:r>
            <a:r>
              <a:rPr lang="en-US" dirty="0">
                <a:solidFill>
                  <a:srgbClr val="00B050"/>
                </a:solidFill>
              </a:rPr>
              <a:t>Enhanced Storm and Hadoop (Spark, </a:t>
            </a:r>
            <a:r>
              <a:rPr lang="en-US" dirty="0" err="1">
                <a:solidFill>
                  <a:srgbClr val="00B050"/>
                </a:solidFill>
              </a:rPr>
              <a:t>Flink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Giraph</a:t>
            </a:r>
            <a:r>
              <a:rPr lang="en-US" dirty="0">
                <a:solidFill>
                  <a:srgbClr val="00B050"/>
                </a:solidFill>
              </a:rPr>
              <a:t>) using HPC runtime technologies, Harp</a:t>
            </a:r>
          </a:p>
          <a:p>
            <a:r>
              <a:rPr lang="en-US" b="1" dirty="0">
                <a:solidFill>
                  <a:srgbClr val="00B050"/>
                </a:solidFill>
              </a:rPr>
              <a:t>Level 11: Data management: </a:t>
            </a:r>
            <a:r>
              <a:rPr lang="en-US" dirty="0">
                <a:solidFill>
                  <a:srgbClr val="00B050"/>
                </a:solidFill>
              </a:rPr>
              <a:t>Hbase and MongoDB integrated via use of Beam and other Apache tools; enhance Hbase</a:t>
            </a:r>
          </a:p>
          <a:p>
            <a:r>
              <a:rPr lang="en-US" b="1" dirty="0">
                <a:solidFill>
                  <a:srgbClr val="00B050"/>
                </a:solidFill>
              </a:rPr>
              <a:t>Level 9: Cluster Management: </a:t>
            </a:r>
            <a:r>
              <a:rPr lang="en-US" dirty="0">
                <a:solidFill>
                  <a:srgbClr val="00B050"/>
                </a:solidFill>
              </a:rPr>
              <a:t>Integrate Pilot Jobs with Yarn, </a:t>
            </a:r>
            <a:r>
              <a:rPr lang="en-US" dirty="0" err="1">
                <a:solidFill>
                  <a:srgbClr val="00B050"/>
                </a:solidFill>
              </a:rPr>
              <a:t>Mesos</a:t>
            </a:r>
            <a:r>
              <a:rPr lang="en-US" dirty="0">
                <a:solidFill>
                  <a:srgbClr val="00B050"/>
                </a:solidFill>
              </a:rPr>
              <a:t>, Spark, Hadoop; integrate Storm and Heron with </a:t>
            </a:r>
            <a:r>
              <a:rPr lang="en-US" dirty="0" err="1">
                <a:solidFill>
                  <a:srgbClr val="00B050"/>
                </a:solidFill>
              </a:rPr>
              <a:t>Slurm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Level 6: </a:t>
            </a:r>
            <a:r>
              <a:rPr lang="en-US" b="1" dirty="0" err="1">
                <a:solidFill>
                  <a:srgbClr val="00B050"/>
                </a:solidFill>
              </a:rPr>
              <a:t>DevOps</a:t>
            </a:r>
            <a:r>
              <a:rPr lang="en-US" b="1" dirty="0">
                <a:solidFill>
                  <a:srgbClr val="00B050"/>
                </a:solidFill>
              </a:rPr>
              <a:t>: </a:t>
            </a:r>
            <a:r>
              <a:rPr lang="en-US" dirty="0">
                <a:solidFill>
                  <a:srgbClr val="00B050"/>
                </a:solidFill>
              </a:rPr>
              <a:t>Python Cloudmesh virtual Cluster Interoperability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3208" y="-59831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Green is MIDAS</a:t>
            </a:r>
          </a:p>
          <a:p>
            <a:r>
              <a:rPr lang="en-US" sz="1800" dirty="0"/>
              <a:t>Black is SPIDAL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5/17/2016</a:t>
            </a:r>
          </a:p>
        </p:txBody>
      </p:sp>
    </p:spTree>
    <p:extLst>
      <p:ext uri="{BB962C8B-B14F-4D97-AF65-F5344CB8AC3E}">
        <p14:creationId xmlns:p14="http://schemas.microsoft.com/office/powerpoint/2010/main" val="268044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765849"/>
            <a:ext cx="8910410" cy="1470025"/>
          </a:xfrm>
        </p:spPr>
        <p:txBody>
          <a:bodyPr/>
          <a:lstStyle/>
          <a:p>
            <a:pPr algn="ctr"/>
            <a:r>
              <a:rPr lang="en-US" sz="3600" b="1" dirty="0"/>
              <a:t>Java Grande</a:t>
            </a:r>
            <a:br>
              <a:rPr lang="en-US" sz="3600" b="1" dirty="0"/>
            </a:br>
            <a:br>
              <a:rPr lang="en-US" sz="3600" dirty="0"/>
            </a:br>
            <a:r>
              <a:rPr lang="en-US" sz="3600" dirty="0"/>
              <a:t>Revisited on 3 data analytics codes</a:t>
            </a:r>
            <a:br>
              <a:rPr lang="en-US" sz="3600" dirty="0"/>
            </a:br>
            <a:r>
              <a:rPr lang="en-US" sz="3600" dirty="0"/>
              <a:t>Clustering</a:t>
            </a:r>
            <a:br>
              <a:rPr lang="en-US" sz="3600" dirty="0"/>
            </a:br>
            <a:r>
              <a:rPr lang="en-US" sz="3600" dirty="0"/>
              <a:t>Multidimensional Scaling</a:t>
            </a:r>
            <a:br>
              <a:rPr lang="en-US" sz="3600" dirty="0"/>
            </a:br>
            <a:r>
              <a:rPr lang="en-US" sz="3600" dirty="0"/>
              <a:t>Latent Dirichlet Allocation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all sophisticated algorithms</a:t>
            </a:r>
            <a:br>
              <a:rPr lang="en-US" sz="3600" dirty="0"/>
            </a:br>
            <a:br>
              <a:rPr lang="en-US" sz="3600" dirty="0"/>
            </a:b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02/16/2016</a:t>
            </a:r>
          </a:p>
        </p:txBody>
      </p:sp>
    </p:spTree>
    <p:extLst>
      <p:ext uri="{BB962C8B-B14F-4D97-AF65-F5344CB8AC3E}">
        <p14:creationId xmlns:p14="http://schemas.microsoft.com/office/powerpoint/2010/main" val="24258301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20320</TotalTime>
  <Words>2518</Words>
  <Application>Microsoft Office PowerPoint</Application>
  <PresentationFormat>On-screen Show (4:3)</PresentationFormat>
  <Paragraphs>280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ＭＳ Ｐゴシック</vt:lpstr>
      <vt:lpstr>Arial</vt:lpstr>
      <vt:lpstr>Calibri</vt:lpstr>
      <vt:lpstr>Century Schoolbook</vt:lpstr>
      <vt:lpstr>Franklin Gothic Demi</vt:lpstr>
      <vt:lpstr>Franklin Gothic Medium</vt:lpstr>
      <vt:lpstr>MS Mincho</vt:lpstr>
      <vt:lpstr>Symbol</vt:lpstr>
      <vt:lpstr>Times New Roman</vt:lpstr>
      <vt:lpstr>Wingdings</vt:lpstr>
      <vt:lpstr>Blank Presentation</vt:lpstr>
      <vt:lpstr>2_Blank Presentation</vt:lpstr>
      <vt:lpstr>6_Blank Presentation</vt:lpstr>
      <vt:lpstr>Implementing parts of HPC-ABDS in a multi-disciplinary collaboration</vt:lpstr>
      <vt:lpstr>Abstract</vt:lpstr>
      <vt:lpstr>SPIDAL Project Datanet: CIF21 DIBBs: Middleware and High Performance Analytics Libraries for Scalable Data Science</vt:lpstr>
      <vt:lpstr>PowerPoint Presentation</vt:lpstr>
      <vt:lpstr>Main Components of SPIDAL Project</vt:lpstr>
      <vt:lpstr>PowerPoint Presentation</vt:lpstr>
      <vt:lpstr>PowerPoint Presentation</vt:lpstr>
      <vt:lpstr>HPC-ABDS Mapping of Activities</vt:lpstr>
      <vt:lpstr>Java Grande  Revisited on 3 data analytics codes Clustering Multidimensional Scaling Latent Dirichlet Allocation  all sophisticated algorithms  </vt:lpstr>
      <vt:lpstr>Some large scale analytics</vt:lpstr>
      <vt:lpstr>MPI, Fork-Join and Long Running Threads</vt:lpstr>
      <vt:lpstr>Java MPI performs better than Threads I</vt:lpstr>
      <vt:lpstr>Intra-node Parallelism</vt:lpstr>
      <vt:lpstr>Java MPI performs better than Threads II 128 24 core Haswell nodes on SPIDAL DA-MDS Code</vt:lpstr>
      <vt:lpstr>MPI, Fork-Join and Long Running Threads</vt:lpstr>
      <vt:lpstr>DA-PWC Non Vector Clustering</vt:lpstr>
      <vt:lpstr>MIDAS</vt:lpstr>
      <vt:lpstr>Pilot-Hadoop/Spark Architecture</vt:lpstr>
      <vt:lpstr>Harp (Hadoop Plugin) brings HPC to ABDS </vt:lpstr>
      <vt:lpstr>Workflow in HPC-ABDS</vt:lpstr>
      <vt:lpstr>SPIDAL Algorithms</vt:lpstr>
      <vt:lpstr>SPIDAL Algorithms – Core I</vt:lpstr>
      <vt:lpstr>SPIDAL Algorithms – Core II</vt:lpstr>
      <vt:lpstr>SPIDAL Algorithms – Optimization I</vt:lpstr>
      <vt:lpstr>SPIDAL Algorithms – Optimization II</vt:lpstr>
      <vt:lpstr>SPIDAL Graph Algorithms</vt:lpstr>
      <vt:lpstr>Applications</vt:lpstr>
      <vt:lpstr>Imaging Applications: Remote Sensing,  Pathology, Spatial  Systems </vt:lpstr>
      <vt:lpstr>2D Radar Polar Remote Sensing</vt:lpstr>
      <vt:lpstr>3D Radar Polar Remote Sensing</vt:lpstr>
      <vt:lpstr>RADICAL-Pilot Hausdorff distance: all-pairs problem  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454</cp:revision>
  <cp:lastPrinted>2009-05-27T19:00:23Z</cp:lastPrinted>
  <dcterms:created xsi:type="dcterms:W3CDTF">2011-04-26T20:44:01Z</dcterms:created>
  <dcterms:modified xsi:type="dcterms:W3CDTF">2016-07-23T15:58:18Z</dcterms:modified>
</cp:coreProperties>
</file>