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35"/>
  </p:notesMasterIdLst>
  <p:sldIdLst>
    <p:sldId id="338" r:id="rId3"/>
    <p:sldId id="841" r:id="rId4"/>
    <p:sldId id="567" r:id="rId5"/>
    <p:sldId id="448" r:id="rId6"/>
    <p:sldId id="822" r:id="rId7"/>
    <p:sldId id="421" r:id="rId8"/>
    <p:sldId id="432" r:id="rId9"/>
    <p:sldId id="843" r:id="rId10"/>
    <p:sldId id="842" r:id="rId11"/>
    <p:sldId id="361" r:id="rId12"/>
    <p:sldId id="478" r:id="rId13"/>
    <p:sldId id="285" r:id="rId14"/>
    <p:sldId id="454" r:id="rId15"/>
    <p:sldId id="840" r:id="rId16"/>
    <p:sldId id="371" r:id="rId17"/>
    <p:sldId id="422" r:id="rId18"/>
    <p:sldId id="491" r:id="rId19"/>
    <p:sldId id="568" r:id="rId20"/>
    <p:sldId id="452" r:id="rId21"/>
    <p:sldId id="426" r:id="rId22"/>
    <p:sldId id="427" r:id="rId23"/>
    <p:sldId id="553" r:id="rId24"/>
    <p:sldId id="259" r:id="rId25"/>
    <p:sldId id="549" r:id="rId26"/>
    <p:sldId id="447" r:id="rId27"/>
    <p:sldId id="527" r:id="rId28"/>
    <p:sldId id="396" r:id="rId29"/>
    <p:sldId id="562" r:id="rId30"/>
    <p:sldId id="449" r:id="rId31"/>
    <p:sldId id="450" r:id="rId32"/>
    <p:sldId id="451" r:id="rId33"/>
    <p:sldId id="3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99" autoAdjust="0"/>
    <p:restoredTop sz="92418" autoAdjust="0"/>
  </p:normalViewPr>
  <p:slideViewPr>
    <p:cSldViewPr snapToGrid="0">
      <p:cViewPr varScale="1">
        <p:scale>
          <a:sx n="80" d="100"/>
          <a:sy n="80" d="100"/>
        </p:scale>
        <p:origin x="40" y="10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E6778-B450-423B-B7B7-BF6DF9015041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FAF46-25CC-458C-9F6F-FEB9EF0EF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FAF46-25CC-458C-9F6F-FEB9EF0EFE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39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FAF46-25CC-458C-9F6F-FEB9EF0EFE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2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E0681-A260-457F-A39E-7A3EA8749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212B37D4-40DD-4274-A6A2-ACF8C18F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64935" cy="365125"/>
          </a:xfrm>
          <a:prstGeom prst="rect">
            <a:avLst/>
          </a:prstGeom>
        </p:spPr>
        <p:txBody>
          <a:bodyPr/>
          <a:lstStyle/>
          <a:p>
            <a:fld id="{B33803FA-D678-4BE0-99AB-2FEAB9810B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688705D-7DDA-4F35-B6D7-1C012CE7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2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CB6C-8D16-45A5-AB1B-846EBD124E90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7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6FAD-5C95-4D47-A232-D8941AC27211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8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DE52-0B43-411E-B440-FA3F57A0B880}" type="datetime1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46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11F4-5994-41C9-9224-A2648273E2F3}" type="datetime1">
              <a:rPr lang="en-US" smtClean="0"/>
              <a:t>8/13/2018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55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14F-C27A-405B-AF47-66AC325DA103}" type="datetime1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Solution</a:t>
            </a:r>
            <a:br>
              <a:rPr lang="en-US" altLang="en-US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11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3040-CB78-47D1-83C8-F4D1F1457804}" type="datetime1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26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2B29-C5C9-44F6-BA2E-F4878E69BB3D}" type="datetime1">
              <a:rPr lang="en-US" smtClean="0"/>
              <a:t>8/13/2018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809753" y="0"/>
            <a:ext cx="6382246" cy="6858000"/>
          </a:xfrm>
          <a:prstGeom prst="rect">
            <a:avLst/>
          </a:prstGeom>
          <a:gradFill flip="none" rotWithShape="1">
            <a:gsLst>
              <a:gs pos="0">
                <a:srgbClr val="72A1A8">
                  <a:shade val="30000"/>
                  <a:satMod val="115000"/>
                </a:srgbClr>
              </a:gs>
              <a:gs pos="50000">
                <a:srgbClr val="72A1A8">
                  <a:shade val="67500"/>
                  <a:satMod val="115000"/>
                </a:srgbClr>
              </a:gs>
              <a:gs pos="100000">
                <a:srgbClr val="72A1A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2A1A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51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3741-FB01-4DAA-ACD8-ADD833A32620}" type="datetime1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94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ED9F5-D375-411B-A456-7BAEAF4F66DC}" type="datetime1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44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A0E6-AE9D-4D70-86A2-EF85BB4CDE26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47036-F792-473C-A103-9B0E762E2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99BAADAF-1EB7-485C-9A36-F76ED646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16297" cy="365125"/>
          </a:xfrm>
          <a:prstGeom prst="rect">
            <a:avLst/>
          </a:prstGeom>
        </p:spPr>
        <p:txBody>
          <a:bodyPr/>
          <a:lstStyle/>
          <a:p>
            <a:fld id="{67805F6E-084A-44A1-B7A9-9E36AFB15C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E155DCD6-826B-4502-AE78-BF7E1DD1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9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42E0-FD6D-40F0-B123-AC75947A4730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5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DEF5C-85F5-4775-9366-191A42E18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3121B1A-466D-46F2-8EE2-A65E8209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45480" cy="365125"/>
          </a:xfrm>
          <a:prstGeom prst="rect">
            <a:avLst/>
          </a:prstGeom>
        </p:spPr>
        <p:txBody>
          <a:bodyPr/>
          <a:lstStyle/>
          <a:p>
            <a:fld id="{C10325C3-8E71-4BE2-B226-3EF1E82299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ADDF30C4-625F-4FFC-82FC-CBB51ABA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6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18DEA-C096-4B44-BD52-C9BA200FE1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8CD8579A-96E7-4425-9FCA-53BFD1D9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2" y="6356349"/>
            <a:ext cx="1374663" cy="365125"/>
          </a:xfrm>
          <a:prstGeom prst="rect">
            <a:avLst/>
          </a:prstGeom>
        </p:spPr>
        <p:txBody>
          <a:bodyPr/>
          <a:lstStyle/>
          <a:p>
            <a:fld id="{78E09537-1317-4BFD-88EF-CDB19A6921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ED3DEF36-265F-4BDC-A65B-A7791245A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0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F7C5D-8415-4ACD-881D-3746F5550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DDDD171A-4741-48A9-AC97-DEBDEFD46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2" y="6356349"/>
            <a:ext cx="1374663" cy="365125"/>
          </a:xfrm>
          <a:prstGeom prst="rect">
            <a:avLst/>
          </a:prstGeom>
        </p:spPr>
        <p:txBody>
          <a:bodyPr/>
          <a:lstStyle/>
          <a:p>
            <a:fld id="{35007BFB-3542-464E-93DC-3881028A71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E30E8083-1377-4C20-A248-55817015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5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750A6-F0D6-495D-938D-6B166FF8B8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116DF92-B1AE-4CE3-ADB1-1F692AFF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35752" cy="365125"/>
          </a:xfrm>
          <a:prstGeom prst="rect">
            <a:avLst/>
          </a:prstGeom>
        </p:spPr>
        <p:txBody>
          <a:bodyPr/>
          <a:lstStyle/>
          <a:p>
            <a:fld id="{BAD38407-B030-488F-8574-4528EF71B4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5E115B-BE13-4A5D-93DF-2A91920C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8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D585A1-C498-4605-80DC-2390A258F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205D0-0D77-40DD-8D77-E56E7DEBB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06569" cy="365125"/>
          </a:xfrm>
          <a:prstGeom prst="rect">
            <a:avLst/>
          </a:prstGeom>
        </p:spPr>
        <p:txBody>
          <a:bodyPr/>
          <a:lstStyle/>
          <a:p>
            <a:fld id="{214EB257-14B1-4653-A600-97C22065B4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4A44FA9-6810-4658-BC23-75C25305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68221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FC66F-16C5-4876-946B-E740E441C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7969BB6B-313C-4F95-AAE8-72ADCDAC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2" y="6356349"/>
            <a:ext cx="1364935" cy="365125"/>
          </a:xfrm>
          <a:prstGeom prst="rect">
            <a:avLst/>
          </a:prstGeom>
        </p:spPr>
        <p:txBody>
          <a:bodyPr/>
          <a:lstStyle/>
          <a:p>
            <a:fld id="{2E3F1D91-6BD5-47EC-8C1A-0A078868ED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8B434362-D6C3-4B13-B8DA-25DEC06C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8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C2F0F-33A6-41FD-B4A1-1C7A6078D17D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8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7DDF134B-7FC4-4C79-8ADD-8A057F4DB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1133" y="6356349"/>
            <a:ext cx="1355207" cy="365125"/>
          </a:xfrm>
          <a:prstGeom prst="rect">
            <a:avLst/>
          </a:prstGeom>
        </p:spPr>
        <p:txBody>
          <a:bodyPr/>
          <a:lstStyle/>
          <a:p>
            <a:fld id="{C735E50F-987A-4902-AFEB-136AD3E7EC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124A0B62-2458-4801-B384-2386E03CE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4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4B54C-B849-4250-BC94-959EA03B03E4}" type="datetime1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6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://spidal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dsc.soic.indiana.edu/" TargetMode="External"/><Relationship Id="rId5" Type="http://schemas.openxmlformats.org/officeDocument/2006/relationships/hyperlink" Target="mailto:gcf@indiana.edu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5E6F6F8-F523-44FF-AE48-8C676ED7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08672" cy="365125"/>
          </a:xfrm>
        </p:spPr>
        <p:txBody>
          <a:bodyPr/>
          <a:lstStyle/>
          <a:p>
            <a:fld id="{594420A0-AF7B-404B-8492-5A6736E1C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57B7EA-FD4F-4265-92C1-EF899C97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E77AA3-C7F1-4A71-8B89-FCD9740FC508}"/>
              </a:ext>
            </a:extLst>
          </p:cNvPr>
          <p:cNvSpPr/>
          <p:nvPr/>
        </p:nvSpPr>
        <p:spPr>
          <a:xfrm>
            <a:off x="61757" y="5556786"/>
            <a:ext cx="12055941" cy="707886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Work with Judy </a:t>
            </a:r>
            <a:r>
              <a:rPr lang="en-US" sz="2000" dirty="0" err="1"/>
              <a:t>Qiu</a:t>
            </a:r>
            <a:r>
              <a:rPr lang="en-US" sz="2000" dirty="0"/>
              <a:t>, </a:t>
            </a:r>
            <a:r>
              <a:rPr lang="en-US" sz="2000" dirty="0" err="1"/>
              <a:t>Supun</a:t>
            </a:r>
            <a:r>
              <a:rPr lang="en-US" sz="2000" dirty="0"/>
              <a:t> </a:t>
            </a:r>
            <a:r>
              <a:rPr lang="en-US" sz="2000" dirty="0" err="1"/>
              <a:t>Kamburugamuva</a:t>
            </a:r>
            <a:r>
              <a:rPr lang="en-US" sz="2000" dirty="0"/>
              <a:t>, Shantenu Jha, Kannan Govindarajan, </a:t>
            </a:r>
            <a:r>
              <a:rPr lang="en-US" sz="2000" dirty="0" err="1"/>
              <a:t>Pulasthi</a:t>
            </a:r>
            <a:r>
              <a:rPr lang="en-US" sz="2000" dirty="0"/>
              <a:t> </a:t>
            </a:r>
            <a:r>
              <a:rPr lang="en-US" sz="2000" dirty="0" err="1"/>
              <a:t>Wickramasinghe</a:t>
            </a:r>
            <a:r>
              <a:rPr lang="en-US" sz="2000" dirty="0"/>
              <a:t>, </a:t>
            </a:r>
            <a:r>
              <a:rPr lang="en-US" sz="2000" dirty="0" err="1"/>
              <a:t>Gurhan</a:t>
            </a:r>
            <a:r>
              <a:rPr lang="en-US" sz="2000" dirty="0"/>
              <a:t> </a:t>
            </a:r>
            <a:r>
              <a:rPr lang="en-US" sz="2000" dirty="0" err="1"/>
              <a:t>Gunduz</a:t>
            </a:r>
            <a:r>
              <a:rPr lang="en-US" sz="2000" dirty="0"/>
              <a:t>, Ahmet </a:t>
            </a:r>
            <a:r>
              <a:rPr lang="en-US" sz="2000" dirty="0" err="1"/>
              <a:t>Uyar</a:t>
            </a:r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3E84E8-575B-43E4-88FC-F2F3F974AFC6}"/>
              </a:ext>
            </a:extLst>
          </p:cNvPr>
          <p:cNvSpPr/>
          <p:nvPr/>
        </p:nvSpPr>
        <p:spPr>
          <a:xfrm>
            <a:off x="-61758" y="1182996"/>
            <a:ext cx="12179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2400" dirty="0"/>
              <a:t>HPC 2018</a:t>
            </a:r>
          </a:p>
          <a:p>
            <a:pPr lvl="0" algn="ctr" defTabSz="457200">
              <a:defRPr/>
            </a:pPr>
            <a:r>
              <a:rPr lang="en-US" sz="2400" dirty="0"/>
              <a:t>HIGH PERFORMANCE COMPUTING FROM CLOUDS AND BIG DATA TO EXASCALE AND BEYOND</a:t>
            </a:r>
          </a:p>
          <a:p>
            <a:pPr lvl="0" algn="ctr" defTabSz="457200">
              <a:defRPr/>
            </a:pPr>
            <a:r>
              <a:rPr lang="en-US" sz="2400" dirty="0"/>
              <a:t>An International Advanced Workshop, </a:t>
            </a:r>
            <a:r>
              <a:rPr lang="en-US" sz="2400" dirty="0" err="1"/>
              <a:t>Cetraro</a:t>
            </a:r>
            <a:r>
              <a:rPr lang="en-US" sz="2400" dirty="0"/>
              <a:t>, July 2, 2018</a:t>
            </a:r>
            <a:endParaRPr lang="en-US" sz="2400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0FBBDC2-DF3E-4893-8D81-0A7ED9E3E482}"/>
              </a:ext>
            </a:extLst>
          </p:cNvPr>
          <p:cNvSpPr txBox="1">
            <a:spLocks/>
          </p:cNvSpPr>
          <p:nvPr/>
        </p:nvSpPr>
        <p:spPr>
          <a:xfrm>
            <a:off x="61757" y="134853"/>
            <a:ext cx="12179456" cy="130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High-Performance Big Data Computing Environments </a:t>
            </a:r>
          </a:p>
        </p:txBody>
      </p:sp>
      <p:pic>
        <p:nvPicPr>
          <p:cNvPr id="16" name="Picture 2" descr="image002">
            <a:extLst>
              <a:ext uri="{FF2B5EF4-FFF2-40B4-BE49-F238E27FC236}">
                <a16:creationId xmlns:a16="http://schemas.microsoft.com/office/drawing/2014/main" id="{426E64C6-B708-4E94-A1EB-6A07CC51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176" y="2358647"/>
            <a:ext cx="2677522" cy="32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pcc.unical.it/cetforms/images/beach.jpg">
            <a:extLst>
              <a:ext uri="{FF2B5EF4-FFF2-40B4-BE49-F238E27FC236}">
                <a16:creationId xmlns:a16="http://schemas.microsoft.com/office/drawing/2014/main" id="{F45CABC3-748F-43E4-9A07-C5D608AEB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" y="2358647"/>
            <a:ext cx="4215973" cy="316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39E11B-C788-4104-A25C-93DDC52D698C}"/>
              </a:ext>
            </a:extLst>
          </p:cNvPr>
          <p:cNvSpPr/>
          <p:nvPr/>
        </p:nvSpPr>
        <p:spPr>
          <a:xfrm>
            <a:off x="4277730" y="2690336"/>
            <a:ext cx="51624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2400" dirty="0">
                <a:cs typeface="Times New Roman" pitchFamily="18" charset="0"/>
              </a:rPr>
              <a:t>Geoffrey Fox, </a:t>
            </a:r>
            <a:br>
              <a:rPr lang="en-US" sz="2400" dirty="0">
                <a:cs typeface="Times New Roman" pitchFamily="18" charset="0"/>
              </a:rPr>
            </a:br>
            <a:r>
              <a:rPr lang="en-US" sz="2400" dirty="0">
                <a:cs typeface="Times New Roman" pitchFamily="18" charset="0"/>
              </a:rPr>
              <a:t>Department of Intelligent Systems Engineering, Indiana University</a:t>
            </a:r>
            <a:endParaRPr lang="en-US" sz="2400" dirty="0">
              <a:hlinkClick r:id="rId5"/>
            </a:endParaRPr>
          </a:p>
          <a:p>
            <a:pPr lvl="0" algn="ctr" defTabSz="457200">
              <a:defRPr/>
            </a:pPr>
            <a:r>
              <a:rPr lang="en-US" sz="2400" dirty="0">
                <a:hlinkClick r:id="rId5"/>
              </a:rPr>
              <a:t>gcf@indiana.edu</a:t>
            </a:r>
            <a:r>
              <a:rPr lang="en-US" sz="2400" dirty="0"/>
              <a:t>, </a:t>
            </a:r>
            <a:r>
              <a:rPr lang="en-US" sz="2400" dirty="0">
                <a:hlinkClick r:id="rId6"/>
              </a:rPr>
              <a:t>http://www.dsc.soic.indiana.edu/</a:t>
            </a:r>
            <a:r>
              <a:rPr lang="en-US" sz="2400" dirty="0"/>
              <a:t>, </a:t>
            </a:r>
            <a:r>
              <a:rPr lang="en-US" sz="2400" dirty="0">
                <a:hlinkClick r:id="rId7"/>
              </a:rPr>
              <a:t>http://spidal.org</a:t>
            </a:r>
            <a:r>
              <a:rPr lang="en-US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4901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67E5E-8FF6-44EA-8693-CB8EB7DA4F2B}"/>
              </a:ext>
            </a:extLst>
          </p:cNvPr>
          <p:cNvSpPr txBox="1"/>
          <p:nvPr/>
        </p:nvSpPr>
        <p:spPr>
          <a:xfrm>
            <a:off x="4229250" y="6063051"/>
            <a:ext cx="78551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Note Problem and System Architecture ae similar as efficient execution says they must match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C2D22C-1B69-4918-9103-F1946E88F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996A-3A80-47ED-B422-FDAC954B0E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59DC655-1E09-4586-AA90-18F0BA31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6BC40-060E-487F-91E5-013764832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" t="16017" r="17346" b="19967"/>
          <a:stretch/>
        </p:blipFill>
        <p:spPr>
          <a:xfrm>
            <a:off x="33856" y="495888"/>
            <a:ext cx="12124287" cy="5337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A3C158-70C4-42D3-81EF-57F623CA55A4}"/>
              </a:ext>
            </a:extLst>
          </p:cNvPr>
          <p:cNvSpPr txBox="1"/>
          <p:nvPr/>
        </p:nvSpPr>
        <p:spPr>
          <a:xfrm>
            <a:off x="1017892" y="5742857"/>
            <a:ext cx="318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Always Classic Cloud Workload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2D7737-0E9A-4AF9-875B-EFA2AAE50832}"/>
              </a:ext>
            </a:extLst>
          </p:cNvPr>
          <p:cNvGrpSpPr/>
          <p:nvPr/>
        </p:nvGrpSpPr>
        <p:grpSpPr>
          <a:xfrm>
            <a:off x="67713" y="5685130"/>
            <a:ext cx="12124287" cy="0"/>
            <a:chOff x="67713" y="5705936"/>
            <a:chExt cx="12124287" cy="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60625BE-E1AA-4765-91B9-80D8168172AD}"/>
                </a:ext>
              </a:extLst>
            </p:cNvPr>
            <p:cNvCxnSpPr>
              <a:cxnSpLocks/>
            </p:cNvCxnSpPr>
            <p:nvPr/>
          </p:nvCxnSpPr>
          <p:spPr>
            <a:xfrm>
              <a:off x="4746812" y="5705936"/>
              <a:ext cx="744518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1481790-2E16-48F6-9A29-A117DBD523DD}"/>
                </a:ext>
              </a:extLst>
            </p:cNvPr>
            <p:cNvCxnSpPr>
              <a:cxnSpLocks/>
            </p:cNvCxnSpPr>
            <p:nvPr/>
          </p:nvCxnSpPr>
          <p:spPr>
            <a:xfrm>
              <a:off x="67713" y="5705936"/>
              <a:ext cx="47463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65A9DB-AB4B-4B92-96FD-190EE0BF661C}"/>
              </a:ext>
            </a:extLst>
          </p:cNvPr>
          <p:cNvSpPr txBox="1"/>
          <p:nvPr/>
        </p:nvSpPr>
        <p:spPr>
          <a:xfrm>
            <a:off x="6571283" y="5220474"/>
            <a:ext cx="3171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Global Machine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A8420-9B2E-4F97-8B7A-EBDF1D19FF37}"/>
              </a:ext>
            </a:extLst>
          </p:cNvPr>
          <p:cNvSpPr txBox="1"/>
          <p:nvPr/>
        </p:nvSpPr>
        <p:spPr>
          <a:xfrm>
            <a:off x="6183184" y="5713065"/>
            <a:ext cx="45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Add High Performance Big Data Workload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F37B32-BFE7-4F34-969B-99484960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139" y="49428"/>
            <a:ext cx="8245288" cy="663575"/>
          </a:xfrm>
        </p:spPr>
        <p:txBody>
          <a:bodyPr>
            <a:normAutofit fontScale="90000"/>
          </a:bodyPr>
          <a:lstStyle/>
          <a:p>
            <a:r>
              <a:rPr lang="en-US" dirty="0"/>
              <a:t>Five Major Application Structures</a:t>
            </a:r>
          </a:p>
        </p:txBody>
      </p:sp>
    </p:spTree>
    <p:extLst>
      <p:ext uri="{BB962C8B-B14F-4D97-AF65-F5344CB8AC3E}">
        <p14:creationId xmlns:p14="http://schemas.microsoft.com/office/powerpoint/2010/main" val="3200714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676B3E-6DD9-4BF1-8E27-4BA0F780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0124"/>
            <a:ext cx="12168220" cy="5546192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400" b="1" dirty="0"/>
              <a:t>Harp-DAAL</a:t>
            </a:r>
            <a:r>
              <a:rPr lang="en-US" sz="2400" dirty="0"/>
              <a:t> with a kernel Machine Learning library exploiting the Intel node library DAAL and HPC style communication collectives within the Hadoop ecosystem. The broad applicability of Harp-DAAL is supporting many classes of data-intensive computation, from pleasingly parallel to machine learning and simulations. Main focus is launching </a:t>
            </a:r>
            <a:r>
              <a:rPr lang="en-US" sz="2400"/>
              <a:t>from Hadoop</a:t>
            </a:r>
            <a:endParaRPr lang="en-US" sz="2400" dirty="0"/>
          </a:p>
          <a:p>
            <a:pPr>
              <a:lnSpc>
                <a:spcPts val="2700"/>
              </a:lnSpc>
            </a:pPr>
            <a:r>
              <a:rPr lang="en-US" sz="2400" b="1" dirty="0"/>
              <a:t>Twister2</a:t>
            </a:r>
            <a:r>
              <a:rPr lang="en-US" sz="2400" dirty="0"/>
              <a:t> is a toolkit of components that can be packaged in different ways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Integrated batch or streaming data capabilities familiar from Apache Hadoop, Spark, Heron and Flink but with high performance. 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Separate bulk synchronous and data flow communication; 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Task management as in Mesos, Yarn and Kubernetes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Dataflow graph execution models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Launching of the Harp-DAAL  library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Streaming and repository data access interfaces, </a:t>
            </a:r>
          </a:p>
          <a:p>
            <a:pPr lvl="1">
              <a:lnSpc>
                <a:spcPts val="2700"/>
              </a:lnSpc>
              <a:spcBef>
                <a:spcPts val="600"/>
              </a:spcBef>
            </a:pPr>
            <a:r>
              <a:rPr lang="en-US" sz="2400" dirty="0"/>
              <a:t>In-memory databases and fault tolerance at dataflow nodes. (use RDD to do classic checkpoint-restart)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D0A93F-FB37-4CEC-A022-3E6396714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22" y="78067"/>
            <a:ext cx="12286672" cy="56361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Integrating HPC and Apache Programming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C51C-6168-4175-8064-3B50B283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F6B31-A7D1-4A94-AC22-2341CE12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24BC-379C-4672-B067-FE76EB08D4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2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sym typeface="+mn-ea"/>
              </a:rPr>
              <a:t>Harp-DAAL: A </a:t>
            </a:r>
            <a:r>
              <a:rPr lang="en-US" sz="2700" dirty="0"/>
              <a:t>HPC-Cloud convergence framework for productivity and performance</a:t>
            </a:r>
            <a:endParaRPr lang="x-none" altLang="en-US" sz="2700" dirty="0">
              <a:sym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78919-6CF4-41BA-BA2A-90FE87C8C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4360"/>
            <a:ext cx="12191999" cy="3383280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 Nova" panose="020B0604020202020204" pitchFamily="34" charset="0"/>
              </a:rPr>
              <a:t>Harp</a:t>
            </a:r>
            <a:r>
              <a:rPr lang="en-US" sz="2200" dirty="0">
                <a:latin typeface="Arial Nova" panose="020B0604020202020204" pitchFamily="34" charset="0"/>
              </a:rPr>
              <a:t> is an Hadoop plug-in offering highly optimized </a:t>
            </a:r>
            <a:r>
              <a:rPr lang="en-US" sz="2200" b="1" dirty="0">
                <a:solidFill>
                  <a:srgbClr val="C00000"/>
                </a:solidFill>
                <a:latin typeface="Arial Nova" panose="020B0604020202020204" pitchFamily="34" charset="0"/>
              </a:rPr>
              <a:t>Map collective </a:t>
            </a:r>
            <a:r>
              <a:rPr lang="en-US" sz="2200" dirty="0">
                <a:latin typeface="Arial Nova" panose="020B0604020202020204" pitchFamily="34" charset="0"/>
              </a:rPr>
              <a:t>operations plus support of  computation models covering  much machine learning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 Nova" panose="020B0604020202020204" pitchFamily="34" charset="0"/>
              </a:rPr>
              <a:t>Harp-DAAL </a:t>
            </a:r>
            <a:r>
              <a:rPr lang="en-US" sz="2200" dirty="0">
                <a:latin typeface="Arial Nova" panose="020B0604020202020204" pitchFamily="34" charset="0"/>
              </a:rPr>
              <a:t>seamlessly integrates Intel’s DAAL node Data Analytics Library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altLang="en-US" sz="2200" b="1" dirty="0">
                <a:solidFill>
                  <a:srgbClr val="C00000"/>
                </a:solidFill>
                <a:latin typeface="Arial Nova" panose="020B0604020202020204" pitchFamily="34" charset="0"/>
                <a:sym typeface="+mn-ea"/>
              </a:rPr>
              <a:t>DAAL: </a:t>
            </a:r>
            <a:r>
              <a:rPr lang="en-US" altLang="en-US" sz="2200" dirty="0" err="1">
                <a:latin typeface="Arial Nova" panose="020B0604020202020204" pitchFamily="34" charset="0"/>
                <a:sym typeface="+mn-ea"/>
              </a:rPr>
              <a:t>SubGraph</a:t>
            </a:r>
            <a:r>
              <a:rPr lang="en-US" altLang="en-US" sz="2200" dirty="0">
                <a:latin typeface="Arial Nova" panose="020B0604020202020204" pitchFamily="34" charset="0"/>
                <a:sym typeface="+mn-ea"/>
              </a:rPr>
              <a:t> Mining, K-means, Matrix Factorization, Recommender System (ALS), Singular Value Decomposition (SVD), QR Decomposition, Neural Network, Covariance, Low Order Moments, Naive Bayes Reduce, Linear Regression, Ridge Regression, Principal Component Analysis (PCA) 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altLang="en-US" sz="2200" b="1" dirty="0">
                <a:solidFill>
                  <a:srgbClr val="C00000"/>
                </a:solidFill>
                <a:latin typeface="Arial Nova" panose="020B0604020202020204" pitchFamily="34" charset="0"/>
                <a:sym typeface="+mn-ea"/>
              </a:rPr>
              <a:t>No DAAL yet: </a:t>
            </a:r>
            <a:r>
              <a:rPr lang="en-US" altLang="en-US" sz="2200" dirty="0">
                <a:latin typeface="Arial Nova" panose="020B0604020202020204" pitchFamily="34" charset="0"/>
                <a:sym typeface="+mn-ea"/>
              </a:rPr>
              <a:t>DA-MDS Multi-dimensional Scaling (DA is Deterministic Annealing), Directed Force Dimension, Irregular DAVS Clustering, DA </a:t>
            </a:r>
            <a:r>
              <a:rPr lang="en-US" altLang="en-US" sz="2200" dirty="0" err="1">
                <a:latin typeface="Arial Nova" panose="020B0604020202020204" pitchFamily="34" charset="0"/>
                <a:sym typeface="+mn-ea"/>
              </a:rPr>
              <a:t>Semimetric</a:t>
            </a:r>
            <a:r>
              <a:rPr lang="en-US" altLang="en-US" sz="2200" dirty="0">
                <a:latin typeface="Arial Nova" panose="020B0604020202020204" pitchFamily="34" charset="0"/>
                <a:sym typeface="+mn-ea"/>
              </a:rPr>
              <a:t> Clustering, Multi-class Logistic Regression, SVM, Latent Dirichlet Allocation, Random Forest</a:t>
            </a:r>
          </a:p>
          <a:p>
            <a:endParaRPr lang="en-US" sz="2200" dirty="0">
              <a:latin typeface="Arial Nova" panose="020B0604020202020204" pitchFamily="34" charset="0"/>
            </a:endParaRPr>
          </a:p>
        </p:txBody>
      </p:sp>
      <p:pic>
        <p:nvPicPr>
          <p:cNvPr id="11" name="image14.png">
            <a:extLst>
              <a:ext uri="{FF2B5EF4-FFF2-40B4-BE49-F238E27FC236}">
                <a16:creationId xmlns:a16="http://schemas.microsoft.com/office/drawing/2014/main" id="{22B7F133-7F83-4BAC-AAC6-0047321FC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3"/>
          <a:stretch/>
        </p:blipFill>
        <p:spPr bwMode="auto">
          <a:xfrm>
            <a:off x="1467660" y="3977640"/>
            <a:ext cx="908082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7F88-C355-4A76-B830-4A7A8A8B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655D-6136-452C-8381-B52426CDF8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D79A2-5D89-4A64-8525-8B371407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4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1064" y="5457197"/>
            <a:ext cx="11909871" cy="932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263338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Map Collective Run time merges MapReduce and HPC</a:t>
            </a:r>
            <a:endParaRPr kumimoji="0" lang="x-none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2A1A8"/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5C0770-D19E-4327-A969-0BC645E6D687}"/>
              </a:ext>
            </a:extLst>
          </p:cNvPr>
          <p:cNvSpPr/>
          <p:nvPr/>
        </p:nvSpPr>
        <p:spPr>
          <a:xfrm>
            <a:off x="6348614" y="2147197"/>
            <a:ext cx="16459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rPr>
              <a:t>allreduce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ontserrat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CF6F5-3D45-4095-AB71-6580F4AF1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23" y="902641"/>
            <a:ext cx="2853302" cy="1113088"/>
          </a:xfrm>
          <a:prstGeom prst="rect">
            <a:avLst/>
          </a:prstGeom>
          <a:solidFill>
            <a:srgbClr val="263338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24CBF3-3D88-4173-A406-A4767979BD11}"/>
              </a:ext>
            </a:extLst>
          </p:cNvPr>
          <p:cNvSpPr/>
          <p:nvPr/>
        </p:nvSpPr>
        <p:spPr>
          <a:xfrm>
            <a:off x="3346204" y="2135781"/>
            <a:ext cx="1645920" cy="540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rPr>
              <a:t>reduce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B6C9A1-14C7-4489-AC51-1E5827B8D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902641"/>
            <a:ext cx="2701082" cy="1113088"/>
          </a:xfrm>
          <a:prstGeom prst="rect">
            <a:avLst/>
          </a:prstGeom>
          <a:solidFill>
            <a:srgbClr val="507A80"/>
          </a:solidFill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45DB97-7501-4A27-A54B-C8E497201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24" y="902641"/>
            <a:ext cx="2493051" cy="1062389"/>
          </a:xfrm>
          <a:prstGeom prst="rect">
            <a:avLst/>
          </a:prstGeom>
          <a:solidFill>
            <a:srgbClr val="507A80"/>
          </a:solidFill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C65504-FD08-4185-AD17-9987BCFCCE47}"/>
              </a:ext>
            </a:extLst>
          </p:cNvPr>
          <p:cNvSpPr/>
          <p:nvPr/>
        </p:nvSpPr>
        <p:spPr>
          <a:xfrm>
            <a:off x="9749825" y="5094649"/>
            <a:ext cx="16459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rPr>
              <a:t>rotate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596A56-DA0D-406C-8E19-691F854B0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56" y="3123305"/>
            <a:ext cx="2759458" cy="16743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E7F4A9-4158-423B-A97D-9EDE0DA5EF8E}"/>
              </a:ext>
            </a:extLst>
          </p:cNvPr>
          <p:cNvSpPr/>
          <p:nvPr/>
        </p:nvSpPr>
        <p:spPr>
          <a:xfrm>
            <a:off x="5346856" y="5131997"/>
            <a:ext cx="1645920" cy="598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rPr>
              <a:t>push &amp; pull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B06AB5-8DF0-40F8-961D-6A16248B9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95" y="3154760"/>
            <a:ext cx="2754245" cy="2023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A163D0-BDCD-4C2B-81C3-7177CFC0A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14" y="3123304"/>
            <a:ext cx="2740868" cy="2054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6610BC-C160-462C-AC05-EC46767DA0DA}"/>
              </a:ext>
            </a:extLst>
          </p:cNvPr>
          <p:cNvSpPr/>
          <p:nvPr/>
        </p:nvSpPr>
        <p:spPr>
          <a:xfrm>
            <a:off x="9578195" y="2265099"/>
            <a:ext cx="1645920" cy="582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rPr>
              <a:t>allgather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ontserrat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3F84C2-CD9E-4F65-B77E-36CCD70093A5}"/>
              </a:ext>
            </a:extLst>
          </p:cNvPr>
          <p:cNvSpPr/>
          <p:nvPr/>
        </p:nvSpPr>
        <p:spPr>
          <a:xfrm>
            <a:off x="551585" y="5117256"/>
            <a:ext cx="1645920" cy="582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rPr>
              <a:t>regroup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6AB789-B951-4D7D-BE1B-592A02406E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3128467"/>
            <a:ext cx="3227886" cy="20385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2CF49D-B9E2-4C93-8E37-1BA3263651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96" y="827135"/>
            <a:ext cx="3102718" cy="159438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CE7A705-DBCB-4655-BC46-1F316AC29864}"/>
              </a:ext>
            </a:extLst>
          </p:cNvPr>
          <p:cNvSpPr/>
          <p:nvPr/>
        </p:nvSpPr>
        <p:spPr>
          <a:xfrm>
            <a:off x="551585" y="2135782"/>
            <a:ext cx="1645920" cy="540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rPr>
              <a:t>broadcast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1F6FD8-9C9A-47E5-A2ED-CA9581FD0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728"/>
            <a:ext cx="12168221" cy="762000"/>
          </a:xfrm>
        </p:spPr>
        <p:txBody>
          <a:bodyPr/>
          <a:lstStyle/>
          <a:p>
            <a:pPr algn="ctr"/>
            <a:r>
              <a:rPr lang="en-US" sz="4400" dirty="0"/>
              <a:t>Run time software for Harp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685481-A3B8-490D-A2BB-9231ACC1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23F6B-CDC5-4BFE-96F2-5466FA9C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5AED-E18E-4B7F-A7DD-362F4051D2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72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CD081-4AC4-4C8D-9D9C-E5BBD08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82" y="1398102"/>
            <a:ext cx="10515600" cy="445219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AI First Platforms as in</a:t>
            </a:r>
            <a:br>
              <a:rPr lang="en-US" dirty="0"/>
            </a:br>
            <a:r>
              <a:rPr lang="en-US" sz="3600" dirty="0"/>
              <a:t>“An important shift from a mobile first world to an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AI first </a:t>
            </a:r>
            <a:r>
              <a:rPr lang="en-US" sz="3600" dirty="0"/>
              <a:t>world,” </a:t>
            </a:r>
            <a:r>
              <a:rPr lang="en-US" sz="3600" b="0" dirty="0"/>
              <a:t>declared Google CEO Sundar </a:t>
            </a:r>
            <a:r>
              <a:rPr lang="en-US" sz="3600" b="0" dirty="0" err="1"/>
              <a:t>Pichai</a:t>
            </a:r>
            <a:r>
              <a:rPr lang="en-US" sz="3600" b="0" dirty="0"/>
              <a:t>, summarizing the Google I/O 2017 keynote yesterday</a:t>
            </a:r>
            <a:br>
              <a:rPr lang="en-US" dirty="0"/>
            </a:br>
            <a:r>
              <a:rPr lang="en-US" dirty="0"/>
              <a:t>Comparing Spark, Flink and MPI</a:t>
            </a:r>
            <a:endParaRPr lang="en-US" b="1" dirty="0"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3EBFD-E9A8-49FF-BE0D-8478DE4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D9BF-87B8-4AC9-ADC2-13A85434FA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BEF53-FF03-4C56-93B0-F3BAF68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59E18-1CDC-4CBF-A2DE-E7FEEF8C593C}"/>
              </a:ext>
            </a:extLst>
          </p:cNvPr>
          <p:cNvGrpSpPr/>
          <p:nvPr/>
        </p:nvGrpSpPr>
        <p:grpSpPr>
          <a:xfrm>
            <a:off x="1878142" y="136526"/>
            <a:ext cx="9202233" cy="2438400"/>
            <a:chOff x="1878142" y="136526"/>
            <a:chExt cx="9202233" cy="243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DCFDAE-FB21-4E7E-B3E9-AD547CBCE834}"/>
                </a:ext>
              </a:extLst>
            </p:cNvPr>
            <p:cNvGrpSpPr/>
            <p:nvPr/>
          </p:nvGrpSpPr>
          <p:grpSpPr>
            <a:xfrm>
              <a:off x="1878142" y="136526"/>
              <a:ext cx="7886700" cy="2438400"/>
              <a:chOff x="1952787" y="200751"/>
              <a:chExt cx="7886700" cy="2438400"/>
            </a:xfrm>
          </p:grpSpPr>
          <p:pic>
            <p:nvPicPr>
              <p:cNvPr id="11" name="Picture 2" descr="http://www.iterativemapreduce.org/images/twister.png">
                <a:extLst>
                  <a:ext uri="{FF2B5EF4-FFF2-40B4-BE49-F238E27FC236}">
                    <a16:creationId xmlns:a16="http://schemas.microsoft.com/office/drawing/2014/main" id="{8E01E226-DDDB-43E3-8166-963A9DE623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A18A48-3A2F-46C9-B189-300144D66FD4}"/>
                  </a:ext>
                </a:extLst>
              </p:cNvPr>
              <p:cNvSpPr/>
              <p:nvPr/>
            </p:nvSpPr>
            <p:spPr>
              <a:xfrm>
                <a:off x="3838526" y="2269819"/>
                <a:ext cx="3662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http://www.iterativemapreduce.org/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CF084D-ABEC-4C69-BA02-119B93D9B261}"/>
                </a:ext>
              </a:extLst>
            </p:cNvPr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357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Machine Learning with MPI, Spark and </a:t>
            </a:r>
            <a:r>
              <a:rPr lang="en-US" b="1" dirty="0" err="1">
                <a:latin typeface="+mn-lt"/>
              </a:rPr>
              <a:t>Flink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115" y="1479843"/>
            <a:ext cx="1125177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 algorithms implemented in three runtimes</a:t>
            </a:r>
          </a:p>
          <a:p>
            <a:pPr lvl="1"/>
            <a:r>
              <a:rPr lang="en-US" dirty="0"/>
              <a:t>Multidimensional Scaling (MDS)</a:t>
            </a:r>
          </a:p>
          <a:p>
            <a:pPr lvl="1"/>
            <a:r>
              <a:rPr lang="en-US" dirty="0" err="1"/>
              <a:t>Terasort</a:t>
            </a:r>
            <a:endParaRPr lang="en-US" dirty="0"/>
          </a:p>
          <a:p>
            <a:pPr lvl="1"/>
            <a:r>
              <a:rPr lang="en-US" dirty="0"/>
              <a:t>K-Means (drop as no time and looked at later)</a:t>
            </a:r>
          </a:p>
          <a:p>
            <a:r>
              <a:rPr lang="en-US" dirty="0"/>
              <a:t>Implementation in Java</a:t>
            </a:r>
          </a:p>
          <a:p>
            <a:pPr lvl="1"/>
            <a:r>
              <a:rPr lang="en-US" dirty="0"/>
              <a:t>MDS is the most complex algorithm - three nested parallel loops</a:t>
            </a:r>
          </a:p>
          <a:p>
            <a:pPr lvl="1"/>
            <a:r>
              <a:rPr lang="en-US" dirty="0"/>
              <a:t>K-Means - one parallel loop</a:t>
            </a:r>
          </a:p>
          <a:p>
            <a:pPr lvl="1"/>
            <a:r>
              <a:rPr lang="en-US" dirty="0" err="1"/>
              <a:t>Terasort</a:t>
            </a:r>
            <a:r>
              <a:rPr lang="en-US" dirty="0"/>
              <a:t> - no iterations</a:t>
            </a:r>
          </a:p>
          <a:p>
            <a:pPr lvl="1"/>
            <a:endParaRPr lang="en-US" dirty="0"/>
          </a:p>
          <a:p>
            <a:r>
              <a:rPr lang="en-US" dirty="0"/>
              <a:t>With care, Java performance ~ C performance</a:t>
            </a:r>
          </a:p>
          <a:p>
            <a:r>
              <a:rPr lang="en-US" dirty="0"/>
              <a:t>Without care, Java performance &lt;&lt; C performance (details omitted)</a:t>
            </a:r>
          </a:p>
          <a:p>
            <a:pPr lvl="1"/>
            <a:endParaRPr lang="en-US" sz="32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A520D7-6484-46E2-ADBF-4B7512D4C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2B2E6-C64A-4E26-9AA9-72F93E5110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C57D-28C6-41AA-B322-532EB038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2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17" y="199071"/>
            <a:ext cx="11438293" cy="97660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Multidimensional Scaling: </a:t>
            </a:r>
            <a:r>
              <a:rPr lang="en-US" sz="3600" b="1" dirty="0">
                <a:latin typeface="+mn-lt"/>
              </a:rPr>
              <a:t>3 Nested Parallel Sections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6" y="1203378"/>
            <a:ext cx="2641180" cy="4749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4368" y="5029153"/>
            <a:ext cx="40987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MDS execution time on </a:t>
            </a:r>
            <a:r>
              <a:rPr lang="en-US" sz="2000" b="1" dirty="0"/>
              <a:t>16 nodes </a:t>
            </a:r>
            <a:r>
              <a:rPr lang="en-US" sz="2000" dirty="0"/>
              <a:t>with 20 processes in each node with varying number of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8103003" y="4752107"/>
            <a:ext cx="3674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MDS execution time with 32000 points on </a:t>
            </a:r>
            <a:r>
              <a:rPr lang="en-US" b="1" dirty="0"/>
              <a:t>varying number of nodes</a:t>
            </a:r>
            <a:r>
              <a:rPr lang="en-US" dirty="0"/>
              <a:t>. Each node runs 20 parallel tasks</a:t>
            </a:r>
          </a:p>
          <a:p>
            <a:pPr algn="ctr"/>
            <a:r>
              <a:rPr lang="en-US" dirty="0"/>
              <a:t>Spark, Flink No Speedup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C9D38CA-AE07-44A1-A0F2-771E2C3E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F390-2ABC-4B4F-9A77-2F0E75B4D9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C1728D-7FFC-4317-AAAE-AE12C197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ED6F8A-FBF3-42C4-9643-6D4340BA80AB}"/>
              </a:ext>
            </a:extLst>
          </p:cNvPr>
          <p:cNvGrpSpPr/>
          <p:nvPr/>
        </p:nvGrpSpPr>
        <p:grpSpPr>
          <a:xfrm>
            <a:off x="3099000" y="1742516"/>
            <a:ext cx="8781810" cy="2802763"/>
            <a:chOff x="3099000" y="1742516"/>
            <a:chExt cx="8781810" cy="28027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080" y="1742516"/>
              <a:ext cx="4113730" cy="27939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000" y="1742516"/>
              <a:ext cx="4664807" cy="280276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1B02A8-29DC-46FC-A942-C532008B4D66}"/>
                </a:ext>
              </a:extLst>
            </p:cNvPr>
            <p:cNvSpPr txBox="1"/>
            <p:nvPr/>
          </p:nvSpPr>
          <p:spPr>
            <a:xfrm>
              <a:off x="4598307" y="2303188"/>
              <a:ext cx="770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Flink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CAC893-AA8D-40BE-8183-2C0C9E4C7216}"/>
                </a:ext>
              </a:extLst>
            </p:cNvPr>
            <p:cNvSpPr txBox="1"/>
            <p:nvPr/>
          </p:nvSpPr>
          <p:spPr>
            <a:xfrm>
              <a:off x="4444974" y="2971728"/>
              <a:ext cx="770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Spark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832E50-AF28-40B0-BA29-B531B802CB83}"/>
                </a:ext>
              </a:extLst>
            </p:cNvPr>
            <p:cNvSpPr txBox="1"/>
            <p:nvPr/>
          </p:nvSpPr>
          <p:spPr>
            <a:xfrm>
              <a:off x="6161663" y="3483922"/>
              <a:ext cx="770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MPI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6DA4D3C-B83F-4A1B-86AD-9069FF7162B3}"/>
              </a:ext>
            </a:extLst>
          </p:cNvPr>
          <p:cNvSpPr txBox="1"/>
          <p:nvPr/>
        </p:nvSpPr>
        <p:spPr>
          <a:xfrm>
            <a:off x="3119112" y="4593390"/>
            <a:ext cx="435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 Factor of 20-200 Faster than Spark/Flink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1FDED7-66C9-4349-8CD3-2804D9B29D79}"/>
              </a:ext>
            </a:extLst>
          </p:cNvPr>
          <p:cNvSpPr txBox="1"/>
          <p:nvPr/>
        </p:nvSpPr>
        <p:spPr>
          <a:xfrm>
            <a:off x="3891474" y="1175675"/>
            <a:ext cx="364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Kmeans</a:t>
            </a:r>
            <a:r>
              <a:rPr lang="en-US" sz="2400" dirty="0"/>
              <a:t> also bad – see later</a:t>
            </a:r>
          </a:p>
        </p:txBody>
      </p:sp>
    </p:spTree>
    <p:extLst>
      <p:ext uri="{BB962C8B-B14F-4D97-AF65-F5344CB8AC3E}">
        <p14:creationId xmlns:p14="http://schemas.microsoft.com/office/powerpoint/2010/main" val="283531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04" y="64874"/>
            <a:ext cx="2927888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Terasort</a:t>
            </a:r>
            <a:endParaRPr lang="en-US" dirty="0">
              <a:latin typeface="+mn-lt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F6F392-1973-44B2-990D-52A15C09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09" y="257695"/>
            <a:ext cx="5146687" cy="3383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4" y="1753924"/>
            <a:ext cx="4626482" cy="3740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2441" y="1159604"/>
            <a:ext cx="356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Sorting 1TB of data records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92487" y="3769341"/>
            <a:ext cx="5541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Terasort</a:t>
            </a:r>
            <a:r>
              <a:rPr lang="en-US" sz="2000" dirty="0"/>
              <a:t> execution time in 64 and 32 nodes. Only MPI shows the sorting time and communication time as other two frameworks doesn't provide a clear method to accurately measure them. Sorting time includes data save time. </a:t>
            </a:r>
          </a:p>
          <a:p>
            <a:pPr algn="ctr"/>
            <a:r>
              <a:rPr lang="en-US" sz="2000" dirty="0"/>
              <a:t>MPI-IB - MPI with </a:t>
            </a:r>
            <a:r>
              <a:rPr lang="en-US" sz="2000" dirty="0" err="1"/>
              <a:t>Infiniband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1161" y="5627268"/>
            <a:ext cx="4944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Partition the data using a sample and regroup</a:t>
            </a:r>
          </a:p>
        </p:txBody>
      </p:sp>
    </p:spTree>
    <p:extLst>
      <p:ext uri="{BB962C8B-B14F-4D97-AF65-F5344CB8AC3E}">
        <p14:creationId xmlns:p14="http://schemas.microsoft.com/office/powerpoint/2010/main" val="262778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4119EB-FAFF-4ADD-8E6C-092CCFC6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-51734"/>
            <a:ext cx="10515600" cy="1325563"/>
          </a:xfrm>
        </p:spPr>
        <p:txBody>
          <a:bodyPr/>
          <a:lstStyle/>
          <a:p>
            <a:r>
              <a:rPr lang="en-US" dirty="0"/>
              <a:t>Ways of adding AI First High Performance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10CF-D0AB-4B72-9552-AB075015A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75" y="998631"/>
            <a:ext cx="11402857" cy="51374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Fix performance issues in Spark, Heron, Hadoop, Flink etc.</a:t>
            </a:r>
          </a:p>
          <a:p>
            <a:pPr lvl="1"/>
            <a:r>
              <a:rPr lang="en-US" dirty="0"/>
              <a:t>Messy as some features of these big data systems intrinsically slow in some (not all) cases</a:t>
            </a:r>
          </a:p>
          <a:p>
            <a:pPr lvl="1"/>
            <a:r>
              <a:rPr lang="en-US" dirty="0"/>
              <a:t>All these systems are “monolithic” and difficult to deal with individual  components</a:t>
            </a:r>
          </a:p>
          <a:p>
            <a:r>
              <a:rPr lang="en-US" dirty="0"/>
              <a:t>Execute HPBDC from classic big data system with custom communication environment – approach of Harp for the relatively simple Hadoop environment</a:t>
            </a:r>
          </a:p>
          <a:p>
            <a:r>
              <a:rPr lang="en-US" dirty="0"/>
              <a:t>Provide a native Mesos/Yarn/Kubernetes/HDFS high performance execution environment with all capabilities of Spark, Hadoop and Heron – goal of Twister2</a:t>
            </a:r>
          </a:p>
          <a:p>
            <a:r>
              <a:rPr lang="en-US" dirty="0"/>
              <a:t>Execute with MPI in classic (</a:t>
            </a:r>
            <a:r>
              <a:rPr lang="en-US" dirty="0" err="1"/>
              <a:t>Slurm</a:t>
            </a:r>
            <a:r>
              <a:rPr lang="en-US" dirty="0"/>
              <a:t>, </a:t>
            </a:r>
            <a:r>
              <a:rPr lang="en-US" dirty="0" err="1"/>
              <a:t>Lustre</a:t>
            </a:r>
            <a:r>
              <a:rPr lang="en-US" dirty="0"/>
              <a:t>) HPC environment</a:t>
            </a:r>
          </a:p>
          <a:p>
            <a:r>
              <a:rPr lang="en-US" dirty="0"/>
              <a:t>Add modules to existing frameworks like </a:t>
            </a:r>
            <a:r>
              <a:rPr lang="en-US" dirty="0" err="1"/>
              <a:t>Scikit</a:t>
            </a:r>
            <a:r>
              <a:rPr lang="en-US" dirty="0"/>
              <a:t>-Learn or </a:t>
            </a:r>
            <a:r>
              <a:rPr lang="en-US" dirty="0" err="1"/>
              <a:t>Tensorflow</a:t>
            </a:r>
            <a:r>
              <a:rPr lang="en-US" dirty="0"/>
              <a:t> either as new capability or as a higher performance version of existing module.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08869-78B5-487E-896F-F59309F5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8A7D-0C9E-4158-BD17-4958662D71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45960-4595-4606-9CBB-6B2B4053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64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616FB8-592C-4E5E-9050-B60982AB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9" y="955785"/>
            <a:ext cx="12090400" cy="5364176"/>
          </a:xfrm>
        </p:spPr>
        <p:txBody>
          <a:bodyPr>
            <a:normAutofit/>
          </a:bodyPr>
          <a:lstStyle/>
          <a:p>
            <a:r>
              <a:rPr lang="en-US" sz="2400" dirty="0"/>
              <a:t>Analyze the </a:t>
            </a:r>
            <a:r>
              <a:rPr lang="en-US" sz="2400" b="1" dirty="0"/>
              <a:t>runtime of existing systems</a:t>
            </a:r>
          </a:p>
          <a:p>
            <a:pPr lvl="1"/>
            <a:r>
              <a:rPr lang="en-US" sz="2400" dirty="0"/>
              <a:t>Hadoop, Spark, Flink, Pregel Big Data Processing</a:t>
            </a:r>
          </a:p>
          <a:p>
            <a:pPr lvl="1"/>
            <a:r>
              <a:rPr lang="en-US" sz="2400" dirty="0" err="1"/>
              <a:t>OpenWhisk</a:t>
            </a:r>
            <a:r>
              <a:rPr lang="en-US" sz="2400" dirty="0"/>
              <a:t> and commercial </a:t>
            </a:r>
            <a:r>
              <a:rPr lang="en-US" sz="2400" dirty="0" err="1"/>
              <a:t>FaaS</a:t>
            </a:r>
            <a:endParaRPr lang="en-US" sz="2400" dirty="0"/>
          </a:p>
          <a:p>
            <a:pPr lvl="1"/>
            <a:r>
              <a:rPr lang="en-US" sz="2400" dirty="0"/>
              <a:t>Storm, Heron, Apex Streaming Dataflow</a:t>
            </a:r>
          </a:p>
          <a:p>
            <a:pPr lvl="1"/>
            <a:r>
              <a:rPr lang="en-US" sz="2400" dirty="0"/>
              <a:t>Kepler, Pegasus, </a:t>
            </a:r>
            <a:r>
              <a:rPr lang="en-US" sz="2400" dirty="0" err="1"/>
              <a:t>NiFi</a:t>
            </a:r>
            <a:r>
              <a:rPr lang="en-US" sz="2400" dirty="0"/>
              <a:t> workflow systems</a:t>
            </a:r>
          </a:p>
          <a:p>
            <a:pPr lvl="1"/>
            <a:r>
              <a:rPr lang="en-US" sz="2400" dirty="0"/>
              <a:t>Harp Map-Collective, MPI and HPC AMT asynchronous many task runtime like DARMA</a:t>
            </a:r>
          </a:p>
          <a:p>
            <a:pPr lvl="1"/>
            <a:r>
              <a:rPr lang="en-US" sz="2400" dirty="0"/>
              <a:t>And approaches such as </a:t>
            </a:r>
            <a:r>
              <a:rPr lang="en-US" sz="2400" dirty="0" err="1"/>
              <a:t>GridFTP</a:t>
            </a:r>
            <a:r>
              <a:rPr lang="en-US" sz="2400" dirty="0"/>
              <a:t> and CORBA/HLA (!) for wide area data links</a:t>
            </a:r>
          </a:p>
          <a:p>
            <a:r>
              <a:rPr lang="en-US" sz="2400" dirty="0"/>
              <a:t>Most systems are monolithic and make </a:t>
            </a:r>
            <a:br>
              <a:rPr lang="en-US" sz="2400" dirty="0"/>
            </a:br>
            <a:r>
              <a:rPr lang="en-US" sz="2400" dirty="0"/>
              <a:t>choices that are sometimes non-optimal</a:t>
            </a:r>
          </a:p>
          <a:p>
            <a:r>
              <a:rPr lang="en-US" sz="2400" dirty="0"/>
              <a:t>Build a toolkit with components that can</a:t>
            </a:r>
            <a:br>
              <a:rPr lang="en-US" sz="2400" dirty="0"/>
            </a:br>
            <a:r>
              <a:rPr lang="en-US" sz="2400" dirty="0"/>
              <a:t>have multiple implementations such as</a:t>
            </a:r>
          </a:p>
          <a:p>
            <a:pPr lvl="1"/>
            <a:r>
              <a:rPr lang="en-US" dirty="0"/>
              <a:t>Static or dynamic scheduling</a:t>
            </a:r>
          </a:p>
          <a:p>
            <a:pPr lvl="1"/>
            <a:r>
              <a:rPr lang="en-US" dirty="0"/>
              <a:t>Dataflow or BSP communication</a:t>
            </a:r>
          </a:p>
          <a:p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19EF5-2DE8-4875-9E28-DE0F822C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30" y="157039"/>
            <a:ext cx="12168221" cy="762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Twister2: “Next Generation Grid - Edge – HPC Cloud” Programming Environment</a:t>
            </a:r>
            <a:r>
              <a:rPr lang="en-US" sz="3600" b="1" dirty="0">
                <a:latin typeface="+mn-lt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395C3-2B3A-4AAA-B07D-26BD3386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F6768-30AC-4A40-84E3-5E1750B4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B020-F68B-4FB3-827A-8FE2EA78C6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488D53-AA8B-4A76-B3CB-DCD701265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624" y="3909527"/>
            <a:ext cx="6757690" cy="186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7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CD081-4AC4-4C8D-9D9C-E5BBD08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00" y="2389236"/>
            <a:ext cx="11321215" cy="37514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Structure of Applications</a:t>
            </a:r>
            <a:br>
              <a:rPr lang="en-US" dirty="0"/>
            </a:br>
            <a:endParaRPr lang="en-US" b="0" dirty="0"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3EBFD-E9A8-49FF-BE0D-8478DE4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D9BF-87B8-4AC9-ADC2-13A85434FA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BEF53-FF03-4C56-93B0-F3BAF68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51B504-070D-40E4-BB02-D41145D65653}"/>
              </a:ext>
            </a:extLst>
          </p:cNvPr>
          <p:cNvGrpSpPr/>
          <p:nvPr/>
        </p:nvGrpSpPr>
        <p:grpSpPr>
          <a:xfrm>
            <a:off x="1878142" y="136526"/>
            <a:ext cx="9202233" cy="2438400"/>
            <a:chOff x="1878142" y="136526"/>
            <a:chExt cx="9202233" cy="2438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873DED5-E86B-4B69-9412-0A97E12E835F}"/>
                </a:ext>
              </a:extLst>
            </p:cNvPr>
            <p:cNvGrpSpPr/>
            <p:nvPr/>
          </p:nvGrpSpPr>
          <p:grpSpPr>
            <a:xfrm>
              <a:off x="1878142" y="136526"/>
              <a:ext cx="7886700" cy="2438400"/>
              <a:chOff x="1952787" y="200751"/>
              <a:chExt cx="7886700" cy="2438400"/>
            </a:xfrm>
          </p:grpSpPr>
          <p:pic>
            <p:nvPicPr>
              <p:cNvPr id="1026" name="Picture 2" descr="http://www.iterativemapreduce.org/images/twister.png">
                <a:extLst>
                  <a:ext uri="{FF2B5EF4-FFF2-40B4-BE49-F238E27FC236}">
                    <a16:creationId xmlns:a16="http://schemas.microsoft.com/office/drawing/2014/main" id="{052EA105-5C4A-4F1A-8596-9D5B35B695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E54DF22-3E42-432D-A687-B8D17F57B03C}"/>
                  </a:ext>
                </a:extLst>
              </p:cNvPr>
              <p:cNvSpPr/>
              <p:nvPr/>
            </p:nvSpPr>
            <p:spPr>
              <a:xfrm>
                <a:off x="3838526" y="2269819"/>
                <a:ext cx="3662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http://www.iterativemapreduce.org/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F672EC-C20E-4231-8504-37CBACDA7586}"/>
                </a:ext>
              </a:extLst>
            </p:cNvPr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915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1B784A-DD93-4977-B892-D51CA250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35" y="-108403"/>
            <a:ext cx="10515600" cy="973818"/>
          </a:xfrm>
        </p:spPr>
        <p:txBody>
          <a:bodyPr/>
          <a:lstStyle/>
          <a:p>
            <a:pPr algn="ctr"/>
            <a:r>
              <a:rPr lang="en-US" dirty="0"/>
              <a:t>Twister2 Components 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C51A0-EDA2-4DB5-8BE4-E2EDD032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549E-54FF-434D-A1AD-701A695ECD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3A52D-CD3F-4C05-BC48-BCCF2671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1FB75-9D98-400C-80F9-84BC4183A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95383"/>
              </p:ext>
            </p:extLst>
          </p:nvPr>
        </p:nvGraphicFramePr>
        <p:xfrm>
          <a:off x="0" y="647910"/>
          <a:ext cx="12105314" cy="5653237"/>
        </p:xfrm>
        <a:graphic>
          <a:graphicData uri="http://schemas.openxmlformats.org/drawingml/2006/table">
            <a:tbl>
              <a:tblPr/>
              <a:tblGrid>
                <a:gridCol w="2003450">
                  <a:extLst>
                    <a:ext uri="{9D8B030D-6E8A-4147-A177-3AD203B41FA5}">
                      <a16:colId xmlns:a16="http://schemas.microsoft.com/office/drawing/2014/main" val="1704925685"/>
                    </a:ext>
                  </a:extLst>
                </a:gridCol>
                <a:gridCol w="2178837">
                  <a:extLst>
                    <a:ext uri="{9D8B030D-6E8A-4147-A177-3AD203B41FA5}">
                      <a16:colId xmlns:a16="http://schemas.microsoft.com/office/drawing/2014/main" val="2585918109"/>
                    </a:ext>
                  </a:extLst>
                </a:gridCol>
                <a:gridCol w="4269735">
                  <a:extLst>
                    <a:ext uri="{9D8B030D-6E8A-4147-A177-3AD203B41FA5}">
                      <a16:colId xmlns:a16="http://schemas.microsoft.com/office/drawing/2014/main" val="3781877368"/>
                    </a:ext>
                  </a:extLst>
                </a:gridCol>
                <a:gridCol w="3653292">
                  <a:extLst>
                    <a:ext uri="{9D8B030D-6E8A-4147-A177-3AD203B41FA5}">
                      <a16:colId xmlns:a16="http://schemas.microsoft.com/office/drawing/2014/main" val="506169796"/>
                    </a:ext>
                  </a:extLst>
                </a:gridCol>
              </a:tblGrid>
              <a:tr h="39383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Comments: User API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050961"/>
                  </a:ext>
                </a:extLst>
              </a:tr>
              <a:tr h="632828">
                <a:tc row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Architecture Specification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Coordination Points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and Configuration Management; Program, Data and Message Level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execution mode; save and reset state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797323"/>
                  </a:ext>
                </a:extLst>
              </a:tr>
              <a:tr h="646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Execution Semantics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Mapping of Resources to Bolts/Maps in Containers, Processes, Threads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 systems make different choices - why?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986233"/>
                  </a:ext>
                </a:extLst>
              </a:tr>
              <a:tr h="372370"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Parallel Computing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Spark Flink Hadoop Pregel MPI modes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Owner Computes Rule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630476"/>
                  </a:ext>
                </a:extLst>
              </a:tr>
              <a:tr h="566916"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Job Submission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(Dynamic/Static) Resource Allocation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Plugins for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Slurm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Yarn, Mesos, Marathon, Aurora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 API (e.g. Python) for Job Management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041165"/>
                  </a:ext>
                </a:extLst>
              </a:tr>
              <a:tr h="561663">
                <a:tc rowSpan="6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System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migration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of tasks and migrating tasks for better resource utilization 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Task-based programming with Dynamic or Static Graph API;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FaaS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API;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accelerators (CUDA,KNL)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740383"/>
                  </a:ext>
                </a:extLst>
              </a:tr>
              <a:tr h="413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Elasticity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OpenWhisk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580037"/>
                  </a:ext>
                </a:extLst>
              </a:tr>
              <a:tr h="561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Streaming and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FaaS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Events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Heron,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OpenWhisk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Kafka/RabbitMQ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52298"/>
                  </a:ext>
                </a:extLst>
              </a:tr>
              <a:tr h="308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Execution 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Process, Threads, Queues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368275"/>
                  </a:ext>
                </a:extLst>
              </a:tr>
              <a:tr h="561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Scheduling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Scheduling, Static Scheduling,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Pluggable Scheduling Algorithms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655026"/>
                  </a:ext>
                </a:extLst>
              </a:tr>
              <a:tr h="561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Graph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Graph, Dynamic Graph Generation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667087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57ECEF8F-538F-4F52-97FA-739BB0BE5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15986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86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1B784A-DD93-4977-B892-D51CA250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35" y="-108403"/>
            <a:ext cx="10515600" cy="899235"/>
          </a:xfrm>
        </p:spPr>
        <p:txBody>
          <a:bodyPr/>
          <a:lstStyle/>
          <a:p>
            <a:pPr algn="ctr"/>
            <a:r>
              <a:rPr lang="en-US" dirty="0"/>
              <a:t>Twister2 Components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C51A0-EDA2-4DB5-8BE4-E2EDD032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5232-0A8D-42B9-9C6E-7196948BD7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3A52D-CD3F-4C05-BC48-BCCF2671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1FB75-9D98-400C-80F9-84BC4183A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134963"/>
              </p:ext>
            </p:extLst>
          </p:nvPr>
        </p:nvGraphicFramePr>
        <p:xfrm>
          <a:off x="0" y="605481"/>
          <a:ext cx="12192001" cy="5581345"/>
        </p:xfrm>
        <a:graphic>
          <a:graphicData uri="http://schemas.openxmlformats.org/drawingml/2006/table">
            <a:tbl>
              <a:tblPr/>
              <a:tblGrid>
                <a:gridCol w="1860115">
                  <a:extLst>
                    <a:ext uri="{9D8B030D-6E8A-4147-A177-3AD203B41FA5}">
                      <a16:colId xmlns:a16="http://schemas.microsoft.com/office/drawing/2014/main" val="1704925685"/>
                    </a:ext>
                  </a:extLst>
                </a:gridCol>
                <a:gridCol w="2228450">
                  <a:extLst>
                    <a:ext uri="{9D8B030D-6E8A-4147-A177-3AD203B41FA5}">
                      <a16:colId xmlns:a16="http://schemas.microsoft.com/office/drawing/2014/main" val="2585918109"/>
                    </a:ext>
                  </a:extLst>
                </a:gridCol>
                <a:gridCol w="4208147">
                  <a:extLst>
                    <a:ext uri="{9D8B030D-6E8A-4147-A177-3AD203B41FA5}">
                      <a16:colId xmlns:a16="http://schemas.microsoft.com/office/drawing/2014/main" val="3781877368"/>
                    </a:ext>
                  </a:extLst>
                </a:gridCol>
                <a:gridCol w="3895289">
                  <a:extLst>
                    <a:ext uri="{9D8B030D-6E8A-4147-A177-3AD203B41FA5}">
                      <a16:colId xmlns:a16="http://schemas.microsoft.com/office/drawing/2014/main" val="506169796"/>
                    </a:ext>
                  </a:extLst>
                </a:gridCol>
              </a:tblGrid>
              <a:tr h="30439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050961"/>
                  </a:ext>
                </a:extLst>
              </a:tr>
              <a:tr h="578376">
                <a:tc row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API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Messages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Heron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is user level and could map to multiple communication systems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47282"/>
                  </a:ext>
                </a:extLst>
              </a:tr>
              <a:tr h="8873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Dataflow Communication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Fine-Grain Twister2 Dataflow communications: MPI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TCP and RMA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Coarse grain Dataflow from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NiFi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Kepler?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Streaming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ETL data pipelines;</a:t>
                      </a:r>
                    </a:p>
                    <a:p>
                      <a:endParaRPr lang="en-US" sz="1800" b="0" i="0" u="none" strike="noStrik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Define new Dataflow communication</a:t>
                      </a: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API and library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60825"/>
                  </a:ext>
                </a:extLst>
              </a:tr>
              <a:tr h="576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BSP Communication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Map-Collective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Conventional MPI, Harp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MPI Point to Point and Collective API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130236"/>
                  </a:ext>
                </a:extLst>
              </a:tr>
              <a:tr h="347846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Access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Static (Batch) Data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Systems, NoSQL, SQL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API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388834"/>
                  </a:ext>
                </a:extLst>
              </a:tr>
              <a:tr h="3439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Streaming Data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Message Brokers, Spouts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414979"/>
                  </a:ext>
                </a:extLst>
              </a:tr>
              <a:tr h="63486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Management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Distributed Data Set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Relaxed Distributed Shared Memory(immutable data),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Mutable Distributed Data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Transformation API;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Spark RDD, Heron Streamlet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385649"/>
                  </a:ext>
                </a:extLst>
              </a:tr>
              <a:tr h="63486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Tolerance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Pointing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Upstream (streaming) backup; Lightweight; Coordination Points; Spark/Flink, MPI and Heron models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Streaming and batch cases</a:t>
                      </a: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distinct; Crosses all components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272695"/>
                  </a:ext>
                </a:extLst>
              </a:tr>
              <a:tr h="57671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Security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Storage, Messaging, execution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needed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Crosses all Components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15494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57ECEF8F-538F-4F52-97FA-739BB0BE5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15986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271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1"/>
            <a:ext cx="10515600" cy="804842"/>
          </a:xfrm>
        </p:spPr>
        <p:txBody>
          <a:bodyPr/>
          <a:lstStyle/>
          <a:p>
            <a:r>
              <a:rPr lang="en-US" dirty="0"/>
              <a:t>Twister2 Dataflow 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61" y="804842"/>
            <a:ext cx="11935255" cy="5637522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Twister:Net</a:t>
            </a:r>
            <a:r>
              <a:rPr lang="en-US" b="1" dirty="0"/>
              <a:t> </a:t>
            </a:r>
            <a:r>
              <a:rPr lang="en-US" dirty="0"/>
              <a:t>offers two communication models</a:t>
            </a:r>
          </a:p>
          <a:p>
            <a:r>
              <a:rPr lang="en-US" b="1" dirty="0"/>
              <a:t>BSP</a:t>
            </a:r>
            <a:r>
              <a:rPr lang="en-US" dirty="0"/>
              <a:t> (Bulk Synchronous Processing) message-level communication using TCP or MPI separated from its task management plus extra Harp collectives</a:t>
            </a:r>
          </a:p>
          <a:p>
            <a:r>
              <a:rPr lang="en-US" b="1" dirty="0"/>
              <a:t>DFW </a:t>
            </a:r>
            <a:r>
              <a:rPr lang="en-US" dirty="0"/>
              <a:t>a new </a:t>
            </a:r>
            <a:r>
              <a:rPr lang="en-US" b="1" dirty="0"/>
              <a:t>Dataflow library </a:t>
            </a:r>
            <a:r>
              <a:rPr lang="en-US" dirty="0"/>
              <a:t>built using MPI software but at data movement not message level</a:t>
            </a:r>
          </a:p>
          <a:p>
            <a:pPr lvl="1"/>
            <a:r>
              <a:rPr lang="en-US" dirty="0"/>
              <a:t>Non-blocking</a:t>
            </a:r>
          </a:p>
          <a:p>
            <a:pPr lvl="1"/>
            <a:r>
              <a:rPr lang="en-US" dirty="0"/>
              <a:t>Dynamic data sizes</a:t>
            </a:r>
          </a:p>
          <a:p>
            <a:pPr lvl="1"/>
            <a:r>
              <a:rPr lang="en-US" dirty="0"/>
              <a:t>Streaming model</a:t>
            </a:r>
          </a:p>
          <a:p>
            <a:pPr lvl="2"/>
            <a:r>
              <a:rPr lang="en-US" dirty="0"/>
              <a:t>Batch case is modeled as a finite stream</a:t>
            </a:r>
          </a:p>
          <a:p>
            <a:pPr lvl="1"/>
            <a:r>
              <a:rPr lang="en-US" dirty="0"/>
              <a:t>The communications are between a set of </a:t>
            </a:r>
            <a:br>
              <a:rPr lang="en-US" dirty="0"/>
            </a:br>
            <a:r>
              <a:rPr lang="en-US" dirty="0"/>
              <a:t>tasks in an arbitrary task graph</a:t>
            </a:r>
          </a:p>
          <a:p>
            <a:pPr lvl="1"/>
            <a:r>
              <a:rPr lang="en-US" dirty="0"/>
              <a:t>Key based communications</a:t>
            </a:r>
          </a:p>
          <a:p>
            <a:pPr lvl="1"/>
            <a:r>
              <a:rPr lang="en-US" dirty="0"/>
              <a:t>Data-level Communications spilling to disks</a:t>
            </a:r>
          </a:p>
          <a:p>
            <a:pPr lvl="1"/>
            <a:r>
              <a:rPr lang="en-US" dirty="0"/>
              <a:t>Target tasks can be different from source tasks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3A208A-B300-4412-AE74-C04AF7DD82C1}"/>
              </a:ext>
            </a:extLst>
          </p:cNvPr>
          <p:cNvGrpSpPr/>
          <p:nvPr/>
        </p:nvGrpSpPr>
        <p:grpSpPr>
          <a:xfrm>
            <a:off x="6616931" y="2527259"/>
            <a:ext cx="5481808" cy="3525899"/>
            <a:chOff x="6616931" y="2527259"/>
            <a:chExt cx="5481808" cy="3525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74C51F-0DDD-4981-9C1C-7FD8D62D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6931" y="2527259"/>
              <a:ext cx="5481808" cy="3525899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F2D4657-AA55-4519-9B60-8558BB358A3B}"/>
                </a:ext>
              </a:extLst>
            </p:cNvPr>
            <p:cNvCxnSpPr/>
            <p:nvPr/>
          </p:nvCxnSpPr>
          <p:spPr>
            <a:xfrm>
              <a:off x="9349740" y="2857500"/>
              <a:ext cx="0" cy="268986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2515D3E-C257-4630-B879-ABC8C11D8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921-EB38-43BF-8CD9-F401460360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83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3408326"/>
            <a:ext cx="8877300" cy="29590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568" y="3655025"/>
            <a:ext cx="3009673" cy="24622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/>
              <a:t>Latency of Apache Heron and </a:t>
            </a:r>
            <a:r>
              <a:rPr lang="en-US" sz="2200" dirty="0" err="1"/>
              <a:t>Twister:Net</a:t>
            </a:r>
            <a:r>
              <a:rPr lang="en-US" sz="2200" dirty="0"/>
              <a:t> DFW (Dataflow) for Reduce, Broadcast and Partition operations in 16 nodes with 256-way parallelism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45046D-41EE-4D5B-B2C9-86B191D8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8" y="155860"/>
            <a:ext cx="5881816" cy="94961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Twister:Net</a:t>
            </a:r>
            <a:r>
              <a:rPr lang="en-US" b="1" dirty="0"/>
              <a:t> and Apache Heron and Spark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C8B355-AE4C-495C-84CE-BA7B19E5A302}"/>
              </a:ext>
            </a:extLst>
          </p:cNvPr>
          <p:cNvSpPr/>
          <p:nvPr/>
        </p:nvSpPr>
        <p:spPr>
          <a:xfrm>
            <a:off x="190727" y="1195069"/>
            <a:ext cx="5471529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/>
              <a:t>Left: K-means job execution time on 16 nodes with varying centers, 2 million points with 320-way parallelism. Right: K-Means </a:t>
            </a:r>
            <a:r>
              <a:rPr lang="en-US" sz="2200" dirty="0" err="1"/>
              <a:t>wth</a:t>
            </a:r>
            <a:r>
              <a:rPr lang="en-US" sz="2200" dirty="0"/>
              <a:t> 4,8 and 16 nodes where each node having 20 tasks. 2 million points with 16000 centers used.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D9F85-5310-4C44-BC9E-89132C357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60" y="344585"/>
            <a:ext cx="6037884" cy="301894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31A07-A54C-4798-B59F-C6FD521C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DCEE-D892-4C02-8D12-AC0A60FAA3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934105-B4EC-43F7-9BB4-E478DDF8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CD081-4AC4-4C8D-9D9C-E5BBD08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1603376"/>
            <a:ext cx="10515600" cy="2852737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Implementing  Twister2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in detail III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07510-0817-460E-987A-906281929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59" y="4589463"/>
            <a:ext cx="11677973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3EBFD-E9A8-49FF-BE0D-8478DE4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D9BF-87B8-4AC9-ADC2-13A85434FA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BEF53-FF03-4C56-93B0-F3BAF68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C7354A-F2B0-4409-808C-38F5708D12B7}"/>
              </a:ext>
            </a:extLst>
          </p:cNvPr>
          <p:cNvGrpSpPr/>
          <p:nvPr/>
        </p:nvGrpSpPr>
        <p:grpSpPr>
          <a:xfrm>
            <a:off x="1878142" y="136526"/>
            <a:ext cx="9202233" cy="2438400"/>
            <a:chOff x="1878142" y="136526"/>
            <a:chExt cx="9202233" cy="2438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803393-FD12-4778-993A-C8E595CFBB13}"/>
                </a:ext>
              </a:extLst>
            </p:cNvPr>
            <p:cNvGrpSpPr/>
            <p:nvPr/>
          </p:nvGrpSpPr>
          <p:grpSpPr>
            <a:xfrm>
              <a:off x="1878142" y="136526"/>
              <a:ext cx="7886700" cy="2438400"/>
              <a:chOff x="1952787" y="200751"/>
              <a:chExt cx="7886700" cy="2438400"/>
            </a:xfrm>
          </p:grpSpPr>
          <p:pic>
            <p:nvPicPr>
              <p:cNvPr id="12" name="Picture 2" descr="http://www.iterativemapreduce.org/images/twister.png">
                <a:extLst>
                  <a:ext uri="{FF2B5EF4-FFF2-40B4-BE49-F238E27FC236}">
                    <a16:creationId xmlns:a16="http://schemas.microsoft.com/office/drawing/2014/main" id="{75EAE688-5652-48FF-AFCA-6C32C3B638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1D9FA42-694D-4AAC-A5CB-0C58F101AC36}"/>
                  </a:ext>
                </a:extLst>
              </p:cNvPr>
              <p:cNvSpPr/>
              <p:nvPr/>
            </p:nvSpPr>
            <p:spPr>
              <a:xfrm>
                <a:off x="3838526" y="2269819"/>
                <a:ext cx="3662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http://www.iterativemapreduce.org/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18F9A0-80A2-4D57-B299-AEE9F007A343}"/>
                </a:ext>
              </a:extLst>
            </p:cNvPr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044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14B19-F162-42D9-942C-95FB5D01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35" y="4998348"/>
            <a:ext cx="5972749" cy="1325563"/>
          </a:xfrm>
        </p:spPr>
        <p:txBody>
          <a:bodyPr/>
          <a:lstStyle/>
          <a:p>
            <a:r>
              <a:rPr lang="en-US" dirty="0"/>
              <a:t>Dataflow at Different Grain sizes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CDE4E-3521-4060-A6AE-A2AA73A9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E2CA-3D1B-40B7-AEAA-5DA74A30CD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FD4F2-CE6D-47A9-8129-31B67431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6C79D0-B377-4696-8F10-892588E6C5F9}"/>
              </a:ext>
            </a:extLst>
          </p:cNvPr>
          <p:cNvGrpSpPr/>
          <p:nvPr/>
        </p:nvGrpSpPr>
        <p:grpSpPr>
          <a:xfrm>
            <a:off x="1886504" y="2322139"/>
            <a:ext cx="3900146" cy="4361685"/>
            <a:chOff x="2215309" y="1901031"/>
            <a:chExt cx="3900146" cy="436168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60FAC3D-EBAD-46F1-8A9A-558EF907E3A2}"/>
                </a:ext>
              </a:extLst>
            </p:cNvPr>
            <p:cNvGrpSpPr/>
            <p:nvPr/>
          </p:nvGrpSpPr>
          <p:grpSpPr>
            <a:xfrm>
              <a:off x="2687207" y="1901031"/>
              <a:ext cx="258742" cy="3277404"/>
              <a:chOff x="3733800" y="2133600"/>
              <a:chExt cx="228600" cy="28956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B37F20F-BEDA-4EA1-834D-AE73C4FD4AC3}"/>
                  </a:ext>
                </a:extLst>
              </p:cNvPr>
              <p:cNvSpPr/>
              <p:nvPr/>
            </p:nvSpPr>
            <p:spPr bwMode="auto">
              <a:xfrm>
                <a:off x="3733800" y="2133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A2B691-780F-4701-814F-F8EA7988CE84}"/>
                  </a:ext>
                </a:extLst>
              </p:cNvPr>
              <p:cNvSpPr/>
              <p:nvPr/>
            </p:nvSpPr>
            <p:spPr bwMode="auto">
              <a:xfrm>
                <a:off x="3733800" y="2514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C53B869-367E-46E7-A6BB-AA76CE98D481}"/>
                  </a:ext>
                </a:extLst>
              </p:cNvPr>
              <p:cNvSpPr/>
              <p:nvPr/>
            </p:nvSpPr>
            <p:spPr bwMode="auto">
              <a:xfrm>
                <a:off x="3733800" y="2895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52A7130-7520-4E3A-8AA2-9AFB7653ED86}"/>
                  </a:ext>
                </a:extLst>
              </p:cNvPr>
              <p:cNvSpPr/>
              <p:nvPr/>
            </p:nvSpPr>
            <p:spPr bwMode="auto">
              <a:xfrm>
                <a:off x="3733800" y="3276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8880BA7-D027-477C-A4D1-7101F8F91166}"/>
                  </a:ext>
                </a:extLst>
              </p:cNvPr>
              <p:cNvSpPr/>
              <p:nvPr/>
            </p:nvSpPr>
            <p:spPr bwMode="auto">
              <a:xfrm>
                <a:off x="3733800" y="4038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B1B8030-A1A3-4280-BB74-AFF997B952C6}"/>
                  </a:ext>
                </a:extLst>
              </p:cNvPr>
              <p:cNvSpPr/>
              <p:nvPr/>
            </p:nvSpPr>
            <p:spPr bwMode="auto">
              <a:xfrm>
                <a:off x="3733800" y="3657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EE53AF6-DE64-46F8-B4B9-68123CE8AD7A}"/>
                  </a:ext>
                </a:extLst>
              </p:cNvPr>
              <p:cNvSpPr/>
              <p:nvPr/>
            </p:nvSpPr>
            <p:spPr bwMode="auto">
              <a:xfrm>
                <a:off x="3733800" y="4419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20F901F-070E-481B-8933-9CD659D2A3C2}"/>
                  </a:ext>
                </a:extLst>
              </p:cNvPr>
              <p:cNvSpPr/>
              <p:nvPr/>
            </p:nvSpPr>
            <p:spPr bwMode="auto">
              <a:xfrm>
                <a:off x="3733800" y="4800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CE0CC51-6579-49EA-BA61-33E302E75398}"/>
                </a:ext>
              </a:extLst>
            </p:cNvPr>
            <p:cNvSpPr/>
            <p:nvPr/>
          </p:nvSpPr>
          <p:spPr>
            <a:xfrm>
              <a:off x="4034837" y="3324114"/>
              <a:ext cx="431237" cy="43123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4752A0C-E9EE-4D3D-8312-AAAAFEA19F3B}"/>
                </a:ext>
              </a:extLst>
            </p:cNvPr>
            <p:cNvGrpSpPr/>
            <p:nvPr/>
          </p:nvGrpSpPr>
          <p:grpSpPr>
            <a:xfrm>
              <a:off x="3121933" y="2053962"/>
              <a:ext cx="797806" cy="2971542"/>
              <a:chOff x="3192699" y="2182242"/>
              <a:chExt cx="704865" cy="262537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E1F2BCD-25EF-4006-A834-839781E4A232}"/>
                  </a:ext>
                </a:extLst>
              </p:cNvPr>
              <p:cNvGrpSpPr/>
              <p:nvPr/>
            </p:nvGrpSpPr>
            <p:grpSpPr>
              <a:xfrm>
                <a:off x="3192699" y="2182242"/>
                <a:ext cx="659034" cy="1236485"/>
                <a:chOff x="3143533" y="2159232"/>
                <a:chExt cx="659034" cy="1236485"/>
              </a:xfrm>
            </p:grpSpPr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255A0191-B62E-491C-95A4-0A1C82E9A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533" y="3283612"/>
                  <a:ext cx="654184" cy="112105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AC94475-B5FB-46FA-BA47-9EBDF92592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002" y="2917330"/>
                  <a:ext cx="578884" cy="273254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3FAB89D2-6329-4306-A3B4-8C8DDF67D9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533" y="2582291"/>
                  <a:ext cx="659034" cy="527650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5BCAED48-EBD4-464E-95C3-AD794D52A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4904" y="2159232"/>
                  <a:ext cx="607663" cy="857681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10FDD3A-4F75-4994-BA05-97E08E36C4E6}"/>
                  </a:ext>
                </a:extLst>
              </p:cNvPr>
              <p:cNvGrpSpPr/>
              <p:nvPr/>
            </p:nvGrpSpPr>
            <p:grpSpPr>
              <a:xfrm flipV="1">
                <a:off x="3238530" y="3571127"/>
                <a:ext cx="659034" cy="1236485"/>
                <a:chOff x="3143533" y="2159232"/>
                <a:chExt cx="659034" cy="1236485"/>
              </a:xfrm>
            </p:grpSpPr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35641166-570F-4E7B-8022-5D0225B465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533" y="3281417"/>
                  <a:ext cx="608353" cy="114300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ACA21E93-411F-48B5-9C72-B88FC0A34D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002" y="2917330"/>
                  <a:ext cx="578884" cy="273254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E2FF879D-32F7-4E8F-A153-C4BF214E8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533" y="2582291"/>
                  <a:ext cx="659034" cy="527650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875BE779-1155-4839-A41D-644092919D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4904" y="2159232"/>
                  <a:ext cx="607663" cy="857681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1C45198-2A1A-44E9-851D-EA8A01C61D57}"/>
                </a:ext>
              </a:extLst>
            </p:cNvPr>
            <p:cNvSpPr/>
            <p:nvPr/>
          </p:nvSpPr>
          <p:spPr>
            <a:xfrm>
              <a:off x="5684218" y="3324114"/>
              <a:ext cx="431237" cy="43123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7B708C27-1B25-45F2-970F-2D3D5956029F}"/>
                </a:ext>
              </a:extLst>
            </p:cNvPr>
            <p:cNvCxnSpPr/>
            <p:nvPr/>
          </p:nvCxnSpPr>
          <p:spPr>
            <a:xfrm>
              <a:off x="4628495" y="3539733"/>
              <a:ext cx="892534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E7269F0C-869A-4A14-9E17-BF72853ABD1C}"/>
                </a:ext>
              </a:extLst>
            </p:cNvPr>
            <p:cNvCxnSpPr>
              <a:cxnSpLocks/>
            </p:cNvCxnSpPr>
            <p:nvPr/>
          </p:nvCxnSpPr>
          <p:spPr>
            <a:xfrm>
              <a:off x="5899837" y="3884723"/>
              <a:ext cx="0" cy="196241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FBEC59E-21D3-4EC8-BC12-7285133B7A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5309" y="5775394"/>
              <a:ext cx="368452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E4A8E24C-1E5A-4A4B-813D-718C6A2D325D}"/>
                </a:ext>
              </a:extLst>
            </p:cNvPr>
            <p:cNvCxnSpPr>
              <a:cxnSpLocks/>
            </p:cNvCxnSpPr>
            <p:nvPr/>
          </p:nvCxnSpPr>
          <p:spPr>
            <a:xfrm>
              <a:off x="2215309" y="3539733"/>
              <a:ext cx="34535" cy="2235661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BD79AAF-8413-40E2-BB0C-0D79BC9ADB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9844" y="3573048"/>
              <a:ext cx="41684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A537380-3EE3-4C9A-A23B-AD97486873C3}"/>
                </a:ext>
              </a:extLst>
            </p:cNvPr>
            <p:cNvSpPr txBox="1"/>
            <p:nvPr/>
          </p:nvSpPr>
          <p:spPr>
            <a:xfrm>
              <a:off x="4578299" y="3723835"/>
              <a:ext cx="993694" cy="418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Reduce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A4C86A7-BFF2-4988-BE61-555F6DFA408B}"/>
                </a:ext>
              </a:extLst>
            </p:cNvPr>
            <p:cNvSpPr txBox="1"/>
            <p:nvPr/>
          </p:nvSpPr>
          <p:spPr>
            <a:xfrm>
              <a:off x="2681565" y="5155904"/>
              <a:ext cx="795565" cy="418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Maps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D9E26B6-DCCE-4AA3-A3D2-5E81F92E2D8C}"/>
                </a:ext>
              </a:extLst>
            </p:cNvPr>
            <p:cNvSpPr txBox="1"/>
            <p:nvPr/>
          </p:nvSpPr>
          <p:spPr>
            <a:xfrm>
              <a:off x="3158916" y="5844685"/>
              <a:ext cx="912265" cy="418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Iterate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45CA5A4-6795-4553-8DF4-38BCAF2E74A1}"/>
                </a:ext>
              </a:extLst>
            </p:cNvPr>
            <p:cNvSpPr txBox="1"/>
            <p:nvPr/>
          </p:nvSpPr>
          <p:spPr>
            <a:xfrm>
              <a:off x="4135252" y="2293180"/>
              <a:ext cx="18843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Internal Execution</a:t>
              </a:r>
              <a:br>
                <a:rPr lang="en-US" dirty="0"/>
              </a:br>
              <a:r>
                <a:rPr lang="en-US" dirty="0"/>
                <a:t>Dataflow Nodes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8EB687A-85CC-46BF-B0CD-16E4E8617E89}"/>
                </a:ext>
              </a:extLst>
            </p:cNvPr>
            <p:cNvSpPr txBox="1"/>
            <p:nvPr/>
          </p:nvSpPr>
          <p:spPr>
            <a:xfrm>
              <a:off x="3867865" y="4483232"/>
              <a:ext cx="1893621" cy="731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HPC</a:t>
              </a:r>
              <a:br>
                <a:rPr lang="en-US" dirty="0"/>
              </a:br>
              <a:r>
                <a:rPr lang="en-US" dirty="0"/>
                <a:t>Communication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8903C99-ECFF-4C67-B7F3-639A0412D82C}"/>
              </a:ext>
            </a:extLst>
          </p:cNvPr>
          <p:cNvSpPr txBox="1"/>
          <p:nvPr/>
        </p:nvSpPr>
        <p:spPr>
          <a:xfrm>
            <a:off x="721271" y="173704"/>
            <a:ext cx="513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Coarse Grain Dataflows links jobs in such a pipeline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5D52AD-7D1F-4E92-95D2-CD333F5D3718}"/>
              </a:ext>
            </a:extLst>
          </p:cNvPr>
          <p:cNvSpPr txBox="1"/>
          <p:nvPr/>
        </p:nvSpPr>
        <p:spPr>
          <a:xfrm>
            <a:off x="1014938" y="540083"/>
            <a:ext cx="177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preparation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E1A394-D4EB-4ABC-975A-D3439C20E7D8}"/>
              </a:ext>
            </a:extLst>
          </p:cNvPr>
          <p:cNvGrpSpPr/>
          <p:nvPr/>
        </p:nvGrpSpPr>
        <p:grpSpPr>
          <a:xfrm>
            <a:off x="62738" y="575926"/>
            <a:ext cx="11256142" cy="1023722"/>
            <a:chOff x="82604" y="607824"/>
            <a:chExt cx="11256142" cy="102372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30F444-8AB8-4A0C-BFBB-4B27A3288AA1}"/>
                </a:ext>
              </a:extLst>
            </p:cNvPr>
            <p:cNvGrpSpPr/>
            <p:nvPr/>
          </p:nvGrpSpPr>
          <p:grpSpPr>
            <a:xfrm>
              <a:off x="82604" y="607824"/>
              <a:ext cx="7821382" cy="1023722"/>
              <a:chOff x="3152320" y="178786"/>
              <a:chExt cx="7821382" cy="1023722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16CBE429-89C3-4EAF-AFE7-5D9CE2628C77}"/>
                  </a:ext>
                </a:extLst>
              </p:cNvPr>
              <p:cNvSpPr/>
              <p:nvPr/>
            </p:nvSpPr>
            <p:spPr>
              <a:xfrm>
                <a:off x="3152320" y="178786"/>
                <a:ext cx="1023722" cy="1023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5562779-E344-4874-9405-B42969171A3F}"/>
                  </a:ext>
                </a:extLst>
              </p:cNvPr>
              <p:cNvSpPr/>
              <p:nvPr/>
            </p:nvSpPr>
            <p:spPr>
              <a:xfrm>
                <a:off x="6551150" y="178786"/>
                <a:ext cx="1023722" cy="1023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CFC8240D-B2DD-43C2-BB13-02072A52EE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6410" y="690647"/>
                <a:ext cx="2354372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D0116E7-2E71-49C3-A438-E1B0FDBC77BF}"/>
                  </a:ext>
                </a:extLst>
              </p:cNvPr>
              <p:cNvSpPr/>
              <p:nvPr/>
            </p:nvSpPr>
            <p:spPr>
              <a:xfrm>
                <a:off x="9949980" y="178786"/>
                <a:ext cx="1023722" cy="1023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5C43115-F4B5-4FEF-9D76-275DE5153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5240" y="690647"/>
                <a:ext cx="2354372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699DD8B-58AE-4916-8658-2C03F823CE25}"/>
                </a:ext>
              </a:extLst>
            </p:cNvPr>
            <p:cNvSpPr/>
            <p:nvPr/>
          </p:nvSpPr>
          <p:spPr>
            <a:xfrm>
              <a:off x="10315024" y="607824"/>
              <a:ext cx="1023722" cy="10237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E3512E8-7B3C-4A0C-846C-4752870AED68}"/>
                </a:ext>
              </a:extLst>
            </p:cNvPr>
            <p:cNvCxnSpPr>
              <a:cxnSpLocks/>
            </p:cNvCxnSpPr>
            <p:nvPr/>
          </p:nvCxnSpPr>
          <p:spPr>
            <a:xfrm>
              <a:off x="7960652" y="1119685"/>
              <a:ext cx="235437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80504D5-B671-43D6-BAA1-DFE141401968}"/>
              </a:ext>
            </a:extLst>
          </p:cNvPr>
          <p:cNvSpPr txBox="1"/>
          <p:nvPr/>
        </p:nvSpPr>
        <p:spPr>
          <a:xfrm>
            <a:off x="4467051" y="552615"/>
            <a:ext cx="112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632C084-036E-4427-96A8-6D5C6BC3EBBA}"/>
              </a:ext>
            </a:extLst>
          </p:cNvPr>
          <p:cNvSpPr txBox="1"/>
          <p:nvPr/>
        </p:nvSpPr>
        <p:spPr>
          <a:xfrm>
            <a:off x="7892751" y="335101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Dimension</a:t>
            </a:r>
          </a:p>
          <a:p>
            <a:r>
              <a:rPr lang="en-US" dirty="0"/>
              <a:t>Reduction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AB6A9BB-15D8-47A9-A49D-4A7957C6C21B}"/>
              </a:ext>
            </a:extLst>
          </p:cNvPr>
          <p:cNvSpPr txBox="1"/>
          <p:nvPr/>
        </p:nvSpPr>
        <p:spPr>
          <a:xfrm>
            <a:off x="10310302" y="211362"/>
            <a:ext cx="136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Visualization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3E2FD4-41FF-4BA2-9C6F-F2308EC898AB}"/>
              </a:ext>
            </a:extLst>
          </p:cNvPr>
          <p:cNvSpPr txBox="1"/>
          <p:nvPr/>
        </p:nvSpPr>
        <p:spPr>
          <a:xfrm>
            <a:off x="101304" y="1713847"/>
            <a:ext cx="2236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internally to each job you can also elegantly express algorithm as dataflow but with more stringent performance constraints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FA7EBA40-619C-4BD1-9C7D-6A54924F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263">
            <a:off x="3437532" y="1704294"/>
            <a:ext cx="902224" cy="9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0D78EA15-DEF7-41C6-ACFE-92FC705F386B}"/>
              </a:ext>
            </a:extLst>
          </p:cNvPr>
          <p:cNvSpPr txBox="1">
            <a:spLocks/>
          </p:cNvSpPr>
          <p:nvPr/>
        </p:nvSpPr>
        <p:spPr>
          <a:xfrm>
            <a:off x="7030840" y="2369513"/>
            <a:ext cx="4880675" cy="25224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 = </a:t>
            </a:r>
            <a:r>
              <a:rPr lang="en-US" dirty="0" err="1"/>
              <a:t>loadPoints</a:t>
            </a:r>
            <a:r>
              <a:rPr lang="en-US" dirty="0"/>
              <a:t>()</a:t>
            </a:r>
          </a:p>
          <a:p>
            <a:r>
              <a:rPr lang="en-US" dirty="0"/>
              <a:t>C = </a:t>
            </a:r>
            <a:r>
              <a:rPr lang="en-US" dirty="0" err="1"/>
              <a:t>loadInitCenters</a:t>
            </a:r>
            <a:r>
              <a:rPr lang="en-US" dirty="0"/>
              <a:t>()</a:t>
            </a:r>
          </a:p>
          <a:p>
            <a:r>
              <a:rPr lang="en-US" dirty="0"/>
              <a:t>for 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0; </a:t>
            </a:r>
            <a:r>
              <a:rPr lang="en-US" dirty="0" err="1"/>
              <a:t>i</a:t>
            </a:r>
            <a:r>
              <a:rPr lang="en-US" dirty="0"/>
              <a:t> &lt; 10; </a:t>
            </a:r>
            <a:r>
              <a:rPr lang="en-US" dirty="0" err="1"/>
              <a:t>i</a:t>
            </a:r>
            <a:r>
              <a:rPr lang="en-US" dirty="0"/>
              <a:t>++) {</a:t>
            </a:r>
          </a:p>
          <a:p>
            <a:r>
              <a:rPr lang="en-US" dirty="0"/>
              <a:t>  T = </a:t>
            </a:r>
            <a:r>
              <a:rPr lang="en-US" dirty="0" err="1"/>
              <a:t>P.map</a:t>
            </a:r>
            <a:r>
              <a:rPr lang="en-US" dirty="0"/>
              <a:t>().</a:t>
            </a:r>
            <a:r>
              <a:rPr lang="en-US" dirty="0" err="1"/>
              <a:t>withBroadcast</a:t>
            </a:r>
            <a:r>
              <a:rPr lang="en-US" dirty="0"/>
              <a:t>(C)</a:t>
            </a:r>
          </a:p>
          <a:p>
            <a:r>
              <a:rPr lang="en-US" dirty="0"/>
              <a:t>  C = </a:t>
            </a:r>
            <a:r>
              <a:rPr lang="en-US" dirty="0" err="1"/>
              <a:t>T.reduce</a:t>
            </a:r>
            <a:r>
              <a:rPr lang="en-US" dirty="0"/>
              <a:t>()     }</a:t>
            </a:r>
            <a:br>
              <a:rPr lang="en-US" dirty="0"/>
            </a:br>
            <a:endParaRPr lang="en-US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9FD1DEC-D102-497E-BB6E-C60F54779EB3}"/>
              </a:ext>
            </a:extLst>
          </p:cNvPr>
          <p:cNvCxnSpPr>
            <a:cxnSpLocks/>
          </p:cNvCxnSpPr>
          <p:nvPr/>
        </p:nvCxnSpPr>
        <p:spPr>
          <a:xfrm>
            <a:off x="6320433" y="3429000"/>
            <a:ext cx="0" cy="85026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A8AFFC1-55D7-4FD4-A596-33EC026164F7}"/>
              </a:ext>
            </a:extLst>
          </p:cNvPr>
          <p:cNvCxnSpPr>
            <a:cxnSpLocks/>
          </p:cNvCxnSpPr>
          <p:nvPr/>
        </p:nvCxnSpPr>
        <p:spPr>
          <a:xfrm>
            <a:off x="6285596" y="4306929"/>
            <a:ext cx="515041" cy="0"/>
          </a:xfrm>
          <a:prstGeom prst="line">
            <a:avLst/>
          </a:prstGeom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EE7F63D-FF7D-440E-9EB6-4D417C5429B0}"/>
              </a:ext>
            </a:extLst>
          </p:cNvPr>
          <p:cNvCxnSpPr>
            <a:cxnSpLocks/>
          </p:cNvCxnSpPr>
          <p:nvPr/>
        </p:nvCxnSpPr>
        <p:spPr>
          <a:xfrm>
            <a:off x="6325011" y="3429000"/>
            <a:ext cx="515041" cy="0"/>
          </a:xfrm>
          <a:prstGeom prst="line">
            <a:avLst/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39D91A02-AF24-490A-8689-B857A6512AC6}"/>
              </a:ext>
            </a:extLst>
          </p:cNvPr>
          <p:cNvSpPr txBox="1"/>
          <p:nvPr/>
        </p:nvSpPr>
        <p:spPr>
          <a:xfrm>
            <a:off x="6086387" y="4376864"/>
            <a:ext cx="108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Iterate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2342FE-7AE4-4FB0-A182-9EA1FB25AD5D}"/>
              </a:ext>
            </a:extLst>
          </p:cNvPr>
          <p:cNvSpPr txBox="1"/>
          <p:nvPr/>
        </p:nvSpPr>
        <p:spPr>
          <a:xfrm>
            <a:off x="5786650" y="1970740"/>
            <a:ext cx="479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Corresponding to classic Spark K-means Dataflow</a:t>
            </a:r>
          </a:p>
        </p:txBody>
      </p:sp>
    </p:spTree>
    <p:extLst>
      <p:ext uri="{BB962C8B-B14F-4D97-AF65-F5344CB8AC3E}">
        <p14:creationId xmlns:p14="http://schemas.microsoft.com/office/powerpoint/2010/main" val="2970027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56344" y="286593"/>
            <a:ext cx="10515600" cy="1325563"/>
          </a:xfrm>
        </p:spPr>
        <p:txBody>
          <a:bodyPr/>
          <a:lstStyle/>
          <a:p>
            <a:r>
              <a:rPr lang="en-US" dirty="0"/>
              <a:t>Workflow vs Dataflow: Different grain sizes and different performance trade-offs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75" y="2455458"/>
            <a:ext cx="4487140" cy="265222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0" y="1817225"/>
            <a:ext cx="5554469" cy="2737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990" y="4900353"/>
            <a:ext cx="590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Coarse-grain Dataflow</a:t>
            </a:r>
          </a:p>
          <a:p>
            <a:r>
              <a:rPr lang="en-US" sz="2400" dirty="0"/>
              <a:t>Workflow Controlled by Workflow Engine or a Script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55675" y="5269685"/>
            <a:ext cx="5424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Fine-grain dataflow </a:t>
            </a:r>
            <a:r>
              <a:rPr lang="en-US" sz="2400" dirty="0"/>
              <a:t>application running as a single job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5675" y="1817226"/>
            <a:ext cx="534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fine-grain dataflow can expand from Edge to Cloud</a:t>
            </a:r>
          </a:p>
        </p:txBody>
      </p:sp>
    </p:spTree>
    <p:extLst>
      <p:ext uri="{BB962C8B-B14F-4D97-AF65-F5344CB8AC3E}">
        <p14:creationId xmlns:p14="http://schemas.microsoft.com/office/powerpoint/2010/main" val="683028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237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Fault Tolerance and State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5406"/>
            <a:ext cx="12192000" cy="526517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Similar form of</a:t>
            </a:r>
            <a:r>
              <a:rPr lang="en-US" sz="3600" b="1" dirty="0"/>
              <a:t> check-pointing </a:t>
            </a:r>
            <a:r>
              <a:rPr lang="en-US" sz="3600" dirty="0"/>
              <a:t>mechanism is used already in HPC and Big Data </a:t>
            </a:r>
          </a:p>
          <a:p>
            <a:pPr lvl="1"/>
            <a:r>
              <a:rPr lang="en-US" sz="3200" dirty="0"/>
              <a:t>although HPC informal as doesn’t typically specify as a dataflow graph</a:t>
            </a:r>
          </a:p>
          <a:p>
            <a:pPr lvl="1"/>
            <a:r>
              <a:rPr lang="en-US" sz="3200" dirty="0"/>
              <a:t>Flink and Spark do better than MPI due to use of</a:t>
            </a:r>
            <a:r>
              <a:rPr lang="en-US" sz="3200" b="1" dirty="0"/>
              <a:t> database </a:t>
            </a:r>
            <a:r>
              <a:rPr lang="en-US" sz="3200" dirty="0"/>
              <a:t>technologies; MPI is a bit harder due to richer state but there is an obvious integrated model using RDD type snapshots of MPI style jobs</a:t>
            </a:r>
          </a:p>
          <a:p>
            <a:r>
              <a:rPr lang="en-US" sz="3600" dirty="0"/>
              <a:t>Checkpoint </a:t>
            </a:r>
            <a:r>
              <a:rPr lang="en-US" sz="3600" b="1" dirty="0"/>
              <a:t>after each stage of the dataflow graph </a:t>
            </a:r>
            <a:r>
              <a:rPr lang="en-US" sz="3600" b="1" dirty="0">
                <a:solidFill>
                  <a:srgbClr val="FF0000"/>
                </a:solidFill>
              </a:rPr>
              <a:t>(at location of intelligent dataflow nodes)</a:t>
            </a:r>
          </a:p>
          <a:p>
            <a:pPr lvl="1"/>
            <a:r>
              <a:rPr lang="en-US" sz="3200" dirty="0"/>
              <a:t>Natural synchronization point</a:t>
            </a:r>
          </a:p>
          <a:p>
            <a:pPr lvl="1"/>
            <a:r>
              <a:rPr lang="en-US" sz="3200" dirty="0"/>
              <a:t>Let’s allows user to choose when to checkpoint (not every stage)</a:t>
            </a:r>
          </a:p>
          <a:p>
            <a:pPr lvl="1"/>
            <a:r>
              <a:rPr lang="en-US" sz="3200" dirty="0"/>
              <a:t>Save state as user specifies; Spark just saves Model state which is insufficient for complex algorithms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0759B99-E7A9-44E7-80BB-B00F47A3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4398-62D8-448F-9F4A-5D4BCEB75C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EAB09-21D7-42AC-8AD2-18FB9F0D4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47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CD081-4AC4-4C8D-9D9C-E5BBD08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3598"/>
            <a:ext cx="12192000" cy="40508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Futures </a:t>
            </a:r>
            <a:br>
              <a:rPr lang="en-US" dirty="0"/>
            </a:br>
            <a:r>
              <a:rPr lang="en-US" dirty="0"/>
              <a:t>Implementing  Twister2</a:t>
            </a:r>
            <a:br>
              <a:rPr lang="en-US" dirty="0"/>
            </a:br>
            <a:r>
              <a:rPr lang="en-US" sz="4800" dirty="0"/>
              <a:t>AI First High Performance Big Data Computing</a:t>
            </a:r>
            <a:endParaRPr lang="en-US" b="1" dirty="0"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3EBFD-E9A8-49FF-BE0D-8478DE4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D9BF-87B8-4AC9-ADC2-13A85434FA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BEF53-FF03-4C56-93B0-F3BAF68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6D05C0-7DEE-4D36-A21F-862125AA6802}"/>
              </a:ext>
            </a:extLst>
          </p:cNvPr>
          <p:cNvGrpSpPr/>
          <p:nvPr/>
        </p:nvGrpSpPr>
        <p:grpSpPr>
          <a:xfrm>
            <a:off x="1878142" y="136526"/>
            <a:ext cx="9202233" cy="2438400"/>
            <a:chOff x="1878142" y="136526"/>
            <a:chExt cx="9202233" cy="243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D75E32-81D4-41C0-A55D-9BB3075734BF}"/>
                </a:ext>
              </a:extLst>
            </p:cNvPr>
            <p:cNvGrpSpPr/>
            <p:nvPr/>
          </p:nvGrpSpPr>
          <p:grpSpPr>
            <a:xfrm>
              <a:off x="1878142" y="136526"/>
              <a:ext cx="7886700" cy="2438400"/>
              <a:chOff x="1952787" y="200751"/>
              <a:chExt cx="7886700" cy="2438400"/>
            </a:xfrm>
          </p:grpSpPr>
          <p:pic>
            <p:nvPicPr>
              <p:cNvPr id="11" name="Picture 2" descr="http://www.iterativemapreduce.org/images/twister.png">
                <a:extLst>
                  <a:ext uri="{FF2B5EF4-FFF2-40B4-BE49-F238E27FC236}">
                    <a16:creationId xmlns:a16="http://schemas.microsoft.com/office/drawing/2014/main" id="{48F94B8C-2450-47A3-8C2F-0E569B85C0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721984C-809B-4739-B72B-599ED17E583E}"/>
                  </a:ext>
                </a:extLst>
              </p:cNvPr>
              <p:cNvSpPr/>
              <p:nvPr/>
            </p:nvSpPr>
            <p:spPr>
              <a:xfrm>
                <a:off x="3838526" y="2269819"/>
                <a:ext cx="3662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http://www.iterativemapreduce.org/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9C05C7-EB7B-41DA-8F51-EB1408D6243C}"/>
                </a:ext>
              </a:extLst>
            </p:cNvPr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71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ADA81FF-26A8-41E6-BC6D-9F6AB18E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Twister2 Timeline: End of August 2018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A334AE-0E20-4EBC-82F0-C56D48A6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6" y="154853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Twister:Net</a:t>
            </a:r>
            <a:r>
              <a:rPr lang="en-US" dirty="0"/>
              <a:t> Dataflow Communication API</a:t>
            </a:r>
          </a:p>
          <a:p>
            <a:pPr lvl="1"/>
            <a:r>
              <a:rPr lang="en-US" dirty="0"/>
              <a:t>Dataflow communications with MPI or TCP </a:t>
            </a:r>
          </a:p>
          <a:p>
            <a:r>
              <a:rPr lang="en-US" dirty="0"/>
              <a:t>Harp for Machine Learning (Custom BSP Communications)</a:t>
            </a:r>
          </a:p>
          <a:p>
            <a:pPr lvl="1"/>
            <a:r>
              <a:rPr lang="en-US" dirty="0"/>
              <a:t>Rich collectives</a:t>
            </a:r>
          </a:p>
          <a:p>
            <a:pPr lvl="1"/>
            <a:r>
              <a:rPr lang="en-US" dirty="0"/>
              <a:t>Around 30 ML algorithms</a:t>
            </a:r>
          </a:p>
          <a:p>
            <a:r>
              <a:rPr lang="en-US" dirty="0"/>
              <a:t>HDFS Integration</a:t>
            </a:r>
          </a:p>
          <a:p>
            <a:r>
              <a:rPr lang="en-US" dirty="0"/>
              <a:t>Task Graph</a:t>
            </a:r>
          </a:p>
          <a:p>
            <a:pPr lvl="1"/>
            <a:r>
              <a:rPr lang="en-US" dirty="0"/>
              <a:t>Streaming - Storm model</a:t>
            </a:r>
          </a:p>
          <a:p>
            <a:pPr lvl="1"/>
            <a:r>
              <a:rPr lang="en-US" dirty="0"/>
              <a:t>Batch analytics - Hadoop </a:t>
            </a:r>
          </a:p>
          <a:p>
            <a:r>
              <a:rPr lang="en-US" dirty="0"/>
              <a:t>Deployments on Docker, Kubernetes, Mesos (Aurora), Nomad, </a:t>
            </a:r>
            <a:r>
              <a:rPr lang="en-US" dirty="0" err="1"/>
              <a:t>Slurm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19D65-1878-4E5C-AC34-67E54074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619C-B12E-4252-91A6-8041F44C9C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7EE7-2B0A-4287-A07E-53181E42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1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C140A-2650-4019-9BF0-F6B9F65E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58" y="116822"/>
            <a:ext cx="10515600" cy="864814"/>
          </a:xfrm>
        </p:spPr>
        <p:txBody>
          <a:bodyPr/>
          <a:lstStyle/>
          <a:p>
            <a:r>
              <a:rPr lang="en-US" dirty="0"/>
              <a:t>Distinctive Features of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3011B-0AF2-479D-B0B6-9E5D5D397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830" y="134825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Ratio of data to model sizes: vertical axis on next slide</a:t>
            </a:r>
          </a:p>
          <a:p>
            <a:r>
              <a:rPr lang="en-US" dirty="0"/>
              <a:t>Importance of Synchronization – ratio of inter-node communication to node computing: horizontal axis on next slide</a:t>
            </a:r>
          </a:p>
          <a:p>
            <a:r>
              <a:rPr lang="en-US" dirty="0"/>
              <a:t>Sparsity of Data or Model; impacts value of GPU’s or vector computing</a:t>
            </a:r>
          </a:p>
          <a:p>
            <a:r>
              <a:rPr lang="en-US" dirty="0"/>
              <a:t>Irregularity of Data or Model</a:t>
            </a:r>
          </a:p>
          <a:p>
            <a:r>
              <a:rPr lang="en-US" dirty="0"/>
              <a:t>Geographic distribution of Data as in edge computing; use of streaming (dynamic data) versus batch paradigms</a:t>
            </a:r>
          </a:p>
          <a:p>
            <a:r>
              <a:rPr lang="en-US" dirty="0"/>
              <a:t>Dynamic model structure as in some iterative algorithms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7C76B-CBD9-4CFF-8160-4876C9D5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E2CA-3D1B-40B7-AEAA-5DA74A30CD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ED5BB-11A0-4D7C-9E05-13A41344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49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ADA81FF-26A8-41E6-BC6D-9F6AB18E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101147"/>
          </a:xfrm>
        </p:spPr>
        <p:txBody>
          <a:bodyPr/>
          <a:lstStyle/>
          <a:p>
            <a:r>
              <a:rPr lang="en-US" dirty="0"/>
              <a:t>Twister2 Timeline: End of December 2018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A334AE-0E20-4EBC-82F0-C56D48A6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8925"/>
            <a:ext cx="10930466" cy="53574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Native MPI integration to Mesos, Yarn</a:t>
            </a:r>
          </a:p>
          <a:p>
            <a:r>
              <a:rPr lang="en-US" dirty="0"/>
              <a:t>Naiad model based Task system for Machine Learning</a:t>
            </a:r>
          </a:p>
          <a:p>
            <a:r>
              <a:rPr lang="en-US" dirty="0"/>
              <a:t>Link to Pilot Jobs</a:t>
            </a:r>
          </a:p>
          <a:p>
            <a:r>
              <a:rPr lang="en-US" dirty="0"/>
              <a:t>Fault tolerance as in Heron and Spark</a:t>
            </a:r>
          </a:p>
          <a:p>
            <a:pPr lvl="1"/>
            <a:r>
              <a:rPr lang="en-US" dirty="0"/>
              <a:t>Streaming</a:t>
            </a:r>
          </a:p>
          <a:p>
            <a:pPr lvl="1"/>
            <a:r>
              <a:rPr lang="en-US" dirty="0"/>
              <a:t>Batch</a:t>
            </a:r>
          </a:p>
          <a:p>
            <a:r>
              <a:rPr lang="en-US" dirty="0"/>
              <a:t>Hierarchical dataflows with Streaming, Machine Learning and Batch integrated seamlessly</a:t>
            </a:r>
          </a:p>
          <a:p>
            <a:r>
              <a:rPr lang="en-US" dirty="0"/>
              <a:t>Data abstractions for streaming and batch (Streamlets, RDD)</a:t>
            </a:r>
          </a:p>
          <a:p>
            <a:r>
              <a:rPr lang="en-US" dirty="0"/>
              <a:t>Workflow graphs (Kepler, Spark) with linkage defined by Data Abstractions (RDD)</a:t>
            </a:r>
          </a:p>
          <a:p>
            <a:r>
              <a:rPr lang="en-US" dirty="0"/>
              <a:t>End to end applications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19D65-1878-4E5C-AC34-67E54074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8BE3-ACAE-426E-8388-FBE4F29823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7EE7-2B0A-4287-A07E-53181E42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88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ADA81FF-26A8-41E6-BC6D-9F6AB18E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168"/>
            <a:ext cx="10515600" cy="792450"/>
          </a:xfrm>
        </p:spPr>
        <p:txBody>
          <a:bodyPr/>
          <a:lstStyle/>
          <a:p>
            <a:r>
              <a:rPr lang="en-US" dirty="0"/>
              <a:t>Twister2 Timeline: After December 2018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A334AE-0E20-4EBC-82F0-C56D48A6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6" y="696036"/>
            <a:ext cx="10515600" cy="57593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Dynamic task migrations </a:t>
            </a:r>
          </a:p>
          <a:p>
            <a:r>
              <a:rPr lang="en-US" dirty="0"/>
              <a:t>RDMA and other communication enhancements</a:t>
            </a:r>
          </a:p>
          <a:p>
            <a:r>
              <a:rPr lang="en-US" dirty="0"/>
              <a:t>Integrate parts of Twister2 components as big data systems enhancements (i.e. run current Big Data software invoking Twister2 components)</a:t>
            </a:r>
          </a:p>
          <a:p>
            <a:pPr lvl="1"/>
            <a:r>
              <a:rPr lang="en-US" dirty="0"/>
              <a:t>Heron (easiest), Spark, Flink, Hadoop (like Harp today)</a:t>
            </a:r>
          </a:p>
          <a:p>
            <a:r>
              <a:rPr lang="en-US" dirty="0"/>
              <a:t>Support different APIs (i.e. run Twister2 looking like current Big Data Software)</a:t>
            </a:r>
          </a:p>
          <a:p>
            <a:pPr lvl="1"/>
            <a:r>
              <a:rPr lang="en-US" dirty="0"/>
              <a:t>Hadoop</a:t>
            </a:r>
          </a:p>
          <a:p>
            <a:pPr lvl="1"/>
            <a:r>
              <a:rPr lang="en-US" dirty="0"/>
              <a:t>Spark (Flink)</a:t>
            </a:r>
          </a:p>
          <a:p>
            <a:pPr lvl="1"/>
            <a:r>
              <a:rPr lang="en-US" dirty="0"/>
              <a:t>Storm</a:t>
            </a:r>
          </a:p>
          <a:p>
            <a:r>
              <a:rPr lang="en-US" dirty="0"/>
              <a:t>Refinements like Marathon with Mesos etc.</a:t>
            </a:r>
          </a:p>
          <a:p>
            <a:r>
              <a:rPr lang="en-US" dirty="0"/>
              <a:t>Function as a Service and Serverless</a:t>
            </a:r>
          </a:p>
          <a:p>
            <a:r>
              <a:rPr lang="en-US" dirty="0"/>
              <a:t>Support higher level abstractions</a:t>
            </a:r>
          </a:p>
          <a:p>
            <a:pPr lvl="1"/>
            <a:r>
              <a:rPr lang="en-US" dirty="0" err="1"/>
              <a:t>Twister:SQL</a:t>
            </a:r>
            <a:r>
              <a:rPr lang="en-US" dirty="0"/>
              <a:t> (major Spark use case)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19D65-1878-4E5C-AC34-67E54074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D00F-415D-446D-9B98-82C6C44C71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7EE7-2B0A-4287-A07E-53181E42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92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5542-BC99-4E7D-8E8D-3294B513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716692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Summary of </a:t>
            </a:r>
            <a:r>
              <a:rPr lang="en-US" sz="3200" dirty="0"/>
              <a:t>High-Performance Big Data Computing Environments 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2C802-0D7B-4FDC-AAB8-E1E9E386A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39852"/>
            <a:ext cx="12192000" cy="5458419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000" dirty="0"/>
              <a:t>Integration of current (Apache) Big Data and HPC technologies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Integration of Big Data and Big Simulation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Integration of edge to cloud or streaming to batch technologies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We have built a high performance data analysis library SPIDAL supported by an Hadoop plug-in Harp with computation models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We have integrated HPC into many Apache systems with HPC-ABDS with rich set of communication collectives as in Harp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We have done a preliminary analysis of the different runtimes of Hadoop, Spark, Flink, Storm, Heron, Naiad, DARMA (HPC Asynchronous Many Task) and identified key components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There are different technologies for different circumstances but can be unified by high level abstractions such as communication/data/task/workflow API’s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Apache systems use dataflow communication which is natural for distributed systems but slower for classic parallel computing. We suggest </a:t>
            </a:r>
            <a:r>
              <a:rPr lang="en-US" sz="2000" dirty="0" err="1"/>
              <a:t>Twister:Net</a:t>
            </a:r>
            <a:endParaRPr lang="en-US" sz="2000" dirty="0"/>
          </a:p>
          <a:p>
            <a:pPr lvl="1">
              <a:spcBef>
                <a:spcPts val="400"/>
              </a:spcBef>
            </a:pPr>
            <a:r>
              <a:rPr lang="en-US" sz="1800" dirty="0"/>
              <a:t>No standard dataflow library (why?). </a:t>
            </a:r>
            <a:r>
              <a:rPr lang="en-US" sz="1800" b="1" dirty="0"/>
              <a:t>Add Dataflow primitives in MPI-4?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HPC could adopt some of tools of Big Data as in Coordination Points (dataflow nodes), State management (fault tolerance) with RDD (datasets)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Could integrate dataflow and workflow in a cleaner fashion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Twister2 can offer major Spark Hadoop Heron  capabilities with clean high performance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C741E-C512-484A-B2F3-50C367D1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ACAF-F5B3-4572-9F56-6520BFEDF2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ED753A-F7F1-4C48-AF01-2BCE12DD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9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5BD4-5E2E-42E9-82AE-53907FCF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00" y="84864"/>
            <a:ext cx="11295609" cy="740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Big Data and Simulation Difficulty in Parallelism</a:t>
            </a:r>
            <a:br>
              <a:rPr lang="en-US" dirty="0"/>
            </a:br>
            <a:r>
              <a:rPr lang="en-US" sz="3100" dirty="0">
                <a:solidFill>
                  <a:srgbClr val="FF0000"/>
                </a:solidFill>
              </a:rPr>
              <a:t>Size of Synchronization constraints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2E56-1EA1-4AB2-B9B1-D49D7BE3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38" y="5407667"/>
            <a:ext cx="8490332" cy="815710"/>
          </a:xfrm>
          <a:ln w="19050">
            <a:solidFill>
              <a:schemeClr val="tx1"/>
            </a:solidFill>
          </a:ln>
        </p:spPr>
        <p:txBody>
          <a:bodyPr tIns="91440" bIns="91440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Just two problem characteristics</a:t>
            </a:r>
          </a:p>
          <a:p>
            <a:pPr marL="0" indent="0" algn="ctr">
              <a:buNone/>
            </a:pPr>
            <a:r>
              <a:rPr lang="en-US" b="1" dirty="0"/>
              <a:t>There is also data/compute distribution seen in grid/edge computing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9A1F-AEFC-4CFC-BDE8-9B448D0E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57A4-5B8E-40FD-BF74-3AF6AB2DE4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E0A37-7CE1-4DF1-BBFD-8A65CEF0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DA573E-EAF5-41DF-95B3-9CB841BD4E07}"/>
              </a:ext>
            </a:extLst>
          </p:cNvPr>
          <p:cNvGrpSpPr/>
          <p:nvPr/>
        </p:nvGrpSpPr>
        <p:grpSpPr>
          <a:xfrm>
            <a:off x="1041991" y="681037"/>
            <a:ext cx="10002284" cy="0"/>
            <a:chOff x="1041991" y="681037"/>
            <a:chExt cx="10002284" cy="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7B3D73B-63B7-413F-9BAA-70AB4A187844}"/>
                </a:ext>
              </a:extLst>
            </p:cNvPr>
            <p:cNvCxnSpPr/>
            <p:nvPr/>
          </p:nvCxnSpPr>
          <p:spPr>
            <a:xfrm>
              <a:off x="1041991" y="681037"/>
              <a:ext cx="1913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D70B65D-B9F2-4195-AD10-9D76488E31C4}"/>
                </a:ext>
              </a:extLst>
            </p:cNvPr>
            <p:cNvCxnSpPr/>
            <p:nvPr/>
          </p:nvCxnSpPr>
          <p:spPr>
            <a:xfrm>
              <a:off x="9130414" y="681037"/>
              <a:ext cx="1913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AD01AF-CA24-49F8-B2C0-6CFC8E5E1712}"/>
              </a:ext>
            </a:extLst>
          </p:cNvPr>
          <p:cNvSpPr txBox="1"/>
          <p:nvPr/>
        </p:nvSpPr>
        <p:spPr>
          <a:xfrm>
            <a:off x="805152" y="2849769"/>
            <a:ext cx="302525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Pleasingly Parallel</a:t>
            </a:r>
          </a:p>
          <a:p>
            <a:r>
              <a:rPr lang="en-US" sz="2000" b="1" dirty="0"/>
              <a:t>Often independent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3B4AF-3C5F-4FA5-9AAB-2D5CFAEE2B27}"/>
              </a:ext>
            </a:extLst>
          </p:cNvPr>
          <p:cNvSpPr txBox="1"/>
          <p:nvPr/>
        </p:nvSpPr>
        <p:spPr>
          <a:xfrm>
            <a:off x="1433493" y="1976376"/>
            <a:ext cx="229515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MapReduce as in scalable databases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1B34B-ABE5-46D1-A43B-FC8FAD87576E}"/>
              </a:ext>
            </a:extLst>
          </p:cNvPr>
          <p:cNvSpPr txBox="1"/>
          <p:nvPr/>
        </p:nvSpPr>
        <p:spPr>
          <a:xfrm>
            <a:off x="7665720" y="3996806"/>
            <a:ext cx="308610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Structured Adaptive Sparse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A4BC5-8129-431A-A6BF-8FBF459C27ED}"/>
              </a:ext>
            </a:extLst>
          </p:cNvPr>
          <p:cNvSpPr txBox="1"/>
          <p:nvPr/>
        </p:nvSpPr>
        <p:spPr>
          <a:xfrm>
            <a:off x="979693" y="798196"/>
            <a:ext cx="193364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Loosely Coupled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70B53-85F0-476E-A42A-AEBE48A84A67}"/>
              </a:ext>
            </a:extLst>
          </p:cNvPr>
          <p:cNvSpPr txBox="1"/>
          <p:nvPr/>
        </p:nvSpPr>
        <p:spPr>
          <a:xfrm>
            <a:off x="9680353" y="4548348"/>
            <a:ext cx="158425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Largest scale simulations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57386F-E56D-42BF-B83B-9416B2E6DC39}"/>
              </a:ext>
            </a:extLst>
          </p:cNvPr>
          <p:cNvSpPr txBox="1"/>
          <p:nvPr/>
        </p:nvSpPr>
        <p:spPr>
          <a:xfrm>
            <a:off x="1780218" y="3724999"/>
            <a:ext cx="2214525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Current major Big Data category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1BBCB-0CF0-4F5E-B30A-DB9580FD8E25}"/>
              </a:ext>
            </a:extLst>
          </p:cNvPr>
          <p:cNvSpPr txBox="1"/>
          <p:nvPr/>
        </p:nvSpPr>
        <p:spPr>
          <a:xfrm>
            <a:off x="962149" y="1384187"/>
            <a:ext cx="221452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CC"/>
                </a:solidFill>
              </a:rPr>
              <a:t>Commodity Clouds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279C3-DBB0-47BA-B044-51961CD19E54}"/>
              </a:ext>
            </a:extLst>
          </p:cNvPr>
          <p:cNvSpPr txBox="1"/>
          <p:nvPr/>
        </p:nvSpPr>
        <p:spPr>
          <a:xfrm>
            <a:off x="4330832" y="1223085"/>
            <a:ext cx="3566042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600CC"/>
                </a:solidFill>
              </a:rPr>
              <a:t>HPC Clouds: Accelerators</a:t>
            </a:r>
          </a:p>
          <a:p>
            <a:pPr algn="ctr"/>
            <a:r>
              <a:rPr lang="en-US" sz="2000" b="1" dirty="0">
                <a:solidFill>
                  <a:srgbClr val="6600CC"/>
                </a:solidFill>
              </a:rPr>
              <a:t>High Performance Interconnect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DEF111-9B75-463E-A167-2DD04AC537AC}"/>
              </a:ext>
            </a:extLst>
          </p:cNvPr>
          <p:cNvSpPr txBox="1"/>
          <p:nvPr/>
        </p:nvSpPr>
        <p:spPr>
          <a:xfrm>
            <a:off x="9018820" y="5546566"/>
            <a:ext cx="290731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CC"/>
                </a:solidFill>
              </a:rPr>
              <a:t>Exascale Supercomputers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0FD25-1DEF-47C4-9F7C-458B0A3BBB5B}"/>
              </a:ext>
            </a:extLst>
          </p:cNvPr>
          <p:cNvSpPr txBox="1"/>
          <p:nvPr/>
        </p:nvSpPr>
        <p:spPr>
          <a:xfrm>
            <a:off x="4247557" y="2172865"/>
            <a:ext cx="1848443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Global Machine Learning</a:t>
            </a:r>
          </a:p>
          <a:p>
            <a:r>
              <a:rPr lang="en-US" sz="2000" b="1" dirty="0"/>
              <a:t>e.g. parallel clustering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56D980-7E8A-4814-ADE1-8EFECCC23E6D}"/>
              </a:ext>
            </a:extLst>
          </p:cNvPr>
          <p:cNvSpPr txBox="1"/>
          <p:nvPr/>
        </p:nvSpPr>
        <p:spPr>
          <a:xfrm>
            <a:off x="6241163" y="2215008"/>
            <a:ext cx="194073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Deep 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937F93-9EE5-4764-BA72-832278096132}"/>
              </a:ext>
            </a:extLst>
          </p:cNvPr>
          <p:cNvSpPr txBox="1"/>
          <p:nvPr/>
        </p:nvSpPr>
        <p:spPr>
          <a:xfrm>
            <a:off x="8211091" y="1218058"/>
            <a:ext cx="3566042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600CC"/>
                </a:solidFill>
              </a:rPr>
              <a:t>HPC Clouds/Supercomputers</a:t>
            </a:r>
          </a:p>
          <a:p>
            <a:pPr algn="ctr"/>
            <a:r>
              <a:rPr lang="en-US" sz="2000" b="1" dirty="0">
                <a:solidFill>
                  <a:srgbClr val="6600CC"/>
                </a:solidFill>
              </a:rPr>
              <a:t>Memory access also critical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30EBAE-3867-4BD8-89C4-6A4C1134F36D}"/>
              </a:ext>
            </a:extLst>
          </p:cNvPr>
          <p:cNvSpPr txBox="1"/>
          <p:nvPr/>
        </p:nvSpPr>
        <p:spPr>
          <a:xfrm>
            <a:off x="8349658" y="3203712"/>
            <a:ext cx="336227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Unstructured Adaptive Sparse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B90A9-8869-4DD1-9391-95B0E7C12551}"/>
              </a:ext>
            </a:extLst>
          </p:cNvPr>
          <p:cNvSpPr txBox="1"/>
          <p:nvPr/>
        </p:nvSpPr>
        <p:spPr>
          <a:xfrm>
            <a:off x="9481977" y="2088765"/>
            <a:ext cx="229515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Graph Analytics e.g. subgraph mining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528EA6-859C-45FA-A9EB-DB6034CAD441}"/>
              </a:ext>
            </a:extLst>
          </p:cNvPr>
          <p:cNvSpPr txBox="1"/>
          <p:nvPr/>
        </p:nvSpPr>
        <p:spPr>
          <a:xfrm>
            <a:off x="8456870" y="2226453"/>
            <a:ext cx="67354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12BE83-7D42-47C6-924B-78FD2E9228A3}"/>
              </a:ext>
            </a:extLst>
          </p:cNvPr>
          <p:cNvSpPr txBox="1"/>
          <p:nvPr/>
        </p:nvSpPr>
        <p:spPr>
          <a:xfrm>
            <a:off x="4757762" y="3627742"/>
            <a:ext cx="267647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Linear Algebra at core (often not sparse)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A134AE-79DD-4721-BFBE-9583CE4CD20E}"/>
              </a:ext>
            </a:extLst>
          </p:cNvPr>
          <p:cNvCxnSpPr>
            <a:cxnSpLocks/>
          </p:cNvCxnSpPr>
          <p:nvPr/>
        </p:nvCxnSpPr>
        <p:spPr>
          <a:xfrm flipH="1" flipV="1">
            <a:off x="289700" y="2696059"/>
            <a:ext cx="2" cy="2965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6E987D-1AC2-4152-B74E-EAE8933DB204}"/>
              </a:ext>
            </a:extLst>
          </p:cNvPr>
          <p:cNvCxnSpPr/>
          <p:nvPr/>
        </p:nvCxnSpPr>
        <p:spPr>
          <a:xfrm rot="16200000" flipV="1">
            <a:off x="-78175" y="1312893"/>
            <a:ext cx="86991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B71172-60C5-4391-BE7D-4A1D6B71E6BC}"/>
              </a:ext>
            </a:extLst>
          </p:cNvPr>
          <p:cNvSpPr txBox="1"/>
          <p:nvPr/>
        </p:nvSpPr>
        <p:spPr>
          <a:xfrm>
            <a:off x="76619" y="1903492"/>
            <a:ext cx="1095907" cy="707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Size of Disk I/O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395DCA-8CE1-4C74-9684-442B5AB2EBBA}"/>
              </a:ext>
            </a:extLst>
          </p:cNvPr>
          <p:cNvSpPr txBox="1"/>
          <p:nvPr/>
        </p:nvSpPr>
        <p:spPr>
          <a:xfrm>
            <a:off x="9232433" y="785857"/>
            <a:ext cx="193364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Tightly Coupled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7AE611-576B-4944-9363-85BC5A2D4B2F}"/>
              </a:ext>
            </a:extLst>
          </p:cNvPr>
          <p:cNvSpPr txBox="1"/>
          <p:nvPr/>
        </p:nvSpPr>
        <p:spPr>
          <a:xfrm>
            <a:off x="832374" y="4520782"/>
            <a:ext cx="2214523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Parameter sweep simulations</a:t>
            </a:r>
          </a:p>
        </p:txBody>
      </p:sp>
    </p:spTree>
    <p:extLst>
      <p:ext uri="{BB962C8B-B14F-4D97-AF65-F5344CB8AC3E}">
        <p14:creationId xmlns:p14="http://schemas.microsoft.com/office/powerpoint/2010/main" val="43084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1159"/>
            <a:ext cx="12115800" cy="555519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Many applications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LML or Local machine Learning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machine learning (often from R or Python or Matlab) is run separately on every data item such as on every image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But others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GML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Global Machine Learning where  machine learning is a basic algorithm run over all data items (over all nodes in computer)</a:t>
            </a:r>
          </a:p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maximum likelihood or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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with a sum over the N data items – documents, sequences, items to be sold, images etc. and often links (point-pairs). </a:t>
            </a:r>
          </a:p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GML includes Graph analytics, clustering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/community detection, mixture models, topic determination, Multidimensional scaling, 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Deep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Learning Networks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Note Facebook may need lots of small graphs (one per person and ~LML) rather than one giant graph of connected people (GML)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9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Local and Global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76344-36D8-4077-9BF7-D311AFD9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90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E0EDF1-325E-47F0-B121-A2B219A27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7150"/>
            <a:ext cx="12120465" cy="57047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On general principles </a:t>
            </a:r>
            <a:r>
              <a:rPr lang="en-US" sz="2400" b="1" dirty="0"/>
              <a:t>parallel and distributed computing </a:t>
            </a:r>
            <a:r>
              <a:rPr lang="en-US" sz="2400" dirty="0"/>
              <a:t>have different requirements even if sometimes similar functionalities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dirty="0"/>
              <a:t>Apache stack ABDS  typically uses distributed computing concepts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dirty="0"/>
              <a:t>For example, Reduce operation is different in MPI (Harp) and Spark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Large scale simulation requirements are well understood  BUT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Big Data requirements are not agreed but there are a few key </a:t>
            </a:r>
            <a:r>
              <a:rPr lang="en-US" sz="2400" b="1" dirty="0"/>
              <a:t>use types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Pleasingly parallel </a:t>
            </a:r>
            <a:r>
              <a:rPr lang="en-US" dirty="0"/>
              <a:t>processing (including </a:t>
            </a:r>
            <a:r>
              <a:rPr lang="en-US" b="1" dirty="0">
                <a:solidFill>
                  <a:srgbClr val="FF0000"/>
                </a:solidFill>
              </a:rPr>
              <a:t>local machine learning LML</a:t>
            </a:r>
            <a:r>
              <a:rPr lang="en-US" dirty="0"/>
              <a:t>) as of different tweets from different users with perhaps MapReduce style of statistics and visualizations; possibly Streaming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b="1" dirty="0"/>
              <a:t>Database model </a:t>
            </a:r>
            <a:r>
              <a:rPr lang="en-US" dirty="0"/>
              <a:t>with queries again supported by MapReduce for horizontal scaling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Global Machine Learning GML  </a:t>
            </a:r>
            <a:r>
              <a:rPr lang="en-US" dirty="0"/>
              <a:t>with single job using multiple nodes as classic parallel computing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b="1" dirty="0"/>
              <a:t>Deep Learning </a:t>
            </a:r>
            <a:r>
              <a:rPr lang="en-US" dirty="0"/>
              <a:t>certainly needs HPC – possibly only multiple small systems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Current workloads stress 1) and 2) and are suited to current clouds and to Apache Big Data Software (with no HPC)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dirty="0"/>
              <a:t>This explains why Spark with poor GML performance can be so successful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ECAA5A-3295-46DC-89CC-58A3D03B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411" y="74726"/>
            <a:ext cx="5735208" cy="55242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Requirements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FDE6EA-59B9-4532-A8D7-51F307490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EA4F-3606-4BDF-AFA7-195D256A47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AFD36-91B1-4F85-B6BB-21FD9E48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6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A9EC-8B3F-4E77-B2F7-768C6F5A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" y="17758"/>
            <a:ext cx="12092761" cy="91790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Features of High Performance Big Data Processing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C7F78-666C-4564-935F-671AA35CF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5665"/>
            <a:ext cx="12142381" cy="52537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Application Requirements: </a:t>
            </a:r>
            <a:r>
              <a:rPr lang="en-US" dirty="0"/>
              <a:t>The structure of application clearly impacts needed hardware and software</a:t>
            </a:r>
          </a:p>
          <a:p>
            <a:pPr lvl="1"/>
            <a:r>
              <a:rPr lang="en-US" dirty="0"/>
              <a:t>Pleasingly parallel</a:t>
            </a:r>
          </a:p>
          <a:p>
            <a:pPr lvl="1"/>
            <a:r>
              <a:rPr lang="en-US" dirty="0"/>
              <a:t>Workflow</a:t>
            </a:r>
          </a:p>
          <a:p>
            <a:pPr lvl="1"/>
            <a:r>
              <a:rPr lang="en-US" dirty="0"/>
              <a:t>Global Machine Learning</a:t>
            </a:r>
          </a:p>
          <a:p>
            <a:r>
              <a:rPr lang="en-US" b="1" dirty="0"/>
              <a:t>Data model: </a:t>
            </a:r>
            <a:r>
              <a:rPr lang="en-US" dirty="0"/>
              <a:t>SQL, NoSQL; File Systems, Object store; </a:t>
            </a:r>
            <a:r>
              <a:rPr lang="en-US" dirty="0" err="1"/>
              <a:t>Lustre</a:t>
            </a:r>
            <a:r>
              <a:rPr lang="en-US" dirty="0"/>
              <a:t>, HDFS</a:t>
            </a:r>
          </a:p>
          <a:p>
            <a:r>
              <a:rPr lang="en-US" b="1" dirty="0"/>
              <a:t>Distributed data </a:t>
            </a:r>
            <a:r>
              <a:rPr lang="en-US" dirty="0"/>
              <a:t>from distributed sensors and instruments (Internet of Things) requires Edge computing model</a:t>
            </a:r>
          </a:p>
          <a:p>
            <a:pPr lvl="1"/>
            <a:r>
              <a:rPr lang="en-US" dirty="0"/>
              <a:t>Device – Fog – Cloud model and streaming data software and algorithms</a:t>
            </a:r>
          </a:p>
          <a:p>
            <a:r>
              <a:rPr lang="en-US" b="1" dirty="0"/>
              <a:t>Hardware: node </a:t>
            </a:r>
            <a:r>
              <a:rPr lang="en-US" dirty="0"/>
              <a:t>(accelerators such as GPU or KNL for deep learning) and </a:t>
            </a:r>
            <a:r>
              <a:rPr lang="en-US" b="1" dirty="0"/>
              <a:t>multi-node </a:t>
            </a:r>
            <a:r>
              <a:rPr lang="en-US" dirty="0"/>
              <a:t>architecture configured as </a:t>
            </a:r>
            <a:r>
              <a:rPr lang="en-US" b="1" dirty="0"/>
              <a:t>AI First HPC Cloud; </a:t>
            </a:r>
          </a:p>
          <a:p>
            <a:pPr lvl="1"/>
            <a:r>
              <a:rPr lang="en-US" b="1" dirty="0"/>
              <a:t>Disks </a:t>
            </a:r>
            <a:r>
              <a:rPr lang="en-US" dirty="0"/>
              <a:t>speed and location</a:t>
            </a:r>
          </a:p>
          <a:p>
            <a:r>
              <a:rPr lang="en-US" dirty="0"/>
              <a:t>This implies </a:t>
            </a:r>
            <a:r>
              <a:rPr lang="en-US" b="1" dirty="0"/>
              <a:t>software requirements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88DEC-009D-4744-AAE3-9F0E21E1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E2CA-3D1B-40B7-AEAA-5DA74A30CD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DB1D6-159F-4CF9-A1DD-E46C7C940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4F3A4-E18F-4FD8-818D-F75B66837F16}"/>
              </a:ext>
            </a:extLst>
          </p:cNvPr>
          <p:cNvSpPr txBox="1"/>
          <p:nvPr/>
        </p:nvSpPr>
        <p:spPr>
          <a:xfrm>
            <a:off x="5393512" y="1584793"/>
            <a:ext cx="5413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Streaming or Repository access or both</a:t>
            </a:r>
          </a:p>
        </p:txBody>
      </p:sp>
    </p:spTree>
    <p:extLst>
      <p:ext uri="{BB962C8B-B14F-4D97-AF65-F5344CB8AC3E}">
        <p14:creationId xmlns:p14="http://schemas.microsoft.com/office/powerpoint/2010/main" val="3834222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6C49E-EEEA-442F-8BCA-91E7F808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5F6E-084A-44A1-B7A9-9E36AFB15C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D2CA5-5A17-4058-951E-36B3C866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0EFA9-01D2-4469-80A5-697D269F4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" r="70176" b="50068"/>
          <a:stretch/>
        </p:blipFill>
        <p:spPr>
          <a:xfrm>
            <a:off x="-83976" y="0"/>
            <a:ext cx="5411755" cy="6236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07742-5EB4-4E69-8FE5-470F7DA2D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" t="50000" r="70815" b="21225"/>
          <a:stretch/>
        </p:blipFill>
        <p:spPr>
          <a:xfrm>
            <a:off x="5157586" y="407836"/>
            <a:ext cx="7004939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5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4E80-111B-435D-A08E-2EB1C311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5F6E-084A-44A1-B7A9-9E36AFB15C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3FEF9-D5AF-4CE6-AD8E-E2DACFE90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ECF93-561E-4303-8E70-7D2F895C8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96" t="54653"/>
          <a:stretch/>
        </p:blipFill>
        <p:spPr>
          <a:xfrm>
            <a:off x="5867812" y="475861"/>
            <a:ext cx="6488089" cy="4889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8670A-6372-4BC3-900E-0FE1BA4B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96" t="4504" b="44551"/>
          <a:stretch/>
        </p:blipFill>
        <p:spPr>
          <a:xfrm>
            <a:off x="0" y="1"/>
            <a:ext cx="6204858" cy="525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316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30549</TotalTime>
  <Words>2657</Words>
  <Application>Microsoft Office PowerPoint</Application>
  <PresentationFormat>Widescreen</PresentationFormat>
  <Paragraphs>403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ＭＳ Ｐゴシック</vt:lpstr>
      <vt:lpstr>Arial</vt:lpstr>
      <vt:lpstr>Arial Nova</vt:lpstr>
      <vt:lpstr>Calibri</vt:lpstr>
      <vt:lpstr>Calibri Light</vt:lpstr>
      <vt:lpstr>Montserrat</vt:lpstr>
      <vt:lpstr>Symbol</vt:lpstr>
      <vt:lpstr>Times New Roman</vt:lpstr>
      <vt:lpstr>1_Office Theme</vt:lpstr>
      <vt:lpstr>2_Office Theme</vt:lpstr>
      <vt:lpstr>PowerPoint Presentation</vt:lpstr>
      <vt:lpstr>Structure of Applications </vt:lpstr>
      <vt:lpstr>Distinctive Features of Applications</vt:lpstr>
      <vt:lpstr>Big Data and Simulation Difficulty in Parallelism Size of Synchronization constraints</vt:lpstr>
      <vt:lpstr>Local and Global Machine Learning</vt:lpstr>
      <vt:lpstr>Requirements</vt:lpstr>
      <vt:lpstr>Features of High Performance Big Data Processing Systems</vt:lpstr>
      <vt:lpstr>PowerPoint Presentation</vt:lpstr>
      <vt:lpstr>PowerPoint Presentation</vt:lpstr>
      <vt:lpstr>Five Major Application Structures</vt:lpstr>
      <vt:lpstr>Integrating HPC and Apache Programming Environments</vt:lpstr>
      <vt:lpstr>Harp-DAAL: A HPC-Cloud convergence framework for productivity and performance</vt:lpstr>
      <vt:lpstr>Run time software for Harp</vt:lpstr>
      <vt:lpstr>AI First Platforms as in “An important shift from a mobile first world to an  AI first world,” declared Google CEO Sundar Pichai, summarizing the Google I/O 2017 keynote yesterday Comparing Spark, Flink and MPI</vt:lpstr>
      <vt:lpstr>Machine Learning with MPI, Spark and Flink</vt:lpstr>
      <vt:lpstr>Multidimensional Scaling: 3 Nested Parallel Sections</vt:lpstr>
      <vt:lpstr>Terasort</vt:lpstr>
      <vt:lpstr>Ways of adding AI First High Performance</vt:lpstr>
      <vt:lpstr>Twister2: “Next Generation Grid - Edge – HPC Cloud” Programming Environment </vt:lpstr>
      <vt:lpstr>Twister2 Components I</vt:lpstr>
      <vt:lpstr>Twister2 Components II</vt:lpstr>
      <vt:lpstr>Twister2 Dataflow Communications</vt:lpstr>
      <vt:lpstr>Twister:Net and Apache Heron and Spark</vt:lpstr>
      <vt:lpstr>Implementing  Twister2 in detail III</vt:lpstr>
      <vt:lpstr>Dataflow at Different Grain sizes</vt:lpstr>
      <vt:lpstr>Workflow vs Dataflow: Different grain sizes and different performance trade-offs</vt:lpstr>
      <vt:lpstr>Fault Tolerance and State  </vt:lpstr>
      <vt:lpstr>Futures  Implementing  Twister2 AI First High Performance Big Data Computing</vt:lpstr>
      <vt:lpstr>Twister2 Timeline: End of August 2018</vt:lpstr>
      <vt:lpstr>Twister2 Timeline: End of December 2018</vt:lpstr>
      <vt:lpstr>Twister2 Timeline: After December 2018</vt:lpstr>
      <vt:lpstr>Summary of High-Performance Big Data Computing Environments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Efficient Dataflow Frameworks for Big Data Applications: Integrating Parallel and Distributed Computing Runtimes</dc:title>
  <dc:creator>supun</dc:creator>
  <cp:lastModifiedBy>Geoffrey Fox</cp:lastModifiedBy>
  <cp:revision>395</cp:revision>
  <dcterms:created xsi:type="dcterms:W3CDTF">2017-06-12T19:54:34Z</dcterms:created>
  <dcterms:modified xsi:type="dcterms:W3CDTF">2018-08-13T16:26:11Z</dcterms:modified>
</cp:coreProperties>
</file>