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  <p:sldMasterId id="2147483849" r:id="rId3"/>
    <p:sldMasterId id="2147483911" r:id="rId4"/>
    <p:sldMasterId id="2147483918" r:id="rId5"/>
    <p:sldMasterId id="2147483919" r:id="rId6"/>
    <p:sldMasterId id="2147484011" r:id="rId7"/>
    <p:sldMasterId id="2147484013" r:id="rId8"/>
    <p:sldMasterId id="2147484016" r:id="rId9"/>
    <p:sldMasterId id="2147484370" r:id="rId10"/>
    <p:sldMasterId id="2147484382" r:id="rId11"/>
    <p:sldMasterId id="2147484394" r:id="rId12"/>
    <p:sldMasterId id="2147484406" r:id="rId13"/>
  </p:sldMasterIdLst>
  <p:notesMasterIdLst>
    <p:notesMasterId r:id="rId50"/>
  </p:notesMasterIdLst>
  <p:sldIdLst>
    <p:sldId id="1598" r:id="rId14"/>
    <p:sldId id="1622" r:id="rId15"/>
    <p:sldId id="1620" r:id="rId16"/>
    <p:sldId id="1623" r:id="rId17"/>
    <p:sldId id="1619" r:id="rId18"/>
    <p:sldId id="1618" r:id="rId19"/>
    <p:sldId id="1614" r:id="rId20"/>
    <p:sldId id="1616" r:id="rId21"/>
    <p:sldId id="1546" r:id="rId22"/>
    <p:sldId id="1615" r:id="rId23"/>
    <p:sldId id="1589" r:id="rId24"/>
    <p:sldId id="1594" r:id="rId25"/>
    <p:sldId id="1543" r:id="rId26"/>
    <p:sldId id="1544" r:id="rId27"/>
    <p:sldId id="1549" r:id="rId28"/>
    <p:sldId id="1551" r:id="rId29"/>
    <p:sldId id="1547" r:id="rId30"/>
    <p:sldId id="1599" r:id="rId31"/>
    <p:sldId id="1600" r:id="rId32"/>
    <p:sldId id="1601" r:id="rId33"/>
    <p:sldId id="1602" r:id="rId34"/>
    <p:sldId id="1603" r:id="rId35"/>
    <p:sldId id="1604" r:id="rId36"/>
    <p:sldId id="1605" r:id="rId37"/>
    <p:sldId id="1608" r:id="rId38"/>
    <p:sldId id="1609" r:id="rId39"/>
    <p:sldId id="1610" r:id="rId40"/>
    <p:sldId id="1611" r:id="rId41"/>
    <p:sldId id="1612" r:id="rId42"/>
    <p:sldId id="1613" r:id="rId43"/>
    <p:sldId id="1617" r:id="rId44"/>
    <p:sldId id="1624" r:id="rId45"/>
    <p:sldId id="1554" r:id="rId46"/>
    <p:sldId id="1592" r:id="rId47"/>
    <p:sldId id="1597" r:id="rId48"/>
    <p:sldId id="1556" r:id="rId49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33CC"/>
    <a:srgbClr val="00FF00"/>
    <a:srgbClr val="FF00FF"/>
    <a:srgbClr val="FFFF00"/>
    <a:srgbClr val="000066"/>
    <a:srgbClr val="FF0000"/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9" autoAdjust="0"/>
    <p:restoredTop sz="99511" autoAdjust="0"/>
  </p:normalViewPr>
  <p:slideViewPr>
    <p:cSldViewPr>
      <p:cViewPr varScale="1">
        <p:scale>
          <a:sx n="89" d="100"/>
          <a:sy n="89" d="100"/>
        </p:scale>
        <p:origin x="-16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CA6D3C7A-A968-40A2-A0E2-0F144E87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B8065-F8E7-4201-9831-54DB06DDFF21}" type="slidenum">
              <a:rPr lang="en-US"/>
              <a:pPr/>
              <a:t>1</a:t>
            </a:fld>
            <a:endParaRPr lang="en-US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664" tIns="45332" rIns="90664" bIns="4533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174543D0-5AB5-4A5C-A0E8-E566B58AF160}" type="slidenum">
              <a:rPr lang="en-US" sz="1200" b="0">
                <a:latin typeface="+mn-lt"/>
              </a:rPr>
              <a:pPr algn="r" defTabSz="2193925">
                <a:defRPr/>
              </a:pPr>
              <a:t>11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29876299-CE2B-417D-875E-2081D87CA221}" type="slidenum">
              <a:rPr lang="en-US" sz="1200" b="0">
                <a:latin typeface="+mn-lt"/>
              </a:rPr>
              <a:pPr algn="r" defTabSz="2193925">
                <a:defRPr/>
              </a:pPr>
              <a:t>13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0A1C00E6-EFD5-4819-AEFE-DCA68BFF427E}" type="slidenum">
              <a:rPr lang="en-US" sz="1200" b="0">
                <a:latin typeface="+mn-lt"/>
              </a:rPr>
              <a:pPr algn="r" defTabSz="2193925">
                <a:defRPr/>
              </a:pPr>
              <a:t>15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20691D03-42DB-4D0A-997E-3D80545CCE18}" type="slidenum">
              <a:rPr lang="en-US" sz="1200" b="0">
                <a:latin typeface="+mn-lt"/>
              </a:rPr>
              <a:pPr algn="r" defTabSz="2193925">
                <a:defRPr/>
              </a:pPr>
              <a:t>17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run is about 1000 MPI synchronization</a:t>
            </a:r>
            <a:r>
              <a:rPr lang="en-US" baseline="0" dirty="0" smtClean="0"/>
              <a:t> points per run</a:t>
            </a:r>
          </a:p>
          <a:p>
            <a:r>
              <a:rPr lang="en-US" baseline="0" dirty="0" smtClean="0"/>
              <a:t>Many MPI calls at each synchronization point</a:t>
            </a:r>
          </a:p>
          <a:p>
            <a:r>
              <a:rPr lang="en-US" baseline="0" dirty="0" smtClean="0"/>
              <a:t>See earlier for runtime fluctuations</a:t>
            </a:r>
          </a:p>
          <a:p>
            <a:r>
              <a:rPr lang="en-US" baseline="0" dirty="0" smtClean="0"/>
              <a:t>Negative overhead just says fluctuation in T(1)</a:t>
            </a:r>
          </a:p>
          <a:p>
            <a:r>
              <a:rPr lang="en-US" baseline="0" dirty="0" smtClean="0"/>
              <a:t>Windows runtime fluctuations serious on many nodes as synchronization makes fluctuations on one node affect all nodes</a:t>
            </a:r>
          </a:p>
          <a:p>
            <a:r>
              <a:rPr lang="en-US" baseline="0" dirty="0" smtClean="0"/>
              <a:t>Note execution time multiplied by P in overhead so small fluctuations in runtime magnified in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extend to 8 core Windows clusters</a:t>
            </a:r>
          </a:p>
          <a:p>
            <a:r>
              <a:rPr lang="en-US" dirty="0" smtClean="0"/>
              <a:t>We will extend by averaging over many runs</a:t>
            </a:r>
          </a:p>
          <a:p>
            <a:r>
              <a:rPr lang="en-US" dirty="0" smtClean="0"/>
              <a:t>Here CCR a little better than 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609-36F9-419F-9C6D-8BA4EF0983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does not go to zero as 1/n tends to infinity due to fluctuations</a:t>
            </a:r>
          </a:p>
          <a:p>
            <a:r>
              <a:rPr lang="en-US" dirty="0" smtClean="0"/>
              <a:t>Data on first slide is SMALLEST 100000/n</a:t>
            </a:r>
          </a:p>
          <a:p>
            <a:r>
              <a:rPr lang="en-US" dirty="0" smtClean="0"/>
              <a:t>n</a:t>
            </a:r>
            <a:r>
              <a:rPr lang="en-US" baseline="0" dirty="0" smtClean="0"/>
              <a:t> is amount of data </a:t>
            </a:r>
            <a:r>
              <a:rPr lang="en-US" baseline="0" smtClean="0"/>
              <a:t>in parallel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5681A-3DA7-45BA-B59B-F6031EA8E72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BCCF9-E963-4195-B37D-99C7C419FCE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64BCA-3666-4E1F-A4E9-613B521EB39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F4217-4597-4CC8-A3D3-E671E8ED03B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746E6-ACC4-4738-9CA9-0054B1CCDF5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CA5BC-C1C7-4C58-A68D-1273EDE7431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038CD-6A2B-4299-B8E7-E451E08BBC4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11B17-D1FC-4E1E-9312-1BFFA09A2D6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6435-9DC0-4F06-815B-93D782C3DBF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609-36F9-419F-9C6D-8BA4EF0983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6435-9DC0-4F06-815B-93D782C3DBF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6435-9DC0-4F06-815B-93D782C3DBF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6435-9DC0-4F06-815B-93D782C3DBF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E339B68E-A268-4136-954D-021AB70A6CCB}" type="slidenum">
              <a:rPr lang="en-US" sz="1200" b="0">
                <a:latin typeface="+mn-lt"/>
              </a:rPr>
              <a:pPr algn="r" defTabSz="2193925">
                <a:defRPr/>
              </a:pPr>
              <a:t>33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C7F6C-A566-4387-9265-F9EE11675CB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609-36F9-419F-9C6D-8BA4EF0983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609-36F9-419F-9C6D-8BA4EF0983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347-4DAA-42F7-889E-79376B4E79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C859-85A2-46D3-AC07-3F96275F4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C1F7-CE5A-4490-A8D7-A27D7BBE80E7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63D9-0CE3-41C0-929E-6F091F19B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A34D-EDE2-4950-BC36-9EEAE35A275B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EA9B-131A-4CCF-A9BC-A6774AFD7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33EC-BD1F-4DEB-9D30-39B64265C99A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CCC1-3A37-425C-8841-6720DB7F0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96B4-6FF9-46EA-839F-116FD7449D4C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3704-3B31-4DA5-8BDE-27C6D0D5C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10CAE-6C9E-4916-8E4D-CAFBBE6783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90D71E3-D035-40EC-8CE4-13BA59BE94CF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17386-D1F6-4A69-8B1E-D4C36FE7510B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0030C-54E8-4FB5-846D-9CAA3E438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136EF-7F9A-4C6A-872F-21CD60D93A62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1204-99B8-44F8-A6C5-868859B21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04920-936E-4C3F-A23D-640E32448FF5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82E9A-0404-4DF7-940D-DAAAB310A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A4216-F1BA-40AF-AB31-24A2E93B47B6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C6E11-093A-4D1F-A016-70877D90B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BF0C9E6-78F0-4277-AA6F-41E7F735F414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OGCE TG08 Tutorial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D02DAD-2688-41F6-ADCC-35BB36B6D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3E14-EADB-40C7-A12D-7697B339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A052F5A-1DDD-4302-BC12-059FE90986C2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1AE3447-F731-43E2-8A92-71012C123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4E8AEB7-2413-4143-A45D-D9694C1A4A9E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4465B1A-9541-4625-891F-07B5EB0F8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0BD3D-492B-4DFD-A427-2A82E8BA765E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87482-477E-490B-A10C-009B7C1D0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75D0F-71C9-43A6-BB2A-0E7996D05816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0E51-491C-45C0-8D65-8F8A33F17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2D1C0-1E20-4A8A-A92B-839D3932DE6B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6871C-78DF-45BC-8122-D4D288827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fld id="{D5D8DC2D-C3B5-4914-98D2-5D8768B63006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FF9E7-F270-4F5A-872B-CF775CBC8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E70F1B50-FD0D-4BF8-BF20-2C4B28FC2091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2FDD-F794-4D99-95D5-D0207BFD1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96885E8C-649B-4A3C-B553-CD269D485D68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AA2A-F6F7-4A95-A604-40ED9BF8B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2EAA4-D144-42DB-895A-0D5099875CC2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6B8B4-CC4D-44F6-8669-825893218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AAF0F-C82C-48AD-9A3D-F62A6C8C9957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1E8B-5698-4233-BD69-7D30C6DFD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4F92-6692-4495-94A0-8D7625E52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865E-400F-4257-99E1-B85AE83620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BAF0-E4F6-4E2D-B3CA-DBC3FED9BD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0D15-EA9B-443D-8889-78AA3B29A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EC3B-3C02-46C3-944D-2F032E7631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BE52-71AF-42E0-BDF5-8845A5FC83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98FB-5E28-4FDF-A9BF-789A695DF2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1274-C6C9-4E2B-A729-90C15495D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ECCA-61FF-4662-84C8-9287660B08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FC44-6474-4453-87AC-83E11DE05B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A433-CF14-4A16-B442-BAC43BBB8F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A30C-139C-41E3-93CA-70CA6FA521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FA08-55AE-4D10-AAD2-53AFBFC1C0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6A6C-2BB6-4F53-A386-B2C790CC86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C544-E9C6-4158-A70D-AD856F1E25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ED4E-5DFF-4880-8211-5713104C2C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770C-8085-4FE6-A5A8-D3B2FC788C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A49-7205-48B8-B0C9-0EA1C5B0F8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74F3-0E13-443A-A72C-0AB8AFB9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6EBA-849D-494C-83E9-5ACE1B0130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5C78-48E0-48F3-A07D-634BB86E47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6705-4BF6-4CF4-9CB0-07D0CA5BF0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FCFE-A093-4402-A2BC-BA0C14F9A5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F200-09A0-4BEB-806E-31E81A5CCB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3C0E-0449-4515-9599-26E4AEA120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6271-7A86-4ACB-8214-C6456F0A8898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70EB-94D0-4873-899D-9B94941AB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3C80-1D63-406A-BB8A-7A3A1A49D0B4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0E4E7-60FF-47D7-818F-11B0C1074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1445-4455-479E-9ABB-C92F6E0CFBFD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E013-4CC0-42CF-933A-D6574751E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2763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2763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664E-4BA6-4C28-AD91-B480A006CBDA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B23A-DC9C-4E6E-8B68-C9D3DE08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0E8D-B506-4362-B449-CC0463F9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7D85-48B4-47A4-8855-DB543AF2DE10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56F7-DC4E-4BB8-AE1B-43FB87E01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DABA-6058-4E1D-AAD0-412ABB40A829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B46A-416D-4762-8DB0-569228773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5A20-E0C8-4274-9FFD-4B1AC5AF01F8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247B-2088-4F3D-8635-B6C9E630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0D31-65CD-4A2C-89EE-56D9EE765EE5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68BB-201A-4707-8D7F-7DDC3FFDE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8A3D-CF7B-4431-8AD1-3D2B4EC68A34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49428-8D7B-4976-95C9-FAE0B4EE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11E0-96A7-4F7C-ABEA-12D0832DD747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291C-0CFC-4295-9FA8-0F2E386C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DA25-C771-4E27-9560-63DC1FB76330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E4E0-BA34-4BAE-AD0B-C0A864AD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D81A-9CC0-4F16-9273-7AF5ADA260AA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E989-8A54-4D8B-8478-28175DF4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294C-E024-467A-8751-B475BCAFE182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316E-89D3-4044-9665-3C4073F7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AE7D-A5AB-41AD-8758-1F2624EA7E33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F878-0454-4FC7-93DC-CFA02C5C6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2C83-7AD2-4226-9D2B-31341E8C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E0EF-5090-4501-91DF-DF36644E2F16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CD9-72E1-466C-890C-C3D4AF55E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5FD2-4471-4500-90FE-F31CB255C206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BE92-0864-480C-ACFB-978680813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1F83-A807-4B70-B916-529E483D1359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B84B-DA4B-4562-B7AD-93273D82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A696-68C6-4E22-88A5-D27A67C613E6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D7A1-877F-4B19-82D0-70AD5B9E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BD58-8752-4B87-868D-CB36C2B11F2E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A6BF-E5E6-48B4-8A55-AEAEAA32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BF87-399D-4B38-89FE-47DB9EDBBAEB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71F7-ABAE-4201-BB38-5191F7D1E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64BC-2A57-465F-9CB8-30FC8F59BBA2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7B6D-4019-4FAF-A190-70E763C80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0242-5811-4942-BAC4-DF1A7D354AD4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A24D-A6B4-4B75-980C-868E1338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BFDB-C1FE-4323-926F-4DE7DDB0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8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83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PC07Intro  gcf@indiana.edu</a:t>
            </a:r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2C21-E945-48B1-9CDE-32EEB3D04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DFF5-69C0-4A77-8972-87BB1E5F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15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5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PC07Intro  gcf@indiana.edu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4C5D-75A5-46E8-AC9E-CD4972B8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A2DD65-1DED-46D0-99A5-F4ABC887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8FE9-2946-4085-968C-6FA24E2F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76908-AAE1-4DBA-AD87-316D09C9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5366-9A90-46C3-8CF6-981F3028D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A6B1-BC09-4718-8A7F-8EFFE16F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1EE5-E363-420A-BDD9-0FCEC1EC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EA53-7F06-4775-8ACC-3C119A7BF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6B44-67B3-413B-BB5E-3DB4E71C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2E2C-9AC3-44F7-A38D-DFEC3B06D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96E8-40B7-4F27-9D06-234C0ABA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99FA-6808-4076-9C4D-C28E7BA9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5E37-F23D-494A-97E0-7BDA486F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695F-63D6-4379-A451-51EE2735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230C-FDFE-4549-933B-E0915F99ABD6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40CE-41C4-48ED-A358-4B5113F20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D3D1-9EDC-46AB-BC92-7504EAB3317A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BD52-455A-4133-93AB-8B2D07F2E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CA2-F2F2-4A80-95D8-0B49288E40F4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7517-251E-4D2B-AE68-510320BA9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C077-53D3-4BB1-8799-0F3234B3B275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5A19-CBFB-4A66-A332-7C8EB6102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0C0E-9CD7-4406-A87E-BF402931B973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9C55-4550-42B4-9647-847E5C6C3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11C8-1C05-4323-B704-20C225B868C1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568E-5E2B-45DB-B874-2F2B09E19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E268-18FC-4E7B-A47D-D69ABA836796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C747-358F-4E40-A56B-D993A1717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7257A80E-1F81-41BA-85D6-C5BEDF34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B0E0F075-3088-4B7B-B13D-4E4304D5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D37D-F924-4249-924F-7723EC3E6540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5040-0DAE-46F8-A552-8D67EEA2D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4E9C01-59CB-419B-9DD8-7E46CC0A3D78}" type="datetimeFigureOut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9B368-0F36-4DB8-8A07-D70D5958B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fld id="{85A642CD-87CA-4FC1-8A8F-C846F08DCF64}" type="datetime1">
              <a:rPr lang="en-US"/>
              <a:pPr/>
              <a:t>10/23/2008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0E30CA2F-42C0-42EF-BE78-09245A305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12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>
                <a:cs typeface="Arial" pitchFamily="34" charset="0"/>
              </a:defRPr>
            </a:lvl1pPr>
          </a:lstStyle>
          <a:p>
            <a:pPr>
              <a:defRPr/>
            </a:pPr>
            <a:fld id="{66BF6020-D3C5-4B2C-A9CA-0DA807D954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6149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>
                <a:cs typeface="Arial" pitchFamily="34" charset="0"/>
              </a:defRPr>
            </a:lvl1pPr>
          </a:lstStyle>
          <a:p>
            <a:pPr>
              <a:defRPr/>
            </a:pPr>
            <a:fld id="{D7F4B39D-BEC8-4851-B319-2C14585C14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61616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2698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250825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255588" y="5048250"/>
            <a:ext cx="73025" cy="1690688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255588" y="4797425"/>
            <a:ext cx="73025" cy="227013"/>
          </a:xfrm>
          <a:prstGeom prst="rect">
            <a:avLst/>
          </a:prstGeom>
          <a:solidFill>
            <a:srgbClr val="969696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179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2763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Date Placeholder 27"/>
          <p:cNvSpPr>
            <a:spLocks noGrp="1"/>
          </p:cNvSpPr>
          <p:nvPr>
            <p:ph type="dt" sz="half" idx="2"/>
          </p:nvPr>
        </p:nvSpPr>
        <p:spPr bwMode="auto">
          <a:xfrm>
            <a:off x="6477000" y="64166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7248E7-20AE-40BF-92D8-58514EE4BC74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30" name="Footer Placeholder 16"/>
          <p:cNvSpPr>
            <a:spLocks noGrp="1"/>
          </p:cNvSpPr>
          <p:nvPr>
            <p:ph type="ftr" sz="quarter" idx="3"/>
          </p:nvPr>
        </p:nvSpPr>
        <p:spPr bwMode="auto">
          <a:xfrm>
            <a:off x="914400" y="6416675"/>
            <a:ext cx="5562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416675"/>
            <a:ext cx="457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11D751F-37E3-4F4F-9E3F-9CCD1665C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l" defTabSz="381000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+mj-lt"/>
          <a:ea typeface="+mj-ea"/>
          <a:cs typeface="+mj-cs"/>
        </a:defRPr>
      </a:lvl1pPr>
      <a:lvl2pPr algn="l" defTabSz="381000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2pPr>
      <a:lvl3pPr algn="l" defTabSz="381000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3pPr>
      <a:lvl4pPr algn="l" defTabSz="381000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4pPr>
      <a:lvl5pPr algn="l" defTabSz="381000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5pPr>
      <a:lvl6pPr marL="457200" algn="l" defTabSz="381000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6pPr>
      <a:lvl7pPr marL="914400" algn="l" defTabSz="381000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7pPr>
      <a:lvl8pPr marL="1371600" algn="l" defTabSz="381000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8pPr>
      <a:lvl9pPr marL="1828800" algn="l" defTabSz="381000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9pPr>
    </p:titleStyle>
    <p:bodyStyle>
      <a:lvl1pPr marL="411163" indent="-342900" algn="l" defTabSz="381000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defTabSz="381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7013" algn="l" defTabSz="381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7013" algn="l" defTabSz="381000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defTabSz="381000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defTabSz="381000" rtl="0" fontAlgn="base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defTabSz="381000" rtl="0" fontAlgn="base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defTabSz="381000" rtl="0" fontAlgn="base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defTabSz="381000" rtl="0" fontAlgn="base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94000">
              <a:srgbClr val="000000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4774A5-F3F1-4F49-BBF3-B48C2D4639E3}" type="datetimeFigureOut">
              <a:rPr lang="en-US"/>
              <a:pPr>
                <a:defRPr/>
              </a:pPr>
              <a:t>10/23/2008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04F43A-7730-4955-A43A-19031BE1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EAEAEA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+mj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j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j-lt"/>
                <a:ea typeface="ＭＳ Ｐゴシック" pitchFamily="-64" charset="-128"/>
              </a:defRPr>
            </a:lvl1pPr>
          </a:lstStyle>
          <a:p>
            <a:pPr>
              <a:defRPr/>
            </a:pPr>
            <a:fld id="{10887058-DC88-4783-9D1C-8EB3FCC4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53200"/>
            <a:ext cx="449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PC07Intro  gcf@indiana.edu</a:t>
            </a:r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19863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+mn-lt"/>
              </a:defRPr>
            </a:lvl1pPr>
          </a:lstStyle>
          <a:p>
            <a:pPr>
              <a:defRPr/>
            </a:pPr>
            <a:fld id="{22A400B1-B58A-481E-BBA0-7711347C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3363"/>
            <a:ext cx="1371600" cy="2746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PC07Intro  gcf@indiana.edu</a:t>
            </a: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183B2D84-ABC2-4F21-A26F-F38EEEC9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4" Type="http://schemas.openxmlformats.org/officeDocument/2006/relationships/hyperlink" Target="http://grids.ucs.indiana.edu/ptliupages/presentation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adabrokering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981200" y="6553200"/>
            <a:ext cx="44958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gcf@indiana.edu</a:t>
            </a:r>
            <a:endParaRPr 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19863"/>
            <a:ext cx="1905000" cy="304800"/>
          </a:xfrm>
          <a:prstGeom prst="rect">
            <a:avLst/>
          </a:prstGeom>
        </p:spPr>
        <p:txBody>
          <a:bodyPr/>
          <a:lstStyle/>
          <a:p>
            <a:fld id="{E003F3BA-9254-4644-9085-1DCD3DD02D46}" type="slidenum">
              <a:rPr lang="en-US"/>
              <a:pPr/>
              <a:t>1</a:t>
            </a:fld>
            <a:endParaRPr lang="en-US"/>
          </a:p>
        </p:txBody>
      </p:sp>
      <p:sp>
        <p:nvSpPr>
          <p:cNvPr id="1091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sz="4400" dirty="0" smtClean="0"/>
              <a:t>Data Analysis from Cores to Clouds</a:t>
            </a:r>
            <a:endParaRPr lang="en-US" sz="4400" dirty="0"/>
          </a:p>
        </p:txBody>
      </p:sp>
      <p:sp>
        <p:nvSpPr>
          <p:cNvPr id="1091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1219200"/>
          </a:xfrm>
          <a:noFill/>
          <a:ln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HPC 2008 High Performance Computing and Grids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0" dirty="0" err="1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Cetraro</a:t>
            </a: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Italy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July 3 2008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0"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Fox, Seung-Hee Bae, Neil Devadasan,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Rajarshi Guha, Marlon Pierce,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Shrideep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Pallickara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Xiaohong Qiu, David Wild, Huapeng  Yuan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Community Grids Laboratory, 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Research Computing UITS</a:t>
            </a:r>
            <a:r>
              <a:rPr lang="en-US" altLang="ja-JP" b="1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School of Informatics and POLIS Center</a:t>
            </a:r>
            <a:r>
              <a:rPr lang="en-US" altLang="ja-JP" b="1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Indiana University</a:t>
            </a:r>
          </a:p>
          <a:p>
            <a:pPr lvl="0"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George Chrysanthakopoulos, Henrik Frystyk Nielsen</a:t>
            </a:r>
          </a:p>
          <a:p>
            <a:pPr lvl="0">
              <a:lnSpc>
                <a:spcPct val="90000"/>
              </a:lnSpc>
              <a:buClr>
                <a:srgbClr val="FFFFCC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Arial" pitchFamily="34" charset="0"/>
                <a:ea typeface="宋体"/>
                <a:cs typeface="宋体"/>
              </a:rPr>
              <a:t>Microsoft Research, Redmond WA</a:t>
            </a: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>
                <a:hlinkClick r:id="rId3"/>
              </a:rPr>
              <a:t>gcf@indiana.edu</a:t>
            </a: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400" dirty="0">
                <a:hlinkClick r:id="rId4"/>
              </a:rPr>
              <a:t>http://grids.ucs.indiana.edu/ptliupages/presentations</a:t>
            </a:r>
            <a:r>
              <a:rPr lang="en-US" sz="2400" dirty="0" smtClean="0">
                <a:hlinkClick r:id="rId4"/>
              </a:rPr>
              <a:t>/</a:t>
            </a: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Parallel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85800"/>
          </a:xfrm>
        </p:spPr>
        <p:txBody>
          <a:bodyPr/>
          <a:lstStyle/>
          <a:p>
            <a:r>
              <a:rPr lang="en-US" dirty="0" smtClean="0"/>
              <a:t>Data Analysis is naturally MIMD FPMD data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Rounded Rectangle 14"/>
            <p:cNvSpPr/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8340"/>
            <a:ext cx="19812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9144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MPI</a:t>
            </a:r>
            <a:r>
              <a:rPr lang="en-US" dirty="0" smtClean="0"/>
              <a:t> is long running processes with Rendezvous  for message exchange/</a:t>
            </a:r>
          </a:p>
          <a:p>
            <a:pPr algn="l"/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5288340"/>
            <a:ext cx="1981200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CGL MapReduce  </a:t>
            </a:r>
            <a:r>
              <a:rPr lang="en-US" dirty="0" smtClean="0"/>
              <a:t>is long running processing  with asynchronous  distributed synchronization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775200" y="1066800"/>
            <a:ext cx="1752600" cy="4133215"/>
            <a:chOff x="5105400" y="1981200"/>
            <a:chExt cx="1752600" cy="413321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16200000" flipV="1">
              <a:off x="3200400" y="4038600"/>
              <a:ext cx="41148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16200000" flipV="1">
              <a:off x="3657600" y="4038600"/>
              <a:ext cx="41148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16200000" flipV="1">
              <a:off x="4114800" y="4038600"/>
              <a:ext cx="41148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6200000" flipV="1">
              <a:off x="4572000" y="4038600"/>
              <a:ext cx="41148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5105400" y="27940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Trackers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105400" y="38100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Trackers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105400" y="48260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Trackers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58420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Trackers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63800" y="1066800"/>
            <a:ext cx="1752600" cy="4184015"/>
            <a:chOff x="2667000" y="1574800"/>
            <a:chExt cx="1752600" cy="4184015"/>
          </a:xfrm>
        </p:grpSpPr>
        <p:grpSp>
          <p:nvGrpSpPr>
            <p:cNvPr id="35" name="Group 34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1" name="Rounded Rectangle 30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1" name="Straight Arrow Connector 4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8" name="Rounded Rectangle 3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5" name="Rounded Rectangle 44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52" name="Rounded Rectangle 5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362200" y="5288340"/>
            <a:ext cx="19812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CCR</a:t>
            </a:r>
            <a:r>
              <a:rPr lang="en-US" dirty="0" smtClean="0"/>
              <a:t> (Multi Threading) uses short </a:t>
            </a:r>
            <a:r>
              <a:rPr lang="en-US" dirty="0" smtClean="0"/>
              <a:t>or </a:t>
            </a:r>
            <a:r>
              <a:rPr lang="en-US" dirty="0" smtClean="0"/>
              <a:t>l</a:t>
            </a:r>
            <a:r>
              <a:rPr lang="en-US" dirty="0" smtClean="0"/>
              <a:t>ong</a:t>
            </a:r>
          </a:p>
          <a:p>
            <a:pPr algn="l"/>
            <a:r>
              <a:rPr lang="en-US" dirty="0" smtClean="0"/>
              <a:t>running </a:t>
            </a:r>
            <a:r>
              <a:rPr lang="en-US" dirty="0" smtClean="0"/>
              <a:t>threads communicating via shared memory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6600" y="5288340"/>
            <a:ext cx="18288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/>
              <a:t>Yahoo </a:t>
            </a:r>
            <a:r>
              <a:rPr lang="en-US" dirty="0" smtClean="0">
                <a:solidFill>
                  <a:srgbClr val="FFFF00"/>
                </a:solidFill>
              </a:rPr>
              <a:t>Hadoop</a:t>
            </a:r>
            <a:r>
              <a:rPr lang="en-US" dirty="0" smtClean="0"/>
              <a:t> uses short running processes communicating via disk and tracking processes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7086600" y="1066800"/>
            <a:ext cx="1752600" cy="4184015"/>
            <a:chOff x="2667000" y="1574800"/>
            <a:chExt cx="1752600" cy="4184015"/>
          </a:xfrm>
        </p:grpSpPr>
        <p:grpSp>
          <p:nvGrpSpPr>
            <p:cNvPr id="61" name="Group 60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Straight Arrow Connector 86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8" name="Straight Arrow Connector 87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4" name="Rounded Rectangle 83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Disk HTTP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8" name="Rounded Rectangle 7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2" name="Rounded Rectangle 7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85"/>
          <p:cNvSpPr>
            <a:spLocks noChangeArrowheads="1"/>
          </p:cNvSpPr>
          <p:nvPr/>
        </p:nvSpPr>
        <p:spPr bwMode="auto">
          <a:xfrm>
            <a:off x="381000" y="1020763"/>
            <a:ext cx="8534400" cy="5867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2193925"/>
            <a:endParaRPr lang="en-US" sz="1800" b="0">
              <a:latin typeface="Arial" pitchFamily="34" charset="0"/>
            </a:endParaRPr>
          </a:p>
        </p:txBody>
      </p:sp>
      <p:sp>
        <p:nvSpPr>
          <p:cNvPr id="18435" name="TextBox 17"/>
          <p:cNvSpPr txBox="1">
            <a:spLocks noChangeArrowheads="1"/>
          </p:cNvSpPr>
          <p:nvPr/>
        </p:nvSpPr>
        <p:spPr bwMode="auto">
          <a:xfrm>
            <a:off x="1066800" y="1447800"/>
            <a:ext cx="6629400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marL="0" lvl="1"/>
            <a:r>
              <a:rPr lang="en-US" sz="2800">
                <a:solidFill>
                  <a:srgbClr val="FFFF00"/>
                </a:solidFill>
                <a:latin typeface="Corbel" pitchFamily="34" charset="0"/>
              </a:rPr>
              <a:t>Unsupervised Modeling</a:t>
            </a:r>
            <a:endParaRPr lang="en-US" sz="2800" b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1752600" y="1771650"/>
            <a:ext cx="6488113" cy="125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Find clusters without prejudice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Model distribution as clusters formed from Gaussian distributions with general </a:t>
            </a:r>
            <a:r>
              <a:rPr lang="en-US" sz="2400" b="0" dirty="0" smtClean="0">
                <a:latin typeface="Corbel" pitchFamily="34" charset="0"/>
              </a:rPr>
              <a:t>shape</a:t>
            </a:r>
            <a:endParaRPr lang="en-US" sz="2400" b="0" dirty="0">
              <a:latin typeface="Corbel" pitchFamily="34" charset="0"/>
            </a:endParaRPr>
          </a:p>
          <a:p>
            <a:pPr algn="l">
              <a:buFontTx/>
              <a:buChar char="•"/>
            </a:pPr>
            <a:endParaRPr lang="en-US" sz="700" b="0" dirty="0">
              <a:latin typeface="Corbel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8305800" y="65071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1524000" y="6858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N data points </a:t>
            </a:r>
            <a:r>
              <a:rPr lang="en-US" sz="2400" b="0" i="1" u="sng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) in D dimensional space OR points with dissimilarity 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  <a:sym typeface="Symbol" pitchFamily="18" charset="2"/>
              </a:rPr>
              <a:t></a:t>
            </a:r>
            <a:r>
              <a:rPr lang="en-US" sz="2400" b="0" baseline="-25000">
                <a:solidFill>
                  <a:srgbClr val="FFFF00"/>
                </a:solidFill>
                <a:latin typeface="Corbel" pitchFamily="34" charset="0"/>
                <a:sym typeface="Symbol" pitchFamily="18" charset="2"/>
              </a:rPr>
              <a:t>ij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  <a:sym typeface="Symbol" pitchFamily="18" charset="2"/>
              </a:rPr>
              <a:t> 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defined between them 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2590800" y="152400"/>
            <a:ext cx="3992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General Problem Classes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1295400" y="2971800"/>
            <a:ext cx="6629400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marL="0" lvl="1"/>
            <a:r>
              <a:rPr lang="en-US" sz="2800" dirty="0">
                <a:solidFill>
                  <a:srgbClr val="FFFF00"/>
                </a:solidFill>
                <a:latin typeface="Corbel" pitchFamily="34" charset="0"/>
              </a:rPr>
              <a:t>Dimensional Reduction/Embedding</a:t>
            </a:r>
            <a:endParaRPr lang="en-US" sz="2800" b="0" dirty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1447800" y="3429000"/>
            <a:ext cx="7239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Given vectors, map into lower dimension space “preserving topology” for visualization: SOM and GTM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Given </a:t>
            </a:r>
            <a:r>
              <a:rPr lang="en-US" sz="2400" b="0" dirty="0">
                <a:latin typeface="Corbel" pitchFamily="34" charset="0"/>
                <a:sym typeface="Symbol" pitchFamily="18" charset="2"/>
              </a:rPr>
              <a:t></a:t>
            </a:r>
            <a:r>
              <a:rPr lang="en-US" sz="2400" b="0" baseline="-25000" dirty="0" err="1">
                <a:latin typeface="Corbel" pitchFamily="34" charset="0"/>
                <a:sym typeface="Symbol" pitchFamily="18" charset="2"/>
              </a:rPr>
              <a:t>ij</a:t>
            </a:r>
            <a:r>
              <a:rPr lang="en-US" dirty="0">
                <a:latin typeface="Corbel" pitchFamily="34" charset="0"/>
                <a:sym typeface="Symbol" pitchFamily="18" charset="2"/>
              </a:rPr>
              <a:t> </a:t>
            </a:r>
            <a:r>
              <a:rPr lang="en-US" sz="2400" b="0" dirty="0">
                <a:latin typeface="Corbel" pitchFamily="34" charset="0"/>
                <a:sym typeface="Symbol" pitchFamily="18" charset="2"/>
              </a:rPr>
              <a:t>associate data points with vectors in a Euclidean space with Euclidean distance approximately </a:t>
            </a:r>
            <a:r>
              <a:rPr lang="en-US" sz="2400" b="0" baseline="-25000" dirty="0" err="1">
                <a:latin typeface="Corbel" pitchFamily="34" charset="0"/>
                <a:sym typeface="Symbol" pitchFamily="18" charset="2"/>
              </a:rPr>
              <a:t>ij</a:t>
            </a:r>
            <a:r>
              <a:rPr lang="en-US" sz="2400" dirty="0">
                <a:latin typeface="Corbel" pitchFamily="34" charset="0"/>
                <a:sym typeface="Symbol" pitchFamily="18" charset="2"/>
              </a:rPr>
              <a:t> </a:t>
            </a:r>
            <a:r>
              <a:rPr lang="en-US" sz="2400" b="0" dirty="0">
                <a:latin typeface="Corbel" pitchFamily="34" charset="0"/>
                <a:sym typeface="Symbol" pitchFamily="18" charset="2"/>
              </a:rPr>
              <a:t>: MDS (can anneal) and Random Projection</a:t>
            </a:r>
            <a:endParaRPr lang="en-US" sz="2400" b="0" dirty="0">
              <a:latin typeface="Corbel" pitchFamily="34" charset="0"/>
            </a:endParaRPr>
          </a:p>
          <a:p>
            <a:pPr algn="l">
              <a:buFontTx/>
              <a:buChar char="•"/>
            </a:pPr>
            <a:endParaRPr lang="en-US" sz="2400" b="0" dirty="0">
              <a:latin typeface="Corbel" pitchFamily="34" charset="0"/>
            </a:endParaRPr>
          </a:p>
        </p:txBody>
      </p:sp>
      <p:sp>
        <p:nvSpPr>
          <p:cNvPr id="18442" name="TextBox 41"/>
          <p:cNvSpPr txBox="1">
            <a:spLocks noChangeArrowheads="1"/>
          </p:cNvSpPr>
          <p:nvPr/>
        </p:nvSpPr>
        <p:spPr bwMode="auto">
          <a:xfrm>
            <a:off x="2362200" y="5410200"/>
            <a:ext cx="5105400" cy="77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94" tIns="19047" rIns="38094" bIns="19047">
            <a:spAutoFit/>
          </a:bodyPr>
          <a:lstStyle/>
          <a:p>
            <a:pPr algn="l"/>
            <a:r>
              <a:rPr lang="en-US" sz="2400" b="0" dirty="0" smtClean="0">
                <a:solidFill>
                  <a:srgbClr val="FFFF00"/>
                </a:solidFill>
                <a:latin typeface="Corbel" pitchFamily="34" charset="0"/>
              </a:rPr>
              <a:t>All can use multi-resolution annealing </a:t>
            </a:r>
          </a:p>
          <a:p>
            <a:pPr algn="l"/>
            <a:r>
              <a:rPr lang="en-US" sz="2400" b="0" dirty="0" smtClean="0">
                <a:solidFill>
                  <a:srgbClr val="FFFF00"/>
                </a:solidFill>
                <a:latin typeface="Corbel" pitchFamily="34" charset="0"/>
              </a:rPr>
              <a:t>Data </a:t>
            </a:r>
            <a:r>
              <a:rPr lang="en-US" sz="2400" b="0" dirty="0">
                <a:solidFill>
                  <a:srgbClr val="FFFF00"/>
                </a:solidFill>
                <a:latin typeface="Corbel" pitchFamily="34" charset="0"/>
              </a:rPr>
              <a:t>Parallel over N data points </a:t>
            </a:r>
            <a:r>
              <a:rPr lang="en-US" sz="2400" b="0" i="1" u="sng" dirty="0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 dirty="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b="0" i="1" dirty="0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 dirty="0">
                <a:solidFill>
                  <a:srgbClr val="FFFF00"/>
                </a:solidFill>
                <a:latin typeface="Corbe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/>
              <a:t>Deterministic Annealing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pPr eaLnBrk="1" hangingPunct="1"/>
            <a:r>
              <a:rPr lang="en-US" sz="2400" smtClean="0"/>
              <a:t>Minimize </a:t>
            </a:r>
            <a:r>
              <a:rPr lang="en-US" sz="2400" smtClean="0">
                <a:solidFill>
                  <a:srgbClr val="FFFF00"/>
                </a:solidFill>
              </a:rPr>
              <a:t>Free Energy F = E-TS</a:t>
            </a:r>
            <a:r>
              <a:rPr lang="en-US" sz="2400" smtClean="0"/>
              <a:t> where E objective function (energy) and S entropy.</a:t>
            </a:r>
          </a:p>
          <a:p>
            <a:pPr eaLnBrk="1" hangingPunct="1"/>
            <a:r>
              <a:rPr lang="en-US" sz="2400" smtClean="0"/>
              <a:t>Reduce temperature T logarithmically; T= </a:t>
            </a:r>
            <a:r>
              <a:rPr lang="en-US" sz="2400" smtClean="0">
                <a:sym typeface="Symbol" pitchFamily="18" charset="2"/>
              </a:rPr>
              <a:t> is dominated by Entropy, T small by objective function</a:t>
            </a:r>
          </a:p>
          <a:p>
            <a:pPr lvl="1" eaLnBrk="1" hangingPunct="1"/>
            <a:r>
              <a:rPr lang="en-US" sz="2000" smtClean="0">
                <a:sym typeface="Symbol" pitchFamily="18" charset="2"/>
              </a:rPr>
              <a:t>S regularizes E in a natural fashion</a:t>
            </a:r>
          </a:p>
          <a:p>
            <a:pPr eaLnBrk="1" hangingPunct="1"/>
            <a:r>
              <a:rPr lang="en-US" sz="2400" smtClean="0"/>
              <a:t>In </a:t>
            </a:r>
            <a:r>
              <a:rPr lang="en-US" sz="2400" smtClean="0">
                <a:solidFill>
                  <a:srgbClr val="FFFF00"/>
                </a:solidFill>
              </a:rPr>
              <a:t>simulated </a:t>
            </a:r>
            <a:r>
              <a:rPr lang="en-US" sz="2400" smtClean="0"/>
              <a:t>annealing, use Monte Carlo but in </a:t>
            </a:r>
            <a:r>
              <a:rPr lang="en-US" sz="2400" smtClean="0">
                <a:solidFill>
                  <a:srgbClr val="FFFF00"/>
                </a:solidFill>
              </a:rPr>
              <a:t>deterministic </a:t>
            </a:r>
            <a:r>
              <a:rPr lang="en-US" sz="2400" smtClean="0"/>
              <a:t>annealing, use mean field averages</a:t>
            </a:r>
          </a:p>
          <a:p>
            <a:pPr eaLnBrk="1" hangingPunct="1"/>
            <a:r>
              <a:rPr lang="en-US" sz="2400" smtClean="0">
                <a:solidFill>
                  <a:srgbClr val="FFFF00"/>
                </a:solidFill>
              </a:rPr>
              <a:t>&lt;F&gt; = 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 exp(-E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/T) F</a:t>
            </a:r>
            <a:r>
              <a:rPr lang="en-US" sz="2400" smtClean="0">
                <a:sym typeface="Symbol" pitchFamily="18" charset="2"/>
              </a:rPr>
              <a:t> over the Gibbs distribution 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P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 = exp(-E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/T)</a:t>
            </a:r>
            <a:r>
              <a:rPr lang="en-US" sz="2400" smtClean="0">
                <a:sym typeface="Symbol" pitchFamily="18" charset="2"/>
              </a:rPr>
              <a:t> using an energy function E</a:t>
            </a:r>
            <a:r>
              <a:rPr lang="en-US" sz="2400" baseline="-25000" smtClean="0">
                <a:sym typeface="Symbol" pitchFamily="18" charset="2"/>
              </a:rPr>
              <a:t>0 </a:t>
            </a:r>
            <a:r>
              <a:rPr lang="en-US" sz="2400" smtClean="0">
                <a:sym typeface="Symbol" pitchFamily="18" charset="2"/>
              </a:rPr>
              <a:t>similar to E but for which integrals can be calculated</a:t>
            </a:r>
          </a:p>
          <a:p>
            <a:pPr eaLnBrk="1" hangingPunct="1"/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E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 = E</a:t>
            </a:r>
            <a:r>
              <a:rPr lang="en-US" sz="2400" smtClean="0">
                <a:sym typeface="Symbol" pitchFamily="18" charset="2"/>
              </a:rPr>
              <a:t> for clustering and related problems</a:t>
            </a:r>
          </a:p>
          <a:p>
            <a:pPr eaLnBrk="1" hangingPunct="1"/>
            <a:r>
              <a:rPr lang="en-US" sz="2400" smtClean="0">
                <a:sym typeface="Symbol" pitchFamily="18" charset="2"/>
              </a:rPr>
              <a:t>General simple choice is 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E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 =  (x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 - </a:t>
            </a:r>
            <a:r>
              <a:rPr lang="en-US" sz="2400" baseline="-25000" smtClean="0">
                <a:solidFill>
                  <a:srgbClr val="FFFF00"/>
                </a:solidFill>
                <a:sym typeface="Symbol" pitchFamily="18" charset="2"/>
              </a:rPr>
              <a:t>i</a:t>
            </a:r>
            <a:r>
              <a:rPr lang="en-US" sz="240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en-US" sz="2400" baseline="30000" smtClean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baseline="30000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where x</a:t>
            </a:r>
            <a:r>
              <a:rPr lang="en-US" sz="2400" baseline="-25000" smtClean="0">
                <a:sym typeface="Symbol" pitchFamily="18" charset="2"/>
              </a:rPr>
              <a:t>i</a:t>
            </a:r>
            <a:r>
              <a:rPr lang="en-US" sz="2400" smtClean="0">
                <a:sym typeface="Symbol" pitchFamily="18" charset="2"/>
              </a:rPr>
              <a:t> parameters to be annealed</a:t>
            </a:r>
          </a:p>
          <a:p>
            <a:pPr lvl="1" eaLnBrk="1" hangingPunct="1"/>
            <a:r>
              <a:rPr lang="en-US" sz="2000" smtClean="0">
                <a:sym typeface="Symbol" pitchFamily="18" charset="2"/>
              </a:rPr>
              <a:t>E.g. MDS has quartic E and replace this by quadratic </a:t>
            </a:r>
            <a:r>
              <a:rPr lang="en-US" sz="2000" smtClean="0">
                <a:solidFill>
                  <a:srgbClr val="FFFF00"/>
                </a:solidFill>
                <a:sym typeface="Symbol" pitchFamily="18" charset="2"/>
              </a:rPr>
              <a:t>E</a:t>
            </a:r>
            <a:r>
              <a:rPr lang="en-US" sz="2000" baseline="-25000" smtClean="0">
                <a:solidFill>
                  <a:srgbClr val="FFFF00"/>
                </a:solidFill>
                <a:sym typeface="Symbol" pitchFamily="18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Oval 85"/>
          <p:cNvSpPr>
            <a:spLocks noChangeArrowheads="1"/>
          </p:cNvSpPr>
          <p:nvPr/>
        </p:nvSpPr>
        <p:spPr bwMode="auto">
          <a:xfrm>
            <a:off x="381000" y="1020763"/>
            <a:ext cx="8534400" cy="5867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2193925"/>
            <a:endParaRPr lang="en-US" sz="1800" b="0">
              <a:latin typeface="Arial" pitchFamily="34" charset="0"/>
            </a:endParaRPr>
          </a:p>
        </p:txBody>
      </p:sp>
      <p:sp>
        <p:nvSpPr>
          <p:cNvPr id="1029" name="TextBox 17"/>
          <p:cNvSpPr txBox="1">
            <a:spLocks noChangeArrowheads="1"/>
          </p:cNvSpPr>
          <p:nvPr/>
        </p:nvSpPr>
        <p:spPr bwMode="auto">
          <a:xfrm>
            <a:off x="1333500" y="1905000"/>
            <a:ext cx="6629400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marL="0" lvl="1"/>
            <a:r>
              <a:rPr lang="en-US" sz="2800">
                <a:solidFill>
                  <a:srgbClr val="FFFF00"/>
                </a:solidFill>
                <a:latin typeface="Corbel" pitchFamily="34" charset="0"/>
              </a:rPr>
              <a:t>Deterministic Annealing Clustering  (DAC)</a:t>
            </a:r>
            <a:endParaRPr lang="en-US" sz="2800" b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1371600" y="2332038"/>
            <a:ext cx="648811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a(</a:t>
            </a:r>
            <a:r>
              <a:rPr lang="en-US" sz="2400" b="0" i="1" dirty="0">
                <a:latin typeface="Corbel" pitchFamily="34" charset="0"/>
              </a:rPr>
              <a:t>x</a:t>
            </a:r>
            <a:r>
              <a:rPr lang="en-US" sz="2400" b="0" dirty="0">
                <a:latin typeface="Corbel" pitchFamily="34" charset="0"/>
              </a:rPr>
              <a:t>) = 1/N or generally p(</a:t>
            </a:r>
            <a:r>
              <a:rPr lang="en-US" sz="2400" b="0" i="1" dirty="0">
                <a:latin typeface="Corbel" pitchFamily="34" charset="0"/>
              </a:rPr>
              <a:t>x</a:t>
            </a:r>
            <a:r>
              <a:rPr lang="en-US" sz="2400" b="0" dirty="0">
                <a:latin typeface="Corbel" pitchFamily="34" charset="0"/>
              </a:rPr>
              <a:t>) with </a:t>
            </a:r>
            <a:r>
              <a:rPr lang="en-US" sz="2400" b="0" dirty="0">
                <a:latin typeface="Corbel" pitchFamily="34" charset="0"/>
                <a:sym typeface="Symbol" pitchFamily="18" charset="2"/>
              </a:rPr>
              <a:t> </a:t>
            </a:r>
            <a:r>
              <a:rPr lang="en-US" sz="2400" b="0" dirty="0">
                <a:latin typeface="Corbel" pitchFamily="34" charset="0"/>
              </a:rPr>
              <a:t>p(</a:t>
            </a:r>
            <a:r>
              <a:rPr lang="en-US" sz="2400" b="0" i="1" dirty="0">
                <a:latin typeface="Corbel" pitchFamily="34" charset="0"/>
              </a:rPr>
              <a:t>x</a:t>
            </a:r>
            <a:r>
              <a:rPr lang="en-US" sz="2400" b="0" dirty="0">
                <a:latin typeface="Corbel" pitchFamily="34" charset="0"/>
              </a:rPr>
              <a:t>) =1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g(k)=1 and s(k)=0.5</a:t>
            </a:r>
          </a:p>
          <a:p>
            <a:pPr algn="l"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Corbel" pitchFamily="34" charset="0"/>
              </a:rPr>
              <a:t> T</a:t>
            </a:r>
            <a:r>
              <a:rPr lang="en-US" sz="2400" b="0" dirty="0">
                <a:latin typeface="Corbel" pitchFamily="34" charset="0"/>
              </a:rPr>
              <a:t> is annealing temperature varied down from </a:t>
            </a:r>
            <a:r>
              <a:rPr lang="en-US" sz="2400" b="0" dirty="0">
                <a:latin typeface="Corbel" pitchFamily="34" charset="0"/>
                <a:sym typeface="Symbol" pitchFamily="18" charset="2"/>
              </a:rPr>
              <a:t> </a:t>
            </a:r>
            <a:r>
              <a:rPr lang="en-US" sz="2400" b="0" dirty="0">
                <a:latin typeface="Corbel" pitchFamily="34" charset="0"/>
              </a:rPr>
              <a:t>with final value of 1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Vary cluster center</a:t>
            </a:r>
            <a:r>
              <a:rPr lang="en-US" sz="2400" b="0" dirty="0">
                <a:solidFill>
                  <a:srgbClr val="7F7F7F"/>
                </a:solidFill>
                <a:latin typeface="Corbel" pitchFamily="34" charset="0"/>
              </a:rPr>
              <a:t> </a:t>
            </a:r>
            <a:r>
              <a:rPr lang="en-US" sz="2400" b="0" u="sng" dirty="0">
                <a:solidFill>
                  <a:srgbClr val="FF0000"/>
                </a:solidFill>
                <a:latin typeface="Corbel" pitchFamily="34" charset="0"/>
              </a:rPr>
              <a:t>Y</a:t>
            </a:r>
            <a:r>
              <a:rPr lang="en-US" sz="2400" b="0" dirty="0">
                <a:solidFill>
                  <a:srgbClr val="FF0000"/>
                </a:solidFill>
                <a:latin typeface="Corbel" pitchFamily="34" charset="0"/>
              </a:rPr>
              <a:t>(</a:t>
            </a:r>
            <a:r>
              <a:rPr lang="en-US" sz="2400" b="0" i="1" dirty="0">
                <a:solidFill>
                  <a:srgbClr val="FF0000"/>
                </a:solidFill>
                <a:latin typeface="Corbel" pitchFamily="34" charset="0"/>
              </a:rPr>
              <a:t>k</a:t>
            </a:r>
            <a:r>
              <a:rPr lang="en-US" sz="2400" b="0" dirty="0">
                <a:solidFill>
                  <a:srgbClr val="FF0000"/>
                </a:solidFill>
                <a:latin typeface="Corbel" pitchFamily="34" charset="0"/>
              </a:rPr>
              <a:t>)</a:t>
            </a:r>
            <a:r>
              <a:rPr lang="en-US" sz="2400" b="0" dirty="0">
                <a:latin typeface="Corbel" pitchFamily="34" charset="0"/>
              </a:rPr>
              <a:t> 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Corbel" pitchFamily="34" charset="0"/>
              </a:rPr>
              <a:t>K</a:t>
            </a:r>
            <a:r>
              <a:rPr lang="en-US" sz="2400" b="0" dirty="0">
                <a:latin typeface="Corbel" pitchFamily="34" charset="0"/>
              </a:rPr>
              <a:t> starts at 1 and is incremented by algorithm; pick resolution NOT number of clusters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My 4</a:t>
            </a:r>
            <a:r>
              <a:rPr lang="en-US" sz="2400" b="0" baseline="30000" dirty="0">
                <a:latin typeface="Corbel" pitchFamily="34" charset="0"/>
              </a:rPr>
              <a:t>th</a:t>
            </a:r>
            <a:r>
              <a:rPr lang="en-US" sz="2400" b="0" dirty="0">
                <a:latin typeface="Corbel" pitchFamily="34" charset="0"/>
              </a:rPr>
              <a:t> most cited article but little used; probably as no good software compared to simple K-means</a:t>
            </a:r>
          </a:p>
          <a:p>
            <a:pPr algn="l">
              <a:buFontTx/>
              <a:buChar char="•"/>
            </a:pPr>
            <a:r>
              <a:rPr lang="en-US" sz="2400" b="0" dirty="0">
                <a:latin typeface="Corbel" pitchFamily="34" charset="0"/>
              </a:rPr>
              <a:t> Avoid local minima</a:t>
            </a:r>
          </a:p>
          <a:p>
            <a:pPr algn="l">
              <a:buFontTx/>
              <a:buChar char="•"/>
            </a:pPr>
            <a:endParaRPr lang="en-US" sz="700" b="0" dirty="0">
              <a:latin typeface="Corbel" pitchFamily="34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305800" y="65071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1032" name="TextBox 41"/>
          <p:cNvSpPr txBox="1">
            <a:spLocks noChangeArrowheads="1"/>
          </p:cNvSpPr>
          <p:nvPr/>
        </p:nvSpPr>
        <p:spPr bwMode="auto">
          <a:xfrm>
            <a:off x="1028700" y="411163"/>
            <a:ext cx="746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N data points 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E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) in D dim. space and Minimize F by EM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33400" y="838200"/>
          <a:ext cx="8486775" cy="963613"/>
        </p:xfrm>
        <a:graphic>
          <a:graphicData uri="http://schemas.openxmlformats.org/presentationml/2006/ole">
            <p:oleObj spid="_x0000_s1026" name="Equation" r:id="rId4" imgW="3797280" imgH="431640" progId="Equation.DSMT4">
              <p:embed/>
            </p:oleObj>
          </a:graphicData>
        </a:graphic>
      </p:graphicFrame>
      <p:graphicFrame>
        <p:nvGraphicFramePr>
          <p:cNvPr id="42087" name="Object 13"/>
          <p:cNvGraphicFramePr>
            <a:graphicFrameLocks noChangeAspect="1"/>
          </p:cNvGraphicFramePr>
          <p:nvPr/>
        </p:nvGraphicFramePr>
        <p:xfrm>
          <a:off x="533400" y="838200"/>
          <a:ext cx="8516938" cy="963613"/>
        </p:xfrm>
        <a:graphic>
          <a:graphicData uri="http://schemas.openxmlformats.org/presentationml/2006/ole">
            <p:oleObj spid="_x0000_s1027" name="Equation" r:id="rId5" imgW="3809880" imgH="431640" progId="Equation.DSMT4">
              <p:embed/>
            </p:oleObj>
          </a:graphicData>
        </a:graphic>
      </p:graphicFrame>
      <p:pic>
        <p:nvPicPr>
          <p:cNvPr id="1033" name="Title 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5438" y="-15875"/>
            <a:ext cx="61880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 l="18527" t="18552" r="2151" b="14189"/>
          <a:stretch>
            <a:fillRect/>
          </a:stretch>
        </p:blipFill>
        <p:spPr bwMode="auto">
          <a:xfrm>
            <a:off x="457200" y="609600"/>
            <a:ext cx="7524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8"/>
          <p:cNvSpPr txBox="1">
            <a:spLocks noChangeArrowheads="1"/>
          </p:cNvSpPr>
          <p:nvPr/>
        </p:nvSpPr>
        <p:spPr bwMode="auto">
          <a:xfrm>
            <a:off x="476250" y="0"/>
            <a:ext cx="69151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000">
                <a:solidFill>
                  <a:srgbClr val="FFFF00"/>
                </a:solidFill>
                <a:latin typeface="Corbel" pitchFamily="34" charset="0"/>
              </a:rPr>
              <a:t>Deterministic Annealing Clustering of Indiana Census Data</a:t>
            </a:r>
          </a:p>
          <a:p>
            <a:pPr algn="l"/>
            <a:r>
              <a:rPr lang="en-US" sz="2000" b="0">
                <a:latin typeface="Corbel" pitchFamily="34" charset="0"/>
              </a:rPr>
              <a:t>Decrease temperature (distance scale) to discover more clusters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889000" y="1503363"/>
            <a:ext cx="1089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 defTabSz="381000"/>
            <a:r>
              <a:rPr lang="en-US" sz="1200" b="0">
                <a:latin typeface="Arial" pitchFamily="34" charset="0"/>
              </a:rPr>
              <a:t>Distance Scale</a:t>
            </a:r>
            <a:br>
              <a:rPr lang="en-US" sz="1200" b="0">
                <a:latin typeface="Arial" pitchFamily="34" charset="0"/>
              </a:rPr>
            </a:br>
            <a:r>
              <a:rPr lang="en-US" sz="1200" b="0">
                <a:latin typeface="Arial" pitchFamily="34" charset="0"/>
              </a:rPr>
              <a:t>Temperature</a:t>
            </a:r>
            <a:r>
              <a:rPr lang="en-US" sz="1200" b="0" baseline="30000">
                <a:latin typeface="Arial" pitchFamily="34" charset="0"/>
              </a:rPr>
              <a:t>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4312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0" y="0"/>
            <a:ext cx="5181600" cy="3170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l" defTabSz="2192338"/>
            <a:r>
              <a:rPr lang="en-US" sz="2000" b="0" dirty="0" smtClean="0">
                <a:latin typeface="Arial" pitchFamily="34" charset="0"/>
              </a:rPr>
              <a:t>Computation 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 Grain Size </a:t>
            </a:r>
            <a:r>
              <a:rPr lang="en-US" sz="2000" b="0" i="1" dirty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 . </a:t>
            </a:r>
            <a:r>
              <a:rPr lang="en-US" sz="2000" b="0" dirty="0" smtClean="0">
                <a:latin typeface="Arial" pitchFamily="34" charset="0"/>
                <a:sym typeface="Symbol" pitchFamily="18" charset="2"/>
              </a:rPr>
              <a:t>#Clusters </a:t>
            </a:r>
            <a:r>
              <a:rPr lang="en-US" sz="2000" b="0" dirty="0" smtClean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K</a:t>
            </a:r>
            <a:endParaRPr lang="en-US" sz="2000" b="0" dirty="0">
              <a:solidFill>
                <a:srgbClr val="00FF00"/>
              </a:solidFill>
              <a:latin typeface="Arial" pitchFamily="34" charset="0"/>
              <a:sym typeface="Symbol" pitchFamily="18" charset="2"/>
            </a:endParaRPr>
          </a:p>
          <a:p>
            <a:pPr algn="l" defTabSz="2192338"/>
            <a:r>
              <a:rPr lang="en-US" sz="2000" b="0" dirty="0">
                <a:latin typeface="Arial" pitchFamily="34" charset="0"/>
                <a:sym typeface="Symbol" pitchFamily="18" charset="2"/>
              </a:rPr>
              <a:t>Overheads are</a:t>
            </a:r>
          </a:p>
          <a:p>
            <a:pPr algn="l" defTabSz="2192338"/>
            <a:r>
              <a:rPr lang="en-US" sz="2000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Synchronization: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small with CCR</a:t>
            </a:r>
          </a:p>
          <a:p>
            <a:pPr algn="l" defTabSz="2192338"/>
            <a:r>
              <a:rPr lang="en-US" sz="2000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Load Balance: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 good</a:t>
            </a:r>
          </a:p>
          <a:p>
            <a:pPr algn="l" defTabSz="2192338"/>
            <a:r>
              <a:rPr lang="en-US" sz="2000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Memory Bandwidth Limit: 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 0 as K </a:t>
            </a:r>
            <a:r>
              <a:rPr lang="en-US" sz="2000" b="0" dirty="0">
                <a:latin typeface="Corbel" pitchFamily="34" charset="0"/>
                <a:sym typeface="Symbol" pitchFamily="18" charset="2"/>
              </a:rPr>
              <a:t> </a:t>
            </a:r>
            <a:endParaRPr lang="en-US" sz="2000" b="0" dirty="0">
              <a:latin typeface="Arial" pitchFamily="34" charset="0"/>
              <a:sym typeface="Symbol" pitchFamily="18" charset="2"/>
            </a:endParaRPr>
          </a:p>
          <a:p>
            <a:pPr algn="l" defTabSz="2192338"/>
            <a:r>
              <a:rPr lang="en-US" sz="2000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Cache Use/Interference: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 Important</a:t>
            </a:r>
          </a:p>
          <a:p>
            <a:pPr algn="l" defTabSz="2192338"/>
            <a:r>
              <a:rPr lang="en-US" sz="2000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Runtime Fluctuations: </a:t>
            </a:r>
            <a:r>
              <a:rPr lang="en-US" sz="2000" b="0" dirty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Dominant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 large </a:t>
            </a:r>
            <a:r>
              <a:rPr lang="en-US" sz="2000" b="0" i="1" dirty="0">
                <a:latin typeface="Arial" pitchFamily="34" charset="0"/>
                <a:sym typeface="Symbol" pitchFamily="18" charset="2"/>
              </a:rPr>
              <a:t>n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, K</a:t>
            </a:r>
          </a:p>
          <a:p>
            <a:pPr algn="l" defTabSz="2192338"/>
            <a:r>
              <a:rPr lang="en-US" sz="2000" b="0" dirty="0">
                <a:latin typeface="Arial" pitchFamily="34" charset="0"/>
                <a:sym typeface="Symbol" pitchFamily="18" charset="2"/>
              </a:rPr>
              <a:t>All our “real” problems have </a:t>
            </a:r>
            <a:r>
              <a:rPr lang="en-US" sz="2000" b="0" dirty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f </a:t>
            </a:r>
            <a:r>
              <a:rPr lang="en-US" sz="2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≤ 0.05 </a:t>
            </a:r>
            <a:r>
              <a:rPr lang="en-US" sz="2000" b="0" dirty="0">
                <a:latin typeface="Arial" pitchFamily="34" charset="0"/>
                <a:sym typeface="Symbol" pitchFamily="18" charset="2"/>
              </a:rPr>
              <a:t>and </a:t>
            </a:r>
          </a:p>
          <a:p>
            <a:pPr algn="l" defTabSz="2192338"/>
            <a:r>
              <a:rPr lang="en-US" sz="2000" b="0" dirty="0">
                <a:latin typeface="Arial" pitchFamily="34" charset="0"/>
                <a:sym typeface="Symbol" pitchFamily="18" charset="2"/>
              </a:rPr>
              <a:t>speedups on 8 core systems greater than </a:t>
            </a:r>
            <a:r>
              <a:rPr lang="en-US" sz="2000" b="0" dirty="0">
                <a:solidFill>
                  <a:srgbClr val="00FF00"/>
                </a:solidFill>
                <a:latin typeface="Arial" pitchFamily="34" charset="0"/>
                <a:sym typeface="Symbol" pitchFamily="18" charset="2"/>
              </a:rPr>
              <a:t>7.6</a:t>
            </a:r>
          </a:p>
        </p:txBody>
      </p:sp>
      <p:pic>
        <p:nvPicPr>
          <p:cNvPr id="22532" name="Group 6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038600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34" name="Rectangle 115"/>
          <p:cNvSpPr>
            <a:spLocks noChangeArrowheads="1"/>
          </p:cNvSpPr>
          <p:nvPr/>
        </p:nvSpPr>
        <p:spPr bwMode="auto">
          <a:xfrm>
            <a:off x="83740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pic>
        <p:nvPicPr>
          <p:cNvPr id="22533" name="Picture 1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48063"/>
            <a:ext cx="4419600" cy="3309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4038600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GTM is Dimensional Reduction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4" name="Text Box 5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kern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Parallel Programming Strategy</a:t>
            </a:r>
          </a:p>
        </p:txBody>
      </p:sp>
      <p:sp>
        <p:nvSpPr>
          <p:cNvPr id="80897" name="Text Box 47"/>
          <p:cNvSpPr>
            <a:spLocks noGrp="1" noChangeArrowheads="1"/>
          </p:cNvSpPr>
          <p:nvPr>
            <p:ph idx="4294967295"/>
          </p:nvPr>
        </p:nvSpPr>
        <p:spPr>
          <a:xfrm>
            <a:off x="1752600" y="3962400"/>
            <a:ext cx="6477000" cy="2438400"/>
          </a:xfrm>
          <a:ln w="3175" algn="ctr">
            <a:solidFill>
              <a:srgbClr val="7F7F7F"/>
            </a:solidFill>
          </a:ln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100" kern="1200" dirty="0">
                <a:solidFill>
                  <a:schemeClr val="tx2"/>
                </a:solidFill>
              </a:rPr>
              <a:t>Use Data Decomposition as in classic distributed memory but use shared memory for read variables. Each thread uses a “local” array for written variables to get good cache performance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kern="1200" dirty="0">
                <a:solidFill>
                  <a:schemeClr val="tx2"/>
                </a:solidFill>
              </a:rPr>
              <a:t>Multicore and Cluster use same parallel algorithms but different runtime implementations; algorithms are</a:t>
            </a:r>
          </a:p>
          <a:p>
            <a:pPr marL="857250" lvl="4" indent="-95250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1700" kern="1200" dirty="0">
                <a:solidFill>
                  <a:schemeClr val="tx2"/>
                </a:solidFill>
                <a:ea typeface="+mn-ea"/>
                <a:cs typeface="+mn-cs"/>
              </a:rPr>
              <a:t> Accumulate matrix and vector elements in each process/thread</a:t>
            </a:r>
          </a:p>
          <a:p>
            <a:pPr marL="857250" lvl="4" indent="-95250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1700" kern="1200" dirty="0">
                <a:solidFill>
                  <a:schemeClr val="tx2"/>
                </a:solidFill>
                <a:ea typeface="+mn-ea"/>
                <a:cs typeface="+mn-cs"/>
              </a:rPr>
              <a:t> At iteration barrier, combine contributions (</a:t>
            </a:r>
            <a:r>
              <a:rPr lang="en-US" sz="1700" kern="1200" dirty="0" err="1">
                <a:solidFill>
                  <a:schemeClr val="tx2"/>
                </a:solidFill>
                <a:ea typeface="+mn-ea"/>
                <a:cs typeface="+mn-cs"/>
              </a:rPr>
              <a:t>MPI_Reduce</a:t>
            </a:r>
            <a:r>
              <a:rPr lang="en-US" sz="1700" kern="1200" dirty="0">
                <a:solidFill>
                  <a:schemeClr val="tx2"/>
                </a:solidFill>
                <a:ea typeface="+mn-ea"/>
                <a:cs typeface="+mn-cs"/>
              </a:rPr>
              <a:t>)</a:t>
            </a:r>
          </a:p>
          <a:p>
            <a:pPr marL="857250" lvl="4" indent="-95250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1700" kern="1200" dirty="0">
                <a:solidFill>
                  <a:schemeClr val="tx2"/>
                </a:solidFill>
                <a:ea typeface="+mn-ea"/>
                <a:cs typeface="+mn-cs"/>
              </a:rPr>
              <a:t> Linear Algebra (multiplication, equation solving, SVD)</a:t>
            </a:r>
          </a:p>
        </p:txBody>
      </p:sp>
      <p:grpSp>
        <p:nvGrpSpPr>
          <p:cNvPr id="30724" name="Group 58"/>
          <p:cNvGrpSpPr>
            <a:grpSpLocks/>
          </p:cNvGrpSpPr>
          <p:nvPr/>
        </p:nvGrpSpPr>
        <p:grpSpPr bwMode="auto">
          <a:xfrm>
            <a:off x="457200" y="914400"/>
            <a:ext cx="8153400" cy="2819400"/>
            <a:chOff x="184" y="480"/>
            <a:chExt cx="5576" cy="1872"/>
          </a:xfrm>
        </p:grpSpPr>
        <p:grpSp>
          <p:nvGrpSpPr>
            <p:cNvPr id="30730" name="Group 57"/>
            <p:cNvGrpSpPr>
              <a:grpSpLocks/>
            </p:cNvGrpSpPr>
            <p:nvPr/>
          </p:nvGrpSpPr>
          <p:grpSpPr bwMode="auto">
            <a:xfrm>
              <a:off x="986" y="480"/>
              <a:ext cx="4023" cy="1872"/>
              <a:chOff x="912" y="480"/>
              <a:chExt cx="4023" cy="1872"/>
            </a:xfrm>
          </p:grpSpPr>
          <p:grpSp>
            <p:nvGrpSpPr>
              <p:cNvPr id="30734" name="Group 50"/>
              <p:cNvGrpSpPr>
                <a:grpSpLocks/>
              </p:cNvGrpSpPr>
              <p:nvPr/>
            </p:nvGrpSpPr>
            <p:grpSpPr bwMode="auto">
              <a:xfrm>
                <a:off x="1436" y="480"/>
                <a:ext cx="2976" cy="1872"/>
                <a:chOff x="1440" y="480"/>
                <a:chExt cx="2976" cy="1872"/>
              </a:xfrm>
            </p:grpSpPr>
            <p:grpSp>
              <p:nvGrpSpPr>
                <p:cNvPr id="30738" name="Group 49"/>
                <p:cNvGrpSpPr>
                  <a:grpSpLocks/>
                </p:cNvGrpSpPr>
                <p:nvPr/>
              </p:nvGrpSpPr>
              <p:grpSpPr bwMode="auto">
                <a:xfrm>
                  <a:off x="1488" y="550"/>
                  <a:ext cx="2880" cy="1733"/>
                  <a:chOff x="1488" y="550"/>
                  <a:chExt cx="2880" cy="1733"/>
                </a:xfrm>
              </p:grpSpPr>
              <p:grpSp>
                <p:nvGrpSpPr>
                  <p:cNvPr id="3074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488" y="550"/>
                    <a:ext cx="2880" cy="1501"/>
                    <a:chOff x="1488" y="550"/>
                    <a:chExt cx="2880" cy="1501"/>
                  </a:xfrm>
                </p:grpSpPr>
                <p:grpSp>
                  <p:nvGrpSpPr>
                    <p:cNvPr id="30742" name="Group 6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4" y="550"/>
                      <a:ext cx="2348" cy="831"/>
                      <a:chOff x="7865" y="656"/>
                      <a:chExt cx="4079" cy="1201"/>
                    </a:xfrm>
                  </p:grpSpPr>
                  <p:sp>
                    <p:nvSpPr>
                      <p:cNvPr id="30769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65" y="656"/>
                        <a:ext cx="4079" cy="7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18A22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38094" tIns="19047" rIns="38094" bIns="19047" anchor="ctr"/>
                      <a:lstStyle/>
                      <a:p>
                        <a:r>
                          <a:rPr lang="en-US" sz="2000" b="0">
                            <a:solidFill>
                              <a:schemeClr val="folHlink"/>
                            </a:solidFill>
                            <a:latin typeface="Arial" pitchFamily="34" charset="0"/>
                          </a:rPr>
                          <a:t>“Main Thread” and Memory M</a:t>
                        </a:r>
                      </a:p>
                    </p:txBody>
                  </p:sp>
                  <p:sp>
                    <p:nvSpPr>
                      <p:cNvPr id="3077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42" y="1415"/>
                        <a:ext cx="0" cy="44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18A22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74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381"/>
                      <a:ext cx="2880" cy="670"/>
                      <a:chOff x="1248" y="1407"/>
                      <a:chExt cx="2880" cy="670"/>
                    </a:xfrm>
                  </p:grpSpPr>
                  <p:sp>
                    <p:nvSpPr>
                      <p:cNvPr id="30744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1" y="1407"/>
                        <a:ext cx="2678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18A22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0745" name="Group 6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6" y="1431"/>
                        <a:ext cx="225" cy="646"/>
                        <a:chOff x="8227" y="1891"/>
                        <a:chExt cx="332" cy="934"/>
                      </a:xfrm>
                    </p:grpSpPr>
                    <p:sp>
                      <p:nvSpPr>
                        <p:cNvPr id="3076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393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68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227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1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1</a:t>
                          </a:r>
                        </a:p>
                      </p:txBody>
                    </p:sp>
                  </p:grpSp>
                  <p:grpSp>
                    <p:nvGrpSpPr>
                      <p:cNvPr id="30746" name="Group 6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8" y="1431"/>
                        <a:ext cx="225" cy="646"/>
                        <a:chOff x="7570" y="1891"/>
                        <a:chExt cx="332" cy="934"/>
                      </a:xfrm>
                    </p:grpSpPr>
                    <p:sp>
                      <p:nvSpPr>
                        <p:cNvPr id="30765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736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66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70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0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0</a:t>
                          </a:r>
                        </a:p>
                      </p:txBody>
                    </p:sp>
                  </p:grpSp>
                  <p:grpSp>
                    <p:nvGrpSpPr>
                      <p:cNvPr id="30747" name="Group 6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06" y="1431"/>
                        <a:ext cx="225" cy="646"/>
                        <a:chOff x="8887" y="1891"/>
                        <a:chExt cx="332" cy="934"/>
                      </a:xfrm>
                    </p:grpSpPr>
                    <p:sp>
                      <p:nvSpPr>
                        <p:cNvPr id="30763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053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64" name="Rectang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87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2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2</a:t>
                          </a:r>
                        </a:p>
                      </p:txBody>
                    </p:sp>
                  </p:grpSp>
                  <p:grpSp>
                    <p:nvGrpSpPr>
                      <p:cNvPr id="30748" name="Group 6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5" y="1431"/>
                        <a:ext cx="226" cy="646"/>
                        <a:chOff x="9546" y="1891"/>
                        <a:chExt cx="332" cy="934"/>
                      </a:xfrm>
                    </p:grpSpPr>
                    <p:sp>
                      <p:nvSpPr>
                        <p:cNvPr id="30761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12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62" name="Rectangl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46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3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3</a:t>
                          </a:r>
                        </a:p>
                      </p:txBody>
                    </p:sp>
                  </p:grpSp>
                  <p:grpSp>
                    <p:nvGrpSpPr>
                      <p:cNvPr id="30749" name="Group 6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65" y="1431"/>
                        <a:ext cx="225" cy="646"/>
                        <a:chOff x="10205" y="1891"/>
                        <a:chExt cx="332" cy="934"/>
                      </a:xfrm>
                    </p:grpSpPr>
                    <p:sp>
                      <p:nvSpPr>
                        <p:cNvPr id="30759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371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60" name="Rectangl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05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4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4</a:t>
                          </a:r>
                        </a:p>
                      </p:txBody>
                    </p:sp>
                  </p:grpSp>
                  <p:grpSp>
                    <p:nvGrpSpPr>
                      <p:cNvPr id="30750" name="Group 6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1431"/>
                        <a:ext cx="225" cy="646"/>
                        <a:chOff x="10864" y="1891"/>
                        <a:chExt cx="332" cy="934"/>
                      </a:xfrm>
                    </p:grpSpPr>
                    <p:sp>
                      <p:nvSpPr>
                        <p:cNvPr id="30757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30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58" name="Rectangl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864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5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5</a:t>
                          </a:r>
                        </a:p>
                      </p:txBody>
                    </p:sp>
                  </p:grpSp>
                  <p:grpSp>
                    <p:nvGrpSpPr>
                      <p:cNvPr id="30751" name="Group 6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24" y="1431"/>
                        <a:ext cx="225" cy="646"/>
                        <a:chOff x="11523" y="1891"/>
                        <a:chExt cx="332" cy="934"/>
                      </a:xfrm>
                    </p:grpSpPr>
                    <p:sp>
                      <p:nvSpPr>
                        <p:cNvPr id="3075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689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56" name="Rectangl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3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6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6</a:t>
                          </a:r>
                        </a:p>
                      </p:txBody>
                    </p:sp>
                  </p:grpSp>
                  <p:grpSp>
                    <p:nvGrpSpPr>
                      <p:cNvPr id="30752" name="Group 6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03" y="1431"/>
                        <a:ext cx="225" cy="646"/>
                        <a:chOff x="12182" y="1891"/>
                        <a:chExt cx="332" cy="934"/>
                      </a:xfrm>
                    </p:grpSpPr>
                    <p:sp>
                      <p:nvSpPr>
                        <p:cNvPr id="3075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348" y="1891"/>
                          <a:ext cx="0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18A221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54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82" y="2163"/>
                          <a:ext cx="332" cy="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8A22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38094" tIns="19047" rIns="38094" bIns="19047" anchor="ctr"/>
                        <a:lstStyle/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7</a:t>
                          </a:r>
                        </a:p>
                        <a:p>
                          <a:r>
                            <a:rPr lang="en-US" sz="1800" b="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m</a:t>
                          </a:r>
                          <a:r>
                            <a:rPr lang="en-US" sz="1800" b="0" baseline="-25000">
                              <a:solidFill>
                                <a:schemeClr val="folHlink"/>
                              </a:solidFill>
                              <a:latin typeface="Arial" pitchFamily="34" charset="0"/>
                            </a:rPr>
                            <a:t>7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3074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3" y="2086"/>
                    <a:ext cx="2690" cy="1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8094" tIns="19047" rIns="38094" bIns="19047">
                    <a:spAutoFit/>
                  </a:bodyPr>
                  <a:lstStyle/>
                  <a:p>
                    <a:r>
                      <a:rPr lang="en-US" sz="1800" b="0">
                        <a:solidFill>
                          <a:srgbClr val="7F7F7F"/>
                        </a:solidFill>
                        <a:latin typeface="Arial" pitchFamily="34" charset="0"/>
                      </a:rPr>
                      <a:t>Subsidiary threads t with memory m</a:t>
                    </a:r>
                    <a:r>
                      <a:rPr lang="en-US" sz="1800" b="0" baseline="-25000">
                        <a:solidFill>
                          <a:srgbClr val="7F7F7F"/>
                        </a:solidFill>
                        <a:latin typeface="Arial" pitchFamily="34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30739" name="Rectangle 46"/>
                <p:cNvSpPr>
                  <a:spLocks noChangeArrowheads="1"/>
                </p:cNvSpPr>
                <p:nvPr/>
              </p:nvSpPr>
              <p:spPr bwMode="auto">
                <a:xfrm>
                  <a:off x="1440" y="480"/>
                  <a:ext cx="2976" cy="187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2193925"/>
                  <a:endParaRPr lang="en-US" sz="1800" b="0">
                    <a:latin typeface="Arial" pitchFamily="34" charset="0"/>
                  </a:endParaRPr>
                </a:p>
              </p:txBody>
            </p:sp>
          </p:grpSp>
          <p:grpSp>
            <p:nvGrpSpPr>
              <p:cNvPr id="30735" name="Group 53"/>
              <p:cNvGrpSpPr>
                <a:grpSpLocks/>
              </p:cNvGrpSpPr>
              <p:nvPr/>
            </p:nvGrpSpPr>
            <p:grpSpPr bwMode="auto">
              <a:xfrm>
                <a:off x="912" y="720"/>
                <a:ext cx="4023" cy="192"/>
                <a:chOff x="912" y="720"/>
                <a:chExt cx="4023" cy="192"/>
              </a:xfrm>
            </p:grpSpPr>
            <p:sp>
              <p:nvSpPr>
                <p:cNvPr id="30736" name="AutoShape 51"/>
                <p:cNvSpPr>
                  <a:spLocks noChangeArrowheads="1"/>
                </p:cNvSpPr>
                <p:nvPr/>
              </p:nvSpPr>
              <p:spPr bwMode="auto">
                <a:xfrm>
                  <a:off x="912" y="720"/>
                  <a:ext cx="759" cy="192"/>
                </a:xfrm>
                <a:prstGeom prst="rightArrow">
                  <a:avLst>
                    <a:gd name="adj1" fmla="val 50000"/>
                    <a:gd name="adj2" fmla="val 98828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2193925"/>
                  <a:endParaRPr lang="en-US" sz="1800" b="0">
                    <a:latin typeface="Arial" pitchFamily="34" charset="0"/>
                  </a:endParaRPr>
                </a:p>
              </p:txBody>
            </p:sp>
            <p:sp>
              <p:nvSpPr>
                <p:cNvPr id="30737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4176" y="720"/>
                  <a:ext cx="759" cy="192"/>
                </a:xfrm>
                <a:prstGeom prst="rightArrow">
                  <a:avLst>
                    <a:gd name="adj1" fmla="val 50000"/>
                    <a:gd name="adj2" fmla="val 98828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2193925"/>
                  <a:endParaRPr lang="en-US" sz="1800" b="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731" name="Group 56"/>
            <p:cNvGrpSpPr>
              <a:grpSpLocks/>
            </p:cNvGrpSpPr>
            <p:nvPr/>
          </p:nvGrpSpPr>
          <p:grpSpPr bwMode="auto">
            <a:xfrm>
              <a:off x="184" y="912"/>
              <a:ext cx="5576" cy="404"/>
              <a:chOff x="140" y="912"/>
              <a:chExt cx="5576" cy="404"/>
            </a:xfrm>
          </p:grpSpPr>
          <p:sp>
            <p:nvSpPr>
              <p:cNvPr id="30732" name="Text Box 54"/>
              <p:cNvSpPr txBox="1">
                <a:spLocks noChangeArrowheads="1"/>
              </p:cNvSpPr>
              <p:nvPr/>
            </p:nvSpPr>
            <p:spPr bwMode="auto">
              <a:xfrm>
                <a:off x="4464" y="912"/>
                <a:ext cx="12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381000"/>
                <a:r>
                  <a:rPr lang="en-US" sz="1800" b="0">
                    <a:latin typeface="Arial" pitchFamily="34" charset="0"/>
                  </a:rPr>
                  <a:t>MPI/CCR/DSS</a:t>
                </a:r>
              </a:p>
              <a:p>
                <a:pPr algn="l" defTabSz="381000"/>
                <a:r>
                  <a:rPr lang="en-US" sz="1800" b="0">
                    <a:latin typeface="Arial" pitchFamily="34" charset="0"/>
                  </a:rPr>
                  <a:t>From other nodes</a:t>
                </a:r>
              </a:p>
            </p:txBody>
          </p:sp>
          <p:sp>
            <p:nvSpPr>
              <p:cNvPr id="30733" name="Text Box 55"/>
              <p:cNvSpPr txBox="1">
                <a:spLocks noChangeArrowheads="1"/>
              </p:cNvSpPr>
              <p:nvPr/>
            </p:nvSpPr>
            <p:spPr bwMode="auto">
              <a:xfrm>
                <a:off x="140" y="912"/>
                <a:ext cx="12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381000"/>
                <a:r>
                  <a:rPr lang="en-US" sz="1800" b="0">
                    <a:latin typeface="Arial" pitchFamily="34" charset="0"/>
                  </a:rPr>
                  <a:t>MPI/CCR/DSS</a:t>
                </a:r>
              </a:p>
              <a:p>
                <a:pPr algn="l" defTabSz="381000"/>
                <a:r>
                  <a:rPr lang="en-US" sz="1800" b="0">
                    <a:latin typeface="Arial" pitchFamily="34" charset="0"/>
                  </a:rPr>
                  <a:t>From other nodes</a:t>
                </a:r>
              </a:p>
            </p:txBody>
          </p:sp>
        </p:grpSp>
      </p:grpSp>
      <p:sp>
        <p:nvSpPr>
          <p:cNvPr id="30725" name="Line 59"/>
          <p:cNvSpPr>
            <a:spLocks noChangeShapeType="1"/>
          </p:cNvSpPr>
          <p:nvPr/>
        </p:nvSpPr>
        <p:spPr bwMode="auto">
          <a:xfrm>
            <a:off x="4800600" y="6172200"/>
            <a:ext cx="0" cy="152400"/>
          </a:xfrm>
          <a:prstGeom prst="line">
            <a:avLst/>
          </a:prstGeom>
          <a:noFill/>
          <a:ln w="38100">
            <a:solidFill>
              <a:srgbClr val="18A2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60"/>
          <p:cNvSpPr>
            <a:spLocks noChangeShapeType="1"/>
          </p:cNvSpPr>
          <p:nvPr/>
        </p:nvSpPr>
        <p:spPr bwMode="auto">
          <a:xfrm flipH="1" flipV="1">
            <a:off x="2286000" y="6324600"/>
            <a:ext cx="2514600" cy="0"/>
          </a:xfrm>
          <a:prstGeom prst="line">
            <a:avLst/>
          </a:prstGeom>
          <a:noFill/>
          <a:ln w="38100">
            <a:solidFill>
              <a:srgbClr val="18A2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61"/>
          <p:cNvSpPr>
            <a:spLocks noChangeShapeType="1"/>
          </p:cNvSpPr>
          <p:nvPr/>
        </p:nvSpPr>
        <p:spPr bwMode="auto">
          <a:xfrm flipV="1">
            <a:off x="2286000" y="5486400"/>
            <a:ext cx="0" cy="822325"/>
          </a:xfrm>
          <a:prstGeom prst="line">
            <a:avLst/>
          </a:prstGeom>
          <a:noFill/>
          <a:ln w="38100">
            <a:solidFill>
              <a:srgbClr val="18A2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62"/>
          <p:cNvSpPr>
            <a:spLocks noChangeShapeType="1"/>
          </p:cNvSpPr>
          <p:nvPr/>
        </p:nvSpPr>
        <p:spPr bwMode="auto">
          <a:xfrm>
            <a:off x="2286000" y="5486400"/>
            <a:ext cx="228600" cy="0"/>
          </a:xfrm>
          <a:prstGeom prst="line">
            <a:avLst/>
          </a:prstGeom>
          <a:noFill/>
          <a:ln w="38100">
            <a:solidFill>
              <a:srgbClr val="18A2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8305800" y="65071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24697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24698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/>
            <a:r>
              <a:rPr lang="en-US" sz="1800" b="0">
                <a:latin typeface="Arial" pitchFamily="34" charset="0"/>
              </a:rPr>
              <a:t>Messaging </a:t>
            </a:r>
            <a:r>
              <a:rPr lang="en-US" sz="1800" b="0">
                <a:solidFill>
                  <a:srgbClr val="FFC000"/>
                </a:solidFill>
                <a:latin typeface="Arial" pitchFamily="34" charset="0"/>
              </a:rPr>
              <a:t>CCR</a:t>
            </a:r>
            <a:r>
              <a:rPr lang="en-US" sz="1800" b="0">
                <a:latin typeface="Arial" pitchFamily="34" charset="0"/>
              </a:rPr>
              <a:t> versus </a:t>
            </a:r>
            <a:r>
              <a:rPr lang="en-US" sz="1800" b="0">
                <a:solidFill>
                  <a:srgbClr val="FFC000"/>
                </a:solidFill>
                <a:latin typeface="Arial" pitchFamily="34" charset="0"/>
              </a:rPr>
              <a:t>MPI</a:t>
            </a:r>
            <a:r>
              <a:rPr lang="en-US" sz="1800" b="0">
                <a:solidFill>
                  <a:srgbClr val="FFFF00"/>
                </a:solidFill>
                <a:latin typeface="Arial" pitchFamily="34" charset="0"/>
              </a:rPr>
              <a:t>             </a:t>
            </a:r>
            <a:r>
              <a:rPr lang="en-US" sz="1800" b="0">
                <a:solidFill>
                  <a:srgbClr val="FFC000"/>
                </a:solidFill>
                <a:latin typeface="Arial" pitchFamily="34" charset="0"/>
              </a:rPr>
              <a:t>C#</a:t>
            </a:r>
            <a:r>
              <a:rPr lang="en-US" sz="1800" b="0">
                <a:latin typeface="Arial" pitchFamily="34" charset="0"/>
              </a:rPr>
              <a:t> v. </a:t>
            </a:r>
            <a:r>
              <a:rPr lang="en-US" sz="1800" b="0">
                <a:solidFill>
                  <a:srgbClr val="FFC000"/>
                </a:solidFill>
                <a:latin typeface="Arial" pitchFamily="34" charset="0"/>
              </a:rPr>
              <a:t>C</a:t>
            </a:r>
            <a:r>
              <a:rPr lang="en-US" sz="1800" b="0">
                <a:latin typeface="Arial" pitchFamily="34" charset="0"/>
              </a:rPr>
              <a:t> v. </a:t>
            </a:r>
            <a:r>
              <a:rPr lang="en-US" sz="1800" b="0">
                <a:solidFill>
                  <a:srgbClr val="FFC000"/>
                </a:solidFill>
                <a:latin typeface="Arial" pitchFamily="34" charset="0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 Node 2-core Windows Cluster: CCR &amp; MPI.NET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0" y="4495800"/>
            <a:ext cx="3733800" cy="2087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Scaled </a:t>
            </a:r>
            <a:r>
              <a:rPr lang="en-US" sz="2000" dirty="0" smtClean="0"/>
              <a:t>Speed up: Constant data points per parallel unit (1.6 million points)</a:t>
            </a:r>
          </a:p>
          <a:p>
            <a:r>
              <a:rPr lang="en-US" sz="2000" dirty="0" smtClean="0"/>
              <a:t>Speed-up = ||ism P/(1+</a:t>
            </a:r>
            <a:r>
              <a:rPr lang="en-US" sz="2000" i="1" dirty="0" smtClean="0"/>
              <a:t>f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/>
              <a:t>f</a:t>
            </a:r>
            <a:r>
              <a:rPr lang="en-US" sz="2000" dirty="0" smtClean="0"/>
              <a:t> = PT(P)/T(1)  - 1 </a:t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 1- efficiency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96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09600"/>
                <a:gridCol w="609600"/>
                <a:gridCol w="82296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1"/>
            <a:ext cx="48148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8956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84129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9600" y="403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Overhead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57150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55626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 CCR Threads        </a:t>
            </a:r>
            <a:r>
              <a:rPr lang="en-US" dirty="0" smtClean="0">
                <a:solidFill>
                  <a:srgbClr val="00FF00"/>
                </a:solidFill>
              </a:rPr>
              <a:t>1 Thread         </a:t>
            </a:r>
            <a:r>
              <a:rPr lang="en-US" dirty="0" smtClean="0">
                <a:solidFill>
                  <a:schemeClr val="bg1"/>
                </a:solidFill>
              </a:rPr>
              <a:t>2 MPI Processes per node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8    4     2     1          </a:t>
            </a:r>
            <a:r>
              <a:rPr lang="en-US" dirty="0" smtClean="0">
                <a:solidFill>
                  <a:srgbClr val="00FF00"/>
                </a:solidFill>
              </a:rPr>
              <a:t>8    4     2     1     </a:t>
            </a:r>
            <a:r>
              <a:rPr lang="en-US" dirty="0" smtClean="0">
                <a:solidFill>
                  <a:schemeClr val="bg1"/>
                </a:solidFill>
              </a:rPr>
              <a:t>8    4     2     1 nodes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008"/>
          <a:stretch>
            <a:fillRect/>
          </a:stretch>
        </p:blipFill>
        <p:spPr bwMode="auto">
          <a:xfrm>
            <a:off x="0" y="3691014"/>
            <a:ext cx="5105400" cy="3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5105400" cy="310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1 Node 4-core Windows Opteron: CCR &amp; MPI.NET</a:t>
            </a:r>
            <a:endParaRPr lang="en-US" sz="36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257800" y="3276600"/>
            <a:ext cx="3733800" cy="2971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Scaled </a:t>
            </a:r>
            <a:r>
              <a:rPr lang="en-US" sz="2000" dirty="0" smtClean="0"/>
              <a:t>Speed up: Constant data points per parallel unit (0.4 million points)</a:t>
            </a:r>
          </a:p>
          <a:p>
            <a:r>
              <a:rPr lang="en-US" sz="2000" dirty="0" smtClean="0"/>
              <a:t>Speed-up = ||ism P/(1+</a:t>
            </a:r>
            <a:r>
              <a:rPr lang="en-US" sz="2000" i="1" dirty="0" smtClean="0"/>
              <a:t>f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/>
              <a:t>f</a:t>
            </a:r>
            <a:r>
              <a:rPr lang="en-US" sz="2000" dirty="0" smtClean="0"/>
              <a:t> = PT(P)/T(1)  - 1 </a:t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 1- efficiency</a:t>
            </a:r>
          </a:p>
          <a:p>
            <a:r>
              <a:rPr lang="en-US" sz="2000" dirty="0" smtClean="0">
                <a:sym typeface="Symbol"/>
              </a:rPr>
              <a:t>MPI uses REDUCE, ALLREDUCE (most used) and BROADCAST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9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09600"/>
                <a:gridCol w="609600"/>
                <a:gridCol w="82296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28194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Overhead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60960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681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2% fluctuations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86200" y="1486694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838200" y="14859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1200" y="2057400"/>
            <a:ext cx="1807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0.2% fluctuations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810000" y="2209800"/>
            <a:ext cx="60960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524000" y="2209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2971800"/>
            <a:ext cx="46482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FF00"/>
                </a:solidFill>
              </a:rPr>
              <a:t>CCR Threads </a:t>
            </a:r>
          </a:p>
          <a:p>
            <a:pPr algn="l"/>
            <a:r>
              <a:rPr lang="en-US" dirty="0" smtClean="0">
                <a:solidFill>
                  <a:srgbClr val="00FF00"/>
                </a:solidFill>
              </a:rPr>
              <a:t>4           2               1                 2              1                 1 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1           1               1                 2              2                 4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                                              MPI Processes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icture 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4940300"/>
            <a:ext cx="6781800" cy="1384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ea typeface="ＭＳ Ｐゴシック" pitchFamily="-112" charset="-128"/>
              </a:rPr>
              <a:t>GTLAB Applications as Google Gadgets: MOAB dashboard, remote directory browser, and proxy management.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Overhead versus Grain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8991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Speed-up = (||ism P)/(1+</a:t>
            </a:r>
            <a:r>
              <a:rPr lang="en-US" sz="2400" i="1" dirty="0" smtClean="0"/>
              <a:t>f</a:t>
            </a:r>
            <a:r>
              <a:rPr lang="en-US" sz="2400" dirty="0" smtClean="0"/>
              <a:t>) Parallelism P = 16 on experiments here</a:t>
            </a:r>
          </a:p>
          <a:p>
            <a:r>
              <a:rPr lang="en-US" sz="2400" i="1" dirty="0" smtClean="0"/>
              <a:t>f</a:t>
            </a:r>
            <a:r>
              <a:rPr lang="en-US" sz="2400" dirty="0" smtClean="0"/>
              <a:t> = PT(P)/T(1)  - 1  </a:t>
            </a:r>
            <a:r>
              <a:rPr lang="en-US" sz="2400" dirty="0" smtClean="0">
                <a:sym typeface="Symbol"/>
              </a:rPr>
              <a:t> 1- efficiency</a:t>
            </a:r>
          </a:p>
          <a:p>
            <a:r>
              <a:rPr lang="en-US" sz="2400" dirty="0" smtClean="0">
                <a:sym typeface="Symbol"/>
              </a:rPr>
              <a:t>Fluctuations serious on Windows</a:t>
            </a:r>
          </a:p>
          <a:p>
            <a:r>
              <a:rPr lang="en-US" sz="2400" dirty="0" smtClean="0">
                <a:sym typeface="Symbol"/>
              </a:rPr>
              <a:t>We have not investigated fluctuations directly on clusters where synchronization between nodes will make more serious</a:t>
            </a:r>
          </a:p>
          <a:p>
            <a:r>
              <a:rPr lang="en-US" sz="2400" dirty="0" smtClean="0">
                <a:sym typeface="Symbol"/>
              </a:rPr>
              <a:t>MPI somewhat better performance than CCR; probably because multi threaded implementation has more fluctuations</a:t>
            </a:r>
          </a:p>
          <a:p>
            <a:r>
              <a:rPr lang="en-US" sz="2400" dirty="0" smtClean="0">
                <a:sym typeface="Symbol"/>
              </a:rPr>
              <a:t>Need to improve initial results with averaging over more runs</a:t>
            </a: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076331"/>
            <a:ext cx="8686800" cy="3781669"/>
            <a:chOff x="0" y="3076331"/>
            <a:chExt cx="8686800" cy="3781669"/>
          </a:xfrm>
        </p:grpSpPr>
        <p:pic>
          <p:nvPicPr>
            <p:cNvPr id="163842" name="Picture 2"/>
            <p:cNvPicPr>
              <a:picLocks noChangeAspect="1" noChangeArrowheads="1"/>
            </p:cNvPicPr>
            <p:nvPr/>
          </p:nvPicPr>
          <p:blipFill>
            <a:blip r:embed="rId3"/>
            <a:srcRect l="20112"/>
            <a:stretch>
              <a:fillRect/>
            </a:stretch>
          </p:blipFill>
          <p:spPr bwMode="auto">
            <a:xfrm>
              <a:off x="0" y="3076331"/>
              <a:ext cx="7467600" cy="378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Parallel Overhead </a:t>
              </a:r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6019800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100000/Grain Size(data points per parallel unit)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33528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8 MPI Processes</a:t>
              </a:r>
            </a:p>
            <a:p>
              <a:r>
                <a:rPr lang="en-US" i="1" dirty="0" smtClean="0">
                  <a:solidFill>
                    <a:srgbClr val="C00000"/>
                  </a:solidFill>
                </a:rPr>
                <a:t>2 CCR threads per process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53340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16 MPI Processes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9800" y="51054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105400" y="4038600"/>
            <a:ext cx="3733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 Reduce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>
          <a:xfrm>
            <a:off x="457200" y="2971800"/>
            <a:ext cx="4572000" cy="3886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Applicable to most loosely coupled data parallel applications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data is split into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parts and the </a:t>
            </a:r>
            <a:r>
              <a:rPr lang="en-US" b="1" dirty="0" smtClean="0">
                <a:solidFill>
                  <a:srgbClr val="C00000"/>
                </a:solidFill>
              </a:rPr>
              <a:t>map</a:t>
            </a:r>
            <a:r>
              <a:rPr lang="en-US" dirty="0" smtClean="0"/>
              <a:t> function is performed on each part of the data concurrently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Each </a:t>
            </a:r>
            <a:r>
              <a:rPr lang="en-US" b="1" dirty="0" smtClean="0">
                <a:solidFill>
                  <a:srgbClr val="C00000"/>
                </a:solidFill>
              </a:rPr>
              <a:t>map</a:t>
            </a:r>
            <a:r>
              <a:rPr lang="en-US" dirty="0" smtClean="0"/>
              <a:t> function produces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number of results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hash function maps these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results to one ore more </a:t>
            </a:r>
            <a:r>
              <a:rPr lang="en-US" b="1" dirty="0" smtClean="0">
                <a:solidFill>
                  <a:srgbClr val="C00000"/>
                </a:solidFill>
              </a:rPr>
              <a:t>reduce</a:t>
            </a:r>
            <a:r>
              <a:rPr lang="en-US" dirty="0" smtClean="0"/>
              <a:t> functions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reduce</a:t>
            </a:r>
            <a:r>
              <a:rPr lang="en-US" dirty="0" smtClean="0"/>
              <a:t> function collects all the results that maps to it and processes them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combine function may be necessary to combine all the outputs of the reduce functions together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419600"/>
            <a:ext cx="2914650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map(String key, String value):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key: document 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value: document 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5638800"/>
            <a:ext cx="3398838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reduce(String key, Iterator values):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key: a word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values: a list of counts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352800"/>
            <a:ext cx="2438400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reduce(key, list&lt;value&gt;)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381000" y="762000"/>
            <a:ext cx="8305800" cy="2057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“MapReduce is a programming model and an associated implementation for processing and generating large data sets. Users specify a map function that processes a key/value pair to generate a set of intermediate key/value pairs, and a reduce function that merges all intermediate values associated with the same intermediate key.”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33" name="TextBox 12"/>
          <p:cNvSpPr txBox="1">
            <a:spLocks noChangeArrowheads="1"/>
          </p:cNvSpPr>
          <p:nvPr/>
        </p:nvSpPr>
        <p:spPr bwMode="auto">
          <a:xfrm>
            <a:off x="457200" y="2057400"/>
            <a:ext cx="568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MapReduce: Simplified Data Processing on Large Clusters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Jeffrey Dean and Sanjay Ghemawat</a:t>
            </a:r>
          </a:p>
        </p:txBody>
      </p:sp>
      <p:sp>
        <p:nvSpPr>
          <p:cNvPr id="46" name="Right Arrow 45"/>
          <p:cNvSpPr/>
          <p:nvPr/>
        </p:nvSpPr>
        <p:spPr>
          <a:xfrm rot="5400000">
            <a:off x="6705600" y="2971800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715000" y="2590800"/>
            <a:ext cx="2438400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map(key, value)</a:t>
            </a:r>
          </a:p>
        </p:txBody>
      </p:sp>
      <p:sp>
        <p:nvSpPr>
          <p:cNvPr id="103436" name="TextBox 51"/>
          <p:cNvSpPr txBox="1">
            <a:spLocks noChangeArrowheads="1"/>
          </p:cNvSpPr>
          <p:nvPr/>
        </p:nvSpPr>
        <p:spPr bwMode="auto">
          <a:xfrm>
            <a:off x="5181600" y="40386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E.g. Word Count </a:t>
            </a:r>
          </a:p>
        </p:txBody>
      </p:sp>
      <p:sp>
        <p:nvSpPr>
          <p:cNvPr id="54" name="Right Arrow 53"/>
          <p:cNvSpPr/>
          <p:nvPr/>
        </p:nvSpPr>
        <p:spPr>
          <a:xfrm rot="5400000">
            <a:off x="6705600" y="5334000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194" name="Content Placeholder 193"/>
          <p:cNvSpPr>
            <a:spLocks noGrp="1"/>
          </p:cNvSpPr>
          <p:nvPr>
            <p:ph idx="1"/>
          </p:nvPr>
        </p:nvSpPr>
        <p:spPr>
          <a:xfrm>
            <a:off x="6096000" y="914400"/>
            <a:ext cx="2895600" cy="5181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framework supports the splitting of data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Outputs of the map functions are passed to the reduce functions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framework sorts the inputs to a particular reduce function based on the intermediate keys before passing them to the reduce function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additional step may be necessary to combine all the results of the reduce functions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304800" y="1219200"/>
            <a:ext cx="5791200" cy="4572000"/>
            <a:chOff x="304800" y="990600"/>
            <a:chExt cx="5791200" cy="4572000"/>
          </a:xfrm>
        </p:grpSpPr>
        <p:grpSp>
          <p:nvGrpSpPr>
            <p:cNvPr id="6" name="Group 192"/>
            <p:cNvGrpSpPr>
              <a:grpSpLocks/>
            </p:cNvGrpSpPr>
            <p:nvPr/>
          </p:nvGrpSpPr>
          <p:grpSpPr bwMode="auto">
            <a:xfrm>
              <a:off x="304800" y="990600"/>
              <a:ext cx="5791200" cy="4572000"/>
              <a:chOff x="152400" y="838200"/>
              <a:chExt cx="6096000" cy="516993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52400" y="1218764"/>
                <a:ext cx="914066" cy="30481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524335" y="913595"/>
                <a:ext cx="456197" cy="4577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438400" y="913595"/>
                <a:ext cx="762000" cy="4577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map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438400" y="1981689"/>
                <a:ext cx="762000" cy="4559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map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438400" y="4419456"/>
                <a:ext cx="762000" cy="4577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map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343400" y="1523934"/>
                <a:ext cx="914066" cy="4577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reduce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343400" y="2514838"/>
                <a:ext cx="914066" cy="4577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reduce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343400" y="3886306"/>
                <a:ext cx="914066" cy="4577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reduce</a:t>
                </a:r>
              </a:p>
            </p:txBody>
          </p:sp>
          <p:cxnSp>
            <p:nvCxnSpPr>
              <p:cNvPr id="14" name="Straight Arrow Connector 13"/>
              <p:cNvCxnSpPr>
                <a:stCxn id="8" idx="3"/>
                <a:endCxn id="11" idx="1"/>
              </p:cNvCxnSpPr>
              <p:nvPr/>
            </p:nvCxnSpPr>
            <p:spPr>
              <a:xfrm>
                <a:off x="3200400" y="1143370"/>
                <a:ext cx="1143000" cy="60854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3"/>
                <a:endCxn id="12" idx="1"/>
              </p:cNvCxnSpPr>
              <p:nvPr/>
            </p:nvCxnSpPr>
            <p:spPr>
              <a:xfrm>
                <a:off x="3200400" y="1143370"/>
                <a:ext cx="1143000" cy="1599448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8" idx="3"/>
              </p:cNvCxnSpPr>
              <p:nvPr/>
            </p:nvCxnSpPr>
            <p:spPr>
              <a:xfrm>
                <a:off x="3200400" y="1143370"/>
                <a:ext cx="1219868" cy="2285182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8" idx="3"/>
                <a:endCxn id="13" idx="1"/>
              </p:cNvCxnSpPr>
              <p:nvPr/>
            </p:nvCxnSpPr>
            <p:spPr>
              <a:xfrm>
                <a:off x="3200400" y="1143370"/>
                <a:ext cx="1143000" cy="2970916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9" idx="3"/>
                <a:endCxn id="11" idx="1"/>
              </p:cNvCxnSpPr>
              <p:nvPr/>
            </p:nvCxnSpPr>
            <p:spPr>
              <a:xfrm flipV="1">
                <a:off x="3200400" y="1751914"/>
                <a:ext cx="1143000" cy="45775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9" idx="3"/>
                <a:endCxn id="12" idx="1"/>
              </p:cNvCxnSpPr>
              <p:nvPr/>
            </p:nvCxnSpPr>
            <p:spPr>
              <a:xfrm>
                <a:off x="3200400" y="2209668"/>
                <a:ext cx="1143000" cy="53315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9" idx="3"/>
              </p:cNvCxnSpPr>
              <p:nvPr/>
            </p:nvCxnSpPr>
            <p:spPr>
              <a:xfrm>
                <a:off x="3200400" y="2209668"/>
                <a:ext cx="1219868" cy="121888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9" idx="3"/>
                <a:endCxn id="13" idx="1"/>
              </p:cNvCxnSpPr>
              <p:nvPr/>
            </p:nvCxnSpPr>
            <p:spPr>
              <a:xfrm>
                <a:off x="3200400" y="2209668"/>
                <a:ext cx="1143000" cy="1904618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3200400" y="1751914"/>
                <a:ext cx="1143000" cy="289552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0" idx="3"/>
                <a:endCxn id="12" idx="1"/>
              </p:cNvCxnSpPr>
              <p:nvPr/>
            </p:nvCxnSpPr>
            <p:spPr>
              <a:xfrm flipV="1">
                <a:off x="3200400" y="2742818"/>
                <a:ext cx="1143000" cy="190461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0" idx="3"/>
              </p:cNvCxnSpPr>
              <p:nvPr/>
            </p:nvCxnSpPr>
            <p:spPr>
              <a:xfrm flipV="1">
                <a:off x="3200400" y="3428552"/>
                <a:ext cx="1219868" cy="121888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0" idx="3"/>
                <a:endCxn id="13" idx="1"/>
              </p:cNvCxnSpPr>
              <p:nvPr/>
            </p:nvCxnSpPr>
            <p:spPr>
              <a:xfrm flipV="1">
                <a:off x="3200400" y="4114286"/>
                <a:ext cx="1143000" cy="533149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048335" y="3123382"/>
                <a:ext cx="1371934" cy="30517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11" idx="1"/>
              </p:cNvCxnSpPr>
              <p:nvPr/>
            </p:nvCxnSpPr>
            <p:spPr>
              <a:xfrm rot="5400000" flipH="1" flipV="1">
                <a:off x="3010133" y="1790116"/>
                <a:ext cx="1371468" cy="129506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12" idx="1"/>
              </p:cNvCxnSpPr>
              <p:nvPr/>
            </p:nvCxnSpPr>
            <p:spPr>
              <a:xfrm flipV="1">
                <a:off x="3048335" y="2742818"/>
                <a:ext cx="1295065" cy="38056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3" idx="1"/>
              </p:cNvCxnSpPr>
              <p:nvPr/>
            </p:nvCxnSpPr>
            <p:spPr>
              <a:xfrm>
                <a:off x="3048335" y="3123382"/>
                <a:ext cx="1295065" cy="99090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742532" y="2972593"/>
                <a:ext cx="76868" cy="753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742532" y="3200572"/>
                <a:ext cx="76868" cy="753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4400" y="3200572"/>
                <a:ext cx="76868" cy="753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24400" y="3428552"/>
                <a:ext cx="76868" cy="771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90532" y="1523934"/>
                <a:ext cx="457868" cy="3805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484" name="TextBox 40"/>
              <p:cNvSpPr txBox="1">
                <a:spLocks noChangeArrowheads="1"/>
              </p:cNvSpPr>
              <p:nvPr/>
            </p:nvSpPr>
            <p:spPr bwMode="auto">
              <a:xfrm>
                <a:off x="5791200" y="1524000"/>
                <a:ext cx="428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O</a:t>
                </a:r>
                <a:r>
                  <a:rPr lang="en-US" sz="140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44" name="Straight Arrow Connector 43"/>
              <p:cNvCxnSpPr>
                <a:stCxn id="5" idx="6"/>
                <a:endCxn id="8" idx="1"/>
              </p:cNvCxnSpPr>
              <p:nvPr/>
            </p:nvCxnSpPr>
            <p:spPr>
              <a:xfrm>
                <a:off x="1980532" y="1143370"/>
                <a:ext cx="457868" cy="1796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65" idx="6"/>
                <a:endCxn id="9" idx="1"/>
              </p:cNvCxnSpPr>
              <p:nvPr/>
            </p:nvCxnSpPr>
            <p:spPr>
              <a:xfrm>
                <a:off x="1980532" y="2209668"/>
                <a:ext cx="457868" cy="1796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68" idx="6"/>
                <a:endCxn id="10" idx="1"/>
              </p:cNvCxnSpPr>
              <p:nvPr/>
            </p:nvCxnSpPr>
            <p:spPr>
              <a:xfrm>
                <a:off x="1980532" y="4647435"/>
                <a:ext cx="457868" cy="1796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11" idx="3"/>
              </p:cNvCxnSpPr>
              <p:nvPr/>
            </p:nvCxnSpPr>
            <p:spPr>
              <a:xfrm>
                <a:off x="5257466" y="1751914"/>
                <a:ext cx="533065" cy="1795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12" idx="3"/>
              </p:cNvCxnSpPr>
              <p:nvPr/>
            </p:nvCxnSpPr>
            <p:spPr>
              <a:xfrm>
                <a:off x="5257466" y="2742818"/>
                <a:ext cx="533065" cy="1795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3" idx="3"/>
              </p:cNvCxnSpPr>
              <p:nvPr/>
            </p:nvCxnSpPr>
            <p:spPr>
              <a:xfrm>
                <a:off x="5257466" y="4114286"/>
                <a:ext cx="533065" cy="1795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ight Brace 50"/>
              <p:cNvSpPr/>
              <p:nvPr/>
            </p:nvSpPr>
            <p:spPr>
              <a:xfrm rot="5400000">
                <a:off x="1580263" y="4971438"/>
                <a:ext cx="267473" cy="990935"/>
              </a:xfrm>
              <a:prstGeom prst="rightBrace">
                <a:avLst>
                  <a:gd name="adj1" fmla="val 8333"/>
                  <a:gd name="adj2" fmla="val 4888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492" name="TextBox 53"/>
              <p:cNvSpPr txBox="1">
                <a:spLocks noChangeArrowheads="1"/>
              </p:cNvSpPr>
              <p:nvPr/>
            </p:nvSpPr>
            <p:spPr bwMode="auto">
              <a:xfrm>
                <a:off x="1143000" y="5638800"/>
                <a:ext cx="10469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data split</a:t>
                </a:r>
              </a:p>
            </p:txBody>
          </p:sp>
          <p:sp>
            <p:nvSpPr>
              <p:cNvPr id="104493" name="TextBox 63"/>
              <p:cNvSpPr txBox="1">
                <a:spLocks noChangeArrowheads="1"/>
              </p:cNvSpPr>
              <p:nvPr/>
            </p:nvSpPr>
            <p:spPr bwMode="auto">
              <a:xfrm>
                <a:off x="1524000" y="914400"/>
                <a:ext cx="4443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D1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524335" y="1981689"/>
                <a:ext cx="456197" cy="4559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495" name="TextBox 65"/>
              <p:cNvSpPr txBox="1">
                <a:spLocks noChangeArrowheads="1"/>
              </p:cNvSpPr>
              <p:nvPr/>
            </p:nvSpPr>
            <p:spPr bwMode="auto">
              <a:xfrm>
                <a:off x="1524000" y="1981200"/>
                <a:ext cx="4315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D2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524335" y="4419456"/>
                <a:ext cx="456197" cy="4577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497" name="TextBox 68"/>
              <p:cNvSpPr txBox="1">
                <a:spLocks noChangeArrowheads="1"/>
              </p:cNvSpPr>
              <p:nvPr/>
            </p:nvSpPr>
            <p:spPr bwMode="auto">
              <a:xfrm>
                <a:off x="1524000" y="4419600"/>
                <a:ext cx="49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Dm</a:t>
                </a: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790532" y="2514838"/>
                <a:ext cx="457868" cy="3805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790532" y="3886306"/>
                <a:ext cx="457868" cy="3805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500" name="TextBox 41"/>
              <p:cNvSpPr txBox="1">
                <a:spLocks noChangeArrowheads="1"/>
              </p:cNvSpPr>
              <p:nvPr/>
            </p:nvSpPr>
            <p:spPr bwMode="auto">
              <a:xfrm>
                <a:off x="5791200" y="2514600"/>
                <a:ext cx="428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O</a:t>
                </a:r>
                <a:r>
                  <a:rPr lang="en-US" sz="14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4501" name="TextBox 42"/>
              <p:cNvSpPr txBox="1">
                <a:spLocks noChangeArrowheads="1"/>
              </p:cNvSpPr>
              <p:nvPr/>
            </p:nvSpPr>
            <p:spPr bwMode="auto">
              <a:xfrm>
                <a:off x="5791200" y="3886200"/>
                <a:ext cx="3994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O</a:t>
                </a:r>
                <a:r>
                  <a:rPr lang="en-US" sz="1400">
                    <a:solidFill>
                      <a:schemeClr val="bg1"/>
                    </a:solidFill>
                    <a:latin typeface="Calibri" pitchFamily="34" charset="0"/>
                  </a:rPr>
                  <a:t>r</a:t>
                </a:r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67" name="Straight Arrow Connector 166"/>
              <p:cNvCxnSpPr>
                <a:stCxn id="4" idx="7"/>
                <a:endCxn id="104493" idx="1"/>
              </p:cNvCxnSpPr>
              <p:nvPr/>
            </p:nvCxnSpPr>
            <p:spPr>
              <a:xfrm rot="5400000" flipH="1" flipV="1">
                <a:off x="944931" y="1086344"/>
                <a:ext cx="567256" cy="59155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1066466" y="2209668"/>
                <a:ext cx="457868" cy="1796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4" idx="5"/>
                <a:endCxn id="104497" idx="1"/>
              </p:cNvCxnSpPr>
              <p:nvPr/>
            </p:nvCxnSpPr>
            <p:spPr>
              <a:xfrm rot="16200000" flipH="1">
                <a:off x="837224" y="3917240"/>
                <a:ext cx="782670" cy="59155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-1028117" y="3084849"/>
                <a:ext cx="4494969" cy="1672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>
                <a:off x="-37182" y="3084848"/>
                <a:ext cx="4494969" cy="1671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>
                <a:off x="1638883" y="3084849"/>
                <a:ext cx="4494969" cy="1672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3239751" y="3084849"/>
                <a:ext cx="4494969" cy="1672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509" name="TextBox 185"/>
              <p:cNvSpPr txBox="1">
                <a:spLocks noChangeArrowheads="1"/>
              </p:cNvSpPr>
              <p:nvPr/>
            </p:nvSpPr>
            <p:spPr bwMode="auto">
              <a:xfrm>
                <a:off x="2743200" y="5638800"/>
                <a:ext cx="6014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map</a:t>
                </a:r>
              </a:p>
            </p:txBody>
          </p:sp>
          <p:sp>
            <p:nvSpPr>
              <p:cNvPr id="104510" name="TextBox 186"/>
              <p:cNvSpPr txBox="1">
                <a:spLocks noChangeArrowheads="1"/>
              </p:cNvSpPr>
              <p:nvPr/>
            </p:nvSpPr>
            <p:spPr bwMode="auto">
              <a:xfrm>
                <a:off x="4419600" y="5638800"/>
                <a:ext cx="8340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reduce</a:t>
                </a:r>
              </a:p>
            </p:txBody>
          </p:sp>
          <p:sp>
            <p:nvSpPr>
              <p:cNvPr id="188" name="Right Brace 187"/>
              <p:cNvSpPr/>
              <p:nvPr/>
            </p:nvSpPr>
            <p:spPr>
              <a:xfrm rot="5400000">
                <a:off x="2913763" y="4628872"/>
                <a:ext cx="267473" cy="1676065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9" name="Right Brace 188"/>
              <p:cNvSpPr/>
              <p:nvPr/>
            </p:nvSpPr>
            <p:spPr>
              <a:xfrm rot="5400000">
                <a:off x="4552230" y="4666470"/>
                <a:ext cx="267473" cy="1600868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04454" name="TextBox 194"/>
            <p:cNvSpPr txBox="1">
              <a:spLocks noChangeArrowheads="1"/>
            </p:cNvSpPr>
            <p:nvPr/>
          </p:nvSpPr>
          <p:spPr bwMode="auto">
            <a:xfrm>
              <a:off x="381000" y="2438400"/>
              <a:ext cx="620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Google’s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305800" cy="1676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Points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Data(Inputs) and the outputs are stored in the Google File System (GFS)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Intermediate results are stored on local discs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Framework, retrieves these local files and calls the reduce function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Framework handles the failures of map and reduce functions</a:t>
            </a:r>
            <a:endParaRPr lang="en-US" dirty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60690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685800"/>
            <a:ext cx="28194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9350" y="1066800"/>
            <a:ext cx="2686050" cy="1323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map(String key, String value):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key: document 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value: document contents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for each word w in value: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EmitIntermediate(w, "1");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3048000"/>
            <a:ext cx="2667000" cy="2062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reduce(String key, Iterator values):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key: a word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// values: a list of counts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int result 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for each v in values: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result += ParseInt(v);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Emit(AsString(result));</a:t>
            </a:r>
          </a:p>
        </p:txBody>
      </p:sp>
      <p:sp>
        <p:nvSpPr>
          <p:cNvPr id="105480" name="TextBox 7"/>
          <p:cNvSpPr txBox="1">
            <a:spLocks noChangeArrowheads="1"/>
          </p:cNvSpPr>
          <p:nvPr/>
        </p:nvSpPr>
        <p:spPr bwMode="auto">
          <a:xfrm>
            <a:off x="6172200" y="6858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E.g. Word Count 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7391400" y="2514600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Hadoop (Apache’s map-reduce)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62000"/>
            <a:ext cx="4648200" cy="5943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is distributed in the data/computing nodes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Node maintains the namespace of the entire file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Node and Data Nodes are part of the Hadoop Distributed File System (HDFS)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Job Client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Compute the data split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Get a JobID from the Job Tracker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Upload the job specific files (map, reduce, and other configurations) to a directory in HDFS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Submit the jobID to the Job Tracker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Job Tracker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Use the data split to identify the nodes for map tasks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Instruct TaskTrackers to execute map tasks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Monitor the progress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Sort the output of the map tasks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Instruct the TaskTracker to execute reduce tasks  </a:t>
            </a:r>
          </a:p>
        </p:txBody>
      </p: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304800" y="822325"/>
            <a:ext cx="3276600" cy="4130675"/>
            <a:chOff x="304800" y="822325"/>
            <a:chExt cx="3886200" cy="5715000"/>
          </a:xfrm>
        </p:grpSpPr>
        <p:sp>
          <p:nvSpPr>
            <p:cNvPr id="4" name="Rectangle 3"/>
            <p:cNvSpPr/>
            <p:nvPr/>
          </p:nvSpPr>
          <p:spPr>
            <a:xfrm>
              <a:off x="304800" y="822325"/>
              <a:ext cx="1675735" cy="12189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0114" y="899199"/>
              <a:ext cx="365273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0114" y="1356048"/>
              <a:ext cx="365273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2376" y="1812896"/>
              <a:ext cx="510251" cy="320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TT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114" y="1812896"/>
              <a:ext cx="510253" cy="320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068" y="822325"/>
              <a:ext cx="1677618" cy="12189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65" y="1356048"/>
              <a:ext cx="363390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643" y="1812896"/>
              <a:ext cx="510253" cy="320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TT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65" y="1812896"/>
              <a:ext cx="510253" cy="320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2726594"/>
              <a:ext cx="1675735" cy="12189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114" y="2803466"/>
              <a:ext cx="365273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114" y="3260315"/>
              <a:ext cx="365273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72376" y="3717164"/>
              <a:ext cx="510251" cy="320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TT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0114" y="3717164"/>
              <a:ext cx="510253" cy="320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068" y="2726594"/>
              <a:ext cx="1677618" cy="12189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5265" y="2803466"/>
              <a:ext cx="363390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05643" y="3717164"/>
              <a:ext cx="510253" cy="320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TT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5265" y="3717164"/>
              <a:ext cx="510253" cy="320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" y="4936159"/>
              <a:ext cx="1600422" cy="6874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Name 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776" y="4936159"/>
              <a:ext cx="1523224" cy="68746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Job Tracker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886" y="5926729"/>
              <a:ext cx="1523225" cy="6105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Job Client</a:t>
              </a:r>
            </a:p>
          </p:txBody>
        </p:sp>
        <p:cxnSp>
          <p:nvCxnSpPr>
            <p:cNvPr id="25" name="Straight Arrow Connector 24"/>
            <p:cNvCxnSpPr>
              <a:stCxn id="8" idx="2"/>
              <a:endCxn id="22" idx="0"/>
            </p:cNvCxnSpPr>
            <p:nvPr/>
          </p:nvCxnSpPr>
          <p:spPr>
            <a:xfrm rot="16200000" flipH="1">
              <a:off x="-530699" y="3300449"/>
              <a:ext cx="2802590" cy="468830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2"/>
            </p:cNvCxnSpPr>
            <p:nvPr/>
          </p:nvCxnSpPr>
          <p:spPr>
            <a:xfrm rot="5400000">
              <a:off x="1621752" y="3788460"/>
              <a:ext cx="898323" cy="1397074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2"/>
            </p:cNvCxnSpPr>
            <p:nvPr/>
          </p:nvCxnSpPr>
          <p:spPr>
            <a:xfrm rot="5400000" flipH="1" flipV="1">
              <a:off x="1888763" y="3065092"/>
              <a:ext cx="2802590" cy="939542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0" idx="2"/>
            </p:cNvCxnSpPr>
            <p:nvPr/>
          </p:nvCxnSpPr>
          <p:spPr>
            <a:xfrm rot="5400000" flipH="1" flipV="1">
              <a:off x="2916210" y="4092540"/>
              <a:ext cx="898323" cy="788914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3"/>
              <a:endCxn id="23" idx="1"/>
            </p:cNvCxnSpPr>
            <p:nvPr/>
          </p:nvCxnSpPr>
          <p:spPr>
            <a:xfrm>
              <a:off x="1905222" y="5280991"/>
              <a:ext cx="762554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3"/>
              <a:endCxn id="23" idx="2"/>
            </p:cNvCxnSpPr>
            <p:nvPr/>
          </p:nvCxnSpPr>
          <p:spPr>
            <a:xfrm flipV="1">
              <a:off x="3048111" y="5623628"/>
              <a:ext cx="380335" cy="60840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1"/>
              <a:endCxn id="22" idx="2"/>
            </p:cNvCxnSpPr>
            <p:nvPr/>
          </p:nvCxnSpPr>
          <p:spPr>
            <a:xfrm rot="10800000">
              <a:off x="1105011" y="5623628"/>
              <a:ext cx="419875" cy="60840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46" name="TextBox 31"/>
            <p:cNvSpPr txBox="1">
              <a:spLocks noChangeArrowheads="1"/>
            </p:cNvSpPr>
            <p:nvPr/>
          </p:nvSpPr>
          <p:spPr bwMode="auto">
            <a:xfrm>
              <a:off x="1066800" y="2193925"/>
              <a:ext cx="226459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Data/Compute Nodes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5265" y="3260315"/>
              <a:ext cx="363390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5265" y="899199"/>
              <a:ext cx="363390" cy="32067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28600" y="5029200"/>
            <a:ext cx="3810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" y="5105400"/>
            <a:ext cx="315913" cy="2619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5486400"/>
            <a:ext cx="441325" cy="261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" y="5867400"/>
            <a:ext cx="441325" cy="261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106505" name="TextBox 40"/>
          <p:cNvSpPr txBox="1">
            <a:spLocks noChangeArrowheads="1"/>
          </p:cNvSpPr>
          <p:nvPr/>
        </p:nvSpPr>
        <p:spPr bwMode="auto">
          <a:xfrm>
            <a:off x="990600" y="5029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Data Block</a:t>
            </a:r>
          </a:p>
        </p:txBody>
      </p:sp>
      <p:sp>
        <p:nvSpPr>
          <p:cNvPr id="106506" name="TextBox 41"/>
          <p:cNvSpPr txBox="1">
            <a:spLocks noChangeArrowheads="1"/>
          </p:cNvSpPr>
          <p:nvPr/>
        </p:nvSpPr>
        <p:spPr bwMode="auto">
          <a:xfrm>
            <a:off x="990600" y="5410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Data Node</a:t>
            </a:r>
          </a:p>
        </p:txBody>
      </p:sp>
      <p:sp>
        <p:nvSpPr>
          <p:cNvPr id="106507" name="TextBox 42"/>
          <p:cNvSpPr txBox="1">
            <a:spLocks noChangeArrowheads="1"/>
          </p:cNvSpPr>
          <p:nvPr/>
        </p:nvSpPr>
        <p:spPr bwMode="auto">
          <a:xfrm>
            <a:off x="990600" y="5791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Task Tracker</a:t>
            </a:r>
          </a:p>
        </p:txBody>
      </p:sp>
      <p:sp>
        <p:nvSpPr>
          <p:cNvPr id="106508" name="TextBox 45"/>
          <p:cNvSpPr txBox="1">
            <a:spLocks noChangeArrowheads="1"/>
          </p:cNvSpPr>
          <p:nvPr/>
        </p:nvSpPr>
        <p:spPr bwMode="auto">
          <a:xfrm>
            <a:off x="990600" y="617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Point to Point Communication</a:t>
            </a:r>
          </a:p>
        </p:txBody>
      </p:sp>
      <p:grpSp>
        <p:nvGrpSpPr>
          <p:cNvPr id="35" name="Group 61"/>
          <p:cNvGrpSpPr>
            <a:grpSpLocks/>
          </p:cNvGrpSpPr>
          <p:nvPr/>
        </p:nvGrpSpPr>
        <p:grpSpPr bwMode="auto">
          <a:xfrm>
            <a:off x="457200" y="6248400"/>
            <a:ext cx="471488" cy="304800"/>
            <a:chOff x="3886200" y="6172200"/>
            <a:chExt cx="471856" cy="30509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86200" y="6172200"/>
              <a:ext cx="462324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962459" y="6324747"/>
              <a:ext cx="395597" cy="1590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886200" y="6477294"/>
              <a:ext cx="462324" cy="0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510" name="TextBox 53"/>
          <p:cNvSpPr txBox="1">
            <a:spLocks noChangeArrowheads="1"/>
          </p:cNvSpPr>
          <p:nvPr/>
        </p:nvSpPr>
        <p:spPr bwMode="auto">
          <a:xfrm>
            <a:off x="381000" y="14478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  <p:sp>
        <p:nvSpPr>
          <p:cNvPr id="106511" name="TextBox 54"/>
          <p:cNvSpPr txBox="1">
            <a:spLocks noChangeArrowheads="1"/>
          </p:cNvSpPr>
          <p:nvPr/>
        </p:nvSpPr>
        <p:spPr bwMode="auto">
          <a:xfrm>
            <a:off x="457200" y="54102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  <p:sp>
        <p:nvSpPr>
          <p:cNvPr id="106512" name="TextBox 55"/>
          <p:cNvSpPr txBox="1">
            <a:spLocks noChangeArrowheads="1"/>
          </p:cNvSpPr>
          <p:nvPr/>
        </p:nvSpPr>
        <p:spPr bwMode="auto">
          <a:xfrm>
            <a:off x="381000" y="28194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  <p:sp>
        <p:nvSpPr>
          <p:cNvPr id="106513" name="TextBox 56"/>
          <p:cNvSpPr txBox="1">
            <a:spLocks noChangeArrowheads="1"/>
          </p:cNvSpPr>
          <p:nvPr/>
        </p:nvSpPr>
        <p:spPr bwMode="auto">
          <a:xfrm>
            <a:off x="2133600" y="28194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  <p:sp>
        <p:nvSpPr>
          <p:cNvPr id="106514" name="TextBox 60"/>
          <p:cNvSpPr txBox="1">
            <a:spLocks noChangeArrowheads="1"/>
          </p:cNvSpPr>
          <p:nvPr/>
        </p:nvSpPr>
        <p:spPr bwMode="auto">
          <a:xfrm>
            <a:off x="2133600" y="14478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CGL Map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4191000" cy="6172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map-reduce run time that supports iterative map reduce by keeping intermediate results </a:t>
            </a:r>
            <a:r>
              <a:rPr lang="en-US" dirty="0" smtClean="0">
                <a:solidFill>
                  <a:srgbClr val="FF0000"/>
                </a:solidFill>
              </a:rPr>
              <a:t>in-memory</a:t>
            </a:r>
            <a:r>
              <a:rPr lang="en-US" dirty="0" smtClean="0"/>
              <a:t> and using long running threads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combine</a:t>
            </a:r>
            <a:r>
              <a:rPr lang="en-US" dirty="0" smtClean="0"/>
              <a:t> phase is introduced to merge the results of the reducers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Intermediate results are transferred directly to the reducers(eliminating the overhead of writing intermediate results to the local files)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content dissemination network is used for all the communications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API supports both traditional map reduce data analyses and iterative map-reduce data analyses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673850" y="1662113"/>
            <a:ext cx="550863" cy="158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781800" y="1938338"/>
            <a:ext cx="334963" cy="36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24500" y="2855913"/>
            <a:ext cx="250825" cy="274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27738" y="2855913"/>
            <a:ext cx="250825" cy="274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69175" y="2855913"/>
            <a:ext cx="250825" cy="274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43600" y="3681413"/>
            <a:ext cx="250825" cy="27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46838" y="3681413"/>
            <a:ext cx="250825" cy="27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00900" y="3681413"/>
            <a:ext cx="250825" cy="27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29400" y="4419600"/>
            <a:ext cx="320675" cy="3079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Elbow Connector 13"/>
          <p:cNvCxnSpPr>
            <a:endCxn id="6" idx="6"/>
          </p:cNvCxnSpPr>
          <p:nvPr/>
        </p:nvCxnSpPr>
        <p:spPr>
          <a:xfrm rot="5400000" flipH="1" flipV="1">
            <a:off x="5342732" y="3636168"/>
            <a:ext cx="3289300" cy="258763"/>
          </a:xfrm>
          <a:prstGeom prst="bentConnector4">
            <a:avLst>
              <a:gd name="adj1" fmla="val 4294"/>
              <a:gd name="adj2" fmla="val 717647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 rot="5400000">
            <a:off x="6024562" y="1930401"/>
            <a:ext cx="550863" cy="130016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8" idx="0"/>
          </p:cNvCxnSpPr>
          <p:nvPr/>
        </p:nvCxnSpPr>
        <p:spPr>
          <a:xfrm rot="5400000">
            <a:off x="6276181" y="2182019"/>
            <a:ext cx="550863" cy="79692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  <a:endCxn id="9" idx="1"/>
          </p:cNvCxnSpPr>
          <p:nvPr/>
        </p:nvCxnSpPr>
        <p:spPr>
          <a:xfrm rot="16200000" flipH="1">
            <a:off x="6882607" y="2372518"/>
            <a:ext cx="590550" cy="45561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0"/>
          </p:cNvCxnSpPr>
          <p:nvPr/>
        </p:nvCxnSpPr>
        <p:spPr>
          <a:xfrm rot="16200000" flipH="1">
            <a:off x="5584031" y="3196432"/>
            <a:ext cx="550863" cy="4191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4"/>
            <a:endCxn id="11" idx="0"/>
          </p:cNvCxnSpPr>
          <p:nvPr/>
        </p:nvCxnSpPr>
        <p:spPr>
          <a:xfrm rot="16200000" flipH="1">
            <a:off x="5835650" y="2944813"/>
            <a:ext cx="550863" cy="92233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12" idx="0"/>
          </p:cNvCxnSpPr>
          <p:nvPr/>
        </p:nvCxnSpPr>
        <p:spPr>
          <a:xfrm rot="16200000" flipH="1">
            <a:off x="6212681" y="2567782"/>
            <a:ext cx="550863" cy="16764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>
          <a:xfrm rot="5400000">
            <a:off x="5835650" y="3363913"/>
            <a:ext cx="550863" cy="8413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1" idx="0"/>
          </p:cNvCxnSpPr>
          <p:nvPr/>
        </p:nvCxnSpPr>
        <p:spPr>
          <a:xfrm rot="16200000" flipH="1">
            <a:off x="6087268" y="3196432"/>
            <a:ext cx="550863" cy="4191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2" idx="0"/>
          </p:cNvCxnSpPr>
          <p:nvPr/>
        </p:nvCxnSpPr>
        <p:spPr>
          <a:xfrm rot="16200000" flipH="1">
            <a:off x="6464300" y="2819400"/>
            <a:ext cx="550863" cy="117316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 rot="5400000">
            <a:off x="6506369" y="2693194"/>
            <a:ext cx="550863" cy="142557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11" idx="0"/>
          </p:cNvCxnSpPr>
          <p:nvPr/>
        </p:nvCxnSpPr>
        <p:spPr>
          <a:xfrm rot="5400000">
            <a:off x="6757987" y="2944813"/>
            <a:ext cx="550863" cy="92233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2" idx="0"/>
          </p:cNvCxnSpPr>
          <p:nvPr/>
        </p:nvCxnSpPr>
        <p:spPr>
          <a:xfrm rot="5400000">
            <a:off x="7135019" y="3321844"/>
            <a:ext cx="550863" cy="16827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4"/>
            <a:endCxn id="13" idx="0"/>
          </p:cNvCxnSpPr>
          <p:nvPr/>
        </p:nvCxnSpPr>
        <p:spPr>
          <a:xfrm rot="16200000" flipH="1">
            <a:off x="6198395" y="3828256"/>
            <a:ext cx="461962" cy="72072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4"/>
            <a:endCxn id="13" idx="0"/>
          </p:cNvCxnSpPr>
          <p:nvPr/>
        </p:nvCxnSpPr>
        <p:spPr>
          <a:xfrm rot="16200000" flipH="1">
            <a:off x="6450013" y="4079875"/>
            <a:ext cx="461962" cy="2174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4"/>
            <a:endCxn id="13" idx="0"/>
          </p:cNvCxnSpPr>
          <p:nvPr/>
        </p:nvCxnSpPr>
        <p:spPr>
          <a:xfrm rot="5400000">
            <a:off x="6827045" y="3920331"/>
            <a:ext cx="461962" cy="53657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56225" y="2579688"/>
            <a:ext cx="2873375" cy="229711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507162" y="5761038"/>
            <a:ext cx="550863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05400" y="1662113"/>
            <a:ext cx="3349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369175" y="1662113"/>
            <a:ext cx="1089025" cy="735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Variable Data</a:t>
            </a:r>
          </a:p>
        </p:txBody>
      </p:sp>
      <p:sp>
        <p:nvSpPr>
          <p:cNvPr id="109601" name="TextBox 33"/>
          <p:cNvSpPr txBox="1">
            <a:spLocks noChangeArrowheads="1"/>
          </p:cNvSpPr>
          <p:nvPr/>
        </p:nvSpPr>
        <p:spPr bwMode="auto">
          <a:xfrm>
            <a:off x="6530975" y="2763838"/>
            <a:ext cx="660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map</a:t>
            </a:r>
          </a:p>
        </p:txBody>
      </p:sp>
      <p:sp>
        <p:nvSpPr>
          <p:cNvPr id="109602" name="TextBox 34"/>
          <p:cNvSpPr txBox="1">
            <a:spLocks noChangeArrowheads="1"/>
          </p:cNvSpPr>
          <p:nvPr/>
        </p:nvSpPr>
        <p:spPr bwMode="auto">
          <a:xfrm>
            <a:off x="7451725" y="3589338"/>
            <a:ext cx="9175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reduce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08638" y="1662113"/>
            <a:ext cx="3349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278563" y="1662113"/>
            <a:ext cx="3349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605" name="TextBox 37"/>
          <p:cNvSpPr txBox="1">
            <a:spLocks noChangeArrowheads="1"/>
          </p:cNvSpPr>
          <p:nvPr/>
        </p:nvSpPr>
        <p:spPr bwMode="auto">
          <a:xfrm>
            <a:off x="5189538" y="1295400"/>
            <a:ext cx="12779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Fixed Data</a:t>
            </a:r>
          </a:p>
        </p:txBody>
      </p:sp>
      <p:cxnSp>
        <p:nvCxnSpPr>
          <p:cNvPr id="39" name="Curved Connector 38"/>
          <p:cNvCxnSpPr>
            <a:stCxn id="32" idx="2"/>
            <a:endCxn id="7" idx="0"/>
          </p:cNvCxnSpPr>
          <p:nvPr/>
        </p:nvCxnSpPr>
        <p:spPr>
          <a:xfrm rot="16200000" flipH="1">
            <a:off x="5049044" y="2255044"/>
            <a:ext cx="825500" cy="376238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6" idx="2"/>
            <a:endCxn id="8" idx="0"/>
          </p:cNvCxnSpPr>
          <p:nvPr/>
        </p:nvCxnSpPr>
        <p:spPr>
          <a:xfrm rot="16200000" flipH="1">
            <a:off x="5551488" y="2254250"/>
            <a:ext cx="825500" cy="377825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2"/>
            <a:endCxn id="9" idx="0"/>
          </p:cNvCxnSpPr>
          <p:nvPr/>
        </p:nvCxnSpPr>
        <p:spPr>
          <a:xfrm rot="16200000" flipH="1">
            <a:off x="6557963" y="1919288"/>
            <a:ext cx="825500" cy="1047750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629400" y="5105400"/>
            <a:ext cx="381000" cy="36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610" name="TextBox 62"/>
          <p:cNvSpPr txBox="1">
            <a:spLocks noChangeArrowheads="1"/>
          </p:cNvSpPr>
          <p:nvPr/>
        </p:nvSpPr>
        <p:spPr bwMode="auto">
          <a:xfrm>
            <a:off x="7010400" y="4343400"/>
            <a:ext cx="99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combine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6597650" y="4908550"/>
            <a:ext cx="381000" cy="127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3200400" y="1143000"/>
            <a:ext cx="2514600" cy="1463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263900" y="1198563"/>
            <a:ext cx="546100" cy="2651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596" name="TextBox 152"/>
          <p:cNvSpPr txBox="1">
            <a:spLocks noChangeArrowheads="1"/>
          </p:cNvSpPr>
          <p:nvPr/>
        </p:nvSpPr>
        <p:spPr bwMode="auto">
          <a:xfrm>
            <a:off x="3200400" y="1143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Dn-2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CGL Map Reduce - The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762000"/>
            <a:ext cx="3048000" cy="5638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 reduce daemon starts the map and reduce workers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 and reduce workers are reusable for a given computation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Fixed data and other properties are loaded to the map and reduce workers at the startup time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MRClient submits the map and reduce jobs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MRClient performs the combine operation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MRManager manages the map-reduce sessions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Intermediate results are directly routed to the appropriate reducers and also to MRClient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2514600" cy="1463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" y="1198563"/>
            <a:ext cx="393700" cy="2651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454275"/>
            <a:ext cx="1143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MRD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4191000"/>
            <a:ext cx="1600200" cy="4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MRManager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" y="4206875"/>
            <a:ext cx="1284288" cy="44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MRClient</a:t>
            </a:r>
          </a:p>
        </p:txBody>
      </p:sp>
      <p:sp>
        <p:nvSpPr>
          <p:cNvPr id="110604" name="TextBox 32"/>
          <p:cNvSpPr txBox="1">
            <a:spLocks noChangeArrowheads="1"/>
          </p:cNvSpPr>
          <p:nvPr/>
        </p:nvSpPr>
        <p:spPr bwMode="auto">
          <a:xfrm>
            <a:off x="2133600" y="777875"/>
            <a:ext cx="1909763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Data/Compute Nodes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5029200"/>
            <a:ext cx="3429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5105400"/>
            <a:ext cx="315913" cy="2619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5486400"/>
            <a:ext cx="685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MRD</a:t>
            </a:r>
          </a:p>
        </p:txBody>
      </p:sp>
      <p:sp>
        <p:nvSpPr>
          <p:cNvPr id="110608" name="TextBox 39"/>
          <p:cNvSpPr txBox="1">
            <a:spLocks noChangeArrowheads="1"/>
          </p:cNvSpPr>
          <p:nvPr/>
        </p:nvSpPr>
        <p:spPr bwMode="auto">
          <a:xfrm>
            <a:off x="1066800" y="5029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Data Splits</a:t>
            </a:r>
          </a:p>
        </p:txBody>
      </p:sp>
      <p:sp>
        <p:nvSpPr>
          <p:cNvPr id="110609" name="TextBox 41"/>
          <p:cNvSpPr txBox="1">
            <a:spLocks noChangeArrowheads="1"/>
          </p:cNvSpPr>
          <p:nvPr/>
        </p:nvSpPr>
        <p:spPr bwMode="auto">
          <a:xfrm>
            <a:off x="1066800" y="541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Map Reduce Daemon</a:t>
            </a:r>
          </a:p>
        </p:txBody>
      </p:sp>
      <p:sp>
        <p:nvSpPr>
          <p:cNvPr id="110610" name="TextBox 42"/>
          <p:cNvSpPr txBox="1">
            <a:spLocks noChangeArrowheads="1"/>
          </p:cNvSpPr>
          <p:nvPr/>
        </p:nvSpPr>
        <p:spPr bwMode="auto">
          <a:xfrm>
            <a:off x="1066800" y="6248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Reduce Worker</a:t>
            </a:r>
          </a:p>
        </p:txBody>
      </p:sp>
      <p:sp>
        <p:nvSpPr>
          <p:cNvPr id="110611" name="TextBox 52"/>
          <p:cNvSpPr txBox="1">
            <a:spLocks noChangeArrowheads="1"/>
          </p:cNvSpPr>
          <p:nvPr/>
        </p:nvSpPr>
        <p:spPr bwMode="auto">
          <a:xfrm>
            <a:off x="228600" y="115887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04800" y="2149475"/>
            <a:ext cx="393700" cy="2651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4800" y="1692275"/>
            <a:ext cx="393700" cy="2651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614" name="TextBox 102"/>
          <p:cNvSpPr txBox="1">
            <a:spLocks noChangeArrowheads="1"/>
          </p:cNvSpPr>
          <p:nvPr/>
        </p:nvSpPr>
        <p:spPr bwMode="auto">
          <a:xfrm>
            <a:off x="228600" y="161607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D2</a:t>
            </a:r>
          </a:p>
        </p:txBody>
      </p:sp>
      <p:sp>
        <p:nvSpPr>
          <p:cNvPr id="110615" name="TextBox 105"/>
          <p:cNvSpPr txBox="1">
            <a:spLocks noChangeArrowheads="1"/>
          </p:cNvSpPr>
          <p:nvPr/>
        </p:nvSpPr>
        <p:spPr bwMode="auto">
          <a:xfrm>
            <a:off x="228600" y="207327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D3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447800" y="1235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143000" y="1616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14400" y="1997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57400" y="1387475"/>
            <a:ext cx="393700" cy="265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133600" y="1920875"/>
            <a:ext cx="393700" cy="265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Curved Connector 112"/>
          <p:cNvCxnSpPr>
            <a:stCxn id="110611" idx="3"/>
            <a:endCxn id="107" idx="1"/>
          </p:cNvCxnSpPr>
          <p:nvPr/>
        </p:nvCxnSpPr>
        <p:spPr>
          <a:xfrm>
            <a:off x="673100" y="1343025"/>
            <a:ext cx="774700" cy="254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0614" idx="3"/>
            <a:endCxn id="108" idx="1"/>
          </p:cNvCxnSpPr>
          <p:nvPr/>
        </p:nvCxnSpPr>
        <p:spPr>
          <a:xfrm flipV="1">
            <a:off x="673100" y="1749425"/>
            <a:ext cx="469900" cy="508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04" idx="3"/>
            <a:endCxn id="109" idx="1"/>
          </p:cNvCxnSpPr>
          <p:nvPr/>
        </p:nvCxnSpPr>
        <p:spPr>
          <a:xfrm flipV="1">
            <a:off x="698500" y="2130425"/>
            <a:ext cx="215900" cy="1524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127125" y="1936750"/>
            <a:ext cx="990600" cy="444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8" idx="2"/>
          </p:cNvCxnSpPr>
          <p:nvPr/>
        </p:nvCxnSpPr>
        <p:spPr>
          <a:xfrm rot="16200000" flipH="1">
            <a:off x="1069181" y="2151857"/>
            <a:ext cx="573087" cy="317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9" idx="2"/>
          </p:cNvCxnSpPr>
          <p:nvPr/>
        </p:nvCxnSpPr>
        <p:spPr>
          <a:xfrm rot="16200000" flipH="1">
            <a:off x="1069181" y="2304257"/>
            <a:ext cx="192087" cy="1079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10" idx="2"/>
          </p:cNvCxnSpPr>
          <p:nvPr/>
        </p:nvCxnSpPr>
        <p:spPr>
          <a:xfrm rot="5400000">
            <a:off x="1564481" y="1764507"/>
            <a:ext cx="801687" cy="5778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1" idx="2"/>
          </p:cNvCxnSpPr>
          <p:nvPr/>
        </p:nvCxnSpPr>
        <p:spPr>
          <a:xfrm rot="5400000">
            <a:off x="1945481" y="2069307"/>
            <a:ext cx="268287" cy="5016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29" name="TextBox 143"/>
          <p:cNvSpPr txBox="1">
            <a:spLocks noChangeArrowheads="1"/>
          </p:cNvSpPr>
          <p:nvPr/>
        </p:nvSpPr>
        <p:spPr bwMode="auto">
          <a:xfrm>
            <a:off x="1447800" y="1158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30" name="TextBox 145"/>
          <p:cNvSpPr txBox="1">
            <a:spLocks noChangeArrowheads="1"/>
          </p:cNvSpPr>
          <p:nvPr/>
        </p:nvSpPr>
        <p:spPr bwMode="auto">
          <a:xfrm>
            <a:off x="1143000" y="1539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31" name="TextBox 146"/>
          <p:cNvSpPr txBox="1">
            <a:spLocks noChangeArrowheads="1"/>
          </p:cNvSpPr>
          <p:nvPr/>
        </p:nvSpPr>
        <p:spPr bwMode="auto">
          <a:xfrm>
            <a:off x="914400" y="1920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32" name="TextBox 147"/>
          <p:cNvSpPr txBox="1">
            <a:spLocks noChangeArrowheads="1"/>
          </p:cNvSpPr>
          <p:nvPr/>
        </p:nvSpPr>
        <p:spPr bwMode="auto">
          <a:xfrm>
            <a:off x="2057400" y="1311275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10633" name="TextBox 148"/>
          <p:cNvSpPr txBox="1">
            <a:spLocks noChangeArrowheads="1"/>
          </p:cNvSpPr>
          <p:nvPr/>
        </p:nvSpPr>
        <p:spPr bwMode="auto">
          <a:xfrm>
            <a:off x="2209800" y="1844675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3886200" y="2454275"/>
            <a:ext cx="1143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MRD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276600" y="2149475"/>
            <a:ext cx="393700" cy="2651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276600" y="1692275"/>
            <a:ext cx="533400" cy="2651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637" name="TextBox 155"/>
          <p:cNvSpPr txBox="1">
            <a:spLocks noChangeArrowheads="1"/>
          </p:cNvSpPr>
          <p:nvPr/>
        </p:nvSpPr>
        <p:spPr bwMode="auto">
          <a:xfrm>
            <a:off x="3200400" y="16002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Dn-1</a:t>
            </a:r>
          </a:p>
        </p:txBody>
      </p:sp>
      <p:sp>
        <p:nvSpPr>
          <p:cNvPr id="110638" name="TextBox 156"/>
          <p:cNvSpPr txBox="1">
            <a:spLocks noChangeArrowheads="1"/>
          </p:cNvSpPr>
          <p:nvPr/>
        </p:nvSpPr>
        <p:spPr bwMode="auto">
          <a:xfrm>
            <a:off x="3200400" y="2073275"/>
            <a:ext cx="44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Dn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4419600" y="1235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114800" y="1616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886200" y="1997075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029200" y="1387475"/>
            <a:ext cx="393700" cy="265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105400" y="1920875"/>
            <a:ext cx="393700" cy="265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3" name="Curved Connector 162"/>
          <p:cNvCxnSpPr>
            <a:stCxn id="151" idx="3"/>
            <a:endCxn id="110652" idx="1"/>
          </p:cNvCxnSpPr>
          <p:nvPr/>
        </p:nvCxnSpPr>
        <p:spPr>
          <a:xfrm>
            <a:off x="3810000" y="1330325"/>
            <a:ext cx="609600" cy="127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>
            <a:stCxn id="110637" idx="3"/>
            <a:endCxn id="159" idx="1"/>
          </p:cNvCxnSpPr>
          <p:nvPr/>
        </p:nvCxnSpPr>
        <p:spPr>
          <a:xfrm flipV="1">
            <a:off x="3836988" y="1749425"/>
            <a:ext cx="277812" cy="34925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stCxn id="154" idx="3"/>
            <a:endCxn id="160" idx="1"/>
          </p:cNvCxnSpPr>
          <p:nvPr/>
        </p:nvCxnSpPr>
        <p:spPr>
          <a:xfrm flipV="1">
            <a:off x="3670300" y="2130425"/>
            <a:ext cx="215900" cy="1524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5400000">
            <a:off x="4098925" y="1936750"/>
            <a:ext cx="990600" cy="444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59" idx="2"/>
          </p:cNvCxnSpPr>
          <p:nvPr/>
        </p:nvCxnSpPr>
        <p:spPr>
          <a:xfrm rot="16200000" flipH="1">
            <a:off x="4040981" y="2151857"/>
            <a:ext cx="573087" cy="317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0" idx="2"/>
          </p:cNvCxnSpPr>
          <p:nvPr/>
        </p:nvCxnSpPr>
        <p:spPr>
          <a:xfrm rot="16200000" flipH="1">
            <a:off x="4040981" y="2304257"/>
            <a:ext cx="192087" cy="1079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61" idx="2"/>
          </p:cNvCxnSpPr>
          <p:nvPr/>
        </p:nvCxnSpPr>
        <p:spPr>
          <a:xfrm rot="5400000">
            <a:off x="4536281" y="1764507"/>
            <a:ext cx="801687" cy="5778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62" idx="2"/>
          </p:cNvCxnSpPr>
          <p:nvPr/>
        </p:nvCxnSpPr>
        <p:spPr>
          <a:xfrm rot="5400000">
            <a:off x="4917281" y="2069307"/>
            <a:ext cx="268287" cy="5016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52" name="TextBox 170"/>
          <p:cNvSpPr txBox="1">
            <a:spLocks noChangeArrowheads="1"/>
          </p:cNvSpPr>
          <p:nvPr/>
        </p:nvSpPr>
        <p:spPr bwMode="auto">
          <a:xfrm>
            <a:off x="4419600" y="1158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53" name="TextBox 171"/>
          <p:cNvSpPr txBox="1">
            <a:spLocks noChangeArrowheads="1"/>
          </p:cNvSpPr>
          <p:nvPr/>
        </p:nvSpPr>
        <p:spPr bwMode="auto">
          <a:xfrm>
            <a:off x="4114800" y="1539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54" name="TextBox 172"/>
          <p:cNvSpPr txBox="1">
            <a:spLocks noChangeArrowheads="1"/>
          </p:cNvSpPr>
          <p:nvPr/>
        </p:nvSpPr>
        <p:spPr bwMode="auto">
          <a:xfrm>
            <a:off x="3886200" y="19208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110655" name="TextBox 173"/>
          <p:cNvSpPr txBox="1">
            <a:spLocks noChangeArrowheads="1"/>
          </p:cNvSpPr>
          <p:nvPr/>
        </p:nvSpPr>
        <p:spPr bwMode="auto">
          <a:xfrm>
            <a:off x="5029200" y="1311275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10656" name="TextBox 174"/>
          <p:cNvSpPr txBox="1">
            <a:spLocks noChangeArrowheads="1"/>
          </p:cNvSpPr>
          <p:nvPr/>
        </p:nvSpPr>
        <p:spPr bwMode="auto">
          <a:xfrm>
            <a:off x="5181600" y="1844675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90" name="Oval 189"/>
          <p:cNvSpPr/>
          <p:nvPr/>
        </p:nvSpPr>
        <p:spPr>
          <a:xfrm>
            <a:off x="2819400" y="167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1" name="Oval 190"/>
          <p:cNvSpPr/>
          <p:nvPr/>
        </p:nvSpPr>
        <p:spPr>
          <a:xfrm>
            <a:off x="2971800" y="167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2" name="Oval 191"/>
          <p:cNvSpPr/>
          <p:nvPr/>
        </p:nvSpPr>
        <p:spPr>
          <a:xfrm>
            <a:off x="1752600" y="2971800"/>
            <a:ext cx="2667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Content Dissemination Network</a:t>
            </a:r>
          </a:p>
        </p:txBody>
      </p:sp>
      <p:sp>
        <p:nvSpPr>
          <p:cNvPr id="198" name="Left-Right Arrow 197"/>
          <p:cNvSpPr/>
          <p:nvPr/>
        </p:nvSpPr>
        <p:spPr>
          <a:xfrm rot="19052436">
            <a:off x="1722438" y="3910013"/>
            <a:ext cx="368300" cy="1809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2" name="Left-Right Arrow 201"/>
          <p:cNvSpPr/>
          <p:nvPr/>
        </p:nvSpPr>
        <p:spPr>
          <a:xfrm rot="19052436">
            <a:off x="3979863" y="2909888"/>
            <a:ext cx="346075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3" name="Left-Right Arrow 202"/>
          <p:cNvSpPr/>
          <p:nvPr/>
        </p:nvSpPr>
        <p:spPr>
          <a:xfrm rot="13282758">
            <a:off x="1770063" y="2911475"/>
            <a:ext cx="346075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" name="Left-Right Arrow 203"/>
          <p:cNvSpPr/>
          <p:nvPr/>
        </p:nvSpPr>
        <p:spPr>
          <a:xfrm rot="13282758">
            <a:off x="4057650" y="3900488"/>
            <a:ext cx="344488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457200" y="5943600"/>
            <a:ext cx="393700" cy="265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665" name="TextBox 206"/>
          <p:cNvSpPr txBox="1">
            <a:spLocks noChangeArrowheads="1"/>
          </p:cNvSpPr>
          <p:nvPr/>
        </p:nvSpPr>
        <p:spPr bwMode="auto">
          <a:xfrm>
            <a:off x="457200" y="5867400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57200" y="6324600"/>
            <a:ext cx="393700" cy="265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667" name="TextBox 208"/>
          <p:cNvSpPr txBox="1">
            <a:spLocks noChangeArrowheads="1"/>
          </p:cNvSpPr>
          <p:nvPr/>
        </p:nvSpPr>
        <p:spPr bwMode="auto">
          <a:xfrm>
            <a:off x="457200" y="624840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10668" name="TextBox 209"/>
          <p:cNvSpPr txBox="1">
            <a:spLocks noChangeArrowheads="1"/>
          </p:cNvSpPr>
          <p:nvPr/>
        </p:nvSpPr>
        <p:spPr bwMode="auto">
          <a:xfrm>
            <a:off x="1066800" y="5867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Map Worker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CGL Map Reduce - Implementation</a:t>
            </a:r>
            <a:endParaRPr 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Implemented using Java</a:t>
            </a:r>
          </a:p>
          <a:p>
            <a:pPr eaLnBrk="1" hangingPunct="1"/>
            <a:r>
              <a:rPr lang="en-US" dirty="0" smtClean="0">
                <a:hlinkClick r:id="rId3"/>
              </a:rPr>
              <a:t>NaradaBrokering</a:t>
            </a:r>
            <a:r>
              <a:rPr lang="en-US" dirty="0" smtClean="0"/>
              <a:t> is used for the content dissemination</a:t>
            </a:r>
          </a:p>
          <a:p>
            <a:pPr eaLnBrk="1" hangingPunct="1"/>
            <a:r>
              <a:rPr lang="en-US" dirty="0" smtClean="0"/>
              <a:t>NaradaBrokering has APIs for both Java and C++</a:t>
            </a:r>
          </a:p>
          <a:p>
            <a:pPr eaLnBrk="1" hangingPunct="1"/>
            <a:r>
              <a:rPr lang="en-US" dirty="0" smtClean="0"/>
              <a:t>CGL Map Reduce supports map and reduce functions written in different languages; currently Java and C++</a:t>
            </a:r>
          </a:p>
          <a:p>
            <a:pPr eaLnBrk="1" hangingPunct="1"/>
            <a:r>
              <a:rPr lang="en-US" dirty="0" smtClean="0"/>
              <a:t>Can also implement </a:t>
            </a:r>
            <a:r>
              <a:rPr lang="en-US" dirty="0" err="1" smtClean="0"/>
              <a:t>algorihm</a:t>
            </a:r>
            <a:r>
              <a:rPr lang="en-US" dirty="0" smtClean="0"/>
              <a:t> using MPI and indeed “compile” </a:t>
            </a:r>
            <a:r>
              <a:rPr lang="en-US" dirty="0" err="1" smtClean="0"/>
              <a:t>Mapreduce</a:t>
            </a:r>
            <a:r>
              <a:rPr lang="en-US" dirty="0" smtClean="0"/>
              <a:t> programs to efficient MPI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Initial Results -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1143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memory Map Reduce based Kmeans Algorithm is used to cluster 2D data points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Compared the performance against both MPI (C++) and the Java multi-threaded version of the same algorithm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experiments are performed on a cluster of multi-core computers</a:t>
            </a:r>
            <a:endParaRPr lang="en-US" dirty="0"/>
          </a:p>
        </p:txBody>
      </p:sp>
      <p:pic>
        <p:nvPicPr>
          <p:cNvPr id="126978" name="Picture 2" descr="C:\Documents and Settings\Geoffrey Fox\Desktop\all-data.PNG"/>
          <p:cNvPicPr>
            <a:picLocks noChangeAspect="1" noChangeArrowheads="1"/>
          </p:cNvPicPr>
          <p:nvPr/>
        </p:nvPicPr>
        <p:blipFill>
          <a:blip r:embed="rId3"/>
          <a:srcRect b="9014"/>
          <a:stretch>
            <a:fillRect/>
          </a:stretch>
        </p:blipFill>
        <p:spPr bwMode="auto">
          <a:xfrm>
            <a:off x="0" y="1785937"/>
            <a:ext cx="9144000" cy="46148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645789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Data Points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Initial Results – Overhead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Overhead of the map-reduce runtime for the different data sizes</a:t>
            </a:r>
            <a:endParaRPr lang="en-US" dirty="0"/>
          </a:p>
        </p:txBody>
      </p:sp>
      <p:pic>
        <p:nvPicPr>
          <p:cNvPr id="128002" name="Picture 2" descr="C:\Documents and Settings\Geoffrey Fox\Desktop\overhead-small-range.PNG"/>
          <p:cNvPicPr>
            <a:picLocks noChangeAspect="1" noChangeArrowheads="1"/>
          </p:cNvPicPr>
          <p:nvPr/>
        </p:nvPicPr>
        <p:blipFill>
          <a:blip r:embed="rId3"/>
          <a:srcRect b="6854"/>
          <a:stretch>
            <a:fillRect/>
          </a:stretch>
        </p:blipFill>
        <p:spPr bwMode="auto">
          <a:xfrm>
            <a:off x="0" y="1142999"/>
            <a:ext cx="9144000" cy="4724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59436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Data Points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572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7244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37338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0574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Java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2672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38862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286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Java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8" descr="Picture 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3" y="1400175"/>
            <a:ext cx="24907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95725"/>
            <a:ext cx="23622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Other Gadgets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Providers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895725"/>
            <a:ext cx="23622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Tomcat + GTLAB Gadgets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486400"/>
            <a:ext cx="23622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Grid and Web Services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(TeraGrid, OSG, etc)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895725"/>
            <a:ext cx="23622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Other Gadgets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Providers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486400"/>
            <a:ext cx="23622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ＭＳ Ｐゴシック" pitchFamily="-112" charset="-128"/>
              </a:rPr>
              <a:t>Social Network </a:t>
            </a:r>
          </a:p>
          <a:p>
            <a:pPr algn="ctr"/>
            <a:r>
              <a:rPr lang="en-US" b="1">
                <a:solidFill>
                  <a:srgbClr val="FFFFFF"/>
                </a:solidFill>
                <a:ea typeface="ＭＳ Ｐゴシック" pitchFamily="-112" charset="-128"/>
              </a:rPr>
              <a:t>Services (Orkut, LinkedIn,etc)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449888"/>
            <a:ext cx="2362200" cy="646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RSS Feed, Cloud, etc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Services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693863"/>
            <a:ext cx="2057400" cy="82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5867400" y="21336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2667000"/>
            <a:ext cx="1776413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5791200" y="2590800"/>
            <a:ext cx="1866900" cy="1304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191001" y="3427412"/>
            <a:ext cx="762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204075" y="4995863"/>
            <a:ext cx="9080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209256" y="4972844"/>
            <a:ext cx="8016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>
          <a:xfrm rot="5400000">
            <a:off x="1108076" y="4994275"/>
            <a:ext cx="90805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" y="76200"/>
            <a:ext cx="2514600" cy="2862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Gadget containers aggregate content from multiple providers.  Content is aggregated on the client by the user.  Nearly any web application can be a simple gadget (as Iframes)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228600"/>
            <a:ext cx="4226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GTLAB interfaces to Gadgets or Portlets</a:t>
            </a:r>
          </a:p>
          <a:p>
            <a:pPr algn="l"/>
            <a:r>
              <a:rPr lang="en-US" sz="1800" dirty="0" smtClean="0"/>
              <a:t>Gadgets do not need GridSphere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Initial Results – Overhead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Overhead of the algorithms for the different data sizes</a:t>
            </a:r>
            <a:endParaRPr lang="en-US" dirty="0"/>
          </a:p>
        </p:txBody>
      </p:sp>
      <p:pic>
        <p:nvPicPr>
          <p:cNvPr id="129026" name="Picture 2" descr="C:\Documents and Settings\Geoffrey Fox\Desktop\overhead.PNG"/>
          <p:cNvPicPr>
            <a:picLocks noChangeAspect="1" noChangeArrowheads="1"/>
          </p:cNvPicPr>
          <p:nvPr/>
        </p:nvPicPr>
        <p:blipFill>
          <a:blip r:embed="rId3"/>
          <a:srcRect b="8108"/>
          <a:stretch>
            <a:fillRect/>
          </a:stretch>
        </p:blipFill>
        <p:spPr bwMode="auto">
          <a:xfrm>
            <a:off x="1" y="1219200"/>
            <a:ext cx="91440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181600"/>
            <a:ext cx="58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2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486400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876800"/>
            <a:ext cx="52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63246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Data Points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791200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Documents and Settings\Geoffrey Fox\Desktop\mpi-mr-hadoop-single-computer.PNG"/>
          <p:cNvPicPr>
            <a:picLocks noChangeAspect="1" noChangeArrowheads="1"/>
          </p:cNvPicPr>
          <p:nvPr/>
        </p:nvPicPr>
        <p:blipFill>
          <a:blip r:embed="rId3"/>
          <a:srcRect b="10064"/>
          <a:stretch>
            <a:fillRect/>
          </a:stretch>
        </p:blipFill>
        <p:spPr bwMode="auto">
          <a:xfrm>
            <a:off x="0" y="609600"/>
            <a:ext cx="9144000" cy="5800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Initial Results – Hadoop v In Memory MapReduce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524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HADOOP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MPI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200400"/>
            <a:ext cx="172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CGL MapReduce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91294" y="3771106"/>
            <a:ext cx="3124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192294" y="1332706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27073" y="2590800"/>
            <a:ext cx="13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Factor of 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7799273" y="1143000"/>
            <a:ext cx="12421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Factor of 30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63246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Data Points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4196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Java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C:\Documents and Settings\Geoffrey Fox\Desktop\mpi-mr-hadoop-large-data.PNG"/>
          <p:cNvPicPr>
            <a:picLocks noChangeAspect="1" noChangeArrowheads="1"/>
          </p:cNvPicPr>
          <p:nvPr/>
        </p:nvPicPr>
        <p:blipFill>
          <a:blip r:embed="rId3"/>
          <a:srcRect l="1836" b="8378"/>
          <a:stretch>
            <a:fillRect/>
          </a:stretch>
        </p:blipFill>
        <p:spPr bwMode="auto">
          <a:xfrm>
            <a:off x="0" y="630402"/>
            <a:ext cx="9144000" cy="62275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Initial Results – Hadoop v In Memory MapReduce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HADOOP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8768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962400"/>
            <a:ext cx="172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CGL MapReduce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94" y="3047206"/>
            <a:ext cx="3048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48601" y="1828799"/>
            <a:ext cx="1524000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1981200"/>
            <a:ext cx="13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Factor of 10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7444664" y="1676400"/>
            <a:ext cx="12421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Factor of 30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8674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Data Points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9" descr="gtm"/>
          <p:cNvPicPr>
            <a:picLocks noChangeAspect="1" noChangeArrowheads="1"/>
          </p:cNvPicPr>
          <p:nvPr/>
        </p:nvPicPr>
        <p:blipFill>
          <a:blip r:embed="rId3"/>
          <a:srcRect l="3119" t="5548" r="5237" b="3989"/>
          <a:stretch>
            <a:fillRect/>
          </a:stretch>
        </p:blipFill>
        <p:spPr bwMode="auto">
          <a:xfrm>
            <a:off x="6172200" y="3962400"/>
            <a:ext cx="2657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1"/>
          <p:cNvSpPr txBox="1">
            <a:spLocks noChangeArrowheads="1"/>
          </p:cNvSpPr>
          <p:nvPr/>
        </p:nvSpPr>
        <p:spPr bwMode="auto">
          <a:xfrm>
            <a:off x="6172200" y="6086475"/>
            <a:ext cx="2667000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>
                <a:solidFill>
                  <a:srgbClr val="18A221"/>
                </a:solidFill>
                <a:latin typeface="Arial" pitchFamily="34" charset="0"/>
                <a:cs typeface="Arial" pitchFamily="34" charset="0"/>
              </a:rPr>
              <a:t>GTM</a:t>
            </a: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>
                <a:latin typeface="Arial" pitchFamily="34" charset="0"/>
                <a:cs typeface="Arial" pitchFamily="34" charset="0"/>
              </a:rPr>
              <a:t>Projection of 2 clusters of 335 compounds in 155 dimensions</a:t>
            </a:r>
          </a:p>
        </p:txBody>
      </p:sp>
      <p:sp>
        <p:nvSpPr>
          <p:cNvPr id="87043" name="Text Box 32"/>
          <p:cNvSpPr txBox="1">
            <a:spLocks noChangeArrowheads="1"/>
          </p:cNvSpPr>
          <p:nvPr/>
        </p:nvSpPr>
        <p:spPr bwMode="auto">
          <a:xfrm>
            <a:off x="5105400" y="1600200"/>
            <a:ext cx="3733800" cy="2235200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18A221"/>
                </a:solidFill>
                <a:latin typeface="Corbel" pitchFamily="34" charset="0"/>
              </a:rPr>
              <a:t>GTM Projection of PubChem</a:t>
            </a:r>
            <a:r>
              <a:rPr lang="en-US" sz="1800" b="0" dirty="0">
                <a:solidFill>
                  <a:srgbClr val="18A221"/>
                </a:solidFill>
                <a:latin typeface="Corbel" pitchFamily="34" charset="0"/>
              </a:rPr>
              <a:t>: </a:t>
            </a:r>
            <a:r>
              <a:rPr lang="en-US" sz="1800" b="0" dirty="0">
                <a:solidFill>
                  <a:srgbClr val="777777"/>
                </a:solidFill>
                <a:latin typeface="Corbel" pitchFamily="34" charset="0"/>
              </a:rPr>
              <a:t>10,926,94 compounds in 166 dimension binary property space takes 4 days on 8 cores. 64X64 mesh of GTM clusters interpolates PubChem. Could usefully use 1024 cores! David Wild will use for GIS style 2D browsing interface to chemistry</a:t>
            </a:r>
          </a:p>
        </p:txBody>
      </p:sp>
      <p:pic>
        <p:nvPicPr>
          <p:cNvPr id="25605" name="Picture 34" descr="gtmpca"/>
          <p:cNvPicPr>
            <a:picLocks noChangeAspect="1" noChangeArrowheads="1"/>
          </p:cNvPicPr>
          <p:nvPr/>
        </p:nvPicPr>
        <p:blipFill>
          <a:blip r:embed="rId4"/>
          <a:srcRect t="12358" b="30907"/>
          <a:stretch>
            <a:fillRect/>
          </a:stretch>
        </p:blipFill>
        <p:spPr bwMode="auto">
          <a:xfrm>
            <a:off x="381000" y="3962400"/>
            <a:ext cx="5711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35"/>
          <p:cNvSpPr txBox="1">
            <a:spLocks noChangeArrowheads="1"/>
          </p:cNvSpPr>
          <p:nvPr/>
        </p:nvSpPr>
        <p:spPr bwMode="auto">
          <a:xfrm>
            <a:off x="1198563" y="5334000"/>
            <a:ext cx="496887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/>
            <a:r>
              <a:rPr lang="en-US" sz="1800">
                <a:latin typeface="Corbel" pitchFamily="34" charset="0"/>
              </a:rPr>
              <a:t>PCA</a:t>
            </a:r>
          </a:p>
        </p:txBody>
      </p:sp>
      <p:sp>
        <p:nvSpPr>
          <p:cNvPr id="25607" name="Text Box 36"/>
          <p:cNvSpPr txBox="1">
            <a:spLocks noChangeArrowheads="1"/>
          </p:cNvSpPr>
          <p:nvPr/>
        </p:nvSpPr>
        <p:spPr bwMode="auto">
          <a:xfrm>
            <a:off x="3952875" y="5334000"/>
            <a:ext cx="5492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/>
            <a:r>
              <a:rPr lang="en-US" sz="1800">
                <a:latin typeface="Corbel" pitchFamily="34" charset="0"/>
              </a:rPr>
              <a:t>GTM</a:t>
            </a:r>
          </a:p>
        </p:txBody>
      </p:sp>
      <p:sp>
        <p:nvSpPr>
          <p:cNvPr id="25608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58674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1800">
                <a:latin typeface="Arial" pitchFamily="34" charset="0"/>
                <a:cs typeface="Arial" pitchFamily="34" charset="0"/>
              </a:rPr>
              <a:t>Linear </a:t>
            </a:r>
            <a:r>
              <a:rPr lang="en-US" sz="1800">
                <a:solidFill>
                  <a:srgbClr val="18A221"/>
                </a:solidFill>
                <a:latin typeface="Arial" pitchFamily="34" charset="0"/>
                <a:cs typeface="Arial" pitchFamily="34" charset="0"/>
              </a:rPr>
              <a:t>PCA </a:t>
            </a:r>
            <a:r>
              <a:rPr lang="en-US" sz="1800">
                <a:latin typeface="Arial" pitchFamily="34" charset="0"/>
                <a:cs typeface="Arial" pitchFamily="34" charset="0"/>
              </a:rPr>
              <a:t>v. nonlinear </a:t>
            </a:r>
            <a:r>
              <a:rPr lang="en-US" sz="1800">
                <a:solidFill>
                  <a:srgbClr val="18A221"/>
                </a:solidFill>
                <a:latin typeface="Arial" pitchFamily="34" charset="0"/>
                <a:cs typeface="Arial" pitchFamily="34" charset="0"/>
              </a:rPr>
              <a:t>GTM</a:t>
            </a:r>
            <a:r>
              <a:rPr lang="en-US" sz="1800">
                <a:latin typeface="Arial" pitchFamily="34" charset="0"/>
                <a:cs typeface="Arial" pitchFamily="34" charset="0"/>
              </a:rPr>
              <a:t> on 6 Gaussians in 3D</a:t>
            </a:r>
          </a:p>
          <a:p>
            <a:pPr algn="l"/>
            <a:r>
              <a:rPr lang="en-US" sz="1800">
                <a:latin typeface="Arial" pitchFamily="34" charset="0"/>
                <a:cs typeface="Arial" pitchFamily="34" charset="0"/>
              </a:rPr>
              <a:t>PCA is Principal Component Analysis</a:t>
            </a:r>
            <a:endParaRPr lang="en-US" sz="1800" b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9" name="Group 41"/>
          <p:cNvGrpSpPr>
            <a:grpSpLocks/>
          </p:cNvGrpSpPr>
          <p:nvPr/>
        </p:nvGrpSpPr>
        <p:grpSpPr bwMode="auto">
          <a:xfrm>
            <a:off x="381000" y="381000"/>
            <a:ext cx="4635500" cy="3524250"/>
            <a:chOff x="1344" y="1104"/>
            <a:chExt cx="7008" cy="5328"/>
          </a:xfrm>
        </p:grpSpPr>
        <p:pic>
          <p:nvPicPr>
            <p:cNvPr id="25613" name="Picture 34" descr="pubchemgtm"/>
            <p:cNvPicPr>
              <a:picLocks noChangeAspect="1" noChangeArrowheads="1"/>
            </p:cNvPicPr>
            <p:nvPr/>
          </p:nvPicPr>
          <p:blipFill>
            <a:blip r:embed="rId5"/>
            <a:srcRect t="1724" r="5920" b="4311"/>
            <a:stretch>
              <a:fillRect/>
            </a:stretch>
          </p:blipFill>
          <p:spPr bwMode="auto">
            <a:xfrm>
              <a:off x="1344" y="1200"/>
              <a:ext cx="6864" cy="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AutoShape 35"/>
            <p:cNvSpPr>
              <a:spLocks noChangeArrowheads="1"/>
            </p:cNvSpPr>
            <p:nvPr/>
          </p:nvSpPr>
          <p:spPr bwMode="auto">
            <a:xfrm>
              <a:off x="1488" y="1248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5615" name="AutoShape 36"/>
            <p:cNvSpPr>
              <a:spLocks noChangeArrowheads="1"/>
            </p:cNvSpPr>
            <p:nvPr/>
          </p:nvSpPr>
          <p:spPr bwMode="auto">
            <a:xfrm>
              <a:off x="2208" y="110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5616" name="AutoShape 37"/>
            <p:cNvSpPr>
              <a:spLocks noChangeArrowheads="1"/>
            </p:cNvSpPr>
            <p:nvPr/>
          </p:nvSpPr>
          <p:spPr bwMode="auto">
            <a:xfrm>
              <a:off x="5664" y="2400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5617" name="AutoShape 38"/>
            <p:cNvSpPr>
              <a:spLocks noChangeArrowheads="1"/>
            </p:cNvSpPr>
            <p:nvPr/>
          </p:nvSpPr>
          <p:spPr bwMode="auto">
            <a:xfrm>
              <a:off x="5088" y="398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5618" name="AutoShape 39"/>
            <p:cNvSpPr>
              <a:spLocks noChangeArrowheads="1"/>
            </p:cNvSpPr>
            <p:nvPr/>
          </p:nvSpPr>
          <p:spPr bwMode="auto">
            <a:xfrm>
              <a:off x="5856" y="465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5619" name="AutoShape 40"/>
            <p:cNvSpPr>
              <a:spLocks noChangeArrowheads="1"/>
            </p:cNvSpPr>
            <p:nvPr/>
          </p:nvSpPr>
          <p:spPr bwMode="auto">
            <a:xfrm>
              <a:off x="7776" y="537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</p:grpSp>
      <p:sp>
        <p:nvSpPr>
          <p:cNvPr id="25610" name="Text Box 42"/>
          <p:cNvSpPr txBox="1">
            <a:spLocks noChangeArrowheads="1"/>
          </p:cNvSpPr>
          <p:nvPr/>
        </p:nvSpPr>
        <p:spPr bwMode="auto">
          <a:xfrm>
            <a:off x="1119188" y="3175"/>
            <a:ext cx="657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/>
            <a:r>
              <a:rPr lang="en-US" sz="2400" b="0">
                <a:latin typeface="Arial" pitchFamily="34" charset="0"/>
              </a:rPr>
              <a:t>Parallel Generative Topographic Mapping GTM</a:t>
            </a:r>
          </a:p>
        </p:txBody>
      </p:sp>
      <p:sp>
        <p:nvSpPr>
          <p:cNvPr id="87051" name="Text Box 32"/>
          <p:cNvSpPr txBox="1">
            <a:spLocks noChangeArrowheads="1"/>
          </p:cNvSpPr>
          <p:nvPr/>
        </p:nvSpPr>
        <p:spPr bwMode="auto">
          <a:xfrm>
            <a:off x="5105400" y="457200"/>
            <a:ext cx="3752850" cy="862013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 dirty="0">
                <a:solidFill>
                  <a:srgbClr val="777777"/>
                </a:solidFill>
                <a:latin typeface="Corbel" pitchFamily="34" charset="0"/>
              </a:rPr>
              <a:t>Reduce dimensionality preserving topology and perhaps distances</a:t>
            </a:r>
            <a:br>
              <a:rPr lang="en-US" sz="1800" b="0" dirty="0">
                <a:solidFill>
                  <a:srgbClr val="777777"/>
                </a:solidFill>
                <a:latin typeface="Corbel" pitchFamily="34" charset="0"/>
              </a:rPr>
            </a:br>
            <a:r>
              <a:rPr lang="en-US" sz="1800" b="0" dirty="0">
                <a:solidFill>
                  <a:srgbClr val="777777"/>
                </a:solidFill>
                <a:latin typeface="Corbel" pitchFamily="34" charset="0"/>
              </a:rPr>
              <a:t>Here project to 2D </a:t>
            </a:r>
          </a:p>
        </p:txBody>
      </p:sp>
      <p:sp>
        <p:nvSpPr>
          <p:cNvPr id="25612" name="Rectangle 36"/>
          <p:cNvSpPr>
            <a:spLocks noChangeArrowheads="1"/>
          </p:cNvSpPr>
          <p:nvPr/>
        </p:nvSpPr>
        <p:spPr bwMode="auto">
          <a:xfrm>
            <a:off x="82978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91440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Minimize </a:t>
            </a:r>
            <a:r>
              <a:rPr lang="en-US" altLang="ja-JP" sz="2400" smtClean="0">
                <a:ea typeface="ＭＳ Ｐゴシック" pitchFamily="-112" charset="-128"/>
              </a:rPr>
              <a:t>Stress </a:t>
            </a:r>
            <a:br>
              <a:rPr lang="en-US" altLang="ja-JP" sz="2400" smtClean="0">
                <a:ea typeface="ＭＳ Ｐゴシック" pitchFamily="-112" charset="-128"/>
              </a:rPr>
            </a:br>
            <a:r>
              <a:rPr lang="en-US" altLang="ja-JP" sz="2400" b="1" smtClean="0">
                <a:ea typeface="ＭＳ Ｐゴシック" pitchFamily="-112" charset="-128"/>
              </a:rPr>
              <a:t>	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smtClean="0">
                <a:solidFill>
                  <a:srgbClr val="FFFF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smtClean="0">
                <a:solidFill>
                  <a:srgbClr val="FFFF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smtClean="0">
                <a:solidFill>
                  <a:srgbClr val="FFFF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smtClean="0">
                <a:solidFill>
                  <a:srgbClr val="FFFF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) (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b="1" i="1" baseline="-2500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 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smtClean="0">
                <a:solidFill>
                  <a:srgbClr val="FFFF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smtClean="0">
                <a:solidFill>
                  <a:srgbClr val="FFFF00"/>
                </a:solidFill>
                <a:ea typeface="ＭＳ Ｐゴシック" pitchFamily="-112" charset="-128"/>
              </a:rPr>
              <a:t>2</a:t>
            </a:r>
            <a:r>
              <a:rPr lang="en-US" altLang="ja-JP" sz="2400" smtClean="0">
                <a:ea typeface="ＭＳ Ｐゴシック" pitchFamily="-112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i="1" baseline="-2500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 </a:t>
            </a:r>
            <a:r>
              <a:rPr lang="en-US" altLang="ja-JP" sz="240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400" smtClean="0">
                <a:solidFill>
                  <a:srgbClr val="FFFF00"/>
                </a:solidFill>
                <a:ea typeface="ＭＳ Ｐゴシック" pitchFamily="-112" charset="-128"/>
              </a:rPr>
              <a:t>d(</a:t>
            </a:r>
            <a:r>
              <a:rPr lang="en-US" altLang="ja-JP" sz="2400" u="sng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i="1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u="sng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smtClean="0">
                <a:solidFill>
                  <a:srgbClr val="FFFF00"/>
                </a:solidFill>
                <a:ea typeface="ＭＳ Ｐゴシック" pitchFamily="-112" charset="-128"/>
              </a:rPr>
              <a:t>)</a:t>
            </a:r>
            <a:r>
              <a:rPr lang="en-US" altLang="ja-JP" sz="2400" smtClean="0">
                <a:ea typeface="ＭＳ Ｐゴシック" pitchFamily="-112" charset="-128"/>
              </a:rPr>
              <a:t> </a:t>
            </a:r>
            <a:r>
              <a:rPr lang="en-US" altLang="ja-JP" sz="2400" smtClean="0">
                <a:solidFill>
                  <a:schemeClr val="tx2"/>
                </a:solidFill>
                <a:ea typeface="ＭＳ Ｐゴシック" pitchFamily="-112" charset="-128"/>
              </a:rPr>
              <a:t>the Euclidean distance squared in embedding space (2D here)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SMACOF or </a:t>
            </a:r>
            <a:r>
              <a:rPr lang="en-US" sz="2400" smtClean="0">
                <a:solidFill>
                  <a:srgbClr val="FFFF00"/>
                </a:solidFill>
              </a:rPr>
              <a:t>Scaling by minimizing a complicated function</a:t>
            </a:r>
            <a:r>
              <a:rPr lang="en-US" sz="2400" smtClean="0"/>
              <a:t> is clever steepest descent algorithm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Use GTM to initialize SMACOF</a:t>
            </a: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228600" y="3200400"/>
            <a:ext cx="4038600" cy="3657600"/>
            <a:chOff x="144" y="2016"/>
            <a:chExt cx="2544" cy="2304"/>
          </a:xfrm>
        </p:grpSpPr>
        <p:pic>
          <p:nvPicPr>
            <p:cNvPr id="26632" name="Picture 4" descr="MDS_result_weighted_SMACOF_crisp"/>
            <p:cNvPicPr>
              <a:picLocks noChangeAspect="1" noChangeArrowheads="1"/>
            </p:cNvPicPr>
            <p:nvPr/>
          </p:nvPicPr>
          <p:blipFill>
            <a:blip r:embed="rId3"/>
            <a:srcRect l="36557" t="22163" r="18385" b="27177"/>
            <a:stretch>
              <a:fillRect/>
            </a:stretch>
          </p:blipFill>
          <p:spPr bwMode="auto">
            <a:xfrm>
              <a:off x="144" y="2016"/>
              <a:ext cx="254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386" y="3831"/>
              <a:ext cx="67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SMACOF</a:t>
              </a:r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4648200" y="3182938"/>
            <a:ext cx="4495800" cy="3675062"/>
            <a:chOff x="2928" y="2005"/>
            <a:chExt cx="2832" cy="2315"/>
          </a:xfrm>
        </p:grpSpPr>
        <p:pic>
          <p:nvPicPr>
            <p:cNvPr id="26630" name="Picture 29" descr="gtm"/>
            <p:cNvPicPr>
              <a:picLocks noChangeAspect="1" noChangeArrowheads="1"/>
            </p:cNvPicPr>
            <p:nvPr/>
          </p:nvPicPr>
          <p:blipFill>
            <a:blip r:embed="rId4"/>
            <a:srcRect l="3119" t="5548" r="5237" b="3989"/>
            <a:stretch>
              <a:fillRect/>
            </a:stretch>
          </p:blipFill>
          <p:spPr bwMode="auto">
            <a:xfrm>
              <a:off x="2928" y="2005"/>
              <a:ext cx="2832" cy="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 Box 9"/>
            <p:cNvSpPr txBox="1">
              <a:spLocks noChangeArrowheads="1"/>
            </p:cNvSpPr>
            <p:nvPr/>
          </p:nvSpPr>
          <p:spPr bwMode="auto">
            <a:xfrm>
              <a:off x="3168" y="3840"/>
              <a:ext cx="4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GTM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Deterministic Annealing for Pairwise Clustering</a:t>
            </a:r>
            <a:endParaRPr lang="en-US" sz="32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708525"/>
          </a:xfrm>
        </p:spPr>
        <p:txBody>
          <a:bodyPr/>
          <a:lstStyle/>
          <a:p>
            <a:r>
              <a:rPr lang="en-US" sz="2400" smtClean="0"/>
              <a:t>Developed (partially) by Hofmann and Buhmann in 1997 but little or no application</a:t>
            </a:r>
          </a:p>
          <a:p>
            <a:r>
              <a:rPr lang="en-US" sz="2400" smtClean="0"/>
              <a:t>Applicable in cases where no (clean) vectors associated with points</a:t>
            </a:r>
          </a:p>
          <a:p>
            <a:r>
              <a:rPr lang="en-US" sz="2400" smtClean="0"/>
              <a:t>H</a:t>
            </a:r>
            <a:r>
              <a:rPr lang="en-US" sz="2400" baseline="-25000" smtClean="0"/>
              <a:t>PC</a:t>
            </a:r>
            <a:r>
              <a:rPr lang="en-US" sz="2400" smtClean="0"/>
              <a:t> = 0.5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=1</a:t>
            </a:r>
            <a:r>
              <a:rPr lang="en-US" sz="2400" baseline="30000" smtClean="0"/>
              <a:t>N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i="1" baseline="-25000" smtClean="0"/>
              <a:t>j</a:t>
            </a:r>
            <a:r>
              <a:rPr lang="en-US" sz="2400" baseline="-25000" smtClean="0"/>
              <a:t>=1</a:t>
            </a:r>
            <a:r>
              <a:rPr lang="en-US" sz="2400" baseline="30000" smtClean="0"/>
              <a:t>N</a:t>
            </a:r>
            <a:r>
              <a:rPr lang="en-US" sz="2400" smtClean="0"/>
              <a:t> d(</a:t>
            </a:r>
            <a:r>
              <a:rPr lang="en-US" sz="2400" i="1" smtClean="0"/>
              <a:t>i</a:t>
            </a:r>
            <a:r>
              <a:rPr lang="en-US" sz="2400" smtClean="0"/>
              <a:t>, </a:t>
            </a:r>
            <a:r>
              <a:rPr lang="en-US" sz="2400" i="1" smtClean="0"/>
              <a:t>j</a:t>
            </a:r>
            <a:r>
              <a:rPr lang="en-US" sz="2400" smtClean="0"/>
              <a:t>)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baseline="-25000" smtClean="0"/>
              <a:t>k=1</a:t>
            </a:r>
            <a:r>
              <a:rPr lang="en-US" sz="2400" baseline="30000" smtClean="0"/>
              <a:t>K</a:t>
            </a:r>
            <a:r>
              <a:rPr lang="en-US" sz="2400" smtClean="0"/>
              <a:t> M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M</a:t>
            </a:r>
            <a:r>
              <a:rPr lang="en-US" sz="2400" i="1" baseline="-25000" smtClean="0"/>
              <a:t>j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/ C(</a:t>
            </a:r>
            <a:r>
              <a:rPr lang="en-US" sz="2400" i="1" smtClean="0"/>
              <a:t>k</a:t>
            </a:r>
            <a:r>
              <a:rPr lang="en-US" sz="2400" smtClean="0"/>
              <a:t>)	</a:t>
            </a:r>
          </a:p>
          <a:p>
            <a:r>
              <a:rPr lang="en-US" sz="2400" smtClean="0"/>
              <a:t>M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is probability that point I belongs to cluster k</a:t>
            </a:r>
          </a:p>
          <a:p>
            <a:r>
              <a:rPr lang="en-US" sz="2400" smtClean="0"/>
              <a:t>C(k) =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=1</a:t>
            </a:r>
            <a:r>
              <a:rPr lang="en-US" sz="2400" baseline="30000" smtClean="0"/>
              <a:t>N</a:t>
            </a:r>
            <a:r>
              <a:rPr lang="en-US" sz="2400" smtClean="0"/>
              <a:t> M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is number of points in </a:t>
            </a:r>
            <a:r>
              <a:rPr lang="en-US" sz="2400" i="1" smtClean="0"/>
              <a:t>k</a:t>
            </a:r>
            <a:r>
              <a:rPr lang="en-US" sz="2400" smtClean="0"/>
              <a:t>’th cluster</a:t>
            </a:r>
          </a:p>
          <a:p>
            <a:r>
              <a:rPr lang="en-US" sz="2400" smtClean="0"/>
              <a:t>M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 </a:t>
            </a:r>
            <a:r>
              <a:rPr lang="en-US" sz="2400" smtClean="0">
                <a:sym typeface="Symbol" pitchFamily="18" charset="2"/>
              </a:rPr>
              <a:t></a:t>
            </a:r>
            <a:r>
              <a:rPr lang="en-US" sz="2400" smtClean="0"/>
              <a:t>  exp( -</a:t>
            </a:r>
            <a:r>
              <a:rPr lang="en-US" sz="2400" smtClean="0">
                <a:sym typeface="Symbol" pitchFamily="18" charset="2"/>
              </a:rPr>
              <a:t>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)/T ) with Hamiltonian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=1</a:t>
            </a:r>
            <a:r>
              <a:rPr lang="en-US" sz="2400" baseline="30000" smtClean="0"/>
              <a:t>N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</a:t>
            </a:r>
            <a:r>
              <a:rPr lang="en-US" sz="2400" baseline="-25000" smtClean="0"/>
              <a:t>k=1</a:t>
            </a:r>
            <a:r>
              <a:rPr lang="en-US" sz="2400" baseline="30000" smtClean="0"/>
              <a:t>K</a:t>
            </a:r>
            <a:r>
              <a:rPr lang="en-US" sz="2400" smtClean="0"/>
              <a:t> M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 </a:t>
            </a:r>
            <a:r>
              <a:rPr lang="en-US" sz="2400" smtClean="0">
                <a:sym typeface="Symbol" pitchFamily="18" charset="2"/>
              </a:rPr>
              <a:t></a:t>
            </a:r>
            <a:r>
              <a:rPr lang="en-US" sz="2400" i="1" baseline="-25000" smtClean="0"/>
              <a:t>i</a:t>
            </a:r>
            <a:r>
              <a:rPr lang="en-US" sz="2400" smtClean="0"/>
              <a:t>(</a:t>
            </a:r>
            <a:r>
              <a:rPr lang="en-US" sz="2400" i="1" smtClean="0"/>
              <a:t>k</a:t>
            </a:r>
            <a:r>
              <a:rPr lang="en-US" sz="2400" smtClean="0"/>
              <a:t>)</a:t>
            </a: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304800" y="4140926"/>
            <a:chExt cx="8839200" cy="2717074"/>
          </a:xfrm>
        </p:grpSpPr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3"/>
            <a:srcRect l="14209" t="17790" r="40581" b="19138"/>
            <a:stretch>
              <a:fillRect/>
            </a:stretch>
          </p:blipFill>
          <p:spPr bwMode="auto">
            <a:xfrm>
              <a:off x="304800" y="4140926"/>
              <a:ext cx="2438400" cy="2717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706" name="Picture 4" descr="C:\Documents and Settings\Geoffrey Fox\Desktop\geneData_ParallelSMACOF_randomInit_thresh10_2D.jpg"/>
            <p:cNvPicPr>
              <a:picLocks noChangeAspect="1" noChangeArrowheads="1"/>
            </p:cNvPicPr>
            <p:nvPr/>
          </p:nvPicPr>
          <p:blipFill>
            <a:blip r:embed="rId4"/>
            <a:srcRect l="10001" t="5714" r="7143" b="4762"/>
            <a:stretch>
              <a:fillRect/>
            </a:stretch>
          </p:blipFill>
          <p:spPr bwMode="auto">
            <a:xfrm>
              <a:off x="5852809" y="4191000"/>
              <a:ext cx="3291191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6" descr="C:\gcf\aaaAprilJune08\HPCS\humangene.JPG"/>
            <p:cNvPicPr>
              <a:picLocks noChangeAspect="1" noChangeArrowheads="1"/>
            </p:cNvPicPr>
            <p:nvPr/>
          </p:nvPicPr>
          <p:blipFill>
            <a:blip r:embed="rId5"/>
            <a:srcRect l="52986" t="4181" r="3583" b="35889"/>
            <a:stretch>
              <a:fillRect/>
            </a:stretch>
          </p:blipFill>
          <p:spPr bwMode="auto">
            <a:xfrm>
              <a:off x="2743200" y="4171188"/>
              <a:ext cx="3124200" cy="268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4114800" y="42672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PCA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94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2D MDS</a:t>
            </a: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0" y="3962400"/>
            <a:ext cx="94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3D MDS</a:t>
            </a:r>
          </a:p>
        </p:txBody>
      </p: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3352800" y="396240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3 Clusters in sequences of length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 300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8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solidFill>
                  <a:srgbClr val="FFFF00"/>
                </a:solidFill>
              </a:rPr>
              <a:t>Data Analysis</a:t>
            </a:r>
            <a:r>
              <a:rPr lang="en-US" dirty="0" smtClean="0"/>
              <a:t> runs well on </a:t>
            </a:r>
            <a:r>
              <a:rPr lang="en-US" dirty="0" smtClean="0">
                <a:solidFill>
                  <a:srgbClr val="FFFF00"/>
                </a:solidFill>
              </a:rPr>
              <a:t>parallel</a:t>
            </a:r>
            <a:r>
              <a:rPr lang="en-US" dirty="0" smtClean="0"/>
              <a:t> clusters, </a:t>
            </a:r>
            <a:r>
              <a:rPr lang="en-US" dirty="0" smtClean="0">
                <a:solidFill>
                  <a:srgbClr val="FFFF00"/>
                </a:solidFill>
              </a:rPr>
              <a:t>multicore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distributed</a:t>
            </a:r>
            <a:r>
              <a:rPr lang="en-US" dirty="0" smtClean="0"/>
              <a:t> systems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solidFill>
                  <a:srgbClr val="FFFF00"/>
                </a:solidFill>
              </a:rPr>
              <a:t>Windows </a:t>
            </a:r>
            <a:r>
              <a:rPr lang="en-US" dirty="0" smtClean="0"/>
              <a:t>machines have large runtime fluctuations that affects scaling to large systems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/>
              <a:t>Current </a:t>
            </a:r>
            <a:r>
              <a:rPr lang="en-US" dirty="0" smtClean="0">
                <a:solidFill>
                  <a:srgbClr val="FFFF00"/>
                </a:solidFill>
              </a:rPr>
              <a:t>caches</a:t>
            </a:r>
            <a:r>
              <a:rPr lang="en-US" dirty="0" smtClean="0"/>
              <a:t> make efficient programming hard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/>
              <a:t>Can use FPMD </a:t>
            </a:r>
            <a:r>
              <a:rPr lang="en-US" dirty="0" smtClean="0">
                <a:solidFill>
                  <a:srgbClr val="FFFF00"/>
                </a:solidFill>
              </a:rPr>
              <a:t>threading</a:t>
            </a:r>
            <a:r>
              <a:rPr lang="en-US" dirty="0" smtClean="0"/>
              <a:t> (CCR), </a:t>
            </a:r>
            <a:r>
              <a:rPr lang="en-US" dirty="0" smtClean="0">
                <a:solidFill>
                  <a:srgbClr val="FFFF00"/>
                </a:solidFill>
              </a:rPr>
              <a:t>processes</a:t>
            </a:r>
            <a:r>
              <a:rPr lang="en-US" dirty="0" smtClean="0"/>
              <a:t> (MPI) and </a:t>
            </a:r>
            <a:r>
              <a:rPr lang="en-US" dirty="0" smtClean="0">
                <a:solidFill>
                  <a:srgbClr val="FFFF00"/>
                </a:solidFill>
              </a:rPr>
              <a:t>asynchronous MIMD </a:t>
            </a:r>
            <a:r>
              <a:rPr lang="en-US" dirty="0" smtClean="0"/>
              <a:t>(Hadoop) with different tradeoffs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/>
              <a:t>Probably can get advantages of Hadoop (</a:t>
            </a:r>
            <a:r>
              <a:rPr lang="en-US" dirty="0" smtClean="0">
                <a:solidFill>
                  <a:srgbClr val="FFFF00"/>
                </a:solidFill>
              </a:rPr>
              <a:t>fault tolerance and asynchronicity</a:t>
            </a:r>
            <a:r>
              <a:rPr lang="en-US" dirty="0" smtClean="0"/>
              <a:t>) using </a:t>
            </a:r>
            <a:r>
              <a:rPr lang="en-US" dirty="0" smtClean="0">
                <a:solidFill>
                  <a:srgbClr val="FFFF00"/>
                </a:solidFill>
              </a:rPr>
              <a:t>checkpointed</a:t>
            </a:r>
            <a:r>
              <a:rPr lang="en-US" dirty="0" smtClean="0"/>
              <a:t> MPI/In memory MapReduce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solidFill>
                  <a:srgbClr val="FFFF00"/>
                </a:solidFill>
              </a:rPr>
              <a:t>CCR</a:t>
            </a:r>
            <a:r>
              <a:rPr lang="en-US" dirty="0" smtClean="0"/>
              <a:t> competitive performance to </a:t>
            </a: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simpler semantics</a:t>
            </a:r>
            <a:r>
              <a:rPr lang="en-US" dirty="0" smtClean="0"/>
              <a:t> and broader applicability (including dynamic search)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solidFill>
                  <a:srgbClr val="FFFF00"/>
                </a:solidFill>
              </a:rPr>
              <a:t>Many parallel data analysis </a:t>
            </a:r>
            <a:r>
              <a:rPr lang="en-US" dirty="0" smtClean="0"/>
              <a:t>algorithms to explore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smtClean="0"/>
              <a:t>Clustering and Modeling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smtClean="0"/>
              <a:t>Support Vector Machines SVM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smtClean="0"/>
              <a:t>Dimension Reduction MDS GTM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smtClean="0"/>
              <a:t>Hidden Markov Models</a:t>
            </a:r>
          </a:p>
          <a:p>
            <a:pPr lvl="1" eaLnBrk="1" hangingPunct="1">
              <a:lnSpc>
                <a:spcPct val="70000"/>
              </a:lnSpc>
            </a:pPr>
            <a:endParaRPr lang="en-US" dirty="0" smtClean="0"/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8305800" y="65071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>
          <a:xfrm>
            <a:off x="838200" y="0"/>
            <a:ext cx="7772400" cy="685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Some Conclusions</a:t>
            </a: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3"/>
          <a:srcRect r="2361"/>
          <a:stretch>
            <a:fillRect/>
          </a:stretch>
        </p:blipFill>
        <p:spPr bwMode="auto">
          <a:xfrm>
            <a:off x="0" y="0"/>
            <a:ext cx="5575300" cy="37734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575" y="3003550"/>
            <a:ext cx="5813425" cy="3778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5" descr="Picture 6.png"/>
          <p:cNvPicPr>
            <a:picLocks noChangeAspect="1"/>
          </p:cNvPicPr>
          <p:nvPr/>
        </p:nvPicPr>
        <p:blipFill>
          <a:blip r:embed="rId5"/>
          <a:srcRect b="4468"/>
          <a:stretch>
            <a:fillRect/>
          </a:stretch>
        </p:blipFill>
        <p:spPr bwMode="auto">
          <a:xfrm>
            <a:off x="3048000" y="152400"/>
            <a:ext cx="6096000" cy="28511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63" y="3951288"/>
            <a:ext cx="3309937" cy="267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ea typeface="ＭＳ Ｐゴシック" pitchFamily="-112" charset="-128"/>
              </a:rPr>
              <a:t>Various GTLAB applications deployed as portlets: </a:t>
            </a:r>
          </a:p>
          <a:p>
            <a:r>
              <a:rPr lang="en-US" sz="2400">
                <a:solidFill>
                  <a:srgbClr val="FFFFFF"/>
                </a:solidFill>
                <a:ea typeface="ＭＳ Ｐゴシック" pitchFamily="-112" charset="-128"/>
              </a:rPr>
              <a:t>Remote directory browsing, proxy management, and LoadLeveler queues.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3" cstate="print"/>
          <a:srcRect r="2361"/>
          <a:stretch>
            <a:fillRect/>
          </a:stretch>
        </p:blipFill>
        <p:spPr>
          <a:xfrm>
            <a:off x="3276600" y="304800"/>
            <a:ext cx="2359818" cy="159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6600" y="2743200"/>
            <a:ext cx="2362200" cy="1200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Tomcat 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+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Portlets and Container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334000"/>
            <a:ext cx="23622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Grid and Web Services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(TeraGrid, OSG, etc)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5334000"/>
            <a:ext cx="23622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Grid and Web Services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(TeraGrid, OSG, etc)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329238"/>
            <a:ext cx="23622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Grid and Web Services</a:t>
            </a:r>
          </a:p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(TeraGrid, OSG, etc)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524000" y="4019550"/>
            <a:ext cx="2819400" cy="1238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876676" y="4638675"/>
            <a:ext cx="123825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019550"/>
            <a:ext cx="3048000" cy="1238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075907" y="2361406"/>
            <a:ext cx="7620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3" name="TextBox 25"/>
          <p:cNvSpPr txBox="1">
            <a:spLocks noChangeArrowheads="1"/>
          </p:cNvSpPr>
          <p:nvPr/>
        </p:nvSpPr>
        <p:spPr bwMode="auto">
          <a:xfrm>
            <a:off x="4724400" y="220980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HTML/HTTP</a:t>
            </a:r>
          </a:p>
        </p:txBody>
      </p:sp>
      <p:sp>
        <p:nvSpPr>
          <p:cNvPr id="28684" name="TextBox 26"/>
          <p:cNvSpPr txBox="1">
            <a:spLocks noChangeArrowheads="1"/>
          </p:cNvSpPr>
          <p:nvPr/>
        </p:nvSpPr>
        <p:spPr bwMode="auto">
          <a:xfrm>
            <a:off x="6353175" y="4202113"/>
            <a:ext cx="1487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SOAP/HTTP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990600"/>
            <a:ext cx="2514600" cy="203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-112" charset="-128"/>
              </a:rPr>
              <a:t>Common science gateway architecture.  Aggregation is in the portlet container.  Users have limited selections of components.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1" y="304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Last time, I discussed Web 2.0 and we have made some progress</a:t>
            </a:r>
          </a:p>
          <a:p>
            <a:pPr algn="l"/>
            <a:r>
              <a:rPr lang="en-US" dirty="0" smtClean="0"/>
              <a:t>Portlets become Gadgets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data_center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4800600"/>
              <a:ext cx="2971800" cy="1894927"/>
            </a:xfrm>
            <a:prstGeom prst="rect">
              <a:avLst/>
            </a:prstGeom>
          </p:spPr>
        </p:pic>
        <p:pic>
          <p:nvPicPr>
            <p:cNvPr id="6" name="Picture 5" descr="image_cables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4876800"/>
              <a:ext cx="1219200" cy="813816"/>
            </a:xfrm>
            <a:prstGeom prst="rect">
              <a:avLst/>
            </a:prstGeom>
          </p:spPr>
        </p:pic>
        <p:pic>
          <p:nvPicPr>
            <p:cNvPr id="7" name="Picture 6" descr="data_center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1828800"/>
              <a:ext cx="1905000" cy="1270000"/>
            </a:xfrm>
            <a:prstGeom prst="rect">
              <a:avLst/>
            </a:prstGeom>
          </p:spPr>
        </p:pic>
        <p:pic>
          <p:nvPicPr>
            <p:cNvPr id="9" name="Picture 8" descr="data_centr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2743200"/>
              <a:ext cx="3406140" cy="283464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800" y="3200400"/>
              <a:ext cx="2009775" cy="1342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4400" y="3200400"/>
              <a:ext cx="2067272" cy="152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09600" y="381000"/>
              <a:ext cx="6609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Arial Rounded MT Bold" pitchFamily="34" charset="0"/>
                </a:rPr>
                <a:t>I’M IN UR CLOUD</a:t>
              </a:r>
              <a:endParaRPr lang="en-US" sz="6000" b="1" dirty="0">
                <a:latin typeface="Arial Rounded MT Bol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5867400"/>
              <a:ext cx="5614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 Rounded MT Bold" pitchFamily="34" charset="0"/>
                </a:rPr>
                <a:t>INVISIBLE COMPLEXITY</a:t>
              </a:r>
              <a:endParaRPr lang="en-US" sz="3600" b="1" dirty="0">
                <a:latin typeface="Arial Rounded MT Bold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84914" y="0"/>
            <a:ext cx="625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Google </a:t>
            </a:r>
            <a:r>
              <a:rPr lang="en-US" sz="1800" dirty="0" smtClean="0">
                <a:solidFill>
                  <a:srgbClr val="FFFF00"/>
                </a:solidFill>
              </a:rPr>
              <a:t>lolcat  invisible hand </a:t>
            </a:r>
            <a:r>
              <a:rPr lang="en-US" sz="1800" dirty="0" smtClean="0">
                <a:solidFill>
                  <a:schemeClr val="bg1"/>
                </a:solidFill>
              </a:rPr>
              <a:t>if you think this is totally bizarre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r>
              <a:rPr lang="en-US" dirty="0" smtClean="0"/>
              <a:t>Many talks have emphasized the data deluge</a:t>
            </a:r>
          </a:p>
          <a:p>
            <a:r>
              <a:rPr lang="en-US" dirty="0" smtClean="0"/>
              <a:t>Here we look at </a:t>
            </a:r>
            <a:r>
              <a:rPr lang="en-US" dirty="0" smtClean="0">
                <a:solidFill>
                  <a:srgbClr val="FFFF00"/>
                </a:solidFill>
              </a:rPr>
              <a:t>data analysis </a:t>
            </a:r>
            <a:r>
              <a:rPr lang="en-US" dirty="0" smtClean="0"/>
              <a:t>on both single systems, parallel clusters and distributed systems (clouds, grids)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Intel RMS </a:t>
            </a:r>
            <a:r>
              <a:rPr lang="en-US" dirty="0" smtClean="0"/>
              <a:t>analysis highlights data-mining as one key multicore application </a:t>
            </a:r>
          </a:p>
          <a:p>
            <a:pPr lvl="1"/>
            <a:r>
              <a:rPr lang="en-US" dirty="0" smtClean="0"/>
              <a:t>We will be flooded with cores and data in near future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Google MapReduce </a:t>
            </a:r>
            <a:r>
              <a:rPr lang="en-US" dirty="0" smtClean="0"/>
              <a:t>illustrates data-oriented workflow</a:t>
            </a:r>
          </a:p>
          <a:p>
            <a:r>
              <a:rPr lang="en-US" dirty="0" smtClean="0"/>
              <a:t>Note that focus on data analysis is relatively recent (e.g. in bioinformatics) and in era dominated by fast sequential computers</a:t>
            </a:r>
          </a:p>
          <a:p>
            <a:pPr lvl="1"/>
            <a:r>
              <a:rPr lang="en-US" dirty="0" smtClean="0"/>
              <a:t>Many key algorithms (e.g. in R library) such as HMM, SVM, MDS, Gaussian Modeling, Clustering do not have good available parallel implementations/algorithms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think about SPMD Single Program Multiple Data</a:t>
            </a:r>
          </a:p>
          <a:p>
            <a:r>
              <a:rPr lang="en-US" dirty="0" smtClean="0"/>
              <a:t>However most problems are a collection of SPMD parallel applications (workflows)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FPMD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FF00"/>
                </a:solidFill>
              </a:rPr>
              <a:t>Few Programs Multiple Data </a:t>
            </a:r>
            <a:r>
              <a:rPr lang="en-US" dirty="0" smtClean="0"/>
              <a:t>with many more concurrent units than independent program codes</a:t>
            </a:r>
          </a:p>
          <a:p>
            <a:r>
              <a:rPr lang="en-US" dirty="0" smtClean="0"/>
              <a:t>Measure performance with </a:t>
            </a:r>
            <a:r>
              <a:rPr lang="en-US" dirty="0" smtClean="0">
                <a:solidFill>
                  <a:srgbClr val="FFFF00"/>
                </a:solidFill>
              </a:rPr>
              <a:t>Fractional Overhead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f</a:t>
            </a:r>
            <a:r>
              <a:rPr lang="en-US" dirty="0" smtClean="0"/>
              <a:t> = PT(P)/T(1)  - 1  </a:t>
            </a:r>
            <a:r>
              <a:rPr lang="en-US" dirty="0" smtClean="0">
                <a:sym typeface="Symbol"/>
              </a:rPr>
              <a:t> 1- efficiency </a:t>
            </a:r>
          </a:p>
          <a:p>
            <a:r>
              <a:rPr lang="en-US" dirty="0" smtClean="0">
                <a:sym typeface="Symbol"/>
              </a:rPr>
              <a:t>T(P) Time on P cores/processors</a:t>
            </a:r>
          </a:p>
          <a:p>
            <a:r>
              <a:rPr lang="en-US" dirty="0" smtClean="0">
                <a:sym typeface="Symbol"/>
              </a:rPr>
              <a:t> </a:t>
            </a:r>
            <a:r>
              <a:rPr lang="en-US" i="1" dirty="0" smtClean="0"/>
              <a:t>f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tends to be linear in overheads as linear in T(P)</a:t>
            </a:r>
          </a:p>
          <a:p>
            <a:r>
              <a:rPr lang="en-US" dirty="0" smtClean="0">
                <a:sym typeface="Symbol"/>
              </a:rPr>
              <a:t> </a:t>
            </a:r>
            <a:r>
              <a:rPr lang="en-US" i="1" dirty="0" smtClean="0"/>
              <a:t>f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= 0.1 is efficiency  = 0.91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463550" y="-70837"/>
            <a:ext cx="8229600" cy="9652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Threading Multicore Runtime System</a:t>
            </a:r>
            <a:endParaRPr lang="en-US" kern="120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4294967295"/>
          </p:nvPr>
        </p:nvSpPr>
        <p:spPr>
          <a:xfrm>
            <a:off x="0" y="762000"/>
            <a:ext cx="8991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Assume that we can use </a:t>
            </a:r>
            <a:r>
              <a:rPr lang="en-US" sz="2000" dirty="0" smtClean="0">
                <a:solidFill>
                  <a:srgbClr val="FFFF00"/>
                </a:solidFill>
              </a:rPr>
              <a:t>workflow</a:t>
            </a:r>
            <a:r>
              <a:rPr lang="en-US" sz="2000" dirty="0" smtClean="0">
                <a:solidFill>
                  <a:schemeClr val="tx2"/>
                </a:solidFill>
              </a:rPr>
              <a:t>/Mashup technology to  implement coarse-grain integration (</a:t>
            </a:r>
            <a:r>
              <a:rPr lang="en-US" sz="2000" dirty="0" smtClean="0">
                <a:solidFill>
                  <a:srgbClr val="FFFF00"/>
                </a:solidFill>
              </a:rPr>
              <a:t>macro-parallelism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Latencies of 25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s to 10’s of ms (disk, network) whereas micro-parallelism has latency of a few s </a:t>
            </a: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For threading on  multicore, we implement micro-parallelism using Microsoft CCR (</a:t>
            </a:r>
            <a:r>
              <a:rPr lang="en-US" altLang="ja-JP" sz="2000" dirty="0" smtClean="0">
                <a:solidFill>
                  <a:srgbClr val="FFFF00"/>
                </a:solidFill>
                <a:ea typeface="ＭＳ Ｐゴシック" pitchFamily="-112" charset="-128"/>
              </a:rPr>
              <a:t>Concurrency and Coordination Runtime</a:t>
            </a:r>
            <a:r>
              <a:rPr lang="en-US" altLang="ja-JP" sz="2000" dirty="0" smtClean="0">
                <a:solidFill>
                  <a:schemeClr val="tx2"/>
                </a:solidFill>
                <a:ea typeface="ＭＳ Ｐゴシック" pitchFamily="-112" charset="-128"/>
              </a:rPr>
              <a:t>)</a:t>
            </a:r>
            <a:r>
              <a:rPr lang="en-US" sz="2000" dirty="0" smtClean="0">
                <a:solidFill>
                  <a:schemeClr val="tx2"/>
                </a:solidFill>
              </a:rPr>
              <a:t> as it supports both MPI rendezvous and dynamic (spawned) threading style of parallelism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http://msdn.microsoft.com/robotics/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Uses ports like </a:t>
            </a:r>
            <a:r>
              <a:rPr lang="en-US" sz="2000" dirty="0" smtClean="0">
                <a:solidFill>
                  <a:srgbClr val="FFFF00"/>
                </a:solidFill>
              </a:rPr>
              <a:t>CSP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CCR Supports exchange of messages between threads using named ports and has primitives like: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FromHandler</a:t>
            </a:r>
            <a:r>
              <a:rPr lang="en-US" sz="2000" dirty="0" smtClean="0">
                <a:solidFill>
                  <a:schemeClr val="tx2"/>
                </a:solidFill>
              </a:rPr>
              <a:t>: Spawn threads without reading ports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Receive</a:t>
            </a:r>
            <a:r>
              <a:rPr lang="en-US" sz="2000" dirty="0" smtClean="0">
                <a:solidFill>
                  <a:schemeClr val="tx2"/>
                </a:solidFill>
              </a:rPr>
              <a:t>: Each handler reads one item from a single 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MultipleItemReceive</a:t>
            </a:r>
            <a:r>
              <a:rPr lang="en-US" sz="2000" dirty="0" smtClean="0">
                <a:solidFill>
                  <a:schemeClr val="tx2"/>
                </a:solidFill>
              </a:rPr>
              <a:t>: Each handler reads a prescribed number of items of a given type from a given port. Note items in a port can be general structures but all must have same type.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MultiplePortReceive</a:t>
            </a:r>
            <a:r>
              <a:rPr lang="en-US" sz="2000" dirty="0" smtClean="0">
                <a:solidFill>
                  <a:schemeClr val="tx2"/>
                </a:solidFill>
              </a:rPr>
              <a:t>: Each handler reads a one item of a given type from multiple ports.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CCR has fewer primitives than MPI but can implement MPI collectives efficiently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8305800" y="65071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tro">
  <a:themeElements>
    <a:clrScheme name="Metro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AAAAAA"/>
      </a:accent3>
      <a:accent4>
        <a:srgbClr val="DADADA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tro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AAAAAA"/>
        </a:accent3>
        <a:accent4>
          <a:srgbClr val="DADADA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ex">
  <a:themeElements>
    <a:clrScheme name="Apex 1">
      <a:dk1>
        <a:srgbClr val="000000"/>
      </a:dk1>
      <a:lt1>
        <a:srgbClr val="EFEFEF"/>
      </a:lt1>
      <a:dk2>
        <a:srgbClr val="000000"/>
      </a:dk2>
      <a:lt2>
        <a:srgbClr val="F5F5F5"/>
      </a:lt2>
      <a:accent1>
        <a:srgbClr val="DDDDDD"/>
      </a:accent1>
      <a:accent2>
        <a:srgbClr val="B2B2B2"/>
      </a:accent2>
      <a:accent3>
        <a:srgbClr val="AAAAAA"/>
      </a:accent3>
      <a:accent4>
        <a:srgbClr val="CCCCCC"/>
      </a:accent4>
      <a:accent5>
        <a:srgbClr val="EBEBEB"/>
      </a:accent5>
      <a:accent6>
        <a:srgbClr val="A1A1A1"/>
      </a:accent6>
      <a:hlink>
        <a:srgbClr val="0066CC"/>
      </a:hlink>
      <a:folHlink>
        <a:srgbClr val="919191"/>
      </a:folHlink>
    </a:clrScheme>
    <a:fontScheme name="Apex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ex 1">
        <a:dk1>
          <a:srgbClr val="000000"/>
        </a:dk1>
        <a:lt1>
          <a:srgbClr val="EFEFEF"/>
        </a:lt1>
        <a:dk2>
          <a:srgbClr val="000000"/>
        </a:dk2>
        <a:lt2>
          <a:srgbClr val="F5F5F5"/>
        </a:lt2>
        <a:accent1>
          <a:srgbClr val="DDDDDD"/>
        </a:accent1>
        <a:accent2>
          <a:srgbClr val="B2B2B2"/>
        </a:accent2>
        <a:accent3>
          <a:srgbClr val="AAAAAA"/>
        </a:accent3>
        <a:accent4>
          <a:srgbClr val="CCCCCC"/>
        </a:accent4>
        <a:accent5>
          <a:srgbClr val="EBEBEB"/>
        </a:accent5>
        <a:accent6>
          <a:srgbClr val="A1A1A1"/>
        </a:accent6>
        <a:hlink>
          <a:srgbClr val="0066CC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Ribbons">
  <a:themeElements>
    <a:clrScheme name="Ribbons 7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879903"/>
      </a:hlink>
      <a:folHlink>
        <a:srgbClr val="FF6600"/>
      </a:folHlink>
    </a:clrScheme>
    <a:fontScheme name="2_Ribb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7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87990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6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33416</TotalTime>
  <Words>2896</Words>
  <Application>Microsoft PowerPoint</Application>
  <PresentationFormat>On-screen Show (4:3)</PresentationFormat>
  <Paragraphs>691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Blue_HP_Light</vt:lpstr>
      <vt:lpstr>1_NPACI/SDSC (logo) template</vt:lpstr>
      <vt:lpstr>DataStream</vt:lpstr>
      <vt:lpstr>2_DataStream</vt:lpstr>
      <vt:lpstr>Metro</vt:lpstr>
      <vt:lpstr>Apex</vt:lpstr>
      <vt:lpstr>2_Edge</vt:lpstr>
      <vt:lpstr>2_Ribbons</vt:lpstr>
      <vt:lpstr>6_Globe</vt:lpstr>
      <vt:lpstr>Globe</vt:lpstr>
      <vt:lpstr>Office Theme</vt:lpstr>
      <vt:lpstr>2_Office Theme</vt:lpstr>
      <vt:lpstr>Revolution</vt:lpstr>
      <vt:lpstr>Equation</vt:lpstr>
      <vt:lpstr>Data Analysis from Cores to Clouds</vt:lpstr>
      <vt:lpstr>Slide 2</vt:lpstr>
      <vt:lpstr>Slide 3</vt:lpstr>
      <vt:lpstr>Slide 4</vt:lpstr>
      <vt:lpstr>Slide 5</vt:lpstr>
      <vt:lpstr>Slide 6</vt:lpstr>
      <vt:lpstr>Introduction</vt:lpstr>
      <vt:lpstr>Parallel Computing 101</vt:lpstr>
      <vt:lpstr>Threading Multicore Runtime System</vt:lpstr>
      <vt:lpstr>Parallel Data Analysis</vt:lpstr>
      <vt:lpstr>Slide 11</vt:lpstr>
      <vt:lpstr>Deterministic Annealing</vt:lpstr>
      <vt:lpstr>Slide 13</vt:lpstr>
      <vt:lpstr>Slide 14</vt:lpstr>
      <vt:lpstr>Slide 15</vt:lpstr>
      <vt:lpstr>Parallel Programming Strategy</vt:lpstr>
      <vt:lpstr>Slide 17</vt:lpstr>
      <vt:lpstr>8 Node 2-core Windows Cluster: CCR &amp; MPI.NET</vt:lpstr>
      <vt:lpstr>1 Node 4-core Windows Opteron: CCR &amp; MPI.NET</vt:lpstr>
      <vt:lpstr>Overhead versus Grain Size</vt:lpstr>
      <vt:lpstr>Map Reduce</vt:lpstr>
      <vt:lpstr>How does it work?</vt:lpstr>
      <vt:lpstr>Google’s Implementation</vt:lpstr>
      <vt:lpstr>Hadoop (Apache’s map-reduce)</vt:lpstr>
      <vt:lpstr>CGL Map Reduce</vt:lpstr>
      <vt:lpstr>CGL Map Reduce - The Architecture</vt:lpstr>
      <vt:lpstr>CGL Map Reduce - Implementation</vt:lpstr>
      <vt:lpstr>Initial Results - Performance</vt:lpstr>
      <vt:lpstr>Initial Results – Overhead I</vt:lpstr>
      <vt:lpstr>Initial Results – Overhead II</vt:lpstr>
      <vt:lpstr>Initial Results – Hadoop v In Memory MapReduce</vt:lpstr>
      <vt:lpstr>Initial Results – Hadoop v In Memory MapReduce</vt:lpstr>
      <vt:lpstr>Slide 33</vt:lpstr>
      <vt:lpstr>Multidimensional Scaling MDS</vt:lpstr>
      <vt:lpstr>Deterministic Annealing for Pairwise Clustering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507</cp:revision>
  <dcterms:created xsi:type="dcterms:W3CDTF">1601-01-01T00:00:00Z</dcterms:created>
  <dcterms:modified xsi:type="dcterms:W3CDTF">2008-10-23T22:26:47Z</dcterms:modified>
</cp:coreProperties>
</file>