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83" r:id="rId5"/>
    <p:sldId id="260" r:id="rId6"/>
    <p:sldId id="266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CD06-0924-4D7B-A438-4A5E0AE4F056}" v="44" dt="2019-07-08T18:46:08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Fox" userId="dad785e845788bd4" providerId="LiveId" clId="{2299CD06-0924-4D7B-A438-4A5E0AE4F056}"/>
    <pc:docChg chg="undo custSel addSld delSld modSld modMainMaster">
      <pc:chgData name="Geoffrey Fox" userId="dad785e845788bd4" providerId="LiveId" clId="{2299CD06-0924-4D7B-A438-4A5E0AE4F056}" dt="2019-07-08T18:49:47.967" v="890" actId="20577"/>
      <pc:docMkLst>
        <pc:docMk/>
      </pc:docMkLst>
      <pc:sldChg chg="addSp delSp modSp add">
        <pc:chgData name="Geoffrey Fox" userId="dad785e845788bd4" providerId="LiveId" clId="{2299CD06-0924-4D7B-A438-4A5E0AE4F056}" dt="2019-07-08T18:09:16.883" v="169" actId="1076"/>
        <pc:sldMkLst>
          <pc:docMk/>
          <pc:sldMk cId="2925822851" sldId="258"/>
        </pc:sldMkLst>
        <pc:spChg chg="mod">
          <ac:chgData name="Geoffrey Fox" userId="dad785e845788bd4" providerId="LiveId" clId="{2299CD06-0924-4D7B-A438-4A5E0AE4F056}" dt="2019-07-08T17:48:25.940" v="25" actId="14100"/>
          <ac:spMkLst>
            <pc:docMk/>
            <pc:sldMk cId="2925822851" sldId="258"/>
            <ac:spMk id="2" creationId="{846CB322-C129-4466-BB09-A08AC3604ED3}"/>
          </ac:spMkLst>
        </pc:spChg>
        <pc:spChg chg="del mod">
          <ac:chgData name="Geoffrey Fox" userId="dad785e845788bd4" providerId="LiveId" clId="{2299CD06-0924-4D7B-A438-4A5E0AE4F056}" dt="2019-07-08T17:48:02.294" v="23"/>
          <ac:spMkLst>
            <pc:docMk/>
            <pc:sldMk cId="2925822851" sldId="258"/>
            <ac:spMk id="3" creationId="{59184308-BB92-4985-8488-EAB79DB0CAC9}"/>
          </ac:spMkLst>
        </pc:spChg>
        <pc:spChg chg="add del mod">
          <ac:chgData name="Geoffrey Fox" userId="dad785e845788bd4" providerId="LiveId" clId="{2299CD06-0924-4D7B-A438-4A5E0AE4F056}" dt="2019-07-08T18:09:16.883" v="169" actId="1076"/>
          <ac:spMkLst>
            <pc:docMk/>
            <pc:sldMk cId="2925822851" sldId="258"/>
            <ac:spMk id="4" creationId="{A42AB15F-9CEF-42F1-A44D-AA5AC28FCAD9}"/>
          </ac:spMkLst>
        </pc:spChg>
        <pc:spChg chg="add del mod">
          <ac:chgData name="Geoffrey Fox" userId="dad785e845788bd4" providerId="LiveId" clId="{2299CD06-0924-4D7B-A438-4A5E0AE4F056}" dt="2019-07-08T17:57:51.793" v="44" actId="478"/>
          <ac:spMkLst>
            <pc:docMk/>
            <pc:sldMk cId="2925822851" sldId="258"/>
            <ac:spMk id="5" creationId="{AB697D71-B989-457A-81D5-933577729405}"/>
          </ac:spMkLst>
        </pc:spChg>
        <pc:picChg chg="add mod">
          <ac:chgData name="Geoffrey Fox" userId="dad785e845788bd4" providerId="LiveId" clId="{2299CD06-0924-4D7B-A438-4A5E0AE4F056}" dt="2019-07-08T18:08:47.494" v="144" actId="1076"/>
          <ac:picMkLst>
            <pc:docMk/>
            <pc:sldMk cId="2925822851" sldId="258"/>
            <ac:picMk id="9" creationId="{1AF1AF1D-6891-4D2C-B5A1-8D0D7859D462}"/>
          </ac:picMkLst>
        </pc:picChg>
        <pc:picChg chg="add del mod">
          <ac:chgData name="Geoffrey Fox" userId="dad785e845788bd4" providerId="LiveId" clId="{2299CD06-0924-4D7B-A438-4A5E0AE4F056}" dt="2019-07-08T17:57:55.391" v="45" actId="478"/>
          <ac:picMkLst>
            <pc:docMk/>
            <pc:sldMk cId="2925822851" sldId="258"/>
            <ac:picMk id="2050" creationId="{6188ECD9-5172-4037-9E38-296DEC82B2AC}"/>
          </ac:picMkLst>
        </pc:picChg>
        <pc:picChg chg="add mod">
          <ac:chgData name="Geoffrey Fox" userId="dad785e845788bd4" providerId="LiveId" clId="{2299CD06-0924-4D7B-A438-4A5E0AE4F056}" dt="2019-07-08T18:08:47.494" v="144" actId="1076"/>
          <ac:picMkLst>
            <pc:docMk/>
            <pc:sldMk cId="2925822851" sldId="258"/>
            <ac:picMk id="2052" creationId="{3C28026D-363D-468D-BD53-9E51CA3A54E5}"/>
          </ac:picMkLst>
        </pc:picChg>
        <pc:picChg chg="add del mod">
          <ac:chgData name="Geoffrey Fox" userId="dad785e845788bd4" providerId="LiveId" clId="{2299CD06-0924-4D7B-A438-4A5E0AE4F056}" dt="2019-07-08T17:59:50.585" v="84" actId="478"/>
          <ac:picMkLst>
            <pc:docMk/>
            <pc:sldMk cId="2925822851" sldId="258"/>
            <ac:picMk id="2054" creationId="{2B44DCF4-745B-4407-A1D7-AAA2D4047E7B}"/>
          </ac:picMkLst>
        </pc:picChg>
        <pc:picChg chg="add mod">
          <ac:chgData name="Geoffrey Fox" userId="dad785e845788bd4" providerId="LiveId" clId="{2299CD06-0924-4D7B-A438-4A5E0AE4F056}" dt="2019-07-08T18:08:47.494" v="144" actId="1076"/>
          <ac:picMkLst>
            <pc:docMk/>
            <pc:sldMk cId="2925822851" sldId="258"/>
            <ac:picMk id="2056" creationId="{26B4E1C8-A842-4912-B180-FA47EB50C1E8}"/>
          </ac:picMkLst>
        </pc:picChg>
        <pc:picChg chg="add mod">
          <ac:chgData name="Geoffrey Fox" userId="dad785e845788bd4" providerId="LiveId" clId="{2299CD06-0924-4D7B-A438-4A5E0AE4F056}" dt="2019-07-08T18:08:47.494" v="144" actId="1076"/>
          <ac:picMkLst>
            <pc:docMk/>
            <pc:sldMk cId="2925822851" sldId="258"/>
            <ac:picMk id="2058" creationId="{249CBD62-BAE5-42F9-BAE6-BD39E0474676}"/>
          </ac:picMkLst>
        </pc:picChg>
      </pc:sldChg>
      <pc:sldChg chg="modSp add">
        <pc:chgData name="Geoffrey Fox" userId="dad785e845788bd4" providerId="LiveId" clId="{2299CD06-0924-4D7B-A438-4A5E0AE4F056}" dt="2019-07-08T18:49:47.967" v="890" actId="20577"/>
        <pc:sldMkLst>
          <pc:docMk/>
          <pc:sldMk cId="1677199982" sldId="259"/>
        </pc:sldMkLst>
        <pc:spChg chg="mod">
          <ac:chgData name="Geoffrey Fox" userId="dad785e845788bd4" providerId="LiveId" clId="{2299CD06-0924-4D7B-A438-4A5E0AE4F056}" dt="2019-07-08T18:10:03.193" v="191" actId="14100"/>
          <ac:spMkLst>
            <pc:docMk/>
            <pc:sldMk cId="1677199982" sldId="259"/>
            <ac:spMk id="2" creationId="{7AB4DCEB-C3F3-433C-9CCD-FA7DA0193951}"/>
          </ac:spMkLst>
        </pc:spChg>
        <pc:spChg chg="mod">
          <ac:chgData name="Geoffrey Fox" userId="dad785e845788bd4" providerId="LiveId" clId="{2299CD06-0924-4D7B-A438-4A5E0AE4F056}" dt="2019-07-08T18:49:47.967" v="890" actId="20577"/>
          <ac:spMkLst>
            <pc:docMk/>
            <pc:sldMk cId="1677199982" sldId="259"/>
            <ac:spMk id="3" creationId="{95006821-752D-44F8-B36F-E46ECB6898EE}"/>
          </ac:spMkLst>
        </pc:spChg>
      </pc:sldChg>
      <pc:sldChg chg="delSp modSp add">
        <pc:chgData name="Geoffrey Fox" userId="dad785e845788bd4" providerId="LiveId" clId="{2299CD06-0924-4D7B-A438-4A5E0AE4F056}" dt="2019-07-08T18:44:35.903" v="829" actId="478"/>
        <pc:sldMkLst>
          <pc:docMk/>
          <pc:sldMk cId="0" sldId="260"/>
        </pc:sldMkLst>
        <pc:spChg chg="del">
          <ac:chgData name="Geoffrey Fox" userId="dad785e845788bd4" providerId="LiveId" clId="{2299CD06-0924-4D7B-A438-4A5E0AE4F056}" dt="2019-07-08T18:44:35.903" v="829" actId="478"/>
          <ac:spMkLst>
            <pc:docMk/>
            <pc:sldMk cId="0" sldId="260"/>
            <ac:spMk id="263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37:23.935" v="812"/>
          <ac:spMkLst>
            <pc:docMk/>
            <pc:sldMk cId="0" sldId="260"/>
            <ac:spMk id="270" creationId="{00000000-0000-0000-0000-000000000000}"/>
          </ac:spMkLst>
        </pc:spChg>
      </pc:sldChg>
      <pc:sldChg chg="delSp modSp add">
        <pc:chgData name="Geoffrey Fox" userId="dad785e845788bd4" providerId="LiveId" clId="{2299CD06-0924-4D7B-A438-4A5E0AE4F056}" dt="2019-07-08T18:44:48.640" v="830" actId="478"/>
        <pc:sldMkLst>
          <pc:docMk/>
          <pc:sldMk cId="0" sldId="266"/>
        </pc:sldMkLst>
        <pc:spChg chg="mod">
          <ac:chgData name="Geoffrey Fox" userId="dad785e845788bd4" providerId="LiveId" clId="{2299CD06-0924-4D7B-A438-4A5E0AE4F056}" dt="2019-07-08T18:40:30.583" v="817" actId="255"/>
          <ac:spMkLst>
            <pc:docMk/>
            <pc:sldMk cId="0" sldId="266"/>
            <ac:spMk id="330" creationId="{00000000-0000-0000-0000-000000000000}"/>
          </ac:spMkLst>
        </pc:spChg>
        <pc:spChg chg="del">
          <ac:chgData name="Geoffrey Fox" userId="dad785e845788bd4" providerId="LiveId" clId="{2299CD06-0924-4D7B-A438-4A5E0AE4F056}" dt="2019-07-08T18:44:48.640" v="830" actId="478"/>
          <ac:spMkLst>
            <pc:docMk/>
            <pc:sldMk cId="0" sldId="266"/>
            <ac:spMk id="331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42:09.300" v="824" actId="2710"/>
          <ac:spMkLst>
            <pc:docMk/>
            <pc:sldMk cId="0" sldId="266"/>
            <ac:spMk id="332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41:07.569" v="820" actId="1076"/>
          <ac:spMkLst>
            <pc:docMk/>
            <pc:sldMk cId="0" sldId="266"/>
            <ac:spMk id="333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41:07.569" v="820" actId="1076"/>
          <ac:spMkLst>
            <pc:docMk/>
            <pc:sldMk cId="0" sldId="266"/>
            <ac:spMk id="334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39:02.076" v="813"/>
          <ac:spMkLst>
            <pc:docMk/>
            <pc:sldMk cId="0" sldId="266"/>
            <ac:spMk id="335" creationId="{00000000-0000-0000-0000-000000000000}"/>
          </ac:spMkLst>
        </pc:spChg>
      </pc:sldChg>
      <pc:sldChg chg="modSp add del">
        <pc:chgData name="Geoffrey Fox" userId="dad785e845788bd4" providerId="LiveId" clId="{2299CD06-0924-4D7B-A438-4A5E0AE4F056}" dt="2019-07-08T18:43:48.083" v="826"/>
        <pc:sldMkLst>
          <pc:docMk/>
          <pc:sldMk cId="0" sldId="267"/>
        </pc:sldMkLst>
        <pc:spChg chg="mod">
          <ac:chgData name="Geoffrey Fox" userId="dad785e845788bd4" providerId="LiveId" clId="{2299CD06-0924-4D7B-A438-4A5E0AE4F056}" dt="2019-07-08T18:43:40.335" v="825"/>
          <ac:spMkLst>
            <pc:docMk/>
            <pc:sldMk cId="0" sldId="267"/>
            <ac:spMk id="335" creationId="{00000000-0000-0000-0000-000000000000}"/>
          </ac:spMkLst>
        </pc:spChg>
      </pc:sldChg>
      <pc:sldChg chg="delSp modSp add">
        <pc:chgData name="Geoffrey Fox" userId="dad785e845788bd4" providerId="LiveId" clId="{2299CD06-0924-4D7B-A438-4A5E0AE4F056}" dt="2019-07-08T18:44:28.039" v="828" actId="478"/>
        <pc:sldMkLst>
          <pc:docMk/>
          <pc:sldMk cId="0" sldId="283"/>
        </pc:sldMkLst>
        <pc:spChg chg="del">
          <ac:chgData name="Geoffrey Fox" userId="dad785e845788bd4" providerId="LiveId" clId="{2299CD06-0924-4D7B-A438-4A5E0AE4F056}" dt="2019-07-08T18:44:28.039" v="828" actId="478"/>
          <ac:spMkLst>
            <pc:docMk/>
            <pc:sldMk cId="0" sldId="283"/>
            <ac:spMk id="537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44:00.441" v="827"/>
          <ac:spMkLst>
            <pc:docMk/>
            <pc:sldMk cId="0" sldId="283"/>
            <ac:spMk id="543" creationId="{00000000-0000-0000-0000-000000000000}"/>
          </ac:spMkLst>
        </pc:spChg>
      </pc:sldChg>
      <pc:sldChg chg="delSp modSp add">
        <pc:chgData name="Geoffrey Fox" userId="dad785e845788bd4" providerId="LiveId" clId="{2299CD06-0924-4D7B-A438-4A5E0AE4F056}" dt="2019-07-08T18:46:13.067" v="832" actId="478"/>
        <pc:sldMkLst>
          <pc:docMk/>
          <pc:sldMk cId="0" sldId="288"/>
        </pc:sldMkLst>
        <pc:spChg chg="del">
          <ac:chgData name="Geoffrey Fox" userId="dad785e845788bd4" providerId="LiveId" clId="{2299CD06-0924-4D7B-A438-4A5E0AE4F056}" dt="2019-07-08T18:46:13.067" v="832" actId="478"/>
          <ac:spMkLst>
            <pc:docMk/>
            <pc:sldMk cId="0" sldId="288"/>
            <ac:spMk id="601" creationId="{00000000-0000-0000-0000-000000000000}"/>
          </ac:spMkLst>
        </pc:spChg>
        <pc:spChg chg="mod">
          <ac:chgData name="Geoffrey Fox" userId="dad785e845788bd4" providerId="LiveId" clId="{2299CD06-0924-4D7B-A438-4A5E0AE4F056}" dt="2019-07-08T18:46:08.235" v="831"/>
          <ac:spMkLst>
            <pc:docMk/>
            <pc:sldMk cId="0" sldId="288"/>
            <ac:spMk id="606" creationId="{00000000-0000-0000-0000-000000000000}"/>
          </ac:spMkLst>
        </pc:spChg>
      </pc:sldChg>
      <pc:sldMasterChg chg="modSp">
        <pc:chgData name="Geoffrey Fox" userId="dad785e845788bd4" providerId="LiveId" clId="{2299CD06-0924-4D7B-A438-4A5E0AE4F056}" dt="2019-07-08T17:47:35.778" v="22" actId="2711"/>
        <pc:sldMasterMkLst>
          <pc:docMk/>
          <pc:sldMasterMk cId="3042998804" sldId="2147483648"/>
        </pc:sldMasterMkLst>
        <pc:spChg chg="mod">
          <ac:chgData name="Geoffrey Fox" userId="dad785e845788bd4" providerId="LiveId" clId="{2299CD06-0924-4D7B-A438-4A5E0AE4F056}" dt="2019-07-08T17:47:09.716" v="19" actId="113"/>
          <ac:spMkLst>
            <pc:docMk/>
            <pc:sldMasterMk cId="3042998804" sldId="2147483648"/>
            <ac:spMk id="2" creationId="{D028DF93-0A0F-43E8-AF9B-B4B9F3E5BA97}"/>
          </ac:spMkLst>
        </pc:spChg>
        <pc:spChg chg="mod">
          <ac:chgData name="Geoffrey Fox" userId="dad785e845788bd4" providerId="LiveId" clId="{2299CD06-0924-4D7B-A438-4A5E0AE4F056}" dt="2019-07-08T17:47:18.360" v="21" actId="2711"/>
          <ac:spMkLst>
            <pc:docMk/>
            <pc:sldMasterMk cId="3042998804" sldId="2147483648"/>
            <ac:spMk id="3" creationId="{B02053E4-14BA-4995-9525-0BB94FE25A7E}"/>
          </ac:spMkLst>
        </pc:spChg>
        <pc:spChg chg="mod">
          <ac:chgData name="Geoffrey Fox" userId="dad785e845788bd4" providerId="LiveId" clId="{2299CD06-0924-4D7B-A438-4A5E0AE4F056}" dt="2019-07-08T17:47:35.778" v="22" actId="2711"/>
          <ac:spMkLst>
            <pc:docMk/>
            <pc:sldMasterMk cId="3042998804" sldId="2147483648"/>
            <ac:spMk id="4" creationId="{6EA03548-E6BD-49BD-B3F4-D35583F80E0A}"/>
          </ac:spMkLst>
        </pc:spChg>
        <pc:spChg chg="mod">
          <ac:chgData name="Geoffrey Fox" userId="dad785e845788bd4" providerId="LiveId" clId="{2299CD06-0924-4D7B-A438-4A5E0AE4F056}" dt="2019-07-08T17:47:35.778" v="22" actId="2711"/>
          <ac:spMkLst>
            <pc:docMk/>
            <pc:sldMasterMk cId="3042998804" sldId="2147483648"/>
            <ac:spMk id="5" creationId="{055881E0-B4FB-454E-9B9D-C538A61F3D0E}"/>
          </ac:spMkLst>
        </pc:spChg>
        <pc:spChg chg="mod">
          <ac:chgData name="Geoffrey Fox" userId="dad785e845788bd4" providerId="LiveId" clId="{2299CD06-0924-4D7B-A438-4A5E0AE4F056}" dt="2019-07-08T17:47:35.778" v="22" actId="2711"/>
          <ac:spMkLst>
            <pc:docMk/>
            <pc:sldMasterMk cId="3042998804" sldId="2147483648"/>
            <ac:spMk id="6" creationId="{5A0C7A18-98B5-4E16-A6E5-728AE4636EF6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88C8E-FF9B-4EAD-820E-DA97122C0F2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923B-A301-45E6-99A1-17970E8E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c387cd87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c387cd87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c387cd87f_2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5c387cd87f_2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387cd87f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5c387cd87f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c387cd87f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5c387cd87f_2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Escience below cut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H5 shows dominance of AI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c387cd87f_2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5c387cd87f_2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6ABF-4938-4081-AEEB-C163E252C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9ED4-0004-4C5F-A9CA-B0B62C1A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D3981-3146-4058-BB5E-C0CC97A4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B600B-90C5-46C9-9510-193496EC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3FC4-4225-45FA-AB35-F1C55912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8F66-B939-425E-BB25-BC2B9A3B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C4DFC-7124-4D80-B082-D32E1219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0D7-FE4A-4593-8D00-C7D5B92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8E7A-E85C-4897-BA51-3EB311E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4282-9FDF-4915-87E3-2BE48ABD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D3909-33BB-48EA-94BC-5433D961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8CE37-3088-40D2-8503-8241D1F97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0BEA4-E8B6-4172-87F7-FDE22567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A451-B2A8-4D36-9C77-642DC27E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3079-03BA-48D1-B55D-9699F7C0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4F72-6862-4676-A81C-FCEF64EC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7E51-B63A-4657-AE71-F31A377E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39B3-0D1D-41B2-A992-B80D813F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A1709-9CEA-4A49-99B5-EC5F5DAD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7399-1379-4EDB-8874-BADAAF39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9B14-694B-40DE-88C8-16703FC6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A82E2-35B8-49CB-89F9-0523F520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3A8E8-F4CE-49C3-884D-64FAB78D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BF0A-D424-4348-8954-5AC4F51D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EA46-AFB7-42E2-AD93-429BC817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868C-6824-419B-BE48-52DA8833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F739-74EF-4141-A603-CE1C0A807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EF3DE-B845-45BD-B711-2D7F6D460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6B448-9393-40AC-8A58-F35016C1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C285A-89D5-4A43-B5A0-A40D476B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4BAB2-0633-485E-8B2F-CE9A717B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8292-3A02-4033-8F70-F5C707F6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B2B8A-CE24-48EE-995A-0FEEED61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AD47F-436B-4240-8190-24DE7B954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006AE-14E3-444F-8896-3DA590616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3581E-3404-4D30-9177-B76AE4ED6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F76E9-7BDB-4D65-AC44-AC1FD402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F4822-4329-46ED-A167-E0DD380E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52ECF-81B3-4193-9B7F-8458351F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A171-BEFD-4F87-8A5E-F46CBA0B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BD2C2-64C2-4D6B-8016-F56E394C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DD064-E9A6-46A8-A032-4837CB3C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20080-CAEE-4391-BF92-963431C0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C2FBC-800F-4126-BBB9-71C79312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449F2-A5F6-4458-A458-F1DD212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BC1C-7D34-42FE-9637-D44A83F1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16FD-EE1D-4CCB-8604-AD053960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46FC-5B36-4D6E-AE4D-FE5C00CC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7FCB7-8851-48DF-96A0-B00579624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06E2A-5DEE-4484-BD5C-F5587058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2704-B916-4B2C-B541-A2CE76AD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2106C-6FEC-47B8-BDBE-DB8D777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1A65-1D19-4EEE-975B-DEEF4F7E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8ADD2-4003-481B-8A66-44F30C845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FF535-3972-4326-88B0-30930DFE2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DA9E0-D304-470F-8BB5-AEC88ED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C595-459F-4C95-9E0C-174C36E136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A0AF8-285B-472F-9693-CD4CB089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D9F9-92F8-4792-BBF8-BAE1D5AD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59B-E19E-4BF6-B7D2-795CDE8D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8DF93-0A0F-43E8-AF9B-B4B9F3E5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053E4-14BA-4995-9525-0BB94FE2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66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3548-E6BD-49BD-B3F4-D35583F80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C1C595-459F-4C95-9E0C-174C36E136CE}" type="datetimeFigureOut">
              <a:rPr lang="en-US" smtClean="0"/>
              <a:pPr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881E0-B4FB-454E-9B9D-C538A61F3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C7A18-98B5-4E16-A6E5-728AE4636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B2559B-E19E-4BF6-B7D2-795CDE8DE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co.com/c/en/us/solutions/collateral/service-provider/global-cloud-index-gci/white-paper-c11-738085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ano, ca' granda, 01.jpg">
            <a:extLst>
              <a:ext uri="{FF2B5EF4-FFF2-40B4-BE49-F238E27FC236}">
                <a16:creationId xmlns:a16="http://schemas.microsoft.com/office/drawing/2014/main" id="{7186B141-A870-4479-8AC3-8D51A1B57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3"/>
          <a:stretch/>
        </p:blipFill>
        <p:spPr bwMode="auto">
          <a:xfrm>
            <a:off x="0" y="0"/>
            <a:ext cx="12214527" cy="68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Google Shape;212;p42"/>
          <p:cNvSpPr/>
          <p:nvPr/>
        </p:nvSpPr>
        <p:spPr>
          <a:xfrm>
            <a:off x="0" y="4411665"/>
            <a:ext cx="7103739" cy="2446334"/>
          </a:xfrm>
          <a:prstGeom prst="rect">
            <a:avLst/>
          </a:prstGeom>
          <a:solidFill>
            <a:srgbClr val="F7F7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213;p42"/>
          <p:cNvSpPr/>
          <p:nvPr/>
        </p:nvSpPr>
        <p:spPr>
          <a:xfrm>
            <a:off x="0" y="5665466"/>
            <a:ext cx="7047571" cy="119253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4" name="Google Shape;214;p42"/>
          <p:cNvCxnSpPr>
            <a:cxnSpLocks/>
          </p:cNvCxnSpPr>
          <p:nvPr/>
        </p:nvCxnSpPr>
        <p:spPr>
          <a:xfrm>
            <a:off x="-1000" y="6512433"/>
            <a:ext cx="9159461" cy="0"/>
          </a:xfrm>
          <a:prstGeom prst="straightConnector1">
            <a:avLst/>
          </a:prstGeom>
          <a:noFill/>
          <a:ln w="28575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42"/>
          <p:cNvSpPr txBox="1">
            <a:spLocks noGrp="1"/>
          </p:cNvSpPr>
          <p:nvPr>
            <p:ph type="title" idx="4294967295"/>
          </p:nvPr>
        </p:nvSpPr>
        <p:spPr>
          <a:xfrm>
            <a:off x="383534" y="4411665"/>
            <a:ext cx="6720205" cy="1073035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515151"/>
                </a:solidFill>
                <a:latin typeface="Open Sans"/>
                <a:ea typeface="Open Sans"/>
                <a:cs typeface="Open Sans"/>
                <a:sym typeface="Open Sans"/>
              </a:rPr>
              <a:t>Cloud Futures Panel</a:t>
            </a:r>
            <a:endParaRPr sz="4000" b="1" dirty="0">
              <a:solidFill>
                <a:srgbClr val="5151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42"/>
          <p:cNvSpPr txBox="1">
            <a:spLocks noGrp="1"/>
          </p:cNvSpPr>
          <p:nvPr>
            <p:ph type="subTitle" idx="1"/>
          </p:nvPr>
        </p:nvSpPr>
        <p:spPr>
          <a:xfrm>
            <a:off x="831200" y="5121284"/>
            <a:ext cx="11360800" cy="587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algn="l">
              <a:spcBef>
                <a:spcPts val="1067"/>
              </a:spcBef>
            </a:pPr>
            <a:r>
              <a:rPr lang="en-US" sz="2133" b="1" dirty="0">
                <a:solidFill>
                  <a:srgbClr val="515151"/>
                </a:solidFill>
                <a:latin typeface="Open Sans"/>
                <a:ea typeface="Open Sans"/>
                <a:cs typeface="Open Sans"/>
                <a:sym typeface="Open Sans"/>
              </a:rPr>
              <a:t>CLOUD2019, Milan Italy</a:t>
            </a:r>
            <a:endParaRPr sz="2133" b="1" dirty="0">
              <a:solidFill>
                <a:srgbClr val="5151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42"/>
          <p:cNvSpPr txBox="1">
            <a:spLocks noGrp="1"/>
          </p:cNvSpPr>
          <p:nvPr>
            <p:ph type="title" idx="4294967295"/>
          </p:nvPr>
        </p:nvSpPr>
        <p:spPr>
          <a:xfrm>
            <a:off x="73254" y="6194319"/>
            <a:ext cx="8057846" cy="587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gcf@indiana.edu, http://www.dsc.soic.indiana.edu, http://spidal.org</a:t>
            </a:r>
            <a:endParaRPr sz="1600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42"/>
          <p:cNvSpPr txBox="1"/>
          <p:nvPr/>
        </p:nvSpPr>
        <p:spPr>
          <a:xfrm>
            <a:off x="327366" y="5744067"/>
            <a:ext cx="5917317" cy="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Panel Chair: 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Geoffrey Fox, </a:t>
            </a: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July 9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2019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B322-C129-4466-BB09-A08AC360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8"/>
            <a:ext cx="10515600" cy="106327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AB15F-9CEF-42F1-A44D-AA5AC28FC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61" y="1180375"/>
            <a:ext cx="11732941" cy="1641406"/>
          </a:xfrm>
        </p:spPr>
        <p:txBody>
          <a:bodyPr/>
          <a:lstStyle/>
          <a:p>
            <a:r>
              <a:rPr lang="en-US" dirty="0"/>
              <a:t>Kate </a:t>
            </a:r>
            <a:r>
              <a:rPr lang="en-US" dirty="0" err="1"/>
              <a:t>Keahey</a:t>
            </a:r>
            <a:r>
              <a:rPr lang="en-US" dirty="0"/>
              <a:t>, Argonne National Laboratory</a:t>
            </a:r>
          </a:p>
          <a:p>
            <a:r>
              <a:rPr lang="en-US" dirty="0"/>
              <a:t>Tevfik Kosar, SUNY University of Buffalo</a:t>
            </a:r>
          </a:p>
          <a:p>
            <a:r>
              <a:rPr lang="en-US" dirty="0" err="1"/>
              <a:t>Haiying</a:t>
            </a:r>
            <a:r>
              <a:rPr lang="en-US" dirty="0"/>
              <a:t> Shen, University of Virginia</a:t>
            </a:r>
          </a:p>
        </p:txBody>
      </p:sp>
      <p:pic>
        <p:nvPicPr>
          <p:cNvPr id="2052" name="Picture 4" descr="https://www.mcs.anl.gov/~keahey/pictures/Kate-small.png">
            <a:extLst>
              <a:ext uri="{FF2B5EF4-FFF2-40B4-BE49-F238E27FC236}">
                <a16:creationId xmlns:a16="http://schemas.microsoft.com/office/drawing/2014/main" id="{3C28026D-363D-468D-BD53-9E51CA3A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6" y="2819498"/>
            <a:ext cx="2723919" cy="38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se.buffalo.edu/faculty/tkosar/Kosar3.jpg">
            <a:extLst>
              <a:ext uri="{FF2B5EF4-FFF2-40B4-BE49-F238E27FC236}">
                <a16:creationId xmlns:a16="http://schemas.microsoft.com/office/drawing/2014/main" id="{1AF1AF1D-6891-4D2C-B5A1-8D0D7859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18" y="2821782"/>
            <a:ext cx="2833423" cy="38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s.virginia.edu/~hs6ms/me.jpg">
            <a:extLst>
              <a:ext uri="{FF2B5EF4-FFF2-40B4-BE49-F238E27FC236}">
                <a16:creationId xmlns:a16="http://schemas.microsoft.com/office/drawing/2014/main" id="{249CBD62-BAE5-42F9-BAE6-BD39E047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17" y="2821781"/>
            <a:ext cx="2851907" cy="38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2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DCEB-C3F3-433C-9CCD-FA7DA019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45"/>
            <a:ext cx="10515600" cy="1084533"/>
          </a:xfrm>
        </p:spPr>
        <p:txBody>
          <a:bodyPr/>
          <a:lstStyle/>
          <a:p>
            <a:r>
              <a:rPr lang="en-US" dirty="0"/>
              <a:t>Charge to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6821-752D-44F8-B36F-E46ECB68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89" y="1253330"/>
            <a:ext cx="10814825" cy="5518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exciting future areas of cloud-related research </a:t>
            </a:r>
          </a:p>
          <a:p>
            <a:r>
              <a:rPr lang="en-US" dirty="0"/>
              <a:t>And/or discuss the future importance of clouds to support research (in all areas from biology to computer science) and how clouds should be used</a:t>
            </a:r>
          </a:p>
          <a:p>
            <a:endParaRPr lang="en-US" dirty="0"/>
          </a:p>
          <a:p>
            <a:r>
              <a:rPr lang="en-US" dirty="0"/>
              <a:t>Note background remarks</a:t>
            </a:r>
          </a:p>
          <a:p>
            <a:r>
              <a:rPr lang="en-US" dirty="0"/>
              <a:t>Clouds will be 94% of Enterprise Computing in 2021 running on 50 million servers; so clouds are equivalent to data centers?</a:t>
            </a:r>
          </a:p>
          <a:p>
            <a:r>
              <a:rPr lang="en-US" dirty="0"/>
              <a:t>Cloud academic computing is not growing? Should we combine with Bigdata community (At this meeting, many papers in distinct Cloud Bigdata conferences could be moved to other conference)</a:t>
            </a:r>
          </a:p>
          <a:p>
            <a:r>
              <a:rPr lang="en-US" dirty="0"/>
              <a:t>Importance of Cloud-Edge connection (panel on Thursday)</a:t>
            </a:r>
          </a:p>
          <a:p>
            <a:r>
              <a:rPr lang="en-US" dirty="0"/>
              <a:t>Should Clouds and Supercomputers be distinct? (accelerators, disks on nodes, high speed internal networks)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295001"/>
            <a:ext cx="5979599" cy="202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001" y="328334"/>
            <a:ext cx="6313999" cy="248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000" y="2816867"/>
            <a:ext cx="6314000" cy="3499368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9"/>
          <p:cNvSpPr txBox="1">
            <a:spLocks noGrp="1"/>
          </p:cNvSpPr>
          <p:nvPr>
            <p:ph type="body" idx="1"/>
          </p:nvPr>
        </p:nvSpPr>
        <p:spPr>
          <a:xfrm>
            <a:off x="48833" y="965800"/>
            <a:ext cx="5722800" cy="267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609585" indent="-389457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000"/>
            </a:pPr>
            <a:r>
              <a:rPr lang="en" sz="1333" b="1" dirty="0">
                <a:latin typeface="Open Sans"/>
                <a:ea typeface="Open Sans"/>
                <a:cs typeface="Open Sans"/>
                <a:sym typeface="Open Sans"/>
              </a:rPr>
              <a:t>94 percent </a:t>
            </a:r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of workloads and compute instances will be processed by </a:t>
            </a:r>
            <a:r>
              <a:rPr lang="en" sz="1333" b="1" dirty="0">
                <a:latin typeface="Open Sans"/>
                <a:ea typeface="Open Sans"/>
                <a:cs typeface="Open Sans"/>
                <a:sym typeface="Open Sans"/>
              </a:rPr>
              <a:t>cloud data centers </a:t>
            </a:r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(22% CAGR) by 2021-- only six percent will be processed by traditional data centers (-5% CAGR).</a:t>
            </a:r>
            <a:endParaRPr sz="1333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389457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000"/>
            </a:pPr>
            <a:r>
              <a:rPr lang="en" sz="1333" b="1" dirty="0">
                <a:latin typeface="Open Sans"/>
                <a:ea typeface="Open Sans"/>
                <a:cs typeface="Open Sans"/>
                <a:sym typeface="Open Sans"/>
              </a:rPr>
              <a:t>Hyperscale data centers </a:t>
            </a:r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will grow from 338 in number at the end of 2016 to 628 by 2021. They will represent 53 percent of all installed data center servers by 2021. They form a </a:t>
            </a:r>
            <a:r>
              <a:rPr lang="en" sz="1333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distributed Compute (on data) grid with some 50 million servers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389457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000"/>
              <a:buFont typeface="Open Sans"/>
              <a:buChar char="•"/>
            </a:pPr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Analysis from CISCO </a:t>
            </a:r>
            <a:r>
              <a:rPr lang="en" sz="1333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https://www.cisco.com/c/en/us/solutions/collateral/service-provider/global-cloud-index-gci/white-paper-c11-738085.html</a:t>
            </a:r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 updated November 2018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69"/>
          <p:cNvSpPr txBox="1"/>
          <p:nvPr/>
        </p:nvSpPr>
        <p:spPr>
          <a:xfrm>
            <a:off x="6205085" y="564540"/>
            <a:ext cx="117680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instances per server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9"/>
          <p:cNvSpPr txBox="1"/>
          <p:nvPr/>
        </p:nvSpPr>
        <p:spPr>
          <a:xfrm>
            <a:off x="6132371" y="2936881"/>
            <a:ext cx="13512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Cloud Data Centers</a:t>
            </a:r>
            <a:endParaRPr sz="2400"/>
          </a:p>
        </p:txBody>
      </p:sp>
      <p:cxnSp>
        <p:nvCxnSpPr>
          <p:cNvPr id="540" name="Google Shape;540;p69"/>
          <p:cNvCxnSpPr/>
          <p:nvPr/>
        </p:nvCxnSpPr>
        <p:spPr>
          <a:xfrm>
            <a:off x="371033" y="9492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69"/>
          <p:cNvSpPr txBox="1">
            <a:spLocks noGrp="1"/>
          </p:cNvSpPr>
          <p:nvPr>
            <p:ph type="title"/>
          </p:nvPr>
        </p:nvSpPr>
        <p:spPr>
          <a:xfrm>
            <a:off x="276967" y="2067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Dominance of Cloud Computing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2" name="Google Shape;542;p69"/>
          <p:cNvSpPr txBox="1"/>
          <p:nvPr/>
        </p:nvSpPr>
        <p:spPr>
          <a:xfrm>
            <a:off x="48827" y="4409296"/>
            <a:ext cx="1261600" cy="1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Public or Private Cloud Data Center Instances</a:t>
            </a:r>
            <a:endParaRPr sz="2400"/>
          </a:p>
        </p:txBody>
      </p:sp>
      <p:sp>
        <p:nvSpPr>
          <p:cNvPr id="543" name="Google Shape;543;p69"/>
          <p:cNvSpPr txBox="1">
            <a:spLocks noGrp="1"/>
          </p:cNvSpPr>
          <p:nvPr>
            <p:ph type="sldNum" idx="2"/>
          </p:nvPr>
        </p:nvSpPr>
        <p:spPr>
          <a:xfrm>
            <a:off x="8442900" y="4694407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/>
            <a:fld id="{00000000-1234-1234-1234-123412341234}" type="slidenum">
              <a:rPr lang="en" smtClean="0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t="19612" b="12216"/>
          <a:stretch/>
        </p:blipFill>
        <p:spPr>
          <a:xfrm>
            <a:off x="124201" y="1638568"/>
            <a:ext cx="11091332" cy="4675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46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276967" y="2448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Papers Submitted: Comparing 4 Conference Types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7" name="Google Shape;267;p46"/>
          <p:cNvSpPr/>
          <p:nvPr/>
        </p:nvSpPr>
        <p:spPr>
          <a:xfrm>
            <a:off x="1223467" y="1795533"/>
            <a:ext cx="4897600" cy="101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6"/>
          <p:cNvSpPr txBox="1"/>
          <p:nvPr/>
        </p:nvSpPr>
        <p:spPr>
          <a:xfrm>
            <a:off x="1398500" y="1860133"/>
            <a:ext cx="44740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SumCI: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SC, eScience, CCGrid, IPDPS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SumCloud: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IEEE Cloud, Cloudcom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l="23691" t="11872" r="22281" b="81245"/>
          <a:stretch/>
        </p:blipFill>
        <p:spPr>
          <a:xfrm>
            <a:off x="4869667" y="1147185"/>
            <a:ext cx="5992700" cy="4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6"/>
          <p:cNvSpPr txBox="1">
            <a:spLocks noGrp="1"/>
          </p:cNvSpPr>
          <p:nvPr>
            <p:ph type="sldNum" idx="2"/>
          </p:nvPr>
        </p:nvSpPr>
        <p:spPr>
          <a:xfrm>
            <a:off x="8442900" y="4694407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315800" y="907133"/>
            <a:ext cx="5724400" cy="538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158 CVPR: 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Conference on Computer Vision and Pattern Recognition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101 NeurIPS: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Neural Information Processing Systems 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98 ECCV: 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European Conference on Computer Vision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91 ICML: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Machine Learning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89 ICCV: 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International Conference on Computer Vision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85 CHI:</a:t>
            </a:r>
            <a:r>
              <a:rPr lang="en" sz="13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Computer Human Interaction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80 INFOCOM:</a:t>
            </a:r>
            <a:r>
              <a:rPr lang="en" sz="13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Joint Conference of the Computer and Communications Societies 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77 WWW: </a:t>
            </a:r>
            <a:r>
              <a:rPr lang="en" sz="13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 International World Wide Web Conferences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73 VLDB: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Very Large Databases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73 SIGKDD: 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International Conference on Knowledge discovery and data mining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71 ICRA: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Robotics and Automation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56 AAAI: 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Assoc. Adv. AI Conference on Artificial Intelligence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 ISCA: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Computer Architecture</a:t>
            </a:r>
            <a:endParaRPr sz="1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50 IROS: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Intelligent Robots and Systems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ASPLOS: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Conference on Architectural Support for Programming Languages and Operating Systems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SC: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Conference on High Performance Computing, Networking, Storage and Analysis 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 HPCA: 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Symposium on High Performance Computer Architecture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45 IJCAI: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Joint Conference on Artificial Intelligence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43 BMVC:</a:t>
            </a:r>
            <a:r>
              <a:rPr lang="en" sz="13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British Machine Vision Conference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 IPDPS: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Parallel &amp; Distributed Processing 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 MICRO:</a:t>
            </a:r>
            <a:r>
              <a:rPr lang="en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Microarchitecture</a:t>
            </a:r>
            <a:endParaRPr sz="13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6096000" y="904767"/>
            <a:ext cx="6000400" cy="5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CLOUD: </a:t>
            </a:r>
            <a:r>
              <a:rPr lang="en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Cloud Computing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OSDI: 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 on Operating Systems Design and Implementation</a:t>
            </a:r>
            <a:endParaRPr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OOPSLA: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SIGPLAN International Conference on Object-Oriented Programming, Systems, Languages, and Applications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PPOPP: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SIGPLAN Symposium on Principles &amp; Practice of Parallel Programming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CCGrid: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Symposium on Cluster Computing and the Grid</a:t>
            </a:r>
            <a:endParaRPr sz="13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387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ICIP: </a:t>
            </a:r>
            <a:r>
              <a:rPr lang="en" sz="1300" dirty="0">
                <a:solidFill>
                  <a:srgbClr val="387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Image Processing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387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ICPR: </a:t>
            </a:r>
            <a:r>
              <a:rPr lang="en" sz="1300" dirty="0">
                <a:solidFill>
                  <a:srgbClr val="387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Pattern Recognition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SoCC:</a:t>
            </a:r>
            <a:r>
              <a:rPr lang="en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Symposium on Cloud Computing</a:t>
            </a:r>
            <a:endParaRPr sz="1300" dirty="0">
              <a:solidFill>
                <a:srgbClr val="3876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6AA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ECAI: </a:t>
            </a:r>
            <a:r>
              <a:rPr lang="en" sz="1300" dirty="0">
                <a:solidFill>
                  <a:srgbClr val="6AA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Conference on Artificial Intelligence</a:t>
            </a:r>
            <a:endParaRPr sz="1300" dirty="0">
              <a:solidFill>
                <a:srgbClr val="3876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HPDC: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Symposium on High Performance Distributed Computing </a:t>
            </a:r>
            <a:endParaRPr sz="1300" dirty="0">
              <a:solidFill>
                <a:srgbClr val="3876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CloudCom: </a:t>
            </a:r>
            <a:r>
              <a:rPr lang="en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Cloud Computing Technology and Science 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ICS: 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Supercomputing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Big Data:</a:t>
            </a:r>
            <a:r>
              <a:rPr lang="en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Big Data 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CLUSTER: 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Cluster Computing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SPAA: 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 on Parallelism in Algorithms and Architectures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ICPP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International Conference on Parallel Processing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ICCSA: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Computational Science and Its Applications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SBAC-PAD: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Symposium on Computer Architecture and High Performance Computing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DS-RT: </a:t>
            </a:r>
            <a:r>
              <a:rPr lang="en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Symposium on Distributed Simulation and Real-Time Applications</a:t>
            </a:r>
            <a:endParaRPr sz="13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8090176" y="6393434"/>
            <a:ext cx="3756800" cy="34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" name="Google Shape;334;p52"/>
          <p:cNvSpPr txBox="1"/>
          <p:nvPr/>
        </p:nvSpPr>
        <p:spPr>
          <a:xfrm>
            <a:off x="8219776" y="6393434"/>
            <a:ext cx="3627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r>
              <a:rPr lang="en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didn’t make h5-index cut of &gt;=12</a:t>
            </a:r>
            <a:endParaRPr sz="1467" dirty="0"/>
          </a:p>
        </p:txBody>
      </p:sp>
      <p:sp>
        <p:nvSpPr>
          <p:cNvPr id="335" name="Google Shape;335;p52"/>
          <p:cNvSpPr txBox="1">
            <a:spLocks noGrp="1"/>
          </p:cNvSpPr>
          <p:nvPr>
            <p:ph type="sldNum" idx="2"/>
          </p:nvPr>
        </p:nvSpPr>
        <p:spPr>
          <a:xfrm>
            <a:off x="8442900" y="4694407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6</a:t>
            </a:fld>
            <a:endParaRPr/>
          </a:p>
        </p:txBody>
      </p:sp>
      <p:cxnSp>
        <p:nvCxnSpPr>
          <p:cNvPr id="336" name="Google Shape;336;p52"/>
          <p:cNvCxnSpPr/>
          <p:nvPr/>
        </p:nvCxnSpPr>
        <p:spPr>
          <a:xfrm>
            <a:off x="371033" y="7885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276967" y="84133"/>
            <a:ext cx="107052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67" dirty="0">
                <a:solidFill>
                  <a:srgbClr val="515151"/>
                </a:solidFill>
              </a:rPr>
              <a:t>H5-index </a:t>
            </a:r>
            <a:r>
              <a:rPr lang="en-US" sz="2667" dirty="0">
                <a:solidFill>
                  <a:srgbClr val="515151"/>
                </a:solidFill>
              </a:rPr>
              <a:t>for </a:t>
            </a:r>
            <a:r>
              <a:rPr lang="en" sz="2667" dirty="0">
                <a:solidFill>
                  <a:srgbClr val="515151"/>
                </a:solidFill>
              </a:rPr>
              <a:t>Conferences:</a:t>
            </a:r>
            <a:r>
              <a:rPr lang="en" sz="2667" dirty="0"/>
              <a:t> </a:t>
            </a:r>
            <a:r>
              <a:rPr lang="en" sz="2667" dirty="0">
                <a:solidFill>
                  <a:srgbClr val="548135"/>
                </a:solidFill>
              </a:rPr>
              <a:t>AI, </a:t>
            </a:r>
            <a:r>
              <a:rPr lang="en" sz="2667" dirty="0">
                <a:solidFill>
                  <a:srgbClr val="7030A0"/>
                </a:solidFill>
              </a:rPr>
              <a:t>Big Data, </a:t>
            </a:r>
            <a:r>
              <a:rPr lang="en" sz="2667" dirty="0">
                <a:solidFill>
                  <a:srgbClr val="FF0000"/>
                </a:solidFill>
              </a:rPr>
              <a:t>Cloud, </a:t>
            </a:r>
            <a:r>
              <a:rPr lang="en" sz="2667" dirty="0"/>
              <a:t>Systems, </a:t>
            </a:r>
            <a:r>
              <a:rPr lang="en" sz="2667" dirty="0">
                <a:solidFill>
                  <a:srgbClr val="2F5496"/>
                </a:solidFill>
              </a:rPr>
              <a:t>Other</a:t>
            </a:r>
            <a:endParaRPr sz="2667" dirty="0">
              <a:solidFill>
                <a:srgbClr val="51515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B5CB7-194B-4577-9423-7D4FD0DF0EF4}"/>
              </a:ext>
            </a:extLst>
          </p:cNvPr>
          <p:cNvSpPr txBox="1"/>
          <p:nvPr/>
        </p:nvSpPr>
        <p:spPr>
          <a:xfrm>
            <a:off x="1471960" y="6229302"/>
            <a:ext cx="54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 Cloud (this conference) has </a:t>
            </a:r>
            <a:r>
              <a:rPr lang="en-US" b="1">
                <a:solidFill>
                  <a:srgbClr val="FF0000"/>
                </a:solidFill>
              </a:rPr>
              <a:t>strong H5 </a:t>
            </a:r>
            <a:r>
              <a:rPr lang="en-US" b="1" dirty="0">
                <a:solidFill>
                  <a:srgbClr val="FF0000"/>
                </a:solidFill>
              </a:rPr>
              <a:t>index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74"/>
          <p:cNvGrpSpPr/>
          <p:nvPr/>
        </p:nvGrpSpPr>
        <p:grpSpPr>
          <a:xfrm>
            <a:off x="6392640" y="1249115"/>
            <a:ext cx="5869253" cy="4484196"/>
            <a:chOff x="0" y="407601"/>
            <a:chExt cx="9144038" cy="4471676"/>
          </a:xfrm>
        </p:grpSpPr>
        <p:pic>
          <p:nvPicPr>
            <p:cNvPr id="603" name="Google Shape;603;p74"/>
            <p:cNvPicPr preferRelativeResize="0"/>
            <p:nvPr/>
          </p:nvPicPr>
          <p:blipFill rotWithShape="1">
            <a:blip r:embed="rId3">
              <a:alphaModFix/>
            </a:blip>
            <a:srcRect t="1633" b="5021"/>
            <a:stretch/>
          </p:blipFill>
          <p:spPr>
            <a:xfrm>
              <a:off x="21" y="439270"/>
              <a:ext cx="9144017" cy="4440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74"/>
            <p:cNvPicPr preferRelativeResize="0"/>
            <p:nvPr/>
          </p:nvPicPr>
          <p:blipFill rotWithShape="1">
            <a:blip r:embed="rId3">
              <a:alphaModFix/>
            </a:blip>
            <a:srcRect t="24173" b="73582"/>
            <a:stretch/>
          </p:blipFill>
          <p:spPr>
            <a:xfrm>
              <a:off x="0" y="407601"/>
              <a:ext cx="9144008" cy="107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5" name="Google Shape;605;p74"/>
          <p:cNvSpPr txBox="1">
            <a:spLocks noGrp="1"/>
          </p:cNvSpPr>
          <p:nvPr>
            <p:ph type="title"/>
          </p:nvPr>
        </p:nvSpPr>
        <p:spPr>
          <a:xfrm>
            <a:off x="276967" y="277000"/>
            <a:ext cx="85648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Microsoft Summer 2018: Global AI Supercomputer</a:t>
            </a:r>
            <a:endParaRPr sz="1867">
              <a:solidFill>
                <a:srgbClr val="515151"/>
              </a:solidFill>
            </a:endParaRPr>
          </a:p>
        </p:txBody>
      </p:sp>
      <p:sp>
        <p:nvSpPr>
          <p:cNvPr id="606" name="Google Shape;606;p74"/>
          <p:cNvSpPr txBox="1">
            <a:spLocks noGrp="1"/>
          </p:cNvSpPr>
          <p:nvPr>
            <p:ph type="sldNum" idx="2"/>
          </p:nvPr>
        </p:nvSpPr>
        <p:spPr>
          <a:xfrm>
            <a:off x="8442900" y="4694407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/>
            <a:fld id="{00000000-1234-1234-1234-123412341234}" type="slidenum">
              <a:rPr lang="en" smtClean="0"/>
              <a:pPr/>
              <a:t>7</a:t>
            </a:fld>
            <a:endParaRPr/>
          </a:p>
        </p:txBody>
      </p:sp>
      <p:cxnSp>
        <p:nvCxnSpPr>
          <p:cNvPr id="607" name="Google Shape;607;p74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74"/>
          <p:cNvSpPr txBox="1"/>
          <p:nvPr/>
        </p:nvSpPr>
        <p:spPr>
          <a:xfrm>
            <a:off x="4360205" y="5890000"/>
            <a:ext cx="31644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Donald  Kossmann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1599" y="1249133"/>
            <a:ext cx="6468732" cy="4470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648</Words>
  <Application>Microsoft Office PowerPoint</Application>
  <PresentationFormat>Widescreen</PresentationFormat>
  <Paragraphs>79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Open Sans SemiBold</vt:lpstr>
      <vt:lpstr>Office Theme</vt:lpstr>
      <vt:lpstr>Cloud Futures Panel</vt:lpstr>
      <vt:lpstr>Participants</vt:lpstr>
      <vt:lpstr>Charge to Panelists</vt:lpstr>
      <vt:lpstr>Dominance of Cloud Computing</vt:lpstr>
      <vt:lpstr>Papers Submitted: Comparing 4 Conference Types</vt:lpstr>
      <vt:lpstr>H5-index for Conferences: AI, Big Data, Cloud, Systems, Other</vt:lpstr>
      <vt:lpstr>Microsoft Summer 2018: Global AI Supercomputer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High-Performance Computing in a Big Data World</dc:title>
  <dc:creator>Geoffrey Fox</dc:creator>
  <cp:lastModifiedBy>Geoffrey Fox</cp:lastModifiedBy>
  <cp:revision>10</cp:revision>
  <dcterms:created xsi:type="dcterms:W3CDTF">2019-07-08T15:32:09Z</dcterms:created>
  <dcterms:modified xsi:type="dcterms:W3CDTF">2019-07-19T16:37:07Z</dcterms:modified>
</cp:coreProperties>
</file>