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923" r:id="rId2"/>
    <p:sldId id="2366" r:id="rId3"/>
    <p:sldId id="2341" r:id="rId4"/>
    <p:sldId id="2373" r:id="rId5"/>
    <p:sldId id="2369" r:id="rId6"/>
    <p:sldId id="2372" r:id="rId7"/>
    <p:sldId id="2377" r:id="rId8"/>
    <p:sldId id="237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8"/>
    <a:srgbClr val="6699FF"/>
    <a:srgbClr val="FFFFFF"/>
    <a:srgbClr val="002B54"/>
    <a:srgbClr val="8C0718"/>
    <a:srgbClr val="FFCCFF"/>
    <a:srgbClr val="CCFF66"/>
    <a:srgbClr val="CCFFCC"/>
    <a:srgbClr val="CCFF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1" autoAdjust="0"/>
    <p:restoredTop sz="69023" autoAdjust="0"/>
  </p:normalViewPr>
  <p:slideViewPr>
    <p:cSldViewPr>
      <p:cViewPr varScale="1">
        <p:scale>
          <a:sx n="56" d="100"/>
          <a:sy n="56" d="100"/>
        </p:scale>
        <p:origin x="1489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20"/>
    </p:cViewPr>
  </p:sorterViewPr>
  <p:notesViewPr>
    <p:cSldViewPr>
      <p:cViewPr varScale="1">
        <p:scale>
          <a:sx n="61" d="100"/>
          <a:sy n="61" d="100"/>
        </p:scale>
        <p:origin x="-2972" y="-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53FF9-CCBF-484B-A657-086CFAE786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07D0D-FBAF-4C38-96E6-C93D93A62871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Advance cloud computing to support efficient ML/AI</a:t>
          </a:r>
          <a:endParaRPr lang="en-US" dirty="0"/>
        </a:p>
      </dgm:t>
    </dgm:pt>
    <dgm:pt modelId="{476E8AA3-ABDF-44EB-8455-A7C3F4B4A3C1}" type="parTrans" cxnId="{AB2A3DEA-37A1-489B-B59B-176E9D834652}">
      <dgm:prSet/>
      <dgm:spPr/>
      <dgm:t>
        <a:bodyPr/>
        <a:lstStyle/>
        <a:p>
          <a:endParaRPr lang="en-US"/>
        </a:p>
      </dgm:t>
    </dgm:pt>
    <dgm:pt modelId="{DF1E5E9C-8ACC-4D79-8678-06CE0B476F40}" type="sibTrans" cxnId="{AB2A3DEA-37A1-489B-B59B-176E9D834652}">
      <dgm:prSet/>
      <dgm:spPr>
        <a:noFill/>
        <a:ln>
          <a:solidFill>
            <a:srgbClr val="002B54"/>
          </a:solidFill>
        </a:ln>
      </dgm:spPr>
      <dgm:t>
        <a:bodyPr/>
        <a:lstStyle/>
        <a:p>
          <a:endParaRPr lang="en-US"/>
        </a:p>
      </dgm:t>
    </dgm:pt>
    <dgm:pt modelId="{9DD9648A-3CDF-4B22-8FFC-F8790353EECE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Integrate database research to cloud computing</a:t>
          </a:r>
          <a:endParaRPr lang="en-US" dirty="0"/>
        </a:p>
      </dgm:t>
    </dgm:pt>
    <dgm:pt modelId="{50821320-144B-4238-8B70-FFEC364E1C74}" type="parTrans" cxnId="{8E2F377B-0AB0-4FBF-9126-CDDC5C8567EA}">
      <dgm:prSet/>
      <dgm:spPr/>
      <dgm:t>
        <a:bodyPr/>
        <a:lstStyle/>
        <a:p>
          <a:endParaRPr lang="en-US"/>
        </a:p>
      </dgm:t>
    </dgm:pt>
    <dgm:pt modelId="{834EECE9-0A24-4F90-ADCE-ECE3DF72A1C8}" type="sibTrans" cxnId="{8E2F377B-0AB0-4FBF-9126-CDDC5C8567EA}">
      <dgm:prSet/>
      <dgm:spPr/>
      <dgm:t>
        <a:bodyPr/>
        <a:lstStyle/>
        <a:p>
          <a:endParaRPr lang="en-US"/>
        </a:p>
      </dgm:t>
    </dgm:pt>
    <dgm:pt modelId="{4CC78C7F-D5CD-41F2-910C-5430003B8C55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Advance cloud computing for online analytics</a:t>
          </a:r>
          <a:endParaRPr lang="en-US" dirty="0"/>
        </a:p>
      </dgm:t>
    </dgm:pt>
    <dgm:pt modelId="{8D94DEBE-BE22-4A7D-B8CA-DCD3B4D6983D}" type="parTrans" cxnId="{44B81570-9965-4570-ACD5-EF4C84F9F7E9}">
      <dgm:prSet/>
      <dgm:spPr/>
      <dgm:t>
        <a:bodyPr/>
        <a:lstStyle/>
        <a:p>
          <a:endParaRPr lang="en-US"/>
        </a:p>
      </dgm:t>
    </dgm:pt>
    <dgm:pt modelId="{A9A2CE49-40F5-4937-9436-185490C3DDC5}" type="sibTrans" cxnId="{44B81570-9965-4570-ACD5-EF4C84F9F7E9}">
      <dgm:prSet/>
      <dgm:spPr/>
      <dgm:t>
        <a:bodyPr/>
        <a:lstStyle/>
        <a:p>
          <a:endParaRPr lang="en-US"/>
        </a:p>
      </dgm:t>
    </dgm:pt>
    <dgm:pt modelId="{8A7F297D-2C58-4AF7-8591-1B7EB85CB7DB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……</a:t>
          </a:r>
          <a:endParaRPr lang="en-US" dirty="0"/>
        </a:p>
      </dgm:t>
    </dgm:pt>
    <dgm:pt modelId="{808CE9DA-90CF-42A1-B48B-BF16B5F17B29}" type="parTrans" cxnId="{1D3D5559-1A24-4028-8B56-8B02C59BD8F1}">
      <dgm:prSet/>
      <dgm:spPr/>
      <dgm:t>
        <a:bodyPr/>
        <a:lstStyle/>
        <a:p>
          <a:endParaRPr lang="en-US"/>
        </a:p>
      </dgm:t>
    </dgm:pt>
    <dgm:pt modelId="{8C3E1B95-3231-4364-98FC-4FE808FB98BE}" type="sibTrans" cxnId="{1D3D5559-1A24-4028-8B56-8B02C59BD8F1}">
      <dgm:prSet/>
      <dgm:spPr/>
      <dgm:t>
        <a:bodyPr/>
        <a:lstStyle/>
        <a:p>
          <a:endParaRPr lang="en-US"/>
        </a:p>
      </dgm:t>
    </dgm:pt>
    <dgm:pt modelId="{F4FDAB1D-96A3-49CC-A68A-5756CE9AE367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Advance cloud computing to support CPS/</a:t>
          </a:r>
          <a:r>
            <a:rPr lang="en-US" dirty="0" err="1" smtClean="0"/>
            <a:t>IoT</a:t>
          </a:r>
          <a:endParaRPr lang="en-US" dirty="0"/>
        </a:p>
      </dgm:t>
    </dgm:pt>
    <dgm:pt modelId="{422B717A-8EE4-4CB4-8EA1-6A533EAAD5CC}" type="parTrans" cxnId="{2ABE437C-95FF-4DA9-873A-820E65ED465B}">
      <dgm:prSet/>
      <dgm:spPr/>
      <dgm:t>
        <a:bodyPr/>
        <a:lstStyle/>
        <a:p>
          <a:endParaRPr lang="en-US"/>
        </a:p>
      </dgm:t>
    </dgm:pt>
    <dgm:pt modelId="{FFAD5A37-1703-4ED3-9C7A-F226F634F4A3}" type="sibTrans" cxnId="{2ABE437C-95FF-4DA9-873A-820E65ED465B}">
      <dgm:prSet/>
      <dgm:spPr/>
      <dgm:t>
        <a:bodyPr/>
        <a:lstStyle/>
        <a:p>
          <a:endParaRPr lang="en-US"/>
        </a:p>
      </dgm:t>
    </dgm:pt>
    <dgm:pt modelId="{78AB1C4C-3AD1-4D2A-A8FF-C806A625051A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Advance cloud computing for big data analytics</a:t>
          </a:r>
          <a:endParaRPr lang="en-US" dirty="0"/>
        </a:p>
      </dgm:t>
    </dgm:pt>
    <dgm:pt modelId="{AD7FAA2E-8CDA-4019-A219-D0FC9786DBA3}" type="parTrans" cxnId="{A91D40D6-F48D-4F17-AEF3-36B17226C86F}">
      <dgm:prSet/>
      <dgm:spPr/>
      <dgm:t>
        <a:bodyPr/>
        <a:lstStyle/>
        <a:p>
          <a:endParaRPr lang="en-US"/>
        </a:p>
      </dgm:t>
    </dgm:pt>
    <dgm:pt modelId="{7ACE069E-2938-45BD-9D26-931087327C79}" type="sibTrans" cxnId="{A91D40D6-F48D-4F17-AEF3-36B17226C86F}">
      <dgm:prSet/>
      <dgm:spPr/>
      <dgm:t>
        <a:bodyPr/>
        <a:lstStyle/>
        <a:p>
          <a:endParaRPr lang="en-US"/>
        </a:p>
      </dgm:t>
    </dgm:pt>
    <dgm:pt modelId="{75F9C024-3BD7-4805-B5BB-30D34DB53358}">
      <dgm:prSet phldrT="[Text]"/>
      <dgm:spPr>
        <a:solidFill>
          <a:srgbClr val="002B54"/>
        </a:solidFill>
      </dgm:spPr>
      <dgm:t>
        <a:bodyPr/>
        <a:lstStyle/>
        <a:p>
          <a:r>
            <a:rPr lang="en-US" dirty="0" smtClean="0"/>
            <a:t>Coordinate cloud computing and edge computing</a:t>
          </a:r>
          <a:endParaRPr lang="en-US" dirty="0"/>
        </a:p>
      </dgm:t>
    </dgm:pt>
    <dgm:pt modelId="{FEF654DE-0130-49B0-94DC-107D451FFD6A}" type="parTrans" cxnId="{9048081D-4ABF-448F-9109-D4DF983C6C49}">
      <dgm:prSet/>
      <dgm:spPr/>
      <dgm:t>
        <a:bodyPr/>
        <a:lstStyle/>
        <a:p>
          <a:endParaRPr lang="en-US"/>
        </a:p>
      </dgm:t>
    </dgm:pt>
    <dgm:pt modelId="{5554C1BA-0A7A-4574-8177-B3CCC876C9AB}" type="sibTrans" cxnId="{9048081D-4ABF-448F-9109-D4DF983C6C49}">
      <dgm:prSet/>
      <dgm:spPr/>
      <dgm:t>
        <a:bodyPr/>
        <a:lstStyle/>
        <a:p>
          <a:endParaRPr lang="en-US"/>
        </a:p>
      </dgm:t>
    </dgm:pt>
    <dgm:pt modelId="{78C1D0A7-885C-4723-8125-EFDFE7AD8EE4}" type="pres">
      <dgm:prSet presAssocID="{E2953FF9-CCBF-484B-A657-086CFAE786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4FF9B3D-D8C5-4526-88F1-D9E0B443520E}" type="pres">
      <dgm:prSet presAssocID="{E2953FF9-CCBF-484B-A657-086CFAE78638}" presName="Name1" presStyleCnt="0"/>
      <dgm:spPr/>
    </dgm:pt>
    <dgm:pt modelId="{4DE91733-68AD-4FEB-B36C-A7755E6E00EF}" type="pres">
      <dgm:prSet presAssocID="{E2953FF9-CCBF-484B-A657-086CFAE78638}" presName="cycle" presStyleCnt="0"/>
      <dgm:spPr/>
    </dgm:pt>
    <dgm:pt modelId="{EE0908DC-F2EE-4CFD-8C27-4D7A96157B80}" type="pres">
      <dgm:prSet presAssocID="{E2953FF9-CCBF-484B-A657-086CFAE78638}" presName="srcNode" presStyleLbl="node1" presStyleIdx="0" presStyleCnt="7"/>
      <dgm:spPr/>
    </dgm:pt>
    <dgm:pt modelId="{B724F26C-7687-4534-86E6-6F9F9DCF35C0}" type="pres">
      <dgm:prSet presAssocID="{E2953FF9-CCBF-484B-A657-086CFAE78638}" presName="conn" presStyleLbl="parChTrans1D2" presStyleIdx="0" presStyleCnt="1"/>
      <dgm:spPr/>
      <dgm:t>
        <a:bodyPr/>
        <a:lstStyle/>
        <a:p>
          <a:endParaRPr lang="en-US"/>
        </a:p>
      </dgm:t>
    </dgm:pt>
    <dgm:pt modelId="{E1DA9F32-DF86-489C-9C3E-8B8AA6E27E86}" type="pres">
      <dgm:prSet presAssocID="{E2953FF9-CCBF-484B-A657-086CFAE78638}" presName="extraNode" presStyleLbl="node1" presStyleIdx="0" presStyleCnt="7"/>
      <dgm:spPr/>
    </dgm:pt>
    <dgm:pt modelId="{F7DAB356-C80D-4AF2-AF6E-AA49D0F80900}" type="pres">
      <dgm:prSet presAssocID="{E2953FF9-CCBF-484B-A657-086CFAE78638}" presName="dstNode" presStyleLbl="node1" presStyleIdx="0" presStyleCnt="7"/>
      <dgm:spPr/>
    </dgm:pt>
    <dgm:pt modelId="{643E3FDF-DDA6-4418-B092-D495D1F4A952}" type="pres">
      <dgm:prSet presAssocID="{68A07D0D-FBAF-4C38-96E6-C93D93A6287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B724A-A219-426C-B5DE-1E80251AC52F}" type="pres">
      <dgm:prSet presAssocID="{68A07D0D-FBAF-4C38-96E6-C93D93A62871}" presName="accent_1" presStyleCnt="0"/>
      <dgm:spPr/>
    </dgm:pt>
    <dgm:pt modelId="{216F8F57-0074-444A-9E49-9C22D9FAA9C4}" type="pres">
      <dgm:prSet presAssocID="{68A07D0D-FBAF-4C38-96E6-C93D93A62871}" presName="accentRepeatNode" presStyleLbl="solidFgAcc1" presStyleIdx="0" presStyleCnt="7"/>
      <dgm:spPr>
        <a:noFill/>
        <a:ln>
          <a:solidFill>
            <a:srgbClr val="002B54"/>
          </a:solidFill>
        </a:ln>
      </dgm:spPr>
    </dgm:pt>
    <dgm:pt modelId="{F6A2907F-3305-4877-940D-CA00AA800938}" type="pres">
      <dgm:prSet presAssocID="{F4FDAB1D-96A3-49CC-A68A-5756CE9AE36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E5118-118A-4A99-AA28-3D140DD5E149}" type="pres">
      <dgm:prSet presAssocID="{F4FDAB1D-96A3-49CC-A68A-5756CE9AE367}" presName="accent_2" presStyleCnt="0"/>
      <dgm:spPr/>
    </dgm:pt>
    <dgm:pt modelId="{C331623E-C1A8-4FA7-82B5-19C56E6D574C}" type="pres">
      <dgm:prSet presAssocID="{F4FDAB1D-96A3-49CC-A68A-5756CE9AE367}" presName="accentRepeatNode" presStyleLbl="solidFgAcc1" presStyleIdx="1" presStyleCnt="7"/>
      <dgm:spPr>
        <a:noFill/>
        <a:ln>
          <a:solidFill>
            <a:srgbClr val="002B54"/>
          </a:solidFill>
        </a:ln>
      </dgm:spPr>
    </dgm:pt>
    <dgm:pt modelId="{7922785D-7AA5-43E4-9543-3D94C4ABE01A}" type="pres">
      <dgm:prSet presAssocID="{75F9C024-3BD7-4805-B5BB-30D34DB5335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F8352-27DD-4B83-9067-F6B371DB1370}" type="pres">
      <dgm:prSet presAssocID="{75F9C024-3BD7-4805-B5BB-30D34DB53358}" presName="accent_3" presStyleCnt="0"/>
      <dgm:spPr/>
    </dgm:pt>
    <dgm:pt modelId="{B0F58154-B04A-4192-9884-0200F6EC1DD2}" type="pres">
      <dgm:prSet presAssocID="{75F9C024-3BD7-4805-B5BB-30D34DB53358}" presName="accentRepeatNode" presStyleLbl="solidFgAcc1" presStyleIdx="2" presStyleCnt="7"/>
      <dgm:spPr>
        <a:noFill/>
        <a:ln>
          <a:solidFill>
            <a:srgbClr val="002B54"/>
          </a:solidFill>
        </a:ln>
      </dgm:spPr>
    </dgm:pt>
    <dgm:pt modelId="{058A5340-5E81-4CC2-9D83-F33AEB77F187}" type="pres">
      <dgm:prSet presAssocID="{78AB1C4C-3AD1-4D2A-A8FF-C806A625051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B735-252D-46C2-8034-F0622D3B00F1}" type="pres">
      <dgm:prSet presAssocID="{78AB1C4C-3AD1-4D2A-A8FF-C806A625051A}" presName="accent_4" presStyleCnt="0"/>
      <dgm:spPr/>
    </dgm:pt>
    <dgm:pt modelId="{BFA3B803-78AE-49CC-974B-F02975737B85}" type="pres">
      <dgm:prSet presAssocID="{78AB1C4C-3AD1-4D2A-A8FF-C806A625051A}" presName="accentRepeatNode" presStyleLbl="solidFgAcc1" presStyleIdx="3" presStyleCnt="7"/>
      <dgm:spPr>
        <a:noFill/>
        <a:ln>
          <a:solidFill>
            <a:srgbClr val="002B54"/>
          </a:solidFill>
        </a:ln>
      </dgm:spPr>
    </dgm:pt>
    <dgm:pt modelId="{264AF0DE-88F6-404B-9C50-50774C8145C7}" type="pres">
      <dgm:prSet presAssocID="{9DD9648A-3CDF-4B22-8FFC-F8790353EE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AD5BB-9C9C-439A-94D4-F4B77BCAF4EB}" type="pres">
      <dgm:prSet presAssocID="{9DD9648A-3CDF-4B22-8FFC-F8790353EECE}" presName="accent_5" presStyleCnt="0"/>
      <dgm:spPr/>
    </dgm:pt>
    <dgm:pt modelId="{5B84416F-2208-4698-8D3F-A5DB913C83A2}" type="pres">
      <dgm:prSet presAssocID="{9DD9648A-3CDF-4B22-8FFC-F8790353EECE}" presName="accentRepeatNode" presStyleLbl="solidFgAcc1" presStyleIdx="4" presStyleCnt="7"/>
      <dgm:spPr>
        <a:noFill/>
        <a:ln>
          <a:solidFill>
            <a:srgbClr val="002B54"/>
          </a:solidFill>
        </a:ln>
      </dgm:spPr>
    </dgm:pt>
    <dgm:pt modelId="{CC6FCC54-ED56-4699-92F8-330708E55317}" type="pres">
      <dgm:prSet presAssocID="{4CC78C7F-D5CD-41F2-910C-5430003B8C5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29D1E-02B7-41E8-9F6F-3990009591EC}" type="pres">
      <dgm:prSet presAssocID="{4CC78C7F-D5CD-41F2-910C-5430003B8C55}" presName="accent_6" presStyleCnt="0"/>
      <dgm:spPr/>
    </dgm:pt>
    <dgm:pt modelId="{A9EACA7D-A22F-437C-B12A-13A305DD9402}" type="pres">
      <dgm:prSet presAssocID="{4CC78C7F-D5CD-41F2-910C-5430003B8C55}" presName="accentRepeatNode" presStyleLbl="solidFgAcc1" presStyleIdx="5" presStyleCnt="7"/>
      <dgm:spPr>
        <a:noFill/>
        <a:ln>
          <a:solidFill>
            <a:srgbClr val="002B54"/>
          </a:solidFill>
        </a:ln>
      </dgm:spPr>
    </dgm:pt>
    <dgm:pt modelId="{F7A1F388-04D0-4880-BB7F-D6730072C240}" type="pres">
      <dgm:prSet presAssocID="{8A7F297D-2C58-4AF7-8591-1B7EB85CB7D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D1BC1-E94B-4FA0-9F7C-3F82FFF3547C}" type="pres">
      <dgm:prSet presAssocID="{8A7F297D-2C58-4AF7-8591-1B7EB85CB7DB}" presName="accent_7" presStyleCnt="0"/>
      <dgm:spPr/>
    </dgm:pt>
    <dgm:pt modelId="{5DB9E271-EC20-420C-867C-BA70924A74CD}" type="pres">
      <dgm:prSet presAssocID="{8A7F297D-2C58-4AF7-8591-1B7EB85CB7DB}" presName="accentRepeatNode" presStyleLbl="solidFgAcc1" presStyleIdx="6" presStyleCnt="7"/>
      <dgm:spPr>
        <a:noFill/>
        <a:ln>
          <a:solidFill>
            <a:srgbClr val="002B54"/>
          </a:solidFill>
        </a:ln>
      </dgm:spPr>
    </dgm:pt>
  </dgm:ptLst>
  <dgm:cxnLst>
    <dgm:cxn modelId="{83A1C33B-8D5B-4A90-BB6F-98022C401C70}" type="presOf" srcId="{75F9C024-3BD7-4805-B5BB-30D34DB53358}" destId="{7922785D-7AA5-43E4-9543-3D94C4ABE01A}" srcOrd="0" destOrd="0" presId="urn:microsoft.com/office/officeart/2008/layout/VerticalCurvedList"/>
    <dgm:cxn modelId="{1D3D5559-1A24-4028-8B56-8B02C59BD8F1}" srcId="{E2953FF9-CCBF-484B-A657-086CFAE78638}" destId="{8A7F297D-2C58-4AF7-8591-1B7EB85CB7DB}" srcOrd="6" destOrd="0" parTransId="{808CE9DA-90CF-42A1-B48B-BF16B5F17B29}" sibTransId="{8C3E1B95-3231-4364-98FC-4FE808FB98BE}"/>
    <dgm:cxn modelId="{44B81570-9965-4570-ACD5-EF4C84F9F7E9}" srcId="{E2953FF9-CCBF-484B-A657-086CFAE78638}" destId="{4CC78C7F-D5CD-41F2-910C-5430003B8C55}" srcOrd="5" destOrd="0" parTransId="{8D94DEBE-BE22-4A7D-B8CA-DCD3B4D6983D}" sibTransId="{A9A2CE49-40F5-4937-9436-185490C3DDC5}"/>
    <dgm:cxn modelId="{F0C4EF82-F645-4EFC-9ABA-0FC56DAA3BC7}" type="presOf" srcId="{8A7F297D-2C58-4AF7-8591-1B7EB85CB7DB}" destId="{F7A1F388-04D0-4880-BB7F-D6730072C240}" srcOrd="0" destOrd="0" presId="urn:microsoft.com/office/officeart/2008/layout/VerticalCurvedList"/>
    <dgm:cxn modelId="{AB2A3DEA-37A1-489B-B59B-176E9D834652}" srcId="{E2953FF9-CCBF-484B-A657-086CFAE78638}" destId="{68A07D0D-FBAF-4C38-96E6-C93D93A62871}" srcOrd="0" destOrd="0" parTransId="{476E8AA3-ABDF-44EB-8455-A7C3F4B4A3C1}" sibTransId="{DF1E5E9C-8ACC-4D79-8678-06CE0B476F40}"/>
    <dgm:cxn modelId="{417D760F-F087-4DD4-943F-313C05B9A8A7}" type="presOf" srcId="{4CC78C7F-D5CD-41F2-910C-5430003B8C55}" destId="{CC6FCC54-ED56-4699-92F8-330708E55317}" srcOrd="0" destOrd="0" presId="urn:microsoft.com/office/officeart/2008/layout/VerticalCurvedList"/>
    <dgm:cxn modelId="{D1E915CC-A978-4AE5-BF91-3586EAD1DE79}" type="presOf" srcId="{E2953FF9-CCBF-484B-A657-086CFAE78638}" destId="{78C1D0A7-885C-4723-8125-EFDFE7AD8EE4}" srcOrd="0" destOrd="0" presId="urn:microsoft.com/office/officeart/2008/layout/VerticalCurvedList"/>
    <dgm:cxn modelId="{8E2F377B-0AB0-4FBF-9126-CDDC5C8567EA}" srcId="{E2953FF9-CCBF-484B-A657-086CFAE78638}" destId="{9DD9648A-3CDF-4B22-8FFC-F8790353EECE}" srcOrd="4" destOrd="0" parTransId="{50821320-144B-4238-8B70-FFEC364E1C74}" sibTransId="{834EECE9-0A24-4F90-ADCE-ECE3DF72A1C8}"/>
    <dgm:cxn modelId="{2ABE437C-95FF-4DA9-873A-820E65ED465B}" srcId="{E2953FF9-CCBF-484B-A657-086CFAE78638}" destId="{F4FDAB1D-96A3-49CC-A68A-5756CE9AE367}" srcOrd="1" destOrd="0" parTransId="{422B717A-8EE4-4CB4-8EA1-6A533EAAD5CC}" sibTransId="{FFAD5A37-1703-4ED3-9C7A-F226F634F4A3}"/>
    <dgm:cxn modelId="{FCBD0AA5-14AB-4F95-BCAB-ED71EEE759A1}" type="presOf" srcId="{DF1E5E9C-8ACC-4D79-8678-06CE0B476F40}" destId="{B724F26C-7687-4534-86E6-6F9F9DCF35C0}" srcOrd="0" destOrd="0" presId="urn:microsoft.com/office/officeart/2008/layout/VerticalCurvedList"/>
    <dgm:cxn modelId="{3DEFB936-D365-4B52-878D-38E4467C35F5}" type="presOf" srcId="{F4FDAB1D-96A3-49CC-A68A-5756CE9AE367}" destId="{F6A2907F-3305-4877-940D-CA00AA800938}" srcOrd="0" destOrd="0" presId="urn:microsoft.com/office/officeart/2008/layout/VerticalCurvedList"/>
    <dgm:cxn modelId="{BCDE961D-DE07-4747-8563-4285EBB00B99}" type="presOf" srcId="{78AB1C4C-3AD1-4D2A-A8FF-C806A625051A}" destId="{058A5340-5E81-4CC2-9D83-F33AEB77F187}" srcOrd="0" destOrd="0" presId="urn:microsoft.com/office/officeart/2008/layout/VerticalCurvedList"/>
    <dgm:cxn modelId="{A91D40D6-F48D-4F17-AEF3-36B17226C86F}" srcId="{E2953FF9-CCBF-484B-A657-086CFAE78638}" destId="{78AB1C4C-3AD1-4D2A-A8FF-C806A625051A}" srcOrd="3" destOrd="0" parTransId="{AD7FAA2E-8CDA-4019-A219-D0FC9786DBA3}" sibTransId="{7ACE069E-2938-45BD-9D26-931087327C79}"/>
    <dgm:cxn modelId="{23CB3BF2-5615-4741-B92A-DE673CC8B176}" type="presOf" srcId="{68A07D0D-FBAF-4C38-96E6-C93D93A62871}" destId="{643E3FDF-DDA6-4418-B092-D495D1F4A952}" srcOrd="0" destOrd="0" presId="urn:microsoft.com/office/officeart/2008/layout/VerticalCurvedList"/>
    <dgm:cxn modelId="{9048081D-4ABF-448F-9109-D4DF983C6C49}" srcId="{E2953FF9-CCBF-484B-A657-086CFAE78638}" destId="{75F9C024-3BD7-4805-B5BB-30D34DB53358}" srcOrd="2" destOrd="0" parTransId="{FEF654DE-0130-49B0-94DC-107D451FFD6A}" sibTransId="{5554C1BA-0A7A-4574-8177-B3CCC876C9AB}"/>
    <dgm:cxn modelId="{A2928881-709A-4E41-9F20-D0EA90687FFD}" type="presOf" srcId="{9DD9648A-3CDF-4B22-8FFC-F8790353EECE}" destId="{264AF0DE-88F6-404B-9C50-50774C8145C7}" srcOrd="0" destOrd="0" presId="urn:microsoft.com/office/officeart/2008/layout/VerticalCurvedList"/>
    <dgm:cxn modelId="{819C2FF5-4A13-449F-807A-EAA808A5D495}" type="presParOf" srcId="{78C1D0A7-885C-4723-8125-EFDFE7AD8EE4}" destId="{54FF9B3D-D8C5-4526-88F1-D9E0B443520E}" srcOrd="0" destOrd="0" presId="urn:microsoft.com/office/officeart/2008/layout/VerticalCurvedList"/>
    <dgm:cxn modelId="{4EB8ACD4-907C-4961-908B-DE20E098C59F}" type="presParOf" srcId="{54FF9B3D-D8C5-4526-88F1-D9E0B443520E}" destId="{4DE91733-68AD-4FEB-B36C-A7755E6E00EF}" srcOrd="0" destOrd="0" presId="urn:microsoft.com/office/officeart/2008/layout/VerticalCurvedList"/>
    <dgm:cxn modelId="{DCA4150C-C475-4B52-9FE3-9284A267B073}" type="presParOf" srcId="{4DE91733-68AD-4FEB-B36C-A7755E6E00EF}" destId="{EE0908DC-F2EE-4CFD-8C27-4D7A96157B80}" srcOrd="0" destOrd="0" presId="urn:microsoft.com/office/officeart/2008/layout/VerticalCurvedList"/>
    <dgm:cxn modelId="{FD2A9EF9-3DC4-4776-B130-53AF9A6EE437}" type="presParOf" srcId="{4DE91733-68AD-4FEB-B36C-A7755E6E00EF}" destId="{B724F26C-7687-4534-86E6-6F9F9DCF35C0}" srcOrd="1" destOrd="0" presId="urn:microsoft.com/office/officeart/2008/layout/VerticalCurvedList"/>
    <dgm:cxn modelId="{06A6A628-DCBC-4520-BEF0-009647FADBBD}" type="presParOf" srcId="{4DE91733-68AD-4FEB-B36C-A7755E6E00EF}" destId="{E1DA9F32-DF86-489C-9C3E-8B8AA6E27E86}" srcOrd="2" destOrd="0" presId="urn:microsoft.com/office/officeart/2008/layout/VerticalCurvedList"/>
    <dgm:cxn modelId="{765D2AE1-147B-43A0-AE32-DD2D788A53C4}" type="presParOf" srcId="{4DE91733-68AD-4FEB-B36C-A7755E6E00EF}" destId="{F7DAB356-C80D-4AF2-AF6E-AA49D0F80900}" srcOrd="3" destOrd="0" presId="urn:microsoft.com/office/officeart/2008/layout/VerticalCurvedList"/>
    <dgm:cxn modelId="{B8910F44-4404-43B3-B5A1-FFAFAA04F44E}" type="presParOf" srcId="{54FF9B3D-D8C5-4526-88F1-D9E0B443520E}" destId="{643E3FDF-DDA6-4418-B092-D495D1F4A952}" srcOrd="1" destOrd="0" presId="urn:microsoft.com/office/officeart/2008/layout/VerticalCurvedList"/>
    <dgm:cxn modelId="{53F0C988-B906-4EAD-9C7A-CE114AA83567}" type="presParOf" srcId="{54FF9B3D-D8C5-4526-88F1-D9E0B443520E}" destId="{A64B724A-A219-426C-B5DE-1E80251AC52F}" srcOrd="2" destOrd="0" presId="urn:microsoft.com/office/officeart/2008/layout/VerticalCurvedList"/>
    <dgm:cxn modelId="{135801D8-AD82-46F3-8EB4-F80F9D9F247B}" type="presParOf" srcId="{A64B724A-A219-426C-B5DE-1E80251AC52F}" destId="{216F8F57-0074-444A-9E49-9C22D9FAA9C4}" srcOrd="0" destOrd="0" presId="urn:microsoft.com/office/officeart/2008/layout/VerticalCurvedList"/>
    <dgm:cxn modelId="{04551EAA-7E45-48E2-9CB3-42171568525B}" type="presParOf" srcId="{54FF9B3D-D8C5-4526-88F1-D9E0B443520E}" destId="{F6A2907F-3305-4877-940D-CA00AA800938}" srcOrd="3" destOrd="0" presId="urn:microsoft.com/office/officeart/2008/layout/VerticalCurvedList"/>
    <dgm:cxn modelId="{B5C6D6AC-053C-4875-9443-2927DD246E66}" type="presParOf" srcId="{54FF9B3D-D8C5-4526-88F1-D9E0B443520E}" destId="{E22E5118-118A-4A99-AA28-3D140DD5E149}" srcOrd="4" destOrd="0" presId="urn:microsoft.com/office/officeart/2008/layout/VerticalCurvedList"/>
    <dgm:cxn modelId="{36AC28BA-7DDC-469A-AB18-D232B1866FF4}" type="presParOf" srcId="{E22E5118-118A-4A99-AA28-3D140DD5E149}" destId="{C331623E-C1A8-4FA7-82B5-19C56E6D574C}" srcOrd="0" destOrd="0" presId="urn:microsoft.com/office/officeart/2008/layout/VerticalCurvedList"/>
    <dgm:cxn modelId="{32C5E95C-0F88-4519-BB66-7F27B0E9F6EC}" type="presParOf" srcId="{54FF9B3D-D8C5-4526-88F1-D9E0B443520E}" destId="{7922785D-7AA5-43E4-9543-3D94C4ABE01A}" srcOrd="5" destOrd="0" presId="urn:microsoft.com/office/officeart/2008/layout/VerticalCurvedList"/>
    <dgm:cxn modelId="{D348156F-F010-4EB2-B104-F13734AF27D9}" type="presParOf" srcId="{54FF9B3D-D8C5-4526-88F1-D9E0B443520E}" destId="{DD1F8352-27DD-4B83-9067-F6B371DB1370}" srcOrd="6" destOrd="0" presId="urn:microsoft.com/office/officeart/2008/layout/VerticalCurvedList"/>
    <dgm:cxn modelId="{17908F98-70E1-4397-B8D8-0A7D07EACCAB}" type="presParOf" srcId="{DD1F8352-27DD-4B83-9067-F6B371DB1370}" destId="{B0F58154-B04A-4192-9884-0200F6EC1DD2}" srcOrd="0" destOrd="0" presId="urn:microsoft.com/office/officeart/2008/layout/VerticalCurvedList"/>
    <dgm:cxn modelId="{E08C66D7-9293-4CCF-B971-01AC94A28C17}" type="presParOf" srcId="{54FF9B3D-D8C5-4526-88F1-D9E0B443520E}" destId="{058A5340-5E81-4CC2-9D83-F33AEB77F187}" srcOrd="7" destOrd="0" presId="urn:microsoft.com/office/officeart/2008/layout/VerticalCurvedList"/>
    <dgm:cxn modelId="{239DC772-7D92-4E95-BC28-11C68A91D06E}" type="presParOf" srcId="{54FF9B3D-D8C5-4526-88F1-D9E0B443520E}" destId="{04C9B735-252D-46C2-8034-F0622D3B00F1}" srcOrd="8" destOrd="0" presId="urn:microsoft.com/office/officeart/2008/layout/VerticalCurvedList"/>
    <dgm:cxn modelId="{22606F09-2E69-4BED-AB24-1B5FF69F5FB7}" type="presParOf" srcId="{04C9B735-252D-46C2-8034-F0622D3B00F1}" destId="{BFA3B803-78AE-49CC-974B-F02975737B85}" srcOrd="0" destOrd="0" presId="urn:microsoft.com/office/officeart/2008/layout/VerticalCurvedList"/>
    <dgm:cxn modelId="{0CDE8CE6-B990-4331-867F-5F43181A2921}" type="presParOf" srcId="{54FF9B3D-D8C5-4526-88F1-D9E0B443520E}" destId="{264AF0DE-88F6-404B-9C50-50774C8145C7}" srcOrd="9" destOrd="0" presId="urn:microsoft.com/office/officeart/2008/layout/VerticalCurvedList"/>
    <dgm:cxn modelId="{48C7D116-322D-40F0-B798-EED3E65C05D3}" type="presParOf" srcId="{54FF9B3D-D8C5-4526-88F1-D9E0B443520E}" destId="{766AD5BB-9C9C-439A-94D4-F4B77BCAF4EB}" srcOrd="10" destOrd="0" presId="urn:microsoft.com/office/officeart/2008/layout/VerticalCurvedList"/>
    <dgm:cxn modelId="{33505C3D-8F91-4DC0-99D2-EA72A9FC12F4}" type="presParOf" srcId="{766AD5BB-9C9C-439A-94D4-F4B77BCAF4EB}" destId="{5B84416F-2208-4698-8D3F-A5DB913C83A2}" srcOrd="0" destOrd="0" presId="urn:microsoft.com/office/officeart/2008/layout/VerticalCurvedList"/>
    <dgm:cxn modelId="{4F83AEAE-5578-46B1-A3AC-85CEF81F8C21}" type="presParOf" srcId="{54FF9B3D-D8C5-4526-88F1-D9E0B443520E}" destId="{CC6FCC54-ED56-4699-92F8-330708E55317}" srcOrd="11" destOrd="0" presId="urn:microsoft.com/office/officeart/2008/layout/VerticalCurvedList"/>
    <dgm:cxn modelId="{75B8F657-42B1-444D-9A98-F927A7CF70E6}" type="presParOf" srcId="{54FF9B3D-D8C5-4526-88F1-D9E0B443520E}" destId="{AF729D1E-02B7-41E8-9F6F-3990009591EC}" srcOrd="12" destOrd="0" presId="urn:microsoft.com/office/officeart/2008/layout/VerticalCurvedList"/>
    <dgm:cxn modelId="{26A439D5-5E55-45C2-B2AA-14C986BE9E13}" type="presParOf" srcId="{AF729D1E-02B7-41E8-9F6F-3990009591EC}" destId="{A9EACA7D-A22F-437C-B12A-13A305DD9402}" srcOrd="0" destOrd="0" presId="urn:microsoft.com/office/officeart/2008/layout/VerticalCurvedList"/>
    <dgm:cxn modelId="{C1B88FA3-F6B8-40BF-BBD2-6B710DEFB7F3}" type="presParOf" srcId="{54FF9B3D-D8C5-4526-88F1-D9E0B443520E}" destId="{F7A1F388-04D0-4880-BB7F-D6730072C240}" srcOrd="13" destOrd="0" presId="urn:microsoft.com/office/officeart/2008/layout/VerticalCurvedList"/>
    <dgm:cxn modelId="{C408FFB3-A26F-4399-AC55-27E2A2B9651E}" type="presParOf" srcId="{54FF9B3D-D8C5-4526-88F1-D9E0B443520E}" destId="{D6CD1BC1-E94B-4FA0-9F7C-3F82FFF3547C}" srcOrd="14" destOrd="0" presId="urn:microsoft.com/office/officeart/2008/layout/VerticalCurvedList"/>
    <dgm:cxn modelId="{B4B47094-C2C5-4FE2-968D-4378000D828C}" type="presParOf" srcId="{D6CD1BC1-E94B-4FA0-9F7C-3F82FFF3547C}" destId="{5DB9E271-EC20-420C-867C-BA70924A74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4F26C-7687-4534-86E6-6F9F9DCF35C0}">
      <dsp:nvSpPr>
        <dsp:cNvPr id="0" name=""/>
        <dsp:cNvSpPr/>
      </dsp:nvSpPr>
      <dsp:spPr>
        <a:xfrm>
          <a:off x="-5706352" y="-873971"/>
          <a:ext cx="6797780" cy="6797780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E3FDF-DDA6-4418-B092-D495D1F4A952}">
      <dsp:nvSpPr>
        <dsp:cNvPr id="0" name=""/>
        <dsp:cNvSpPr/>
      </dsp:nvSpPr>
      <dsp:spPr>
        <a:xfrm>
          <a:off x="354246" y="229565"/>
          <a:ext cx="8341338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Advance cloud computing to support efficient ML/AI</a:t>
          </a:r>
          <a:endParaRPr lang="en-US" sz="2500" kern="1200" dirty="0"/>
        </a:p>
      </dsp:txBody>
      <dsp:txXfrm>
        <a:off x="354246" y="229565"/>
        <a:ext cx="8341338" cy="458929"/>
      </dsp:txXfrm>
    </dsp:sp>
    <dsp:sp modelId="{216F8F57-0074-444A-9E49-9C22D9FAA9C4}">
      <dsp:nvSpPr>
        <dsp:cNvPr id="0" name=""/>
        <dsp:cNvSpPr/>
      </dsp:nvSpPr>
      <dsp:spPr>
        <a:xfrm>
          <a:off x="67415" y="172199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2907F-3305-4877-940D-CA00AA800938}">
      <dsp:nvSpPr>
        <dsp:cNvPr id="0" name=""/>
        <dsp:cNvSpPr/>
      </dsp:nvSpPr>
      <dsp:spPr>
        <a:xfrm>
          <a:off x="769847" y="918363"/>
          <a:ext cx="7925737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Advance cloud computing to support CPS/</a:t>
          </a:r>
          <a:r>
            <a:rPr lang="en-US" sz="2500" kern="1200" dirty="0" err="1" smtClean="0"/>
            <a:t>IoT</a:t>
          </a:r>
          <a:endParaRPr lang="en-US" sz="2500" kern="1200" dirty="0"/>
        </a:p>
      </dsp:txBody>
      <dsp:txXfrm>
        <a:off x="769847" y="918363"/>
        <a:ext cx="7925737" cy="458929"/>
      </dsp:txXfrm>
    </dsp:sp>
    <dsp:sp modelId="{C331623E-C1A8-4FA7-82B5-19C56E6D574C}">
      <dsp:nvSpPr>
        <dsp:cNvPr id="0" name=""/>
        <dsp:cNvSpPr/>
      </dsp:nvSpPr>
      <dsp:spPr>
        <a:xfrm>
          <a:off x="483016" y="860997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2785D-7AA5-43E4-9543-3D94C4ABE01A}">
      <dsp:nvSpPr>
        <dsp:cNvPr id="0" name=""/>
        <dsp:cNvSpPr/>
      </dsp:nvSpPr>
      <dsp:spPr>
        <a:xfrm>
          <a:off x="997595" y="1606656"/>
          <a:ext cx="7697989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Coordinate cloud computing and edge computing</a:t>
          </a:r>
          <a:endParaRPr lang="en-US" sz="2500" kern="1200" dirty="0"/>
        </a:p>
      </dsp:txBody>
      <dsp:txXfrm>
        <a:off x="997595" y="1606656"/>
        <a:ext cx="7697989" cy="458929"/>
      </dsp:txXfrm>
    </dsp:sp>
    <dsp:sp modelId="{B0F58154-B04A-4192-9884-0200F6EC1DD2}">
      <dsp:nvSpPr>
        <dsp:cNvPr id="0" name=""/>
        <dsp:cNvSpPr/>
      </dsp:nvSpPr>
      <dsp:spPr>
        <a:xfrm>
          <a:off x="710764" y="1549289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A5340-5E81-4CC2-9D83-F33AEB77F187}">
      <dsp:nvSpPr>
        <dsp:cNvPr id="0" name=""/>
        <dsp:cNvSpPr/>
      </dsp:nvSpPr>
      <dsp:spPr>
        <a:xfrm>
          <a:off x="1070312" y="2295453"/>
          <a:ext cx="7625271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Advance cloud computing for big data analytics</a:t>
          </a:r>
          <a:endParaRPr lang="en-US" sz="2500" kern="1200" dirty="0"/>
        </a:p>
      </dsp:txBody>
      <dsp:txXfrm>
        <a:off x="1070312" y="2295453"/>
        <a:ext cx="7625271" cy="458929"/>
      </dsp:txXfrm>
    </dsp:sp>
    <dsp:sp modelId="{BFA3B803-78AE-49CC-974B-F02975737B85}">
      <dsp:nvSpPr>
        <dsp:cNvPr id="0" name=""/>
        <dsp:cNvSpPr/>
      </dsp:nvSpPr>
      <dsp:spPr>
        <a:xfrm>
          <a:off x="783482" y="2238087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AF0DE-88F6-404B-9C50-50774C8145C7}">
      <dsp:nvSpPr>
        <dsp:cNvPr id="0" name=""/>
        <dsp:cNvSpPr/>
      </dsp:nvSpPr>
      <dsp:spPr>
        <a:xfrm>
          <a:off x="997595" y="2984251"/>
          <a:ext cx="7697989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Integrate database research to cloud computing</a:t>
          </a:r>
          <a:endParaRPr lang="en-US" sz="2500" kern="1200" dirty="0"/>
        </a:p>
      </dsp:txBody>
      <dsp:txXfrm>
        <a:off x="997595" y="2984251"/>
        <a:ext cx="7697989" cy="458929"/>
      </dsp:txXfrm>
    </dsp:sp>
    <dsp:sp modelId="{5B84416F-2208-4698-8D3F-A5DB913C83A2}">
      <dsp:nvSpPr>
        <dsp:cNvPr id="0" name=""/>
        <dsp:cNvSpPr/>
      </dsp:nvSpPr>
      <dsp:spPr>
        <a:xfrm>
          <a:off x="710764" y="2926885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FCC54-ED56-4699-92F8-330708E55317}">
      <dsp:nvSpPr>
        <dsp:cNvPr id="0" name=""/>
        <dsp:cNvSpPr/>
      </dsp:nvSpPr>
      <dsp:spPr>
        <a:xfrm>
          <a:off x="769847" y="3672544"/>
          <a:ext cx="7925737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Advance cloud computing for online analytics</a:t>
          </a:r>
          <a:endParaRPr lang="en-US" sz="2500" kern="1200" dirty="0"/>
        </a:p>
      </dsp:txBody>
      <dsp:txXfrm>
        <a:off x="769847" y="3672544"/>
        <a:ext cx="7925737" cy="458929"/>
      </dsp:txXfrm>
    </dsp:sp>
    <dsp:sp modelId="{A9EACA7D-A22F-437C-B12A-13A305DD9402}">
      <dsp:nvSpPr>
        <dsp:cNvPr id="0" name=""/>
        <dsp:cNvSpPr/>
      </dsp:nvSpPr>
      <dsp:spPr>
        <a:xfrm>
          <a:off x="483016" y="3615178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1F388-04D0-4880-BB7F-D6730072C240}">
      <dsp:nvSpPr>
        <dsp:cNvPr id="0" name=""/>
        <dsp:cNvSpPr/>
      </dsp:nvSpPr>
      <dsp:spPr>
        <a:xfrm>
          <a:off x="354246" y="4361342"/>
          <a:ext cx="8341338" cy="458929"/>
        </a:xfrm>
        <a:prstGeom prst="rect">
          <a:avLst/>
        </a:prstGeom>
        <a:solidFill>
          <a:srgbClr val="002B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……</a:t>
          </a:r>
          <a:endParaRPr lang="en-US" sz="2500" kern="1200" dirty="0"/>
        </a:p>
      </dsp:txBody>
      <dsp:txXfrm>
        <a:off x="354246" y="4361342"/>
        <a:ext cx="8341338" cy="458929"/>
      </dsp:txXfrm>
    </dsp:sp>
    <dsp:sp modelId="{5DB9E271-EC20-420C-867C-BA70924A74CD}">
      <dsp:nvSpPr>
        <dsp:cNvPr id="0" name=""/>
        <dsp:cNvSpPr/>
      </dsp:nvSpPr>
      <dsp:spPr>
        <a:xfrm>
          <a:off x="67415" y="4303976"/>
          <a:ext cx="573661" cy="573661"/>
        </a:xfrm>
        <a:prstGeom prst="ellipse">
          <a:avLst/>
        </a:prstGeom>
        <a:noFill/>
        <a:ln w="25400" cap="flat" cmpd="sng" algn="ctr">
          <a:solidFill>
            <a:srgbClr val="002B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0060"/>
          </a:xfrm>
          <a:prstGeom prst="rect">
            <a:avLst/>
          </a:prstGeom>
        </p:spPr>
        <p:txBody>
          <a:bodyPr vert="horz" wrap="square" lIns="95226" tIns="47613" rIns="95226" bIns="476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4"/>
            <a:ext cx="3169920" cy="480060"/>
          </a:xfrm>
          <a:prstGeom prst="rect">
            <a:avLst/>
          </a:prstGeom>
        </p:spPr>
        <p:txBody>
          <a:bodyPr vert="horz" wrap="square" lIns="95226" tIns="47613" rIns="95226" bIns="476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BAB29-4864-4BAD-B44B-52631A7122DF}" type="datetimeFigureOut">
              <a:rPr lang="en-US" altLang="en-US"/>
              <a:pPr>
                <a:defRPr/>
              </a:pPr>
              <a:t>7/9/2019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wrap="square" lIns="95226" tIns="47613" rIns="95226" bIns="476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wrap="square" lIns="95226" tIns="47613" rIns="95226" bIns="476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014383-B886-47E0-9003-34C9478DE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60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0060"/>
          </a:xfrm>
          <a:prstGeom prst="rect">
            <a:avLst/>
          </a:prstGeom>
        </p:spPr>
        <p:txBody>
          <a:bodyPr vert="horz" lIns="95226" tIns="47613" rIns="95226" bIns="4761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4"/>
            <a:ext cx="3169920" cy="480060"/>
          </a:xfrm>
          <a:prstGeom prst="rect">
            <a:avLst/>
          </a:prstGeom>
        </p:spPr>
        <p:txBody>
          <a:bodyPr vert="horz" lIns="95226" tIns="47613" rIns="95226" bIns="4761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2EE30A-5334-42DF-B3D9-F60659FD325C}" type="datetimeFigureOut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6" tIns="47613" rIns="95226" bIns="4761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5226" tIns="47613" rIns="95226" bIns="4761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226" tIns="47613" rIns="95226" bIns="4761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226" tIns="47613" rIns="95226" bIns="4761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1DDCF8-E9BE-4B6C-8A46-1E9356EF0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31523" y="4560571"/>
            <a:ext cx="5852159" cy="4320540"/>
          </a:xfrm>
          <a:prstGeom prst="rect">
            <a:avLst/>
          </a:prstGeom>
        </p:spPr>
        <p:txBody>
          <a:bodyPr lIns="95210" tIns="95210" rIns="95210" bIns="95210" anchor="t" anchorCtr="0">
            <a:noAutofit/>
          </a:bodyPr>
          <a:lstStyle/>
          <a:p>
            <a:pPr defTabSz="952256">
              <a:defRPr/>
            </a:pPr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17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DDCF8-E9BE-4B6C-8A46-1E9356EF0D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863" y="1077913"/>
            <a:ext cx="5653087" cy="1470025"/>
          </a:xfrm>
          <a:effectLst/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0338" y="3019425"/>
            <a:ext cx="4654550" cy="10160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06" y="152400"/>
            <a:ext cx="276044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0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23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23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8563"/>
            <a:ext cx="8763000" cy="37544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1829055" cy="504896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5579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-76200" y="656907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Prof. Haiying Shen, University of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1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075" y="63674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Prof. Haiying Shen, University of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8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8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41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19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98563"/>
            <a:ext cx="8763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463" y="6543675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97DCFD4F-3835-4A95-9131-2BE54A260A7B}" type="slidenum">
              <a:rPr lang="en-US" altLang="en-US" sz="1000" smtClean="0">
                <a:cs typeface="Arial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075" y="63674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Prof. Haiying Shen, University of Virginia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1829055" cy="50489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1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bg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515815" y="990600"/>
            <a:ext cx="8123100" cy="1600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800" dirty="0" smtClean="0"/>
              <a:t>Cloud Futures Panel</a:t>
            </a:r>
            <a:br>
              <a:rPr lang="en-US" sz="4800" dirty="0" smtClean="0"/>
            </a:br>
            <a:r>
              <a:rPr lang="en-US" dirty="0" smtClean="0"/>
              <a:t>-- Future cloud-related research</a:t>
            </a:r>
            <a:endParaRPr lang="en" dirty="0"/>
          </a:p>
        </p:txBody>
      </p:sp>
      <p:sp useBgFill="1"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34814" y="3124200"/>
            <a:ext cx="8504101" cy="243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Haiying (Helen) Shen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Department </a:t>
            </a:r>
            <a:r>
              <a:rPr lang="en-US" sz="2800" b="1" dirty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of Computer </a:t>
            </a:r>
            <a: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Science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Department of Engineering Systems and Environment</a:t>
            </a:r>
            <a:b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</a:br>
            <a: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Department of Electrical &amp; Computer Engineering 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Data Science Institute</a:t>
            </a:r>
          </a:p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University </a:t>
            </a:r>
            <a:r>
              <a:rPr lang="en-US" sz="2800" b="1" dirty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of Virginia, USA</a:t>
            </a:r>
          </a:p>
        </p:txBody>
      </p:sp>
    </p:spTree>
    <p:extLst>
      <p:ext uri="{BB962C8B-B14F-4D97-AF65-F5344CB8AC3E}">
        <p14:creationId xmlns:p14="http://schemas.microsoft.com/office/powerpoint/2010/main" val="26609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Five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5486400" cy="18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5486400" cy="189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" y="4572000"/>
            <a:ext cx="5715000" cy="19145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6307493"/>
            <a:ext cx="9096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0" kern="0" dirty="0" smtClean="0"/>
              <a:t>2013</a:t>
            </a:r>
            <a:endParaRPr lang="en-US" sz="1800" b="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00662" y="6307493"/>
            <a:ext cx="9096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0" kern="0" dirty="0" smtClean="0"/>
              <a:t>2018</a:t>
            </a:r>
            <a:endParaRPr lang="en-US" sz="1800" b="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38800" y="2178488"/>
            <a:ext cx="35814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400" b="0" kern="1200" dirty="0" smtClean="0"/>
              <a:t>Cloud computing was one of four trends that are expected to feature heavily in </a:t>
            </a:r>
            <a:r>
              <a:rPr lang="en-US" sz="2400" b="0" kern="1200" smtClean="0"/>
              <a:t>IT </a:t>
            </a:r>
            <a:r>
              <a:rPr lang="en-US" sz="2400" b="0" smtClean="0"/>
              <a:t>conversations (</a:t>
            </a:r>
            <a:r>
              <a:rPr lang="en-US" sz="2400" b="0" smtClean="0"/>
              <a:t>CompTIA’s </a:t>
            </a:r>
            <a:r>
              <a:rPr lang="en-US" sz="2400" b="0" dirty="0"/>
              <a:t>IT Industry Outlook </a:t>
            </a:r>
            <a:r>
              <a:rPr lang="en-US" sz="2400" b="0" dirty="0" smtClean="0"/>
              <a:t>2018</a:t>
            </a:r>
            <a:r>
              <a:rPr lang="en-US" sz="2400" b="0" kern="1200" dirty="0" smtClean="0"/>
              <a:t>)</a:t>
            </a:r>
            <a:endParaRPr lang="en-US" sz="2400" b="0" kern="0" dirty="0"/>
          </a:p>
        </p:txBody>
      </p:sp>
      <p:sp>
        <p:nvSpPr>
          <p:cNvPr id="13" name="Rectangle 12"/>
          <p:cNvSpPr/>
          <p:nvPr/>
        </p:nvSpPr>
        <p:spPr>
          <a:xfrm>
            <a:off x="1642556" y="6497637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Google Trends information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Ten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Haiying Shen, University of Virginia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" y="1236663"/>
            <a:ext cx="9061583" cy="4639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4" y="1227138"/>
            <a:ext cx="9106883" cy="3929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0050"/>
            <a:ext cx="9143999" cy="46931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86336" y="2722563"/>
            <a:ext cx="41148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b="0" kern="1200" dirty="0" smtClean="0"/>
              <a:t>Cloud already plays and will continue playing a key role in enterprise technology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0703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46 L 3.61111E-6 0.00023 C -0.01632 -0.00278 -0.02709 -0.00232 -0.04323 -0.01806 C -0.05052 -0.025 -0.05747 -0.03264 -0.06545 -0.03912 C -0.07466 -0.04722 -0.08507 -0.05371 -0.09462 -0.06227 C -0.1033 -0.07083 -0.11216 -0.08102 -0.12101 -0.08912 C -0.13473 -0.10139 -0.14688 -0.10996 -0.16164 -0.11597 C -0.16563 -0.11783 -0.16962 -0.11898 -0.17344 -0.12037 L -0.20052 -0.11597 C -0.20434 -0.11644 -0.20782 -0.11898 -0.21181 -0.12037 C -0.21302 -0.12107 -0.21424 -0.12269 -0.21511 -0.12408 C -0.21632 -0.12639 -0.21719 -0.12986 -0.21841 -0.13171 C -0.2198 -0.13357 -0.22118 -0.13426 -0.22275 -0.13542 C -0.22414 -0.13866 -0.2257 -0.14236 -0.22743 -0.14514 C -0.22934 -0.14861 -0.23177 -0.15023 -0.23386 -0.15278 C -0.23577 -0.15463 -0.23698 -0.15718 -0.23837 -0.15833 C -0.24028 -0.16088 -0.24254 -0.16227 -0.24427 -0.16458 C -0.24549 -0.16597 -0.24636 -0.16875 -0.2474 -0.17037 C -0.24844 -0.17176 -0.24966 -0.17176 -0.25087 -0.17222 C -0.25573 -0.17408 -0.25434 -0.17408 -0.25816 -0.17408 L -0.25816 -0.17361 " pathEditMode="relative" rAng="0" ptsTypes="AAAAAAAAAAAAAAAAAAA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3819 L 0.00694 0.13842 C 4.44444E-6 0.14028 -0.00678 0.14166 -0.01355 0.14444 C -0.02032 0.14722 -0.02674 0.15208 -0.03368 0.15486 C -0.03993 0.15694 -0.04636 0.15717 -0.05243 0.15903 C -0.06042 0.16134 -0.06806 0.16458 -0.07605 0.16736 C -0.10938 0.16597 -0.14271 0.1662 -0.17605 0.16319 C -0.19862 0.16088 -0.17622 0.15741 -0.18855 0.14861 C -0.19271 0.14537 -0.19775 0.14537 -0.20243 0.14444 C -0.21181 0.14259 -0.22118 0.14166 -0.23056 0.14028 C -0.24983 0.12916 -0.24983 0.13356 -0.26042 0.11736 C -0.26476 0.11041 -0.27292 0.09653 -0.27292 0.09676 C -0.27327 0.09375 -0.27414 0.09097 -0.27431 0.08819 C -0.27518 0.07847 -0.27084 0.06574 -0.27605 0.05903 C -0.28004 0.05347 -0.2875 0.0618 -0.29306 0.06319 C -0.2941 0.06528 -0.29549 0.06713 -0.29618 0.06944 C -0.29757 0.07338 -0.29931 0.08194 -0.29931 0.08217 C -0.29896 0.08403 -0.29948 0.08773 -0.29792 0.08819 C -0.29375 0.08889 -0.2882 0.08241 -0.28368 0.08194 L -0.2698 0.07986 C -0.26563 0.08055 -0.26059 0.0787 -0.2573 0.08194 C -0.25452 0.08426 -0.25521 0.09028 -0.25417 0.09444 C -0.25053 0.10856 -0.25243 0.09838 -0.25243 0.12569 L -0.25243 0.12592 " pathEditMode="relative" rAng="0" ptsTypes="AAAAAAAAAAAAAAAAAAAAAA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0486 L -0.00417 0.10509 C -0.00833 0.10833 -0.01285 0.11134 -0.01667 0.11528 C -0.02118 0.11967 -0.02465 0.12569 -0.02917 0.12986 C -0.04479 0.14352 -0.07448 0.16805 -0.09479 0.17986 C -0.10295 0.18449 -0.11146 0.18866 -0.11979 0.19236 C -0.12604 0.19491 -0.13229 0.19676 -0.13854 0.19861 C -0.15174 0.20231 -0.1559 0.20278 -0.16823 0.20486 C -0.17691 0.20347 -0.18819 0.19977 -0.19635 0.20694 C -0.20017 0.20995 -0.20122 0.2169 -0.20417 0.22153 C -0.20764 0.22662 -0.21163 0.23102 -0.2151 0.23611 C -0.21892 0.24143 -0.22205 0.24768 -0.22604 0.25278 C -0.22934 0.25671 -0.23333 0.25949 -0.23698 0.26319 C -0.23924 0.26528 -0.24601 0.27315 -0.24948 0.27569 C -0.25104 0.27662 -0.2526 0.27708 -0.25417 0.27778 C -0.25694 0.28495 -0.26094 0.29167 -0.25573 0.30069 C -0.25365 0.30393 -0.24635 0.30486 -0.24635 0.30509 C -0.24687 0.30694 -0.24653 0.30972 -0.24792 0.31111 C -0.25069 0.31366 -0.25729 0.31088 -0.25729 0.31528 L -0.25729 0.32569 L -0.25729 0.32592 " pathEditMode="relative" rAng="0" ptsTypes="AAAAAAAAAAAAAAAAAAA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Haiying Shen, University of Virginia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0" y="1198563"/>
            <a:ext cx="89466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Future </a:t>
            </a:r>
            <a:r>
              <a:rPr lang="en-US" altLang="en-US" dirty="0" smtClean="0"/>
              <a:t>C</a:t>
            </a:r>
            <a:r>
              <a:rPr lang="en-US" dirty="0" smtClean="0"/>
              <a:t>loud-related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895107"/>
              </p:ext>
            </p:extLst>
          </p:nvPr>
        </p:nvGraphicFramePr>
        <p:xfrm>
          <a:off x="228600" y="1198563"/>
          <a:ext cx="8763000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54" y="2057400"/>
            <a:ext cx="8888146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55" y="3276600"/>
            <a:ext cx="8888146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26" y="2667000"/>
            <a:ext cx="888814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Future </a:t>
            </a:r>
            <a:r>
              <a:rPr lang="en-US" altLang="en-US" dirty="0"/>
              <a:t>C</a:t>
            </a:r>
            <a:r>
              <a:rPr lang="en-US" dirty="0"/>
              <a:t>loud-related Research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- </a:t>
            </a:r>
            <a:r>
              <a:rPr lang="en-US" altLang="en-US" dirty="0" smtClean="0">
                <a:ea typeface="ＭＳ Ｐゴシック" pitchFamily="34" charset="-128"/>
              </a:rPr>
              <a:t>Interdisciplinary Research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57200" y="1219201"/>
            <a:ext cx="4114800" cy="1981200"/>
          </a:xfrm>
          <a:prstGeom prst="rightArrow">
            <a:avLst/>
          </a:prstGeom>
          <a:solidFill>
            <a:srgbClr val="002B54"/>
          </a:solidFill>
          <a:ln w="9525" cap="flat" cmpd="sng" algn="ctr">
            <a:solidFill>
              <a:srgbClr val="002B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94583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Data Analytics</a:t>
            </a:r>
          </a:p>
          <a:p>
            <a:endParaRPr lang="en-US" sz="2800" dirty="0"/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4572000" y="1219201"/>
            <a:ext cx="4114800" cy="1981200"/>
          </a:xfrm>
          <a:prstGeom prst="rightArrow">
            <a:avLst/>
          </a:prstGeom>
          <a:solidFill>
            <a:srgbClr val="002B54"/>
          </a:solidFill>
          <a:ln w="9525" cap="flat" cmpd="sng" algn="ctr">
            <a:solidFill>
              <a:srgbClr val="002B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89458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Cloud computing</a:t>
            </a:r>
            <a:endParaRPr lang="en-US" sz="3600" dirty="0"/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8300" y="1905000"/>
            <a:ext cx="803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Cloud </a:t>
            </a:r>
            <a:r>
              <a:rPr lang="en-US" sz="3600" dirty="0"/>
              <a:t>Scale Data </a:t>
            </a:r>
            <a:r>
              <a:rPr lang="en-US" sz="3600" dirty="0" smtClean="0"/>
              <a:t>Analytics</a:t>
            </a:r>
            <a:endParaRPr lang="en-US" sz="3600" dirty="0"/>
          </a:p>
          <a:p>
            <a:endParaRPr lang="en-US" sz="28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953000" y="3622937"/>
            <a:ext cx="3733800" cy="1066800"/>
          </a:xfrm>
          <a:prstGeom prst="round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" y="3530695"/>
            <a:ext cx="3264568" cy="1066800"/>
          </a:xfrm>
          <a:prstGeom prst="round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65943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Distributed system &amp; Cloud communities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606895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community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40759"/>
            <a:ext cx="1116434" cy="886381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 bwMode="auto">
          <a:xfrm>
            <a:off x="1987216" y="2743200"/>
            <a:ext cx="374984" cy="68579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6940216" y="2844896"/>
            <a:ext cx="374984" cy="68579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2388219" y="3130466"/>
            <a:ext cx="4335463" cy="33178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2D2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834624" y="4487779"/>
            <a:ext cx="3423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Cloud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989213" y="5593080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Supporting Science and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Engineering Research</a:t>
            </a:r>
            <a:endParaRPr lang="en-US" altLang="zh-CN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5489242" y="4439653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Security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4663424" y="5593080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Green Computing</a:t>
            </a:r>
            <a:endParaRPr lang="en-US" altLang="zh-CN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244859" y="4436444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Edge Computing</a:t>
            </a:r>
            <a:endParaRPr lang="en-US" altLang="zh-CN" sz="1600" dirty="0">
              <a:solidFill>
                <a:schemeClr val="bg1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257784" y="3215640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Machine Learning/AI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11826" y="2479958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Big Data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1143000" y="3228825"/>
            <a:ext cx="2468880" cy="1188720"/>
          </a:xfrm>
          <a:prstGeom prst="ellipse">
            <a:avLst/>
          </a:prstGeom>
          <a:solidFill>
            <a:srgbClr val="DDDDDD">
              <a:alpha val="50000"/>
            </a:srgbClr>
          </a:solidFill>
          <a:ln w="12700">
            <a:solidFill>
              <a:srgbClr val="D2D2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CPS/</a:t>
            </a:r>
            <a:r>
              <a:rPr lang="en-US" sz="1600" dirty="0" err="1" smtClean="0">
                <a:solidFill>
                  <a:schemeClr val="bg1"/>
                </a:solidFill>
              </a:rPr>
              <a:t>IoT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4.56647E-6 L 0.44166 4.5664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5607E-6 L -0.41667 -1.15607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2" grpId="0"/>
      <p:bldP spid="8" grpId="0" animBg="1"/>
      <p:bldP spid="11" grpId="0" animBg="1"/>
      <p:bldP spid="10" grpId="0"/>
      <p:bldP spid="13" grpId="0"/>
      <p:bldP spid="3" grpId="0" animBg="1"/>
      <p:bldP spid="33" grpId="0" animBg="1"/>
      <p:bldP spid="34" grpId="0" animBg="1"/>
      <p:bldP spid="35" grpId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800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1143000"/>
          </a:xfrm>
        </p:spPr>
        <p:txBody>
          <a:bodyPr/>
          <a:lstStyle/>
          <a:p>
            <a:r>
              <a:rPr lang="en-US" dirty="0" smtClean="0"/>
              <a:t>Future Importance </a:t>
            </a:r>
            <a:r>
              <a:rPr lang="en-US" dirty="0"/>
              <a:t>of </a:t>
            </a:r>
            <a:r>
              <a:rPr lang="en-US" dirty="0" smtClean="0"/>
              <a:t>Clouds </a:t>
            </a:r>
            <a:r>
              <a:rPr lang="en-US" dirty="0"/>
              <a:t>to </a:t>
            </a:r>
            <a:r>
              <a:rPr lang="en-US" dirty="0" smtClean="0"/>
              <a:t>Support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867400"/>
            <a:ext cx="8763000" cy="2133600"/>
          </a:xfrm>
        </p:spPr>
        <p:txBody>
          <a:bodyPr/>
          <a:lstStyle/>
          <a:p>
            <a:r>
              <a:rPr lang="en-US" sz="2400" b="1" dirty="0" smtClean="0"/>
              <a:t>Different demands from different areas (e.g., bioscience, business, social networks, public policy)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94" y="3859293"/>
            <a:ext cx="6749337" cy="2663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08" y="3711714"/>
            <a:ext cx="311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Meet demands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High </a:t>
            </a:r>
            <a:r>
              <a:rPr lang="en-US" sz="2000" dirty="0" smtClean="0">
                <a:solidFill>
                  <a:schemeClr val="bg1"/>
                </a:solidFill>
              </a:rPr>
              <a:t>performance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2520" y="6172200"/>
            <a:ext cx="311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Lower </a:t>
            </a:r>
            <a:r>
              <a:rPr lang="en-US" sz="2000" dirty="0">
                <a:solidFill>
                  <a:schemeClr val="bg1"/>
                </a:solidFill>
              </a:rPr>
              <a:t>costs of </a:t>
            </a:r>
            <a:r>
              <a:rPr lang="en-US" sz="2000" dirty="0" smtClean="0">
                <a:solidFill>
                  <a:schemeClr val="bg1"/>
                </a:solidFill>
              </a:rPr>
              <a:t>data storage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>
            <a:off x="7924800" y="2590800"/>
            <a:ext cx="1066800" cy="2286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72" y="2590800"/>
            <a:ext cx="9863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4" y="1185849"/>
            <a:ext cx="6749336" cy="2578431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 bwMode="auto">
          <a:xfrm rot="10337769" flipH="1">
            <a:off x="307450" y="2661928"/>
            <a:ext cx="1218172" cy="233154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8175" y="3348930"/>
            <a:ext cx="12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Feedback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172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/>
      <p:bldP spid="11" grpId="1"/>
      <p:bldP spid="11" grpId="2"/>
      <p:bldP spid="11" grpId="3"/>
      <p:bldP spid="11" grpId="4"/>
      <p:bldP spid="11" grpId="5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2" grpId="0"/>
      <p:bldP spid="12" grpId="1"/>
      <p:bldP spid="12" grpId="2"/>
      <p:bldP spid="1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FCE3D-C66F-4A4E-AB8A-55F36DADBF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Haiying Shen, University of Virginia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49411" y="2367879"/>
            <a:ext cx="7280031" cy="1066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kern="0" dirty="0" smtClean="0">
                <a:latin typeface="Monotype Corsiva" pitchFamily="66" charset="0"/>
                <a:ea typeface="SimSun" pitchFamily="2" charset="-122"/>
              </a:rPr>
              <a:t/>
            </a:r>
            <a:br>
              <a:rPr lang="en-US" altLang="zh-CN" sz="4800" kern="0" dirty="0" smtClean="0">
                <a:latin typeface="Monotype Corsiva" pitchFamily="66" charset="0"/>
                <a:ea typeface="SimSun" pitchFamily="2" charset="-122"/>
              </a:rPr>
            </a:br>
            <a:r>
              <a:rPr lang="en-US" altLang="zh-CN" sz="4800" kern="0" dirty="0" smtClean="0">
                <a:latin typeface="Monotype Corsiva" pitchFamily="66" charset="0"/>
                <a:ea typeface="SimSun" pitchFamily="2" charset="-122"/>
              </a:rPr>
              <a:t/>
            </a:r>
            <a:br>
              <a:rPr lang="en-US" altLang="zh-CN" sz="4800" kern="0" dirty="0" smtClean="0">
                <a:latin typeface="Monotype Corsiva" pitchFamily="66" charset="0"/>
                <a:ea typeface="SimSun" pitchFamily="2" charset="-122"/>
              </a:rPr>
            </a:br>
            <a:r>
              <a:rPr lang="en-US" altLang="zh-CN" sz="24000" b="0" kern="0" dirty="0" smtClean="0">
                <a:solidFill>
                  <a:schemeClr val="bg1"/>
                </a:solidFill>
                <a:latin typeface="Monotype Corsiva" pitchFamily="66" charset="0"/>
                <a:ea typeface="SimSun" pitchFamily="2" charset="-122"/>
              </a:rPr>
              <a:t>Thank you!</a:t>
            </a:r>
            <a:br>
              <a:rPr lang="en-US" altLang="zh-CN" sz="24000" b="0" kern="0" dirty="0" smtClean="0">
                <a:solidFill>
                  <a:schemeClr val="bg1"/>
                </a:solidFill>
                <a:latin typeface="Monotype Corsiva" pitchFamily="66" charset="0"/>
                <a:ea typeface="SimSun" pitchFamily="2" charset="-122"/>
              </a:rPr>
            </a:br>
            <a:r>
              <a:rPr lang="en-US" altLang="zh-CN" sz="24000" b="0" kern="0" dirty="0" smtClean="0">
                <a:solidFill>
                  <a:schemeClr val="bg1"/>
                </a:solidFill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24000" b="0" kern="0" dirty="0" smtClean="0">
                <a:solidFill>
                  <a:schemeClr val="bg1"/>
                </a:solidFill>
                <a:ea typeface="SimSun" pitchFamily="2" charset="-122"/>
                <a:cs typeface="Times New Roman" pitchFamily="18" charset="0"/>
              </a:rPr>
            </a:br>
            <a:endParaRPr lang="en-US" altLang="zh-CN" sz="24000" b="0" kern="0" dirty="0" smtClean="0">
              <a:solidFill>
                <a:schemeClr val="bg1"/>
              </a:solidFill>
              <a:latin typeface="Monotype Corsiva" pitchFamily="66" charset="0"/>
              <a:ea typeface="SimSun" pitchFamily="2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5687" y="4473346"/>
            <a:ext cx="495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Haiying Shen</a:t>
            </a:r>
            <a:endParaRPr lang="en-US" altLang="zh-CN" sz="2400" b="1" dirty="0">
              <a:solidFill>
                <a:srgbClr val="000066"/>
              </a:solidFill>
              <a:ea typeface="SimSun" pitchFamily="2" charset="-122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hs6ms</a:t>
            </a:r>
            <a:r>
              <a:rPr lang="en-US" altLang="zh-CN" sz="2000" b="1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@virginia.edu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66"/>
                </a:solidFill>
                <a:ea typeface="SimSun" pitchFamily="2" charset="-122"/>
                <a:cs typeface="Times New Roman" pitchFamily="18" charset="0"/>
              </a:rPr>
              <a:t>University of Virginia</a:t>
            </a:r>
            <a:endParaRPr lang="en-US" altLang="zh-CN" sz="2000" b="1" dirty="0">
              <a:solidFill>
                <a:srgbClr val="000066"/>
              </a:solidFill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1079033"/>
            <a:ext cx="3175733" cy="317573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7313" y="3527543"/>
            <a:ext cx="4054475" cy="3276600"/>
          </a:xfrm>
        </p:spPr>
      </p:pic>
    </p:spTree>
    <p:extLst>
      <p:ext uri="{BB962C8B-B14F-4D97-AF65-F5344CB8AC3E}">
        <p14:creationId xmlns:p14="http://schemas.microsoft.com/office/powerpoint/2010/main" val="478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EECD74"/>
      </a:lt2>
      <a:accent1>
        <a:srgbClr val="EEB211"/>
      </a:accent1>
      <a:accent2>
        <a:srgbClr val="002B54"/>
      </a:accent2>
      <a:accent3>
        <a:srgbClr val="AAAAAA"/>
      </a:accent3>
      <a:accent4>
        <a:srgbClr val="DADADA"/>
      </a:accent4>
      <a:accent5>
        <a:srgbClr val="F5D5AA"/>
      </a:accent5>
      <a:accent6>
        <a:srgbClr val="00264B"/>
      </a:accent6>
      <a:hlink>
        <a:srgbClr val="BC9B6A"/>
      </a:hlink>
      <a:folHlink>
        <a:srgbClr val="C5D6E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accent6">
              <a:lumMod val="90000"/>
              <a:lumOff val="1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EEB211"/>
        </a:accent1>
        <a:accent2>
          <a:srgbClr val="002B54"/>
        </a:accent2>
        <a:accent3>
          <a:srgbClr val="FFFFFF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BC9B6A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0000"/>
        </a:dk2>
        <a:lt2>
          <a:srgbClr val="EEDFB5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BC9B6A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80506</TotalTime>
  <Words>224</Words>
  <Application>Microsoft Office PowerPoint</Application>
  <PresentationFormat>On-screen Show (4:3)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Roboto</vt:lpstr>
      <vt:lpstr>SimSun</vt:lpstr>
      <vt:lpstr>SimSun</vt:lpstr>
      <vt:lpstr>Arial</vt:lpstr>
      <vt:lpstr>Calibri</vt:lpstr>
      <vt:lpstr>Monotype Corsiva</vt:lpstr>
      <vt:lpstr>Times New Roman</vt:lpstr>
      <vt:lpstr>Default Design</vt:lpstr>
      <vt:lpstr>Cloud Futures Panel -- Future cloud-related research</vt:lpstr>
      <vt:lpstr>Past Five Years</vt:lpstr>
      <vt:lpstr>Next Ten Years</vt:lpstr>
      <vt:lpstr>Latest Research Topics</vt:lpstr>
      <vt:lpstr>Future Cloud-related Research</vt:lpstr>
      <vt:lpstr>Future Cloud-related Research - Interdisciplinary Research</vt:lpstr>
      <vt:lpstr>Future Importance of Clouds to Support Research</vt:lpstr>
      <vt:lpstr>PowerPoint Presentation</vt:lpstr>
    </vt:vector>
  </TitlesOfParts>
  <Company>Susan Thesing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 Presentation Title</dc:title>
  <dc:creator>Georgia Tech</dc:creator>
  <cp:lastModifiedBy>Shen, Haiying (hs6ms)</cp:lastModifiedBy>
  <cp:revision>2341</cp:revision>
  <cp:lastPrinted>2017-04-13T13:59:31Z</cp:lastPrinted>
  <dcterms:created xsi:type="dcterms:W3CDTF">2007-11-12T20:44:08Z</dcterms:created>
  <dcterms:modified xsi:type="dcterms:W3CDTF">2019-07-09T18:10:16Z</dcterms:modified>
</cp:coreProperties>
</file>