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4" r:id="rId3"/>
    <p:sldId id="293" r:id="rId4"/>
    <p:sldId id="292" r:id="rId5"/>
    <p:sldId id="294" r:id="rId6"/>
    <p:sldId id="295" r:id="rId7"/>
    <p:sldId id="296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0EB"/>
    <a:srgbClr val="16B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080" autoAdjust="0"/>
  </p:normalViewPr>
  <p:slideViewPr>
    <p:cSldViewPr snapToGrid="0" snapToObjects="1">
      <p:cViewPr varScale="1">
        <p:scale>
          <a:sx n="107" d="100"/>
          <a:sy n="107" d="100"/>
        </p:scale>
        <p:origin x="596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D67C7-C2B6-F446-8F3D-8CF7C318F415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0652F-8690-654A-A3BB-1E6DBE168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4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</a:t>
            </a:r>
            <a:r>
              <a:rPr lang="en-US" baseline="0" dirty="0"/>
              <a:t> can I move the data to compute “on demand”? i.e., by deadline </a:t>
            </a:r>
            <a:r>
              <a:rPr lang="mr-IN" baseline="0" dirty="0"/>
              <a:t>–</a:t>
            </a:r>
            <a:r>
              <a:rPr lang="en-US" baseline="0" dirty="0"/>
              <a:t> if I am connected to a remote resource by a 100G network it is no longer remote </a:t>
            </a:r>
            <a:r>
              <a:rPr lang="mr-IN" baseline="0" dirty="0"/>
              <a:t>–</a:t>
            </a:r>
            <a:r>
              <a:rPr lang="en-US" baseline="0" dirty="0"/>
              <a:t> depends on whether I am the only person using the 100G </a:t>
            </a:r>
            <a:r>
              <a:rPr lang="mr-IN" baseline="0" dirty="0"/>
              <a:t>–</a:t>
            </a:r>
            <a:r>
              <a:rPr lang="en-US" baseline="0" dirty="0"/>
              <a:t> managing band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652F-8690-654A-A3BB-1E6DBE168A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5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Allocatable</a:t>
            </a:r>
            <a:r>
              <a:rPr lang="en-US" dirty="0"/>
              <a:t> resources, point to the paper, point to the blog on </a:t>
            </a:r>
            <a:r>
              <a:rPr lang="en-US" dirty="0" err="1"/>
              <a:t>Ips</a:t>
            </a:r>
            <a:r>
              <a:rPr lang="en-US" dirty="0"/>
              <a:t>,</a:t>
            </a:r>
          </a:p>
          <a:p>
            <a:r>
              <a:rPr lang="en-US" dirty="0"/>
              <a:t>Address should HPC and clouds be distinct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652F-8690-654A-A3BB-1E6DBE168A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2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include logistics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652F-8690-654A-A3BB-1E6DBE168A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9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av-banner-bg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2890" y="4163785"/>
            <a:ext cx="17251076" cy="997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2592" y="1417903"/>
            <a:ext cx="4509408" cy="1202142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2592" y="2714634"/>
            <a:ext cx="4509408" cy="6070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July 19,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-72571" y="4163785"/>
            <a:ext cx="9407071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Chameleon-FullColor-fullsic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1" y="283436"/>
            <a:ext cx="3525818" cy="896565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870329" y="1144473"/>
            <a:ext cx="8694405" cy="45719"/>
          </a:xfrm>
          <a:prstGeom prst="rect">
            <a:avLst/>
          </a:prstGeom>
          <a:solidFill>
            <a:srgbClr val="2090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NU_Logo_black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9" y="4394228"/>
            <a:ext cx="739837" cy="443902"/>
          </a:xfrm>
          <a:prstGeom prst="rect">
            <a:avLst/>
          </a:prstGeom>
        </p:spPr>
      </p:pic>
      <p:pic>
        <p:nvPicPr>
          <p:cNvPr id="22" name="Picture 21" descr="University_of_Chicago_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1" y="4443528"/>
            <a:ext cx="1239780" cy="247956"/>
          </a:xfrm>
          <a:prstGeom prst="rect">
            <a:avLst/>
          </a:prstGeom>
        </p:spPr>
      </p:pic>
      <p:pic>
        <p:nvPicPr>
          <p:cNvPr id="26" name="Picture 25" descr="TACC-Logo-01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31" y="4443528"/>
            <a:ext cx="879165" cy="264205"/>
          </a:xfrm>
          <a:prstGeom prst="rect">
            <a:avLst/>
          </a:prstGeom>
        </p:spPr>
      </p:pic>
      <p:pic>
        <p:nvPicPr>
          <p:cNvPr id="27" name="Picture 26" descr="nsfb-[Converted]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60" y="4310299"/>
            <a:ext cx="502208" cy="50220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870329" y="1190192"/>
            <a:ext cx="2433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090EB"/>
                </a:solidFill>
              </a:rPr>
              <a:t>www. </a:t>
            </a:r>
            <a:r>
              <a:rPr lang="en-US" sz="1200" dirty="0" err="1">
                <a:solidFill>
                  <a:srgbClr val="2090EB"/>
                </a:solidFill>
              </a:rPr>
              <a:t>chameleoncloud.org</a:t>
            </a:r>
            <a:endParaRPr lang="en-US" sz="1200" dirty="0">
              <a:solidFill>
                <a:srgbClr val="2090E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94" y="3982327"/>
            <a:ext cx="1523784" cy="1177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av-banner-bg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683"/>
            <a:ext cx="12388186" cy="71657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953800" y="4812507"/>
            <a:ext cx="2433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090EB"/>
                </a:solidFill>
              </a:rPr>
              <a:t>www. </a:t>
            </a:r>
            <a:r>
              <a:rPr lang="en-US" sz="1200" dirty="0" err="1">
                <a:solidFill>
                  <a:srgbClr val="2090EB"/>
                </a:solidFill>
              </a:rPr>
              <a:t>chameleoncloud.org</a:t>
            </a:r>
            <a:endParaRPr lang="en-US" sz="1200" dirty="0">
              <a:solidFill>
                <a:srgbClr val="2090EB"/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5431" y="4812507"/>
            <a:ext cx="26718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59202"/>
            <a:ext cx="7772400" cy="3597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July 19,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Chameleon-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683"/>
            <a:ext cx="2024846" cy="513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av-banner-bg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683"/>
            <a:ext cx="12388186" cy="71657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953800" y="4812507"/>
            <a:ext cx="2433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090EB"/>
                </a:solidFill>
              </a:rPr>
              <a:t>www. </a:t>
            </a:r>
            <a:r>
              <a:rPr lang="en-US" sz="1200" dirty="0" err="1">
                <a:solidFill>
                  <a:srgbClr val="2090EB"/>
                </a:solidFill>
              </a:rPr>
              <a:t>chameleoncloud.org</a:t>
            </a:r>
            <a:endParaRPr lang="en-US" sz="1200" dirty="0">
              <a:solidFill>
                <a:srgbClr val="2090EB"/>
              </a:solidFill>
            </a:endParaRP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5431" y="4812507"/>
            <a:ext cx="2671838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" name="Picture 19" descr="Chameleon-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683"/>
            <a:ext cx="2024846" cy="513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July 19, 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152144"/>
            <a:ext cx="3657600" cy="2907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152144"/>
            <a:ext cx="3657600" cy="2907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4059253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July 19, 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1657350"/>
            <a:ext cx="3657600" cy="2400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6576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53800" y="4812507"/>
            <a:ext cx="2433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090EB"/>
                </a:solidFill>
              </a:rPr>
              <a:t>www. </a:t>
            </a:r>
            <a:r>
              <a:rPr lang="en-US" sz="1200" dirty="0" err="1">
                <a:solidFill>
                  <a:srgbClr val="2090EB"/>
                </a:solidFill>
              </a:rPr>
              <a:t>chameleoncloud.org</a:t>
            </a:r>
            <a:endParaRPr lang="en-US" sz="1200" dirty="0">
              <a:solidFill>
                <a:srgbClr val="2090EB"/>
              </a:solidFill>
            </a:endParaRPr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5431" y="4812507"/>
            <a:ext cx="2671838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4" name="Picture 23" descr="Chameleon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683"/>
            <a:ext cx="2024846" cy="513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nav-banner-bg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683"/>
            <a:ext cx="12388186" cy="716572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953800" y="4812507"/>
            <a:ext cx="2433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090EB"/>
                </a:solidFill>
              </a:rPr>
              <a:t>www. </a:t>
            </a:r>
            <a:r>
              <a:rPr lang="en-US" sz="1200" dirty="0" err="1">
                <a:solidFill>
                  <a:srgbClr val="2090EB"/>
                </a:solidFill>
              </a:rPr>
              <a:t>chameleoncloud.org</a:t>
            </a:r>
            <a:endParaRPr lang="en-US" sz="1200" dirty="0">
              <a:solidFill>
                <a:srgbClr val="2090EB"/>
              </a:solidFill>
            </a:endParaRPr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5431" y="4812507"/>
            <a:ext cx="2671838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2" name="Picture 21" descr="Chameleon-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683"/>
            <a:ext cx="2024846" cy="513818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457201"/>
            <a:ext cx="3886200" cy="314324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July 19, 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7" y="1143000"/>
            <a:ext cx="3381375" cy="24717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339"/>
            <a:ext cx="7772400" cy="85725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50321"/>
            <a:ext cx="7772400" cy="364430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812507"/>
            <a:ext cx="19812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July 19, 2019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812507"/>
            <a:ext cx="28956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4812507"/>
            <a:ext cx="4572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9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cap="all" baseline="0">
          <a:solidFill>
            <a:srgbClr val="2090EB"/>
          </a:solidFill>
          <a:latin typeface="Calibri"/>
          <a:ea typeface="+mj-ea"/>
          <a:cs typeface="Calibri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bg1"/>
          </a:solidFill>
          <a:latin typeface="Calibri"/>
          <a:ea typeface="+mn-ea"/>
          <a:cs typeface="Calibri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bg1"/>
          </a:solidFill>
          <a:latin typeface="Calibri"/>
          <a:ea typeface="+mn-ea"/>
          <a:cs typeface="Calibri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Calibri"/>
          <a:ea typeface="+mn-ea"/>
          <a:cs typeface="Calibri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Calibri"/>
          <a:ea typeface="+mn-ea"/>
          <a:cs typeface="Calibri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ameleoncloud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5407" y="1305570"/>
            <a:ext cx="7582793" cy="744842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rgbClr val="2090EB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Cloud Futures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07951" y="2118226"/>
            <a:ext cx="7582793" cy="15885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Kate Keahey </a:t>
            </a: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Mathematics and CS Division,  Argonne National Laboratory </a:t>
            </a: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CASE, University of Chicago</a:t>
            </a:r>
          </a:p>
          <a:p>
            <a:r>
              <a:rPr lang="en-US" sz="1600" i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keahey@anl.gov</a:t>
            </a:r>
            <a:endParaRPr lang="en-US" sz="1600" i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874" y="3291271"/>
            <a:ext cx="1244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i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en-US" sz="16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July 9, 2019</a:t>
            </a:r>
          </a:p>
          <a:p>
            <a:r>
              <a:rPr lang="en-US" sz="16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Cloud 2019 </a:t>
            </a:r>
          </a:p>
        </p:txBody>
      </p:sp>
    </p:spTree>
    <p:extLst>
      <p:ext uri="{BB962C8B-B14F-4D97-AF65-F5344CB8AC3E}">
        <p14:creationId xmlns:p14="http://schemas.microsoft.com/office/powerpoint/2010/main" val="395156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ChameleoN</a:t>
            </a:r>
            <a:r>
              <a:rPr lang="en-US" dirty="0"/>
              <a:t>: Cloud research on  A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52359"/>
            <a:ext cx="7772400" cy="388378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like to change: testbed that adapts itself to your experimental needs</a:t>
            </a:r>
          </a:p>
          <a:p>
            <a:pPr lvl="1"/>
            <a:r>
              <a:rPr lang="en-US" dirty="0"/>
              <a:t>Deep </a:t>
            </a:r>
            <a:r>
              <a:rPr lang="en-US" dirty="0" err="1"/>
              <a:t>reconfigurability</a:t>
            </a:r>
            <a:r>
              <a:rPr lang="en-US" dirty="0"/>
              <a:t> (bare metal) and isolation (CHI) </a:t>
            </a:r>
            <a:r>
              <a:rPr lang="mr-IN" dirty="0"/>
              <a:t>–</a:t>
            </a:r>
            <a:r>
              <a:rPr lang="en-US" dirty="0"/>
              <a:t> but also ease of use (KVM)</a:t>
            </a:r>
          </a:p>
          <a:p>
            <a:pPr lvl="1"/>
            <a:r>
              <a:rPr lang="en-US" dirty="0"/>
              <a:t>CHI: power on/off, reboot, custom kernel, serial console access, etc. </a:t>
            </a:r>
          </a:p>
          <a:p>
            <a:r>
              <a:rPr lang="en-US" dirty="0"/>
              <a:t>We want to be all things to all people: balancing large-scale and diverse</a:t>
            </a:r>
          </a:p>
          <a:p>
            <a:pPr lvl="1"/>
            <a:r>
              <a:rPr lang="en-US" dirty="0"/>
              <a:t>Large-scale: ~large homogenous partition (~15,000 cores), 5 PB of storage distributed over 2 sites (now +1!) connected with 100G network…</a:t>
            </a:r>
          </a:p>
          <a:p>
            <a:pPr lvl="1"/>
            <a:r>
              <a:rPr lang="en-US" dirty="0"/>
              <a:t>…and diverse: ARMs, Atoms, FPGAs, GPUs, </a:t>
            </a:r>
            <a:r>
              <a:rPr lang="en-US" dirty="0" err="1"/>
              <a:t>Corsa</a:t>
            </a:r>
            <a:r>
              <a:rPr lang="en-US" dirty="0"/>
              <a:t> switches, etc.</a:t>
            </a:r>
          </a:p>
          <a:p>
            <a:r>
              <a:rPr lang="en-US" dirty="0"/>
              <a:t>Cloud on cloud: leveraging mainstream cloud technologies</a:t>
            </a:r>
          </a:p>
          <a:p>
            <a:pPr lvl="1"/>
            <a:r>
              <a:rPr lang="en-US" dirty="0"/>
              <a:t>Powered by </a:t>
            </a:r>
            <a:r>
              <a:rPr lang="en-US" dirty="0" err="1"/>
              <a:t>OpenStack</a:t>
            </a:r>
            <a:r>
              <a:rPr lang="en-US" dirty="0"/>
              <a:t> with bare metal reconfiguration (Ironic) + “special sauce”</a:t>
            </a:r>
          </a:p>
          <a:p>
            <a:pPr lvl="1"/>
            <a:r>
              <a:rPr lang="en-US" dirty="0"/>
              <a:t>Chameleon team contribution recognized as official </a:t>
            </a:r>
            <a:r>
              <a:rPr lang="en-US" dirty="0" err="1"/>
              <a:t>OpenStack</a:t>
            </a:r>
            <a:r>
              <a:rPr lang="en-US" dirty="0"/>
              <a:t> component</a:t>
            </a:r>
          </a:p>
          <a:p>
            <a:r>
              <a:rPr lang="en-US" dirty="0"/>
              <a:t>We live to serve: open, production testbed for Computer Science Research</a:t>
            </a:r>
          </a:p>
          <a:p>
            <a:pPr lvl="1"/>
            <a:r>
              <a:rPr lang="en-US" dirty="0"/>
              <a:t>Started in 10/2014, testbed available since 07/2015, renewed in 10/2017</a:t>
            </a:r>
          </a:p>
          <a:p>
            <a:pPr lvl="1"/>
            <a:r>
              <a:rPr lang="en-US" dirty="0"/>
              <a:t>Currently 3,000+ users, 500+ projects, 100+ institutions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3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 and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959202"/>
            <a:ext cx="5301342" cy="35970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Cloud resources are by definition remote: how can they be closer? </a:t>
            </a:r>
          </a:p>
          <a:p>
            <a:pPr lvl="1"/>
            <a:r>
              <a:rPr lang="en-US" dirty="0"/>
              <a:t>Managing bandwidth, managing routing, understanding </a:t>
            </a:r>
          </a:p>
          <a:p>
            <a:pPr lvl="1"/>
            <a:r>
              <a:rPr lang="en-US" dirty="0" err="1"/>
              <a:t>BigData</a:t>
            </a:r>
            <a:r>
              <a:rPr lang="en-US" dirty="0"/>
              <a:t>, real-time, by-deadline delivery</a:t>
            </a:r>
          </a:p>
          <a:p>
            <a:r>
              <a:rPr lang="en-US" dirty="0"/>
              <a:t>Opportunities</a:t>
            </a:r>
          </a:p>
          <a:p>
            <a:pPr lvl="1"/>
            <a:r>
              <a:rPr lang="en-US" dirty="0"/>
              <a:t>Programmable networks, new hardware, new architectures, new protocols</a:t>
            </a:r>
          </a:p>
          <a:p>
            <a:r>
              <a:rPr lang="en-US" dirty="0"/>
              <a:t>Directions and Support</a:t>
            </a:r>
          </a:p>
          <a:p>
            <a:pPr lvl="1"/>
            <a:r>
              <a:rPr lang="en-US" dirty="0"/>
              <a:t>Multi-tenant networking, isolation/stitching (creating isolated L2 circuits), high bandwidth,  BYOC (Bring Your Own Controller (isolated user controlled virtual </a:t>
            </a:r>
            <a:r>
              <a:rPr lang="en-US" dirty="0" err="1"/>
              <a:t>OpenFlow</a:t>
            </a:r>
            <a:r>
              <a:rPr lang="en-US" dirty="0"/>
              <a:t> switches), integration with commercial provider networks</a:t>
            </a:r>
          </a:p>
        </p:txBody>
      </p:sp>
      <p:pic>
        <p:nvPicPr>
          <p:cNvPr id="6" name="Picture 5" descr="divya experimen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10" y="1301303"/>
            <a:ext cx="3066743" cy="1541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40C2B0-806F-D046-A672-9E292ED8E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868" y="2875499"/>
            <a:ext cx="1186543" cy="15820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30526" y="4400696"/>
            <a:ext cx="2014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rgbClr val="000000"/>
                </a:solidFill>
              </a:rPr>
              <a:t>Divyashri</a:t>
            </a:r>
            <a:r>
              <a:rPr lang="en-US" sz="1200" i="1" dirty="0">
                <a:solidFill>
                  <a:srgbClr val="000000"/>
                </a:solidFill>
              </a:rPr>
              <a:t> </a:t>
            </a:r>
            <a:r>
              <a:rPr lang="en-US" sz="1200" i="1" dirty="0" err="1">
                <a:solidFill>
                  <a:srgbClr val="000000"/>
                </a:solidFill>
              </a:rPr>
              <a:t>Bhat</a:t>
            </a:r>
            <a:r>
              <a:rPr lang="en-US" sz="1200" i="1" dirty="0">
                <a:solidFill>
                  <a:srgbClr val="000000"/>
                </a:solidFill>
              </a:rPr>
              <a:t>, UMass Amherst</a:t>
            </a:r>
          </a:p>
        </p:txBody>
      </p:sp>
    </p:spTree>
    <p:extLst>
      <p:ext uri="{BB962C8B-B14F-4D97-AF65-F5344CB8AC3E}">
        <p14:creationId xmlns:p14="http://schemas.microsoft.com/office/powerpoint/2010/main" val="103788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Battle for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04558"/>
            <a:ext cx="6775340" cy="34132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Growing need for interactive usage </a:t>
            </a:r>
          </a:p>
          <a:p>
            <a:pPr lvl="1"/>
            <a:r>
              <a:rPr lang="en-US" dirty="0"/>
              <a:t>Co-scheduling required to support interactions in complex environments </a:t>
            </a:r>
          </a:p>
          <a:p>
            <a:pPr lvl="1"/>
            <a:r>
              <a:rPr lang="en-US" dirty="0"/>
              <a:t>Resource scarcity (e.g., Chameleon blog: “Save the planet, use fewer IPs”)</a:t>
            </a:r>
          </a:p>
          <a:p>
            <a:pPr lvl="1"/>
            <a:r>
              <a:rPr lang="en-US" dirty="0"/>
              <a:t>How can we do it efficiently?</a:t>
            </a:r>
          </a:p>
          <a:p>
            <a:r>
              <a:rPr lang="en-US" dirty="0"/>
              <a:t>Opportunities</a:t>
            </a:r>
          </a:p>
          <a:p>
            <a:pPr lvl="1"/>
            <a:r>
              <a:rPr lang="en-US" dirty="0"/>
              <a:t>Demonstrated appeal of on-demand usage</a:t>
            </a:r>
          </a:p>
          <a:p>
            <a:pPr lvl="1"/>
            <a:r>
              <a:rPr lang="en-US" dirty="0"/>
              <a:t>Many examples of defining both the shape and the timing of resource availability</a:t>
            </a:r>
          </a:p>
          <a:p>
            <a:r>
              <a:rPr lang="en-US" dirty="0"/>
              <a:t>Directions and Support</a:t>
            </a:r>
          </a:p>
          <a:p>
            <a:pPr lvl="1"/>
            <a:r>
              <a:rPr lang="en-US" dirty="0"/>
              <a:t>Perfecting the container, time-bound resource management, negotiation protocols, merging traditional HPC and time-sensitive cloud resources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yuy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92" y="1741725"/>
            <a:ext cx="1686757" cy="1265068"/>
          </a:xfrm>
          <a:prstGeom prst="rect">
            <a:avLst/>
          </a:prstGeom>
        </p:spPr>
      </p:pic>
      <p:pic>
        <p:nvPicPr>
          <p:cNvPr id="5" name="Picture 4" descr="yuyu graph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53" y="219263"/>
            <a:ext cx="2696478" cy="14254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61140" y="3085339"/>
            <a:ext cx="1577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i="1" dirty="0" err="1">
                <a:solidFill>
                  <a:srgbClr val="000000"/>
                </a:solidFill>
              </a:rPr>
              <a:t>Yuyu</a:t>
            </a:r>
            <a:r>
              <a:rPr lang="en-US" sz="1200" i="1" dirty="0">
                <a:solidFill>
                  <a:srgbClr val="000000"/>
                </a:solidFill>
              </a:rPr>
              <a:t> Zhou,</a:t>
            </a:r>
          </a:p>
          <a:p>
            <a:pPr algn="r"/>
            <a:r>
              <a:rPr lang="en-US" sz="1200" i="1" dirty="0">
                <a:solidFill>
                  <a:srgbClr val="000000"/>
                </a:solidFill>
              </a:rPr>
              <a:t> University of Pittsburgh</a:t>
            </a:r>
          </a:p>
        </p:txBody>
      </p:sp>
    </p:spTree>
    <p:extLst>
      <p:ext uri="{BB962C8B-B14F-4D97-AF65-F5344CB8AC3E}">
        <p14:creationId xmlns:p14="http://schemas.microsoft.com/office/powerpoint/2010/main" val="371868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price we pay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59203"/>
            <a:ext cx="5228771" cy="32771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Controlled use of resources is expensive</a:t>
            </a:r>
          </a:p>
          <a:p>
            <a:pPr lvl="1"/>
            <a:r>
              <a:rPr lang="en-US" dirty="0"/>
              <a:t>Money is not always the solution</a:t>
            </a:r>
          </a:p>
          <a:p>
            <a:r>
              <a:rPr lang="en-US" dirty="0"/>
              <a:t>Opportunities</a:t>
            </a:r>
          </a:p>
          <a:p>
            <a:pPr lvl="1"/>
            <a:r>
              <a:rPr lang="en-US" dirty="0"/>
              <a:t>Need/requirement for differentiated resource availability</a:t>
            </a:r>
          </a:p>
          <a:p>
            <a:r>
              <a:rPr lang="en-US" dirty="0"/>
              <a:t>Directions and Support</a:t>
            </a:r>
          </a:p>
          <a:p>
            <a:pPr lvl="1"/>
            <a:r>
              <a:rPr lang="en-US" dirty="0"/>
              <a:t>Resource management in non-monetary economies, developing methods for resource sharing in academia, bridging the gap between academic and commercial clouds</a:t>
            </a:r>
          </a:p>
          <a:p>
            <a:endParaRPr lang="en-US" dirty="0"/>
          </a:p>
        </p:txBody>
      </p:sp>
      <p:pic>
        <p:nvPicPr>
          <p:cNvPr id="5" name="Picture 4" descr="graph2 v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54" y="344711"/>
            <a:ext cx="3294744" cy="2071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6383" y="4236362"/>
            <a:ext cx="72544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</a:rPr>
              <a:t>Cloud 2019 Paper (Thursday @ 14:00 PM) : “Managing </a:t>
            </a:r>
            <a:r>
              <a:rPr lang="en-US" sz="1600" b="1" i="1" dirty="0" err="1">
                <a:solidFill>
                  <a:srgbClr val="000000"/>
                </a:solidFill>
              </a:rPr>
              <a:t>Allocatable</a:t>
            </a:r>
            <a:r>
              <a:rPr lang="en-US" sz="1600" b="1" i="1" dirty="0">
                <a:solidFill>
                  <a:srgbClr val="000000"/>
                </a:solidFill>
              </a:rPr>
              <a:t> Resources”</a:t>
            </a:r>
          </a:p>
        </p:txBody>
      </p:sp>
      <p:pic>
        <p:nvPicPr>
          <p:cNvPr id="7" name="Picture 6" descr="node_usage_vs_a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83" y="2416616"/>
            <a:ext cx="2689918" cy="187722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38223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Rinse and repeat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68493"/>
            <a:ext cx="7772400" cy="34767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Today’s research endeavors are complex and they are proportionately difficult to reproduce </a:t>
            </a:r>
            <a:r>
              <a:rPr lang="mr-IN" dirty="0"/>
              <a:t>–</a:t>
            </a:r>
            <a:r>
              <a:rPr lang="en-US" dirty="0"/>
              <a:t> yet because of that complexity it is more important that we can reproduce them to leverage existing work effectively</a:t>
            </a:r>
          </a:p>
          <a:p>
            <a:r>
              <a:rPr lang="en-US" dirty="0"/>
              <a:t>Opportunities</a:t>
            </a:r>
          </a:p>
          <a:p>
            <a:pPr lvl="1"/>
            <a:r>
              <a:rPr lang="en-US" dirty="0"/>
              <a:t>Orchestration in the cloud</a:t>
            </a:r>
          </a:p>
          <a:p>
            <a:pPr lvl="1"/>
            <a:r>
              <a:rPr lang="en-US" dirty="0"/>
              <a:t>Reproducibility as side-effect</a:t>
            </a:r>
          </a:p>
          <a:p>
            <a:pPr lvl="1"/>
            <a:r>
              <a:rPr lang="en-US" dirty="0"/>
              <a:t>Reproducibility by default: towards integration of notebooks and </a:t>
            </a:r>
            <a:r>
              <a:rPr lang="en-US" dirty="0" err="1"/>
              <a:t>testbeds</a:t>
            </a:r>
            <a:r>
              <a:rPr lang="en-US" dirty="0"/>
              <a:t> </a:t>
            </a:r>
          </a:p>
          <a:p>
            <a:r>
              <a:rPr lang="en-US" dirty="0"/>
              <a:t>Directions and Support</a:t>
            </a:r>
          </a:p>
          <a:p>
            <a:pPr lvl="1"/>
            <a:r>
              <a:rPr lang="en-US" dirty="0" err="1"/>
              <a:t>Jupyter</a:t>
            </a:r>
            <a:r>
              <a:rPr lang="en-US" dirty="0"/>
              <a:t> and Chameleon integration, research on experimental containers, what is the most effective way of sharing research?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1218" y="4277031"/>
            <a:ext cx="725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Screencast of a complex experiment: https://</a:t>
            </a:r>
            <a:r>
              <a:rPr lang="en-US" b="1" i="1" dirty="0" err="1">
                <a:solidFill>
                  <a:srgbClr val="000000"/>
                </a:solidFill>
                <a:latin typeface="Calibri"/>
                <a:cs typeface="Calibri"/>
              </a:rPr>
              <a:t>vimeo.com</a:t>
            </a:r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/297210055</a:t>
            </a:r>
          </a:p>
          <a:p>
            <a:endParaRPr lang="en-US" b="1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22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85" y="2196411"/>
            <a:ext cx="7772400" cy="85725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We’re here to change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4585" y="1767786"/>
            <a:ext cx="7772400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2090EB"/>
                </a:solidFill>
                <a:latin typeface="Calibri"/>
                <a:ea typeface="+mj-ea"/>
                <a:cs typeface="Calibri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Chameleon: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1107938" y="2898772"/>
            <a:ext cx="6244168" cy="18256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sz="2800" dirty="0">
                <a:solidFill>
                  <a:srgbClr val="000000"/>
                </a:solidFill>
                <a:hlinkClick r:id="rId2"/>
              </a:rPr>
              <a:t>www.chameleoncloud.org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1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52660</TotalTime>
  <Words>634</Words>
  <Application>Microsoft Office PowerPoint</Application>
  <PresentationFormat>On-screen Show (16:9)</PresentationFormat>
  <Paragraphs>77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Gill Sans MT</vt:lpstr>
      <vt:lpstr>Wingdings 3</vt:lpstr>
      <vt:lpstr>Urban Pop</vt:lpstr>
      <vt:lpstr> </vt:lpstr>
      <vt:lpstr>ChameleoN: Cloud research on  A Cloud</vt:lpstr>
      <vt:lpstr>Networks and Data</vt:lpstr>
      <vt:lpstr>The Battle for control</vt:lpstr>
      <vt:lpstr>The price we pay</vt:lpstr>
      <vt:lpstr>Rinse and repeat</vt:lpstr>
      <vt:lpstr>We’re here to change</vt:lpstr>
    </vt:vector>
  </TitlesOfParts>
  <Company>Texas Advanced Computing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Stelmaszek</dc:creator>
  <cp:lastModifiedBy>Geoffrey Fox</cp:lastModifiedBy>
  <cp:revision>76</cp:revision>
  <cp:lastPrinted>2019-02-06T20:20:54Z</cp:lastPrinted>
  <dcterms:created xsi:type="dcterms:W3CDTF">2014-08-15T14:27:51Z</dcterms:created>
  <dcterms:modified xsi:type="dcterms:W3CDTF">2019-07-19T16:35:14Z</dcterms:modified>
</cp:coreProperties>
</file>