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7"/>
  </p:notesMasterIdLst>
  <p:sldIdLst>
    <p:sldId id="296" r:id="rId3"/>
    <p:sldId id="257" r:id="rId4"/>
    <p:sldId id="258" r:id="rId5"/>
    <p:sldId id="260" r:id="rId6"/>
    <p:sldId id="259" r:id="rId7"/>
    <p:sldId id="261" r:id="rId8"/>
    <p:sldId id="277" r:id="rId9"/>
    <p:sldId id="278" r:id="rId10"/>
    <p:sldId id="279" r:id="rId11"/>
    <p:sldId id="262" r:id="rId12"/>
    <p:sldId id="263" r:id="rId13"/>
    <p:sldId id="264" r:id="rId14"/>
    <p:sldId id="265" r:id="rId15"/>
    <p:sldId id="266" r:id="rId16"/>
    <p:sldId id="275" r:id="rId17"/>
    <p:sldId id="268" r:id="rId18"/>
    <p:sldId id="269" r:id="rId19"/>
    <p:sldId id="276" r:id="rId20"/>
    <p:sldId id="295" r:id="rId21"/>
    <p:sldId id="270" r:id="rId22"/>
    <p:sldId id="271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83" r:id="rId32"/>
    <p:sldId id="284" r:id="rId33"/>
    <p:sldId id="285" r:id="rId34"/>
    <p:sldId id="273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579E-3"/>
          <c:y val="0"/>
        </c:manualLayout>
      </c:layout>
    </c:title>
    <c:plotArea>
      <c:layout>
        <c:manualLayout>
          <c:layoutTarget val="inner"/>
          <c:xMode val="edge"/>
          <c:yMode val="edge"/>
          <c:x val="6.8021981627296627E-2"/>
          <c:y val="0.18247115912836498"/>
          <c:w val="0.91392246281714751"/>
          <c:h val="0.71101385582616128"/>
        </c:manualLayout>
      </c:layout>
      <c:lineChart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2.6388888888889852E-3</c:v>
                </c:pt>
                <c:pt idx="1">
                  <c:v>2.5347222222223053E-3</c:v>
                </c:pt>
                <c:pt idx="2">
                  <c:v>2.7083333333334457E-3</c:v>
                </c:pt>
                <c:pt idx="3">
                  <c:v>2.8124999999999908E-3</c:v>
                </c:pt>
              </c:numCache>
            </c:numRef>
          </c:val>
        </c:ser>
        <c:marker val="1"/>
        <c:axId val="116878336"/>
        <c:axId val="238439040"/>
      </c:lineChart>
      <c:catAx>
        <c:axId val="116878336"/>
        <c:scaling>
          <c:orientation val="minMax"/>
        </c:scaling>
        <c:axPos val="b"/>
        <c:numFmt formatCode="General" sourceLinked="1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238439040"/>
        <c:crosses val="autoZero"/>
        <c:auto val="1"/>
        <c:lblAlgn val="ctr"/>
        <c:lblOffset val="100"/>
      </c:catAx>
      <c:valAx>
        <c:axId val="238439040"/>
        <c:scaling>
          <c:orientation val="minMax"/>
          <c:max val="3.0000000000000044E-3"/>
          <c:min val="0"/>
        </c:scaling>
        <c:axPos val="l"/>
        <c:majorGridlines/>
        <c:numFmt formatCode="h:mm:ss" sourceLinked="1"/>
        <c:tickLblPos val="nextTo"/>
        <c:crossAx val="116878336"/>
        <c:crosses val="autoZero"/>
        <c:crossBetween val="between"/>
      </c:valAx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9FE2A-AC00-4F85-917C-D9964709455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54EAA-7B75-4834-B86D-04166192FEB4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E4BA3-631A-DD4E-9DBB-D475F5307D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5A0C3-6ADF-B440-99DA-CACEDB620FF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AC75-F699-3648-B60C-B4959C93F9E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571518-69A3-3241-9B01-F4E37C186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1" name="Picture 10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93272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/>
          <a:lstStyle/>
          <a:p>
            <a:r>
              <a:rPr lang="en-US" b="1" dirty="0" smtClean="0"/>
              <a:t>What’s Hot in Clouds?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Analyze (superficially) the </a:t>
            </a:r>
            <a:r>
              <a:rPr lang="en-US" sz="2800" b="1" smtClean="0"/>
              <a:t>~140 </a:t>
            </a:r>
            <a:r>
              <a:rPr lang="en-US" sz="2800" dirty="0" smtClean="0"/>
              <a:t>Papers/Short papers/Workshops/Posters/Demos in </a:t>
            </a:r>
            <a:r>
              <a:rPr lang="en-US" sz="2800" dirty="0" err="1" smtClean="0"/>
              <a:t>CloudCom</a:t>
            </a:r>
            <a:endParaRPr lang="en-US" sz="2800" dirty="0" smtClean="0"/>
          </a:p>
          <a:p>
            <a:r>
              <a:rPr lang="en-US" sz="2800" dirty="0" smtClean="0"/>
              <a:t>Each paper may fall in more than one category</a:t>
            </a:r>
          </a:p>
          <a:p>
            <a:endParaRPr lang="en-US" sz="2800" dirty="0" smtClean="0"/>
          </a:p>
          <a:p>
            <a:r>
              <a:rPr lang="en-US" sz="2800" b="1" dirty="0" smtClean="0"/>
              <a:t>Core</a:t>
            </a:r>
            <a:r>
              <a:rPr lang="en-US" sz="2800" dirty="0" smtClean="0"/>
              <a:t> </a:t>
            </a:r>
            <a:r>
              <a:rPr lang="en-US" sz="2800" b="1" dirty="0" smtClean="0"/>
              <a:t>Cloud</a:t>
            </a:r>
            <a:r>
              <a:rPr lang="en-US" sz="2800" dirty="0" smtClean="0"/>
              <a:t>/Virtualization/Reliability </a:t>
            </a:r>
            <a:r>
              <a:rPr lang="en-US" sz="2800" b="1" dirty="0" smtClean="0"/>
              <a:t>26</a:t>
            </a:r>
            <a:r>
              <a:rPr lang="en-US" sz="2800" dirty="0" smtClean="0"/>
              <a:t> plus ~</a:t>
            </a:r>
            <a:r>
              <a:rPr lang="en-US" sz="2800" b="1" dirty="0" smtClean="0"/>
              <a:t>2</a:t>
            </a:r>
            <a:r>
              <a:rPr lang="en-US" sz="2800" dirty="0" smtClean="0"/>
              <a:t> keynotes and </a:t>
            </a:r>
            <a:r>
              <a:rPr lang="en-US" sz="2800" b="1" dirty="0" smtClean="0"/>
              <a:t>5</a:t>
            </a:r>
            <a:r>
              <a:rPr lang="en-US" sz="2800" dirty="0" smtClean="0"/>
              <a:t> tutorials</a:t>
            </a:r>
          </a:p>
          <a:p>
            <a:r>
              <a:rPr lang="en-US" sz="2800" b="1" dirty="0" smtClean="0"/>
              <a:t>Applications</a:t>
            </a:r>
            <a:r>
              <a:rPr lang="en-US" sz="2800" dirty="0" smtClean="0"/>
              <a:t> </a:t>
            </a:r>
            <a:r>
              <a:rPr lang="en-US" sz="2800" b="1" dirty="0" smtClean="0"/>
              <a:t>40</a:t>
            </a:r>
            <a:r>
              <a:rPr lang="en-US" sz="2800" dirty="0" smtClean="0"/>
              <a:t> plus </a:t>
            </a:r>
            <a:r>
              <a:rPr lang="en-US" sz="2800" b="1" dirty="0" smtClean="0"/>
              <a:t>1</a:t>
            </a:r>
            <a:r>
              <a:rPr lang="en-US" sz="2800" dirty="0" smtClean="0"/>
              <a:t> (adopting clouds) panel plus </a:t>
            </a:r>
            <a:r>
              <a:rPr lang="en-US" sz="2800" b="1" dirty="0" smtClean="0"/>
              <a:t>?</a:t>
            </a:r>
            <a:r>
              <a:rPr lang="en-US" sz="2800" dirty="0" smtClean="0"/>
              <a:t> keynotes</a:t>
            </a:r>
          </a:p>
          <a:p>
            <a:r>
              <a:rPr lang="en-US" sz="2800" b="1" dirty="0" smtClean="0"/>
              <a:t>Scheduling</a:t>
            </a:r>
            <a:r>
              <a:rPr lang="en-US" sz="2800" dirty="0" smtClean="0"/>
              <a:t> /resource allocation </a:t>
            </a:r>
            <a:r>
              <a:rPr lang="en-US" sz="2800" b="1" dirty="0" smtClean="0"/>
              <a:t>16</a:t>
            </a:r>
          </a:p>
          <a:p>
            <a:r>
              <a:rPr lang="en-US" sz="2800" b="1" dirty="0" smtClean="0"/>
              <a:t>Security</a:t>
            </a:r>
            <a:r>
              <a:rPr lang="en-US" sz="2800" dirty="0" smtClean="0"/>
              <a:t>/Privacy </a:t>
            </a:r>
            <a:r>
              <a:rPr lang="en-US" sz="2800" b="1" dirty="0" smtClean="0"/>
              <a:t>25</a:t>
            </a:r>
            <a:r>
              <a:rPr lang="en-US" sz="2800" dirty="0" smtClean="0"/>
              <a:t> plus </a:t>
            </a:r>
            <a:r>
              <a:rPr lang="en-US" sz="2800" b="1" dirty="0" smtClean="0"/>
              <a:t>1</a:t>
            </a:r>
            <a:r>
              <a:rPr lang="en-US" sz="2800" dirty="0" smtClean="0"/>
              <a:t> Panel plus </a:t>
            </a:r>
            <a:r>
              <a:rPr lang="en-US" sz="2800" b="1" dirty="0" smtClean="0"/>
              <a:t>1</a:t>
            </a:r>
            <a:r>
              <a:rPr lang="en-US" sz="2800" dirty="0" smtClean="0"/>
              <a:t> Keynote</a:t>
            </a:r>
          </a:p>
          <a:p>
            <a:r>
              <a:rPr lang="en-US" sz="2800" b="1" dirty="0" smtClean="0"/>
              <a:t>MapReduce</a:t>
            </a:r>
            <a:r>
              <a:rPr lang="en-US" sz="2800" dirty="0" smtClean="0"/>
              <a:t> </a:t>
            </a:r>
            <a:r>
              <a:rPr lang="en-US" sz="2800" b="1" dirty="0" smtClean="0"/>
              <a:t>31</a:t>
            </a:r>
            <a:r>
              <a:rPr lang="en-US" sz="2800" dirty="0" smtClean="0"/>
              <a:t> plus </a:t>
            </a:r>
            <a:r>
              <a:rPr lang="en-US" sz="2800" b="1" dirty="0" smtClean="0"/>
              <a:t>3</a:t>
            </a:r>
            <a:r>
              <a:rPr lang="en-US" sz="2800" dirty="0" smtClean="0"/>
              <a:t> tutorials</a:t>
            </a:r>
          </a:p>
          <a:p>
            <a:r>
              <a:rPr lang="en-US" sz="2800" dirty="0" smtClean="0"/>
              <a:t>Other </a:t>
            </a:r>
            <a:r>
              <a:rPr lang="en-US" sz="2800" b="1" dirty="0" smtClean="0"/>
              <a:t>Programming models </a:t>
            </a:r>
            <a:r>
              <a:rPr lang="en-US" sz="2800" dirty="0" smtClean="0"/>
              <a:t>(e.g. workflow) </a:t>
            </a:r>
            <a:r>
              <a:rPr lang="en-US" sz="2800" b="1" dirty="0" smtClean="0"/>
              <a:t>9</a:t>
            </a:r>
          </a:p>
          <a:p>
            <a:r>
              <a:rPr lang="en-US" sz="2800" b="1" dirty="0" smtClean="0"/>
              <a:t>Storage</a:t>
            </a:r>
            <a:r>
              <a:rPr lang="en-US" sz="2800" dirty="0" smtClean="0"/>
              <a:t> </a:t>
            </a:r>
            <a:r>
              <a:rPr lang="en-US" sz="2800" b="1" dirty="0" smtClean="0"/>
              <a:t>14</a:t>
            </a:r>
            <a:r>
              <a:rPr lang="en-US" sz="2800" dirty="0" smtClean="0"/>
              <a:t> plus </a:t>
            </a:r>
            <a:r>
              <a:rPr lang="en-US" sz="2800" b="1" dirty="0" smtClean="0"/>
              <a:t>2</a:t>
            </a:r>
            <a:r>
              <a:rPr lang="en-US" sz="2800" dirty="0" smtClean="0"/>
              <a:t> tutorials</a:t>
            </a:r>
          </a:p>
          <a:p>
            <a:r>
              <a:rPr lang="en-US" sz="2800" b="1" dirty="0" smtClean="0"/>
              <a:t>Discovery</a:t>
            </a:r>
            <a:r>
              <a:rPr lang="en-US" sz="2800" dirty="0" smtClean="0"/>
              <a:t>/semantics </a:t>
            </a:r>
            <a:r>
              <a:rPr lang="en-US" sz="2800" b="1" dirty="0" smtClean="0"/>
              <a:t>5</a:t>
            </a:r>
          </a:p>
          <a:p>
            <a:r>
              <a:rPr lang="en-US" sz="2800" b="1" dirty="0" smtClean="0"/>
              <a:t>Portal</a:t>
            </a:r>
            <a:r>
              <a:rPr lang="en-US" sz="2800" dirty="0" smtClean="0"/>
              <a:t>/clients </a:t>
            </a:r>
            <a:r>
              <a:rPr lang="en-US" sz="2800" b="1" dirty="0" smtClean="0"/>
              <a:t>7</a:t>
            </a:r>
          </a:p>
          <a:p>
            <a:r>
              <a:rPr lang="en-US" sz="2800" b="1" dirty="0" smtClean="0"/>
              <a:t>Interoperability</a:t>
            </a:r>
            <a:r>
              <a:rPr lang="en-US" sz="2800" dirty="0" smtClean="0"/>
              <a:t>/Federation </a:t>
            </a:r>
            <a:r>
              <a:rPr lang="en-US" sz="2800" b="1" dirty="0" smtClean="0"/>
              <a:t>3</a:t>
            </a:r>
            <a:r>
              <a:rPr lang="en-US" sz="2800" dirty="0" smtClean="0"/>
              <a:t> plus </a:t>
            </a:r>
            <a:r>
              <a:rPr lang="en-US" sz="2800" b="1" dirty="0" smtClean="0"/>
              <a:t>1</a:t>
            </a:r>
            <a:r>
              <a:rPr lang="en-US" sz="2800" dirty="0" smtClean="0"/>
              <a:t> panel</a:t>
            </a:r>
          </a:p>
          <a:p>
            <a:r>
              <a:rPr lang="en-US" sz="2800" b="1" dirty="0" smtClean="0"/>
              <a:t>Green IT 6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018634"/>
            <a:ext cx="9037636" cy="4839366"/>
            <a:chOff x="0" y="838200"/>
            <a:chExt cx="9037636" cy="4839366"/>
          </a:xfrm>
        </p:grpSpPr>
        <p:pic>
          <p:nvPicPr>
            <p:cNvPr id="13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14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58379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4" cstate="print"/>
          <a:srcRect t="34231" r="27131"/>
          <a:stretch>
            <a:fillRect/>
          </a:stretch>
        </p:blipFill>
        <p:spPr>
          <a:xfrm>
            <a:off x="54558" y="1066800"/>
            <a:ext cx="9089442" cy="6227185"/>
          </a:xfrm>
          <a:prstGeom prst="rect">
            <a:avLst/>
          </a:prstGeom>
        </p:spPr>
      </p:pic>
      <p:pic>
        <p:nvPicPr>
          <p:cNvPr id="18" name="Content Placeholder 3" descr="Screen shot 2010-10-27 at 1.49.11 PM.png"/>
          <p:cNvPicPr>
            <a:picLocks noChangeAspect="1"/>
          </p:cNvPicPr>
          <p:nvPr/>
        </p:nvPicPr>
        <p:blipFill>
          <a:blip r:embed="rId5" cstate="print"/>
          <a:srcRect t="-879" b="-879"/>
          <a:stretch>
            <a:fillRect/>
          </a:stretch>
        </p:blipFill>
        <p:spPr>
          <a:xfrm>
            <a:off x="0" y="1829152"/>
            <a:ext cx="9144000" cy="502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186490"/>
            <a:ext cx="5495399" cy="9532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Network &amp; Internal Interconnects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4999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FutureGrid has </a:t>
            </a:r>
            <a:r>
              <a:rPr lang="en-US" dirty="0" smtClean="0">
                <a:solidFill>
                  <a:srgbClr val="FF0000"/>
                </a:solidFill>
              </a:rPr>
              <a:t>dedicated network </a:t>
            </a:r>
            <a:r>
              <a:rPr lang="en-US" dirty="0" smtClean="0">
                <a:solidFill>
                  <a:prstClr val="black"/>
                </a:solidFill>
              </a:rPr>
              <a:t>(except to TACC) and a </a:t>
            </a:r>
            <a:r>
              <a:rPr lang="en-US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(Many) </a:t>
            </a:r>
            <a:r>
              <a:rPr lang="en-US" dirty="0" smtClean="0">
                <a:solidFill>
                  <a:srgbClr val="FF0000"/>
                </a:solidFill>
              </a:rPr>
              <a:t>additional partner machines </a:t>
            </a:r>
            <a:r>
              <a:rPr lang="en-US" dirty="0" smtClean="0">
                <a:solidFill>
                  <a:prstClr val="black"/>
                </a:solidFill>
              </a:rPr>
              <a:t>will run FutureGrid software and be supported (but allocated in specialized ways)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4544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495399" cy="10614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Impairment Device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Spirent XGEM Network Impairments Simulator for jitter, errors, delay, etc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Full Bidirectional 10G w/64 byte packets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15 seconds introduced delay (in 16ns increments)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0-100% introduced packet loss in .0001% increments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Packet manipulation in first 2000 bytes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up to 16k frame size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TCL for scripting, HTML for manual configuration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01" y="0"/>
            <a:ext cx="5488399" cy="99649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FutureGrid Usage Model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goal of FutureGrid is to </a:t>
            </a:r>
            <a:r>
              <a:rPr lang="en-US" sz="2700" dirty="0" smtClean="0">
                <a:solidFill>
                  <a:srgbClr val="FF0000"/>
                </a:solidFill>
              </a:rPr>
              <a:t>support the research </a:t>
            </a:r>
            <a:r>
              <a:rPr lang="en-US" sz="2700" dirty="0" smtClean="0"/>
              <a:t>on the future of distributed, grid, and cloud computing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will build a robustly managed simulation environment and test-bed to support the development and early use in science of new technologies at all levels of the software stack: from </a:t>
            </a:r>
            <a:r>
              <a:rPr lang="en-US" sz="2700" dirty="0" smtClean="0">
                <a:solidFill>
                  <a:srgbClr val="FF0000"/>
                </a:solidFill>
              </a:rPr>
              <a:t>networking to middleware to scientific applications</a:t>
            </a:r>
            <a:r>
              <a:rPr lang="en-US" sz="27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The environment will mimic TeraGrid and/or general parallel and distributed systems – </a:t>
            </a:r>
            <a:r>
              <a:rPr lang="en-US" sz="2700" dirty="0" smtClean="0">
                <a:solidFill>
                  <a:srgbClr val="FF0000"/>
                </a:solidFill>
              </a:rPr>
              <a:t>FutureGrid is part of TeraGrid</a:t>
            </a:r>
            <a:r>
              <a:rPr lang="en-US" sz="2700" dirty="0" smtClean="0"/>
              <a:t> (but not part of formal TeraGrid process for first two years)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Supports Grids, Clouds, and classic HPC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It will mimic commercial clouds (initially </a:t>
            </a:r>
            <a:r>
              <a:rPr lang="en-US" sz="2300" dirty="0" err="1" smtClean="0"/>
              <a:t>IaaS</a:t>
            </a:r>
            <a:r>
              <a:rPr lang="en-US" sz="2300" dirty="0" smtClean="0"/>
              <a:t> not </a:t>
            </a:r>
            <a:r>
              <a:rPr lang="en-US" sz="2300" dirty="0" err="1" smtClean="0"/>
              <a:t>PaaS</a:t>
            </a:r>
            <a:r>
              <a:rPr lang="en-US" sz="23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Expect FutureGrid </a:t>
            </a:r>
            <a:r>
              <a:rPr lang="en-US" sz="2300" dirty="0" err="1" smtClean="0"/>
              <a:t>PaaS</a:t>
            </a:r>
            <a:r>
              <a:rPr lang="en-US" sz="2300" dirty="0" smtClean="0"/>
              <a:t> to grow in importance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FutureGrid can be considered as a (small ~5000 core)</a:t>
            </a:r>
            <a:r>
              <a:rPr lang="en-US" sz="2700" dirty="0" smtClean="0">
                <a:solidFill>
                  <a:srgbClr val="FF0000"/>
                </a:solidFill>
              </a:rPr>
              <a:t> Science/Computer Science Cloud </a:t>
            </a:r>
            <a:r>
              <a:rPr lang="en-US" sz="2700" dirty="0" smtClean="0"/>
              <a:t>but it is more accurately a </a:t>
            </a:r>
            <a:r>
              <a:rPr lang="en-US" sz="2700" dirty="0" smtClean="0">
                <a:solidFill>
                  <a:srgbClr val="FF0000"/>
                </a:solidFill>
              </a:rPr>
              <a:t>virtual machine or bare-metal based simulation environment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This test-bed will succeed if it enables major advances in science and engineering through collaborative development of science applications and related software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2348380" cy="1981200"/>
          </a:xfrm>
        </p:spPr>
        <p:txBody>
          <a:bodyPr/>
          <a:lstStyle/>
          <a:p>
            <a:r>
              <a:rPr lang="en-US" b="1" dirty="0" smtClean="0"/>
              <a:t>Some Current FutureGrid projects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368" t="16801" r="18965" b="4362"/>
          <a:stretch>
            <a:fillRect/>
          </a:stretch>
        </p:blipFill>
        <p:spPr bwMode="auto">
          <a:xfrm>
            <a:off x="2590800" y="-34159"/>
            <a:ext cx="6553200" cy="68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8605" t="14465" r="19070" b="3194"/>
          <a:stretch>
            <a:fillRect/>
          </a:stretch>
        </p:blipFill>
        <p:spPr bwMode="auto">
          <a:xfrm>
            <a:off x="2743200" y="0"/>
            <a:ext cx="6248400" cy="690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412699" cy="838200"/>
          </a:xfrm>
        </p:spPr>
        <p:txBody>
          <a:bodyPr/>
          <a:lstStyle/>
          <a:p>
            <a:r>
              <a:rPr lang="en-US" dirty="0" smtClean="0"/>
              <a:t>Typical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/>
          </a:bodyPr>
          <a:lstStyle/>
          <a:p>
            <a:r>
              <a:rPr lang="en-US" b="1" dirty="0" smtClean="0"/>
              <a:t>OGF’10 Demo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27223" y="51054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>
                <a:solidFill>
                  <a:prstClr val="black"/>
                </a:solidFill>
              </a:rPr>
              <a:t>ViNe provided the necessary inter-cloud connectivity to deploy CloudBLAST across 5 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Arkansas</a:t>
                </a: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Los Angeles</a:t>
                </a: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Iowa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at Chicago</a:t>
                </a: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Minnesota</a:t>
                </a: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Dame</a:t>
                </a: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Texas at El Paso</a:t>
                </a: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>
                    <a:solidFill>
                      <a:prstClr val="black"/>
                    </a:solidFill>
                  </a:rPr>
                  <a:t>Almaden</a:t>
                </a:r>
                <a:endParaRPr lang="en-US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Center</a:t>
                </a: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of Florida</a:t>
                  </a: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Hopkins</a:t>
                </a: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>
                <a:solidFill>
                  <a:srgbClr val="7030A0"/>
                </a:solidFill>
              </a:rPr>
              <a:t>http://salsahpc.indiana.edu/tutorial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>
                <a:solidFill>
                  <a:prstClr val="black"/>
                </a:solidFill>
              </a:rPr>
              <a:t>Hadoop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>
                <a:solidFill>
                  <a:prstClr val="black"/>
                </a:solidFill>
              </a:rPr>
              <a:t>MapReduce</a:t>
            </a:r>
            <a:r>
              <a:rPr lang="en-US" sz="1600" i="1" dirty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>
                <a:solidFill>
                  <a:prstClr val="black"/>
                </a:solidFill>
              </a:rPr>
              <a:t>FutureGrid</a:t>
            </a:r>
            <a:r>
              <a:rPr lang="en-US" sz="1600" i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495399" cy="1061490"/>
          </a:xfrm>
        </p:spPr>
        <p:txBody>
          <a:bodyPr/>
          <a:lstStyle/>
          <a:p>
            <a:r>
              <a:rPr lang="en-US" b="1" dirty="0" smtClean="0"/>
              <a:t>Education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 up </a:t>
            </a:r>
            <a:r>
              <a:rPr lang="en-US" dirty="0" smtClean="0">
                <a:solidFill>
                  <a:srgbClr val="FF0000"/>
                </a:solidFill>
              </a:rPr>
              <a:t>tutorials</a:t>
            </a:r>
            <a:r>
              <a:rPr lang="en-US" dirty="0" smtClean="0"/>
              <a:t> on supported software</a:t>
            </a:r>
          </a:p>
          <a:p>
            <a:r>
              <a:rPr lang="en-US" dirty="0" smtClean="0"/>
              <a:t>Support development of curricula requiring privileges and </a:t>
            </a:r>
            <a:r>
              <a:rPr lang="en-US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dirty="0" smtClean="0"/>
              <a:t>that are hard to grant on conventional TeraGrid</a:t>
            </a:r>
          </a:p>
          <a:p>
            <a:r>
              <a:rPr lang="en-US" dirty="0" smtClean="0"/>
              <a:t>Offer suite of </a:t>
            </a:r>
            <a:r>
              <a:rPr lang="en-US" dirty="0" smtClean="0">
                <a:solidFill>
                  <a:srgbClr val="FF0000"/>
                </a:solidFill>
              </a:rPr>
              <a:t>appliances</a:t>
            </a:r>
            <a:r>
              <a:rPr lang="en-US" dirty="0" smtClean="0"/>
              <a:t> (customized VM based images) supporting online laboratories</a:t>
            </a:r>
          </a:p>
          <a:p>
            <a:r>
              <a:rPr lang="en-US" dirty="0" smtClean="0"/>
              <a:t>Supporting ~200 students in </a:t>
            </a:r>
            <a:r>
              <a:rPr lang="en-US" dirty="0" smtClean="0">
                <a:solidFill>
                  <a:srgbClr val="FF0000"/>
                </a:solidFill>
              </a:rPr>
              <a:t>Virtual Summer School </a:t>
            </a:r>
            <a:r>
              <a:rPr lang="en-US" dirty="0" smtClean="0"/>
              <a:t>on “</a:t>
            </a:r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/>
              <a:t>” July 26-30 with set of certified images – first offering of FutureGrid 101 Class; </a:t>
            </a:r>
            <a:r>
              <a:rPr lang="en-US" dirty="0" smtClean="0">
                <a:solidFill>
                  <a:srgbClr val="FF0000"/>
                </a:solidFill>
              </a:rPr>
              <a:t>TeraGrid ‘10 </a:t>
            </a:r>
            <a:r>
              <a:rPr lang="en-US" dirty="0" smtClean="0"/>
              <a:t>“Cloud technologies, data-intensive science and the TG”; </a:t>
            </a:r>
            <a:r>
              <a:rPr lang="en-US" dirty="0" err="1" smtClean="0"/>
              <a:t>CloudCom</a:t>
            </a:r>
            <a:r>
              <a:rPr lang="en-US" dirty="0" smtClean="0"/>
              <a:t> conference tutorials Nov 30-Dec 3 2010</a:t>
            </a:r>
          </a:p>
          <a:p>
            <a:r>
              <a:rPr lang="en-US" dirty="0" smtClean="0"/>
              <a:t>Experimental </a:t>
            </a:r>
            <a:r>
              <a:rPr lang="en-US" dirty="0" smtClean="0">
                <a:solidFill>
                  <a:srgbClr val="FF0000"/>
                </a:solidFill>
              </a:rPr>
              <a:t>class use </a:t>
            </a:r>
            <a:r>
              <a:rPr lang="en-US" dirty="0" smtClean="0"/>
              <a:t>fall semester at Indiana, Florida and LSU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412699" cy="914400"/>
          </a:xfrm>
        </p:spPr>
        <p:txBody>
          <a:bodyPr/>
          <a:lstStyle/>
          <a:p>
            <a:r>
              <a:rPr lang="en-US" sz="4000" b="1" dirty="0" smtClean="0"/>
              <a:t>User Support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Being upgraded now as we get into major use</a:t>
            </a:r>
          </a:p>
          <a:p>
            <a:r>
              <a:rPr lang="en-US" sz="2800" b="1" dirty="0" smtClean="0"/>
              <a:t>Regular support: </a:t>
            </a:r>
            <a:r>
              <a:rPr lang="en-US" sz="2800" dirty="0" smtClean="0"/>
              <a:t>there is a group forming FET or “FutureGrid Expert Team” – initially 12 PhD students and researchers from Indiana University</a:t>
            </a:r>
          </a:p>
          <a:p>
            <a:pPr lvl="1"/>
            <a:r>
              <a:rPr lang="en-US" sz="2400" dirty="0" smtClean="0"/>
              <a:t>User requests project at http://www.futuregrid.org/early-adopter-account-project-registration</a:t>
            </a:r>
          </a:p>
          <a:p>
            <a:pPr lvl="1"/>
            <a:r>
              <a:rPr lang="en-US" sz="2400" dirty="0" smtClean="0"/>
              <a:t>Each user assigned a member of FET when project approved</a:t>
            </a:r>
          </a:p>
          <a:p>
            <a:pPr lvl="1"/>
            <a:r>
              <a:rPr lang="en-US" sz="2400" dirty="0" smtClean="0"/>
              <a:t>Users given accounts when project approved</a:t>
            </a:r>
          </a:p>
          <a:p>
            <a:pPr lvl="1"/>
            <a:r>
              <a:rPr lang="en-US" sz="2400" dirty="0" smtClean="0"/>
              <a:t>FET member and user interact to get going on FutureGrid</a:t>
            </a:r>
          </a:p>
          <a:p>
            <a:r>
              <a:rPr lang="en-US" sz="2800" b="1" dirty="0" smtClean="0"/>
              <a:t>Advanced User Support: </a:t>
            </a:r>
            <a:r>
              <a:rPr lang="en-US" sz="2800" dirty="0" smtClean="0"/>
              <a:t>limited special support available on request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Enable your work on </a:t>
            </a:r>
            <a:br>
              <a:rPr lang="en-US" sz="4000" dirty="0" smtClean="0"/>
            </a:br>
            <a:r>
              <a:rPr lang="en-US" sz="4000" dirty="0" smtClean="0"/>
              <a:t>hot topics with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FutureGrid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CloudCom</a:t>
            </a:r>
            <a:r>
              <a:rPr lang="en-US" sz="2400" b="1" dirty="0" smtClean="0">
                <a:solidFill>
                  <a:schemeClr val="tx1"/>
                </a:solidFill>
              </a:rPr>
              <a:t> 2010 Conference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Indianapolis</a:t>
            </a:r>
            <a:endParaRPr lang="pt-BR" sz="2400" b="1" dirty="0" smtClean="0">
              <a:solidFill>
                <a:schemeClr val="tx1"/>
              </a:solidFill>
            </a:endParaRPr>
          </a:p>
          <a:p>
            <a:r>
              <a:rPr lang="it-IT" sz="2400" b="1" dirty="0" smtClean="0">
                <a:solidFill>
                  <a:schemeClr val="tx1"/>
                </a:solidFill>
              </a:rPr>
              <a:t>November 30 2010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62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9144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810000" cy="2971800"/>
          </a:xfrm>
        </p:spPr>
        <p:txBody>
          <a:bodyPr/>
          <a:lstStyle/>
          <a:p>
            <a:r>
              <a:rPr lang="en-US" b="1" dirty="0" smtClean="0"/>
              <a:t>FutureGrid</a:t>
            </a:r>
            <a:br>
              <a:rPr lang="en-US" b="1" dirty="0" smtClean="0"/>
            </a:br>
            <a:r>
              <a:rPr lang="en-US" b="1" dirty="0" smtClean="0"/>
              <a:t>Layered Software Stack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Geoffrey Fox\Desktop\plan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96451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3962400"/>
            <a:ext cx="3886200" cy="60960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prstClr val="black"/>
                </a:solidFill>
              </a:rPr>
              <a:t>User Supported Software usable in Experiments e.g. </a:t>
            </a:r>
            <a:r>
              <a:rPr lang="en-US" sz="1400" b="1" dirty="0" err="1">
                <a:solidFill>
                  <a:prstClr val="black"/>
                </a:solidFill>
              </a:rPr>
              <a:t>OpenNebula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Kepler</a:t>
            </a:r>
            <a:r>
              <a:rPr lang="en-US" sz="1400" b="1" dirty="0" smtClean="0">
                <a:solidFill>
                  <a:prstClr val="black"/>
                </a:solidFill>
              </a:rPr>
              <a:t>, Other </a:t>
            </a:r>
            <a:r>
              <a:rPr lang="en-US" sz="1400" b="1" dirty="0">
                <a:solidFill>
                  <a:prstClr val="black"/>
                </a:solidFill>
              </a:rPr>
              <a:t>MPI, Bigtable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12699" cy="1143000"/>
          </a:xfrm>
        </p:spPr>
        <p:txBody>
          <a:bodyPr/>
          <a:lstStyle/>
          <a:p>
            <a:r>
              <a:rPr lang="en-US" b="1" dirty="0" smtClean="0"/>
              <a:t> Experiments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Project</a:t>
            </a:r>
          </a:p>
          <a:p>
            <a:pPr lvl="1"/>
            <a:r>
              <a:rPr lang="en-US" dirty="0" smtClean="0"/>
              <a:t>Elementary unit of “request” for a users. It is similar to a</a:t>
            </a:r>
            <a:r>
              <a:rPr lang="en-US" baseline="0" dirty="0" smtClean="0"/>
              <a:t>n allocation in a supercomputing center. A user can have many projects.</a:t>
            </a:r>
            <a:endParaRPr lang="en-US" dirty="0" smtClean="0"/>
          </a:p>
          <a:p>
            <a:pPr lvl="0"/>
            <a:r>
              <a:rPr lang="en-US" b="1" dirty="0" smtClean="0"/>
              <a:t>Experiment. </a:t>
            </a:r>
          </a:p>
          <a:p>
            <a:pPr lvl="1"/>
            <a:r>
              <a:rPr lang="en-US" dirty="0" smtClean="0"/>
              <a:t>Elementary unit of “execution”</a:t>
            </a:r>
            <a:r>
              <a:rPr lang="en-US" baseline="0" dirty="0" smtClean="0"/>
              <a:t> to be used to verify goals of the project. </a:t>
            </a:r>
          </a:p>
          <a:p>
            <a:pPr lvl="1"/>
            <a:r>
              <a:rPr lang="en-US" dirty="0" smtClean="0"/>
              <a:t>Experiments may be organized in a tree or direct acyclic Graph (DAG) and contain other experiments.</a:t>
            </a:r>
          </a:p>
          <a:p>
            <a:pPr lvl="2"/>
            <a:r>
              <a:rPr lang="en-US" dirty="0" smtClean="0"/>
              <a:t>An example of an experiment is running a Hadoop job as part of an academic class. If we view the class as a project, then each submitted student job would be viewed as an experiment.</a:t>
            </a:r>
          </a:p>
          <a:p>
            <a:pPr lvl="1"/>
            <a:r>
              <a:rPr lang="en-US" dirty="0" smtClean="0"/>
              <a:t>Experiment metadata:</a:t>
            </a:r>
          </a:p>
          <a:p>
            <a:pPr lvl="2"/>
            <a:r>
              <a:rPr lang="en-US" dirty="0" smtClean="0"/>
              <a:t>experiment session,</a:t>
            </a:r>
          </a:p>
          <a:p>
            <a:pPr lvl="2"/>
            <a:r>
              <a:rPr lang="en-US" dirty="0" smtClean="0"/>
              <a:t>the resource configuration ,</a:t>
            </a:r>
          </a:p>
          <a:p>
            <a:pPr lvl="2"/>
            <a:r>
              <a:rPr lang="en-US" dirty="0" smtClean="0"/>
              <a:t>the resources used (apparatus),</a:t>
            </a:r>
          </a:p>
          <a:p>
            <a:pPr lvl="2"/>
            <a:r>
              <a:rPr lang="en-US" dirty="0" smtClean="0"/>
              <a:t>the images used,</a:t>
            </a:r>
          </a:p>
          <a:p>
            <a:pPr lvl="2"/>
            <a:r>
              <a:rPr lang="en-US" dirty="0" smtClean="0"/>
              <a:t>deployment specific attributes,</a:t>
            </a:r>
          </a:p>
          <a:p>
            <a:pPr lvl="2"/>
            <a:r>
              <a:rPr lang="en-US" dirty="0" smtClean="0"/>
              <a:t>the application used,</a:t>
            </a:r>
          </a:p>
          <a:p>
            <a:pPr lvl="2"/>
            <a:r>
              <a:rPr lang="en-US" dirty="0" smtClean="0"/>
              <a:t>the results of the experiments (typically files and data), and </a:t>
            </a:r>
          </a:p>
          <a:p>
            <a:pPr lvl="2"/>
            <a:r>
              <a:rPr lang="en-US" dirty="0" smtClean="0"/>
              <a:t>the expected duration of the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Experiments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Experiment Apparatus (or template)</a:t>
            </a:r>
          </a:p>
          <a:p>
            <a:pPr lvl="1"/>
            <a:r>
              <a:rPr lang="en-US" dirty="0" smtClean="0"/>
              <a:t>Often it is desirable to conduct parameter studies or repetitive experiments with the same setup in regards to resources used.</a:t>
            </a:r>
          </a:p>
          <a:p>
            <a:pPr lvl="1"/>
            <a:r>
              <a:rPr lang="en-US" dirty="0" smtClean="0"/>
              <a:t> We refer to such a configuration as an ``experiment apparatus''. Such an apparatus allows the users to conveniently reuse the same setup without reconfiguration of the </a:t>
            </a:r>
            <a:r>
              <a:rPr lang="en-US" dirty="0" err="1" smtClean="0"/>
              <a:t>FutureGrid</a:t>
            </a:r>
            <a:r>
              <a:rPr lang="en-US" dirty="0" smtClean="0"/>
              <a:t> resources for different experiments.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b="1" dirty="0" smtClean="0"/>
              <a:t>Experiment Session </a:t>
            </a:r>
          </a:p>
          <a:p>
            <a:pPr lvl="1"/>
            <a:r>
              <a:rPr lang="en-US" dirty="0" smtClean="0"/>
              <a:t>Apparatus needs to be augmented with specific metadata to define a full experiment session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038600" cy="5791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Creating deployable image</a:t>
            </a:r>
          </a:p>
          <a:p>
            <a:pPr lvl="1"/>
            <a:r>
              <a:rPr lang="en-US" sz="1400" dirty="0" smtClean="0"/>
              <a:t>User chooses one base mages </a:t>
            </a:r>
          </a:p>
          <a:p>
            <a:pPr lvl="1"/>
            <a:r>
              <a:rPr lang="en-US" sz="1400" dirty="0" smtClean="0"/>
              <a:t>User decides who can access the image;  what additional software is on the image</a:t>
            </a:r>
          </a:p>
          <a:p>
            <a:pPr lvl="1"/>
            <a:r>
              <a:rPr lang="en-US" sz="1400" dirty="0" smtClean="0"/>
              <a:t>Image gets generated; updated; and verified</a:t>
            </a:r>
          </a:p>
          <a:p>
            <a:r>
              <a:rPr lang="en-US" sz="1600" dirty="0" smtClean="0"/>
              <a:t>Image gets deployed</a:t>
            </a:r>
          </a:p>
          <a:p>
            <a:r>
              <a:rPr lang="en-US" sz="1600" dirty="0" smtClean="0"/>
              <a:t>Deployed image gets continuously</a:t>
            </a:r>
          </a:p>
          <a:p>
            <a:pPr lvl="1"/>
            <a:r>
              <a:rPr lang="en-US" sz="1400" dirty="0" smtClean="0"/>
              <a:t>Updated; and verified</a:t>
            </a:r>
            <a:endParaRPr lang="en-US" sz="1600" dirty="0" smtClean="0"/>
          </a:p>
          <a:p>
            <a:r>
              <a:rPr lang="en-US" sz="1600" dirty="0" smtClean="0"/>
              <a:t>Note: Due to security requirement an image must be customized with authorization mechanism</a:t>
            </a:r>
          </a:p>
          <a:p>
            <a:pPr lvl="1"/>
            <a:r>
              <a:rPr lang="en-US" sz="1400" dirty="0" smtClean="0"/>
              <a:t>limit the number of images through the strategy of "cloning" them from a number of base images.</a:t>
            </a:r>
          </a:p>
          <a:p>
            <a:pPr lvl="1"/>
            <a:r>
              <a:rPr lang="en-US" sz="1400" dirty="0" smtClean="0"/>
              <a:t>users can build communities that encourage reuse of "their" images</a:t>
            </a:r>
          </a:p>
          <a:p>
            <a:pPr lvl="1"/>
            <a:r>
              <a:rPr lang="en-US" sz="1400" dirty="0" smtClean="0"/>
              <a:t>features of images are exposed through metadata to the community</a:t>
            </a:r>
          </a:p>
          <a:p>
            <a:pPr lvl="1"/>
            <a:r>
              <a:rPr lang="en-US" sz="1400" dirty="0" smtClean="0"/>
              <a:t>Administrators will use the same process to create the images that are vetted by them</a:t>
            </a:r>
          </a:p>
          <a:p>
            <a:pPr lvl="1"/>
            <a:r>
              <a:rPr lang="en-US" sz="1400" dirty="0" smtClean="0"/>
              <a:t>Customize images in CMS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08D8-B790-1A40-8CE9-D315C970A69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88" y="0"/>
            <a:ext cx="398491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Image Creation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757" y="0"/>
            <a:ext cx="5049043" cy="682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412699" cy="1143000"/>
          </a:xfrm>
        </p:spPr>
        <p:txBody>
          <a:bodyPr/>
          <a:lstStyle/>
          <a:p>
            <a:r>
              <a:rPr lang="en-US" b="1" dirty="0" smtClean="0"/>
              <a:t>Image Repository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244" y="1287785"/>
            <a:ext cx="7051892" cy="557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400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Dynamic provisioning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Give me a virtual cluster with 30 nodes based on </a:t>
            </a:r>
            <a:r>
              <a:rPr lang="en-US" dirty="0" err="1" smtClean="0"/>
              <a:t>Xen</a:t>
            </a:r>
            <a:endParaRPr lang="en-US" dirty="0" smtClean="0"/>
          </a:p>
          <a:p>
            <a:r>
              <a:rPr lang="en-US" dirty="0" smtClean="0"/>
              <a:t>Give me 15 KVM nodes each in Chicago and Texas linked to Azure and Grid5000</a:t>
            </a:r>
          </a:p>
          <a:p>
            <a:r>
              <a:rPr lang="en-US" dirty="0" smtClean="0"/>
              <a:t>Give me a Eucalyptus environment with 10 nodes</a:t>
            </a:r>
          </a:p>
          <a:p>
            <a:r>
              <a:rPr lang="en-US" dirty="0" smtClean="0"/>
              <a:t>Give 32 MPI nodes running on first Linux and then Windows</a:t>
            </a:r>
          </a:p>
          <a:p>
            <a:r>
              <a:rPr lang="en-US" dirty="0" smtClean="0"/>
              <a:t>Give me a Hadoop environment with 160 nodes</a:t>
            </a:r>
          </a:p>
          <a:p>
            <a:r>
              <a:rPr lang="en-US" dirty="0" smtClean="0"/>
              <a:t>Give me a 1000 BLAST instances linked to Grid5000</a:t>
            </a:r>
          </a:p>
          <a:p>
            <a:endParaRPr lang="en-US" dirty="0" smtClean="0"/>
          </a:p>
          <a:p>
            <a:r>
              <a:rPr lang="en-US" dirty="0" smtClean="0"/>
              <a:t>Run my application on Hadoop, Dryad, Amazon and Azure … and compare the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400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From Dynamic Provisioning </a:t>
            </a:r>
            <a:br>
              <a:rPr lang="en-US" b="1" dirty="0" smtClean="0"/>
            </a:br>
            <a:r>
              <a:rPr lang="en-US" b="1" dirty="0" smtClean="0"/>
              <a:t>to “RAIN”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FG dynamic provisioning goes beyond the services offered by common scheduling tools that provide such features. </a:t>
            </a:r>
          </a:p>
          <a:p>
            <a:pPr lvl="1"/>
            <a:r>
              <a:rPr lang="en-US" dirty="0" smtClean="0"/>
              <a:t>Dynamic provisioning in </a:t>
            </a:r>
            <a:r>
              <a:rPr lang="en-US" dirty="0" err="1" smtClean="0"/>
              <a:t>FutureGrid</a:t>
            </a:r>
            <a:r>
              <a:rPr lang="en-US" dirty="0" smtClean="0"/>
              <a:t> means more than just providing an image</a:t>
            </a:r>
          </a:p>
          <a:p>
            <a:pPr lvl="1"/>
            <a:r>
              <a:rPr lang="en-US" dirty="0" smtClean="0"/>
              <a:t>adapts the image at runtime and provides besides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also </a:t>
            </a:r>
            <a:r>
              <a:rPr lang="en-US" dirty="0" err="1" smtClean="0"/>
              <a:t>SaaS</a:t>
            </a:r>
            <a:endParaRPr lang="en-US" dirty="0" smtClean="0"/>
          </a:p>
          <a:p>
            <a:pPr lvl="1"/>
            <a:r>
              <a:rPr lang="en-US" dirty="0" smtClean="0"/>
              <a:t>We call this “raining” an environment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Rain = Runtime Adaptable </a:t>
            </a:r>
            <a:r>
              <a:rPr lang="en-US" dirty="0" err="1" smtClean="0"/>
              <a:t>INsertion</a:t>
            </a:r>
            <a:r>
              <a:rPr lang="en-US" dirty="0" smtClean="0"/>
              <a:t> </a:t>
            </a:r>
            <a:r>
              <a:rPr lang="en-US" dirty="0" err="1" smtClean="0"/>
              <a:t>Configurator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Users want to ``rain'' an HPC, a Cloud environment, or a virtual network onto our resources with little effort. </a:t>
            </a:r>
          </a:p>
          <a:p>
            <a:pPr lvl="1"/>
            <a:r>
              <a:rPr lang="en-US" dirty="0" smtClean="0"/>
              <a:t>Command line tools supporting this task.</a:t>
            </a:r>
          </a:p>
          <a:p>
            <a:pPr lvl="1"/>
            <a:r>
              <a:rPr lang="en-US" dirty="0" smtClean="0"/>
              <a:t>Integrated into Portal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 ``rain'' a </a:t>
            </a:r>
            <a:r>
              <a:rPr lang="en-US" dirty="0" err="1" smtClean="0"/>
              <a:t>Hadoop</a:t>
            </a:r>
            <a:r>
              <a:rPr lang="en-US" dirty="0" smtClean="0"/>
              <a:t> environment defined by an user on a cluster.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fg-hadoop</a:t>
            </a:r>
            <a:r>
              <a:rPr lang="en-US" dirty="0" smtClean="0"/>
              <a:t> -</a:t>
            </a:r>
            <a:r>
              <a:rPr lang="en-US" dirty="0" err="1" smtClean="0"/>
              <a:t>n</a:t>
            </a:r>
            <a:r>
              <a:rPr lang="en-US" dirty="0" smtClean="0"/>
              <a:t> 8 -app </a:t>
            </a:r>
            <a:r>
              <a:rPr lang="en-US" dirty="0" err="1" smtClean="0"/>
              <a:t>myHadoopApp.jar</a:t>
            </a:r>
            <a:r>
              <a:rPr lang="en-US" dirty="0" smtClean="0"/>
              <a:t> 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Users and administrators do not have to set up the </a:t>
            </a:r>
            <a:r>
              <a:rPr lang="en-US" dirty="0" err="1" smtClean="0"/>
              <a:t>Hadoop</a:t>
            </a:r>
            <a:r>
              <a:rPr lang="en-US" dirty="0" smtClean="0"/>
              <a:t> environment as it is being done for them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RAIN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iaas</a:t>
            </a:r>
            <a:r>
              <a:rPr lang="en-US" dirty="0" smtClean="0"/>
              <a:t> nimbus –image </a:t>
            </a:r>
            <a:r>
              <a:rPr lang="en-US" dirty="0" err="1" smtClean="0"/>
              <a:t>img</a:t>
            </a: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dryad …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/>
              <a:t>g</a:t>
            </a:r>
            <a:r>
              <a:rPr lang="en-US" dirty="0" err="1" smtClean="0"/>
              <a:t>aas</a:t>
            </a:r>
            <a:r>
              <a:rPr lang="en-US" dirty="0" smtClean="0"/>
              <a:t> </a:t>
            </a:r>
            <a:r>
              <a:rPr lang="en-US" dirty="0" err="1" smtClean="0"/>
              <a:t>gLite</a:t>
            </a:r>
            <a:r>
              <a:rPr lang="en-US" dirty="0" smtClean="0"/>
              <a:t>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–image </a:t>
            </a:r>
            <a:r>
              <a:rPr lang="en-US" dirty="0" err="1" smtClean="0"/>
              <a:t>img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Authorization is required to use </a:t>
            </a:r>
            <a:r>
              <a:rPr lang="en-US" dirty="0" err="1" smtClean="0"/>
              <a:t>fg</a:t>
            </a:r>
            <a:r>
              <a:rPr lang="en-US" dirty="0" smtClean="0"/>
              <a:t>-rain without virtualization.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in </a:t>
            </a:r>
            <a:r>
              <a:rPr lang="en-US" dirty="0" err="1" smtClean="0"/>
              <a:t>FutureGrid</a:t>
            </a:r>
            <a:endParaRPr lang="en-US" dirty="0"/>
          </a:p>
        </p:txBody>
      </p:sp>
      <p:pic>
        <p:nvPicPr>
          <p:cNvPr id="5" name="Content Placeholder 4" descr="dynamic-provisoning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5179" r="-25179"/>
          <a:stretch>
            <a:fillRect/>
          </a:stretch>
        </p:blipFill>
        <p:spPr>
          <a:xfrm>
            <a:off x="-588013" y="707102"/>
            <a:ext cx="10253644" cy="61508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2699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600" dirty="0" smtClean="0"/>
              <a:t>Supporting international </a:t>
            </a:r>
            <a:r>
              <a:rPr lang="en-US" sz="2600" dirty="0" smtClean="0">
                <a:solidFill>
                  <a:srgbClr val="FF0000"/>
                </a:solidFill>
              </a:rPr>
              <a:t>Computer Science </a:t>
            </a:r>
            <a:r>
              <a:rPr lang="en-US" sz="2600" dirty="0" smtClean="0"/>
              <a:t>and </a:t>
            </a:r>
            <a:r>
              <a:rPr lang="en-US" sz="26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600" dirty="0" smtClean="0"/>
              <a:t>research in cloud, grid and parallel computing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/>
            <a:r>
              <a:rPr lang="en-US" sz="2600" dirty="0" smtClean="0"/>
              <a:t>Industry and Academia</a:t>
            </a:r>
          </a:p>
          <a:p>
            <a:r>
              <a:rPr lang="en-US" sz="2600" dirty="0" smtClean="0"/>
              <a:t>Note most current use Education, Computer Science Systems and Biology/Bioinformatics</a:t>
            </a:r>
          </a:p>
          <a:p>
            <a:pPr lvl="1"/>
            <a:r>
              <a:rPr lang="en-US" sz="2600" dirty="0" smtClean="0"/>
              <a:t>Very </a:t>
            </a:r>
            <a:r>
              <a:rPr lang="en-US" sz="2600" b="1" dirty="0" smtClean="0"/>
              <a:t>different from TeraGrid </a:t>
            </a:r>
            <a:r>
              <a:rPr lang="en-US" sz="2600" dirty="0" smtClean="0"/>
              <a:t>or</a:t>
            </a:r>
            <a:r>
              <a:rPr lang="en-US" sz="2600" b="1" dirty="0" smtClean="0"/>
              <a:t> DEISA </a:t>
            </a:r>
            <a:r>
              <a:rPr lang="en-US" sz="2600" dirty="0" smtClean="0"/>
              <a:t>use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1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1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100" dirty="0" smtClean="0">
                <a:cs typeface="Times New Roman" pitchFamily="18" charset="0"/>
              </a:rPr>
              <a:t>, </a:t>
            </a:r>
            <a:r>
              <a:rPr lang="en-US" sz="21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100" dirty="0" smtClean="0">
                <a:cs typeface="Times New Roman" pitchFamily="18" charset="0"/>
              </a:rPr>
              <a:t> and </a:t>
            </a:r>
            <a:r>
              <a:rPr lang="en-US" sz="21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100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sz="2100" dirty="0" smtClean="0">
                <a:cs typeface="Times New Roman" pitchFamily="18" charset="0"/>
              </a:rPr>
              <a:t>Each use of FutureGrid is an</a:t>
            </a:r>
            <a:r>
              <a:rPr lang="en-US" sz="21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100" dirty="0" smtClean="0">
                <a:cs typeface="Times New Roman" pitchFamily="18" charset="0"/>
              </a:rPr>
              <a:t>that is </a:t>
            </a:r>
            <a:r>
              <a:rPr lang="en-US" sz="21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100" dirty="0" smtClean="0">
                <a:cs typeface="Times New Roman" pitchFamily="18" charset="0"/>
              </a:rPr>
              <a:t>A rich </a:t>
            </a:r>
            <a:r>
              <a:rPr lang="en-US" sz="21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100" dirty="0" smtClean="0">
                <a:cs typeface="Times New Roman" pitchFamily="18" charset="0"/>
              </a:rPr>
              <a:t>platform for advanced cyberinfrastructure classes</a:t>
            </a:r>
          </a:p>
          <a:p>
            <a:r>
              <a:rPr lang="en-US" sz="2400" dirty="0" smtClean="0"/>
              <a:t>Apply now to use FutureGrid on web  site </a:t>
            </a:r>
            <a:r>
              <a:rPr lang="en-US" sz="2400" dirty="0" smtClean="0">
                <a:hlinkClick r:id="rId3"/>
              </a:rPr>
              <a:t>www.futuregrid.org</a:t>
            </a:r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Reprovisioning based on prior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user submits a job to a general queue. This job specifies an OS (re-used stateless image) type attached to it. </a:t>
            </a:r>
          </a:p>
          <a:p>
            <a:r>
              <a:rPr lang="en-US" dirty="0" smtClean="0"/>
              <a:t>The queue evaluates the OS requirement. </a:t>
            </a:r>
          </a:p>
          <a:p>
            <a:pPr lvl="1"/>
            <a:r>
              <a:rPr lang="en-US" dirty="0" smtClean="0"/>
              <a:t>If an available node has OS already running, run the job there. </a:t>
            </a:r>
          </a:p>
          <a:p>
            <a:pPr lvl="1"/>
            <a:r>
              <a:rPr lang="en-US" dirty="0" smtClean="0"/>
              <a:t>If there are no OS types available, reprovision an available node and submit the job to the new node. </a:t>
            </a:r>
          </a:p>
          <a:p>
            <a:r>
              <a:rPr lang="en-US" dirty="0" smtClean="0"/>
              <a:t>Repeat the provisioning steps if the job requires multiple processors (such as a large MPI job). </a:t>
            </a:r>
          </a:p>
          <a:p>
            <a:r>
              <a:rPr lang="en-US" dirty="0" smtClean="0"/>
              <a:t>Use case: reusing the same stateless image between usages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 b="1" dirty="0" smtClean="0"/>
              <a:t>Generic Reprovisioning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1"/>
            <a:ext cx="8099540" cy="558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714992" cy="1143000"/>
          </a:xfrm>
        </p:spPr>
        <p:txBody>
          <a:bodyPr/>
          <a:lstStyle/>
          <a:p>
            <a:r>
              <a:rPr lang="en-US" b="1" dirty="0" smtClean="0"/>
              <a:t>Manage your own VO queue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use case illustrates how a group of users or a Virtual Organization (VO) can handle their own queue to specifically tune their application environment to their specification. </a:t>
            </a:r>
          </a:p>
          <a:p>
            <a:r>
              <a:rPr lang="en-US" dirty="0" smtClean="0"/>
              <a:t>A VO sets up a new queue, and provides an Operating System image that is associated to this image. </a:t>
            </a:r>
          </a:p>
          <a:p>
            <a:pPr lvl="1"/>
            <a:r>
              <a:rPr lang="en-US" dirty="0" smtClean="0"/>
              <a:t>FG can aid in image creation through the use of advanced scripts and a configuration management tool. </a:t>
            </a:r>
          </a:p>
          <a:p>
            <a:r>
              <a:rPr lang="en-US" dirty="0" smtClean="0"/>
              <a:t>A user within the VO submits a job to the VO queue. </a:t>
            </a:r>
          </a:p>
          <a:p>
            <a:r>
              <a:rPr lang="en-US" dirty="0" smtClean="0"/>
              <a:t>The queue is evaluated, and determines if can reuse existing node or need to re-provision idle node</a:t>
            </a:r>
          </a:p>
          <a:p>
            <a:pPr lvl="1"/>
            <a:r>
              <a:rPr lang="en-US" dirty="0" smtClean="0"/>
              <a:t>Repeat the provisioning steps if multiple processors are required (such as an MPI job).</a:t>
            </a:r>
          </a:p>
          <a:p>
            <a:r>
              <a:rPr lang="en-US" dirty="0" smtClean="0"/>
              <a:t>Use case: Provide queues called MPI, Genesis or Hadoop for the associated user community. Provisioning is hidden from the users.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72192" cy="1143000"/>
          </a:xfrm>
        </p:spPr>
        <p:txBody>
          <a:bodyPr/>
          <a:lstStyle/>
          <a:p>
            <a:r>
              <a:rPr lang="en-US" b="1" dirty="0" smtClean="0"/>
              <a:t>FutureGrid Viral 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8" y="0"/>
            <a:ext cx="5412699" cy="1143000"/>
          </a:xfrm>
        </p:spPr>
        <p:txBody>
          <a:bodyPr/>
          <a:lstStyle/>
          <a:p>
            <a:r>
              <a:rPr lang="en-US" b="1" dirty="0" smtClean="0"/>
              <a:t>FutureGrid Interaction with Commercial Clouds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715000"/>
          </a:xfrm>
        </p:spPr>
        <p:txBody>
          <a:bodyPr>
            <a:noAutofit/>
          </a:bodyPr>
          <a:lstStyle/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experiments that link Commercial Clouds and FutureGrid with one or more workflow environments and portal technology  installed to link components across these platforms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environments on FutureGrid that are similar to Commercial Clouds and natural for performance and functionality comparisons 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These can both be used to prepare for using Commercial Clouds and as the most likely starting point for porting to them</a:t>
            </a:r>
          </a:p>
          <a:p>
            <a:pPr marL="91440" lvl="1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One example would be support of MapReduce-like environments on FutureGrid including Hadoop on Linux and Dryad on Windows HPCS which are already part of FutureGrid portfolio of supported software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develop expertise and support porting to Commercial Clouds from other Windows or Linux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support comparisons between and integration of multiple commercial Cloud environments – especially Amazon and Azure in the immediate future 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r>
              <a:rPr lang="en-US" sz="2000" dirty="0" smtClean="0"/>
              <a:t>We develop tutorials and expertise to help users move to Commercial Clouds from other environments</a:t>
            </a:r>
          </a:p>
          <a:p>
            <a:pPr marL="91440">
              <a:lnSpc>
                <a:spcPts val="2200"/>
              </a:lnSpc>
              <a:spcBef>
                <a:spcPts val="376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software as needed onto “bare-metal” using Moab/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xCAT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gLite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Unicore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, Globus,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1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5334000"/>
            <a:ext cx="4648200" cy="519351"/>
            <a:chOff x="1143000" y="5419457"/>
            <a:chExt cx="4648200" cy="519351"/>
          </a:xfrm>
        </p:grpSpPr>
        <p:sp>
          <p:nvSpPr>
            <p:cNvPr id="4" name="Oval 3"/>
            <p:cNvSpPr/>
            <p:nvPr/>
          </p:nvSpPr>
          <p:spPr>
            <a:xfrm>
              <a:off x="1143000" y="5419457"/>
              <a:ext cx="1295400" cy="5193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Image1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559778" y="5419457"/>
              <a:ext cx="1295400" cy="5193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Image2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495800" y="5419457"/>
              <a:ext cx="1295400" cy="5193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ImageN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76556" y="544830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4114800" y="6019800"/>
            <a:ext cx="914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90600" y="5943600"/>
            <a:ext cx="914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62865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28650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05600" y="6470372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00" y="62865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</a:t>
            </a:r>
            <a:endParaRPr lang="en-US" dirty="0"/>
          </a:p>
        </p:txBody>
      </p:sp>
      <p:pic>
        <p:nvPicPr>
          <p:cNvPr id="63490" name="Picture 2" descr="http://www.clusterconnection.com/wp-content/uploads/2009/05/cluster-300x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943600"/>
            <a:ext cx="800100" cy="80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1166398280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Number of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05069"/>
            <a:ext cx="9144000" cy="59529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pPr lvl="1"/>
            <a:r>
              <a:rPr lang="en-US" sz="2200" dirty="0" smtClean="0"/>
              <a:t>Collaboration between research and infrastructure groups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2699" cy="838200"/>
          </a:xfrm>
        </p:spPr>
        <p:txBody>
          <a:bodyPr/>
          <a:lstStyle/>
          <a:p>
            <a:r>
              <a:rPr lang="en-US" dirty="0" smtClean="0"/>
              <a:t>FutureGrid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762000"/>
            <a:ext cx="408268" cy="4086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990600"/>
            <a:ext cx="2154879" cy="4086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Advisory Committee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066800"/>
            <a:ext cx="2269728" cy="7150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Executive Committee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PI and co-PI’s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1600200"/>
            <a:ext cx="1805384" cy="4086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 Manager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209800"/>
            <a:ext cx="2002053" cy="4086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Software Architect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3169444"/>
            <a:ext cx="1759388" cy="7150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Computers and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Network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45461" y="3169444"/>
            <a:ext cx="1078847" cy="4086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Software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7678" y="3169444"/>
            <a:ext cx="1469301" cy="4086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 Support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1951911"/>
            <a:ext cx="3400896" cy="7150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Operations and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Change Management Committee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4061" y="4419600"/>
            <a:ext cx="1440739" cy="408623"/>
          </a:xfrm>
          <a:prstGeom prst="roundRect">
            <a:avLst/>
          </a:prstGeom>
          <a:noFill/>
          <a:ln w="38100">
            <a:solidFill>
              <a:srgbClr val="49C4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Performance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74061" y="3733800"/>
            <a:ext cx="660770" cy="408623"/>
          </a:xfrm>
          <a:prstGeom prst="roundRect">
            <a:avLst/>
          </a:prstGeom>
          <a:noFill/>
          <a:ln w="38100">
            <a:solidFill>
              <a:srgbClr val="49C4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061" y="5105400"/>
            <a:ext cx="1282571" cy="715089"/>
          </a:xfrm>
          <a:prstGeom prst="roundRect">
            <a:avLst/>
          </a:prstGeom>
          <a:noFill/>
          <a:ln w="38100">
            <a:solidFill>
              <a:srgbClr val="49C4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Images/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Appliances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0" y="5715000"/>
            <a:ext cx="1152140" cy="715089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Portal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Web Site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62800" y="3169444"/>
            <a:ext cx="1228343" cy="10215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Training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Education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Outreach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76800" y="4419600"/>
            <a:ext cx="1497181" cy="715089"/>
          </a:xfrm>
          <a:prstGeom prst="roundRect">
            <a:avLst/>
          </a:prstGeom>
          <a:noFill/>
          <a:ln w="38100">
            <a:solidFill>
              <a:srgbClr val="49C4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Advanced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 Support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0" y="6324600"/>
            <a:ext cx="2312845" cy="40862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Systems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82478" y="3810000"/>
            <a:ext cx="1518322" cy="408623"/>
          </a:xfrm>
          <a:prstGeom prst="roundRect">
            <a:avLst/>
          </a:prstGeom>
          <a:noFill/>
          <a:ln w="38100">
            <a:solidFill>
              <a:srgbClr val="49C4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Basic Support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6" idx="2"/>
          </p:cNvCxnSpPr>
          <p:nvPr/>
        </p:nvCxnSpPr>
        <p:spPr>
          <a:xfrm rot="16200000" flipH="1">
            <a:off x="2999246" y="2033110"/>
            <a:ext cx="17249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1066800" y="2895600"/>
            <a:ext cx="6629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3962400" y="1447800"/>
            <a:ext cx="762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962400" y="2286000"/>
            <a:ext cx="762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3048000" y="1752600"/>
            <a:ext cx="762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971800" y="2362200"/>
            <a:ext cx="762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2743200" y="990600"/>
            <a:ext cx="762000" cy="15240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976967" y="3009899"/>
            <a:ext cx="2285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81301" y="3009899"/>
            <a:ext cx="2285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143501" y="3009899"/>
            <a:ext cx="2285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581900" y="3009899"/>
            <a:ext cx="2285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048000" y="4495800"/>
            <a:ext cx="2590800" cy="91440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304800" y="4724400"/>
            <a:ext cx="2286000" cy="76200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257300" y="4914900"/>
            <a:ext cx="2514600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562600" y="4495800"/>
            <a:ext cx="228600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896100" y="4686300"/>
            <a:ext cx="1143000" cy="4572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6019800" y="3352800"/>
            <a:ext cx="68580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114800" y="4343400"/>
            <a:ext cx="1524000" cy="0"/>
          </a:xfrm>
          <a:prstGeom prst="line">
            <a:avLst/>
          </a:prstGeom>
          <a:ln>
            <a:solidFill>
              <a:srgbClr val="49C40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1676400" y="4572000"/>
            <a:ext cx="1981200" cy="0"/>
          </a:xfrm>
          <a:prstGeom prst="line">
            <a:avLst/>
          </a:prstGeom>
          <a:ln>
            <a:solidFill>
              <a:srgbClr val="49C40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00600" y="5334000"/>
            <a:ext cx="1219200" cy="7620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3314700" y="3848100"/>
            <a:ext cx="1752600" cy="12192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1" y="1167447"/>
          <a:ext cx="8991599" cy="3937953"/>
        </p:xfrm>
        <a:graphic>
          <a:graphicData uri="http://schemas.openxmlformats.org/drawingml/2006/table">
            <a:tbl>
              <a:tblPr/>
              <a:tblGrid>
                <a:gridCol w="1523999"/>
                <a:gridCol w="762000"/>
                <a:gridCol w="1042749"/>
                <a:gridCol w="1132239"/>
                <a:gridCol w="1132238"/>
                <a:gridCol w="1132239"/>
                <a:gridCol w="817267"/>
                <a:gridCol w="144886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On Order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disk/memory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 on nodes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1336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4960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18912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1353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9861" y="1343025"/>
          <a:ext cx="8934139" cy="25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343400"/>
            <a:ext cx="733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add substantially more </a:t>
            </a:r>
            <a:r>
              <a:rPr lang="en-US" b="1" dirty="0" smtClean="0"/>
              <a:t>disk on node </a:t>
            </a:r>
            <a:r>
              <a:rPr lang="en-US" dirty="0" smtClean="0"/>
              <a:t>and at IU and UF as </a:t>
            </a:r>
            <a:r>
              <a:rPr lang="en-US" b="1" dirty="0" smtClean="0"/>
              <a:t>shared storage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2591</Words>
  <Application>Microsoft Office PowerPoint</Application>
  <PresentationFormat>On-screen Show (4:3)</PresentationFormat>
  <Paragraphs>473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3_Office Theme</vt:lpstr>
      <vt:lpstr>1_Office Theme</vt:lpstr>
      <vt:lpstr>What’s Hot in Clouds?</vt:lpstr>
      <vt:lpstr>Enable your work on  hot topics with FutureGrid</vt:lpstr>
      <vt:lpstr>FutureGrid key Concepts I</vt:lpstr>
      <vt:lpstr>FutureGrid key Concepts II</vt:lpstr>
      <vt:lpstr>Dynamic Provisioning Results</vt:lpstr>
      <vt:lpstr>FutureGrid Partners</vt:lpstr>
      <vt:lpstr>FutureGrid Organization</vt:lpstr>
      <vt:lpstr>Compute Hardware</vt:lpstr>
      <vt:lpstr>Storage Hardware</vt:lpstr>
      <vt:lpstr>FutureGrid:  a Grid/Cloud/HPC Testbed</vt:lpstr>
      <vt:lpstr>Network &amp; Internal Interconnects</vt:lpstr>
      <vt:lpstr>Network Impairment Device</vt:lpstr>
      <vt:lpstr>FutureGrid Usage Model</vt:lpstr>
      <vt:lpstr>Some Current FutureGrid projects</vt:lpstr>
      <vt:lpstr>Typical Performance Study</vt:lpstr>
      <vt:lpstr>OGF’10 Demo</vt:lpstr>
      <vt:lpstr>Slide 17</vt:lpstr>
      <vt:lpstr>Education on FutureGrid</vt:lpstr>
      <vt:lpstr>User Support</vt:lpstr>
      <vt:lpstr>Software Components</vt:lpstr>
      <vt:lpstr>FutureGrid Layered Software Stack </vt:lpstr>
      <vt:lpstr> Experiments I</vt:lpstr>
      <vt:lpstr>Experiments II</vt:lpstr>
      <vt:lpstr>Image Creation</vt:lpstr>
      <vt:lpstr>Image Repository</vt:lpstr>
      <vt:lpstr>Dynamic provisioning Examples</vt:lpstr>
      <vt:lpstr>From Dynamic Provisioning  to “RAIN”</vt:lpstr>
      <vt:lpstr>FG RAIN Command</vt:lpstr>
      <vt:lpstr>Rain in FutureGrid</vt:lpstr>
      <vt:lpstr>Reprovisioning based on prior state </vt:lpstr>
      <vt:lpstr>Generic Reprovisioning</vt:lpstr>
      <vt:lpstr>Manage your own VO queue</vt:lpstr>
      <vt:lpstr>FutureGrid Viral Growth Model</vt:lpstr>
      <vt:lpstr>FutureGrid Interaction with Commercial Clouds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23</cp:revision>
  <dcterms:created xsi:type="dcterms:W3CDTF">2010-11-17T03:44:50Z</dcterms:created>
  <dcterms:modified xsi:type="dcterms:W3CDTF">2011-01-10T00:11:48Z</dcterms:modified>
</cp:coreProperties>
</file>