
<file path=[Content_Types].xml><?xml version="1.0" encoding="utf-8"?>
<Types xmlns="http://schemas.openxmlformats.org/package/2006/content-types"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7" r:id="rId2"/>
    <p:sldId id="270" r:id="rId3"/>
    <p:sldId id="259" r:id="rId4"/>
    <p:sldId id="262" r:id="rId5"/>
    <p:sldId id="268" r:id="rId6"/>
    <p:sldId id="281" r:id="rId7"/>
    <p:sldId id="274" r:id="rId8"/>
    <p:sldId id="269" r:id="rId9"/>
    <p:sldId id="273" r:id="rId10"/>
    <p:sldId id="275" r:id="rId11"/>
    <p:sldId id="263" r:id="rId12"/>
    <p:sldId id="265" r:id="rId13"/>
    <p:sldId id="266" r:id="rId14"/>
    <p:sldId id="267" r:id="rId15"/>
    <p:sldId id="271" r:id="rId16"/>
    <p:sldId id="272" r:id="rId17"/>
    <p:sldId id="277" r:id="rId18"/>
    <p:sldId id="279" r:id="rId19"/>
    <p:sldId id="280" r:id="rId20"/>
  </p:sldIdLst>
  <p:sldSz cx="9144000" cy="6858000" type="screen4x3"/>
  <p:notesSz cx="6858000" cy="9144000"/>
  <p:custDataLst>
    <p:tags r:id="rId2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353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1099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F15ACA-DA1B-43A6-8E06-E2EDC38C1526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F5F995-62C6-4B1E-B829-60BC294F51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3642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2EC38D-76F9-4D02-B218-3C9CB0039E20}" type="slidenum">
              <a:rPr lang="en-US" smtClean="0">
                <a:solidFill>
                  <a:prstClr val="black"/>
                </a:solidFill>
              </a:rPr>
              <a:pPr/>
              <a:t>17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17281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FE2EF6-2C29-45ED-84E7-564F5EB11090}" type="slidenum">
              <a:rPr lang="en-US" smtClean="0">
                <a:solidFill>
                  <a:prstClr val="black"/>
                </a:solidFill>
              </a:rPr>
              <a:pPr/>
              <a:t>18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40050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FE2EF6-2C29-45ED-84E7-564F5EB11090}" type="slidenum">
              <a:rPr lang="en-US" smtClean="0">
                <a:solidFill>
                  <a:prstClr val="black"/>
                </a:solidFill>
              </a:rPr>
              <a:pPr/>
              <a:t>19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92827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97895-835E-48D5-8656-779D8EAC3BCA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2CFD6-E0A2-475E-99AD-BAC6FC6FE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229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97895-835E-48D5-8656-779D8EAC3BCA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2CFD6-E0A2-475E-99AD-BAC6FC6FE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575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97895-835E-48D5-8656-779D8EAC3BCA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2CFD6-E0A2-475E-99AD-BAC6FC6FE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948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97895-835E-48D5-8656-779D8EAC3BCA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2CFD6-E0A2-475E-99AD-BAC6FC6FE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986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97895-835E-48D5-8656-779D8EAC3BCA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2CFD6-E0A2-475E-99AD-BAC6FC6FE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261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97895-835E-48D5-8656-779D8EAC3BCA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2CFD6-E0A2-475E-99AD-BAC6FC6FE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617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97895-835E-48D5-8656-779D8EAC3BCA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2CFD6-E0A2-475E-99AD-BAC6FC6FE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78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97895-835E-48D5-8656-779D8EAC3BCA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2CFD6-E0A2-475E-99AD-BAC6FC6FE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334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97895-835E-48D5-8656-779D8EAC3BCA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2CFD6-E0A2-475E-99AD-BAC6FC6FE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408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97895-835E-48D5-8656-779D8EAC3BCA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2CFD6-E0A2-475E-99AD-BAC6FC6FE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14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97895-835E-48D5-8656-779D8EAC3BCA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2CFD6-E0A2-475E-99AD-BAC6FC6FE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361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C97895-835E-48D5-8656-779D8EAC3BCA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62CFD6-E0A2-475E-99AD-BAC6FC6FE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084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e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Arrow Connector 11"/>
          <p:cNvCxnSpPr/>
          <p:nvPr/>
        </p:nvCxnSpPr>
        <p:spPr>
          <a:xfrm>
            <a:off x="-199696" y="220717"/>
            <a:ext cx="3153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roup 12"/>
          <p:cNvGrpSpPr/>
          <p:nvPr/>
        </p:nvGrpSpPr>
        <p:grpSpPr>
          <a:xfrm>
            <a:off x="6034" y="1798576"/>
            <a:ext cx="9003570" cy="4543095"/>
            <a:chOff x="6034" y="1010300"/>
            <a:chExt cx="9003570" cy="4543095"/>
          </a:xfrm>
        </p:grpSpPr>
        <p:cxnSp>
          <p:nvCxnSpPr>
            <p:cNvPr id="14" name="Straight Arrow Connector 13"/>
            <p:cNvCxnSpPr/>
            <p:nvPr/>
          </p:nvCxnSpPr>
          <p:spPr>
            <a:xfrm>
              <a:off x="583032" y="1255708"/>
              <a:ext cx="7956916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3052525" y="5184063"/>
              <a:ext cx="3056221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/>
                <a:t>Internet of Things (Smart Grid)</a:t>
              </a:r>
            </a:p>
          </p:txBody>
        </p:sp>
        <p:grpSp>
          <p:nvGrpSpPr>
            <p:cNvPr id="57" name="Group 56"/>
            <p:cNvGrpSpPr/>
            <p:nvPr/>
          </p:nvGrpSpPr>
          <p:grpSpPr>
            <a:xfrm flipV="1">
              <a:off x="729186" y="4793909"/>
              <a:ext cx="7739699" cy="390154"/>
              <a:chOff x="936006" y="4186008"/>
              <a:chExt cx="7739699" cy="390154"/>
            </a:xfrm>
          </p:grpSpPr>
          <p:cxnSp>
            <p:nvCxnSpPr>
              <p:cNvPr id="37" name="Straight Arrow Connector 36"/>
              <p:cNvCxnSpPr/>
              <p:nvPr/>
            </p:nvCxnSpPr>
            <p:spPr>
              <a:xfrm>
                <a:off x="936006" y="4186008"/>
                <a:ext cx="0" cy="390154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Arrow Connector 39"/>
              <p:cNvCxnSpPr/>
              <p:nvPr/>
            </p:nvCxnSpPr>
            <p:spPr>
              <a:xfrm>
                <a:off x="1846558" y="4186008"/>
                <a:ext cx="0" cy="390154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Arrow Connector 40"/>
              <p:cNvCxnSpPr/>
              <p:nvPr/>
            </p:nvCxnSpPr>
            <p:spPr>
              <a:xfrm>
                <a:off x="2757110" y="4186008"/>
                <a:ext cx="0" cy="390154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Arrow Connector 41"/>
              <p:cNvCxnSpPr/>
              <p:nvPr/>
            </p:nvCxnSpPr>
            <p:spPr>
              <a:xfrm>
                <a:off x="3667662" y="4186008"/>
                <a:ext cx="0" cy="390154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Arrow Connector 42"/>
              <p:cNvCxnSpPr/>
              <p:nvPr/>
            </p:nvCxnSpPr>
            <p:spPr>
              <a:xfrm>
                <a:off x="4578214" y="4186008"/>
                <a:ext cx="0" cy="390154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Arrow Connector 43"/>
              <p:cNvCxnSpPr/>
              <p:nvPr/>
            </p:nvCxnSpPr>
            <p:spPr>
              <a:xfrm>
                <a:off x="5488766" y="4186008"/>
                <a:ext cx="0" cy="390154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Arrow Connector 44"/>
              <p:cNvCxnSpPr/>
              <p:nvPr/>
            </p:nvCxnSpPr>
            <p:spPr>
              <a:xfrm>
                <a:off x="1391282" y="4186008"/>
                <a:ext cx="0" cy="390154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Arrow Connector 45"/>
              <p:cNvCxnSpPr/>
              <p:nvPr/>
            </p:nvCxnSpPr>
            <p:spPr>
              <a:xfrm>
                <a:off x="2301834" y="4186008"/>
                <a:ext cx="0" cy="390154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Arrow Connector 46"/>
              <p:cNvCxnSpPr/>
              <p:nvPr/>
            </p:nvCxnSpPr>
            <p:spPr>
              <a:xfrm>
                <a:off x="3212386" y="4186008"/>
                <a:ext cx="0" cy="390154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Arrow Connector 47"/>
              <p:cNvCxnSpPr/>
              <p:nvPr/>
            </p:nvCxnSpPr>
            <p:spPr>
              <a:xfrm>
                <a:off x="4122938" y="4186008"/>
                <a:ext cx="0" cy="390154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Arrow Connector 48"/>
              <p:cNvCxnSpPr/>
              <p:nvPr/>
            </p:nvCxnSpPr>
            <p:spPr>
              <a:xfrm>
                <a:off x="5033490" y="4186008"/>
                <a:ext cx="0" cy="390154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Arrow Connector 49"/>
              <p:cNvCxnSpPr/>
              <p:nvPr/>
            </p:nvCxnSpPr>
            <p:spPr>
              <a:xfrm>
                <a:off x="5944042" y="4186008"/>
                <a:ext cx="0" cy="390154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Arrow Connector 50"/>
              <p:cNvCxnSpPr/>
              <p:nvPr/>
            </p:nvCxnSpPr>
            <p:spPr>
              <a:xfrm>
                <a:off x="6399318" y="4186008"/>
                <a:ext cx="0" cy="390154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Arrow Connector 51"/>
              <p:cNvCxnSpPr/>
              <p:nvPr/>
            </p:nvCxnSpPr>
            <p:spPr>
              <a:xfrm>
                <a:off x="6854594" y="4186008"/>
                <a:ext cx="0" cy="390154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Arrow Connector 52"/>
              <p:cNvCxnSpPr/>
              <p:nvPr/>
            </p:nvCxnSpPr>
            <p:spPr>
              <a:xfrm>
                <a:off x="7309870" y="4186008"/>
                <a:ext cx="0" cy="390154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Arrow Connector 53"/>
              <p:cNvCxnSpPr/>
              <p:nvPr/>
            </p:nvCxnSpPr>
            <p:spPr>
              <a:xfrm>
                <a:off x="7765146" y="4186008"/>
                <a:ext cx="0" cy="390154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Arrow Connector 54"/>
              <p:cNvCxnSpPr/>
              <p:nvPr/>
            </p:nvCxnSpPr>
            <p:spPr>
              <a:xfrm>
                <a:off x="8220422" y="4186008"/>
                <a:ext cx="0" cy="390154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Arrow Connector 55"/>
              <p:cNvCxnSpPr/>
              <p:nvPr/>
            </p:nvCxnSpPr>
            <p:spPr>
              <a:xfrm>
                <a:off x="8675705" y="4186008"/>
                <a:ext cx="0" cy="390154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" name="Group 4"/>
            <p:cNvGrpSpPr/>
            <p:nvPr/>
          </p:nvGrpSpPr>
          <p:grpSpPr>
            <a:xfrm>
              <a:off x="608799" y="3851903"/>
              <a:ext cx="7905383" cy="340555"/>
              <a:chOff x="561252" y="1607946"/>
              <a:chExt cx="7905383" cy="340555"/>
            </a:xfrm>
          </p:grpSpPr>
          <p:sp>
            <p:nvSpPr>
              <p:cNvPr id="59" name="Rounded Rectangle 58"/>
              <p:cNvSpPr/>
              <p:nvPr/>
            </p:nvSpPr>
            <p:spPr>
              <a:xfrm>
                <a:off x="561252" y="1607946"/>
                <a:ext cx="791883" cy="340555"/>
              </a:xfrm>
              <a:prstGeom prst="roundRect">
                <a:avLst/>
              </a:prstGeom>
              <a:solidFill>
                <a:schemeClr val="accent4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Storm</a:t>
                </a:r>
              </a:p>
            </p:txBody>
          </p:sp>
          <p:sp>
            <p:nvSpPr>
              <p:cNvPr id="60" name="Rounded Rectangle 59"/>
              <p:cNvSpPr/>
              <p:nvPr/>
            </p:nvSpPr>
            <p:spPr>
              <a:xfrm>
                <a:off x="1983952" y="1607946"/>
                <a:ext cx="791883" cy="340555"/>
              </a:xfrm>
              <a:prstGeom prst="roundRect">
                <a:avLst/>
              </a:prstGeom>
              <a:solidFill>
                <a:schemeClr val="accent4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Storm</a:t>
                </a:r>
              </a:p>
            </p:txBody>
          </p:sp>
          <p:sp>
            <p:nvSpPr>
              <p:cNvPr id="61" name="Rounded Rectangle 60"/>
              <p:cNvSpPr/>
              <p:nvPr/>
            </p:nvSpPr>
            <p:spPr>
              <a:xfrm>
                <a:off x="3406652" y="1607946"/>
                <a:ext cx="791883" cy="340555"/>
              </a:xfrm>
              <a:prstGeom prst="roundRect">
                <a:avLst/>
              </a:prstGeom>
              <a:solidFill>
                <a:schemeClr val="accent4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Storm</a:t>
                </a:r>
              </a:p>
            </p:txBody>
          </p:sp>
          <p:sp>
            <p:nvSpPr>
              <p:cNvPr id="62" name="Rounded Rectangle 61"/>
              <p:cNvSpPr/>
              <p:nvPr/>
            </p:nvSpPr>
            <p:spPr>
              <a:xfrm>
                <a:off x="4829352" y="1607946"/>
                <a:ext cx="791883" cy="340555"/>
              </a:xfrm>
              <a:prstGeom prst="roundRect">
                <a:avLst/>
              </a:prstGeom>
              <a:solidFill>
                <a:schemeClr val="accent4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Storm</a:t>
                </a:r>
              </a:p>
            </p:txBody>
          </p:sp>
          <p:sp>
            <p:nvSpPr>
              <p:cNvPr id="63" name="Rounded Rectangle 62"/>
              <p:cNvSpPr/>
              <p:nvPr/>
            </p:nvSpPr>
            <p:spPr>
              <a:xfrm>
                <a:off x="6252052" y="1607946"/>
                <a:ext cx="791883" cy="340555"/>
              </a:xfrm>
              <a:prstGeom prst="roundRect">
                <a:avLst/>
              </a:prstGeom>
              <a:solidFill>
                <a:schemeClr val="accent4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Storm</a:t>
                </a:r>
              </a:p>
            </p:txBody>
          </p:sp>
          <p:sp>
            <p:nvSpPr>
              <p:cNvPr id="64" name="Rounded Rectangle 63"/>
              <p:cNvSpPr/>
              <p:nvPr/>
            </p:nvSpPr>
            <p:spPr>
              <a:xfrm>
                <a:off x="7674752" y="1607946"/>
                <a:ext cx="791883" cy="340555"/>
              </a:xfrm>
              <a:prstGeom prst="roundRect">
                <a:avLst/>
              </a:prstGeom>
              <a:solidFill>
                <a:schemeClr val="accent4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Storm</a:t>
                </a:r>
              </a:p>
            </p:txBody>
          </p:sp>
        </p:grpSp>
        <p:sp>
          <p:nvSpPr>
            <p:cNvPr id="65" name="Rectangle 64"/>
            <p:cNvSpPr/>
            <p:nvPr/>
          </p:nvSpPr>
          <p:spPr>
            <a:xfrm>
              <a:off x="744193" y="1483441"/>
              <a:ext cx="7634595" cy="451944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Archival  Storage – NOSQL like </a:t>
              </a:r>
              <a:r>
                <a:rPr lang="en-US" dirty="0" err="1">
                  <a:solidFill>
                    <a:schemeClr val="tx1"/>
                  </a:solidFill>
                </a:rPr>
                <a:t>Hbase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6" name="Rectangle 65"/>
            <p:cNvSpPr/>
            <p:nvPr/>
          </p:nvSpPr>
          <p:spPr>
            <a:xfrm>
              <a:off x="744193" y="3323856"/>
              <a:ext cx="7634595" cy="405052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Streaming Processing (Iterative </a:t>
              </a:r>
              <a:r>
                <a:rPr lang="en-US" dirty="0" err="1">
                  <a:solidFill>
                    <a:schemeClr val="tx1"/>
                  </a:solidFill>
                </a:rPr>
                <a:t>MapReduce</a:t>
              </a:r>
              <a:r>
                <a:rPr lang="en-US" dirty="0">
                  <a:solidFill>
                    <a:schemeClr val="tx1"/>
                  </a:solidFill>
                </a:rPr>
                <a:t>)</a:t>
              </a:r>
            </a:p>
          </p:txBody>
        </p:sp>
        <p:sp>
          <p:nvSpPr>
            <p:cNvPr id="67" name="Rectangle 66"/>
            <p:cNvSpPr/>
            <p:nvPr/>
          </p:nvSpPr>
          <p:spPr>
            <a:xfrm>
              <a:off x="744193" y="2019391"/>
              <a:ext cx="7634595" cy="405052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Batch Processing (Iterative </a:t>
              </a:r>
              <a:r>
                <a:rPr lang="en-US" dirty="0" err="1">
                  <a:solidFill>
                    <a:schemeClr val="tx1"/>
                  </a:solidFill>
                </a:rPr>
                <a:t>MapReduce</a:t>
              </a:r>
              <a:r>
                <a:rPr lang="en-US" dirty="0">
                  <a:solidFill>
                    <a:schemeClr val="tx1"/>
                  </a:solidFill>
                </a:rPr>
                <a:t>)</a:t>
              </a:r>
            </a:p>
          </p:txBody>
        </p:sp>
        <p:sp>
          <p:nvSpPr>
            <p:cNvPr id="69" name="Curved Right Arrow 68"/>
            <p:cNvSpPr/>
            <p:nvPr/>
          </p:nvSpPr>
          <p:spPr>
            <a:xfrm flipV="1">
              <a:off x="76307" y="1618593"/>
              <a:ext cx="506725" cy="2427890"/>
            </a:xfrm>
            <a:prstGeom prst="curvedRightArrow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0" name="Curved Right Arrow 69"/>
            <p:cNvSpPr/>
            <p:nvPr/>
          </p:nvSpPr>
          <p:spPr>
            <a:xfrm flipH="1" flipV="1">
              <a:off x="8539947" y="1583615"/>
              <a:ext cx="469657" cy="2462868"/>
            </a:xfrm>
            <a:prstGeom prst="curvedRightArrow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grpSp>
          <p:nvGrpSpPr>
            <p:cNvPr id="74" name="Group 73"/>
            <p:cNvGrpSpPr/>
            <p:nvPr/>
          </p:nvGrpSpPr>
          <p:grpSpPr>
            <a:xfrm>
              <a:off x="446413" y="2359450"/>
              <a:ext cx="8230155" cy="994101"/>
              <a:chOff x="456923" y="2317409"/>
              <a:chExt cx="8230155" cy="994101"/>
            </a:xfrm>
          </p:grpSpPr>
          <p:grpSp>
            <p:nvGrpSpPr>
              <p:cNvPr id="73" name="Group 72"/>
              <p:cNvGrpSpPr/>
              <p:nvPr/>
            </p:nvGrpSpPr>
            <p:grpSpPr>
              <a:xfrm>
                <a:off x="456923" y="2628751"/>
                <a:ext cx="8230155" cy="399380"/>
                <a:chOff x="456923" y="2628751"/>
                <a:chExt cx="8230155" cy="399380"/>
              </a:xfrm>
            </p:grpSpPr>
            <p:sp>
              <p:nvSpPr>
                <p:cNvPr id="2" name="Oval 1"/>
                <p:cNvSpPr/>
                <p:nvPr/>
              </p:nvSpPr>
              <p:spPr>
                <a:xfrm>
                  <a:off x="456923" y="2628789"/>
                  <a:ext cx="1021563" cy="399304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100" b="1" dirty="0">
                      <a:solidFill>
                        <a:schemeClr val="tx1"/>
                      </a:solidFill>
                      <a:latin typeface="Arial" pitchFamily="34" charset="0"/>
                    </a:rPr>
                    <a:t>Raw Data</a:t>
                  </a:r>
                  <a:endParaRPr lang="en-US" sz="11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6" name="Oval 5"/>
                <p:cNvSpPr/>
                <p:nvPr/>
              </p:nvSpPr>
              <p:spPr>
                <a:xfrm>
                  <a:off x="2816419" y="2632705"/>
                  <a:ext cx="1450427" cy="391473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100" b="1" dirty="0">
                      <a:solidFill>
                        <a:schemeClr val="tx1"/>
                      </a:solidFill>
                      <a:latin typeface="Arial" pitchFamily="34" charset="0"/>
                      <a:sym typeface="Wingdings" pitchFamily="2" charset="2"/>
                    </a:rPr>
                    <a:t>Information</a:t>
                  </a:r>
                  <a:endParaRPr lang="en-US" sz="11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7" name="Oval 6"/>
                <p:cNvSpPr/>
                <p:nvPr/>
              </p:nvSpPr>
              <p:spPr>
                <a:xfrm>
                  <a:off x="6076699" y="2628751"/>
                  <a:ext cx="1123920" cy="39938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100" b="1" dirty="0">
                      <a:solidFill>
                        <a:schemeClr val="tx1"/>
                      </a:solidFill>
                      <a:latin typeface="Arial" pitchFamily="34" charset="0"/>
                    </a:rPr>
                    <a:t>Wisdom</a:t>
                  </a:r>
                  <a:endParaRPr lang="en-US" sz="11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8" name="Oval 7"/>
                <p:cNvSpPr/>
                <p:nvPr/>
              </p:nvSpPr>
              <p:spPr>
                <a:xfrm>
                  <a:off x="4511457" y="2643241"/>
                  <a:ext cx="1320631" cy="37040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100" b="1" dirty="0">
                      <a:solidFill>
                        <a:schemeClr val="tx1"/>
                      </a:solidFill>
                      <a:latin typeface="Arial" pitchFamily="34" charset="0"/>
                    </a:rPr>
                    <a:t>Knowledge</a:t>
                  </a:r>
                  <a:endParaRPr lang="en-US" sz="11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9" name="Oval 8"/>
                <p:cNvSpPr/>
                <p:nvPr/>
              </p:nvSpPr>
              <p:spPr>
                <a:xfrm>
                  <a:off x="1723097" y="2670877"/>
                  <a:ext cx="848711" cy="315129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100" b="1" dirty="0">
                      <a:solidFill>
                        <a:schemeClr val="tx1"/>
                      </a:solidFill>
                      <a:latin typeface="Arial" pitchFamily="34" charset="0"/>
                    </a:rPr>
                    <a:t>Data</a:t>
                  </a:r>
                  <a:endParaRPr lang="en-US" sz="11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0" name="Oval 9"/>
                <p:cNvSpPr/>
                <p:nvPr/>
              </p:nvSpPr>
              <p:spPr>
                <a:xfrm>
                  <a:off x="7445230" y="2628752"/>
                  <a:ext cx="1241848" cy="399379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r>
                    <a:rPr lang="en-US" sz="1100" b="1" dirty="0">
                      <a:solidFill>
                        <a:schemeClr val="tx1"/>
                      </a:solidFill>
                      <a:latin typeface="Arial" pitchFamily="34" charset="0"/>
                    </a:rPr>
                    <a:t>Decisions</a:t>
                  </a:r>
                </a:p>
              </p:txBody>
            </p:sp>
          </p:grpSp>
          <p:sp>
            <p:nvSpPr>
              <p:cNvPr id="68" name="Rectangle 67"/>
              <p:cNvSpPr/>
              <p:nvPr/>
            </p:nvSpPr>
            <p:spPr>
              <a:xfrm>
                <a:off x="3871885" y="2317409"/>
                <a:ext cx="1150956" cy="400110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en-US" sz="2000" b="1" cap="none" spc="0" dirty="0">
                    <a:ln w="9525">
                      <a:solidFill>
                        <a:schemeClr val="bg1"/>
                      </a:solidFill>
                      <a:prstDash val="solid"/>
                    </a:ln>
                    <a:solidFill>
                      <a:schemeClr val="tx1"/>
                    </a:solidFill>
                    <a:effectLst>
                      <a:outerShdw blurRad="12700" dist="38100" dir="2700000" algn="tl" rotWithShape="0">
                        <a:schemeClr val="bg1">
                          <a:lumMod val="50000"/>
                        </a:schemeClr>
                      </a:outerShdw>
                    </a:effectLst>
                  </a:rPr>
                  <a:t>Analytics</a:t>
                </a:r>
                <a:endParaRPr lang="en-US" b="1" cap="none" spc="0" dirty="0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chemeClr val="tx1"/>
                  </a:solidFill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</a:endParaRPr>
              </a:p>
            </p:txBody>
          </p:sp>
          <p:sp>
            <p:nvSpPr>
              <p:cNvPr id="72" name="Rectangle 71"/>
              <p:cNvSpPr/>
              <p:nvPr/>
            </p:nvSpPr>
            <p:spPr>
              <a:xfrm>
                <a:off x="3890954" y="2911400"/>
                <a:ext cx="1150956" cy="400110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en-US" sz="2000" b="1" cap="none" spc="0" dirty="0">
                    <a:ln w="9525">
                      <a:solidFill>
                        <a:schemeClr val="bg1"/>
                      </a:solidFill>
                      <a:prstDash val="solid"/>
                    </a:ln>
                    <a:solidFill>
                      <a:schemeClr val="tx1"/>
                    </a:solidFill>
                    <a:effectLst>
                      <a:outerShdw blurRad="12700" dist="38100" dir="2700000" algn="tl" rotWithShape="0">
                        <a:schemeClr val="bg1">
                          <a:lumMod val="50000"/>
                        </a:schemeClr>
                      </a:outerShdw>
                    </a:effectLst>
                  </a:rPr>
                  <a:t>Analytics</a:t>
                </a:r>
                <a:endParaRPr lang="en-US" b="1" cap="none" spc="0" dirty="0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chemeClr val="tx1"/>
                  </a:solidFill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</a:endParaRPr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6034" y="4367461"/>
              <a:ext cx="8533914" cy="369332"/>
              <a:chOff x="39023" y="1188160"/>
              <a:chExt cx="8533914" cy="369332"/>
            </a:xfrm>
          </p:grpSpPr>
          <p:grpSp>
            <p:nvGrpSpPr>
              <p:cNvPr id="36" name="Group 35"/>
              <p:cNvGrpSpPr/>
              <p:nvPr/>
            </p:nvGrpSpPr>
            <p:grpSpPr>
              <a:xfrm>
                <a:off x="728134" y="1249844"/>
                <a:ext cx="7844803" cy="211273"/>
                <a:chOff x="728134" y="2626940"/>
                <a:chExt cx="7844803" cy="211273"/>
              </a:xfrm>
            </p:grpSpPr>
            <p:sp>
              <p:nvSpPr>
                <p:cNvPr id="18" name="Oval 17"/>
                <p:cNvSpPr/>
                <p:nvPr/>
              </p:nvSpPr>
              <p:spPr>
                <a:xfrm>
                  <a:off x="728134" y="2626940"/>
                  <a:ext cx="210208" cy="211273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" name="Oval 18"/>
                <p:cNvSpPr/>
                <p:nvPr/>
              </p:nvSpPr>
              <p:spPr>
                <a:xfrm>
                  <a:off x="1177228" y="2626940"/>
                  <a:ext cx="210208" cy="211273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" name="Oval 19"/>
                <p:cNvSpPr/>
                <p:nvPr/>
              </p:nvSpPr>
              <p:spPr>
                <a:xfrm>
                  <a:off x="1626322" y="2626940"/>
                  <a:ext cx="210208" cy="211273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" name="Oval 20"/>
                <p:cNvSpPr/>
                <p:nvPr/>
              </p:nvSpPr>
              <p:spPr>
                <a:xfrm>
                  <a:off x="2075416" y="2626940"/>
                  <a:ext cx="210208" cy="211273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" name="Oval 21"/>
                <p:cNvSpPr/>
                <p:nvPr/>
              </p:nvSpPr>
              <p:spPr>
                <a:xfrm>
                  <a:off x="2524510" y="2626940"/>
                  <a:ext cx="210208" cy="211273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" name="Oval 22"/>
                <p:cNvSpPr/>
                <p:nvPr/>
              </p:nvSpPr>
              <p:spPr>
                <a:xfrm>
                  <a:off x="2973604" y="2626940"/>
                  <a:ext cx="210208" cy="211273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" name="Oval 23"/>
                <p:cNvSpPr/>
                <p:nvPr/>
              </p:nvSpPr>
              <p:spPr>
                <a:xfrm>
                  <a:off x="3422698" y="2626940"/>
                  <a:ext cx="210208" cy="211273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" name="Oval 24"/>
                <p:cNvSpPr/>
                <p:nvPr/>
              </p:nvSpPr>
              <p:spPr>
                <a:xfrm>
                  <a:off x="3871792" y="2626940"/>
                  <a:ext cx="210208" cy="211273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" name="Oval 25"/>
                <p:cNvSpPr/>
                <p:nvPr/>
              </p:nvSpPr>
              <p:spPr>
                <a:xfrm>
                  <a:off x="4320886" y="2626940"/>
                  <a:ext cx="210208" cy="211273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" name="Oval 26"/>
                <p:cNvSpPr/>
                <p:nvPr/>
              </p:nvSpPr>
              <p:spPr>
                <a:xfrm>
                  <a:off x="4769980" y="2626940"/>
                  <a:ext cx="210208" cy="211273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" name="Oval 27"/>
                <p:cNvSpPr/>
                <p:nvPr/>
              </p:nvSpPr>
              <p:spPr>
                <a:xfrm>
                  <a:off x="5219074" y="2626940"/>
                  <a:ext cx="210208" cy="211273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" name="Oval 28"/>
                <p:cNvSpPr/>
                <p:nvPr/>
              </p:nvSpPr>
              <p:spPr>
                <a:xfrm>
                  <a:off x="5668168" y="2626940"/>
                  <a:ext cx="210208" cy="211273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" name="Oval 29"/>
                <p:cNvSpPr/>
                <p:nvPr/>
              </p:nvSpPr>
              <p:spPr>
                <a:xfrm>
                  <a:off x="6117262" y="2626940"/>
                  <a:ext cx="210208" cy="211273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" name="Oval 30"/>
                <p:cNvSpPr/>
                <p:nvPr/>
              </p:nvSpPr>
              <p:spPr>
                <a:xfrm>
                  <a:off x="6566356" y="2626940"/>
                  <a:ext cx="210208" cy="211273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" name="Oval 31"/>
                <p:cNvSpPr/>
                <p:nvPr/>
              </p:nvSpPr>
              <p:spPr>
                <a:xfrm>
                  <a:off x="7015450" y="2626940"/>
                  <a:ext cx="210208" cy="211273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" name="Oval 32"/>
                <p:cNvSpPr/>
                <p:nvPr/>
              </p:nvSpPr>
              <p:spPr>
                <a:xfrm>
                  <a:off x="7464544" y="2626940"/>
                  <a:ext cx="210208" cy="211273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" name="Oval 33"/>
                <p:cNvSpPr/>
                <p:nvPr/>
              </p:nvSpPr>
              <p:spPr>
                <a:xfrm>
                  <a:off x="7913638" y="2626940"/>
                  <a:ext cx="210208" cy="211273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" name="Oval 34"/>
                <p:cNvSpPr/>
                <p:nvPr/>
              </p:nvSpPr>
              <p:spPr>
                <a:xfrm>
                  <a:off x="8362729" y="2626940"/>
                  <a:ext cx="210208" cy="211273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TextBox 74"/>
              <p:cNvSpPr txBox="1"/>
              <p:nvPr/>
            </p:nvSpPr>
            <p:spPr>
              <a:xfrm>
                <a:off x="39023" y="1188160"/>
                <a:ext cx="966931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Pub-Sub</a:t>
                </a:r>
              </a:p>
            </p:txBody>
          </p:sp>
        </p:grpSp>
        <p:sp>
          <p:nvSpPr>
            <p:cNvPr id="3" name="TextBox 2"/>
            <p:cNvSpPr txBox="1"/>
            <p:nvPr/>
          </p:nvSpPr>
          <p:spPr>
            <a:xfrm>
              <a:off x="2334855" y="1010300"/>
              <a:ext cx="4453270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b="1" dirty="0"/>
                <a:t>System Orchestration / Dataflow / Workflow</a:t>
              </a:r>
            </a:p>
          </p:txBody>
        </p:sp>
      </p:grp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34" y="290266"/>
            <a:ext cx="9137966" cy="828823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latin typeface="Calibri" panose="020F0502020204030204" pitchFamily="34" charset="0"/>
              </a:rPr>
              <a:t>Cloud DIKW based on HPC-ABDS to integrate streaming and batch </a:t>
            </a:r>
            <a:r>
              <a:rPr lang="en-US" b="1">
                <a:latin typeface="Calibri" panose="020F0502020204030204" pitchFamily="34" charset="0"/>
              </a:rPr>
              <a:t>Big Data </a:t>
            </a:r>
            <a:endParaRPr lang="en-US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91521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53" y="289066"/>
            <a:ext cx="9114693" cy="6205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60510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1600"/>
            <a:ext cx="8229600" cy="902868"/>
          </a:xfrm>
        </p:spPr>
        <p:txBody>
          <a:bodyPr/>
          <a:lstStyle/>
          <a:p>
            <a:r>
              <a:rPr lang="en-US" b="1" dirty="0"/>
              <a:t>4 Forms of MapReduce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107405" y="786827"/>
            <a:ext cx="8735869" cy="2970808"/>
            <a:chOff x="107405" y="510794"/>
            <a:chExt cx="8735869" cy="2970808"/>
          </a:xfrm>
        </p:grpSpPr>
        <p:sp>
          <p:nvSpPr>
            <p:cNvPr id="5" name="Rectangle 4"/>
            <p:cNvSpPr/>
            <p:nvPr/>
          </p:nvSpPr>
          <p:spPr>
            <a:xfrm>
              <a:off x="6796620" y="1030653"/>
              <a:ext cx="2046654" cy="243676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182880" rIns="91440" bIns="45720" numCol="1" spcCol="0" rtlCol="0" fromWordArt="0" anchor="ctr" anchorCtr="0" forceAA="0" compatLnSpc="1">
              <a:noAutofit/>
            </a:bodyPr>
            <a:lstStyle/>
            <a:p>
              <a:pPr marL="22860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200">
                  <a:effectLst/>
                  <a:latin typeface="Times New Roman"/>
                  <a:ea typeface="Times New Roman"/>
                </a:rPr>
                <a:t> </a:t>
              </a:r>
            </a:p>
          </p:txBody>
        </p:sp>
        <p:sp>
          <p:nvSpPr>
            <p:cNvPr id="6" name="Rectangle 5"/>
            <p:cNvSpPr/>
            <p:nvPr/>
          </p:nvSpPr>
          <p:spPr>
            <a:xfrm>
              <a:off x="107406" y="524016"/>
              <a:ext cx="2006402" cy="548640"/>
            </a:xfrm>
            <a:prstGeom prst="rect">
              <a:avLst/>
            </a:prstGeom>
            <a:solidFill>
              <a:schemeClr val="bg1"/>
            </a:solidFill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0" rIns="91440" bIns="0" numCol="1" spcCol="0" rtlCol="0" fromWordArt="0" anchor="ctr" anchorCtr="0" forceAA="0" compatLnSpc="1"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600" b="1" dirty="0">
                  <a:solidFill>
                    <a:srgbClr val="000000"/>
                  </a:solidFill>
                  <a:effectLst/>
                  <a:latin typeface="Arial"/>
                  <a:ea typeface="Times New Roman"/>
                  <a:cs typeface="Times New Roman"/>
                </a:rPr>
                <a:t>(1) Map Only</a:t>
              </a:r>
              <a:endParaRPr lang="en-US" sz="2000" b="1" dirty="0">
                <a:effectLst/>
                <a:ea typeface="Times New Roman"/>
                <a:cs typeface="Times New Roman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6786753" y="517578"/>
              <a:ext cx="2046654" cy="506292"/>
            </a:xfrm>
            <a:prstGeom prst="rect">
              <a:avLst/>
            </a:prstGeom>
            <a:solidFill>
              <a:schemeClr val="bg1"/>
            </a:solidFill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0" tIns="27432" rIns="0" bIns="45720" numCol="1" spcCol="0" rtlCol="0" fromWordArt="0" anchor="ctr" anchorCtr="0" forceAA="0" compatLnSpc="1"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b="1" dirty="0">
                  <a:solidFill>
                    <a:srgbClr val="000000"/>
                  </a:solidFill>
                  <a:effectLst/>
                  <a:latin typeface="Arial"/>
                  <a:ea typeface="Times New Roman"/>
                  <a:cs typeface="Times New Roman"/>
                </a:rPr>
                <a:t>(</a:t>
              </a:r>
              <a:r>
                <a:rPr lang="en-US" sz="1600" b="1" dirty="0">
                  <a:solidFill>
                    <a:srgbClr val="000000"/>
                  </a:solidFill>
                  <a:effectLst/>
                  <a:latin typeface="Arial"/>
                  <a:ea typeface="Times New Roman"/>
                  <a:cs typeface="Times New Roman"/>
                </a:rPr>
                <a:t>4) Point to Point or Map-Communication</a:t>
              </a:r>
              <a:endParaRPr lang="en-US" sz="2400" b="1" dirty="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4382126" y="510794"/>
              <a:ext cx="2409221" cy="548640"/>
            </a:xfrm>
            <a:prstGeom prst="rect">
              <a:avLst/>
            </a:prstGeom>
            <a:solidFill>
              <a:schemeClr val="bg1"/>
            </a:solidFill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45720" numCol="1" spcCol="0" rtlCol="0" fromWordArt="0" anchor="ctr" anchorCtr="0" forceAA="0" compatLnSpc="1"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600" b="1" dirty="0">
                  <a:solidFill>
                    <a:srgbClr val="000000"/>
                  </a:solidFill>
                  <a:effectLst/>
                  <a:latin typeface="Arial"/>
                  <a:ea typeface="Times New Roman"/>
                  <a:cs typeface="Times New Roman"/>
                </a:rPr>
                <a:t>(3) Iterative Map Reduce or Map-Collective</a:t>
              </a:r>
              <a:endParaRPr lang="en-US" sz="2400" b="1" dirty="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2113807" y="524016"/>
              <a:ext cx="2268324" cy="548640"/>
            </a:xfrm>
            <a:prstGeom prst="rect">
              <a:avLst/>
            </a:prstGeom>
            <a:solidFill>
              <a:schemeClr val="bg1"/>
            </a:solidFill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0" rIns="91440" bIns="0" numCol="1" spcCol="0" rtlCol="0" fromWordArt="0" anchor="ctr" anchorCtr="0" forceAA="0" compatLnSpc="1"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600" b="1" dirty="0">
                  <a:solidFill>
                    <a:srgbClr val="000000"/>
                  </a:solidFill>
                  <a:effectLst/>
                  <a:latin typeface="Arial"/>
                  <a:ea typeface="Times New Roman"/>
                  <a:cs typeface="Times New Roman"/>
                </a:rPr>
                <a:t>(2) Classic MapReduce</a:t>
              </a:r>
              <a:endParaRPr lang="en-US" sz="2400" b="1" dirty="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07405" y="1052838"/>
              <a:ext cx="2006401" cy="241760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182880" rIns="91440" bIns="45720" numCol="1" spcCol="0" rtlCol="0" fromWordArt="0" anchor="ctr" anchorCtr="0" forceAA="0" compatLnSpc="1">
              <a:noAutofit/>
            </a:bodyPr>
            <a:lstStyle/>
            <a:p>
              <a:pPr marL="22860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200" b="1">
                  <a:effectLst/>
                  <a:latin typeface="Times New Roman"/>
                  <a:ea typeface="Times New Roman"/>
                </a:rPr>
                <a:t> 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123122" y="1056138"/>
              <a:ext cx="2268323" cy="241760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182880" rIns="91440" bIns="45720" numCol="1" spcCol="0" rtlCol="0" fromWordArt="0" anchor="ctr" anchorCtr="0" forceAA="0" compatLnSpc="1">
              <a:noAutofit/>
            </a:bodyPr>
            <a:lstStyle/>
            <a:p>
              <a:pPr marL="22860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200" b="1">
                  <a:effectLst/>
                  <a:latin typeface="Times New Roman"/>
                  <a:ea typeface="Times New Roman"/>
                </a:rPr>
                <a:t> </a:t>
              </a:r>
            </a:p>
          </p:txBody>
        </p:sp>
        <p:sp>
          <p:nvSpPr>
            <p:cNvPr id="12" name="TextBox 36"/>
            <p:cNvSpPr txBox="1"/>
            <p:nvPr/>
          </p:nvSpPr>
          <p:spPr>
            <a:xfrm>
              <a:off x="2916273" y="1136719"/>
              <a:ext cx="778568" cy="401859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400" b="1" kern="1200">
                  <a:solidFill>
                    <a:srgbClr val="000000"/>
                  </a:solidFill>
                  <a:effectLst/>
                  <a:latin typeface="Arial"/>
                  <a:ea typeface="Times New Roman"/>
                </a:rPr>
                <a:t>Input</a:t>
              </a:r>
              <a:endParaRPr lang="en-US" sz="2000" b="1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3" name="Oval 12"/>
            <p:cNvSpPr/>
            <p:nvPr/>
          </p:nvSpPr>
          <p:spPr>
            <a:xfrm>
              <a:off x="3619399" y="1827652"/>
              <a:ext cx="337989" cy="386816"/>
            </a:xfrm>
            <a:prstGeom prst="ellipse">
              <a:avLst/>
            </a:prstGeom>
            <a:solidFill>
              <a:srgbClr val="92D050"/>
            </a:solidFill>
            <a:ln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100" b="1">
                  <a:effectLst/>
                  <a:latin typeface="Times New Roman"/>
                  <a:ea typeface="Times New Roman"/>
                </a:rPr>
                <a:t> </a:t>
              </a:r>
              <a:endParaRPr lang="en-US" sz="1200" b="1">
                <a:effectLst/>
                <a:latin typeface="Times New Roman"/>
                <a:ea typeface="Times New Roman"/>
              </a:endParaRPr>
            </a:p>
          </p:txBody>
        </p:sp>
        <p:cxnSp>
          <p:nvCxnSpPr>
            <p:cNvPr id="14" name="Straight Arrow Connector 13"/>
            <p:cNvCxnSpPr/>
            <p:nvPr/>
          </p:nvCxnSpPr>
          <p:spPr>
            <a:xfrm>
              <a:off x="3788393" y="1431437"/>
              <a:ext cx="0" cy="384129"/>
            </a:xfrm>
            <a:prstGeom prst="straightConnector1">
              <a:avLst/>
            </a:prstGeom>
            <a:ln>
              <a:headEnd type="none" w="med" len="med"/>
              <a:tailEnd type="triangle" w="med" len="med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  <p:grpSp>
          <p:nvGrpSpPr>
            <p:cNvPr id="15" name="Group 14"/>
            <p:cNvGrpSpPr/>
            <p:nvPr/>
          </p:nvGrpSpPr>
          <p:grpSpPr>
            <a:xfrm>
              <a:off x="3154657" y="1995489"/>
              <a:ext cx="252364" cy="30945"/>
              <a:chOff x="661555" y="648462"/>
              <a:chExt cx="170688" cy="18288"/>
            </a:xfrm>
          </p:grpSpPr>
          <p:sp>
            <p:nvSpPr>
              <p:cNvPr id="102" name="Oval 101"/>
              <p:cNvSpPr/>
              <p:nvPr/>
            </p:nvSpPr>
            <p:spPr>
              <a:xfrm>
                <a:off x="661555" y="648462"/>
                <a:ext cx="18288" cy="18288"/>
              </a:xfrm>
              <a:prstGeom prst="ellipse">
                <a:avLst/>
              </a:prstGeom>
              <a:ln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 b="1">
                    <a:effectLst/>
                    <a:latin typeface="Times New Roman"/>
                    <a:ea typeface="Times New Roman"/>
                  </a:rPr>
                  <a:t> </a:t>
                </a:r>
                <a:endParaRPr lang="en-US" sz="1200" b="1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103" name="Oval 102"/>
              <p:cNvSpPr/>
              <p:nvPr/>
            </p:nvSpPr>
            <p:spPr>
              <a:xfrm>
                <a:off x="813955" y="648462"/>
                <a:ext cx="18288" cy="18288"/>
              </a:xfrm>
              <a:prstGeom prst="ellipse">
                <a:avLst/>
              </a:prstGeom>
              <a:ln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 b="1">
                    <a:effectLst/>
                    <a:latin typeface="Times New Roman"/>
                    <a:ea typeface="Times New Roman"/>
                  </a:rPr>
                  <a:t> </a:t>
                </a:r>
                <a:endParaRPr lang="en-US" sz="1200" b="1">
                  <a:effectLst/>
                  <a:latin typeface="Times New Roman"/>
                  <a:ea typeface="Times New Roman"/>
                </a:endParaRPr>
              </a:p>
            </p:txBody>
          </p:sp>
        </p:grpSp>
        <p:sp>
          <p:nvSpPr>
            <p:cNvPr id="16" name="TextBox 48"/>
            <p:cNvSpPr txBox="1"/>
            <p:nvPr/>
          </p:nvSpPr>
          <p:spPr>
            <a:xfrm>
              <a:off x="3859184" y="1621039"/>
              <a:ext cx="671300" cy="401859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400" b="1" kern="1200" dirty="0">
                  <a:solidFill>
                    <a:srgbClr val="000000"/>
                  </a:solidFill>
                  <a:effectLst/>
                  <a:latin typeface="Arial"/>
                  <a:ea typeface="Times New Roman"/>
                </a:rPr>
                <a:t>map</a:t>
              </a:r>
              <a:endParaRPr lang="en-US" sz="2000" b="1" dirty="0">
                <a:effectLst/>
                <a:latin typeface="Times New Roman"/>
                <a:ea typeface="Times New Roman"/>
              </a:endParaRPr>
            </a:p>
          </p:txBody>
        </p:sp>
        <p:cxnSp>
          <p:nvCxnSpPr>
            <p:cNvPr id="17" name="Straight Arrow Connector 16"/>
            <p:cNvCxnSpPr>
              <a:stCxn id="13" idx="4"/>
              <a:endCxn id="25" idx="7"/>
            </p:cNvCxnSpPr>
            <p:nvPr/>
          </p:nvCxnSpPr>
          <p:spPr>
            <a:xfrm flipH="1">
              <a:off x="3694843" y="2214468"/>
              <a:ext cx="93551" cy="432450"/>
            </a:xfrm>
            <a:prstGeom prst="straightConnector1">
              <a:avLst/>
            </a:prstGeom>
            <a:ln>
              <a:headEnd type="none" w="med" len="med"/>
              <a:tailEnd type="triangle" w="med" len="med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  <p:sp>
          <p:nvSpPr>
            <p:cNvPr id="18" name="Oval 17"/>
            <p:cNvSpPr/>
            <p:nvPr/>
          </p:nvSpPr>
          <p:spPr>
            <a:xfrm>
              <a:off x="2176541" y="1827652"/>
              <a:ext cx="337989" cy="386816"/>
            </a:xfrm>
            <a:prstGeom prst="ellipse">
              <a:avLst/>
            </a:prstGeom>
            <a:solidFill>
              <a:srgbClr val="92D050"/>
            </a:solidFill>
            <a:ln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100" b="1">
                  <a:effectLst/>
                  <a:latin typeface="Times New Roman"/>
                  <a:ea typeface="Times New Roman"/>
                </a:rPr>
                <a:t> </a:t>
              </a:r>
              <a:endParaRPr lang="en-US" sz="1200" b="1">
                <a:effectLst/>
                <a:latin typeface="Times New Roman"/>
                <a:ea typeface="Times New Roman"/>
              </a:endParaRPr>
            </a:p>
          </p:txBody>
        </p:sp>
        <p:cxnSp>
          <p:nvCxnSpPr>
            <p:cNvPr id="19" name="Straight Arrow Connector 18"/>
            <p:cNvCxnSpPr/>
            <p:nvPr/>
          </p:nvCxnSpPr>
          <p:spPr>
            <a:xfrm>
              <a:off x="2345536" y="1431973"/>
              <a:ext cx="0" cy="383592"/>
            </a:xfrm>
            <a:prstGeom prst="straightConnector1">
              <a:avLst/>
            </a:prstGeom>
            <a:ln>
              <a:headEnd type="none" w="med" len="med"/>
              <a:tailEnd type="triangle" w="med" len="med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  <p:cxnSp>
          <p:nvCxnSpPr>
            <p:cNvPr id="20" name="Straight Arrow Connector 19"/>
            <p:cNvCxnSpPr>
              <a:stCxn id="18" idx="4"/>
              <a:endCxn id="24" idx="1"/>
            </p:cNvCxnSpPr>
            <p:nvPr/>
          </p:nvCxnSpPr>
          <p:spPr>
            <a:xfrm>
              <a:off x="2345536" y="2214468"/>
              <a:ext cx="276067" cy="446918"/>
            </a:xfrm>
            <a:prstGeom prst="straightConnector1">
              <a:avLst/>
            </a:prstGeom>
            <a:ln>
              <a:headEnd type="none" w="med" len="med"/>
              <a:tailEnd type="triangle" w="med" len="med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  <p:sp>
          <p:nvSpPr>
            <p:cNvPr id="21" name="Oval 20"/>
            <p:cNvSpPr/>
            <p:nvPr/>
          </p:nvSpPr>
          <p:spPr>
            <a:xfrm>
              <a:off x="2574884" y="1827652"/>
              <a:ext cx="337989" cy="386816"/>
            </a:xfrm>
            <a:prstGeom prst="ellipse">
              <a:avLst/>
            </a:prstGeom>
            <a:solidFill>
              <a:srgbClr val="92D050"/>
            </a:solidFill>
            <a:ln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100" b="1">
                  <a:effectLst/>
                  <a:latin typeface="Times New Roman"/>
                  <a:ea typeface="Times New Roman"/>
                </a:rPr>
                <a:t> </a:t>
              </a:r>
              <a:endParaRPr lang="en-US" sz="1200" b="1">
                <a:effectLst/>
                <a:latin typeface="Times New Roman"/>
                <a:ea typeface="Times New Roman"/>
              </a:endParaRPr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>
              <a:off x="2743878" y="1431973"/>
              <a:ext cx="0" cy="383592"/>
            </a:xfrm>
            <a:prstGeom prst="straightConnector1">
              <a:avLst/>
            </a:prstGeom>
            <a:ln>
              <a:headEnd type="none" w="med" len="med"/>
              <a:tailEnd type="triangle" w="med" len="med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  <p:cxnSp>
          <p:nvCxnSpPr>
            <p:cNvPr id="23" name="Straight Arrow Connector 22"/>
            <p:cNvCxnSpPr>
              <a:stCxn id="21" idx="4"/>
              <a:endCxn id="24" idx="0"/>
            </p:cNvCxnSpPr>
            <p:nvPr/>
          </p:nvCxnSpPr>
          <p:spPr>
            <a:xfrm flipH="1">
              <a:off x="2740820" y="2214468"/>
              <a:ext cx="3059" cy="390270"/>
            </a:xfrm>
            <a:prstGeom prst="straightConnector1">
              <a:avLst/>
            </a:prstGeom>
            <a:ln>
              <a:headEnd type="none" w="med" len="med"/>
              <a:tailEnd type="triangle" w="med" len="med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  <p:sp>
          <p:nvSpPr>
            <p:cNvPr id="24" name="Oval 23"/>
            <p:cNvSpPr/>
            <p:nvPr/>
          </p:nvSpPr>
          <p:spPr>
            <a:xfrm>
              <a:off x="2572222" y="2604738"/>
              <a:ext cx="337196" cy="386816"/>
            </a:xfrm>
            <a:prstGeom prst="ellipse">
              <a:avLst/>
            </a:prstGeom>
            <a:ln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100" b="1">
                  <a:effectLst/>
                  <a:latin typeface="Times New Roman"/>
                  <a:ea typeface="Times New Roman"/>
                </a:rPr>
                <a:t> </a:t>
              </a:r>
              <a:endParaRPr lang="en-US" sz="1200" b="1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25" name="Oval 24"/>
            <p:cNvSpPr/>
            <p:nvPr/>
          </p:nvSpPr>
          <p:spPr>
            <a:xfrm>
              <a:off x="3407028" y="2590270"/>
              <a:ext cx="337196" cy="386816"/>
            </a:xfrm>
            <a:prstGeom prst="ellipse">
              <a:avLst/>
            </a:prstGeom>
            <a:ln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100" b="1">
                  <a:effectLst/>
                  <a:latin typeface="Times New Roman"/>
                  <a:ea typeface="Times New Roman"/>
                </a:rPr>
                <a:t> </a:t>
              </a:r>
              <a:endParaRPr lang="en-US" sz="1200" b="1">
                <a:effectLst/>
                <a:latin typeface="Times New Roman"/>
                <a:ea typeface="Times New Roman"/>
              </a:endParaRPr>
            </a:p>
          </p:txBody>
        </p:sp>
        <p:grpSp>
          <p:nvGrpSpPr>
            <p:cNvPr id="26" name="Group 25"/>
            <p:cNvGrpSpPr/>
            <p:nvPr/>
          </p:nvGrpSpPr>
          <p:grpSpPr>
            <a:xfrm>
              <a:off x="3056114" y="2862617"/>
              <a:ext cx="251729" cy="30086"/>
              <a:chOff x="0" y="0"/>
              <a:chExt cx="170688" cy="18288"/>
            </a:xfrm>
          </p:grpSpPr>
          <p:sp>
            <p:nvSpPr>
              <p:cNvPr id="100" name="Oval 99"/>
              <p:cNvSpPr/>
              <p:nvPr/>
            </p:nvSpPr>
            <p:spPr>
              <a:xfrm>
                <a:off x="0" y="0"/>
                <a:ext cx="18288" cy="18288"/>
              </a:xfrm>
              <a:prstGeom prst="ellipse">
                <a:avLst/>
              </a:prstGeom>
              <a:ln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 b="1">
                    <a:effectLst/>
                    <a:latin typeface="Times New Roman"/>
                    <a:ea typeface="Times New Roman"/>
                  </a:rPr>
                  <a:t> </a:t>
                </a:r>
                <a:endParaRPr lang="en-US" sz="1200" b="1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101" name="Oval 100"/>
              <p:cNvSpPr/>
              <p:nvPr/>
            </p:nvSpPr>
            <p:spPr>
              <a:xfrm>
                <a:off x="152400" y="0"/>
                <a:ext cx="18288" cy="18288"/>
              </a:xfrm>
              <a:prstGeom prst="ellipse">
                <a:avLst/>
              </a:prstGeom>
              <a:ln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 b="1">
                    <a:effectLst/>
                    <a:latin typeface="Times New Roman"/>
                    <a:ea typeface="Times New Roman"/>
                  </a:rPr>
                  <a:t> </a:t>
                </a:r>
                <a:endParaRPr lang="en-US" sz="1200" b="1">
                  <a:effectLst/>
                  <a:latin typeface="Times New Roman"/>
                  <a:ea typeface="Times New Roman"/>
                </a:endParaRPr>
              </a:p>
            </p:txBody>
          </p:sp>
        </p:grpSp>
        <p:cxnSp>
          <p:nvCxnSpPr>
            <p:cNvPr id="27" name="Straight Arrow Connector 26"/>
            <p:cNvCxnSpPr>
              <a:stCxn id="18" idx="4"/>
              <a:endCxn id="25" idx="1"/>
            </p:cNvCxnSpPr>
            <p:nvPr/>
          </p:nvCxnSpPr>
          <p:spPr>
            <a:xfrm>
              <a:off x="2345536" y="2214468"/>
              <a:ext cx="1110873" cy="432450"/>
            </a:xfrm>
            <a:prstGeom prst="straightConnector1">
              <a:avLst/>
            </a:prstGeom>
            <a:ln>
              <a:headEnd type="none" w="med" len="med"/>
              <a:tailEnd type="triangle" w="med" len="med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  <p:cxnSp>
          <p:nvCxnSpPr>
            <p:cNvPr id="28" name="Straight Arrow Connector 27"/>
            <p:cNvCxnSpPr>
              <a:stCxn id="21" idx="4"/>
              <a:endCxn id="25" idx="0"/>
            </p:cNvCxnSpPr>
            <p:nvPr/>
          </p:nvCxnSpPr>
          <p:spPr>
            <a:xfrm>
              <a:off x="2743879" y="2214468"/>
              <a:ext cx="831747" cy="375802"/>
            </a:xfrm>
            <a:prstGeom prst="straightConnector1">
              <a:avLst/>
            </a:prstGeom>
            <a:ln>
              <a:headEnd type="none" w="med" len="med"/>
              <a:tailEnd type="triangle" w="med" len="med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  <p:cxnSp>
          <p:nvCxnSpPr>
            <p:cNvPr id="29" name="Straight Arrow Connector 28"/>
            <p:cNvCxnSpPr>
              <a:stCxn id="13" idx="4"/>
              <a:endCxn id="24" idx="7"/>
            </p:cNvCxnSpPr>
            <p:nvPr/>
          </p:nvCxnSpPr>
          <p:spPr>
            <a:xfrm flipH="1">
              <a:off x="2860037" y="2214468"/>
              <a:ext cx="928357" cy="446918"/>
            </a:xfrm>
            <a:prstGeom prst="straightConnector1">
              <a:avLst/>
            </a:prstGeom>
            <a:ln>
              <a:headEnd type="none" w="med" len="med"/>
              <a:tailEnd type="triangle" w="med" len="med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  <p:sp>
          <p:nvSpPr>
            <p:cNvPr id="30" name="TextBox 48"/>
            <p:cNvSpPr txBox="1"/>
            <p:nvPr/>
          </p:nvSpPr>
          <p:spPr>
            <a:xfrm>
              <a:off x="3707920" y="2589695"/>
              <a:ext cx="867881" cy="401859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400" b="1" kern="1200" dirty="0">
                  <a:solidFill>
                    <a:srgbClr val="000000"/>
                  </a:solidFill>
                  <a:effectLst/>
                  <a:latin typeface="Arial"/>
                  <a:ea typeface="Times New Roman"/>
                </a:rPr>
                <a:t>reduce</a:t>
              </a:r>
              <a:endParaRPr lang="en-US" sz="2000" b="1" dirty="0">
                <a:effectLst/>
                <a:latin typeface="Times New Roman"/>
                <a:ea typeface="Times New Roman"/>
              </a:endParaRPr>
            </a:p>
          </p:txBody>
        </p:sp>
        <p:cxnSp>
          <p:nvCxnSpPr>
            <p:cNvPr id="31" name="Straight Arrow Connector 30"/>
            <p:cNvCxnSpPr>
              <a:stCxn id="24" idx="4"/>
            </p:cNvCxnSpPr>
            <p:nvPr/>
          </p:nvCxnSpPr>
          <p:spPr>
            <a:xfrm>
              <a:off x="2740821" y="2991554"/>
              <a:ext cx="3059" cy="372619"/>
            </a:xfrm>
            <a:prstGeom prst="straightConnector1">
              <a:avLst/>
            </a:prstGeom>
            <a:ln>
              <a:headEnd type="none" w="med" len="med"/>
              <a:tailEnd type="triangle" w="med" len="med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  <p:cxnSp>
          <p:nvCxnSpPr>
            <p:cNvPr id="32" name="Straight Arrow Connector 31"/>
            <p:cNvCxnSpPr>
              <a:stCxn id="25" idx="4"/>
            </p:cNvCxnSpPr>
            <p:nvPr/>
          </p:nvCxnSpPr>
          <p:spPr>
            <a:xfrm flipH="1">
              <a:off x="3572793" y="2977086"/>
              <a:ext cx="2834" cy="387087"/>
            </a:xfrm>
            <a:prstGeom prst="straightConnector1">
              <a:avLst/>
            </a:prstGeom>
            <a:ln>
              <a:headEnd type="none" w="med" len="med"/>
              <a:tailEnd type="triangle" w="med" len="med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  <p:sp>
          <p:nvSpPr>
            <p:cNvPr id="33" name="Rectangle 32"/>
            <p:cNvSpPr/>
            <p:nvPr/>
          </p:nvSpPr>
          <p:spPr>
            <a:xfrm>
              <a:off x="4381950" y="1049816"/>
              <a:ext cx="2409397" cy="241760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182880" rIns="91440" bIns="45720" numCol="1" spcCol="0" rtlCol="0" fromWordArt="0" anchor="ctr" anchorCtr="0" forceAA="0" compatLnSpc="1">
              <a:noAutofit/>
            </a:bodyPr>
            <a:lstStyle/>
            <a:p>
              <a:pPr marL="22860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200" b="1">
                  <a:effectLst/>
                  <a:latin typeface="Times New Roman"/>
                  <a:ea typeface="Times New Roman"/>
                </a:rPr>
                <a:t> </a:t>
              </a:r>
            </a:p>
          </p:txBody>
        </p:sp>
        <p:sp>
          <p:nvSpPr>
            <p:cNvPr id="34" name="Arc 33"/>
            <p:cNvSpPr/>
            <p:nvPr/>
          </p:nvSpPr>
          <p:spPr>
            <a:xfrm rot="1016732">
              <a:off x="5605452" y="1205505"/>
              <a:ext cx="1073340" cy="2266636"/>
            </a:xfrm>
            <a:prstGeom prst="arc">
              <a:avLst>
                <a:gd name="adj1" fmla="val 13599321"/>
                <a:gd name="adj2" fmla="val 6208161"/>
              </a:avLst>
            </a:prstGeom>
            <a:noFill/>
            <a:ln>
              <a:headEnd type="triangle" w="med" len="med"/>
              <a:tailEnd type="none" w="med" len="med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endParaRPr lang="en-US"/>
            </a:p>
          </p:txBody>
        </p:sp>
        <p:sp>
          <p:nvSpPr>
            <p:cNvPr id="35" name="TextBox 36"/>
            <p:cNvSpPr txBox="1"/>
            <p:nvPr/>
          </p:nvSpPr>
          <p:spPr>
            <a:xfrm>
              <a:off x="4637389" y="1043563"/>
              <a:ext cx="778519" cy="401812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400" b="1" kern="1200">
                  <a:solidFill>
                    <a:srgbClr val="000000"/>
                  </a:solidFill>
                  <a:effectLst/>
                  <a:latin typeface="Arial"/>
                  <a:ea typeface="Times New Roman"/>
                </a:rPr>
                <a:t>Input</a:t>
              </a:r>
              <a:endParaRPr lang="en-US" sz="2000" b="1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36" name="Oval 35"/>
            <p:cNvSpPr/>
            <p:nvPr/>
          </p:nvSpPr>
          <p:spPr>
            <a:xfrm>
              <a:off x="6030831" y="1802917"/>
              <a:ext cx="337968" cy="386770"/>
            </a:xfrm>
            <a:prstGeom prst="ellipse">
              <a:avLst/>
            </a:prstGeom>
            <a:solidFill>
              <a:srgbClr val="92D050"/>
            </a:solidFill>
            <a:ln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100" b="1">
                  <a:effectLst/>
                  <a:latin typeface="Times New Roman"/>
                  <a:ea typeface="Times New Roman"/>
                </a:rPr>
                <a:t> </a:t>
              </a:r>
              <a:endParaRPr lang="en-US" sz="1200" b="1">
                <a:effectLst/>
                <a:latin typeface="Times New Roman"/>
                <a:ea typeface="Times New Roman"/>
              </a:endParaRPr>
            </a:p>
          </p:txBody>
        </p:sp>
        <p:cxnSp>
          <p:nvCxnSpPr>
            <p:cNvPr id="37" name="Straight Arrow Connector 36"/>
            <p:cNvCxnSpPr/>
            <p:nvPr/>
          </p:nvCxnSpPr>
          <p:spPr>
            <a:xfrm>
              <a:off x="6199814" y="1418834"/>
              <a:ext cx="0" cy="384083"/>
            </a:xfrm>
            <a:prstGeom prst="straightConnector1">
              <a:avLst/>
            </a:prstGeom>
            <a:ln>
              <a:tailEnd type="triangle" w="lg" len="med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  <p:grpSp>
          <p:nvGrpSpPr>
            <p:cNvPr id="38" name="Group 37"/>
            <p:cNvGrpSpPr/>
            <p:nvPr/>
          </p:nvGrpSpPr>
          <p:grpSpPr>
            <a:xfrm>
              <a:off x="5566130" y="1982820"/>
              <a:ext cx="252350" cy="30942"/>
              <a:chOff x="661269" y="507515"/>
              <a:chExt cx="170688" cy="18288"/>
            </a:xfrm>
          </p:grpSpPr>
          <p:sp>
            <p:nvSpPr>
              <p:cNvPr id="98" name="Oval 97"/>
              <p:cNvSpPr/>
              <p:nvPr/>
            </p:nvSpPr>
            <p:spPr>
              <a:xfrm>
                <a:off x="661269" y="507515"/>
                <a:ext cx="18288" cy="18288"/>
              </a:xfrm>
              <a:prstGeom prst="ellipse">
                <a:avLst/>
              </a:prstGeom>
              <a:ln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 b="1">
                    <a:effectLst/>
                    <a:latin typeface="Times New Roman"/>
                    <a:ea typeface="Times New Roman"/>
                  </a:rPr>
                  <a:t> </a:t>
                </a:r>
                <a:endParaRPr lang="en-US" sz="1200" b="1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99" name="Oval 98"/>
              <p:cNvSpPr/>
              <p:nvPr/>
            </p:nvSpPr>
            <p:spPr>
              <a:xfrm>
                <a:off x="813669" y="507515"/>
                <a:ext cx="18288" cy="18288"/>
              </a:xfrm>
              <a:prstGeom prst="ellipse">
                <a:avLst/>
              </a:prstGeom>
              <a:ln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 b="1">
                    <a:effectLst/>
                    <a:latin typeface="Times New Roman"/>
                    <a:ea typeface="Times New Roman"/>
                  </a:rPr>
                  <a:t> </a:t>
                </a:r>
                <a:endParaRPr lang="en-US" sz="1200" b="1">
                  <a:effectLst/>
                  <a:latin typeface="Times New Roman"/>
                  <a:ea typeface="Times New Roman"/>
                </a:endParaRPr>
              </a:p>
            </p:txBody>
          </p:sp>
        </p:grpSp>
        <p:sp>
          <p:nvSpPr>
            <p:cNvPr id="39" name="TextBox 48"/>
            <p:cNvSpPr txBox="1"/>
            <p:nvPr/>
          </p:nvSpPr>
          <p:spPr>
            <a:xfrm>
              <a:off x="5167396" y="1445375"/>
              <a:ext cx="700454" cy="514380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400" b="1" kern="1200">
                  <a:solidFill>
                    <a:srgbClr val="000000"/>
                  </a:solidFill>
                  <a:effectLst/>
                  <a:latin typeface="Arial"/>
                  <a:ea typeface="Times New Roman"/>
                </a:rPr>
                <a:t>map</a:t>
              </a:r>
              <a:endParaRPr lang="en-US" sz="2000" b="1">
                <a:effectLst/>
                <a:latin typeface="Times New Roman"/>
                <a:ea typeface="Times New Roman"/>
              </a:endParaRPr>
            </a:p>
          </p:txBody>
        </p:sp>
        <p:cxnSp>
          <p:nvCxnSpPr>
            <p:cNvPr id="40" name="Straight Arrow Connector 39"/>
            <p:cNvCxnSpPr/>
            <p:nvPr/>
          </p:nvCxnSpPr>
          <p:spPr>
            <a:xfrm flipH="1">
              <a:off x="6106269" y="2189688"/>
              <a:ext cx="93546" cy="444485"/>
            </a:xfrm>
            <a:prstGeom prst="straightConnector1">
              <a:avLst/>
            </a:prstGeom>
            <a:ln>
              <a:headEnd type="none" w="med" len="med"/>
              <a:tailEnd type="triangle" w="med" len="med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  <p:sp>
          <p:nvSpPr>
            <p:cNvPr id="41" name="Oval 40"/>
            <p:cNvSpPr/>
            <p:nvPr/>
          </p:nvSpPr>
          <p:spPr>
            <a:xfrm>
              <a:off x="4588063" y="1815003"/>
              <a:ext cx="337968" cy="386770"/>
            </a:xfrm>
            <a:prstGeom prst="ellipse">
              <a:avLst/>
            </a:prstGeom>
            <a:solidFill>
              <a:srgbClr val="92D050"/>
            </a:solidFill>
            <a:ln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100" b="1">
                  <a:effectLst/>
                  <a:latin typeface="Times New Roman"/>
                  <a:ea typeface="Times New Roman"/>
                </a:rPr>
                <a:t> </a:t>
              </a:r>
              <a:endParaRPr lang="en-US" sz="1200" b="1">
                <a:effectLst/>
                <a:latin typeface="Times New Roman"/>
                <a:ea typeface="Times New Roman"/>
              </a:endParaRPr>
            </a:p>
          </p:txBody>
        </p:sp>
        <p:cxnSp>
          <p:nvCxnSpPr>
            <p:cNvPr id="42" name="Straight Arrow Connector 41"/>
            <p:cNvCxnSpPr/>
            <p:nvPr/>
          </p:nvCxnSpPr>
          <p:spPr>
            <a:xfrm>
              <a:off x="4757048" y="1419370"/>
              <a:ext cx="0" cy="383547"/>
            </a:xfrm>
            <a:prstGeom prst="straightConnector1">
              <a:avLst/>
            </a:prstGeom>
            <a:ln>
              <a:headEnd type="none" w="med" len="med"/>
              <a:tailEnd type="triangle" w="med" len="med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  <p:cxnSp>
          <p:nvCxnSpPr>
            <p:cNvPr id="43" name="Straight Arrow Connector 42"/>
            <p:cNvCxnSpPr/>
            <p:nvPr/>
          </p:nvCxnSpPr>
          <p:spPr>
            <a:xfrm>
              <a:off x="4757048" y="2189688"/>
              <a:ext cx="276049" cy="458951"/>
            </a:xfrm>
            <a:prstGeom prst="straightConnector1">
              <a:avLst/>
            </a:prstGeom>
            <a:ln>
              <a:headEnd type="none" w="med" len="med"/>
              <a:tailEnd type="triangle" w="med" len="med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  <p:sp>
          <p:nvSpPr>
            <p:cNvPr id="44" name="Oval 43"/>
            <p:cNvSpPr/>
            <p:nvPr/>
          </p:nvSpPr>
          <p:spPr>
            <a:xfrm>
              <a:off x="4986381" y="1802917"/>
              <a:ext cx="337968" cy="386770"/>
            </a:xfrm>
            <a:prstGeom prst="ellipse">
              <a:avLst/>
            </a:prstGeom>
            <a:solidFill>
              <a:srgbClr val="92D050"/>
            </a:solidFill>
            <a:ln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100" b="1">
                  <a:effectLst/>
                  <a:latin typeface="Times New Roman"/>
                  <a:ea typeface="Times New Roman"/>
                </a:rPr>
                <a:t> </a:t>
              </a:r>
              <a:endParaRPr lang="en-US" sz="1200" b="1">
                <a:effectLst/>
                <a:latin typeface="Times New Roman"/>
                <a:ea typeface="Times New Roman"/>
              </a:endParaRPr>
            </a:p>
          </p:txBody>
        </p:sp>
        <p:cxnSp>
          <p:nvCxnSpPr>
            <p:cNvPr id="45" name="Straight Arrow Connector 44"/>
            <p:cNvCxnSpPr/>
            <p:nvPr/>
          </p:nvCxnSpPr>
          <p:spPr>
            <a:xfrm>
              <a:off x="5155365" y="1419370"/>
              <a:ext cx="0" cy="383547"/>
            </a:xfrm>
            <a:prstGeom prst="straightConnector1">
              <a:avLst/>
            </a:prstGeom>
            <a:ln>
              <a:headEnd type="none" w="med" len="med"/>
              <a:tailEnd type="triangle" w="med" len="med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  <p:cxnSp>
          <p:nvCxnSpPr>
            <p:cNvPr id="46" name="Straight Arrow Connector 45"/>
            <p:cNvCxnSpPr/>
            <p:nvPr/>
          </p:nvCxnSpPr>
          <p:spPr>
            <a:xfrm flipH="1">
              <a:off x="5152307" y="2189688"/>
              <a:ext cx="3059" cy="402309"/>
            </a:xfrm>
            <a:prstGeom prst="straightConnector1">
              <a:avLst/>
            </a:prstGeom>
            <a:ln>
              <a:headEnd type="none" w="med" len="med"/>
              <a:tailEnd type="triangle" w="med" len="med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  <p:sp>
          <p:nvSpPr>
            <p:cNvPr id="47" name="Oval 46"/>
            <p:cNvSpPr/>
            <p:nvPr/>
          </p:nvSpPr>
          <p:spPr>
            <a:xfrm>
              <a:off x="4983719" y="2591997"/>
              <a:ext cx="337175" cy="386770"/>
            </a:xfrm>
            <a:prstGeom prst="ellipse">
              <a:avLst/>
            </a:prstGeom>
            <a:ln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100" b="1">
                  <a:effectLst/>
                  <a:latin typeface="Times New Roman"/>
                  <a:ea typeface="Times New Roman"/>
                </a:rPr>
                <a:t> </a:t>
              </a:r>
              <a:endParaRPr lang="en-US" sz="1200" b="1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48" name="Oval 47"/>
            <p:cNvSpPr/>
            <p:nvPr/>
          </p:nvSpPr>
          <p:spPr>
            <a:xfrm>
              <a:off x="5818472" y="2577531"/>
              <a:ext cx="337175" cy="386770"/>
            </a:xfrm>
            <a:prstGeom prst="ellipse">
              <a:avLst/>
            </a:prstGeom>
            <a:ln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100" b="1">
                  <a:effectLst/>
                  <a:latin typeface="Times New Roman"/>
                  <a:ea typeface="Times New Roman"/>
                </a:rPr>
                <a:t> </a:t>
              </a:r>
              <a:endParaRPr lang="en-US" sz="1200" b="1">
                <a:effectLst/>
                <a:latin typeface="Times New Roman"/>
                <a:ea typeface="Times New Roman"/>
              </a:endParaRPr>
            </a:p>
          </p:txBody>
        </p:sp>
        <p:grpSp>
          <p:nvGrpSpPr>
            <p:cNvPr id="49" name="Group 48"/>
            <p:cNvGrpSpPr/>
            <p:nvPr/>
          </p:nvGrpSpPr>
          <p:grpSpPr>
            <a:xfrm>
              <a:off x="5467591" y="2849845"/>
              <a:ext cx="251716" cy="30082"/>
              <a:chOff x="594644" y="1019969"/>
              <a:chExt cx="170688" cy="18288"/>
            </a:xfrm>
          </p:grpSpPr>
          <p:sp>
            <p:nvSpPr>
              <p:cNvPr id="96" name="Oval 95"/>
              <p:cNvSpPr/>
              <p:nvPr/>
            </p:nvSpPr>
            <p:spPr>
              <a:xfrm>
                <a:off x="594644" y="1019969"/>
                <a:ext cx="18288" cy="18288"/>
              </a:xfrm>
              <a:prstGeom prst="ellipse">
                <a:avLst/>
              </a:prstGeom>
              <a:ln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 b="1">
                    <a:effectLst/>
                    <a:latin typeface="Times New Roman"/>
                    <a:ea typeface="Times New Roman"/>
                  </a:rPr>
                  <a:t> </a:t>
                </a:r>
                <a:endParaRPr lang="en-US" sz="1200" b="1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97" name="Oval 96"/>
              <p:cNvSpPr/>
              <p:nvPr/>
            </p:nvSpPr>
            <p:spPr>
              <a:xfrm>
                <a:off x="747044" y="1019969"/>
                <a:ext cx="18288" cy="18288"/>
              </a:xfrm>
              <a:prstGeom prst="ellipse">
                <a:avLst/>
              </a:prstGeom>
              <a:ln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 b="1">
                    <a:effectLst/>
                    <a:latin typeface="Times New Roman"/>
                    <a:ea typeface="Times New Roman"/>
                  </a:rPr>
                  <a:t> </a:t>
                </a:r>
                <a:endParaRPr lang="en-US" sz="1200" b="1">
                  <a:effectLst/>
                  <a:latin typeface="Times New Roman"/>
                  <a:ea typeface="Times New Roman"/>
                </a:endParaRPr>
              </a:p>
            </p:txBody>
          </p:sp>
        </p:grpSp>
        <p:cxnSp>
          <p:nvCxnSpPr>
            <p:cNvPr id="50" name="Straight Arrow Connector 49"/>
            <p:cNvCxnSpPr/>
            <p:nvPr/>
          </p:nvCxnSpPr>
          <p:spPr>
            <a:xfrm>
              <a:off x="4757048" y="2189688"/>
              <a:ext cx="1110803" cy="444485"/>
            </a:xfrm>
            <a:prstGeom prst="straightConnector1">
              <a:avLst/>
            </a:prstGeom>
            <a:ln>
              <a:headEnd type="none" w="med" len="med"/>
              <a:tailEnd type="triangle" w="med" len="med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  <p:cxnSp>
          <p:nvCxnSpPr>
            <p:cNvPr id="51" name="Straight Arrow Connector 50"/>
            <p:cNvCxnSpPr/>
            <p:nvPr/>
          </p:nvCxnSpPr>
          <p:spPr>
            <a:xfrm>
              <a:off x="5155366" y="2189688"/>
              <a:ext cx="831695" cy="387843"/>
            </a:xfrm>
            <a:prstGeom prst="straightConnector1">
              <a:avLst/>
            </a:prstGeom>
            <a:ln>
              <a:headEnd type="none" w="med" len="med"/>
              <a:tailEnd type="triangle" w="med" len="med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  <p:cxnSp>
          <p:nvCxnSpPr>
            <p:cNvPr id="52" name="Straight Arrow Connector 51"/>
            <p:cNvCxnSpPr/>
            <p:nvPr/>
          </p:nvCxnSpPr>
          <p:spPr>
            <a:xfrm flipH="1">
              <a:off x="5271515" y="2189688"/>
              <a:ext cx="928300" cy="458951"/>
            </a:xfrm>
            <a:prstGeom prst="straightConnector1">
              <a:avLst/>
            </a:prstGeom>
            <a:ln>
              <a:headEnd type="none" w="med" len="med"/>
              <a:tailEnd type="triangle" w="med" len="med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  <p:sp>
          <p:nvSpPr>
            <p:cNvPr id="53" name="TextBox 48"/>
            <p:cNvSpPr txBox="1"/>
            <p:nvPr/>
          </p:nvSpPr>
          <p:spPr>
            <a:xfrm>
              <a:off x="4364095" y="2776047"/>
              <a:ext cx="867828" cy="401812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400" b="1" kern="1200" dirty="0">
                  <a:solidFill>
                    <a:srgbClr val="000000"/>
                  </a:solidFill>
                  <a:effectLst/>
                  <a:latin typeface="Arial"/>
                  <a:ea typeface="Times New Roman"/>
                </a:rPr>
                <a:t>reduce</a:t>
              </a:r>
              <a:endParaRPr lang="en-US" sz="2000" b="1" dirty="0">
                <a:effectLst/>
                <a:latin typeface="Times New Roman"/>
                <a:ea typeface="Times New Roman"/>
              </a:endParaRPr>
            </a:p>
          </p:txBody>
        </p:sp>
        <p:cxnSp>
          <p:nvCxnSpPr>
            <p:cNvPr id="54" name="Straight Arrow Connector 53"/>
            <p:cNvCxnSpPr/>
            <p:nvPr/>
          </p:nvCxnSpPr>
          <p:spPr>
            <a:xfrm>
              <a:off x="5152307" y="2978767"/>
              <a:ext cx="3059" cy="372575"/>
            </a:xfrm>
            <a:prstGeom prst="straightConnector1">
              <a:avLst/>
            </a:prstGeom>
            <a:ln>
              <a:headEnd type="none" w="med" len="med"/>
              <a:tailEnd type="triangle" w="med" len="med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  <p:cxnSp>
          <p:nvCxnSpPr>
            <p:cNvPr id="55" name="Straight Arrow Connector 54"/>
            <p:cNvCxnSpPr/>
            <p:nvPr/>
          </p:nvCxnSpPr>
          <p:spPr>
            <a:xfrm flipH="1">
              <a:off x="5984227" y="2964301"/>
              <a:ext cx="2834" cy="387041"/>
            </a:xfrm>
            <a:prstGeom prst="straightConnector1">
              <a:avLst/>
            </a:prstGeom>
            <a:ln>
              <a:headEnd type="none" w="med" len="med"/>
              <a:tailEnd type="triangle" w="med" len="med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  <p:sp>
          <p:nvSpPr>
            <p:cNvPr id="56" name="TextBox 36"/>
            <p:cNvSpPr txBox="1"/>
            <p:nvPr/>
          </p:nvSpPr>
          <p:spPr>
            <a:xfrm>
              <a:off x="5340381" y="1065488"/>
              <a:ext cx="1056673" cy="401861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400" b="1" kern="1200" dirty="0">
                  <a:solidFill>
                    <a:srgbClr val="000000"/>
                  </a:solidFill>
                  <a:effectLst/>
                  <a:latin typeface="Arial"/>
                  <a:ea typeface="Times New Roman"/>
                </a:rPr>
                <a:t>Iterations</a:t>
              </a:r>
              <a:endParaRPr lang="en-US" sz="2000" b="1" dirty="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57" name="TextBox 36"/>
            <p:cNvSpPr txBox="1"/>
            <p:nvPr/>
          </p:nvSpPr>
          <p:spPr>
            <a:xfrm>
              <a:off x="765663" y="1209263"/>
              <a:ext cx="717410" cy="401860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400" b="1" kern="1200" dirty="0">
                  <a:solidFill>
                    <a:srgbClr val="000000"/>
                  </a:solidFill>
                  <a:effectLst/>
                  <a:latin typeface="Arial"/>
                  <a:ea typeface="Times New Roman"/>
                </a:rPr>
                <a:t>Input</a:t>
              </a:r>
              <a:endParaRPr lang="en-US" sz="2000" b="1" dirty="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58" name="Oval 57"/>
            <p:cNvSpPr/>
            <p:nvPr/>
          </p:nvSpPr>
          <p:spPr>
            <a:xfrm>
              <a:off x="1695535" y="2138696"/>
              <a:ext cx="338135" cy="386817"/>
            </a:xfrm>
            <a:prstGeom prst="ellipse">
              <a:avLst/>
            </a:prstGeom>
            <a:solidFill>
              <a:srgbClr val="92D050"/>
            </a:solidFill>
            <a:ln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100" b="1">
                  <a:effectLst/>
                  <a:ea typeface="Times New Roman"/>
                  <a:cs typeface="Times New Roman"/>
                </a:rPr>
                <a:t> </a:t>
              </a:r>
            </a:p>
          </p:txBody>
        </p:sp>
        <p:cxnSp>
          <p:nvCxnSpPr>
            <p:cNvPr id="59" name="Straight Arrow Connector 58"/>
            <p:cNvCxnSpPr>
              <a:endCxn id="58" idx="0"/>
            </p:cNvCxnSpPr>
            <p:nvPr/>
          </p:nvCxnSpPr>
          <p:spPr>
            <a:xfrm>
              <a:off x="1864602" y="1754566"/>
              <a:ext cx="0" cy="384130"/>
            </a:xfrm>
            <a:prstGeom prst="straightConnector1">
              <a:avLst/>
            </a:prstGeom>
            <a:ln>
              <a:headEnd type="none" w="med" len="med"/>
              <a:tailEnd type="triangle" w="med" len="med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  <p:sp>
          <p:nvSpPr>
            <p:cNvPr id="60" name="TextBox 45"/>
            <p:cNvSpPr txBox="1"/>
            <p:nvPr/>
          </p:nvSpPr>
          <p:spPr>
            <a:xfrm>
              <a:off x="759258" y="3030527"/>
              <a:ext cx="835006" cy="401860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400" b="1" kern="1200">
                  <a:solidFill>
                    <a:srgbClr val="000000"/>
                  </a:solidFill>
                  <a:effectLst/>
                  <a:latin typeface="Arial"/>
                  <a:ea typeface="Times New Roman"/>
                </a:rPr>
                <a:t>Output</a:t>
              </a:r>
              <a:endParaRPr lang="en-US" sz="2000" b="1">
                <a:effectLst/>
                <a:latin typeface="Times New Roman"/>
                <a:ea typeface="Times New Roman"/>
              </a:endParaRPr>
            </a:p>
          </p:txBody>
        </p:sp>
        <p:grpSp>
          <p:nvGrpSpPr>
            <p:cNvPr id="61" name="Group 60"/>
            <p:cNvGrpSpPr/>
            <p:nvPr/>
          </p:nvGrpSpPr>
          <p:grpSpPr>
            <a:xfrm>
              <a:off x="1230599" y="2306534"/>
              <a:ext cx="252474" cy="30945"/>
              <a:chOff x="2753360" y="2094366"/>
              <a:chExt cx="170688" cy="18288"/>
            </a:xfrm>
          </p:grpSpPr>
          <p:sp>
            <p:nvSpPr>
              <p:cNvPr id="94" name="Oval 93"/>
              <p:cNvSpPr/>
              <p:nvPr/>
            </p:nvSpPr>
            <p:spPr>
              <a:xfrm>
                <a:off x="2753360" y="2094366"/>
                <a:ext cx="18288" cy="18288"/>
              </a:xfrm>
              <a:prstGeom prst="ellipse">
                <a:avLst/>
              </a:prstGeom>
              <a:ln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 b="1">
                    <a:effectLst/>
                    <a:ea typeface="Times New Roman"/>
                    <a:cs typeface="Times New Roman"/>
                  </a:rPr>
                  <a:t> </a:t>
                </a:r>
              </a:p>
            </p:txBody>
          </p:sp>
          <p:sp>
            <p:nvSpPr>
              <p:cNvPr id="95" name="Oval 94"/>
              <p:cNvSpPr/>
              <p:nvPr/>
            </p:nvSpPr>
            <p:spPr>
              <a:xfrm>
                <a:off x="2905760" y="2094366"/>
                <a:ext cx="18288" cy="18288"/>
              </a:xfrm>
              <a:prstGeom prst="ellipse">
                <a:avLst/>
              </a:prstGeom>
              <a:ln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 b="1">
                    <a:effectLst/>
                    <a:ea typeface="Times New Roman"/>
                    <a:cs typeface="Times New Roman"/>
                  </a:rPr>
                  <a:t> </a:t>
                </a:r>
              </a:p>
            </p:txBody>
          </p:sp>
        </p:grpSp>
        <p:sp>
          <p:nvSpPr>
            <p:cNvPr id="62" name="TextBox 48"/>
            <p:cNvSpPr txBox="1"/>
            <p:nvPr/>
          </p:nvSpPr>
          <p:spPr>
            <a:xfrm>
              <a:off x="1061531" y="1741137"/>
              <a:ext cx="636821" cy="401860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400" b="1" kern="1200" dirty="0">
                  <a:solidFill>
                    <a:srgbClr val="000000"/>
                  </a:solidFill>
                  <a:effectLst/>
                  <a:latin typeface="Arial"/>
                  <a:ea typeface="Times New Roman"/>
                </a:rPr>
                <a:t>map</a:t>
              </a:r>
              <a:endParaRPr lang="en-US" sz="2000" b="1" dirty="0">
                <a:effectLst/>
                <a:latin typeface="Times New Roman"/>
                <a:ea typeface="Times New Roman"/>
              </a:endParaRPr>
            </a:p>
          </p:txBody>
        </p:sp>
        <p:cxnSp>
          <p:nvCxnSpPr>
            <p:cNvPr id="63" name="Straight Arrow Connector 62"/>
            <p:cNvCxnSpPr>
              <a:stCxn id="58" idx="4"/>
            </p:cNvCxnSpPr>
            <p:nvPr/>
          </p:nvCxnSpPr>
          <p:spPr>
            <a:xfrm>
              <a:off x="1864602" y="2525513"/>
              <a:ext cx="0" cy="406197"/>
            </a:xfrm>
            <a:prstGeom prst="straightConnector1">
              <a:avLst/>
            </a:prstGeom>
            <a:ln>
              <a:headEnd type="none" w="med" len="med"/>
              <a:tailEnd type="triangle" w="med" len="med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  <p:sp>
          <p:nvSpPr>
            <p:cNvPr id="64" name="Oval 63"/>
            <p:cNvSpPr/>
            <p:nvPr/>
          </p:nvSpPr>
          <p:spPr>
            <a:xfrm>
              <a:off x="252055" y="2138696"/>
              <a:ext cx="338135" cy="386817"/>
            </a:xfrm>
            <a:prstGeom prst="ellipse">
              <a:avLst/>
            </a:prstGeom>
            <a:solidFill>
              <a:srgbClr val="92D050"/>
            </a:solidFill>
            <a:ln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100" b="1">
                  <a:effectLst/>
                  <a:latin typeface="Times New Roman"/>
                  <a:ea typeface="Times New Roman"/>
                </a:rPr>
                <a:t> </a:t>
              </a:r>
              <a:endParaRPr lang="en-US" sz="1200" b="1">
                <a:effectLst/>
                <a:latin typeface="Times New Roman"/>
                <a:ea typeface="Times New Roman"/>
              </a:endParaRPr>
            </a:p>
          </p:txBody>
        </p:sp>
        <p:cxnSp>
          <p:nvCxnSpPr>
            <p:cNvPr id="65" name="Straight Arrow Connector 64"/>
            <p:cNvCxnSpPr/>
            <p:nvPr/>
          </p:nvCxnSpPr>
          <p:spPr>
            <a:xfrm>
              <a:off x="421123" y="1743016"/>
              <a:ext cx="0" cy="383594"/>
            </a:xfrm>
            <a:prstGeom prst="straightConnector1">
              <a:avLst/>
            </a:prstGeom>
            <a:ln>
              <a:headEnd type="none" w="med" len="med"/>
              <a:tailEnd type="triangle" w="med" len="med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  <p:cxnSp>
          <p:nvCxnSpPr>
            <p:cNvPr id="66" name="Straight Arrow Connector 65"/>
            <p:cNvCxnSpPr/>
            <p:nvPr/>
          </p:nvCxnSpPr>
          <p:spPr>
            <a:xfrm>
              <a:off x="421123" y="2513427"/>
              <a:ext cx="0" cy="406158"/>
            </a:xfrm>
            <a:prstGeom prst="straightConnector1">
              <a:avLst/>
            </a:prstGeom>
            <a:ln>
              <a:headEnd type="none" w="med" len="med"/>
              <a:tailEnd type="triangle" w="med" len="med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  <p:sp>
          <p:nvSpPr>
            <p:cNvPr id="67" name="Oval 66"/>
            <p:cNvSpPr/>
            <p:nvPr/>
          </p:nvSpPr>
          <p:spPr>
            <a:xfrm>
              <a:off x="650569" y="2138696"/>
              <a:ext cx="338135" cy="386817"/>
            </a:xfrm>
            <a:prstGeom prst="ellipse">
              <a:avLst/>
            </a:prstGeom>
            <a:solidFill>
              <a:srgbClr val="92D050"/>
            </a:solidFill>
            <a:ln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100" b="1" dirty="0">
                  <a:effectLst/>
                  <a:latin typeface="Times New Roman"/>
                  <a:ea typeface="Times New Roman"/>
                </a:rPr>
                <a:t> </a:t>
              </a:r>
              <a:endParaRPr lang="en-US" sz="1200" b="1" dirty="0">
                <a:effectLst/>
                <a:latin typeface="Times New Roman"/>
                <a:ea typeface="Times New Roman"/>
              </a:endParaRPr>
            </a:p>
          </p:txBody>
        </p:sp>
        <p:cxnSp>
          <p:nvCxnSpPr>
            <p:cNvPr id="68" name="Straight Arrow Connector 67"/>
            <p:cNvCxnSpPr/>
            <p:nvPr/>
          </p:nvCxnSpPr>
          <p:spPr>
            <a:xfrm>
              <a:off x="819637" y="1743016"/>
              <a:ext cx="0" cy="383594"/>
            </a:xfrm>
            <a:prstGeom prst="straightConnector1">
              <a:avLst/>
            </a:prstGeom>
            <a:ln>
              <a:headEnd type="none" w="med" len="med"/>
              <a:tailEnd type="triangle" w="med" len="med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  <p:cxnSp>
          <p:nvCxnSpPr>
            <p:cNvPr id="69" name="Straight Arrow Connector 68"/>
            <p:cNvCxnSpPr/>
            <p:nvPr/>
          </p:nvCxnSpPr>
          <p:spPr>
            <a:xfrm>
              <a:off x="819637" y="2513427"/>
              <a:ext cx="0" cy="406158"/>
            </a:xfrm>
            <a:prstGeom prst="straightConnector1">
              <a:avLst/>
            </a:prstGeom>
            <a:ln>
              <a:headEnd type="none" w="med" len="med"/>
              <a:tailEnd type="triangle" w="med" len="med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  <p:pic>
          <p:nvPicPr>
            <p:cNvPr id="70" name="Picture 6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902807" y="1150931"/>
              <a:ext cx="1021541" cy="1207270"/>
            </a:xfrm>
            <a:prstGeom prst="rect">
              <a:avLst/>
            </a:prstGeom>
          </p:spPr>
        </p:pic>
        <p:sp>
          <p:nvSpPr>
            <p:cNvPr id="71" name="Oval 70"/>
            <p:cNvSpPr/>
            <p:nvPr/>
          </p:nvSpPr>
          <p:spPr>
            <a:xfrm>
              <a:off x="8167454" y="144537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Oval 71"/>
            <p:cNvSpPr/>
            <p:nvPr/>
          </p:nvSpPr>
          <p:spPr>
            <a:xfrm>
              <a:off x="8560048" y="2009072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Oval 72"/>
            <p:cNvSpPr/>
            <p:nvPr/>
          </p:nvSpPr>
          <p:spPr>
            <a:xfrm>
              <a:off x="7208219" y="260027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Oval 73"/>
            <p:cNvSpPr/>
            <p:nvPr/>
          </p:nvSpPr>
          <p:spPr>
            <a:xfrm>
              <a:off x="7005575" y="3290738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Oval 74"/>
            <p:cNvSpPr/>
            <p:nvPr/>
          </p:nvSpPr>
          <p:spPr>
            <a:xfrm>
              <a:off x="7774227" y="2467707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Oval 75"/>
            <p:cNvSpPr/>
            <p:nvPr/>
          </p:nvSpPr>
          <p:spPr>
            <a:xfrm>
              <a:off x="7487882" y="2991554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Oval 76"/>
            <p:cNvSpPr/>
            <p:nvPr/>
          </p:nvSpPr>
          <p:spPr>
            <a:xfrm>
              <a:off x="8020511" y="3185737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Oval 77"/>
            <p:cNvSpPr/>
            <p:nvPr/>
          </p:nvSpPr>
          <p:spPr>
            <a:xfrm>
              <a:off x="8452809" y="3221261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Oval 78"/>
            <p:cNvSpPr/>
            <p:nvPr/>
          </p:nvSpPr>
          <p:spPr>
            <a:xfrm>
              <a:off x="8255900" y="2728611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Oval 79"/>
            <p:cNvSpPr/>
            <p:nvPr/>
          </p:nvSpPr>
          <p:spPr>
            <a:xfrm>
              <a:off x="8560048" y="1248797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1" name="Straight Arrow Connector 80"/>
            <p:cNvCxnSpPr/>
            <p:nvPr/>
          </p:nvCxnSpPr>
          <p:spPr>
            <a:xfrm>
              <a:off x="8605768" y="1418834"/>
              <a:ext cx="0" cy="549503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Arrow Connector 81"/>
            <p:cNvCxnSpPr/>
            <p:nvPr/>
          </p:nvCxnSpPr>
          <p:spPr>
            <a:xfrm flipH="1">
              <a:off x="8347340" y="2163175"/>
              <a:ext cx="196909" cy="482820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Arrow Connector 82"/>
            <p:cNvCxnSpPr/>
            <p:nvPr/>
          </p:nvCxnSpPr>
          <p:spPr>
            <a:xfrm flipH="1">
              <a:off x="8498529" y="2189687"/>
              <a:ext cx="107239" cy="968134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Arrow Connector 83"/>
            <p:cNvCxnSpPr/>
            <p:nvPr/>
          </p:nvCxnSpPr>
          <p:spPr>
            <a:xfrm flipH="1">
              <a:off x="8096843" y="2862617"/>
              <a:ext cx="159057" cy="298236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Arrow Connector 84"/>
            <p:cNvCxnSpPr/>
            <p:nvPr/>
          </p:nvCxnSpPr>
          <p:spPr>
            <a:xfrm flipH="1">
              <a:off x="7865667" y="1551009"/>
              <a:ext cx="310704" cy="886918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Arrow Connector 85"/>
            <p:cNvCxnSpPr/>
            <p:nvPr/>
          </p:nvCxnSpPr>
          <p:spPr>
            <a:xfrm flipH="1">
              <a:off x="7079051" y="2716506"/>
              <a:ext cx="129168" cy="514951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Arrow Connector 86"/>
            <p:cNvCxnSpPr/>
            <p:nvPr/>
          </p:nvCxnSpPr>
          <p:spPr>
            <a:xfrm>
              <a:off x="7854214" y="2590637"/>
              <a:ext cx="154844" cy="543959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Arrow Connector 87"/>
            <p:cNvCxnSpPr/>
            <p:nvPr/>
          </p:nvCxnSpPr>
          <p:spPr>
            <a:xfrm>
              <a:off x="8271222" y="1587909"/>
              <a:ext cx="227307" cy="420479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Arrow Connector 88"/>
            <p:cNvCxnSpPr/>
            <p:nvPr/>
          </p:nvCxnSpPr>
          <p:spPr>
            <a:xfrm flipV="1">
              <a:off x="7325579" y="2525513"/>
              <a:ext cx="426478" cy="94244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Arrow Connector 89"/>
            <p:cNvCxnSpPr/>
            <p:nvPr/>
          </p:nvCxnSpPr>
          <p:spPr>
            <a:xfrm flipH="1">
              <a:off x="7533602" y="2585093"/>
              <a:ext cx="234367" cy="388888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Arrow Connector 90"/>
            <p:cNvCxnSpPr/>
            <p:nvPr/>
          </p:nvCxnSpPr>
          <p:spPr>
            <a:xfrm>
              <a:off x="7280818" y="2705895"/>
              <a:ext cx="207064" cy="268086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2" name="TextBox 91"/>
            <p:cNvSpPr txBox="1"/>
            <p:nvPr/>
          </p:nvSpPr>
          <p:spPr>
            <a:xfrm>
              <a:off x="6871064" y="2227828"/>
              <a:ext cx="65114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>
                  <a:latin typeface="Arial" panose="020B0604020202020204" pitchFamily="34" charset="0"/>
                  <a:cs typeface="Arial" panose="020B0604020202020204" pitchFamily="34" charset="0"/>
                </a:rPr>
                <a:t>Local</a:t>
              </a:r>
              <a:endParaRPr lang="en-US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7131855" y="3173825"/>
              <a:ext cx="71205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>
                  <a:latin typeface="Arial" panose="020B0604020202020204" pitchFamily="34" charset="0"/>
                  <a:cs typeface="Arial" panose="020B0604020202020204" pitchFamily="34" charset="0"/>
                </a:rPr>
                <a:t>Graph</a:t>
              </a:r>
              <a:endParaRPr lang="en-US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aphicFrame>
        <p:nvGraphicFramePr>
          <p:cNvPr id="104" name="Table 103"/>
          <p:cNvGraphicFramePr>
            <a:graphicFrameLocks noGrp="1"/>
          </p:cNvGraphicFramePr>
          <p:nvPr>
            <p:extLst/>
          </p:nvPr>
        </p:nvGraphicFramePr>
        <p:xfrm>
          <a:off x="107403" y="3743455"/>
          <a:ext cx="8726004" cy="221038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319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601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067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271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99469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BLAST Analysis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Local Machine Learning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Pleasingly Parallel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High Energy Physics (HEP) Histograms</a:t>
                      </a:r>
                    </a:p>
                    <a:p>
                      <a:r>
                        <a:rPr lang="en-US" dirty="0"/>
                        <a:t>Distributed search</a:t>
                      </a:r>
                    </a:p>
                    <a:p>
                      <a:r>
                        <a:rPr lang="en-US" sz="1600" dirty="0"/>
                        <a:t>Recommender Engines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Expectation</a:t>
                      </a:r>
                      <a:r>
                        <a:rPr lang="en-US" sz="1600" baseline="0" dirty="0"/>
                        <a:t> </a:t>
                      </a:r>
                      <a:r>
                        <a:rPr lang="en-US" sz="1600" dirty="0"/>
                        <a:t>maximization </a:t>
                      </a:r>
                      <a:r>
                        <a:rPr lang="en-US" dirty="0"/>
                        <a:t>Clustering e.g. K-means</a:t>
                      </a:r>
                    </a:p>
                    <a:p>
                      <a:r>
                        <a:rPr lang="en-US" dirty="0"/>
                        <a:t>Linear Algebra, PageRank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Classic MPI</a:t>
                      </a:r>
                    </a:p>
                    <a:p>
                      <a:r>
                        <a:rPr lang="en-US" dirty="0"/>
                        <a:t>PDE Solvers and Particle Dynamics</a:t>
                      </a:r>
                    </a:p>
                    <a:p>
                      <a:r>
                        <a:rPr lang="en-US" dirty="0"/>
                        <a:t>Graph Problems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MapReduce and Iterative Extensions (Spark, Twister)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MPI, Giraph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dirty="0"/>
                        <a:t>Integrated Systems such as Hadoop + Harp with </a:t>
                      </a:r>
                      <a:br>
                        <a:rPr lang="en-US" dirty="0"/>
                      </a:br>
                      <a:r>
                        <a:rPr lang="en-US" dirty="0"/>
                        <a:t>Compute and Communication model separated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05" name="TextBox 104"/>
          <p:cNvSpPr txBox="1"/>
          <p:nvPr/>
        </p:nvSpPr>
        <p:spPr>
          <a:xfrm>
            <a:off x="60661" y="6054110"/>
            <a:ext cx="9038492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2400" b="1" dirty="0">
                <a:solidFill>
                  <a:prstClr val="black"/>
                </a:solidFill>
              </a:rPr>
              <a:t>Correspond to first 4 of Identified Architectures</a:t>
            </a:r>
          </a:p>
        </p:txBody>
      </p:sp>
    </p:spTree>
    <p:extLst>
      <p:ext uri="{BB962C8B-B14F-4D97-AF65-F5344CB8AC3E}">
        <p14:creationId xmlns:p14="http://schemas.microsoft.com/office/powerpoint/2010/main" val="25447474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49388" y="805771"/>
            <a:ext cx="4951964" cy="3369141"/>
            <a:chOff x="249388" y="805771"/>
            <a:chExt cx="4951964" cy="3369141"/>
          </a:xfrm>
        </p:grpSpPr>
        <p:grpSp>
          <p:nvGrpSpPr>
            <p:cNvPr id="88" name="Group 87"/>
            <p:cNvGrpSpPr/>
            <p:nvPr/>
          </p:nvGrpSpPr>
          <p:grpSpPr>
            <a:xfrm>
              <a:off x="249388" y="805771"/>
              <a:ext cx="2553041" cy="3369141"/>
              <a:chOff x="249388" y="805771"/>
              <a:chExt cx="2553041" cy="3369141"/>
            </a:xfrm>
          </p:grpSpPr>
          <p:sp>
            <p:nvSpPr>
              <p:cNvPr id="4" name="Rectangle 3"/>
              <p:cNvSpPr/>
              <p:nvPr/>
            </p:nvSpPr>
            <p:spPr>
              <a:xfrm>
                <a:off x="249389" y="805771"/>
                <a:ext cx="2553040" cy="548640"/>
              </a:xfrm>
              <a:prstGeom prst="rect">
                <a:avLst/>
              </a:prstGeom>
              <a:solidFill>
                <a:schemeClr val="bg1"/>
              </a:solidFill>
              <a:ln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0" rIns="91440" bIns="0" numCol="1" spcCol="0" rtlCol="0" fromWordArt="0" anchor="ctr" anchorCtr="0" forceAA="0" compatLnSpc="1"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600" b="1" dirty="0">
                    <a:solidFill>
                      <a:srgbClr val="000000"/>
                    </a:solidFill>
                    <a:effectLst/>
                    <a:latin typeface="Arial"/>
                    <a:ea typeface="Times New Roman"/>
                    <a:cs typeface="Times New Roman"/>
                  </a:rPr>
                  <a:t>(5) Map Streaming</a:t>
                </a:r>
                <a:endParaRPr lang="en-US" sz="2000" b="1" dirty="0">
                  <a:effectLst/>
                  <a:ea typeface="Times New Roman"/>
                  <a:cs typeface="Times New Roman"/>
                </a:endParaRPr>
              </a:p>
            </p:txBody>
          </p:sp>
          <p:sp>
            <p:nvSpPr>
              <p:cNvPr id="5" name="Rectangle 4"/>
              <p:cNvSpPr/>
              <p:nvPr/>
            </p:nvSpPr>
            <p:spPr>
              <a:xfrm>
                <a:off x="249388" y="1334592"/>
                <a:ext cx="2553041" cy="2786303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182880" rIns="91440" bIns="45720" numCol="1" spcCol="0" rtlCol="0" fromWordArt="0" anchor="ctr" anchorCtr="0" forceAA="0" compatLnSpc="1">
                <a:noAutofit/>
              </a:bodyPr>
              <a:lstStyle/>
              <a:p>
                <a:pPr marL="22860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050" b="1" dirty="0">
                    <a:effectLst/>
                    <a:latin typeface="Arial" panose="020B0604020202020204" pitchFamily="34" charset="0"/>
                    <a:ea typeface="Times New Roman"/>
                    <a:cs typeface="Arial" panose="020B0604020202020204" pitchFamily="34" charset="0"/>
                  </a:rPr>
                  <a:t> </a:t>
                </a:r>
              </a:p>
            </p:txBody>
          </p:sp>
          <p:grpSp>
            <p:nvGrpSpPr>
              <p:cNvPr id="11" name="Group 10"/>
              <p:cNvGrpSpPr/>
              <p:nvPr/>
            </p:nvGrpSpPr>
            <p:grpSpPr>
              <a:xfrm>
                <a:off x="1100475" y="2749892"/>
                <a:ext cx="252474" cy="27432"/>
                <a:chOff x="2753360" y="2094366"/>
                <a:chExt cx="170688" cy="18288"/>
              </a:xfrm>
            </p:grpSpPr>
            <p:sp>
              <p:nvSpPr>
                <p:cNvPr id="12" name="Oval 11"/>
                <p:cNvSpPr/>
                <p:nvPr/>
              </p:nvSpPr>
              <p:spPr>
                <a:xfrm>
                  <a:off x="2753360" y="2094366"/>
                  <a:ext cx="18288" cy="18288"/>
                </a:xfrm>
                <a:prstGeom prst="ellipse">
                  <a:avLst/>
                </a:prstGeom>
                <a:ln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marL="0" marR="0">
                    <a:lnSpc>
                      <a:spcPct val="115000"/>
                    </a:lnSpc>
                    <a:spcBef>
                      <a:spcPts val="0"/>
                    </a:spcBef>
                    <a:spcAft>
                      <a:spcPts val="1000"/>
                    </a:spcAft>
                  </a:pPr>
                  <a:r>
                    <a:rPr lang="en-US" sz="1100" b="1" dirty="0">
                      <a:effectLst/>
                      <a:ea typeface="Times New Roman"/>
                      <a:cs typeface="Times New Roman"/>
                    </a:rPr>
                    <a:t> </a:t>
                  </a:r>
                </a:p>
              </p:txBody>
            </p:sp>
            <p:sp>
              <p:nvSpPr>
                <p:cNvPr id="13" name="Oval 12"/>
                <p:cNvSpPr/>
                <p:nvPr/>
              </p:nvSpPr>
              <p:spPr>
                <a:xfrm>
                  <a:off x="2905760" y="2094366"/>
                  <a:ext cx="18288" cy="18288"/>
                </a:xfrm>
                <a:prstGeom prst="ellipse">
                  <a:avLst/>
                </a:prstGeom>
                <a:ln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marL="0" marR="0">
                    <a:lnSpc>
                      <a:spcPct val="115000"/>
                    </a:lnSpc>
                    <a:spcBef>
                      <a:spcPts val="0"/>
                    </a:spcBef>
                    <a:spcAft>
                      <a:spcPts val="1000"/>
                    </a:spcAft>
                  </a:pPr>
                  <a:r>
                    <a:rPr lang="en-US" sz="1100" b="1" dirty="0">
                      <a:effectLst/>
                      <a:ea typeface="Times New Roman"/>
                      <a:cs typeface="Times New Roman"/>
                    </a:rPr>
                    <a:t> </a:t>
                  </a:r>
                </a:p>
              </p:txBody>
            </p:sp>
          </p:grpSp>
          <p:sp>
            <p:nvSpPr>
              <p:cNvPr id="14" name="TextBox 48"/>
              <p:cNvSpPr txBox="1"/>
              <p:nvPr/>
            </p:nvSpPr>
            <p:spPr>
              <a:xfrm>
                <a:off x="616659" y="1338443"/>
                <a:ext cx="712233" cy="40186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b="1" kern="1200" dirty="0">
                    <a:solidFill>
                      <a:srgbClr val="000000"/>
                    </a:solidFill>
                    <a:effectLst/>
                    <a:latin typeface="Arial"/>
                    <a:ea typeface="Times New Roman"/>
                  </a:rPr>
                  <a:t>maps</a:t>
                </a:r>
                <a:endParaRPr lang="en-US" sz="2000" b="1" dirty="0">
                  <a:effectLst/>
                  <a:latin typeface="Times New Roman"/>
                  <a:ea typeface="Times New Roman"/>
                </a:endParaRPr>
              </a:p>
            </p:txBody>
          </p:sp>
          <p:grpSp>
            <p:nvGrpSpPr>
              <p:cNvPr id="74" name="Group 73"/>
              <p:cNvGrpSpPr/>
              <p:nvPr/>
            </p:nvGrpSpPr>
            <p:grpSpPr>
              <a:xfrm>
                <a:off x="795761" y="1770329"/>
                <a:ext cx="338135" cy="1987082"/>
                <a:chOff x="196174" y="1597989"/>
                <a:chExt cx="338135" cy="1987082"/>
              </a:xfrm>
            </p:grpSpPr>
            <p:sp>
              <p:nvSpPr>
                <p:cNvPr id="8" name="Oval 7"/>
                <p:cNvSpPr/>
                <p:nvPr/>
              </p:nvSpPr>
              <p:spPr>
                <a:xfrm>
                  <a:off x="196174" y="2792057"/>
                  <a:ext cx="338135" cy="386817"/>
                </a:xfrm>
                <a:prstGeom prst="ellipse">
                  <a:avLst/>
                </a:prstGeom>
                <a:solidFill>
                  <a:srgbClr val="92D050"/>
                </a:solidFill>
                <a:ln/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>
                    <a:lnSpc>
                      <a:spcPct val="115000"/>
                    </a:lnSpc>
                    <a:spcBef>
                      <a:spcPts val="0"/>
                    </a:spcBef>
                    <a:spcAft>
                      <a:spcPts val="1000"/>
                    </a:spcAft>
                  </a:pPr>
                  <a:r>
                    <a:rPr lang="en-US" sz="1100" b="1">
                      <a:effectLst/>
                      <a:ea typeface="Times New Roman"/>
                      <a:cs typeface="Times New Roman"/>
                    </a:rPr>
                    <a:t> </a:t>
                  </a:r>
                </a:p>
              </p:txBody>
            </p:sp>
            <p:cxnSp>
              <p:nvCxnSpPr>
                <p:cNvPr id="15" name="Straight Arrow Connector 14"/>
                <p:cNvCxnSpPr>
                  <a:stCxn id="8" idx="4"/>
                </p:cNvCxnSpPr>
                <p:nvPr/>
              </p:nvCxnSpPr>
              <p:spPr>
                <a:xfrm>
                  <a:off x="365241" y="3178874"/>
                  <a:ext cx="0" cy="406197"/>
                </a:xfrm>
                <a:prstGeom prst="straightConnector1">
                  <a:avLst/>
                </a:prstGeom>
                <a:ln>
                  <a:headEnd type="none" w="med" len="med"/>
                  <a:tailEnd type="triangle" w="med" len="med"/>
                </a:ln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</p:cxnSp>
            <p:sp>
              <p:nvSpPr>
                <p:cNvPr id="16" name="Oval 15"/>
                <p:cNvSpPr/>
                <p:nvPr/>
              </p:nvSpPr>
              <p:spPr>
                <a:xfrm>
                  <a:off x="196174" y="1993669"/>
                  <a:ext cx="338135" cy="386817"/>
                </a:xfrm>
                <a:prstGeom prst="ellipse">
                  <a:avLst/>
                </a:prstGeom>
                <a:solidFill>
                  <a:srgbClr val="92D050"/>
                </a:solidFill>
                <a:ln/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>
                    <a:lnSpc>
                      <a:spcPct val="115000"/>
                    </a:lnSpc>
                    <a:spcBef>
                      <a:spcPts val="0"/>
                    </a:spcBef>
                    <a:spcAft>
                      <a:spcPts val="1000"/>
                    </a:spcAft>
                  </a:pPr>
                  <a:r>
                    <a:rPr lang="en-US" sz="1100" b="1">
                      <a:effectLst/>
                      <a:latin typeface="Times New Roman"/>
                      <a:ea typeface="Times New Roman"/>
                    </a:rPr>
                    <a:t> </a:t>
                  </a:r>
                  <a:endParaRPr lang="en-US" sz="1200" b="1">
                    <a:effectLst/>
                    <a:latin typeface="Times New Roman"/>
                    <a:ea typeface="Times New Roman"/>
                  </a:endParaRPr>
                </a:p>
              </p:txBody>
            </p:sp>
            <p:cxnSp>
              <p:nvCxnSpPr>
                <p:cNvPr id="17" name="Straight Arrow Connector 16"/>
                <p:cNvCxnSpPr/>
                <p:nvPr/>
              </p:nvCxnSpPr>
              <p:spPr>
                <a:xfrm>
                  <a:off x="365242" y="1597989"/>
                  <a:ext cx="0" cy="383594"/>
                </a:xfrm>
                <a:prstGeom prst="straightConnector1">
                  <a:avLst/>
                </a:prstGeom>
                <a:ln>
                  <a:headEnd type="none" w="med" len="med"/>
                  <a:tailEnd type="triangle" w="med" len="med"/>
                </a:ln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</p:cxnSp>
            <p:cxnSp>
              <p:nvCxnSpPr>
                <p:cNvPr id="18" name="Straight Arrow Connector 17"/>
                <p:cNvCxnSpPr/>
                <p:nvPr/>
              </p:nvCxnSpPr>
              <p:spPr>
                <a:xfrm>
                  <a:off x="365242" y="2368400"/>
                  <a:ext cx="0" cy="406158"/>
                </a:xfrm>
                <a:prstGeom prst="straightConnector1">
                  <a:avLst/>
                </a:prstGeom>
                <a:ln>
                  <a:headEnd type="none" w="med" len="med"/>
                  <a:tailEnd type="triangle" w="med" len="med"/>
                </a:ln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</p:cxnSp>
          </p:grpSp>
          <p:cxnSp>
            <p:nvCxnSpPr>
              <p:cNvPr id="24" name="Straight Arrow Connector 23"/>
              <p:cNvCxnSpPr/>
              <p:nvPr/>
            </p:nvCxnSpPr>
            <p:spPr>
              <a:xfrm rot="16200000" flipV="1">
                <a:off x="2659847" y="1787408"/>
                <a:ext cx="0" cy="274320"/>
              </a:xfrm>
              <a:prstGeom prst="straightConnector1">
                <a:avLst/>
              </a:prstGeom>
              <a:ln>
                <a:headEnd type="none" w="med" len="med"/>
                <a:tailEnd type="triangle" w="med" len="med"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</p:cxnSp>
          <p:grpSp>
            <p:nvGrpSpPr>
              <p:cNvPr id="42" name="Group 41"/>
              <p:cNvGrpSpPr/>
              <p:nvPr/>
            </p:nvGrpSpPr>
            <p:grpSpPr>
              <a:xfrm>
                <a:off x="1651989" y="2618769"/>
                <a:ext cx="252474" cy="30945"/>
                <a:chOff x="1509357" y="2094366"/>
                <a:chExt cx="1414691" cy="542682"/>
              </a:xfrm>
            </p:grpSpPr>
            <p:sp>
              <p:nvSpPr>
                <p:cNvPr id="43" name="Oval 42"/>
                <p:cNvSpPr/>
                <p:nvPr/>
              </p:nvSpPr>
              <p:spPr>
                <a:xfrm>
                  <a:off x="1509357" y="2637048"/>
                  <a:ext cx="18288" cy="0"/>
                </a:xfrm>
                <a:prstGeom prst="ellipse">
                  <a:avLst/>
                </a:prstGeom>
                <a:ln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marL="0" marR="0">
                    <a:lnSpc>
                      <a:spcPct val="115000"/>
                    </a:lnSpc>
                    <a:spcBef>
                      <a:spcPts val="0"/>
                    </a:spcBef>
                    <a:spcAft>
                      <a:spcPts val="1000"/>
                    </a:spcAft>
                  </a:pPr>
                  <a:r>
                    <a:rPr lang="en-US" sz="1100" b="1" dirty="0">
                      <a:effectLst/>
                      <a:ea typeface="Times New Roman"/>
                      <a:cs typeface="Times New Roman"/>
                    </a:rPr>
                    <a:t> </a:t>
                  </a:r>
                </a:p>
              </p:txBody>
            </p:sp>
            <p:sp>
              <p:nvSpPr>
                <p:cNvPr id="44" name="Oval 43"/>
                <p:cNvSpPr/>
                <p:nvPr/>
              </p:nvSpPr>
              <p:spPr>
                <a:xfrm>
                  <a:off x="2905760" y="2094366"/>
                  <a:ext cx="18288" cy="18288"/>
                </a:xfrm>
                <a:prstGeom prst="ellipse">
                  <a:avLst/>
                </a:prstGeom>
                <a:ln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marL="0" marR="0">
                    <a:lnSpc>
                      <a:spcPct val="115000"/>
                    </a:lnSpc>
                    <a:spcBef>
                      <a:spcPts val="0"/>
                    </a:spcBef>
                    <a:spcAft>
                      <a:spcPts val="1000"/>
                    </a:spcAft>
                  </a:pPr>
                  <a:r>
                    <a:rPr lang="en-US" sz="1100" b="1">
                      <a:effectLst/>
                      <a:ea typeface="Times New Roman"/>
                      <a:cs typeface="Times New Roman"/>
                    </a:rPr>
                    <a:t> </a:t>
                  </a:r>
                </a:p>
              </p:txBody>
            </p:sp>
          </p:grpSp>
          <p:sp>
            <p:nvSpPr>
              <p:cNvPr id="41" name="Oval 40"/>
              <p:cNvSpPr/>
              <p:nvPr/>
            </p:nvSpPr>
            <p:spPr>
              <a:xfrm>
                <a:off x="2104702" y="1841942"/>
                <a:ext cx="337196" cy="386816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 b="1" dirty="0">
                    <a:effectLst/>
                    <a:latin typeface="Times New Roman"/>
                    <a:ea typeface="Times New Roman"/>
                  </a:rPr>
                  <a:t> </a:t>
                </a:r>
                <a:endParaRPr lang="en-US" sz="1200" b="1" dirty="0">
                  <a:effectLst/>
                  <a:latin typeface="Times New Roman"/>
                  <a:ea typeface="Times New Roman"/>
                </a:endParaRPr>
              </a:p>
            </p:txBody>
          </p:sp>
          <p:grpSp>
            <p:nvGrpSpPr>
              <p:cNvPr id="45" name="Group 44"/>
              <p:cNvGrpSpPr/>
              <p:nvPr/>
            </p:nvGrpSpPr>
            <p:grpSpPr>
              <a:xfrm rot="16200000">
                <a:off x="2147063" y="2447125"/>
                <a:ext cx="252474" cy="27432"/>
                <a:chOff x="2753360" y="2094366"/>
                <a:chExt cx="170688" cy="18288"/>
              </a:xfrm>
            </p:grpSpPr>
            <p:sp>
              <p:nvSpPr>
                <p:cNvPr id="46" name="Oval 45"/>
                <p:cNvSpPr/>
                <p:nvPr/>
              </p:nvSpPr>
              <p:spPr>
                <a:xfrm>
                  <a:off x="2753360" y="2094366"/>
                  <a:ext cx="18288" cy="18288"/>
                </a:xfrm>
                <a:prstGeom prst="ellipse">
                  <a:avLst/>
                </a:prstGeom>
                <a:ln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marL="0" marR="0">
                    <a:lnSpc>
                      <a:spcPct val="115000"/>
                    </a:lnSpc>
                    <a:spcBef>
                      <a:spcPts val="0"/>
                    </a:spcBef>
                    <a:spcAft>
                      <a:spcPts val="1000"/>
                    </a:spcAft>
                  </a:pPr>
                  <a:r>
                    <a:rPr lang="en-US" sz="1100" b="1" dirty="0">
                      <a:effectLst/>
                      <a:ea typeface="Times New Roman"/>
                      <a:cs typeface="Times New Roman"/>
                    </a:rPr>
                    <a:t> </a:t>
                  </a:r>
                </a:p>
              </p:txBody>
            </p:sp>
            <p:sp>
              <p:nvSpPr>
                <p:cNvPr id="47" name="Oval 46"/>
                <p:cNvSpPr/>
                <p:nvPr/>
              </p:nvSpPr>
              <p:spPr>
                <a:xfrm>
                  <a:off x="2905760" y="2094366"/>
                  <a:ext cx="18288" cy="18288"/>
                </a:xfrm>
                <a:prstGeom prst="ellipse">
                  <a:avLst/>
                </a:prstGeom>
                <a:ln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marL="0" marR="0">
                    <a:lnSpc>
                      <a:spcPct val="115000"/>
                    </a:lnSpc>
                    <a:spcBef>
                      <a:spcPts val="0"/>
                    </a:spcBef>
                    <a:spcAft>
                      <a:spcPts val="1000"/>
                    </a:spcAft>
                  </a:pPr>
                  <a:r>
                    <a:rPr lang="en-US" sz="1100" b="1">
                      <a:effectLst/>
                      <a:ea typeface="Times New Roman"/>
                      <a:cs typeface="Times New Roman"/>
                    </a:rPr>
                    <a:t> </a:t>
                  </a:r>
                </a:p>
              </p:txBody>
            </p:sp>
          </p:grpSp>
          <p:sp>
            <p:nvSpPr>
              <p:cNvPr id="48" name="Oval 47"/>
              <p:cNvSpPr/>
              <p:nvPr/>
            </p:nvSpPr>
            <p:spPr>
              <a:xfrm>
                <a:off x="2077854" y="3471674"/>
                <a:ext cx="337196" cy="386816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 b="1">
                    <a:effectLst/>
                    <a:latin typeface="Times New Roman"/>
                    <a:ea typeface="Times New Roman"/>
                  </a:rPr>
                  <a:t> </a:t>
                </a:r>
                <a:endParaRPr lang="en-US" sz="1200" b="1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49" name="Oval 48"/>
              <p:cNvSpPr/>
              <p:nvPr/>
            </p:nvSpPr>
            <p:spPr>
              <a:xfrm>
                <a:off x="2104702" y="2656808"/>
                <a:ext cx="337196" cy="386816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 b="1">
                    <a:effectLst/>
                    <a:latin typeface="Times New Roman"/>
                    <a:ea typeface="Times New Roman"/>
                  </a:rPr>
                  <a:t> </a:t>
                </a:r>
                <a:endParaRPr lang="en-US" sz="1200" b="1">
                  <a:effectLst/>
                  <a:latin typeface="Times New Roman"/>
                  <a:ea typeface="Times New Roman"/>
                </a:endParaRPr>
              </a:p>
            </p:txBody>
          </p:sp>
          <p:cxnSp>
            <p:nvCxnSpPr>
              <p:cNvPr id="51" name="Straight Arrow Connector 50"/>
              <p:cNvCxnSpPr/>
              <p:nvPr/>
            </p:nvCxnSpPr>
            <p:spPr>
              <a:xfrm rot="16200000" flipV="1">
                <a:off x="2659847" y="2222537"/>
                <a:ext cx="0" cy="274320"/>
              </a:xfrm>
              <a:prstGeom prst="straightConnector1">
                <a:avLst/>
              </a:prstGeom>
              <a:ln>
                <a:headEnd type="none" w="med" len="med"/>
                <a:tailEnd type="triangle" w="med" len="med"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</p:cxnSp>
          <p:cxnSp>
            <p:nvCxnSpPr>
              <p:cNvPr id="52" name="Straight Arrow Connector 51"/>
              <p:cNvCxnSpPr/>
              <p:nvPr/>
            </p:nvCxnSpPr>
            <p:spPr>
              <a:xfrm rot="16200000" flipV="1">
                <a:off x="2659847" y="3092795"/>
                <a:ext cx="0" cy="274320"/>
              </a:xfrm>
              <a:prstGeom prst="straightConnector1">
                <a:avLst/>
              </a:prstGeom>
              <a:ln>
                <a:headEnd type="none" w="med" len="med"/>
                <a:tailEnd type="triangle" w="med" len="med"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</p:cxnSp>
          <p:cxnSp>
            <p:nvCxnSpPr>
              <p:cNvPr id="53" name="Straight Arrow Connector 52"/>
              <p:cNvCxnSpPr/>
              <p:nvPr/>
            </p:nvCxnSpPr>
            <p:spPr>
              <a:xfrm rot="16200000" flipV="1">
                <a:off x="2659847" y="2657666"/>
                <a:ext cx="0" cy="274320"/>
              </a:xfrm>
              <a:prstGeom prst="straightConnector1">
                <a:avLst/>
              </a:prstGeom>
              <a:ln>
                <a:headEnd type="none" w="med" len="med"/>
                <a:tailEnd type="triangle" w="med" len="med"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</p:cxnSp>
          <p:cxnSp>
            <p:nvCxnSpPr>
              <p:cNvPr id="55" name="Straight Arrow Connector 54"/>
              <p:cNvCxnSpPr/>
              <p:nvPr/>
            </p:nvCxnSpPr>
            <p:spPr>
              <a:xfrm rot="16200000" flipV="1">
                <a:off x="2659847" y="3527922"/>
                <a:ext cx="0" cy="274320"/>
              </a:xfrm>
              <a:prstGeom prst="straightConnector1">
                <a:avLst/>
              </a:prstGeom>
              <a:ln>
                <a:headEnd type="none" w="med" len="med"/>
                <a:tailEnd type="triangle" w="med" len="med"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</p:cxnSp>
          <p:sp>
            <p:nvSpPr>
              <p:cNvPr id="7" name="TextBox 36"/>
              <p:cNvSpPr txBox="1"/>
              <p:nvPr/>
            </p:nvSpPr>
            <p:spPr>
              <a:xfrm>
                <a:off x="1888466" y="1306432"/>
                <a:ext cx="908541" cy="40186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b="1" dirty="0">
                    <a:solidFill>
                      <a:srgbClr val="000000"/>
                    </a:solidFill>
                    <a:latin typeface="Arial"/>
                    <a:ea typeface="Times New Roman"/>
                  </a:rPr>
                  <a:t>brokers</a:t>
                </a:r>
              </a:p>
            </p:txBody>
          </p:sp>
          <p:sp>
            <p:nvSpPr>
              <p:cNvPr id="56" name="Rectangle 55"/>
              <p:cNvSpPr/>
              <p:nvPr/>
            </p:nvSpPr>
            <p:spPr>
              <a:xfrm>
                <a:off x="1986642" y="3867135"/>
                <a:ext cx="771365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r"/>
                <a:r>
                  <a:rPr lang="en-US" sz="1400" b="1" dirty="0">
                    <a:solidFill>
                      <a:srgbClr val="000000"/>
                    </a:solidFill>
                    <a:latin typeface="Arial"/>
                    <a:ea typeface="Times New Roman"/>
                  </a:rPr>
                  <a:t>Events</a:t>
                </a:r>
                <a:endParaRPr lang="en-US" sz="2000" b="1" dirty="0">
                  <a:latin typeface="Times New Roman"/>
                  <a:ea typeface="Times New Roman"/>
                </a:endParaRPr>
              </a:p>
            </p:txBody>
          </p:sp>
          <p:cxnSp>
            <p:nvCxnSpPr>
              <p:cNvPr id="57" name="Straight Arrow Connector 56"/>
              <p:cNvCxnSpPr/>
              <p:nvPr/>
            </p:nvCxnSpPr>
            <p:spPr>
              <a:xfrm flipH="1">
                <a:off x="1679663" y="2018261"/>
                <a:ext cx="362257" cy="0"/>
              </a:xfrm>
              <a:prstGeom prst="straightConnector1">
                <a:avLst/>
              </a:prstGeom>
              <a:ln>
                <a:headEnd type="triangle" w="med" len="med"/>
                <a:tailEnd type="triangle" w="med" len="med"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</p:cxnSp>
          <p:cxnSp>
            <p:nvCxnSpPr>
              <p:cNvPr id="59" name="Straight Arrow Connector 58"/>
              <p:cNvCxnSpPr/>
              <p:nvPr/>
            </p:nvCxnSpPr>
            <p:spPr>
              <a:xfrm flipH="1">
                <a:off x="1679663" y="2358445"/>
                <a:ext cx="362257" cy="0"/>
              </a:xfrm>
              <a:prstGeom prst="straightConnector1">
                <a:avLst/>
              </a:prstGeom>
              <a:ln>
                <a:headEnd type="triangle" w="med" len="med"/>
                <a:tailEnd type="triangle" w="med" len="med"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</p:cxnSp>
          <p:cxnSp>
            <p:nvCxnSpPr>
              <p:cNvPr id="60" name="Straight Arrow Connector 59"/>
              <p:cNvCxnSpPr/>
              <p:nvPr/>
            </p:nvCxnSpPr>
            <p:spPr>
              <a:xfrm flipH="1">
                <a:off x="1679663" y="2698629"/>
                <a:ext cx="362257" cy="0"/>
              </a:xfrm>
              <a:prstGeom prst="straightConnector1">
                <a:avLst/>
              </a:prstGeom>
              <a:ln>
                <a:headEnd type="triangle" w="med" len="med"/>
                <a:tailEnd type="triangle" w="med" len="med"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</p:cxnSp>
          <p:cxnSp>
            <p:nvCxnSpPr>
              <p:cNvPr id="61" name="Straight Arrow Connector 60"/>
              <p:cNvCxnSpPr/>
              <p:nvPr/>
            </p:nvCxnSpPr>
            <p:spPr>
              <a:xfrm flipH="1">
                <a:off x="1679663" y="3038813"/>
                <a:ext cx="362257" cy="0"/>
              </a:xfrm>
              <a:prstGeom prst="straightConnector1">
                <a:avLst/>
              </a:prstGeom>
              <a:ln>
                <a:headEnd type="triangle" w="med" len="med"/>
                <a:tailEnd type="triangle" w="med" len="med"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</p:cxnSp>
          <p:cxnSp>
            <p:nvCxnSpPr>
              <p:cNvPr id="62" name="Straight Arrow Connector 61"/>
              <p:cNvCxnSpPr/>
              <p:nvPr/>
            </p:nvCxnSpPr>
            <p:spPr>
              <a:xfrm flipH="1">
                <a:off x="1679663" y="3378996"/>
                <a:ext cx="362257" cy="0"/>
              </a:xfrm>
              <a:prstGeom prst="straightConnector1">
                <a:avLst/>
              </a:prstGeom>
              <a:ln>
                <a:headEnd type="triangle" w="med" len="med"/>
                <a:tailEnd type="triangle" w="med" len="med"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</p:cxnSp>
          <p:grpSp>
            <p:nvGrpSpPr>
              <p:cNvPr id="75" name="Group 74"/>
              <p:cNvGrpSpPr/>
              <p:nvPr/>
            </p:nvGrpSpPr>
            <p:grpSpPr>
              <a:xfrm>
                <a:off x="301409" y="1770329"/>
                <a:ext cx="338135" cy="1987082"/>
                <a:chOff x="348574" y="1750389"/>
                <a:chExt cx="338135" cy="1987082"/>
              </a:xfrm>
            </p:grpSpPr>
            <p:sp>
              <p:nvSpPr>
                <p:cNvPr id="63" name="Oval 62"/>
                <p:cNvSpPr/>
                <p:nvPr/>
              </p:nvSpPr>
              <p:spPr>
                <a:xfrm>
                  <a:off x="348574" y="2944457"/>
                  <a:ext cx="338135" cy="386817"/>
                </a:xfrm>
                <a:prstGeom prst="ellipse">
                  <a:avLst/>
                </a:prstGeom>
                <a:solidFill>
                  <a:srgbClr val="92D050"/>
                </a:solidFill>
                <a:ln/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>
                    <a:lnSpc>
                      <a:spcPct val="115000"/>
                    </a:lnSpc>
                    <a:spcBef>
                      <a:spcPts val="0"/>
                    </a:spcBef>
                    <a:spcAft>
                      <a:spcPts val="1000"/>
                    </a:spcAft>
                  </a:pPr>
                  <a:r>
                    <a:rPr lang="en-US" sz="1100" b="1">
                      <a:effectLst/>
                      <a:ea typeface="Times New Roman"/>
                      <a:cs typeface="Times New Roman"/>
                    </a:rPr>
                    <a:t> </a:t>
                  </a:r>
                </a:p>
              </p:txBody>
            </p:sp>
            <p:cxnSp>
              <p:nvCxnSpPr>
                <p:cNvPr id="64" name="Straight Arrow Connector 63"/>
                <p:cNvCxnSpPr>
                  <a:stCxn id="63" idx="4"/>
                </p:cNvCxnSpPr>
                <p:nvPr/>
              </p:nvCxnSpPr>
              <p:spPr>
                <a:xfrm>
                  <a:off x="517641" y="3331274"/>
                  <a:ext cx="0" cy="406197"/>
                </a:xfrm>
                <a:prstGeom prst="straightConnector1">
                  <a:avLst/>
                </a:prstGeom>
                <a:ln>
                  <a:headEnd type="none" w="med" len="med"/>
                  <a:tailEnd type="triangle" w="med" len="med"/>
                </a:ln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</p:cxnSp>
            <p:sp>
              <p:nvSpPr>
                <p:cNvPr id="65" name="Oval 64"/>
                <p:cNvSpPr/>
                <p:nvPr/>
              </p:nvSpPr>
              <p:spPr>
                <a:xfrm>
                  <a:off x="348574" y="2146069"/>
                  <a:ext cx="338135" cy="386817"/>
                </a:xfrm>
                <a:prstGeom prst="ellipse">
                  <a:avLst/>
                </a:prstGeom>
                <a:solidFill>
                  <a:srgbClr val="92D050"/>
                </a:solidFill>
                <a:ln/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>
                    <a:lnSpc>
                      <a:spcPct val="115000"/>
                    </a:lnSpc>
                    <a:spcBef>
                      <a:spcPts val="0"/>
                    </a:spcBef>
                    <a:spcAft>
                      <a:spcPts val="1000"/>
                    </a:spcAft>
                  </a:pPr>
                  <a:r>
                    <a:rPr lang="en-US" sz="1100" b="1">
                      <a:effectLst/>
                      <a:latin typeface="Times New Roman"/>
                      <a:ea typeface="Times New Roman"/>
                    </a:rPr>
                    <a:t> </a:t>
                  </a:r>
                  <a:endParaRPr lang="en-US" sz="1200" b="1">
                    <a:effectLst/>
                    <a:latin typeface="Times New Roman"/>
                    <a:ea typeface="Times New Roman"/>
                  </a:endParaRPr>
                </a:p>
              </p:txBody>
            </p:sp>
            <p:cxnSp>
              <p:nvCxnSpPr>
                <p:cNvPr id="66" name="Straight Arrow Connector 65"/>
                <p:cNvCxnSpPr/>
                <p:nvPr/>
              </p:nvCxnSpPr>
              <p:spPr>
                <a:xfrm>
                  <a:off x="517642" y="1750389"/>
                  <a:ext cx="0" cy="383594"/>
                </a:xfrm>
                <a:prstGeom prst="straightConnector1">
                  <a:avLst/>
                </a:prstGeom>
                <a:ln>
                  <a:headEnd type="none" w="med" len="med"/>
                  <a:tailEnd type="triangle" w="med" len="med"/>
                </a:ln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</p:cxnSp>
            <p:cxnSp>
              <p:nvCxnSpPr>
                <p:cNvPr id="67" name="Straight Arrow Connector 66"/>
                <p:cNvCxnSpPr/>
                <p:nvPr/>
              </p:nvCxnSpPr>
              <p:spPr>
                <a:xfrm>
                  <a:off x="517642" y="2520800"/>
                  <a:ext cx="0" cy="406158"/>
                </a:xfrm>
                <a:prstGeom prst="straightConnector1">
                  <a:avLst/>
                </a:prstGeom>
                <a:ln>
                  <a:headEnd type="none" w="med" len="med"/>
                  <a:tailEnd type="triangle" w="med" len="med"/>
                </a:ln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</p:cxnSp>
          </p:grpSp>
          <p:grpSp>
            <p:nvGrpSpPr>
              <p:cNvPr id="73" name="Group 72"/>
              <p:cNvGrpSpPr/>
              <p:nvPr/>
            </p:nvGrpSpPr>
            <p:grpSpPr>
              <a:xfrm>
                <a:off x="1290112" y="1770329"/>
                <a:ext cx="338135" cy="1987082"/>
                <a:chOff x="963706" y="1625138"/>
                <a:chExt cx="338135" cy="1987082"/>
              </a:xfrm>
            </p:grpSpPr>
            <p:sp>
              <p:nvSpPr>
                <p:cNvPr id="68" name="Oval 67"/>
                <p:cNvSpPr/>
                <p:nvPr/>
              </p:nvSpPr>
              <p:spPr>
                <a:xfrm>
                  <a:off x="963706" y="2819206"/>
                  <a:ext cx="338135" cy="386817"/>
                </a:xfrm>
                <a:prstGeom prst="ellipse">
                  <a:avLst/>
                </a:prstGeom>
                <a:solidFill>
                  <a:srgbClr val="92D050"/>
                </a:solidFill>
                <a:ln/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>
                    <a:lnSpc>
                      <a:spcPct val="115000"/>
                    </a:lnSpc>
                    <a:spcBef>
                      <a:spcPts val="0"/>
                    </a:spcBef>
                    <a:spcAft>
                      <a:spcPts val="1000"/>
                    </a:spcAft>
                  </a:pPr>
                  <a:r>
                    <a:rPr lang="en-US" sz="1100" b="1">
                      <a:effectLst/>
                      <a:ea typeface="Times New Roman"/>
                      <a:cs typeface="Times New Roman"/>
                    </a:rPr>
                    <a:t> </a:t>
                  </a:r>
                </a:p>
              </p:txBody>
            </p:sp>
            <p:cxnSp>
              <p:nvCxnSpPr>
                <p:cNvPr id="69" name="Straight Arrow Connector 68"/>
                <p:cNvCxnSpPr>
                  <a:stCxn id="68" idx="4"/>
                </p:cNvCxnSpPr>
                <p:nvPr/>
              </p:nvCxnSpPr>
              <p:spPr>
                <a:xfrm>
                  <a:off x="1132773" y="3206023"/>
                  <a:ext cx="0" cy="406197"/>
                </a:xfrm>
                <a:prstGeom prst="straightConnector1">
                  <a:avLst/>
                </a:prstGeom>
                <a:ln>
                  <a:headEnd type="none" w="med" len="med"/>
                  <a:tailEnd type="triangle" w="med" len="med"/>
                </a:ln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</p:cxnSp>
            <p:sp>
              <p:nvSpPr>
                <p:cNvPr id="70" name="Oval 69"/>
                <p:cNvSpPr/>
                <p:nvPr/>
              </p:nvSpPr>
              <p:spPr>
                <a:xfrm>
                  <a:off x="963706" y="2020818"/>
                  <a:ext cx="338135" cy="386817"/>
                </a:xfrm>
                <a:prstGeom prst="ellipse">
                  <a:avLst/>
                </a:prstGeom>
                <a:solidFill>
                  <a:srgbClr val="92D050"/>
                </a:solidFill>
                <a:ln/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>
                    <a:lnSpc>
                      <a:spcPct val="115000"/>
                    </a:lnSpc>
                    <a:spcBef>
                      <a:spcPts val="0"/>
                    </a:spcBef>
                    <a:spcAft>
                      <a:spcPts val="1000"/>
                    </a:spcAft>
                  </a:pPr>
                  <a:r>
                    <a:rPr lang="en-US" sz="1100" b="1">
                      <a:effectLst/>
                      <a:latin typeface="Times New Roman"/>
                      <a:ea typeface="Times New Roman"/>
                    </a:rPr>
                    <a:t> </a:t>
                  </a:r>
                  <a:endParaRPr lang="en-US" sz="1200" b="1">
                    <a:effectLst/>
                    <a:latin typeface="Times New Roman"/>
                    <a:ea typeface="Times New Roman"/>
                  </a:endParaRPr>
                </a:p>
              </p:txBody>
            </p:sp>
            <p:cxnSp>
              <p:nvCxnSpPr>
                <p:cNvPr id="71" name="Straight Arrow Connector 70"/>
                <p:cNvCxnSpPr/>
                <p:nvPr/>
              </p:nvCxnSpPr>
              <p:spPr>
                <a:xfrm>
                  <a:off x="1132774" y="1625138"/>
                  <a:ext cx="0" cy="383594"/>
                </a:xfrm>
                <a:prstGeom prst="straightConnector1">
                  <a:avLst/>
                </a:prstGeom>
                <a:ln>
                  <a:headEnd type="none" w="med" len="med"/>
                  <a:tailEnd type="triangle" w="med" len="med"/>
                </a:ln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</p:cxnSp>
            <p:cxnSp>
              <p:nvCxnSpPr>
                <p:cNvPr id="72" name="Straight Arrow Connector 71"/>
                <p:cNvCxnSpPr/>
                <p:nvPr/>
              </p:nvCxnSpPr>
              <p:spPr>
                <a:xfrm>
                  <a:off x="1132774" y="2395549"/>
                  <a:ext cx="0" cy="406158"/>
                </a:xfrm>
                <a:prstGeom prst="straightConnector1">
                  <a:avLst/>
                </a:prstGeom>
                <a:ln>
                  <a:headEnd type="none" w="med" len="med"/>
                  <a:tailEnd type="triangle" w="med" len="med"/>
                </a:ln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</p:cxnSp>
          </p:grpSp>
          <p:cxnSp>
            <p:nvCxnSpPr>
              <p:cNvPr id="76" name="Straight Arrow Connector 75"/>
              <p:cNvCxnSpPr/>
              <p:nvPr/>
            </p:nvCxnSpPr>
            <p:spPr>
              <a:xfrm>
                <a:off x="547536" y="2562749"/>
                <a:ext cx="911644" cy="518899"/>
              </a:xfrm>
              <a:prstGeom prst="straightConnector1">
                <a:avLst/>
              </a:prstGeom>
              <a:ln>
                <a:headEnd type="none" w="med" len="med"/>
                <a:tailEnd type="triangle" w="med" len="med"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</p:cxnSp>
          <p:cxnSp>
            <p:nvCxnSpPr>
              <p:cNvPr id="78" name="Straight Arrow Connector 77"/>
              <p:cNvCxnSpPr/>
              <p:nvPr/>
            </p:nvCxnSpPr>
            <p:spPr>
              <a:xfrm flipH="1">
                <a:off x="483274" y="2584961"/>
                <a:ext cx="892037" cy="518899"/>
              </a:xfrm>
              <a:prstGeom prst="straightConnector1">
                <a:avLst/>
              </a:prstGeom>
              <a:ln>
                <a:headEnd type="none" w="med" len="med"/>
                <a:tailEnd type="triangle" w="med" len="med"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</p:cxnSp>
          <p:cxnSp>
            <p:nvCxnSpPr>
              <p:cNvPr id="79" name="Straight Arrow Connector 78"/>
              <p:cNvCxnSpPr/>
              <p:nvPr/>
            </p:nvCxnSpPr>
            <p:spPr>
              <a:xfrm>
                <a:off x="1034957" y="2562749"/>
                <a:ext cx="430888" cy="541111"/>
              </a:xfrm>
              <a:prstGeom prst="straightConnector1">
                <a:avLst/>
              </a:prstGeom>
              <a:ln>
                <a:headEnd type="none" w="med" len="med"/>
                <a:tailEnd type="triangle" w="med" len="med"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</p:cxnSp>
          <p:cxnSp>
            <p:nvCxnSpPr>
              <p:cNvPr id="83" name="Straight Arrow Connector 82"/>
              <p:cNvCxnSpPr/>
              <p:nvPr/>
            </p:nvCxnSpPr>
            <p:spPr>
              <a:xfrm flipH="1">
                <a:off x="497240" y="2528056"/>
                <a:ext cx="430888" cy="541111"/>
              </a:xfrm>
              <a:prstGeom prst="straightConnector1">
                <a:avLst/>
              </a:prstGeom>
              <a:ln>
                <a:headEnd type="none" w="med" len="med"/>
                <a:tailEnd type="triangle" w="med" len="med"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</p:cxnSp>
          <p:grpSp>
            <p:nvGrpSpPr>
              <p:cNvPr id="85" name="Group 84"/>
              <p:cNvGrpSpPr/>
              <p:nvPr/>
            </p:nvGrpSpPr>
            <p:grpSpPr>
              <a:xfrm rot="16200000">
                <a:off x="2131576" y="3243933"/>
                <a:ext cx="252474" cy="27432"/>
                <a:chOff x="2753360" y="2094366"/>
                <a:chExt cx="170688" cy="18288"/>
              </a:xfrm>
            </p:grpSpPr>
            <p:sp>
              <p:nvSpPr>
                <p:cNvPr id="86" name="Oval 85"/>
                <p:cNvSpPr/>
                <p:nvPr/>
              </p:nvSpPr>
              <p:spPr>
                <a:xfrm>
                  <a:off x="2753360" y="2094366"/>
                  <a:ext cx="18288" cy="18288"/>
                </a:xfrm>
                <a:prstGeom prst="ellipse">
                  <a:avLst/>
                </a:prstGeom>
                <a:ln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marL="0" marR="0">
                    <a:lnSpc>
                      <a:spcPct val="115000"/>
                    </a:lnSpc>
                    <a:spcBef>
                      <a:spcPts val="0"/>
                    </a:spcBef>
                    <a:spcAft>
                      <a:spcPts val="1000"/>
                    </a:spcAft>
                  </a:pPr>
                  <a:r>
                    <a:rPr lang="en-US" sz="1100" b="1" dirty="0">
                      <a:effectLst/>
                      <a:ea typeface="Times New Roman"/>
                      <a:cs typeface="Times New Roman"/>
                    </a:rPr>
                    <a:t> </a:t>
                  </a:r>
                </a:p>
              </p:txBody>
            </p:sp>
            <p:sp>
              <p:nvSpPr>
                <p:cNvPr id="87" name="Oval 86"/>
                <p:cNvSpPr/>
                <p:nvPr/>
              </p:nvSpPr>
              <p:spPr>
                <a:xfrm>
                  <a:off x="2905760" y="2094366"/>
                  <a:ext cx="18288" cy="18288"/>
                </a:xfrm>
                <a:prstGeom prst="ellipse">
                  <a:avLst/>
                </a:prstGeom>
                <a:ln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marL="0" marR="0">
                    <a:lnSpc>
                      <a:spcPct val="115000"/>
                    </a:lnSpc>
                    <a:spcBef>
                      <a:spcPts val="0"/>
                    </a:spcBef>
                    <a:spcAft>
                      <a:spcPts val="1000"/>
                    </a:spcAft>
                  </a:pPr>
                  <a:r>
                    <a:rPr lang="en-US" sz="1100" b="1">
                      <a:effectLst/>
                      <a:ea typeface="Times New Roman"/>
                      <a:cs typeface="Times New Roman"/>
                    </a:rPr>
                    <a:t> </a:t>
                  </a:r>
                </a:p>
              </p:txBody>
            </p:sp>
          </p:grpSp>
        </p:grpSp>
        <p:grpSp>
          <p:nvGrpSpPr>
            <p:cNvPr id="158" name="Group 157"/>
            <p:cNvGrpSpPr/>
            <p:nvPr/>
          </p:nvGrpSpPr>
          <p:grpSpPr>
            <a:xfrm>
              <a:off x="2917765" y="1804047"/>
              <a:ext cx="2283587" cy="2331601"/>
              <a:chOff x="3266525" y="3081648"/>
              <a:chExt cx="2283587" cy="2331601"/>
            </a:xfrm>
          </p:grpSpPr>
          <p:sp>
            <p:nvSpPr>
              <p:cNvPr id="89" name="Rectangle 88"/>
              <p:cNvSpPr/>
              <p:nvPr/>
            </p:nvSpPr>
            <p:spPr>
              <a:xfrm>
                <a:off x="3281788" y="3081648"/>
                <a:ext cx="2268324" cy="548640"/>
              </a:xfrm>
              <a:prstGeom prst="rect">
                <a:avLst/>
              </a:prstGeom>
              <a:solidFill>
                <a:schemeClr val="bg1"/>
              </a:solidFill>
              <a:ln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0" rIns="91440" bIns="0" numCol="1" spcCol="0" rtlCol="0" fromWordArt="0" anchor="ctr" anchorCtr="0" forceAA="0" compatLnSpc="1"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600" b="1" dirty="0">
                    <a:solidFill>
                      <a:srgbClr val="000000"/>
                    </a:solidFill>
                    <a:effectLst/>
                    <a:latin typeface="Arial"/>
                    <a:ea typeface="Times New Roman"/>
                    <a:cs typeface="Times New Roman"/>
                  </a:rPr>
                  <a:t>(6) Shared memory Map </a:t>
                </a:r>
                <a:r>
                  <a:rPr lang="en-US" sz="1600" b="1" dirty="0">
                    <a:solidFill>
                      <a:srgbClr val="000000"/>
                    </a:solidFill>
                    <a:latin typeface="Arial"/>
                    <a:ea typeface="Times New Roman"/>
                    <a:cs typeface="Times New Roman"/>
                  </a:rPr>
                  <a:t>Communicate</a:t>
                </a:r>
                <a:r>
                  <a:rPr lang="en-US" sz="1600" b="1" dirty="0">
                    <a:solidFill>
                      <a:srgbClr val="000000"/>
                    </a:solidFill>
                    <a:effectLst/>
                    <a:latin typeface="Arial"/>
                    <a:ea typeface="Times New Roman"/>
                    <a:cs typeface="Times New Roman"/>
                  </a:rPr>
                  <a:t>s</a:t>
                </a:r>
                <a:endParaRPr lang="en-US" sz="2400" b="1" dirty="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90" name="Rectangle 89"/>
              <p:cNvSpPr/>
              <p:nvPr/>
            </p:nvSpPr>
            <p:spPr>
              <a:xfrm>
                <a:off x="3266525" y="3630289"/>
                <a:ext cx="2268323" cy="178296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182880" rIns="91440" bIns="45720" numCol="1" spcCol="0" rtlCol="0" fromWordArt="0" anchor="ctr" anchorCtr="0" forceAA="0" compatLnSpc="1">
                <a:noAutofit/>
              </a:bodyPr>
              <a:lstStyle/>
              <a:p>
                <a:pPr marL="22860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200" b="1">
                    <a:effectLst/>
                    <a:latin typeface="Times New Roman"/>
                    <a:ea typeface="Times New Roman"/>
                  </a:rPr>
                  <a:t> </a:t>
                </a:r>
              </a:p>
            </p:txBody>
          </p:sp>
          <p:sp>
            <p:nvSpPr>
              <p:cNvPr id="91" name="TextBox 36"/>
              <p:cNvSpPr txBox="1"/>
              <p:nvPr/>
            </p:nvSpPr>
            <p:spPr>
              <a:xfrm>
                <a:off x="4084254" y="3694351"/>
                <a:ext cx="778568" cy="401859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endParaRPr lang="en-US" sz="2000" b="1" dirty="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97" name="TextBox 48"/>
              <p:cNvSpPr txBox="1"/>
              <p:nvPr/>
            </p:nvSpPr>
            <p:spPr>
              <a:xfrm>
                <a:off x="3693347" y="4331366"/>
                <a:ext cx="1445652" cy="401859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b="1" kern="1200" dirty="0">
                    <a:solidFill>
                      <a:srgbClr val="000000"/>
                    </a:solidFill>
                    <a:effectLst/>
                    <a:latin typeface="Arial"/>
                    <a:ea typeface="Times New Roman"/>
                  </a:rPr>
                  <a:t>Map &amp; Communicate</a:t>
                </a:r>
                <a:endParaRPr lang="en-US" sz="2000" b="1" dirty="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104" name="Oval 103"/>
              <p:cNvSpPr/>
              <p:nvPr/>
            </p:nvSpPr>
            <p:spPr>
              <a:xfrm>
                <a:off x="3376681" y="3734079"/>
                <a:ext cx="2085335" cy="386816"/>
              </a:xfrm>
              <a:prstGeom prst="ellipse">
                <a:avLst/>
              </a:prstGeom>
              <a:ln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 b="1" dirty="0">
                    <a:effectLst/>
                    <a:latin typeface="Times New Roman"/>
                    <a:ea typeface="Times New Roman"/>
                  </a:rPr>
                  <a:t> </a:t>
                </a:r>
                <a:r>
                  <a:rPr lang="en-US" sz="1400" b="1" dirty="0">
                    <a:latin typeface="Times New Roman"/>
                    <a:ea typeface="Times New Roman"/>
                  </a:rPr>
                  <a:t>S</a:t>
                </a:r>
                <a:r>
                  <a:rPr lang="en-US" sz="1400" b="1" dirty="0">
                    <a:effectLst/>
                    <a:latin typeface="Times New Roman"/>
                    <a:ea typeface="Times New Roman"/>
                  </a:rPr>
                  <a:t>hared Memory</a:t>
                </a:r>
                <a:endParaRPr lang="en-US" sz="1200" b="1" dirty="0">
                  <a:effectLst/>
                  <a:latin typeface="Times New Roman"/>
                  <a:ea typeface="Times New Roman"/>
                </a:endParaRPr>
              </a:p>
            </p:txBody>
          </p:sp>
          <p:grpSp>
            <p:nvGrpSpPr>
              <p:cNvPr id="154" name="Group 153"/>
              <p:cNvGrpSpPr/>
              <p:nvPr/>
            </p:nvGrpSpPr>
            <p:grpSpPr>
              <a:xfrm>
                <a:off x="4250357" y="5091414"/>
                <a:ext cx="251729" cy="30086"/>
                <a:chOff x="4212063" y="5091414"/>
                <a:chExt cx="251729" cy="30086"/>
              </a:xfrm>
            </p:grpSpPr>
            <p:sp>
              <p:nvSpPr>
                <p:cNvPr id="107" name="Oval 106"/>
                <p:cNvSpPr/>
                <p:nvPr/>
              </p:nvSpPr>
              <p:spPr>
                <a:xfrm>
                  <a:off x="4212063" y="5091414"/>
                  <a:ext cx="26971" cy="30086"/>
                </a:xfrm>
                <a:prstGeom prst="ellipse">
                  <a:avLst/>
                </a:prstGeom>
                <a:ln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marL="0" marR="0">
                    <a:lnSpc>
                      <a:spcPct val="115000"/>
                    </a:lnSpc>
                    <a:spcBef>
                      <a:spcPts val="0"/>
                    </a:spcBef>
                    <a:spcAft>
                      <a:spcPts val="1000"/>
                    </a:spcAft>
                  </a:pPr>
                  <a:r>
                    <a:rPr lang="en-US" sz="1100" b="1">
                      <a:effectLst/>
                      <a:latin typeface="Times New Roman"/>
                      <a:ea typeface="Times New Roman"/>
                    </a:rPr>
                    <a:t> </a:t>
                  </a:r>
                  <a:endParaRPr lang="en-US" sz="1200" b="1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108" name="Oval 107"/>
                <p:cNvSpPr/>
                <p:nvPr/>
              </p:nvSpPr>
              <p:spPr>
                <a:xfrm>
                  <a:off x="4436821" y="5091414"/>
                  <a:ext cx="26971" cy="30086"/>
                </a:xfrm>
                <a:prstGeom prst="ellipse">
                  <a:avLst/>
                </a:prstGeom>
                <a:ln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marL="0" marR="0">
                    <a:lnSpc>
                      <a:spcPct val="115000"/>
                    </a:lnSpc>
                    <a:spcBef>
                      <a:spcPts val="0"/>
                    </a:spcBef>
                    <a:spcAft>
                      <a:spcPts val="1000"/>
                    </a:spcAft>
                  </a:pPr>
                  <a:r>
                    <a:rPr lang="en-US" sz="1100" b="1" dirty="0">
                      <a:effectLst/>
                      <a:latin typeface="Times New Roman"/>
                      <a:ea typeface="Times New Roman"/>
                    </a:rPr>
                    <a:t> </a:t>
                  </a:r>
                  <a:endParaRPr lang="en-US" sz="1200" b="1" dirty="0">
                    <a:effectLst/>
                    <a:latin typeface="Times New Roman"/>
                    <a:ea typeface="Times New Roman"/>
                  </a:endParaRPr>
                </a:p>
              </p:txBody>
            </p:sp>
          </p:grpSp>
          <p:cxnSp>
            <p:nvCxnSpPr>
              <p:cNvPr id="113" name="Straight Arrow Connector 112"/>
              <p:cNvCxnSpPr/>
              <p:nvPr/>
            </p:nvCxnSpPr>
            <p:spPr>
              <a:xfrm flipH="1">
                <a:off x="3990523" y="4148130"/>
                <a:ext cx="131928" cy="740434"/>
              </a:xfrm>
              <a:prstGeom prst="straightConnector1">
                <a:avLst/>
              </a:prstGeom>
              <a:ln>
                <a:headEnd type="triangle" w="med" len="med"/>
                <a:tailEnd type="triangle" w="med" len="med"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</p:cxnSp>
          <p:sp>
            <p:nvSpPr>
              <p:cNvPr id="92" name="Oval 91"/>
              <p:cNvSpPr/>
              <p:nvPr/>
            </p:nvSpPr>
            <p:spPr>
              <a:xfrm>
                <a:off x="5068802" y="4928997"/>
                <a:ext cx="337989" cy="386816"/>
              </a:xfrm>
              <a:prstGeom prst="ellipse">
                <a:avLst/>
              </a:prstGeom>
              <a:solidFill>
                <a:srgbClr val="92D050"/>
              </a:solidFill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 b="1">
                    <a:effectLst/>
                    <a:latin typeface="Times New Roman"/>
                    <a:ea typeface="Times New Roman"/>
                  </a:rPr>
                  <a:t> </a:t>
                </a:r>
                <a:endParaRPr lang="en-US" sz="1200" b="1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99" name="Oval 98"/>
              <p:cNvSpPr/>
              <p:nvPr/>
            </p:nvSpPr>
            <p:spPr>
              <a:xfrm>
                <a:off x="3345652" y="4928997"/>
                <a:ext cx="337989" cy="386816"/>
              </a:xfrm>
              <a:prstGeom prst="ellipse">
                <a:avLst/>
              </a:prstGeom>
              <a:solidFill>
                <a:srgbClr val="92D050"/>
              </a:solidFill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 b="1">
                    <a:effectLst/>
                    <a:latin typeface="Times New Roman"/>
                    <a:ea typeface="Times New Roman"/>
                  </a:rPr>
                  <a:t> </a:t>
                </a:r>
                <a:endParaRPr lang="en-US" sz="1200" b="1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101" name="Oval 100"/>
              <p:cNvSpPr/>
              <p:nvPr/>
            </p:nvSpPr>
            <p:spPr>
              <a:xfrm>
                <a:off x="3798004" y="4915799"/>
                <a:ext cx="337989" cy="386816"/>
              </a:xfrm>
              <a:prstGeom prst="ellipse">
                <a:avLst/>
              </a:prstGeom>
              <a:solidFill>
                <a:srgbClr val="92D050"/>
              </a:solidFill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 b="1" dirty="0">
                    <a:effectLst/>
                    <a:latin typeface="Times New Roman"/>
                    <a:ea typeface="Times New Roman"/>
                  </a:rPr>
                  <a:t> </a:t>
                </a:r>
                <a:endParaRPr lang="en-US" sz="1200" b="1" dirty="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143" name="Oval 142"/>
              <p:cNvSpPr/>
              <p:nvPr/>
            </p:nvSpPr>
            <p:spPr>
              <a:xfrm>
                <a:off x="4616450" y="4928997"/>
                <a:ext cx="337989" cy="386816"/>
              </a:xfrm>
              <a:prstGeom prst="ellipse">
                <a:avLst/>
              </a:prstGeom>
              <a:solidFill>
                <a:srgbClr val="92D050"/>
              </a:solidFill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 b="1" dirty="0">
                    <a:effectLst/>
                    <a:latin typeface="Times New Roman"/>
                    <a:ea typeface="Times New Roman"/>
                  </a:rPr>
                  <a:t> </a:t>
                </a:r>
                <a:endParaRPr lang="en-US" sz="1200" b="1" dirty="0">
                  <a:effectLst/>
                  <a:latin typeface="Times New Roman"/>
                  <a:ea typeface="Times New Roman"/>
                </a:endParaRPr>
              </a:p>
            </p:txBody>
          </p:sp>
          <p:cxnSp>
            <p:nvCxnSpPr>
              <p:cNvPr id="146" name="Straight Arrow Connector 145"/>
              <p:cNvCxnSpPr/>
              <p:nvPr/>
            </p:nvCxnSpPr>
            <p:spPr>
              <a:xfrm flipH="1">
                <a:off x="3514647" y="4144835"/>
                <a:ext cx="210244" cy="743729"/>
              </a:xfrm>
              <a:prstGeom prst="straightConnector1">
                <a:avLst/>
              </a:prstGeom>
              <a:ln>
                <a:headEnd type="triangle" w="med" len="med"/>
                <a:tailEnd type="triangle" w="med" len="med"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</p:cxnSp>
          <p:cxnSp>
            <p:nvCxnSpPr>
              <p:cNvPr id="147" name="Straight Arrow Connector 146"/>
              <p:cNvCxnSpPr/>
              <p:nvPr/>
            </p:nvCxnSpPr>
            <p:spPr>
              <a:xfrm>
                <a:off x="4705900" y="4172435"/>
                <a:ext cx="51935" cy="716129"/>
              </a:xfrm>
              <a:prstGeom prst="straightConnector1">
                <a:avLst/>
              </a:prstGeom>
              <a:ln>
                <a:headEnd type="triangle" w="med" len="med"/>
                <a:tailEnd type="triangle" w="med" len="med"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</p:cxnSp>
          <p:cxnSp>
            <p:nvCxnSpPr>
              <p:cNvPr id="148" name="Straight Arrow Connector 147"/>
              <p:cNvCxnSpPr/>
              <p:nvPr/>
            </p:nvCxnSpPr>
            <p:spPr>
              <a:xfrm>
                <a:off x="5068802" y="4094477"/>
                <a:ext cx="137634" cy="794087"/>
              </a:xfrm>
              <a:prstGeom prst="straightConnector1">
                <a:avLst/>
              </a:prstGeom>
              <a:ln>
                <a:headEnd type="triangle" w="med" len="med"/>
                <a:tailEnd type="triangle" w="med" len="med"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23904450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90" y="61045"/>
            <a:ext cx="7059168" cy="670475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6 Data Analysis Architectures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90" y="2057306"/>
            <a:ext cx="7397918" cy="2573697"/>
          </a:xfrm>
          <a:prstGeom prst="rect">
            <a:avLst/>
          </a:prstGeom>
        </p:spPr>
      </p:pic>
      <p:pic>
        <p:nvPicPr>
          <p:cNvPr id="160" name="Picture 15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78624" y="2128751"/>
            <a:ext cx="1908896" cy="2573696"/>
          </a:xfrm>
          <a:prstGeom prst="rect">
            <a:avLst/>
          </a:prstGeom>
        </p:spPr>
      </p:pic>
      <p:pic>
        <p:nvPicPr>
          <p:cNvPr id="161" name="Picture 16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81958" y="143212"/>
            <a:ext cx="1935996" cy="2011655"/>
          </a:xfrm>
          <a:prstGeom prst="rect">
            <a:avLst/>
          </a:prstGeom>
        </p:spPr>
      </p:pic>
      <p:graphicFrame>
        <p:nvGraphicFramePr>
          <p:cNvPr id="162" name="Table 161"/>
          <p:cNvGraphicFramePr>
            <a:graphicFrameLocks noGrp="1"/>
          </p:cNvGraphicFramePr>
          <p:nvPr>
            <p:extLst/>
          </p:nvPr>
        </p:nvGraphicFramePr>
        <p:xfrm>
          <a:off x="31231" y="4606619"/>
          <a:ext cx="9171736" cy="18795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763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91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1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286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513765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BLAST Analysis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Local Machine Learning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Pleasingly Parallel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High Energy Physics (HEP) Histograms</a:t>
                      </a:r>
                    </a:p>
                    <a:p>
                      <a:r>
                        <a:rPr lang="en-US" dirty="0"/>
                        <a:t>Web search</a:t>
                      </a:r>
                    </a:p>
                    <a:p>
                      <a:r>
                        <a:rPr lang="en-US" sz="1400" dirty="0"/>
                        <a:t>Recommender Engines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Expectation</a:t>
                      </a:r>
                      <a:r>
                        <a:rPr lang="en-US" sz="1600" baseline="0" dirty="0"/>
                        <a:t> </a:t>
                      </a:r>
                      <a:r>
                        <a:rPr lang="en-US" sz="1800" dirty="0"/>
                        <a:t>maximization </a:t>
                      </a:r>
                      <a:r>
                        <a:rPr lang="en-US" dirty="0"/>
                        <a:t>Clustering Linear Algebra, PageRank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Classic MPI</a:t>
                      </a:r>
                    </a:p>
                    <a:p>
                      <a:r>
                        <a:rPr lang="en-US" dirty="0"/>
                        <a:t>PDE Solvers and Particle Dynamics</a:t>
                      </a:r>
                    </a:p>
                    <a:p>
                      <a:r>
                        <a:rPr lang="en-US" dirty="0"/>
                        <a:t>Graph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Streaming</a:t>
                      </a:r>
                      <a:r>
                        <a:rPr lang="en-US" baseline="0" dirty="0"/>
                        <a:t> images from Synchrotron sources, Telescopes, </a:t>
                      </a:r>
                      <a:br>
                        <a:rPr lang="en-US" baseline="0" dirty="0"/>
                      </a:br>
                      <a:r>
                        <a:rPr lang="en-US" baseline="0" dirty="0" err="1"/>
                        <a:t>IoT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0833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MapReduce and Iterative Extensions (Spark, Twister)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MPI, Giraph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Apache Storm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63" name="TextBox 162"/>
          <p:cNvSpPr txBox="1"/>
          <p:nvPr/>
        </p:nvSpPr>
        <p:spPr>
          <a:xfrm>
            <a:off x="4767072" y="890406"/>
            <a:ext cx="2314886" cy="120032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Difficult to parallelize asynchronous</a:t>
            </a:r>
          </a:p>
          <a:p>
            <a:r>
              <a:rPr lang="en-US" dirty="0"/>
              <a:t>parallel </a:t>
            </a:r>
          </a:p>
          <a:p>
            <a:r>
              <a:rPr lang="en-US" dirty="0"/>
              <a:t>Graph Algorithms</a:t>
            </a:r>
          </a:p>
        </p:txBody>
      </p:sp>
      <p:sp>
        <p:nvSpPr>
          <p:cNvPr id="164" name="TextBox 163"/>
          <p:cNvSpPr txBox="1"/>
          <p:nvPr/>
        </p:nvSpPr>
        <p:spPr>
          <a:xfrm>
            <a:off x="22790" y="6488668"/>
            <a:ext cx="7255834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Harp – Enhanced Hadoop</a:t>
            </a:r>
          </a:p>
        </p:txBody>
      </p:sp>
      <p:sp>
        <p:nvSpPr>
          <p:cNvPr id="165" name="TextBox 164"/>
          <p:cNvSpPr txBox="1"/>
          <p:nvPr/>
        </p:nvSpPr>
        <p:spPr>
          <a:xfrm>
            <a:off x="7278624" y="6486144"/>
            <a:ext cx="1874947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Maps are Bolts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6412" y="1771957"/>
            <a:ext cx="3553217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Classic Hadoop in classes 1) 2)</a:t>
            </a:r>
          </a:p>
        </p:txBody>
      </p:sp>
    </p:spTree>
    <p:extLst>
      <p:ext uri="{BB962C8B-B14F-4D97-AF65-F5344CB8AC3E}">
        <p14:creationId xmlns:p14="http://schemas.microsoft.com/office/powerpoint/2010/main" val="40607762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b="1915"/>
          <a:stretch/>
        </p:blipFill>
        <p:spPr>
          <a:xfrm>
            <a:off x="2092065" y="1716193"/>
            <a:ext cx="4959869" cy="3360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93202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kmeans-harp-mpi-spark-speedup-efficiency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875" y="875043"/>
            <a:ext cx="7912473" cy="4395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36524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kmeans-harp-mpi-spark-speedup-efficiency.pdf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8" t="9679" r="61779" b="14281"/>
          <a:stretch/>
        </p:blipFill>
        <p:spPr>
          <a:xfrm>
            <a:off x="528320" y="1493520"/>
            <a:ext cx="4135120" cy="4858692"/>
          </a:xfrm>
          <a:prstGeom prst="rect">
            <a:avLst/>
          </a:prstGeom>
        </p:spPr>
      </p:pic>
      <p:pic>
        <p:nvPicPr>
          <p:cNvPr id="3" name="Picture 2" descr="kmeans-harp-mpi-spark-speedup-efficiency.pdf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26" t="91961" r="39472" b="1566"/>
          <a:stretch/>
        </p:blipFill>
        <p:spPr>
          <a:xfrm>
            <a:off x="792046" y="1076820"/>
            <a:ext cx="3362960" cy="284481"/>
          </a:xfrm>
          <a:prstGeom prst="rect">
            <a:avLst/>
          </a:prstGeom>
        </p:spPr>
      </p:pic>
      <p:pic>
        <p:nvPicPr>
          <p:cNvPr id="4" name="Picture 3" descr="kmeans-harp-mpi-spark-speedup-efficiency.pdf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656" t="92654" r="15717" b="2029"/>
          <a:stretch/>
        </p:blipFill>
        <p:spPr>
          <a:xfrm>
            <a:off x="830266" y="841494"/>
            <a:ext cx="1869440" cy="23368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133600" y="1405374"/>
            <a:ext cx="1946495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b="1" dirty="0" err="1"/>
              <a:t>Kmeans</a:t>
            </a:r>
            <a:r>
              <a:rPr lang="en-US" b="1" dirty="0"/>
              <a:t> Clustering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40218" y="1595120"/>
            <a:ext cx="649537" cy="64633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Time</a:t>
            </a:r>
          </a:p>
          <a:p>
            <a:r>
              <a:rPr lang="en-US" dirty="0" err="1"/>
              <a:t>Secs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338809" y="5564534"/>
            <a:ext cx="1071255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Efficiency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473526" y="6167546"/>
            <a:ext cx="8805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# Cores</a:t>
            </a:r>
          </a:p>
        </p:txBody>
      </p:sp>
    </p:spTree>
    <p:extLst>
      <p:ext uri="{BB962C8B-B14F-4D97-AF65-F5344CB8AC3E}">
        <p14:creationId xmlns:p14="http://schemas.microsoft.com/office/powerpoint/2010/main" val="12995896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744746" y="4471468"/>
            <a:ext cx="4450644" cy="1323438"/>
            <a:chOff x="2133600" y="4844268"/>
            <a:chExt cx="4114800" cy="1317787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4" name="Rounded Rectangle 3"/>
            <p:cNvSpPr/>
            <p:nvPr/>
          </p:nvSpPr>
          <p:spPr>
            <a:xfrm>
              <a:off x="2133600" y="4876800"/>
              <a:ext cx="4114800" cy="1143000"/>
            </a:xfrm>
            <a:prstGeom prst="roundRect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2181202" y="4844268"/>
              <a:ext cx="1447800" cy="13177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prstClr val="black"/>
                  </a:solidFill>
                  <a:latin typeface="Cooper Std Black" pitchFamily="18" charset="0"/>
                  <a:ea typeface="Adobe Gothic Std B" pitchFamily="34" charset="-128"/>
                </a:rPr>
                <a:t>Infra</a:t>
              </a:r>
            </a:p>
            <a:p>
              <a:pPr algn="ctr"/>
              <a:r>
                <a:rPr lang="en-US" sz="2000" dirty="0">
                  <a:solidFill>
                    <a:prstClr val="black"/>
                  </a:solidFill>
                  <a:latin typeface="Cooper Std Black" pitchFamily="18" charset="0"/>
                  <a:ea typeface="Adobe Gothic Std B" pitchFamily="34" charset="-128"/>
                </a:rPr>
                <a:t>structure</a:t>
              </a:r>
            </a:p>
            <a:p>
              <a:r>
                <a:rPr lang="en-US" sz="4000" dirty="0">
                  <a:solidFill>
                    <a:prstClr val="black"/>
                  </a:solidFill>
                  <a:latin typeface="Cooper Std Black" pitchFamily="18" charset="0"/>
                  <a:ea typeface="Adobe Gothic Std B" pitchFamily="34" charset="-128"/>
                </a:rPr>
                <a:t>IaaS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336694" y="4876800"/>
              <a:ext cx="2911706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Wingdings" pitchFamily="2" charset="2"/>
                <a:buChar char="Ø"/>
              </a:pPr>
              <a:r>
                <a:rPr lang="en-US" b="1" dirty="0">
                  <a:solidFill>
                    <a:prstClr val="black"/>
                  </a:solidFill>
                </a:rPr>
                <a:t>Software Defined Computing (virtual Clusters)</a:t>
              </a:r>
            </a:p>
            <a:p>
              <a:pPr marL="285750" indent="-285750">
                <a:buFont typeface="Wingdings" pitchFamily="2" charset="2"/>
                <a:buChar char="Ø"/>
              </a:pPr>
              <a:r>
                <a:rPr lang="en-US" b="1" dirty="0">
                  <a:solidFill>
                    <a:prstClr val="black"/>
                  </a:solidFill>
                </a:rPr>
                <a:t>Hypervisor, Bare Metal</a:t>
              </a:r>
            </a:p>
            <a:p>
              <a:pPr marL="285750" indent="-285750">
                <a:buFont typeface="Wingdings" pitchFamily="2" charset="2"/>
                <a:buChar char="Ø"/>
              </a:pPr>
              <a:r>
                <a:rPr lang="en-US" b="1" dirty="0">
                  <a:solidFill>
                    <a:prstClr val="black"/>
                  </a:solidFill>
                </a:rPr>
                <a:t>Operating System</a:t>
              </a: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897146" y="2931762"/>
            <a:ext cx="4145844" cy="1524454"/>
            <a:chOff x="2133600" y="2133600"/>
            <a:chExt cx="4145844" cy="1229221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10" name="Rounded Rectangle 9"/>
            <p:cNvSpPr/>
            <p:nvPr/>
          </p:nvSpPr>
          <p:spPr>
            <a:xfrm>
              <a:off x="2133600" y="2133600"/>
              <a:ext cx="4114800" cy="1143000"/>
            </a:xfrm>
            <a:prstGeom prst="roundRect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133600" y="2381934"/>
              <a:ext cx="1600200" cy="82247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prstClr val="black"/>
                  </a:solidFill>
                  <a:latin typeface="Cooper Std Black" pitchFamily="18" charset="0"/>
                  <a:ea typeface="Adobe Gothic Std B" pitchFamily="34" charset="-128"/>
                </a:rPr>
                <a:t>Platform</a:t>
              </a:r>
              <a:br>
                <a:rPr lang="en-US" sz="4000" dirty="0">
                  <a:solidFill>
                    <a:prstClr val="black"/>
                  </a:solidFill>
                  <a:latin typeface="Cooper Std Black" pitchFamily="18" charset="0"/>
                  <a:ea typeface="Adobe Gothic Std B" pitchFamily="34" charset="-128"/>
                </a:rPr>
              </a:br>
              <a:r>
                <a:rPr lang="en-US" sz="4000" dirty="0">
                  <a:solidFill>
                    <a:prstClr val="black"/>
                  </a:solidFill>
                  <a:latin typeface="Cooper Std Black" pitchFamily="18" charset="0"/>
                  <a:ea typeface="Adobe Gothic Std B" pitchFamily="34" charset="-128"/>
                </a:rPr>
                <a:t>PaaS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612444" y="2166490"/>
              <a:ext cx="2667000" cy="119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Wingdings" pitchFamily="2" charset="2"/>
                <a:buChar char="Ø"/>
              </a:pPr>
              <a:r>
                <a:rPr lang="en-US" b="1" dirty="0">
                  <a:solidFill>
                    <a:prstClr val="black"/>
                  </a:solidFill>
                </a:rPr>
                <a:t>Cloud e.g. MapReduce</a:t>
              </a:r>
            </a:p>
            <a:p>
              <a:pPr marL="285750" indent="-285750">
                <a:buFont typeface="Wingdings" pitchFamily="2" charset="2"/>
                <a:buChar char="Ø"/>
              </a:pPr>
              <a:r>
                <a:rPr lang="en-US" b="1" dirty="0">
                  <a:solidFill>
                    <a:prstClr val="black"/>
                  </a:solidFill>
                </a:rPr>
                <a:t>HPC e.g. </a:t>
              </a:r>
              <a:r>
                <a:rPr lang="en-US" b="1" dirty="0" err="1">
                  <a:solidFill>
                    <a:prstClr val="black"/>
                  </a:solidFill>
                </a:rPr>
                <a:t>PETSc</a:t>
              </a:r>
              <a:r>
                <a:rPr lang="en-US" b="1" dirty="0">
                  <a:solidFill>
                    <a:prstClr val="black"/>
                  </a:solidFill>
                </a:rPr>
                <a:t>, SAGA</a:t>
              </a:r>
            </a:p>
            <a:p>
              <a:pPr marL="285750" indent="-285750">
                <a:buFont typeface="Wingdings" pitchFamily="2" charset="2"/>
                <a:buChar char="Ø"/>
              </a:pPr>
              <a:r>
                <a:rPr lang="en-US" b="1" dirty="0">
                  <a:solidFill>
                    <a:prstClr val="black"/>
                  </a:solidFill>
                </a:rPr>
                <a:t>Computer Science e.g. Compiler tools, Sensor nets, Monitors</a:t>
              </a:r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0" y="31385"/>
            <a:ext cx="555491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>
                <a:solidFill>
                  <a:prstClr val="black"/>
                </a:solidFill>
              </a:rPr>
              <a:t>Software-Defined Distributed</a:t>
            </a:r>
            <a:br>
              <a:rPr lang="en-US" sz="2800" b="1" dirty="0">
                <a:solidFill>
                  <a:prstClr val="black"/>
                </a:solidFill>
              </a:rPr>
            </a:br>
            <a:r>
              <a:rPr lang="en-US" sz="2800" b="1" dirty="0">
                <a:solidFill>
                  <a:prstClr val="black"/>
                </a:solidFill>
              </a:rPr>
              <a:t> System (SDDS) as a Service includes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744746" y="5757540"/>
            <a:ext cx="4450644" cy="1100460"/>
            <a:chOff x="2133600" y="4869606"/>
            <a:chExt cx="4114800" cy="1309799"/>
          </a:xfrm>
          <a:solidFill>
            <a:schemeClr val="bg1">
              <a:lumMod val="85000"/>
            </a:schemeClr>
          </a:solidFill>
        </p:grpSpPr>
        <p:sp>
          <p:nvSpPr>
            <p:cNvPr id="30" name="Rounded Rectangle 29"/>
            <p:cNvSpPr/>
            <p:nvPr/>
          </p:nvSpPr>
          <p:spPr>
            <a:xfrm>
              <a:off x="2133600" y="4876800"/>
              <a:ext cx="4114800" cy="1143000"/>
            </a:xfrm>
            <a:prstGeom prst="roundRect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2258822" y="4891772"/>
              <a:ext cx="1613969" cy="12876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prstClr val="black"/>
                  </a:solidFill>
                  <a:latin typeface="Cooper Std Black" pitchFamily="18" charset="0"/>
                  <a:ea typeface="Adobe Gothic Std B" pitchFamily="34" charset="-128"/>
                </a:rPr>
                <a:t>Network</a:t>
              </a:r>
            </a:p>
            <a:p>
              <a:r>
                <a:rPr lang="en-US" sz="4000" dirty="0" err="1">
                  <a:solidFill>
                    <a:prstClr val="black"/>
                  </a:solidFill>
                  <a:latin typeface="Cooper Std Black" pitchFamily="18" charset="0"/>
                  <a:ea typeface="Adobe Gothic Std B" pitchFamily="34" charset="-128"/>
                </a:rPr>
                <a:t>NaaS</a:t>
              </a:r>
              <a:endParaRPr lang="en-US" sz="4000" dirty="0">
                <a:solidFill>
                  <a:prstClr val="black"/>
                </a:solidFill>
                <a:latin typeface="Cooper Std Black" pitchFamily="18" charset="0"/>
                <a:ea typeface="Adobe Gothic Std B" pitchFamily="34" charset="-128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3705098" y="4869606"/>
              <a:ext cx="2497532" cy="11036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Wingdings" pitchFamily="2" charset="2"/>
                <a:buChar char="Ø"/>
              </a:pPr>
              <a:r>
                <a:rPr lang="en-US" b="1" dirty="0">
                  <a:solidFill>
                    <a:prstClr val="black"/>
                  </a:solidFill>
                </a:rPr>
                <a:t>Software Defined Networks</a:t>
              </a:r>
            </a:p>
            <a:p>
              <a:pPr marL="285750" indent="-285750">
                <a:buFont typeface="Wingdings" pitchFamily="2" charset="2"/>
                <a:buChar char="Ø"/>
              </a:pPr>
              <a:r>
                <a:rPr lang="en-US" b="1" dirty="0">
                  <a:solidFill>
                    <a:prstClr val="black"/>
                  </a:solidFill>
                </a:rPr>
                <a:t>OpenFlow GENI</a:t>
              </a: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928190" y="1342001"/>
            <a:ext cx="4114800" cy="1553145"/>
            <a:chOff x="751294" y="1496195"/>
            <a:chExt cx="4114800" cy="1546513"/>
          </a:xfrm>
        </p:grpSpPr>
        <p:grpSp>
          <p:nvGrpSpPr>
            <p:cNvPr id="19" name="Group 18"/>
            <p:cNvGrpSpPr/>
            <p:nvPr/>
          </p:nvGrpSpPr>
          <p:grpSpPr>
            <a:xfrm>
              <a:off x="751294" y="1496195"/>
              <a:ext cx="4114800" cy="1546513"/>
              <a:chOff x="2147390" y="2270609"/>
              <a:chExt cx="4114800" cy="1055233"/>
            </a:xfrm>
            <a:solidFill>
              <a:schemeClr val="accent6">
                <a:lumMod val="40000"/>
                <a:lumOff val="60000"/>
              </a:schemeClr>
            </a:solidFill>
          </p:grpSpPr>
          <p:sp>
            <p:nvSpPr>
              <p:cNvPr id="20" name="Rounded Rectangle 19"/>
              <p:cNvSpPr/>
              <p:nvPr/>
            </p:nvSpPr>
            <p:spPr>
              <a:xfrm>
                <a:off x="2147390" y="2270609"/>
                <a:ext cx="4114800" cy="1033907"/>
              </a:xfrm>
              <a:prstGeom prst="round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2147390" y="2280299"/>
                <a:ext cx="1600200" cy="10455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solidFill>
                      <a:prstClr val="black"/>
                    </a:solidFill>
                    <a:latin typeface="Cooper Std Black" pitchFamily="18" charset="0"/>
                    <a:ea typeface="Adobe Gothic Std B" pitchFamily="34" charset="-128"/>
                  </a:rPr>
                  <a:t>Software</a:t>
                </a:r>
              </a:p>
              <a:p>
                <a:r>
                  <a:rPr lang="en-US" sz="1600" dirty="0">
                    <a:solidFill>
                      <a:prstClr val="black"/>
                    </a:solidFill>
                    <a:latin typeface="Cooper Std Black" pitchFamily="18" charset="0"/>
                    <a:ea typeface="Adobe Gothic Std B" pitchFamily="34" charset="-128"/>
                  </a:rPr>
                  <a:t>(Application</a:t>
                </a:r>
              </a:p>
              <a:p>
                <a:r>
                  <a:rPr lang="en-US" sz="1600" dirty="0">
                    <a:solidFill>
                      <a:prstClr val="black"/>
                    </a:solidFill>
                    <a:latin typeface="Cooper Std Black" pitchFamily="18" charset="0"/>
                    <a:ea typeface="Adobe Gothic Std B" pitchFamily="34" charset="-128"/>
                  </a:rPr>
                  <a:t>Or  Usage) </a:t>
                </a:r>
                <a:r>
                  <a:rPr lang="en-US" sz="4000" dirty="0" err="1">
                    <a:solidFill>
                      <a:prstClr val="black"/>
                    </a:solidFill>
                    <a:latin typeface="Cooper Std Black" pitchFamily="18" charset="0"/>
                    <a:ea typeface="Adobe Gothic Std B" pitchFamily="34" charset="-128"/>
                  </a:rPr>
                  <a:t>SaaS</a:t>
                </a:r>
                <a:endParaRPr lang="en-US" sz="4000" dirty="0">
                  <a:solidFill>
                    <a:prstClr val="black"/>
                  </a:solidFill>
                  <a:latin typeface="Cooper Std Black" pitchFamily="18" charset="0"/>
                  <a:ea typeface="Adobe Gothic Std B" pitchFamily="34" charset="-128"/>
                </a:endParaRPr>
              </a:p>
            </p:txBody>
          </p:sp>
        </p:grpSp>
        <p:sp>
          <p:nvSpPr>
            <p:cNvPr id="35" name="TextBox 34"/>
            <p:cNvSpPr txBox="1"/>
            <p:nvPr/>
          </p:nvSpPr>
          <p:spPr>
            <a:xfrm>
              <a:off x="2071004" y="1519061"/>
              <a:ext cx="2667000" cy="14710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Wingdings" pitchFamily="2" charset="2"/>
                <a:buChar char="Ø"/>
              </a:pPr>
              <a:r>
                <a:rPr lang="en-US" b="1" dirty="0">
                  <a:solidFill>
                    <a:prstClr val="black"/>
                  </a:solidFill>
                </a:rPr>
                <a:t>Use HPC-ABDS</a:t>
              </a:r>
            </a:p>
            <a:p>
              <a:pPr marL="285750" indent="-285750">
                <a:buFont typeface="Wingdings" pitchFamily="2" charset="2"/>
                <a:buChar char="Ø"/>
              </a:pPr>
              <a:r>
                <a:rPr lang="en-US" b="1" dirty="0">
                  <a:solidFill>
                    <a:prstClr val="black"/>
                  </a:solidFill>
                </a:rPr>
                <a:t>Class Usages e.g. run GPU  &amp; multicore</a:t>
              </a:r>
            </a:p>
            <a:p>
              <a:pPr marL="285750" indent="-285750">
                <a:buFont typeface="Wingdings" pitchFamily="2" charset="2"/>
                <a:buChar char="Ø"/>
              </a:pPr>
              <a:r>
                <a:rPr lang="en-US" b="1" dirty="0">
                  <a:solidFill>
                    <a:prstClr val="black"/>
                  </a:solidFill>
                </a:rPr>
                <a:t>Applications</a:t>
              </a:r>
            </a:p>
            <a:p>
              <a:pPr marL="285750" indent="-285750">
                <a:buFont typeface="Wingdings" pitchFamily="2" charset="2"/>
                <a:buChar char="Ø"/>
              </a:pPr>
              <a:r>
                <a:rPr lang="en-US" b="1" dirty="0">
                  <a:solidFill>
                    <a:prstClr val="black"/>
                  </a:solidFill>
                </a:rPr>
                <a:t>Control Robot</a:t>
              </a:r>
            </a:p>
          </p:txBody>
        </p:sp>
      </p:grpSp>
      <p:sp>
        <p:nvSpPr>
          <p:cNvPr id="36" name="Trapezoid 35"/>
          <p:cNvSpPr/>
          <p:nvPr/>
        </p:nvSpPr>
        <p:spPr>
          <a:xfrm>
            <a:off x="158507" y="908541"/>
            <a:ext cx="5791200" cy="5851327"/>
          </a:xfrm>
          <a:prstGeom prst="trapezoid">
            <a:avLst>
              <a:gd name="adj" fmla="val 11343"/>
            </a:avLst>
          </a:prstGeom>
          <a:solidFill>
            <a:schemeClr val="bg1">
              <a:lumMod val="65000"/>
              <a:alpha val="27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5638800" y="200971"/>
            <a:ext cx="3352800" cy="2388072"/>
          </a:xfrm>
          <a:prstGeom prst="roundRect">
            <a:avLst/>
          </a:prstGeom>
          <a:solidFill>
            <a:srgbClr val="FF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prstClr val="black"/>
                </a:solidFill>
                <a:latin typeface="Cooper Std Black" pitchFamily="18" charset="0"/>
                <a:cs typeface="Aharoni" pitchFamily="2" charset="-79"/>
              </a:rPr>
              <a:t>SDDS-</a:t>
            </a:r>
            <a:r>
              <a:rPr lang="en-US" b="1" dirty="0" err="1">
                <a:solidFill>
                  <a:prstClr val="black"/>
                </a:solidFill>
                <a:latin typeface="Cooper Std Black" pitchFamily="18" charset="0"/>
                <a:cs typeface="Aharoni" pitchFamily="2" charset="-79"/>
              </a:rPr>
              <a:t>aaS</a:t>
            </a:r>
            <a:r>
              <a:rPr lang="en-US" b="1" dirty="0">
                <a:solidFill>
                  <a:prstClr val="black"/>
                </a:solidFill>
                <a:latin typeface="Cooper Std Black" pitchFamily="18" charset="0"/>
                <a:cs typeface="Aharoni" pitchFamily="2" charset="-79"/>
              </a:rPr>
              <a:t> Tools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US" dirty="0">
                <a:solidFill>
                  <a:prstClr val="black"/>
                </a:solidFill>
                <a:latin typeface="Cooper Std Black" pitchFamily="18" charset="0"/>
                <a:cs typeface="Aharoni" pitchFamily="2" charset="-79"/>
              </a:rPr>
              <a:t>Provisioning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US" dirty="0">
                <a:solidFill>
                  <a:prstClr val="black"/>
                </a:solidFill>
                <a:latin typeface="Cooper Std Black" pitchFamily="18" charset="0"/>
                <a:cs typeface="Aharoni" pitchFamily="2" charset="-79"/>
              </a:rPr>
              <a:t>Image Management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US" dirty="0">
                <a:solidFill>
                  <a:prstClr val="black"/>
                </a:solidFill>
                <a:latin typeface="Cooper Std Black" pitchFamily="18" charset="0"/>
                <a:cs typeface="Aharoni" pitchFamily="2" charset="-79"/>
              </a:rPr>
              <a:t>IaaS Interoperability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US" dirty="0" err="1">
                <a:solidFill>
                  <a:prstClr val="black"/>
                </a:solidFill>
                <a:latin typeface="Cooper Std Black" pitchFamily="18" charset="0"/>
                <a:cs typeface="Aharoni" pitchFamily="2" charset="-79"/>
              </a:rPr>
              <a:t>NaaS</a:t>
            </a:r>
            <a:r>
              <a:rPr lang="en-US" dirty="0">
                <a:solidFill>
                  <a:prstClr val="black"/>
                </a:solidFill>
                <a:latin typeface="Cooper Std Black" pitchFamily="18" charset="0"/>
                <a:cs typeface="Aharoni" pitchFamily="2" charset="-79"/>
              </a:rPr>
              <a:t>, IaaS tools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US" dirty="0" err="1">
                <a:solidFill>
                  <a:prstClr val="black"/>
                </a:solidFill>
                <a:latin typeface="Cooper Std Black" pitchFamily="18" charset="0"/>
                <a:cs typeface="Aharoni" pitchFamily="2" charset="-79"/>
              </a:rPr>
              <a:t>Expt</a:t>
            </a:r>
            <a:r>
              <a:rPr lang="en-US" dirty="0">
                <a:solidFill>
                  <a:prstClr val="black"/>
                </a:solidFill>
                <a:latin typeface="Cooper Std Black" pitchFamily="18" charset="0"/>
                <a:cs typeface="Aharoni" pitchFamily="2" charset="-79"/>
              </a:rPr>
              <a:t> management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US" dirty="0">
                <a:solidFill>
                  <a:prstClr val="black"/>
                </a:solidFill>
                <a:latin typeface="Cooper Std Black" pitchFamily="18" charset="0"/>
                <a:cs typeface="Aharoni" pitchFamily="2" charset="-79"/>
              </a:rPr>
              <a:t>Dynamic IaaS </a:t>
            </a:r>
            <a:r>
              <a:rPr lang="en-US" dirty="0" err="1">
                <a:solidFill>
                  <a:prstClr val="black"/>
                </a:solidFill>
                <a:latin typeface="Cooper Std Black" pitchFamily="18" charset="0"/>
                <a:cs typeface="Aharoni" pitchFamily="2" charset="-79"/>
              </a:rPr>
              <a:t>NaaS</a:t>
            </a:r>
            <a:r>
              <a:rPr lang="en-US" dirty="0">
                <a:solidFill>
                  <a:prstClr val="black"/>
                </a:solidFill>
                <a:latin typeface="Cooper Std Black" pitchFamily="18" charset="0"/>
                <a:cs typeface="Aharoni" pitchFamily="2" charset="-79"/>
              </a:rPr>
              <a:t> 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US" dirty="0">
                <a:solidFill>
                  <a:prstClr val="black"/>
                </a:solidFill>
                <a:latin typeface="Cooper Std Black" pitchFamily="18" charset="0"/>
                <a:cs typeface="Aharoni" pitchFamily="2" charset="-79"/>
              </a:rPr>
              <a:t>DevOps </a:t>
            </a:r>
          </a:p>
        </p:txBody>
      </p:sp>
      <p:sp>
        <p:nvSpPr>
          <p:cNvPr id="3" name="Rectangle 2"/>
          <p:cNvSpPr/>
          <p:nvPr/>
        </p:nvSpPr>
        <p:spPr>
          <a:xfrm>
            <a:off x="5949707" y="2771605"/>
            <a:ext cx="2872536" cy="3908762"/>
          </a:xfrm>
          <a:prstGeom prst="rect">
            <a:avLst/>
          </a:prstGeom>
          <a:solidFill>
            <a:srgbClr val="CCFF99"/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prstClr val="black"/>
                </a:solidFill>
                <a:latin typeface="Arial"/>
                <a:cs typeface="Arial"/>
              </a:rPr>
              <a:t>CloudMesh 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is a </a:t>
            </a:r>
            <a:r>
              <a:rPr lang="en-US" b="1" dirty="0" err="1">
                <a:solidFill>
                  <a:prstClr val="black"/>
                </a:solidFill>
                <a:latin typeface="Arial"/>
                <a:cs typeface="Arial"/>
              </a:rPr>
              <a:t>SDDSaaS</a:t>
            </a:r>
            <a:r>
              <a:rPr lang="en-US" b="1" dirty="0">
                <a:solidFill>
                  <a:prstClr val="black"/>
                </a:solidFill>
                <a:latin typeface="Arial"/>
                <a:cs typeface="Arial"/>
              </a:rPr>
              <a:t> tool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 that</a:t>
            </a:r>
            <a:r>
              <a:rPr lang="en-US" b="1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uses Dynamic Provisioning and Image Management to provide custom environments for general target systems</a:t>
            </a:r>
          </a:p>
          <a:p>
            <a:pPr defTabSz="457200"/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Involves (1) creating, </a:t>
            </a:r>
            <a:br>
              <a:rPr lang="en-US" dirty="0">
                <a:solidFill>
                  <a:prstClr val="black"/>
                </a:solidFill>
                <a:latin typeface="Arial"/>
                <a:cs typeface="Arial"/>
              </a:rPr>
            </a:b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(2) deploying, and </a:t>
            </a:r>
            <a:br>
              <a:rPr lang="en-US" dirty="0">
                <a:solidFill>
                  <a:prstClr val="black"/>
                </a:solidFill>
                <a:latin typeface="Arial"/>
                <a:cs typeface="Arial"/>
              </a:rPr>
            </a:b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(3) provisioning </a:t>
            </a:r>
            <a:br>
              <a:rPr lang="en-US" dirty="0">
                <a:solidFill>
                  <a:prstClr val="black"/>
                </a:solidFill>
                <a:latin typeface="Arial"/>
                <a:cs typeface="Arial"/>
              </a:rPr>
            </a:b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of one or more images in a set of machines on demand </a:t>
            </a:r>
            <a:r>
              <a:rPr lang="en-US" sz="1400" dirty="0">
                <a:solidFill>
                  <a:prstClr val="black"/>
                </a:solidFill>
                <a:latin typeface="Arial"/>
                <a:cs typeface="Arial"/>
              </a:rPr>
              <a:t>http://mycloudmesh.org/</a:t>
            </a:r>
            <a:endParaRPr lang="en-US" sz="1400" dirty="0">
              <a:solidFill>
                <a:prstClr val="black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993146" y="6497804"/>
            <a:ext cx="2150854" cy="365125"/>
          </a:xfrm>
        </p:spPr>
        <p:txBody>
          <a:bodyPr/>
          <a:lstStyle/>
          <a:p>
            <a:fld id="{0CFEC368-1D7A-4F81-ABF6-AE0E36BAF64C}" type="slidenum">
              <a:rPr lang="en-US" smtClean="0">
                <a:solidFill>
                  <a:srgbClr val="AEE8FB">
                    <a:lumMod val="25000"/>
                  </a:srgbClr>
                </a:solidFill>
              </a:rPr>
              <a:pPr/>
              <a:t>17</a:t>
            </a:fld>
            <a:endParaRPr lang="en-US" dirty="0">
              <a:solidFill>
                <a:srgbClr val="AEE8FB">
                  <a:lumMod val="25000"/>
                </a:srgbClr>
              </a:solidFill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931885" y="896997"/>
            <a:ext cx="4114800" cy="400110"/>
            <a:chOff x="2147390" y="2238377"/>
            <a:chExt cx="4114800" cy="1117151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32" name="Rounded Rectangle 31"/>
            <p:cNvSpPr/>
            <p:nvPr/>
          </p:nvSpPr>
          <p:spPr>
            <a:xfrm>
              <a:off x="2147390" y="2270609"/>
              <a:ext cx="4114800" cy="1033907"/>
            </a:xfrm>
            <a:prstGeom prst="roundRect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2216695" y="2238377"/>
              <a:ext cx="4010756" cy="111715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prstClr val="black"/>
                  </a:solidFill>
                  <a:latin typeface="Cooper Std Black" pitchFamily="18" charset="0"/>
                  <a:ea typeface="Adobe Gothic Std B" pitchFamily="34" charset="-128"/>
                </a:rPr>
                <a:t>Dynamic Orchestration and Dataflow </a:t>
              </a:r>
              <a:endParaRPr lang="en-US" sz="4000" dirty="0">
                <a:solidFill>
                  <a:prstClr val="black"/>
                </a:solidFill>
                <a:latin typeface="Cooper Std Black" pitchFamily="18" charset="0"/>
                <a:ea typeface="Adobe Gothic Std B" pitchFamily="34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192908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5124347" y="312420"/>
            <a:ext cx="1912334" cy="1922600"/>
            <a:chOff x="3713724" y="2020475"/>
            <a:chExt cx="2768622" cy="2564704"/>
          </a:xfrm>
        </p:grpSpPr>
        <p:grpSp>
          <p:nvGrpSpPr>
            <p:cNvPr id="15" name="Group 14"/>
            <p:cNvGrpSpPr/>
            <p:nvPr/>
          </p:nvGrpSpPr>
          <p:grpSpPr>
            <a:xfrm>
              <a:off x="3713724" y="2046572"/>
              <a:ext cx="762000" cy="2538607"/>
              <a:chOff x="3713724" y="2046572"/>
              <a:chExt cx="762000" cy="2538607"/>
            </a:xfrm>
          </p:grpSpPr>
          <p:grpSp>
            <p:nvGrpSpPr>
              <p:cNvPr id="13" name="Group 12"/>
              <p:cNvGrpSpPr/>
              <p:nvPr/>
            </p:nvGrpSpPr>
            <p:grpSpPr>
              <a:xfrm>
                <a:off x="3713724" y="2046572"/>
                <a:ext cx="762000" cy="696108"/>
                <a:chOff x="3733800" y="2046572"/>
                <a:chExt cx="762000" cy="696108"/>
              </a:xfrm>
            </p:grpSpPr>
            <p:sp>
              <p:nvSpPr>
                <p:cNvPr id="458" name="Oval 457"/>
                <p:cNvSpPr/>
                <p:nvPr/>
              </p:nvSpPr>
              <p:spPr>
                <a:xfrm>
                  <a:off x="3733800" y="2046572"/>
                  <a:ext cx="457200" cy="457200"/>
                </a:xfrm>
                <a:prstGeom prst="ellipse">
                  <a:avLst/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b="1" dirty="0">
                      <a:solidFill>
                        <a:prstClr val="white"/>
                      </a:solidFill>
                    </a:rPr>
                    <a:t>C </a:t>
                  </a:r>
                </a:p>
              </p:txBody>
            </p:sp>
            <p:cxnSp>
              <p:nvCxnSpPr>
                <p:cNvPr id="516" name="Straight Connector 515"/>
                <p:cNvCxnSpPr/>
                <p:nvPr/>
              </p:nvCxnSpPr>
              <p:spPr>
                <a:xfrm>
                  <a:off x="4191000" y="2275172"/>
                  <a:ext cx="304800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7" name="Straight Connector 516"/>
                <p:cNvCxnSpPr/>
                <p:nvPr/>
              </p:nvCxnSpPr>
              <p:spPr>
                <a:xfrm>
                  <a:off x="3962400" y="2514080"/>
                  <a:ext cx="0" cy="22860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18" name="Group 517"/>
              <p:cNvGrpSpPr/>
              <p:nvPr/>
            </p:nvGrpSpPr>
            <p:grpSpPr>
              <a:xfrm>
                <a:off x="3713724" y="2724508"/>
                <a:ext cx="762000" cy="696108"/>
                <a:chOff x="3733800" y="2046572"/>
                <a:chExt cx="762000" cy="696108"/>
              </a:xfrm>
            </p:grpSpPr>
            <p:sp>
              <p:nvSpPr>
                <p:cNvPr id="519" name="Oval 518"/>
                <p:cNvSpPr/>
                <p:nvPr/>
              </p:nvSpPr>
              <p:spPr>
                <a:xfrm>
                  <a:off x="3733800" y="2046572"/>
                  <a:ext cx="457200" cy="457200"/>
                </a:xfrm>
                <a:prstGeom prst="ellipse">
                  <a:avLst/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b="1" dirty="0">
                      <a:solidFill>
                        <a:prstClr val="white"/>
                      </a:solidFill>
                    </a:rPr>
                    <a:t>C</a:t>
                  </a:r>
                </a:p>
              </p:txBody>
            </p:sp>
            <p:cxnSp>
              <p:nvCxnSpPr>
                <p:cNvPr id="520" name="Straight Connector 519"/>
                <p:cNvCxnSpPr/>
                <p:nvPr/>
              </p:nvCxnSpPr>
              <p:spPr>
                <a:xfrm>
                  <a:off x="4191000" y="2275172"/>
                  <a:ext cx="304800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1" name="Straight Connector 520"/>
                <p:cNvCxnSpPr/>
                <p:nvPr/>
              </p:nvCxnSpPr>
              <p:spPr>
                <a:xfrm>
                  <a:off x="3962400" y="2514080"/>
                  <a:ext cx="0" cy="22860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22" name="Group 521"/>
              <p:cNvGrpSpPr/>
              <p:nvPr/>
            </p:nvGrpSpPr>
            <p:grpSpPr>
              <a:xfrm>
                <a:off x="3713724" y="3420996"/>
                <a:ext cx="762000" cy="696108"/>
                <a:chOff x="3733800" y="2046572"/>
                <a:chExt cx="762000" cy="696108"/>
              </a:xfrm>
            </p:grpSpPr>
            <p:sp>
              <p:nvSpPr>
                <p:cNvPr id="523" name="Oval 522"/>
                <p:cNvSpPr/>
                <p:nvPr/>
              </p:nvSpPr>
              <p:spPr>
                <a:xfrm>
                  <a:off x="3733800" y="2046572"/>
                  <a:ext cx="457200" cy="457200"/>
                </a:xfrm>
                <a:prstGeom prst="ellipse">
                  <a:avLst/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b="1" dirty="0">
                      <a:solidFill>
                        <a:prstClr val="white"/>
                      </a:solidFill>
                    </a:rPr>
                    <a:t>C</a:t>
                  </a:r>
                </a:p>
              </p:txBody>
            </p:sp>
            <p:cxnSp>
              <p:nvCxnSpPr>
                <p:cNvPr id="524" name="Straight Connector 523"/>
                <p:cNvCxnSpPr/>
                <p:nvPr/>
              </p:nvCxnSpPr>
              <p:spPr>
                <a:xfrm>
                  <a:off x="4191000" y="2275172"/>
                  <a:ext cx="304800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5" name="Straight Connector 524"/>
                <p:cNvCxnSpPr/>
                <p:nvPr/>
              </p:nvCxnSpPr>
              <p:spPr>
                <a:xfrm>
                  <a:off x="3962400" y="2514080"/>
                  <a:ext cx="0" cy="22860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26" name="Group 525"/>
              <p:cNvGrpSpPr/>
              <p:nvPr/>
            </p:nvGrpSpPr>
            <p:grpSpPr>
              <a:xfrm>
                <a:off x="3713724" y="4127979"/>
                <a:ext cx="762000" cy="457200"/>
                <a:chOff x="3733800" y="2046572"/>
                <a:chExt cx="762000" cy="457200"/>
              </a:xfrm>
            </p:grpSpPr>
            <p:sp>
              <p:nvSpPr>
                <p:cNvPr id="527" name="Oval 526"/>
                <p:cNvSpPr/>
                <p:nvPr/>
              </p:nvSpPr>
              <p:spPr>
                <a:xfrm>
                  <a:off x="3733800" y="2046572"/>
                  <a:ext cx="457200" cy="457200"/>
                </a:xfrm>
                <a:prstGeom prst="ellipse">
                  <a:avLst/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b="1" dirty="0">
                      <a:solidFill>
                        <a:prstClr val="white"/>
                      </a:solidFill>
                    </a:rPr>
                    <a:t>C</a:t>
                  </a:r>
                </a:p>
              </p:txBody>
            </p:sp>
            <p:cxnSp>
              <p:nvCxnSpPr>
                <p:cNvPr id="528" name="Straight Connector 527"/>
                <p:cNvCxnSpPr/>
                <p:nvPr/>
              </p:nvCxnSpPr>
              <p:spPr>
                <a:xfrm>
                  <a:off x="4191000" y="2275172"/>
                  <a:ext cx="304800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530" name="Group 529"/>
            <p:cNvGrpSpPr/>
            <p:nvPr/>
          </p:nvGrpSpPr>
          <p:grpSpPr>
            <a:xfrm>
              <a:off x="4501146" y="2037012"/>
              <a:ext cx="762000" cy="2538607"/>
              <a:chOff x="3713724" y="2046572"/>
              <a:chExt cx="762000" cy="2538607"/>
            </a:xfrm>
          </p:grpSpPr>
          <p:grpSp>
            <p:nvGrpSpPr>
              <p:cNvPr id="531" name="Group 530"/>
              <p:cNvGrpSpPr/>
              <p:nvPr/>
            </p:nvGrpSpPr>
            <p:grpSpPr>
              <a:xfrm>
                <a:off x="3713724" y="2046572"/>
                <a:ext cx="762000" cy="696108"/>
                <a:chOff x="3733800" y="2046572"/>
                <a:chExt cx="762000" cy="696108"/>
              </a:xfrm>
            </p:grpSpPr>
            <p:sp>
              <p:nvSpPr>
                <p:cNvPr id="543" name="Oval 542"/>
                <p:cNvSpPr/>
                <p:nvPr/>
              </p:nvSpPr>
              <p:spPr>
                <a:xfrm>
                  <a:off x="3733800" y="2046572"/>
                  <a:ext cx="457200" cy="457200"/>
                </a:xfrm>
                <a:prstGeom prst="ellipse">
                  <a:avLst/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b="1" dirty="0">
                      <a:solidFill>
                        <a:prstClr val="white"/>
                      </a:solidFill>
                    </a:rPr>
                    <a:t>C</a:t>
                  </a:r>
                </a:p>
              </p:txBody>
            </p:sp>
            <p:cxnSp>
              <p:nvCxnSpPr>
                <p:cNvPr id="544" name="Straight Connector 543"/>
                <p:cNvCxnSpPr/>
                <p:nvPr/>
              </p:nvCxnSpPr>
              <p:spPr>
                <a:xfrm>
                  <a:off x="4191000" y="2275172"/>
                  <a:ext cx="304800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5" name="Straight Connector 544"/>
                <p:cNvCxnSpPr/>
                <p:nvPr/>
              </p:nvCxnSpPr>
              <p:spPr>
                <a:xfrm>
                  <a:off x="3962400" y="2514080"/>
                  <a:ext cx="0" cy="22860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32" name="Group 531"/>
              <p:cNvGrpSpPr/>
              <p:nvPr/>
            </p:nvGrpSpPr>
            <p:grpSpPr>
              <a:xfrm>
                <a:off x="3713724" y="2724508"/>
                <a:ext cx="762000" cy="696108"/>
                <a:chOff x="3733800" y="2046572"/>
                <a:chExt cx="762000" cy="696108"/>
              </a:xfrm>
            </p:grpSpPr>
            <p:sp>
              <p:nvSpPr>
                <p:cNvPr id="540" name="Oval 539"/>
                <p:cNvSpPr/>
                <p:nvPr/>
              </p:nvSpPr>
              <p:spPr>
                <a:xfrm>
                  <a:off x="3733800" y="2046572"/>
                  <a:ext cx="457200" cy="457200"/>
                </a:xfrm>
                <a:prstGeom prst="ellipse">
                  <a:avLst/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b="1" dirty="0">
                      <a:solidFill>
                        <a:prstClr val="white"/>
                      </a:solidFill>
                    </a:rPr>
                    <a:t>C</a:t>
                  </a:r>
                </a:p>
              </p:txBody>
            </p:sp>
            <p:cxnSp>
              <p:nvCxnSpPr>
                <p:cNvPr id="541" name="Straight Connector 540"/>
                <p:cNvCxnSpPr/>
                <p:nvPr/>
              </p:nvCxnSpPr>
              <p:spPr>
                <a:xfrm>
                  <a:off x="4191000" y="2275172"/>
                  <a:ext cx="304800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2" name="Straight Connector 541"/>
                <p:cNvCxnSpPr/>
                <p:nvPr/>
              </p:nvCxnSpPr>
              <p:spPr>
                <a:xfrm>
                  <a:off x="3962400" y="2514080"/>
                  <a:ext cx="0" cy="22860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33" name="Group 532"/>
              <p:cNvGrpSpPr/>
              <p:nvPr/>
            </p:nvGrpSpPr>
            <p:grpSpPr>
              <a:xfrm>
                <a:off x="3713724" y="3420996"/>
                <a:ext cx="762000" cy="696108"/>
                <a:chOff x="3733800" y="2046572"/>
                <a:chExt cx="762000" cy="696108"/>
              </a:xfrm>
            </p:grpSpPr>
            <p:sp>
              <p:nvSpPr>
                <p:cNvPr id="537" name="Oval 536"/>
                <p:cNvSpPr/>
                <p:nvPr/>
              </p:nvSpPr>
              <p:spPr>
                <a:xfrm>
                  <a:off x="3733800" y="2046572"/>
                  <a:ext cx="457200" cy="457200"/>
                </a:xfrm>
                <a:prstGeom prst="ellipse">
                  <a:avLst/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b="1" dirty="0">
                      <a:solidFill>
                        <a:prstClr val="white"/>
                      </a:solidFill>
                    </a:rPr>
                    <a:t>C</a:t>
                  </a:r>
                </a:p>
              </p:txBody>
            </p:sp>
            <p:cxnSp>
              <p:nvCxnSpPr>
                <p:cNvPr id="538" name="Straight Connector 537"/>
                <p:cNvCxnSpPr/>
                <p:nvPr/>
              </p:nvCxnSpPr>
              <p:spPr>
                <a:xfrm>
                  <a:off x="4191000" y="2275172"/>
                  <a:ext cx="304800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9" name="Straight Connector 538"/>
                <p:cNvCxnSpPr/>
                <p:nvPr/>
              </p:nvCxnSpPr>
              <p:spPr>
                <a:xfrm>
                  <a:off x="3962400" y="2514080"/>
                  <a:ext cx="0" cy="22860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34" name="Group 533"/>
              <p:cNvGrpSpPr/>
              <p:nvPr/>
            </p:nvGrpSpPr>
            <p:grpSpPr>
              <a:xfrm>
                <a:off x="3713724" y="4127979"/>
                <a:ext cx="762000" cy="457200"/>
                <a:chOff x="3733800" y="2046572"/>
                <a:chExt cx="762000" cy="457200"/>
              </a:xfrm>
            </p:grpSpPr>
            <p:sp>
              <p:nvSpPr>
                <p:cNvPr id="535" name="Oval 534"/>
                <p:cNvSpPr/>
                <p:nvPr/>
              </p:nvSpPr>
              <p:spPr>
                <a:xfrm>
                  <a:off x="3733800" y="2046572"/>
                  <a:ext cx="457200" cy="457200"/>
                </a:xfrm>
                <a:prstGeom prst="ellipse">
                  <a:avLst/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b="1" dirty="0">
                      <a:solidFill>
                        <a:prstClr val="white"/>
                      </a:solidFill>
                    </a:rPr>
                    <a:t>C</a:t>
                  </a:r>
                </a:p>
              </p:txBody>
            </p:sp>
            <p:cxnSp>
              <p:nvCxnSpPr>
                <p:cNvPr id="536" name="Straight Connector 535"/>
                <p:cNvCxnSpPr/>
                <p:nvPr/>
              </p:nvCxnSpPr>
              <p:spPr>
                <a:xfrm>
                  <a:off x="4191000" y="2275172"/>
                  <a:ext cx="304800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546" name="Group 545"/>
            <p:cNvGrpSpPr/>
            <p:nvPr/>
          </p:nvGrpSpPr>
          <p:grpSpPr>
            <a:xfrm>
              <a:off x="5263146" y="2020475"/>
              <a:ext cx="762000" cy="2538607"/>
              <a:chOff x="3713724" y="2046572"/>
              <a:chExt cx="762000" cy="2538607"/>
            </a:xfrm>
          </p:grpSpPr>
          <p:grpSp>
            <p:nvGrpSpPr>
              <p:cNvPr id="547" name="Group 546"/>
              <p:cNvGrpSpPr/>
              <p:nvPr/>
            </p:nvGrpSpPr>
            <p:grpSpPr>
              <a:xfrm>
                <a:off x="3713724" y="2046572"/>
                <a:ext cx="762000" cy="696108"/>
                <a:chOff x="3733800" y="2046572"/>
                <a:chExt cx="762000" cy="696108"/>
              </a:xfrm>
            </p:grpSpPr>
            <p:sp>
              <p:nvSpPr>
                <p:cNvPr id="559" name="Oval 558"/>
                <p:cNvSpPr/>
                <p:nvPr/>
              </p:nvSpPr>
              <p:spPr>
                <a:xfrm>
                  <a:off x="3733800" y="2046572"/>
                  <a:ext cx="457200" cy="457200"/>
                </a:xfrm>
                <a:prstGeom prst="ellipse">
                  <a:avLst/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b="1" dirty="0">
                      <a:solidFill>
                        <a:prstClr val="white"/>
                      </a:solidFill>
                    </a:rPr>
                    <a:t>C</a:t>
                  </a:r>
                </a:p>
              </p:txBody>
            </p:sp>
            <p:cxnSp>
              <p:nvCxnSpPr>
                <p:cNvPr id="560" name="Straight Connector 559"/>
                <p:cNvCxnSpPr/>
                <p:nvPr/>
              </p:nvCxnSpPr>
              <p:spPr>
                <a:xfrm>
                  <a:off x="4191000" y="2275172"/>
                  <a:ext cx="304800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1" name="Straight Connector 560"/>
                <p:cNvCxnSpPr/>
                <p:nvPr/>
              </p:nvCxnSpPr>
              <p:spPr>
                <a:xfrm>
                  <a:off x="3962400" y="2514080"/>
                  <a:ext cx="0" cy="22860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48" name="Group 547"/>
              <p:cNvGrpSpPr/>
              <p:nvPr/>
            </p:nvGrpSpPr>
            <p:grpSpPr>
              <a:xfrm>
                <a:off x="3713724" y="2724508"/>
                <a:ext cx="762000" cy="696108"/>
                <a:chOff x="3733800" y="2046572"/>
                <a:chExt cx="762000" cy="696108"/>
              </a:xfrm>
            </p:grpSpPr>
            <p:sp>
              <p:nvSpPr>
                <p:cNvPr id="556" name="Oval 555"/>
                <p:cNvSpPr/>
                <p:nvPr/>
              </p:nvSpPr>
              <p:spPr>
                <a:xfrm>
                  <a:off x="3733800" y="2046572"/>
                  <a:ext cx="457200" cy="457200"/>
                </a:xfrm>
                <a:prstGeom prst="ellipse">
                  <a:avLst/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b="1" dirty="0">
                      <a:solidFill>
                        <a:prstClr val="white"/>
                      </a:solidFill>
                    </a:rPr>
                    <a:t>C</a:t>
                  </a:r>
                </a:p>
              </p:txBody>
            </p:sp>
            <p:cxnSp>
              <p:nvCxnSpPr>
                <p:cNvPr id="557" name="Straight Connector 556"/>
                <p:cNvCxnSpPr/>
                <p:nvPr/>
              </p:nvCxnSpPr>
              <p:spPr>
                <a:xfrm>
                  <a:off x="4191000" y="2275172"/>
                  <a:ext cx="304800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8" name="Straight Connector 557"/>
                <p:cNvCxnSpPr/>
                <p:nvPr/>
              </p:nvCxnSpPr>
              <p:spPr>
                <a:xfrm>
                  <a:off x="3962400" y="2514080"/>
                  <a:ext cx="0" cy="22860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49" name="Group 548"/>
              <p:cNvGrpSpPr/>
              <p:nvPr/>
            </p:nvGrpSpPr>
            <p:grpSpPr>
              <a:xfrm>
                <a:off x="3713724" y="3420996"/>
                <a:ext cx="762000" cy="696108"/>
                <a:chOff x="3733800" y="2046572"/>
                <a:chExt cx="762000" cy="696108"/>
              </a:xfrm>
            </p:grpSpPr>
            <p:sp>
              <p:nvSpPr>
                <p:cNvPr id="553" name="Oval 552"/>
                <p:cNvSpPr/>
                <p:nvPr/>
              </p:nvSpPr>
              <p:spPr>
                <a:xfrm>
                  <a:off x="3733800" y="2046572"/>
                  <a:ext cx="457200" cy="457200"/>
                </a:xfrm>
                <a:prstGeom prst="ellipse">
                  <a:avLst/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b="1" dirty="0">
                      <a:solidFill>
                        <a:prstClr val="white"/>
                      </a:solidFill>
                    </a:rPr>
                    <a:t>C</a:t>
                  </a:r>
                </a:p>
              </p:txBody>
            </p:sp>
            <p:cxnSp>
              <p:nvCxnSpPr>
                <p:cNvPr id="554" name="Straight Connector 553"/>
                <p:cNvCxnSpPr/>
                <p:nvPr/>
              </p:nvCxnSpPr>
              <p:spPr>
                <a:xfrm>
                  <a:off x="4191000" y="2275172"/>
                  <a:ext cx="304800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5" name="Straight Connector 554"/>
                <p:cNvCxnSpPr/>
                <p:nvPr/>
              </p:nvCxnSpPr>
              <p:spPr>
                <a:xfrm>
                  <a:off x="3962400" y="2514080"/>
                  <a:ext cx="0" cy="22860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50" name="Group 549"/>
              <p:cNvGrpSpPr/>
              <p:nvPr/>
            </p:nvGrpSpPr>
            <p:grpSpPr>
              <a:xfrm>
                <a:off x="3713724" y="4127979"/>
                <a:ext cx="762000" cy="457200"/>
                <a:chOff x="3733800" y="2046572"/>
                <a:chExt cx="762000" cy="457200"/>
              </a:xfrm>
            </p:grpSpPr>
            <p:sp>
              <p:nvSpPr>
                <p:cNvPr id="551" name="Oval 550"/>
                <p:cNvSpPr/>
                <p:nvPr/>
              </p:nvSpPr>
              <p:spPr>
                <a:xfrm>
                  <a:off x="3733800" y="2046572"/>
                  <a:ext cx="457200" cy="457200"/>
                </a:xfrm>
                <a:prstGeom prst="ellipse">
                  <a:avLst/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b="1" dirty="0">
                      <a:solidFill>
                        <a:prstClr val="white"/>
                      </a:solidFill>
                    </a:rPr>
                    <a:t>C</a:t>
                  </a:r>
                </a:p>
              </p:txBody>
            </p:sp>
            <p:cxnSp>
              <p:nvCxnSpPr>
                <p:cNvPr id="552" name="Straight Connector 551"/>
                <p:cNvCxnSpPr/>
                <p:nvPr/>
              </p:nvCxnSpPr>
              <p:spPr>
                <a:xfrm>
                  <a:off x="4191000" y="2275172"/>
                  <a:ext cx="304800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562" name="Group 561"/>
            <p:cNvGrpSpPr/>
            <p:nvPr/>
          </p:nvGrpSpPr>
          <p:grpSpPr>
            <a:xfrm>
              <a:off x="6025146" y="2037012"/>
              <a:ext cx="457200" cy="2538607"/>
              <a:chOff x="3713724" y="2046572"/>
              <a:chExt cx="457200" cy="2538607"/>
            </a:xfrm>
          </p:grpSpPr>
          <p:grpSp>
            <p:nvGrpSpPr>
              <p:cNvPr id="563" name="Group 562"/>
              <p:cNvGrpSpPr/>
              <p:nvPr/>
            </p:nvGrpSpPr>
            <p:grpSpPr>
              <a:xfrm>
                <a:off x="3713724" y="2046572"/>
                <a:ext cx="457200" cy="696108"/>
                <a:chOff x="3733800" y="2046572"/>
                <a:chExt cx="457200" cy="696108"/>
              </a:xfrm>
            </p:grpSpPr>
            <p:sp>
              <p:nvSpPr>
                <p:cNvPr id="575" name="Oval 574"/>
                <p:cNvSpPr/>
                <p:nvPr/>
              </p:nvSpPr>
              <p:spPr>
                <a:xfrm>
                  <a:off x="3733800" y="2046572"/>
                  <a:ext cx="457200" cy="457200"/>
                </a:xfrm>
                <a:prstGeom prst="ellipse">
                  <a:avLst/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b="1" dirty="0">
                      <a:solidFill>
                        <a:prstClr val="white"/>
                      </a:solidFill>
                    </a:rPr>
                    <a:t>C</a:t>
                  </a:r>
                </a:p>
              </p:txBody>
            </p:sp>
            <p:cxnSp>
              <p:nvCxnSpPr>
                <p:cNvPr id="577" name="Straight Connector 576"/>
                <p:cNvCxnSpPr/>
                <p:nvPr/>
              </p:nvCxnSpPr>
              <p:spPr>
                <a:xfrm>
                  <a:off x="3962400" y="2514080"/>
                  <a:ext cx="0" cy="22860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64" name="Group 563"/>
              <p:cNvGrpSpPr/>
              <p:nvPr/>
            </p:nvGrpSpPr>
            <p:grpSpPr>
              <a:xfrm>
                <a:off x="3713724" y="2724508"/>
                <a:ext cx="457200" cy="696108"/>
                <a:chOff x="3733800" y="2046572"/>
                <a:chExt cx="457200" cy="696108"/>
              </a:xfrm>
            </p:grpSpPr>
            <p:sp>
              <p:nvSpPr>
                <p:cNvPr id="572" name="Oval 571"/>
                <p:cNvSpPr/>
                <p:nvPr/>
              </p:nvSpPr>
              <p:spPr>
                <a:xfrm>
                  <a:off x="3733800" y="2046572"/>
                  <a:ext cx="457200" cy="457200"/>
                </a:xfrm>
                <a:prstGeom prst="ellipse">
                  <a:avLst/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b="1" dirty="0">
                      <a:solidFill>
                        <a:prstClr val="white"/>
                      </a:solidFill>
                    </a:rPr>
                    <a:t>C</a:t>
                  </a:r>
                </a:p>
              </p:txBody>
            </p:sp>
            <p:cxnSp>
              <p:nvCxnSpPr>
                <p:cNvPr id="574" name="Straight Connector 573"/>
                <p:cNvCxnSpPr/>
                <p:nvPr/>
              </p:nvCxnSpPr>
              <p:spPr>
                <a:xfrm>
                  <a:off x="3962400" y="2514080"/>
                  <a:ext cx="0" cy="22860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65" name="Group 564"/>
              <p:cNvGrpSpPr/>
              <p:nvPr/>
            </p:nvGrpSpPr>
            <p:grpSpPr>
              <a:xfrm>
                <a:off x="3713724" y="3420996"/>
                <a:ext cx="457200" cy="696108"/>
                <a:chOff x="3733800" y="2046572"/>
                <a:chExt cx="457200" cy="696108"/>
              </a:xfrm>
            </p:grpSpPr>
            <p:sp>
              <p:nvSpPr>
                <p:cNvPr id="569" name="Oval 568"/>
                <p:cNvSpPr/>
                <p:nvPr/>
              </p:nvSpPr>
              <p:spPr>
                <a:xfrm>
                  <a:off x="3733800" y="2046572"/>
                  <a:ext cx="457200" cy="457200"/>
                </a:xfrm>
                <a:prstGeom prst="ellipse">
                  <a:avLst/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b="1" dirty="0">
                      <a:solidFill>
                        <a:prstClr val="white"/>
                      </a:solidFill>
                    </a:rPr>
                    <a:t>C</a:t>
                  </a:r>
                </a:p>
              </p:txBody>
            </p:sp>
            <p:cxnSp>
              <p:nvCxnSpPr>
                <p:cNvPr id="571" name="Straight Connector 570"/>
                <p:cNvCxnSpPr/>
                <p:nvPr/>
              </p:nvCxnSpPr>
              <p:spPr>
                <a:xfrm>
                  <a:off x="3962400" y="2514080"/>
                  <a:ext cx="0" cy="22860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567" name="Oval 566"/>
              <p:cNvSpPr/>
              <p:nvPr/>
            </p:nvSpPr>
            <p:spPr>
              <a:xfrm>
                <a:off x="3713724" y="4127979"/>
                <a:ext cx="457200" cy="457200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prstClr val="white"/>
                    </a:solidFill>
                  </a:rPr>
                  <a:t>C</a:t>
                </a:r>
              </a:p>
            </p:txBody>
          </p:sp>
        </p:grpSp>
      </p:grpSp>
      <p:grpSp>
        <p:nvGrpSpPr>
          <p:cNvPr id="7" name="Group 6"/>
          <p:cNvGrpSpPr/>
          <p:nvPr/>
        </p:nvGrpSpPr>
        <p:grpSpPr>
          <a:xfrm>
            <a:off x="897648" y="821872"/>
            <a:ext cx="3294853" cy="3162436"/>
            <a:chOff x="897648" y="821872"/>
            <a:chExt cx="3294853" cy="3162436"/>
          </a:xfrm>
        </p:grpSpPr>
        <p:grpSp>
          <p:nvGrpSpPr>
            <p:cNvPr id="162" name="Group 161"/>
            <p:cNvGrpSpPr/>
            <p:nvPr/>
          </p:nvGrpSpPr>
          <p:grpSpPr>
            <a:xfrm>
              <a:off x="897648" y="864448"/>
              <a:ext cx="3294853" cy="3052179"/>
              <a:chOff x="3713726" y="2020475"/>
              <a:chExt cx="2768620" cy="2564704"/>
            </a:xfrm>
          </p:grpSpPr>
          <p:grpSp>
            <p:nvGrpSpPr>
              <p:cNvPr id="163" name="Group 162"/>
              <p:cNvGrpSpPr/>
              <p:nvPr/>
            </p:nvGrpSpPr>
            <p:grpSpPr>
              <a:xfrm>
                <a:off x="3713726" y="2046572"/>
                <a:ext cx="762000" cy="2538607"/>
                <a:chOff x="3713724" y="2046572"/>
                <a:chExt cx="762000" cy="2538607"/>
              </a:xfrm>
            </p:grpSpPr>
            <p:grpSp>
              <p:nvGrpSpPr>
                <p:cNvPr id="212" name="Group 211"/>
                <p:cNvGrpSpPr/>
                <p:nvPr/>
              </p:nvGrpSpPr>
              <p:grpSpPr>
                <a:xfrm>
                  <a:off x="3713724" y="2046572"/>
                  <a:ext cx="762000" cy="696108"/>
                  <a:chOff x="3733800" y="2046572"/>
                  <a:chExt cx="762000" cy="696108"/>
                </a:xfrm>
              </p:grpSpPr>
              <p:sp>
                <p:nvSpPr>
                  <p:cNvPr id="310" name="Oval 309"/>
                  <p:cNvSpPr/>
                  <p:nvPr/>
                </p:nvSpPr>
                <p:spPr>
                  <a:xfrm>
                    <a:off x="3733800" y="2046572"/>
                    <a:ext cx="457200" cy="457200"/>
                  </a:xfrm>
                  <a:prstGeom prst="ellipse">
                    <a:avLst/>
                  </a:prstGeom>
                  <a:solidFill>
                    <a:srgbClr val="435369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b="1" dirty="0">
                        <a:solidFill>
                          <a:prstClr val="white"/>
                        </a:solidFill>
                      </a:rPr>
                      <a:t>C D</a:t>
                    </a:r>
                  </a:p>
                </p:txBody>
              </p:sp>
              <p:cxnSp>
                <p:nvCxnSpPr>
                  <p:cNvPr id="311" name="Straight Connector 310"/>
                  <p:cNvCxnSpPr/>
                  <p:nvPr/>
                </p:nvCxnSpPr>
                <p:spPr>
                  <a:xfrm>
                    <a:off x="4191000" y="2275172"/>
                    <a:ext cx="304800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12" name="Straight Connector 311"/>
                  <p:cNvCxnSpPr/>
                  <p:nvPr/>
                </p:nvCxnSpPr>
                <p:spPr>
                  <a:xfrm>
                    <a:off x="3962400" y="2514080"/>
                    <a:ext cx="0" cy="22860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33" name="Group 232"/>
                <p:cNvGrpSpPr/>
                <p:nvPr/>
              </p:nvGrpSpPr>
              <p:grpSpPr>
                <a:xfrm>
                  <a:off x="3713724" y="2724508"/>
                  <a:ext cx="762000" cy="696108"/>
                  <a:chOff x="3733800" y="2046572"/>
                  <a:chExt cx="762000" cy="696108"/>
                </a:xfrm>
              </p:grpSpPr>
              <p:sp>
                <p:nvSpPr>
                  <p:cNvPr id="307" name="Oval 306"/>
                  <p:cNvSpPr/>
                  <p:nvPr/>
                </p:nvSpPr>
                <p:spPr>
                  <a:xfrm>
                    <a:off x="3733800" y="2046572"/>
                    <a:ext cx="457200" cy="457200"/>
                  </a:xfrm>
                  <a:prstGeom prst="ellipse">
                    <a:avLst/>
                  </a:prstGeom>
                  <a:solidFill>
                    <a:schemeClr val="tx2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b="1" dirty="0">
                        <a:solidFill>
                          <a:prstClr val="white"/>
                        </a:solidFill>
                      </a:rPr>
                      <a:t>C D</a:t>
                    </a:r>
                  </a:p>
                </p:txBody>
              </p:sp>
              <p:cxnSp>
                <p:nvCxnSpPr>
                  <p:cNvPr id="308" name="Straight Connector 307"/>
                  <p:cNvCxnSpPr/>
                  <p:nvPr/>
                </p:nvCxnSpPr>
                <p:spPr>
                  <a:xfrm>
                    <a:off x="4191000" y="2275172"/>
                    <a:ext cx="304800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09" name="Straight Connector 308"/>
                  <p:cNvCxnSpPr/>
                  <p:nvPr/>
                </p:nvCxnSpPr>
                <p:spPr>
                  <a:xfrm>
                    <a:off x="3962400" y="2514080"/>
                    <a:ext cx="0" cy="22860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36" name="Group 235"/>
                <p:cNvGrpSpPr/>
                <p:nvPr/>
              </p:nvGrpSpPr>
              <p:grpSpPr>
                <a:xfrm>
                  <a:off x="3713724" y="3420996"/>
                  <a:ext cx="762000" cy="696108"/>
                  <a:chOff x="3733800" y="2046572"/>
                  <a:chExt cx="762000" cy="696108"/>
                </a:xfrm>
              </p:grpSpPr>
              <p:sp>
                <p:nvSpPr>
                  <p:cNvPr id="284" name="Oval 283"/>
                  <p:cNvSpPr/>
                  <p:nvPr/>
                </p:nvSpPr>
                <p:spPr>
                  <a:xfrm>
                    <a:off x="3733800" y="2046572"/>
                    <a:ext cx="457200" cy="457200"/>
                  </a:xfrm>
                  <a:prstGeom prst="ellipse">
                    <a:avLst/>
                  </a:prstGeom>
                  <a:solidFill>
                    <a:schemeClr val="tx2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b="1" dirty="0">
                        <a:solidFill>
                          <a:prstClr val="white"/>
                        </a:solidFill>
                      </a:rPr>
                      <a:t>C D</a:t>
                    </a:r>
                  </a:p>
                </p:txBody>
              </p:sp>
              <p:cxnSp>
                <p:nvCxnSpPr>
                  <p:cNvPr id="305" name="Straight Connector 304"/>
                  <p:cNvCxnSpPr/>
                  <p:nvPr/>
                </p:nvCxnSpPr>
                <p:spPr>
                  <a:xfrm>
                    <a:off x="4191000" y="2275172"/>
                    <a:ext cx="304800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06" name="Straight Connector 305"/>
                  <p:cNvCxnSpPr/>
                  <p:nvPr/>
                </p:nvCxnSpPr>
                <p:spPr>
                  <a:xfrm>
                    <a:off x="3962400" y="2514080"/>
                    <a:ext cx="0" cy="22860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57" name="Group 256"/>
                <p:cNvGrpSpPr/>
                <p:nvPr/>
              </p:nvGrpSpPr>
              <p:grpSpPr>
                <a:xfrm>
                  <a:off x="3713724" y="4127979"/>
                  <a:ext cx="762000" cy="457200"/>
                  <a:chOff x="3733800" y="2046572"/>
                  <a:chExt cx="762000" cy="457200"/>
                </a:xfrm>
              </p:grpSpPr>
              <p:sp>
                <p:nvSpPr>
                  <p:cNvPr id="260" name="Oval 259"/>
                  <p:cNvSpPr/>
                  <p:nvPr/>
                </p:nvSpPr>
                <p:spPr>
                  <a:xfrm>
                    <a:off x="3733800" y="2046572"/>
                    <a:ext cx="457200" cy="457200"/>
                  </a:xfrm>
                  <a:prstGeom prst="ellipse">
                    <a:avLst/>
                  </a:prstGeom>
                  <a:solidFill>
                    <a:schemeClr val="tx2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b="1" dirty="0">
                        <a:solidFill>
                          <a:prstClr val="white"/>
                        </a:solidFill>
                      </a:rPr>
                      <a:t>C D</a:t>
                    </a:r>
                  </a:p>
                </p:txBody>
              </p:sp>
              <p:cxnSp>
                <p:nvCxnSpPr>
                  <p:cNvPr id="281" name="Straight Connector 280"/>
                  <p:cNvCxnSpPr/>
                  <p:nvPr/>
                </p:nvCxnSpPr>
                <p:spPr>
                  <a:xfrm>
                    <a:off x="4191000" y="2275172"/>
                    <a:ext cx="304800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164" name="Group 163"/>
              <p:cNvGrpSpPr/>
              <p:nvPr/>
            </p:nvGrpSpPr>
            <p:grpSpPr>
              <a:xfrm>
                <a:off x="4501148" y="2037012"/>
                <a:ext cx="762000" cy="2538607"/>
                <a:chOff x="3713724" y="2046572"/>
                <a:chExt cx="762000" cy="2538607"/>
              </a:xfrm>
            </p:grpSpPr>
            <p:grpSp>
              <p:nvGrpSpPr>
                <p:cNvPr id="192" name="Group 191"/>
                <p:cNvGrpSpPr/>
                <p:nvPr/>
              </p:nvGrpSpPr>
              <p:grpSpPr>
                <a:xfrm>
                  <a:off x="3713724" y="2046572"/>
                  <a:ext cx="762000" cy="696108"/>
                  <a:chOff x="3733800" y="2046572"/>
                  <a:chExt cx="762000" cy="696108"/>
                </a:xfrm>
              </p:grpSpPr>
              <p:sp>
                <p:nvSpPr>
                  <p:cNvPr id="204" name="Oval 203"/>
                  <p:cNvSpPr/>
                  <p:nvPr/>
                </p:nvSpPr>
                <p:spPr>
                  <a:xfrm>
                    <a:off x="3733800" y="2046572"/>
                    <a:ext cx="457200" cy="457200"/>
                  </a:xfrm>
                  <a:prstGeom prst="ellipse">
                    <a:avLst/>
                  </a:prstGeom>
                  <a:solidFill>
                    <a:schemeClr val="tx2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b="1" dirty="0">
                        <a:solidFill>
                          <a:prstClr val="white"/>
                        </a:solidFill>
                      </a:rPr>
                      <a:t>C D</a:t>
                    </a:r>
                  </a:p>
                </p:txBody>
              </p:sp>
              <p:cxnSp>
                <p:nvCxnSpPr>
                  <p:cNvPr id="205" name="Straight Connector 204"/>
                  <p:cNvCxnSpPr/>
                  <p:nvPr/>
                </p:nvCxnSpPr>
                <p:spPr>
                  <a:xfrm>
                    <a:off x="4191000" y="2275172"/>
                    <a:ext cx="304800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0" name="Straight Connector 209"/>
                  <p:cNvCxnSpPr/>
                  <p:nvPr/>
                </p:nvCxnSpPr>
                <p:spPr>
                  <a:xfrm>
                    <a:off x="3962400" y="2514080"/>
                    <a:ext cx="0" cy="22860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93" name="Group 192"/>
                <p:cNvGrpSpPr/>
                <p:nvPr/>
              </p:nvGrpSpPr>
              <p:grpSpPr>
                <a:xfrm>
                  <a:off x="3713724" y="2724508"/>
                  <a:ext cx="762000" cy="696108"/>
                  <a:chOff x="3733800" y="2046572"/>
                  <a:chExt cx="762000" cy="696108"/>
                </a:xfrm>
              </p:grpSpPr>
              <p:sp>
                <p:nvSpPr>
                  <p:cNvPr id="201" name="Oval 200"/>
                  <p:cNvSpPr/>
                  <p:nvPr/>
                </p:nvSpPr>
                <p:spPr>
                  <a:xfrm>
                    <a:off x="3733800" y="2046572"/>
                    <a:ext cx="457200" cy="457200"/>
                  </a:xfrm>
                  <a:prstGeom prst="ellipse">
                    <a:avLst/>
                  </a:prstGeom>
                  <a:solidFill>
                    <a:schemeClr val="tx2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b="1" dirty="0">
                        <a:solidFill>
                          <a:prstClr val="white"/>
                        </a:solidFill>
                      </a:rPr>
                      <a:t>C D</a:t>
                    </a:r>
                  </a:p>
                </p:txBody>
              </p:sp>
              <p:cxnSp>
                <p:nvCxnSpPr>
                  <p:cNvPr id="202" name="Straight Connector 201"/>
                  <p:cNvCxnSpPr/>
                  <p:nvPr/>
                </p:nvCxnSpPr>
                <p:spPr>
                  <a:xfrm>
                    <a:off x="4191000" y="2275172"/>
                    <a:ext cx="304800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3" name="Straight Connector 202"/>
                  <p:cNvCxnSpPr/>
                  <p:nvPr/>
                </p:nvCxnSpPr>
                <p:spPr>
                  <a:xfrm>
                    <a:off x="3962400" y="2514080"/>
                    <a:ext cx="0" cy="22860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94" name="Group 193"/>
                <p:cNvGrpSpPr/>
                <p:nvPr/>
              </p:nvGrpSpPr>
              <p:grpSpPr>
                <a:xfrm>
                  <a:off x="3713724" y="3420996"/>
                  <a:ext cx="762000" cy="696108"/>
                  <a:chOff x="3733800" y="2046572"/>
                  <a:chExt cx="762000" cy="696108"/>
                </a:xfrm>
              </p:grpSpPr>
              <p:sp>
                <p:nvSpPr>
                  <p:cNvPr id="198" name="Oval 197"/>
                  <p:cNvSpPr/>
                  <p:nvPr/>
                </p:nvSpPr>
                <p:spPr>
                  <a:xfrm>
                    <a:off x="3733800" y="2046572"/>
                    <a:ext cx="457200" cy="457200"/>
                  </a:xfrm>
                  <a:prstGeom prst="ellipse">
                    <a:avLst/>
                  </a:prstGeom>
                  <a:solidFill>
                    <a:schemeClr val="tx2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b="1" dirty="0">
                        <a:solidFill>
                          <a:prstClr val="white"/>
                        </a:solidFill>
                      </a:rPr>
                      <a:t>C D</a:t>
                    </a:r>
                  </a:p>
                </p:txBody>
              </p:sp>
              <p:cxnSp>
                <p:nvCxnSpPr>
                  <p:cNvPr id="199" name="Straight Connector 198"/>
                  <p:cNvCxnSpPr/>
                  <p:nvPr/>
                </p:nvCxnSpPr>
                <p:spPr>
                  <a:xfrm>
                    <a:off x="4191000" y="2275172"/>
                    <a:ext cx="304800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0" name="Straight Connector 199"/>
                  <p:cNvCxnSpPr/>
                  <p:nvPr/>
                </p:nvCxnSpPr>
                <p:spPr>
                  <a:xfrm>
                    <a:off x="3962400" y="2514080"/>
                    <a:ext cx="0" cy="22860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95" name="Group 194"/>
                <p:cNvGrpSpPr/>
                <p:nvPr/>
              </p:nvGrpSpPr>
              <p:grpSpPr>
                <a:xfrm>
                  <a:off x="3713724" y="4127979"/>
                  <a:ext cx="762000" cy="457200"/>
                  <a:chOff x="3733800" y="2046572"/>
                  <a:chExt cx="762000" cy="457200"/>
                </a:xfrm>
              </p:grpSpPr>
              <p:sp>
                <p:nvSpPr>
                  <p:cNvPr id="196" name="Oval 195"/>
                  <p:cNvSpPr/>
                  <p:nvPr/>
                </p:nvSpPr>
                <p:spPr>
                  <a:xfrm>
                    <a:off x="3733800" y="2046572"/>
                    <a:ext cx="457200" cy="457200"/>
                  </a:xfrm>
                  <a:prstGeom prst="ellipse">
                    <a:avLst/>
                  </a:prstGeom>
                  <a:solidFill>
                    <a:schemeClr val="tx2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b="1" dirty="0">
                        <a:solidFill>
                          <a:prstClr val="white"/>
                        </a:solidFill>
                      </a:rPr>
                      <a:t>C D</a:t>
                    </a:r>
                  </a:p>
                </p:txBody>
              </p:sp>
              <p:cxnSp>
                <p:nvCxnSpPr>
                  <p:cNvPr id="197" name="Straight Connector 196"/>
                  <p:cNvCxnSpPr/>
                  <p:nvPr/>
                </p:nvCxnSpPr>
                <p:spPr>
                  <a:xfrm>
                    <a:off x="4191000" y="2275172"/>
                    <a:ext cx="304800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165" name="Group 164"/>
              <p:cNvGrpSpPr/>
              <p:nvPr/>
            </p:nvGrpSpPr>
            <p:grpSpPr>
              <a:xfrm>
                <a:off x="5263150" y="2020475"/>
                <a:ext cx="762001" cy="2538607"/>
                <a:chOff x="3713724" y="2046574"/>
                <a:chExt cx="762000" cy="2538605"/>
              </a:xfrm>
            </p:grpSpPr>
            <p:grpSp>
              <p:nvGrpSpPr>
                <p:cNvPr id="177" name="Group 176"/>
                <p:cNvGrpSpPr/>
                <p:nvPr/>
              </p:nvGrpSpPr>
              <p:grpSpPr>
                <a:xfrm>
                  <a:off x="3713724" y="2046574"/>
                  <a:ext cx="762000" cy="696108"/>
                  <a:chOff x="3733800" y="2046572"/>
                  <a:chExt cx="762000" cy="696108"/>
                </a:xfrm>
              </p:grpSpPr>
              <p:sp>
                <p:nvSpPr>
                  <p:cNvPr id="189" name="Oval 188"/>
                  <p:cNvSpPr/>
                  <p:nvPr/>
                </p:nvSpPr>
                <p:spPr>
                  <a:xfrm>
                    <a:off x="3733800" y="2046572"/>
                    <a:ext cx="457200" cy="457200"/>
                  </a:xfrm>
                  <a:prstGeom prst="ellipse">
                    <a:avLst/>
                  </a:prstGeom>
                  <a:solidFill>
                    <a:schemeClr val="tx2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b="1" dirty="0">
                        <a:solidFill>
                          <a:prstClr val="white"/>
                        </a:solidFill>
                      </a:rPr>
                      <a:t>C D</a:t>
                    </a:r>
                  </a:p>
                </p:txBody>
              </p:sp>
              <p:cxnSp>
                <p:nvCxnSpPr>
                  <p:cNvPr id="190" name="Straight Connector 189"/>
                  <p:cNvCxnSpPr/>
                  <p:nvPr/>
                </p:nvCxnSpPr>
                <p:spPr>
                  <a:xfrm>
                    <a:off x="4191000" y="2275172"/>
                    <a:ext cx="304800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1" name="Straight Connector 190"/>
                  <p:cNvCxnSpPr/>
                  <p:nvPr/>
                </p:nvCxnSpPr>
                <p:spPr>
                  <a:xfrm>
                    <a:off x="3962400" y="2514080"/>
                    <a:ext cx="0" cy="22860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78" name="Group 177"/>
                <p:cNvGrpSpPr/>
                <p:nvPr/>
              </p:nvGrpSpPr>
              <p:grpSpPr>
                <a:xfrm>
                  <a:off x="3713724" y="2724510"/>
                  <a:ext cx="762000" cy="696108"/>
                  <a:chOff x="3733800" y="2046572"/>
                  <a:chExt cx="762000" cy="696108"/>
                </a:xfrm>
              </p:grpSpPr>
              <p:sp>
                <p:nvSpPr>
                  <p:cNvPr id="186" name="Oval 185"/>
                  <p:cNvSpPr/>
                  <p:nvPr/>
                </p:nvSpPr>
                <p:spPr>
                  <a:xfrm>
                    <a:off x="3733800" y="2046572"/>
                    <a:ext cx="457200" cy="457200"/>
                  </a:xfrm>
                  <a:prstGeom prst="ellipse">
                    <a:avLst/>
                  </a:prstGeom>
                  <a:solidFill>
                    <a:schemeClr val="tx2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b="1" dirty="0">
                        <a:solidFill>
                          <a:prstClr val="white"/>
                        </a:solidFill>
                      </a:rPr>
                      <a:t>C D</a:t>
                    </a:r>
                  </a:p>
                </p:txBody>
              </p:sp>
              <p:cxnSp>
                <p:nvCxnSpPr>
                  <p:cNvPr id="187" name="Straight Connector 186"/>
                  <p:cNvCxnSpPr/>
                  <p:nvPr/>
                </p:nvCxnSpPr>
                <p:spPr>
                  <a:xfrm>
                    <a:off x="4191000" y="2275172"/>
                    <a:ext cx="304800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8" name="Straight Connector 187"/>
                  <p:cNvCxnSpPr/>
                  <p:nvPr/>
                </p:nvCxnSpPr>
                <p:spPr>
                  <a:xfrm>
                    <a:off x="3962400" y="2514080"/>
                    <a:ext cx="0" cy="22860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79" name="Group 178"/>
                <p:cNvGrpSpPr/>
                <p:nvPr/>
              </p:nvGrpSpPr>
              <p:grpSpPr>
                <a:xfrm>
                  <a:off x="3713724" y="3420999"/>
                  <a:ext cx="762000" cy="696109"/>
                  <a:chOff x="3733800" y="2046572"/>
                  <a:chExt cx="762000" cy="696108"/>
                </a:xfrm>
              </p:grpSpPr>
              <p:sp>
                <p:nvSpPr>
                  <p:cNvPr id="183" name="Oval 182"/>
                  <p:cNvSpPr/>
                  <p:nvPr/>
                </p:nvSpPr>
                <p:spPr>
                  <a:xfrm>
                    <a:off x="3733800" y="2046572"/>
                    <a:ext cx="457200" cy="457200"/>
                  </a:xfrm>
                  <a:prstGeom prst="ellipse">
                    <a:avLst/>
                  </a:prstGeom>
                  <a:solidFill>
                    <a:schemeClr val="tx2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b="1" dirty="0">
                        <a:solidFill>
                          <a:prstClr val="white"/>
                        </a:solidFill>
                      </a:rPr>
                      <a:t>C D</a:t>
                    </a:r>
                  </a:p>
                </p:txBody>
              </p:sp>
              <p:cxnSp>
                <p:nvCxnSpPr>
                  <p:cNvPr id="184" name="Straight Connector 183"/>
                  <p:cNvCxnSpPr/>
                  <p:nvPr/>
                </p:nvCxnSpPr>
                <p:spPr>
                  <a:xfrm>
                    <a:off x="4191000" y="2275172"/>
                    <a:ext cx="304800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5" name="Straight Connector 184"/>
                  <p:cNvCxnSpPr/>
                  <p:nvPr/>
                </p:nvCxnSpPr>
                <p:spPr>
                  <a:xfrm>
                    <a:off x="3962400" y="2514080"/>
                    <a:ext cx="0" cy="22860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80" name="Group 179"/>
                <p:cNvGrpSpPr/>
                <p:nvPr/>
              </p:nvGrpSpPr>
              <p:grpSpPr>
                <a:xfrm>
                  <a:off x="3713724" y="4127979"/>
                  <a:ext cx="762000" cy="457200"/>
                  <a:chOff x="3733800" y="2046572"/>
                  <a:chExt cx="762000" cy="457200"/>
                </a:xfrm>
              </p:grpSpPr>
              <p:sp>
                <p:nvSpPr>
                  <p:cNvPr id="181" name="Oval 180"/>
                  <p:cNvSpPr/>
                  <p:nvPr/>
                </p:nvSpPr>
                <p:spPr>
                  <a:xfrm>
                    <a:off x="3733800" y="2046572"/>
                    <a:ext cx="457200" cy="457200"/>
                  </a:xfrm>
                  <a:prstGeom prst="ellipse">
                    <a:avLst/>
                  </a:prstGeom>
                  <a:solidFill>
                    <a:schemeClr val="tx2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b="1" dirty="0">
                        <a:solidFill>
                          <a:prstClr val="white"/>
                        </a:solidFill>
                      </a:rPr>
                      <a:t>C D</a:t>
                    </a:r>
                  </a:p>
                </p:txBody>
              </p:sp>
              <p:cxnSp>
                <p:nvCxnSpPr>
                  <p:cNvPr id="182" name="Straight Connector 181"/>
                  <p:cNvCxnSpPr/>
                  <p:nvPr/>
                </p:nvCxnSpPr>
                <p:spPr>
                  <a:xfrm>
                    <a:off x="4191000" y="2275172"/>
                    <a:ext cx="304800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166" name="Group 165"/>
              <p:cNvGrpSpPr/>
              <p:nvPr/>
            </p:nvGrpSpPr>
            <p:grpSpPr>
              <a:xfrm>
                <a:off x="6025146" y="2037012"/>
                <a:ext cx="457200" cy="2538607"/>
                <a:chOff x="3713724" y="2046572"/>
                <a:chExt cx="457200" cy="2538607"/>
              </a:xfrm>
            </p:grpSpPr>
            <p:grpSp>
              <p:nvGrpSpPr>
                <p:cNvPr id="167" name="Group 166"/>
                <p:cNvGrpSpPr/>
                <p:nvPr/>
              </p:nvGrpSpPr>
              <p:grpSpPr>
                <a:xfrm>
                  <a:off x="3713724" y="2046572"/>
                  <a:ext cx="457200" cy="696108"/>
                  <a:chOff x="3733800" y="2046572"/>
                  <a:chExt cx="457200" cy="696108"/>
                </a:xfrm>
              </p:grpSpPr>
              <p:sp>
                <p:nvSpPr>
                  <p:cNvPr id="175" name="Oval 174"/>
                  <p:cNvSpPr/>
                  <p:nvPr/>
                </p:nvSpPr>
                <p:spPr>
                  <a:xfrm>
                    <a:off x="3733800" y="2046572"/>
                    <a:ext cx="457200" cy="457200"/>
                  </a:xfrm>
                  <a:prstGeom prst="ellipse">
                    <a:avLst/>
                  </a:prstGeom>
                  <a:solidFill>
                    <a:schemeClr val="tx2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b="1" dirty="0">
                        <a:solidFill>
                          <a:prstClr val="white"/>
                        </a:solidFill>
                      </a:rPr>
                      <a:t>C D</a:t>
                    </a:r>
                  </a:p>
                </p:txBody>
              </p:sp>
              <p:cxnSp>
                <p:nvCxnSpPr>
                  <p:cNvPr id="176" name="Straight Connector 175"/>
                  <p:cNvCxnSpPr/>
                  <p:nvPr/>
                </p:nvCxnSpPr>
                <p:spPr>
                  <a:xfrm>
                    <a:off x="3962400" y="2514080"/>
                    <a:ext cx="0" cy="22860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68" name="Group 167"/>
                <p:cNvGrpSpPr/>
                <p:nvPr/>
              </p:nvGrpSpPr>
              <p:grpSpPr>
                <a:xfrm>
                  <a:off x="3713724" y="2724508"/>
                  <a:ext cx="457200" cy="696108"/>
                  <a:chOff x="3733800" y="2046572"/>
                  <a:chExt cx="457200" cy="696108"/>
                </a:xfrm>
              </p:grpSpPr>
              <p:sp>
                <p:nvSpPr>
                  <p:cNvPr id="173" name="Oval 172"/>
                  <p:cNvSpPr/>
                  <p:nvPr/>
                </p:nvSpPr>
                <p:spPr>
                  <a:xfrm>
                    <a:off x="3733800" y="2046572"/>
                    <a:ext cx="457200" cy="457200"/>
                  </a:xfrm>
                  <a:prstGeom prst="ellipse">
                    <a:avLst/>
                  </a:prstGeom>
                  <a:solidFill>
                    <a:schemeClr val="tx2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b="1" dirty="0">
                        <a:solidFill>
                          <a:prstClr val="white"/>
                        </a:solidFill>
                      </a:rPr>
                      <a:t>C D</a:t>
                    </a:r>
                  </a:p>
                </p:txBody>
              </p:sp>
              <p:cxnSp>
                <p:nvCxnSpPr>
                  <p:cNvPr id="174" name="Straight Connector 173"/>
                  <p:cNvCxnSpPr/>
                  <p:nvPr/>
                </p:nvCxnSpPr>
                <p:spPr>
                  <a:xfrm>
                    <a:off x="3962400" y="2514080"/>
                    <a:ext cx="0" cy="22860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69" name="Group 168"/>
                <p:cNvGrpSpPr/>
                <p:nvPr/>
              </p:nvGrpSpPr>
              <p:grpSpPr>
                <a:xfrm>
                  <a:off x="3713724" y="3420996"/>
                  <a:ext cx="457200" cy="696108"/>
                  <a:chOff x="3733800" y="2046572"/>
                  <a:chExt cx="457200" cy="696108"/>
                </a:xfrm>
              </p:grpSpPr>
              <p:sp>
                <p:nvSpPr>
                  <p:cNvPr id="171" name="Oval 170"/>
                  <p:cNvSpPr/>
                  <p:nvPr/>
                </p:nvSpPr>
                <p:spPr>
                  <a:xfrm>
                    <a:off x="3733800" y="2046572"/>
                    <a:ext cx="457200" cy="457200"/>
                  </a:xfrm>
                  <a:prstGeom prst="ellipse">
                    <a:avLst/>
                  </a:prstGeom>
                  <a:solidFill>
                    <a:schemeClr val="tx2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b="1" dirty="0">
                        <a:solidFill>
                          <a:prstClr val="white"/>
                        </a:solidFill>
                      </a:rPr>
                      <a:t>C D</a:t>
                    </a:r>
                  </a:p>
                </p:txBody>
              </p:sp>
              <p:cxnSp>
                <p:nvCxnSpPr>
                  <p:cNvPr id="172" name="Straight Connector 171"/>
                  <p:cNvCxnSpPr/>
                  <p:nvPr/>
                </p:nvCxnSpPr>
                <p:spPr>
                  <a:xfrm>
                    <a:off x="3962400" y="2514080"/>
                    <a:ext cx="0" cy="22860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70" name="Oval 169"/>
                <p:cNvSpPr/>
                <p:nvPr/>
              </p:nvSpPr>
              <p:spPr>
                <a:xfrm>
                  <a:off x="3713724" y="4127979"/>
                  <a:ext cx="457200" cy="457200"/>
                </a:xfrm>
                <a:prstGeom prst="ellipse">
                  <a:avLst/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b="1" dirty="0">
                      <a:solidFill>
                        <a:prstClr val="white"/>
                      </a:solidFill>
                    </a:rPr>
                    <a:t>C D</a:t>
                  </a:r>
                </a:p>
              </p:txBody>
            </p:sp>
          </p:grpSp>
        </p:grpSp>
        <p:grpSp>
          <p:nvGrpSpPr>
            <p:cNvPr id="5" name="Group 4"/>
            <p:cNvGrpSpPr>
              <a:grpSpLocks noChangeAspect="1"/>
            </p:cNvGrpSpPr>
            <p:nvPr/>
          </p:nvGrpSpPr>
          <p:grpSpPr>
            <a:xfrm rot="16200000">
              <a:off x="2749199" y="882576"/>
              <a:ext cx="538454" cy="516392"/>
              <a:chOff x="5109210" y="1318152"/>
              <a:chExt cx="961525" cy="922128"/>
            </a:xfrm>
          </p:grpSpPr>
          <p:sp>
            <p:nvSpPr>
              <p:cNvPr id="4" name="Chord 3"/>
              <p:cNvSpPr/>
              <p:nvPr/>
            </p:nvSpPr>
            <p:spPr>
              <a:xfrm rot="2702409">
                <a:off x="5109210" y="1325880"/>
                <a:ext cx="914400" cy="914400"/>
              </a:xfrm>
              <a:prstGeom prst="chord">
                <a:avLst>
                  <a:gd name="adj1" fmla="val 2561124"/>
                  <a:gd name="adj2" fmla="val 13646173"/>
                </a:avLst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3" name="Chord 312"/>
              <p:cNvSpPr/>
              <p:nvPr/>
            </p:nvSpPr>
            <p:spPr>
              <a:xfrm rot="18897591" flipH="1">
                <a:off x="5156335" y="1318152"/>
                <a:ext cx="914400" cy="914400"/>
              </a:xfrm>
              <a:prstGeom prst="chord">
                <a:avLst>
                  <a:gd name="adj1" fmla="val 2561124"/>
                  <a:gd name="adj2" fmla="val 13646173"/>
                </a:avLst>
              </a:prstGeom>
              <a:solidFill>
                <a:srgbClr val="435369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6" name="TextBox 5"/>
            <p:cNvSpPr txBox="1"/>
            <p:nvPr/>
          </p:nvSpPr>
          <p:spPr>
            <a:xfrm>
              <a:off x="2840011" y="821872"/>
              <a:ext cx="33054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C</a:t>
              </a:r>
            </a:p>
            <a:p>
              <a:r>
                <a:rPr lang="en-US" b="1" dirty="0">
                  <a:solidFill>
                    <a:schemeClr val="bg1"/>
                  </a:solidFill>
                </a:rPr>
                <a:t>D</a:t>
              </a:r>
            </a:p>
          </p:txBody>
        </p:sp>
        <p:grpSp>
          <p:nvGrpSpPr>
            <p:cNvPr id="314" name="Group 313"/>
            <p:cNvGrpSpPr>
              <a:grpSpLocks noChangeAspect="1"/>
            </p:cNvGrpSpPr>
            <p:nvPr/>
          </p:nvGrpSpPr>
          <p:grpSpPr>
            <a:xfrm rot="16200000">
              <a:off x="3656510" y="885040"/>
              <a:ext cx="538454" cy="516392"/>
              <a:chOff x="5109210" y="1318152"/>
              <a:chExt cx="961525" cy="922128"/>
            </a:xfrm>
          </p:grpSpPr>
          <p:sp>
            <p:nvSpPr>
              <p:cNvPr id="315" name="Chord 314"/>
              <p:cNvSpPr/>
              <p:nvPr/>
            </p:nvSpPr>
            <p:spPr>
              <a:xfrm rot="2702409">
                <a:off x="5109210" y="1325880"/>
                <a:ext cx="914400" cy="914400"/>
              </a:xfrm>
              <a:prstGeom prst="chord">
                <a:avLst>
                  <a:gd name="adj1" fmla="val 2561124"/>
                  <a:gd name="adj2" fmla="val 13646173"/>
                </a:avLst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6" name="Chord 315"/>
              <p:cNvSpPr/>
              <p:nvPr/>
            </p:nvSpPr>
            <p:spPr>
              <a:xfrm rot="18897591" flipH="1">
                <a:off x="5156335" y="1318152"/>
                <a:ext cx="914400" cy="914400"/>
              </a:xfrm>
              <a:prstGeom prst="chord">
                <a:avLst>
                  <a:gd name="adj1" fmla="val 2561124"/>
                  <a:gd name="adj2" fmla="val 13646173"/>
                </a:avLst>
              </a:prstGeom>
              <a:solidFill>
                <a:srgbClr val="435369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317" name="TextBox 316"/>
            <p:cNvSpPr txBox="1"/>
            <p:nvPr/>
          </p:nvSpPr>
          <p:spPr>
            <a:xfrm>
              <a:off x="3747322" y="824336"/>
              <a:ext cx="33054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C</a:t>
              </a:r>
            </a:p>
            <a:p>
              <a:r>
                <a:rPr lang="en-US" b="1" dirty="0">
                  <a:solidFill>
                    <a:schemeClr val="bg1"/>
                  </a:solidFill>
                </a:rPr>
                <a:t>D</a:t>
              </a:r>
            </a:p>
          </p:txBody>
        </p:sp>
        <p:grpSp>
          <p:nvGrpSpPr>
            <p:cNvPr id="318" name="Group 317"/>
            <p:cNvGrpSpPr>
              <a:grpSpLocks noChangeAspect="1"/>
            </p:cNvGrpSpPr>
            <p:nvPr/>
          </p:nvGrpSpPr>
          <p:grpSpPr>
            <a:xfrm rot="16200000">
              <a:off x="1849249" y="898406"/>
              <a:ext cx="538454" cy="516392"/>
              <a:chOff x="5109210" y="1318152"/>
              <a:chExt cx="961525" cy="922128"/>
            </a:xfrm>
          </p:grpSpPr>
          <p:sp>
            <p:nvSpPr>
              <p:cNvPr id="319" name="Chord 318"/>
              <p:cNvSpPr/>
              <p:nvPr/>
            </p:nvSpPr>
            <p:spPr>
              <a:xfrm rot="2702409">
                <a:off x="5109210" y="1325880"/>
                <a:ext cx="914400" cy="914400"/>
              </a:xfrm>
              <a:prstGeom prst="chord">
                <a:avLst>
                  <a:gd name="adj1" fmla="val 2561124"/>
                  <a:gd name="adj2" fmla="val 13646173"/>
                </a:avLst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0" name="Chord 319"/>
              <p:cNvSpPr/>
              <p:nvPr/>
            </p:nvSpPr>
            <p:spPr>
              <a:xfrm rot="18897591" flipH="1">
                <a:off x="5156335" y="1318152"/>
                <a:ext cx="914400" cy="914400"/>
              </a:xfrm>
              <a:prstGeom prst="chord">
                <a:avLst>
                  <a:gd name="adj1" fmla="val 2561124"/>
                  <a:gd name="adj2" fmla="val 13646173"/>
                </a:avLst>
              </a:prstGeom>
              <a:solidFill>
                <a:srgbClr val="435369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321" name="TextBox 320"/>
            <p:cNvSpPr txBox="1"/>
            <p:nvPr/>
          </p:nvSpPr>
          <p:spPr>
            <a:xfrm>
              <a:off x="1940061" y="837702"/>
              <a:ext cx="33054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C</a:t>
              </a:r>
            </a:p>
            <a:p>
              <a:r>
                <a:rPr lang="en-US" b="1" dirty="0">
                  <a:solidFill>
                    <a:schemeClr val="bg1"/>
                  </a:solidFill>
                </a:rPr>
                <a:t>D</a:t>
              </a:r>
            </a:p>
          </p:txBody>
        </p:sp>
        <p:grpSp>
          <p:nvGrpSpPr>
            <p:cNvPr id="322" name="Group 321"/>
            <p:cNvGrpSpPr>
              <a:grpSpLocks noChangeAspect="1"/>
            </p:cNvGrpSpPr>
            <p:nvPr/>
          </p:nvGrpSpPr>
          <p:grpSpPr>
            <a:xfrm rot="16200000">
              <a:off x="899198" y="906536"/>
              <a:ext cx="538454" cy="516392"/>
              <a:chOff x="5109210" y="1318152"/>
              <a:chExt cx="961525" cy="922128"/>
            </a:xfrm>
          </p:grpSpPr>
          <p:sp>
            <p:nvSpPr>
              <p:cNvPr id="323" name="Chord 322"/>
              <p:cNvSpPr/>
              <p:nvPr/>
            </p:nvSpPr>
            <p:spPr>
              <a:xfrm rot="2702409">
                <a:off x="5109210" y="1325880"/>
                <a:ext cx="914400" cy="914400"/>
              </a:xfrm>
              <a:prstGeom prst="chord">
                <a:avLst>
                  <a:gd name="adj1" fmla="val 2561124"/>
                  <a:gd name="adj2" fmla="val 13646173"/>
                </a:avLst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4" name="Chord 323"/>
              <p:cNvSpPr/>
              <p:nvPr/>
            </p:nvSpPr>
            <p:spPr>
              <a:xfrm rot="18897591" flipH="1">
                <a:off x="5156335" y="1318152"/>
                <a:ext cx="914400" cy="914400"/>
              </a:xfrm>
              <a:prstGeom prst="chord">
                <a:avLst>
                  <a:gd name="adj1" fmla="val 2561124"/>
                  <a:gd name="adj2" fmla="val 13646173"/>
                </a:avLst>
              </a:prstGeom>
              <a:solidFill>
                <a:srgbClr val="435369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325" name="TextBox 324"/>
            <p:cNvSpPr txBox="1"/>
            <p:nvPr/>
          </p:nvSpPr>
          <p:spPr>
            <a:xfrm>
              <a:off x="990010" y="845832"/>
              <a:ext cx="33054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C</a:t>
              </a:r>
            </a:p>
            <a:p>
              <a:r>
                <a:rPr lang="en-US" b="1" dirty="0">
                  <a:solidFill>
                    <a:schemeClr val="bg1"/>
                  </a:solidFill>
                </a:rPr>
                <a:t>D</a:t>
              </a:r>
            </a:p>
          </p:txBody>
        </p:sp>
        <p:grpSp>
          <p:nvGrpSpPr>
            <p:cNvPr id="374" name="Group 373"/>
            <p:cNvGrpSpPr>
              <a:grpSpLocks noChangeAspect="1"/>
            </p:cNvGrpSpPr>
            <p:nvPr/>
          </p:nvGrpSpPr>
          <p:grpSpPr>
            <a:xfrm rot="16200000">
              <a:off x="3629759" y="1720788"/>
              <a:ext cx="538454" cy="516392"/>
              <a:chOff x="5109210" y="1318152"/>
              <a:chExt cx="961525" cy="922128"/>
            </a:xfrm>
          </p:grpSpPr>
          <p:sp>
            <p:nvSpPr>
              <p:cNvPr id="375" name="Chord 374"/>
              <p:cNvSpPr/>
              <p:nvPr/>
            </p:nvSpPr>
            <p:spPr>
              <a:xfrm rot="2702409">
                <a:off x="5109210" y="1325880"/>
                <a:ext cx="914400" cy="914400"/>
              </a:xfrm>
              <a:prstGeom prst="chord">
                <a:avLst>
                  <a:gd name="adj1" fmla="val 2561124"/>
                  <a:gd name="adj2" fmla="val 13646173"/>
                </a:avLst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6" name="Chord 375"/>
              <p:cNvSpPr/>
              <p:nvPr/>
            </p:nvSpPr>
            <p:spPr>
              <a:xfrm rot="18897591" flipH="1">
                <a:off x="5156335" y="1318152"/>
                <a:ext cx="914400" cy="914400"/>
              </a:xfrm>
              <a:prstGeom prst="chord">
                <a:avLst>
                  <a:gd name="adj1" fmla="val 2561124"/>
                  <a:gd name="adj2" fmla="val 13646173"/>
                </a:avLst>
              </a:prstGeom>
              <a:solidFill>
                <a:srgbClr val="435369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377" name="TextBox 376"/>
            <p:cNvSpPr txBox="1"/>
            <p:nvPr/>
          </p:nvSpPr>
          <p:spPr>
            <a:xfrm>
              <a:off x="3720571" y="1660084"/>
              <a:ext cx="33054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C</a:t>
              </a:r>
            </a:p>
            <a:p>
              <a:r>
                <a:rPr lang="en-US" b="1" dirty="0">
                  <a:solidFill>
                    <a:schemeClr val="bg1"/>
                  </a:solidFill>
                </a:rPr>
                <a:t>D</a:t>
              </a:r>
            </a:p>
          </p:txBody>
        </p:sp>
        <p:grpSp>
          <p:nvGrpSpPr>
            <p:cNvPr id="378" name="Group 377"/>
            <p:cNvGrpSpPr>
              <a:grpSpLocks noChangeAspect="1"/>
            </p:cNvGrpSpPr>
            <p:nvPr/>
          </p:nvGrpSpPr>
          <p:grpSpPr>
            <a:xfrm rot="16200000">
              <a:off x="2753518" y="1697647"/>
              <a:ext cx="538454" cy="516392"/>
              <a:chOff x="5109210" y="1318152"/>
              <a:chExt cx="961525" cy="922128"/>
            </a:xfrm>
          </p:grpSpPr>
          <p:sp>
            <p:nvSpPr>
              <p:cNvPr id="379" name="Chord 378"/>
              <p:cNvSpPr/>
              <p:nvPr/>
            </p:nvSpPr>
            <p:spPr>
              <a:xfrm rot="2702409">
                <a:off x="5109210" y="1325880"/>
                <a:ext cx="914400" cy="914400"/>
              </a:xfrm>
              <a:prstGeom prst="chord">
                <a:avLst>
                  <a:gd name="adj1" fmla="val 2561124"/>
                  <a:gd name="adj2" fmla="val 13646173"/>
                </a:avLst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0" name="Chord 379"/>
              <p:cNvSpPr/>
              <p:nvPr/>
            </p:nvSpPr>
            <p:spPr>
              <a:xfrm rot="18897591" flipH="1">
                <a:off x="5156335" y="1318152"/>
                <a:ext cx="914400" cy="914400"/>
              </a:xfrm>
              <a:prstGeom prst="chord">
                <a:avLst>
                  <a:gd name="adj1" fmla="val 2561124"/>
                  <a:gd name="adj2" fmla="val 13646173"/>
                </a:avLst>
              </a:prstGeom>
              <a:solidFill>
                <a:srgbClr val="435369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381" name="TextBox 380"/>
            <p:cNvSpPr txBox="1"/>
            <p:nvPr/>
          </p:nvSpPr>
          <p:spPr>
            <a:xfrm>
              <a:off x="2844330" y="1636943"/>
              <a:ext cx="33054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C</a:t>
              </a:r>
            </a:p>
            <a:p>
              <a:r>
                <a:rPr lang="en-US" b="1" dirty="0">
                  <a:solidFill>
                    <a:schemeClr val="bg1"/>
                  </a:solidFill>
                </a:rPr>
                <a:t>D</a:t>
              </a:r>
            </a:p>
          </p:txBody>
        </p:sp>
        <p:grpSp>
          <p:nvGrpSpPr>
            <p:cNvPr id="382" name="Group 381"/>
            <p:cNvGrpSpPr>
              <a:grpSpLocks noChangeAspect="1"/>
            </p:cNvGrpSpPr>
            <p:nvPr/>
          </p:nvGrpSpPr>
          <p:grpSpPr>
            <a:xfrm rot="16200000">
              <a:off x="1860917" y="1719666"/>
              <a:ext cx="538454" cy="516392"/>
              <a:chOff x="5109210" y="1318152"/>
              <a:chExt cx="961525" cy="922128"/>
            </a:xfrm>
          </p:grpSpPr>
          <p:sp>
            <p:nvSpPr>
              <p:cNvPr id="383" name="Chord 382"/>
              <p:cNvSpPr/>
              <p:nvPr/>
            </p:nvSpPr>
            <p:spPr>
              <a:xfrm rot="2702409">
                <a:off x="5109210" y="1325880"/>
                <a:ext cx="914400" cy="914400"/>
              </a:xfrm>
              <a:prstGeom prst="chord">
                <a:avLst>
                  <a:gd name="adj1" fmla="val 2561124"/>
                  <a:gd name="adj2" fmla="val 13646173"/>
                </a:avLst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4" name="Chord 383"/>
              <p:cNvSpPr/>
              <p:nvPr/>
            </p:nvSpPr>
            <p:spPr>
              <a:xfrm rot="18897591" flipH="1">
                <a:off x="5156335" y="1318152"/>
                <a:ext cx="914400" cy="914400"/>
              </a:xfrm>
              <a:prstGeom prst="chord">
                <a:avLst>
                  <a:gd name="adj1" fmla="val 2561124"/>
                  <a:gd name="adj2" fmla="val 13646173"/>
                </a:avLst>
              </a:prstGeom>
              <a:solidFill>
                <a:srgbClr val="435369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385" name="TextBox 384"/>
            <p:cNvSpPr txBox="1"/>
            <p:nvPr/>
          </p:nvSpPr>
          <p:spPr>
            <a:xfrm>
              <a:off x="1951729" y="1658962"/>
              <a:ext cx="33054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C</a:t>
              </a:r>
            </a:p>
            <a:p>
              <a:r>
                <a:rPr lang="en-US" b="1" dirty="0">
                  <a:solidFill>
                    <a:schemeClr val="bg1"/>
                  </a:solidFill>
                </a:rPr>
                <a:t>D</a:t>
              </a:r>
            </a:p>
          </p:txBody>
        </p:sp>
        <p:grpSp>
          <p:nvGrpSpPr>
            <p:cNvPr id="386" name="Group 385"/>
            <p:cNvGrpSpPr>
              <a:grpSpLocks noChangeAspect="1"/>
            </p:cNvGrpSpPr>
            <p:nvPr/>
          </p:nvGrpSpPr>
          <p:grpSpPr>
            <a:xfrm rot="16200000">
              <a:off x="901543" y="1721493"/>
              <a:ext cx="538454" cy="516392"/>
              <a:chOff x="5109210" y="1318152"/>
              <a:chExt cx="961525" cy="922128"/>
            </a:xfrm>
          </p:grpSpPr>
          <p:sp>
            <p:nvSpPr>
              <p:cNvPr id="387" name="Chord 386"/>
              <p:cNvSpPr/>
              <p:nvPr/>
            </p:nvSpPr>
            <p:spPr>
              <a:xfrm rot="2702409">
                <a:off x="5109210" y="1325880"/>
                <a:ext cx="914400" cy="914400"/>
              </a:xfrm>
              <a:prstGeom prst="chord">
                <a:avLst>
                  <a:gd name="adj1" fmla="val 2561124"/>
                  <a:gd name="adj2" fmla="val 13646173"/>
                </a:avLst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8" name="Chord 387"/>
              <p:cNvSpPr/>
              <p:nvPr/>
            </p:nvSpPr>
            <p:spPr>
              <a:xfrm rot="18897591" flipH="1">
                <a:off x="5156335" y="1318152"/>
                <a:ext cx="914400" cy="914400"/>
              </a:xfrm>
              <a:prstGeom prst="chord">
                <a:avLst>
                  <a:gd name="adj1" fmla="val 2561124"/>
                  <a:gd name="adj2" fmla="val 13646173"/>
                </a:avLst>
              </a:prstGeom>
              <a:solidFill>
                <a:srgbClr val="435369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389" name="TextBox 388"/>
            <p:cNvSpPr txBox="1"/>
            <p:nvPr/>
          </p:nvSpPr>
          <p:spPr>
            <a:xfrm>
              <a:off x="992355" y="1660789"/>
              <a:ext cx="33054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C</a:t>
              </a:r>
            </a:p>
            <a:p>
              <a:r>
                <a:rPr lang="en-US" b="1" dirty="0">
                  <a:solidFill>
                    <a:schemeClr val="bg1"/>
                  </a:solidFill>
                </a:rPr>
                <a:t>D</a:t>
              </a:r>
            </a:p>
          </p:txBody>
        </p:sp>
        <p:grpSp>
          <p:nvGrpSpPr>
            <p:cNvPr id="390" name="Group 389"/>
            <p:cNvGrpSpPr>
              <a:grpSpLocks noChangeAspect="1"/>
            </p:cNvGrpSpPr>
            <p:nvPr/>
          </p:nvGrpSpPr>
          <p:grpSpPr>
            <a:xfrm rot="16200000">
              <a:off x="3656710" y="2533644"/>
              <a:ext cx="538454" cy="516392"/>
              <a:chOff x="5109210" y="1318152"/>
              <a:chExt cx="961525" cy="922128"/>
            </a:xfrm>
          </p:grpSpPr>
          <p:sp>
            <p:nvSpPr>
              <p:cNvPr id="391" name="Chord 390"/>
              <p:cNvSpPr/>
              <p:nvPr/>
            </p:nvSpPr>
            <p:spPr>
              <a:xfrm rot="2702409">
                <a:off x="5109210" y="1325880"/>
                <a:ext cx="914400" cy="914400"/>
              </a:xfrm>
              <a:prstGeom prst="chord">
                <a:avLst>
                  <a:gd name="adj1" fmla="val 2561124"/>
                  <a:gd name="adj2" fmla="val 13646173"/>
                </a:avLst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2" name="Chord 391"/>
              <p:cNvSpPr/>
              <p:nvPr/>
            </p:nvSpPr>
            <p:spPr>
              <a:xfrm rot="18897591" flipH="1">
                <a:off x="5156335" y="1318152"/>
                <a:ext cx="914400" cy="914400"/>
              </a:xfrm>
              <a:prstGeom prst="chord">
                <a:avLst>
                  <a:gd name="adj1" fmla="val 2561124"/>
                  <a:gd name="adj2" fmla="val 13646173"/>
                </a:avLst>
              </a:prstGeom>
              <a:solidFill>
                <a:srgbClr val="435369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393" name="TextBox 392"/>
            <p:cNvSpPr txBox="1"/>
            <p:nvPr/>
          </p:nvSpPr>
          <p:spPr>
            <a:xfrm>
              <a:off x="3747522" y="2472940"/>
              <a:ext cx="33054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C</a:t>
              </a:r>
            </a:p>
            <a:p>
              <a:r>
                <a:rPr lang="en-US" b="1" dirty="0">
                  <a:solidFill>
                    <a:schemeClr val="bg1"/>
                  </a:solidFill>
                </a:rPr>
                <a:t>D</a:t>
              </a:r>
            </a:p>
          </p:txBody>
        </p:sp>
        <p:grpSp>
          <p:nvGrpSpPr>
            <p:cNvPr id="394" name="Group 393"/>
            <p:cNvGrpSpPr>
              <a:grpSpLocks noChangeAspect="1"/>
            </p:cNvGrpSpPr>
            <p:nvPr/>
          </p:nvGrpSpPr>
          <p:grpSpPr>
            <a:xfrm rot="16200000">
              <a:off x="2742414" y="2533350"/>
              <a:ext cx="538454" cy="516392"/>
              <a:chOff x="5109210" y="1318152"/>
              <a:chExt cx="961525" cy="922128"/>
            </a:xfrm>
          </p:grpSpPr>
          <p:sp>
            <p:nvSpPr>
              <p:cNvPr id="395" name="Chord 394"/>
              <p:cNvSpPr/>
              <p:nvPr/>
            </p:nvSpPr>
            <p:spPr>
              <a:xfrm rot="2702409">
                <a:off x="5109210" y="1325880"/>
                <a:ext cx="914400" cy="914400"/>
              </a:xfrm>
              <a:prstGeom prst="chord">
                <a:avLst>
                  <a:gd name="adj1" fmla="val 2561124"/>
                  <a:gd name="adj2" fmla="val 13646173"/>
                </a:avLst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6" name="Chord 395"/>
              <p:cNvSpPr/>
              <p:nvPr/>
            </p:nvSpPr>
            <p:spPr>
              <a:xfrm rot="18897591" flipH="1">
                <a:off x="5156335" y="1318152"/>
                <a:ext cx="914400" cy="914400"/>
              </a:xfrm>
              <a:prstGeom prst="chord">
                <a:avLst>
                  <a:gd name="adj1" fmla="val 2561124"/>
                  <a:gd name="adj2" fmla="val 13646173"/>
                </a:avLst>
              </a:prstGeom>
              <a:solidFill>
                <a:srgbClr val="435369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397" name="TextBox 396"/>
            <p:cNvSpPr txBox="1"/>
            <p:nvPr/>
          </p:nvSpPr>
          <p:spPr>
            <a:xfrm>
              <a:off x="2833226" y="2472646"/>
              <a:ext cx="33054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C</a:t>
              </a:r>
            </a:p>
            <a:p>
              <a:r>
                <a:rPr lang="en-US" b="1" dirty="0">
                  <a:solidFill>
                    <a:schemeClr val="bg1"/>
                  </a:solidFill>
                </a:rPr>
                <a:t>D</a:t>
              </a:r>
            </a:p>
          </p:txBody>
        </p:sp>
        <p:grpSp>
          <p:nvGrpSpPr>
            <p:cNvPr id="398" name="Group 397"/>
            <p:cNvGrpSpPr>
              <a:grpSpLocks noChangeAspect="1"/>
            </p:cNvGrpSpPr>
            <p:nvPr/>
          </p:nvGrpSpPr>
          <p:grpSpPr>
            <a:xfrm rot="16200000">
              <a:off x="1839034" y="2542648"/>
              <a:ext cx="538454" cy="516392"/>
              <a:chOff x="5109210" y="1318152"/>
              <a:chExt cx="961525" cy="922128"/>
            </a:xfrm>
          </p:grpSpPr>
          <p:sp>
            <p:nvSpPr>
              <p:cNvPr id="399" name="Chord 398"/>
              <p:cNvSpPr/>
              <p:nvPr/>
            </p:nvSpPr>
            <p:spPr>
              <a:xfrm rot="2702409">
                <a:off x="5109210" y="1325880"/>
                <a:ext cx="914400" cy="914400"/>
              </a:xfrm>
              <a:prstGeom prst="chord">
                <a:avLst>
                  <a:gd name="adj1" fmla="val 2561124"/>
                  <a:gd name="adj2" fmla="val 13646173"/>
                </a:avLst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0" name="Chord 399"/>
              <p:cNvSpPr/>
              <p:nvPr/>
            </p:nvSpPr>
            <p:spPr>
              <a:xfrm rot="18897591" flipH="1">
                <a:off x="5156335" y="1318152"/>
                <a:ext cx="914400" cy="914400"/>
              </a:xfrm>
              <a:prstGeom prst="chord">
                <a:avLst>
                  <a:gd name="adj1" fmla="val 2561124"/>
                  <a:gd name="adj2" fmla="val 13646173"/>
                </a:avLst>
              </a:prstGeom>
              <a:solidFill>
                <a:srgbClr val="435369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01" name="TextBox 400"/>
            <p:cNvSpPr txBox="1"/>
            <p:nvPr/>
          </p:nvSpPr>
          <p:spPr>
            <a:xfrm>
              <a:off x="1929846" y="2481944"/>
              <a:ext cx="33054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C</a:t>
              </a:r>
            </a:p>
            <a:p>
              <a:r>
                <a:rPr lang="en-US" b="1" dirty="0">
                  <a:solidFill>
                    <a:schemeClr val="bg1"/>
                  </a:solidFill>
                </a:rPr>
                <a:t>D</a:t>
              </a:r>
            </a:p>
          </p:txBody>
        </p:sp>
        <p:grpSp>
          <p:nvGrpSpPr>
            <p:cNvPr id="402" name="Group 401"/>
            <p:cNvGrpSpPr>
              <a:grpSpLocks noChangeAspect="1"/>
            </p:cNvGrpSpPr>
            <p:nvPr/>
          </p:nvGrpSpPr>
          <p:grpSpPr>
            <a:xfrm rot="16200000">
              <a:off x="913198" y="2555715"/>
              <a:ext cx="538454" cy="516392"/>
              <a:chOff x="5109210" y="1318152"/>
              <a:chExt cx="961525" cy="922128"/>
            </a:xfrm>
          </p:grpSpPr>
          <p:sp>
            <p:nvSpPr>
              <p:cNvPr id="403" name="Chord 402"/>
              <p:cNvSpPr/>
              <p:nvPr/>
            </p:nvSpPr>
            <p:spPr>
              <a:xfrm rot="2702409">
                <a:off x="5109210" y="1325880"/>
                <a:ext cx="914400" cy="914400"/>
              </a:xfrm>
              <a:prstGeom prst="chord">
                <a:avLst>
                  <a:gd name="adj1" fmla="val 2561124"/>
                  <a:gd name="adj2" fmla="val 13646173"/>
                </a:avLst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4" name="Chord 403"/>
              <p:cNvSpPr/>
              <p:nvPr/>
            </p:nvSpPr>
            <p:spPr>
              <a:xfrm rot="18897591" flipH="1">
                <a:off x="5156335" y="1318152"/>
                <a:ext cx="914400" cy="914400"/>
              </a:xfrm>
              <a:prstGeom prst="chord">
                <a:avLst>
                  <a:gd name="adj1" fmla="val 2561124"/>
                  <a:gd name="adj2" fmla="val 13646173"/>
                </a:avLst>
              </a:prstGeom>
              <a:solidFill>
                <a:srgbClr val="435369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05" name="TextBox 404"/>
            <p:cNvSpPr txBox="1"/>
            <p:nvPr/>
          </p:nvSpPr>
          <p:spPr>
            <a:xfrm>
              <a:off x="1004010" y="2495011"/>
              <a:ext cx="33054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C</a:t>
              </a:r>
            </a:p>
            <a:p>
              <a:r>
                <a:rPr lang="en-US" b="1" dirty="0">
                  <a:solidFill>
                    <a:schemeClr val="bg1"/>
                  </a:solidFill>
                </a:rPr>
                <a:t>D</a:t>
              </a:r>
            </a:p>
          </p:txBody>
        </p:sp>
        <p:grpSp>
          <p:nvGrpSpPr>
            <p:cNvPr id="406" name="Group 405"/>
            <p:cNvGrpSpPr>
              <a:grpSpLocks noChangeAspect="1"/>
            </p:cNvGrpSpPr>
            <p:nvPr/>
          </p:nvGrpSpPr>
          <p:grpSpPr>
            <a:xfrm rot="16200000">
              <a:off x="3656695" y="3377827"/>
              <a:ext cx="538454" cy="516392"/>
              <a:chOff x="5109210" y="1318152"/>
              <a:chExt cx="961525" cy="922128"/>
            </a:xfrm>
          </p:grpSpPr>
          <p:sp>
            <p:nvSpPr>
              <p:cNvPr id="407" name="Chord 406"/>
              <p:cNvSpPr/>
              <p:nvPr/>
            </p:nvSpPr>
            <p:spPr>
              <a:xfrm rot="2702409">
                <a:off x="5109210" y="1325880"/>
                <a:ext cx="914400" cy="914400"/>
              </a:xfrm>
              <a:prstGeom prst="chord">
                <a:avLst>
                  <a:gd name="adj1" fmla="val 2561124"/>
                  <a:gd name="adj2" fmla="val 13646173"/>
                </a:avLst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8" name="Chord 407"/>
              <p:cNvSpPr/>
              <p:nvPr/>
            </p:nvSpPr>
            <p:spPr>
              <a:xfrm rot="18897591" flipH="1">
                <a:off x="5156335" y="1318152"/>
                <a:ext cx="914400" cy="914400"/>
              </a:xfrm>
              <a:prstGeom prst="chord">
                <a:avLst>
                  <a:gd name="adj1" fmla="val 2561124"/>
                  <a:gd name="adj2" fmla="val 13646173"/>
                </a:avLst>
              </a:prstGeom>
              <a:solidFill>
                <a:srgbClr val="435369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09" name="TextBox 408"/>
            <p:cNvSpPr txBox="1"/>
            <p:nvPr/>
          </p:nvSpPr>
          <p:spPr>
            <a:xfrm>
              <a:off x="3747507" y="3317123"/>
              <a:ext cx="33054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C</a:t>
              </a:r>
            </a:p>
            <a:p>
              <a:r>
                <a:rPr lang="en-US" b="1" dirty="0">
                  <a:solidFill>
                    <a:schemeClr val="bg1"/>
                  </a:solidFill>
                </a:rPr>
                <a:t>D</a:t>
              </a:r>
            </a:p>
          </p:txBody>
        </p:sp>
        <p:grpSp>
          <p:nvGrpSpPr>
            <p:cNvPr id="410" name="Group 409"/>
            <p:cNvGrpSpPr>
              <a:grpSpLocks noChangeAspect="1"/>
            </p:cNvGrpSpPr>
            <p:nvPr/>
          </p:nvGrpSpPr>
          <p:grpSpPr>
            <a:xfrm rot="16200000">
              <a:off x="2751872" y="3377827"/>
              <a:ext cx="538454" cy="516392"/>
              <a:chOff x="5109210" y="1318152"/>
              <a:chExt cx="961525" cy="922128"/>
            </a:xfrm>
          </p:grpSpPr>
          <p:sp>
            <p:nvSpPr>
              <p:cNvPr id="411" name="Chord 410"/>
              <p:cNvSpPr/>
              <p:nvPr/>
            </p:nvSpPr>
            <p:spPr>
              <a:xfrm rot="2702409">
                <a:off x="5109210" y="1325880"/>
                <a:ext cx="914400" cy="914400"/>
              </a:xfrm>
              <a:prstGeom prst="chord">
                <a:avLst>
                  <a:gd name="adj1" fmla="val 2561124"/>
                  <a:gd name="adj2" fmla="val 13646173"/>
                </a:avLst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2" name="Chord 411"/>
              <p:cNvSpPr/>
              <p:nvPr/>
            </p:nvSpPr>
            <p:spPr>
              <a:xfrm rot="18897591" flipH="1">
                <a:off x="5156335" y="1318152"/>
                <a:ext cx="914400" cy="914400"/>
              </a:xfrm>
              <a:prstGeom prst="chord">
                <a:avLst>
                  <a:gd name="adj1" fmla="val 2561124"/>
                  <a:gd name="adj2" fmla="val 13646173"/>
                </a:avLst>
              </a:prstGeom>
              <a:solidFill>
                <a:srgbClr val="435369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13" name="TextBox 412"/>
            <p:cNvSpPr txBox="1"/>
            <p:nvPr/>
          </p:nvSpPr>
          <p:spPr>
            <a:xfrm>
              <a:off x="2842684" y="3317123"/>
              <a:ext cx="33054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C</a:t>
              </a:r>
            </a:p>
            <a:p>
              <a:r>
                <a:rPr lang="en-US" b="1" dirty="0">
                  <a:solidFill>
                    <a:schemeClr val="bg1"/>
                  </a:solidFill>
                </a:rPr>
                <a:t>D</a:t>
              </a:r>
            </a:p>
          </p:txBody>
        </p:sp>
        <p:grpSp>
          <p:nvGrpSpPr>
            <p:cNvPr id="414" name="Group 413"/>
            <p:cNvGrpSpPr>
              <a:grpSpLocks noChangeAspect="1"/>
            </p:cNvGrpSpPr>
            <p:nvPr/>
          </p:nvGrpSpPr>
          <p:grpSpPr>
            <a:xfrm rot="16200000">
              <a:off x="1840236" y="3377827"/>
              <a:ext cx="538454" cy="516392"/>
              <a:chOff x="5109210" y="1318152"/>
              <a:chExt cx="961525" cy="922128"/>
            </a:xfrm>
          </p:grpSpPr>
          <p:sp>
            <p:nvSpPr>
              <p:cNvPr id="415" name="Chord 414"/>
              <p:cNvSpPr/>
              <p:nvPr/>
            </p:nvSpPr>
            <p:spPr>
              <a:xfrm rot="2702409">
                <a:off x="5109210" y="1325880"/>
                <a:ext cx="914400" cy="914400"/>
              </a:xfrm>
              <a:prstGeom prst="chord">
                <a:avLst>
                  <a:gd name="adj1" fmla="val 2561124"/>
                  <a:gd name="adj2" fmla="val 13646173"/>
                </a:avLst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6" name="Chord 415"/>
              <p:cNvSpPr/>
              <p:nvPr/>
            </p:nvSpPr>
            <p:spPr>
              <a:xfrm rot="18897591" flipH="1">
                <a:off x="5156335" y="1318152"/>
                <a:ext cx="914400" cy="914400"/>
              </a:xfrm>
              <a:prstGeom prst="chord">
                <a:avLst>
                  <a:gd name="adj1" fmla="val 2561124"/>
                  <a:gd name="adj2" fmla="val 13646173"/>
                </a:avLst>
              </a:prstGeom>
              <a:solidFill>
                <a:srgbClr val="435369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17" name="TextBox 416"/>
            <p:cNvSpPr txBox="1"/>
            <p:nvPr/>
          </p:nvSpPr>
          <p:spPr>
            <a:xfrm>
              <a:off x="1931048" y="3317123"/>
              <a:ext cx="33054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C</a:t>
              </a:r>
            </a:p>
            <a:p>
              <a:r>
                <a:rPr lang="en-US" b="1" dirty="0">
                  <a:solidFill>
                    <a:schemeClr val="bg1"/>
                  </a:solidFill>
                </a:rPr>
                <a:t>D</a:t>
              </a:r>
            </a:p>
          </p:txBody>
        </p:sp>
        <p:grpSp>
          <p:nvGrpSpPr>
            <p:cNvPr id="418" name="Group 417"/>
            <p:cNvGrpSpPr>
              <a:grpSpLocks noChangeAspect="1"/>
            </p:cNvGrpSpPr>
            <p:nvPr/>
          </p:nvGrpSpPr>
          <p:grpSpPr>
            <a:xfrm rot="16200000">
              <a:off x="900821" y="3398681"/>
              <a:ext cx="538454" cy="516392"/>
              <a:chOff x="5109210" y="1318152"/>
              <a:chExt cx="961525" cy="922128"/>
            </a:xfrm>
          </p:grpSpPr>
          <p:sp>
            <p:nvSpPr>
              <p:cNvPr id="419" name="Chord 418"/>
              <p:cNvSpPr/>
              <p:nvPr/>
            </p:nvSpPr>
            <p:spPr>
              <a:xfrm rot="2702409">
                <a:off x="5109210" y="1325880"/>
                <a:ext cx="914400" cy="914400"/>
              </a:xfrm>
              <a:prstGeom prst="chord">
                <a:avLst>
                  <a:gd name="adj1" fmla="val 2561124"/>
                  <a:gd name="adj2" fmla="val 13646173"/>
                </a:avLst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0" name="Chord 419"/>
              <p:cNvSpPr/>
              <p:nvPr/>
            </p:nvSpPr>
            <p:spPr>
              <a:xfrm rot="18897591" flipH="1">
                <a:off x="5156335" y="1318152"/>
                <a:ext cx="914400" cy="914400"/>
              </a:xfrm>
              <a:prstGeom prst="chord">
                <a:avLst>
                  <a:gd name="adj1" fmla="val 2561124"/>
                  <a:gd name="adj2" fmla="val 13646173"/>
                </a:avLst>
              </a:prstGeom>
              <a:solidFill>
                <a:srgbClr val="435369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21" name="TextBox 420"/>
            <p:cNvSpPr txBox="1"/>
            <p:nvPr/>
          </p:nvSpPr>
          <p:spPr>
            <a:xfrm>
              <a:off x="980203" y="3337977"/>
              <a:ext cx="33054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C</a:t>
              </a:r>
            </a:p>
            <a:p>
              <a:r>
                <a:rPr lang="en-US" b="1" dirty="0">
                  <a:solidFill>
                    <a:schemeClr val="bg1"/>
                  </a:solidFill>
                </a:rPr>
                <a:t>D</a:t>
              </a: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4882978" y="2764171"/>
            <a:ext cx="3675814" cy="2441564"/>
            <a:chOff x="4882978" y="2764171"/>
            <a:chExt cx="3675814" cy="2441564"/>
          </a:xfrm>
        </p:grpSpPr>
        <p:grpSp>
          <p:nvGrpSpPr>
            <p:cNvPr id="14" name="Group 13"/>
            <p:cNvGrpSpPr/>
            <p:nvPr/>
          </p:nvGrpSpPr>
          <p:grpSpPr>
            <a:xfrm>
              <a:off x="4882978" y="2764171"/>
              <a:ext cx="3675814" cy="2103086"/>
              <a:chOff x="2661179" y="4387435"/>
              <a:chExt cx="3675814" cy="2103086"/>
            </a:xfrm>
          </p:grpSpPr>
          <p:grpSp>
            <p:nvGrpSpPr>
              <p:cNvPr id="11" name="Group 10"/>
              <p:cNvGrpSpPr/>
              <p:nvPr/>
            </p:nvGrpSpPr>
            <p:grpSpPr>
              <a:xfrm>
                <a:off x="2718842" y="4387435"/>
                <a:ext cx="3476153" cy="1598110"/>
                <a:chOff x="2831085" y="4852658"/>
                <a:chExt cx="3476153" cy="1598110"/>
              </a:xfrm>
            </p:grpSpPr>
            <p:pic>
              <p:nvPicPr>
                <p:cNvPr id="8" name="Picture 7"/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2831085" y="4852658"/>
                  <a:ext cx="1559433" cy="1556381"/>
                </a:xfrm>
                <a:prstGeom prst="rect">
                  <a:avLst/>
                </a:prstGeom>
              </p:spPr>
            </p:pic>
            <p:pic>
              <p:nvPicPr>
                <p:cNvPr id="10" name="Picture 9"/>
                <p:cNvPicPr>
                  <a:picLocks noChangeAspect="1"/>
                </p:cNvPicPr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4769213" y="4852658"/>
                  <a:ext cx="1538025" cy="1598110"/>
                </a:xfrm>
                <a:prstGeom prst="rect">
                  <a:avLst/>
                </a:prstGeom>
              </p:spPr>
            </p:pic>
            <p:sp>
              <p:nvSpPr>
                <p:cNvPr id="422" name="Left-Right Arrow 421"/>
                <p:cNvSpPr/>
                <p:nvPr/>
              </p:nvSpPr>
              <p:spPr>
                <a:xfrm>
                  <a:off x="4284669" y="5113730"/>
                  <a:ext cx="587369" cy="220637"/>
                </a:xfrm>
                <a:prstGeom prst="leftRightArrow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23" name="Left-Right Arrow 422"/>
                <p:cNvSpPr/>
                <p:nvPr/>
              </p:nvSpPr>
              <p:spPr>
                <a:xfrm>
                  <a:off x="4284668" y="5501855"/>
                  <a:ext cx="587369" cy="220637"/>
                </a:xfrm>
                <a:prstGeom prst="leftRightArrow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24" name="Left-Right Arrow 423"/>
                <p:cNvSpPr/>
                <p:nvPr/>
              </p:nvSpPr>
              <p:spPr>
                <a:xfrm>
                  <a:off x="4284668" y="5893777"/>
                  <a:ext cx="587369" cy="220637"/>
                </a:xfrm>
                <a:prstGeom prst="leftRightArrow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12" name="TextBox 11"/>
              <p:cNvSpPr txBox="1"/>
              <p:nvPr/>
            </p:nvSpPr>
            <p:spPr>
              <a:xfrm>
                <a:off x="2661179" y="5967301"/>
                <a:ext cx="3675814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Data Management                Model for Big Data </a:t>
                </a:r>
                <a:br>
                  <a:rPr lang="en-US" sz="1400" dirty="0"/>
                </a:br>
                <a:r>
                  <a:rPr lang="en-US" sz="1400" dirty="0"/>
                  <a:t>                                                     and Simulation</a:t>
                </a:r>
              </a:p>
            </p:txBody>
          </p:sp>
        </p:grpSp>
        <p:sp>
          <p:nvSpPr>
            <p:cNvPr id="17" name="TextBox 16"/>
            <p:cNvSpPr txBox="1"/>
            <p:nvPr/>
          </p:nvSpPr>
          <p:spPr>
            <a:xfrm>
              <a:off x="4937045" y="4836403"/>
              <a:ext cx="34674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Figure 3: Dual Convergence System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843750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3" name="Group 502"/>
          <p:cNvGrpSpPr/>
          <p:nvPr/>
        </p:nvGrpSpPr>
        <p:grpSpPr>
          <a:xfrm>
            <a:off x="1778572" y="2030385"/>
            <a:ext cx="6679628" cy="3124200"/>
            <a:chOff x="1245172" y="2286000"/>
            <a:chExt cx="6679628" cy="3124200"/>
          </a:xfrm>
        </p:grpSpPr>
        <p:grpSp>
          <p:nvGrpSpPr>
            <p:cNvPr id="205" name="Group 204"/>
            <p:cNvGrpSpPr/>
            <p:nvPr/>
          </p:nvGrpSpPr>
          <p:grpSpPr>
            <a:xfrm>
              <a:off x="4724400" y="2286000"/>
              <a:ext cx="1752600" cy="3124200"/>
              <a:chOff x="1562100" y="2286000"/>
              <a:chExt cx="1752600" cy="3124200"/>
            </a:xfrm>
          </p:grpSpPr>
          <p:grpSp>
            <p:nvGrpSpPr>
              <p:cNvPr id="128" name="Group 127"/>
              <p:cNvGrpSpPr/>
              <p:nvPr/>
            </p:nvGrpSpPr>
            <p:grpSpPr>
              <a:xfrm>
                <a:off x="1562100" y="2286000"/>
                <a:ext cx="1752600" cy="838200"/>
                <a:chOff x="1562100" y="2103137"/>
                <a:chExt cx="1752600" cy="838200"/>
              </a:xfrm>
            </p:grpSpPr>
            <p:grpSp>
              <p:nvGrpSpPr>
                <p:cNvPr id="125" name="Group 124"/>
                <p:cNvGrpSpPr/>
                <p:nvPr/>
              </p:nvGrpSpPr>
              <p:grpSpPr>
                <a:xfrm>
                  <a:off x="1562100" y="2103137"/>
                  <a:ext cx="1752600" cy="609600"/>
                  <a:chOff x="1562100" y="2103137"/>
                  <a:chExt cx="1752600" cy="609600"/>
                </a:xfrm>
              </p:grpSpPr>
              <p:grpSp>
                <p:nvGrpSpPr>
                  <p:cNvPr id="60" name="Group 59"/>
                  <p:cNvGrpSpPr/>
                  <p:nvPr/>
                </p:nvGrpSpPr>
                <p:grpSpPr>
                  <a:xfrm>
                    <a:off x="1562100" y="2103137"/>
                    <a:ext cx="1447800" cy="609600"/>
                    <a:chOff x="1562100" y="2103137"/>
                    <a:chExt cx="1447800" cy="609600"/>
                  </a:xfrm>
                </p:grpSpPr>
                <p:grpSp>
                  <p:nvGrpSpPr>
                    <p:cNvPr id="58" name="Group 57"/>
                    <p:cNvGrpSpPr/>
                    <p:nvPr/>
                  </p:nvGrpSpPr>
                  <p:grpSpPr>
                    <a:xfrm>
                      <a:off x="1562100" y="2103137"/>
                      <a:ext cx="1447800" cy="609600"/>
                      <a:chOff x="838200" y="2130534"/>
                      <a:chExt cx="1447800" cy="609600"/>
                    </a:xfrm>
                  </p:grpSpPr>
                  <p:sp>
                    <p:nvSpPr>
                      <p:cNvPr id="11" name="Oval 10"/>
                      <p:cNvSpPr/>
                      <p:nvPr/>
                    </p:nvSpPr>
                    <p:spPr>
                      <a:xfrm>
                        <a:off x="1828800" y="2206734"/>
                        <a:ext cx="457200" cy="457200"/>
                      </a:xfrm>
                      <a:prstGeom prst="ellipse">
                        <a:avLst/>
                      </a:prstGeom>
                      <a:solidFill>
                        <a:schemeClr val="tx2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b="1" dirty="0">
                            <a:solidFill>
                              <a:prstClr val="white"/>
                            </a:solidFill>
                          </a:rPr>
                          <a:t>C</a:t>
                        </a:r>
                      </a:p>
                    </p:txBody>
                  </p:sp>
                  <p:grpSp>
                    <p:nvGrpSpPr>
                      <p:cNvPr id="39" name="Group 9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838200" y="2130534"/>
                        <a:ext cx="742513" cy="609600"/>
                        <a:chOff x="506" y="717"/>
                        <a:chExt cx="790" cy="445"/>
                      </a:xfrm>
                    </p:grpSpPr>
                    <p:sp>
                      <p:nvSpPr>
                        <p:cNvPr id="40" name="Oval 10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547" y="980"/>
                          <a:ext cx="694" cy="182"/>
                        </a:xfrm>
                        <a:prstGeom prst="ellipse">
                          <a:avLst/>
                        </a:prstGeom>
                        <a:solidFill>
                          <a:srgbClr val="FF0000"/>
                        </a:solidFill>
                        <a:ln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en-US" sz="1600">
                            <a:solidFill>
                              <a:prstClr val="black"/>
                            </a:solidFill>
                          </a:endParaRPr>
                        </a:p>
                      </p:txBody>
                    </p:sp>
                    <p:sp>
                      <p:nvSpPr>
                        <p:cNvPr id="41" name="Line 11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1241" y="798"/>
                          <a:ext cx="0" cy="283"/>
                        </a:xfrm>
                        <a:prstGeom prst="line">
                          <a:avLst/>
                        </a:prstGeom>
                        <a:noFill/>
                        <a:ln w="19050">
                          <a:solidFill>
                            <a:schemeClr val="folHlink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en-US" sz="1600">
                            <a:solidFill>
                              <a:prstClr val="black"/>
                            </a:solidFill>
                          </a:endParaRPr>
                        </a:p>
                      </p:txBody>
                    </p:sp>
                    <p:sp>
                      <p:nvSpPr>
                        <p:cNvPr id="42" name="Line 12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728" y="899"/>
                          <a:ext cx="0" cy="81"/>
                        </a:xfrm>
                        <a:prstGeom prst="line">
                          <a:avLst/>
                        </a:prstGeom>
                        <a:noFill/>
                        <a:ln w="19050">
                          <a:solidFill>
                            <a:schemeClr val="folHlink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en-US" sz="1600">
                            <a:solidFill>
                              <a:prstClr val="black"/>
                            </a:solidFill>
                          </a:endParaRPr>
                        </a:p>
                      </p:txBody>
                    </p:sp>
                    <p:sp>
                      <p:nvSpPr>
                        <p:cNvPr id="43" name="Line 13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939" y="899"/>
                          <a:ext cx="0" cy="81"/>
                        </a:xfrm>
                        <a:prstGeom prst="line">
                          <a:avLst/>
                        </a:prstGeom>
                        <a:noFill/>
                        <a:ln w="19050">
                          <a:solidFill>
                            <a:schemeClr val="folHlink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en-US" sz="1600">
                            <a:solidFill>
                              <a:prstClr val="black"/>
                            </a:solidFill>
                          </a:endParaRPr>
                        </a:p>
                      </p:txBody>
                    </p:sp>
                    <p:sp>
                      <p:nvSpPr>
                        <p:cNvPr id="44" name="Rectangle 14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849" y="899"/>
                          <a:ext cx="90" cy="243"/>
                        </a:xfrm>
                        <a:prstGeom prst="rect">
                          <a:avLst/>
                        </a:prstGeom>
                        <a:solidFill>
                          <a:srgbClr val="FF0000"/>
                        </a:solidFill>
                        <a:ln w="9525">
                          <a:noFill/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en-US" sz="1600">
                            <a:solidFill>
                              <a:prstClr val="black"/>
                            </a:solidFill>
                          </a:endParaRPr>
                        </a:p>
                      </p:txBody>
                    </p:sp>
                    <p:sp>
                      <p:nvSpPr>
                        <p:cNvPr id="45" name="Rectangle 15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939" y="879"/>
                          <a:ext cx="91" cy="263"/>
                        </a:xfrm>
                        <a:prstGeom prst="rect">
                          <a:avLst/>
                        </a:prstGeom>
                        <a:solidFill>
                          <a:srgbClr val="FF0000"/>
                        </a:solidFill>
                        <a:ln w="9525">
                          <a:noFill/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en-US" sz="1600">
                            <a:solidFill>
                              <a:prstClr val="black"/>
                            </a:solidFill>
                          </a:endParaRPr>
                        </a:p>
                      </p:txBody>
                    </p:sp>
                    <p:sp>
                      <p:nvSpPr>
                        <p:cNvPr id="46" name="Rectangle 16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728" y="899"/>
                          <a:ext cx="121" cy="223"/>
                        </a:xfrm>
                        <a:prstGeom prst="rect">
                          <a:avLst/>
                        </a:prstGeom>
                        <a:solidFill>
                          <a:srgbClr val="FF0000"/>
                        </a:solidFill>
                        <a:ln w="9525">
                          <a:noFill/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en-US" sz="1600">
                            <a:solidFill>
                              <a:prstClr val="black"/>
                            </a:solidFill>
                          </a:endParaRPr>
                        </a:p>
                      </p:txBody>
                    </p:sp>
                    <p:sp>
                      <p:nvSpPr>
                        <p:cNvPr id="47" name="Rectangle 17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547" y="818"/>
                          <a:ext cx="121" cy="263"/>
                        </a:xfrm>
                        <a:prstGeom prst="rect">
                          <a:avLst/>
                        </a:prstGeom>
                        <a:solidFill>
                          <a:srgbClr val="FF0000"/>
                        </a:solidFill>
                        <a:ln w="9525">
                          <a:noFill/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en-US" sz="1600">
                            <a:solidFill>
                              <a:prstClr val="black"/>
                            </a:solidFill>
                          </a:endParaRPr>
                        </a:p>
                      </p:txBody>
                    </p:sp>
                    <p:sp>
                      <p:nvSpPr>
                        <p:cNvPr id="48" name="Rectangle 18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668" y="859"/>
                          <a:ext cx="120" cy="263"/>
                        </a:xfrm>
                        <a:prstGeom prst="rect">
                          <a:avLst/>
                        </a:prstGeom>
                        <a:solidFill>
                          <a:srgbClr val="FF0000"/>
                        </a:solidFill>
                        <a:ln w="9525">
                          <a:noFill/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en-US" sz="1600">
                            <a:solidFill>
                              <a:prstClr val="black"/>
                            </a:solidFill>
                          </a:endParaRPr>
                        </a:p>
                      </p:txBody>
                    </p:sp>
                    <p:sp>
                      <p:nvSpPr>
                        <p:cNvPr id="49" name="Rectangle 19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030" y="859"/>
                          <a:ext cx="90" cy="263"/>
                        </a:xfrm>
                        <a:prstGeom prst="rect">
                          <a:avLst/>
                        </a:prstGeom>
                        <a:solidFill>
                          <a:srgbClr val="FF0000"/>
                        </a:solidFill>
                        <a:ln w="9525">
                          <a:noFill/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en-US" sz="1600">
                            <a:solidFill>
                              <a:prstClr val="black"/>
                            </a:solidFill>
                          </a:endParaRPr>
                        </a:p>
                      </p:txBody>
                    </p:sp>
                    <p:sp>
                      <p:nvSpPr>
                        <p:cNvPr id="50" name="Rectangle 20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120" y="838"/>
                          <a:ext cx="91" cy="263"/>
                        </a:xfrm>
                        <a:prstGeom prst="rect">
                          <a:avLst/>
                        </a:prstGeom>
                        <a:solidFill>
                          <a:srgbClr val="FF0000"/>
                        </a:solidFill>
                        <a:ln w="9525">
                          <a:noFill/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en-US" sz="1600">
                            <a:solidFill>
                              <a:prstClr val="black"/>
                            </a:solidFill>
                          </a:endParaRPr>
                        </a:p>
                      </p:txBody>
                    </p:sp>
                    <p:sp>
                      <p:nvSpPr>
                        <p:cNvPr id="51" name="Rectangle 21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150" y="818"/>
                          <a:ext cx="91" cy="263"/>
                        </a:xfrm>
                        <a:prstGeom prst="rect">
                          <a:avLst/>
                        </a:prstGeom>
                        <a:solidFill>
                          <a:srgbClr val="FF0000"/>
                        </a:solidFill>
                        <a:ln w="9525">
                          <a:noFill/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en-US" sz="1600">
                            <a:solidFill>
                              <a:prstClr val="black"/>
                            </a:solidFill>
                          </a:endParaRPr>
                        </a:p>
                      </p:txBody>
                    </p:sp>
                    <p:sp>
                      <p:nvSpPr>
                        <p:cNvPr id="52" name="Oval 22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547" y="717"/>
                          <a:ext cx="694" cy="182"/>
                        </a:xfrm>
                        <a:prstGeom prst="ellipse">
                          <a:avLst/>
                        </a:prstGeom>
                        <a:solidFill>
                          <a:srgbClr val="FF0000"/>
                        </a:solidFill>
                        <a:ln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en-US" sz="1600">
                            <a:solidFill>
                              <a:prstClr val="black"/>
                            </a:solidFill>
                          </a:endParaRPr>
                        </a:p>
                      </p:txBody>
                    </p:sp>
                    <p:sp>
                      <p:nvSpPr>
                        <p:cNvPr id="53" name="Line 23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547" y="798"/>
                          <a:ext cx="0" cy="283"/>
                        </a:xfrm>
                        <a:prstGeom prst="line">
                          <a:avLst/>
                        </a:prstGeom>
                        <a:noFill/>
                        <a:ln w="19050">
                          <a:solidFill>
                            <a:schemeClr val="folHlink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en-US" sz="1600">
                            <a:solidFill>
                              <a:prstClr val="black"/>
                            </a:solidFill>
                          </a:endParaRPr>
                        </a:p>
                      </p:txBody>
                    </p:sp>
                    <p:sp>
                      <p:nvSpPr>
                        <p:cNvPr id="54" name="Text Box 24"/>
                        <p:cNvSpPr txBox="1"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506" y="884"/>
                          <a:ext cx="790" cy="247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anchor="ctr">
                          <a:spAutoFit/>
                        </a:bodyPr>
                        <a:lstStyle/>
                        <a:p>
                          <a:pPr algn="ctr" eaLnBrk="0" hangingPunct="0"/>
                          <a:r>
                            <a:rPr kumimoji="1" lang="en-US" sz="1600" b="1" dirty="0">
                              <a:solidFill>
                                <a:prstClr val="black"/>
                              </a:solidFill>
                            </a:rPr>
                            <a:t>Data</a:t>
                          </a:r>
                          <a:endParaRPr kumimoji="1" lang="en-US" sz="1600" b="1" dirty="0">
                            <a:solidFill>
                              <a:prstClr val="white"/>
                            </a:solidFill>
                          </a:endParaRPr>
                        </a:p>
                      </p:txBody>
                    </p:sp>
                  </p:grpSp>
                  <p:cxnSp>
                    <p:nvCxnSpPr>
                      <p:cNvPr id="56" name="Straight Connector 55"/>
                      <p:cNvCxnSpPr/>
                      <p:nvPr/>
                    </p:nvCxnSpPr>
                    <p:spPr>
                      <a:xfrm>
                        <a:off x="1524000" y="2435334"/>
                        <a:ext cx="304800" cy="0"/>
                      </a:xfrm>
                      <a:prstGeom prst="line">
                        <a:avLst/>
                      </a:prstGeom>
                      <a:ln w="3810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sp>
                  <p:nvSpPr>
                    <p:cNvPr id="59" name="Rectangle 58"/>
                    <p:cNvSpPr/>
                    <p:nvPr/>
                  </p:nvSpPr>
                  <p:spPr>
                    <a:xfrm>
                      <a:off x="1562100" y="2103137"/>
                      <a:ext cx="1447800" cy="609600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prstClr val="white"/>
                        </a:solidFill>
                      </a:endParaRPr>
                    </a:p>
                  </p:txBody>
                </p:sp>
              </p:grpSp>
              <p:cxnSp>
                <p:nvCxnSpPr>
                  <p:cNvPr id="124" name="Straight Connector 123"/>
                  <p:cNvCxnSpPr/>
                  <p:nvPr/>
                </p:nvCxnSpPr>
                <p:spPr>
                  <a:xfrm>
                    <a:off x="3009900" y="2407937"/>
                    <a:ext cx="304800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26" name="Straight Connector 125"/>
                <p:cNvCxnSpPr/>
                <p:nvPr/>
              </p:nvCxnSpPr>
              <p:spPr>
                <a:xfrm>
                  <a:off x="2286000" y="2712737"/>
                  <a:ext cx="0" cy="22860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29" name="Group 128"/>
              <p:cNvGrpSpPr/>
              <p:nvPr/>
            </p:nvGrpSpPr>
            <p:grpSpPr>
              <a:xfrm>
                <a:off x="1562100" y="3962400"/>
                <a:ext cx="1752600" cy="838200"/>
                <a:chOff x="1562100" y="2103137"/>
                <a:chExt cx="1752600" cy="838200"/>
              </a:xfrm>
            </p:grpSpPr>
            <p:grpSp>
              <p:nvGrpSpPr>
                <p:cNvPr id="130" name="Group 129"/>
                <p:cNvGrpSpPr/>
                <p:nvPr/>
              </p:nvGrpSpPr>
              <p:grpSpPr>
                <a:xfrm>
                  <a:off x="1562100" y="2103137"/>
                  <a:ext cx="1752600" cy="609600"/>
                  <a:chOff x="1562100" y="2103137"/>
                  <a:chExt cx="1752600" cy="609600"/>
                </a:xfrm>
              </p:grpSpPr>
              <p:grpSp>
                <p:nvGrpSpPr>
                  <p:cNvPr id="132" name="Group 131"/>
                  <p:cNvGrpSpPr/>
                  <p:nvPr/>
                </p:nvGrpSpPr>
                <p:grpSpPr>
                  <a:xfrm>
                    <a:off x="1562100" y="2103137"/>
                    <a:ext cx="1447800" cy="609600"/>
                    <a:chOff x="1562100" y="2103137"/>
                    <a:chExt cx="1447800" cy="609600"/>
                  </a:xfrm>
                </p:grpSpPr>
                <p:grpSp>
                  <p:nvGrpSpPr>
                    <p:cNvPr id="134" name="Group 133"/>
                    <p:cNvGrpSpPr/>
                    <p:nvPr/>
                  </p:nvGrpSpPr>
                  <p:grpSpPr>
                    <a:xfrm>
                      <a:off x="1562100" y="2103137"/>
                      <a:ext cx="1447800" cy="609600"/>
                      <a:chOff x="838200" y="2130534"/>
                      <a:chExt cx="1447800" cy="609600"/>
                    </a:xfrm>
                  </p:grpSpPr>
                  <p:sp>
                    <p:nvSpPr>
                      <p:cNvPr id="136" name="Oval 135"/>
                      <p:cNvSpPr/>
                      <p:nvPr/>
                    </p:nvSpPr>
                    <p:spPr>
                      <a:xfrm>
                        <a:off x="1828800" y="2206734"/>
                        <a:ext cx="457200" cy="457200"/>
                      </a:xfrm>
                      <a:prstGeom prst="ellipse">
                        <a:avLst/>
                      </a:prstGeom>
                      <a:solidFill>
                        <a:schemeClr val="tx2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b="1" dirty="0">
                            <a:solidFill>
                              <a:prstClr val="white"/>
                            </a:solidFill>
                          </a:rPr>
                          <a:t>C</a:t>
                        </a:r>
                      </a:p>
                    </p:txBody>
                  </p:sp>
                  <p:grpSp>
                    <p:nvGrpSpPr>
                      <p:cNvPr id="137" name="Group 9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838200" y="2130534"/>
                        <a:ext cx="742513" cy="609600"/>
                        <a:chOff x="506" y="717"/>
                        <a:chExt cx="790" cy="445"/>
                      </a:xfrm>
                    </p:grpSpPr>
                    <p:sp>
                      <p:nvSpPr>
                        <p:cNvPr id="139" name="Oval 10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547" y="980"/>
                          <a:ext cx="694" cy="182"/>
                        </a:xfrm>
                        <a:prstGeom prst="ellipse">
                          <a:avLst/>
                        </a:prstGeom>
                        <a:solidFill>
                          <a:srgbClr val="FF0000"/>
                        </a:solidFill>
                        <a:ln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en-US" sz="1600">
                            <a:solidFill>
                              <a:prstClr val="black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40" name="Line 11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1241" y="798"/>
                          <a:ext cx="0" cy="283"/>
                        </a:xfrm>
                        <a:prstGeom prst="line">
                          <a:avLst/>
                        </a:prstGeom>
                        <a:noFill/>
                        <a:ln w="19050">
                          <a:solidFill>
                            <a:schemeClr val="folHlink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en-US" sz="1600">
                            <a:solidFill>
                              <a:prstClr val="black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41" name="Line 12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728" y="899"/>
                          <a:ext cx="0" cy="81"/>
                        </a:xfrm>
                        <a:prstGeom prst="line">
                          <a:avLst/>
                        </a:prstGeom>
                        <a:noFill/>
                        <a:ln w="19050">
                          <a:solidFill>
                            <a:schemeClr val="folHlink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en-US" sz="1600">
                            <a:solidFill>
                              <a:prstClr val="black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42" name="Line 13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939" y="899"/>
                          <a:ext cx="0" cy="81"/>
                        </a:xfrm>
                        <a:prstGeom prst="line">
                          <a:avLst/>
                        </a:prstGeom>
                        <a:noFill/>
                        <a:ln w="19050">
                          <a:solidFill>
                            <a:schemeClr val="folHlink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en-US" sz="1600">
                            <a:solidFill>
                              <a:prstClr val="black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43" name="Rectangle 14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849" y="899"/>
                          <a:ext cx="90" cy="243"/>
                        </a:xfrm>
                        <a:prstGeom prst="rect">
                          <a:avLst/>
                        </a:prstGeom>
                        <a:solidFill>
                          <a:srgbClr val="FF0000"/>
                        </a:solidFill>
                        <a:ln w="9525">
                          <a:noFill/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en-US" sz="1600">
                            <a:solidFill>
                              <a:prstClr val="black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44" name="Rectangle 15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939" y="879"/>
                          <a:ext cx="91" cy="263"/>
                        </a:xfrm>
                        <a:prstGeom prst="rect">
                          <a:avLst/>
                        </a:prstGeom>
                        <a:solidFill>
                          <a:srgbClr val="FF0000"/>
                        </a:solidFill>
                        <a:ln w="9525">
                          <a:noFill/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en-US" sz="1600">
                            <a:solidFill>
                              <a:prstClr val="black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45" name="Rectangle 16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728" y="899"/>
                          <a:ext cx="121" cy="223"/>
                        </a:xfrm>
                        <a:prstGeom prst="rect">
                          <a:avLst/>
                        </a:prstGeom>
                        <a:solidFill>
                          <a:srgbClr val="FF0000"/>
                        </a:solidFill>
                        <a:ln w="9525">
                          <a:noFill/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en-US" sz="1600">
                            <a:solidFill>
                              <a:prstClr val="black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46" name="Rectangle 17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547" y="818"/>
                          <a:ext cx="121" cy="263"/>
                        </a:xfrm>
                        <a:prstGeom prst="rect">
                          <a:avLst/>
                        </a:prstGeom>
                        <a:solidFill>
                          <a:srgbClr val="FF0000"/>
                        </a:solidFill>
                        <a:ln w="9525">
                          <a:noFill/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en-US" sz="1600">
                            <a:solidFill>
                              <a:prstClr val="black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47" name="Rectangle 18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668" y="859"/>
                          <a:ext cx="120" cy="263"/>
                        </a:xfrm>
                        <a:prstGeom prst="rect">
                          <a:avLst/>
                        </a:prstGeom>
                        <a:solidFill>
                          <a:srgbClr val="FF0000"/>
                        </a:solidFill>
                        <a:ln w="9525">
                          <a:noFill/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en-US" sz="1600">
                            <a:solidFill>
                              <a:prstClr val="black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48" name="Rectangle 19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030" y="859"/>
                          <a:ext cx="90" cy="263"/>
                        </a:xfrm>
                        <a:prstGeom prst="rect">
                          <a:avLst/>
                        </a:prstGeom>
                        <a:solidFill>
                          <a:srgbClr val="FF0000"/>
                        </a:solidFill>
                        <a:ln w="9525">
                          <a:noFill/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en-US" sz="1600">
                            <a:solidFill>
                              <a:prstClr val="black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49" name="Rectangle 20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120" y="838"/>
                          <a:ext cx="91" cy="263"/>
                        </a:xfrm>
                        <a:prstGeom prst="rect">
                          <a:avLst/>
                        </a:prstGeom>
                        <a:solidFill>
                          <a:srgbClr val="FF0000"/>
                        </a:solidFill>
                        <a:ln w="9525">
                          <a:noFill/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en-US" sz="1600">
                            <a:solidFill>
                              <a:prstClr val="black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50" name="Rectangle 21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150" y="818"/>
                          <a:ext cx="91" cy="263"/>
                        </a:xfrm>
                        <a:prstGeom prst="rect">
                          <a:avLst/>
                        </a:prstGeom>
                        <a:solidFill>
                          <a:srgbClr val="FF0000"/>
                        </a:solidFill>
                        <a:ln w="9525">
                          <a:noFill/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en-US" sz="1600">
                            <a:solidFill>
                              <a:prstClr val="black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51" name="Oval 22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547" y="717"/>
                          <a:ext cx="694" cy="182"/>
                        </a:xfrm>
                        <a:prstGeom prst="ellipse">
                          <a:avLst/>
                        </a:prstGeom>
                        <a:solidFill>
                          <a:srgbClr val="FF0000"/>
                        </a:solidFill>
                        <a:ln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en-US" sz="1600">
                            <a:solidFill>
                              <a:prstClr val="black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52" name="Line 23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547" y="798"/>
                          <a:ext cx="0" cy="283"/>
                        </a:xfrm>
                        <a:prstGeom prst="line">
                          <a:avLst/>
                        </a:prstGeom>
                        <a:noFill/>
                        <a:ln w="19050">
                          <a:solidFill>
                            <a:schemeClr val="folHlink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en-US" sz="1600">
                            <a:solidFill>
                              <a:prstClr val="black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53" name="Text Box 24"/>
                        <p:cNvSpPr txBox="1"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506" y="884"/>
                          <a:ext cx="790" cy="247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anchor="ctr">
                          <a:spAutoFit/>
                        </a:bodyPr>
                        <a:lstStyle/>
                        <a:p>
                          <a:pPr algn="ctr" eaLnBrk="0" hangingPunct="0"/>
                          <a:r>
                            <a:rPr kumimoji="1" lang="en-US" sz="1600" b="1" dirty="0">
                              <a:solidFill>
                                <a:prstClr val="black"/>
                              </a:solidFill>
                            </a:rPr>
                            <a:t>Data</a:t>
                          </a:r>
                          <a:endParaRPr kumimoji="1" lang="en-US" sz="1600" b="1" dirty="0">
                            <a:solidFill>
                              <a:prstClr val="white"/>
                            </a:solidFill>
                          </a:endParaRPr>
                        </a:p>
                      </p:txBody>
                    </p:sp>
                  </p:grpSp>
                  <p:cxnSp>
                    <p:nvCxnSpPr>
                      <p:cNvPr id="138" name="Straight Connector 137"/>
                      <p:cNvCxnSpPr/>
                      <p:nvPr/>
                    </p:nvCxnSpPr>
                    <p:spPr>
                      <a:xfrm>
                        <a:off x="1524000" y="2435334"/>
                        <a:ext cx="304800" cy="0"/>
                      </a:xfrm>
                      <a:prstGeom prst="line">
                        <a:avLst/>
                      </a:prstGeom>
                      <a:ln w="3810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sp>
                  <p:nvSpPr>
                    <p:cNvPr id="135" name="Rectangle 134"/>
                    <p:cNvSpPr/>
                    <p:nvPr/>
                  </p:nvSpPr>
                  <p:spPr>
                    <a:xfrm>
                      <a:off x="1562100" y="2103137"/>
                      <a:ext cx="1447800" cy="609600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prstClr val="white"/>
                        </a:solidFill>
                      </a:endParaRPr>
                    </a:p>
                  </p:txBody>
                </p:sp>
              </p:grpSp>
              <p:cxnSp>
                <p:nvCxnSpPr>
                  <p:cNvPr id="133" name="Straight Connector 132"/>
                  <p:cNvCxnSpPr/>
                  <p:nvPr/>
                </p:nvCxnSpPr>
                <p:spPr>
                  <a:xfrm>
                    <a:off x="3009900" y="2407937"/>
                    <a:ext cx="304800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31" name="Straight Connector 130"/>
                <p:cNvCxnSpPr/>
                <p:nvPr/>
              </p:nvCxnSpPr>
              <p:spPr>
                <a:xfrm>
                  <a:off x="2286000" y="2712737"/>
                  <a:ext cx="0" cy="22860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54" name="Group 153"/>
              <p:cNvGrpSpPr/>
              <p:nvPr/>
            </p:nvGrpSpPr>
            <p:grpSpPr>
              <a:xfrm>
                <a:off x="1562100" y="3124200"/>
                <a:ext cx="1752600" cy="838200"/>
                <a:chOff x="1562100" y="2103137"/>
                <a:chExt cx="1752600" cy="838200"/>
              </a:xfrm>
            </p:grpSpPr>
            <p:grpSp>
              <p:nvGrpSpPr>
                <p:cNvPr id="155" name="Group 154"/>
                <p:cNvGrpSpPr/>
                <p:nvPr/>
              </p:nvGrpSpPr>
              <p:grpSpPr>
                <a:xfrm>
                  <a:off x="1562100" y="2103137"/>
                  <a:ext cx="1752600" cy="609600"/>
                  <a:chOff x="1562100" y="2103137"/>
                  <a:chExt cx="1752600" cy="609600"/>
                </a:xfrm>
              </p:grpSpPr>
              <p:grpSp>
                <p:nvGrpSpPr>
                  <p:cNvPr id="157" name="Group 156"/>
                  <p:cNvGrpSpPr/>
                  <p:nvPr/>
                </p:nvGrpSpPr>
                <p:grpSpPr>
                  <a:xfrm>
                    <a:off x="1562100" y="2103137"/>
                    <a:ext cx="1447800" cy="609600"/>
                    <a:chOff x="1562100" y="2103137"/>
                    <a:chExt cx="1447800" cy="609600"/>
                  </a:xfrm>
                </p:grpSpPr>
                <p:grpSp>
                  <p:nvGrpSpPr>
                    <p:cNvPr id="159" name="Group 158"/>
                    <p:cNvGrpSpPr/>
                    <p:nvPr/>
                  </p:nvGrpSpPr>
                  <p:grpSpPr>
                    <a:xfrm>
                      <a:off x="1562100" y="2103137"/>
                      <a:ext cx="1447800" cy="609600"/>
                      <a:chOff x="838200" y="2130534"/>
                      <a:chExt cx="1447800" cy="609600"/>
                    </a:xfrm>
                  </p:grpSpPr>
                  <p:sp>
                    <p:nvSpPr>
                      <p:cNvPr id="161" name="Oval 160"/>
                      <p:cNvSpPr/>
                      <p:nvPr/>
                    </p:nvSpPr>
                    <p:spPr>
                      <a:xfrm>
                        <a:off x="1828800" y="2206734"/>
                        <a:ext cx="457200" cy="457200"/>
                      </a:xfrm>
                      <a:prstGeom prst="ellipse">
                        <a:avLst/>
                      </a:prstGeom>
                      <a:solidFill>
                        <a:schemeClr val="tx2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b="1" dirty="0">
                            <a:solidFill>
                              <a:prstClr val="white"/>
                            </a:solidFill>
                          </a:rPr>
                          <a:t>C</a:t>
                        </a:r>
                      </a:p>
                    </p:txBody>
                  </p:sp>
                  <p:grpSp>
                    <p:nvGrpSpPr>
                      <p:cNvPr id="162" name="Group 9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838200" y="2130534"/>
                        <a:ext cx="742513" cy="609600"/>
                        <a:chOff x="506" y="717"/>
                        <a:chExt cx="790" cy="445"/>
                      </a:xfrm>
                    </p:grpSpPr>
                    <p:sp>
                      <p:nvSpPr>
                        <p:cNvPr id="164" name="Oval 10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547" y="980"/>
                          <a:ext cx="694" cy="182"/>
                        </a:xfrm>
                        <a:prstGeom prst="ellipse">
                          <a:avLst/>
                        </a:prstGeom>
                        <a:solidFill>
                          <a:srgbClr val="FF0000"/>
                        </a:solidFill>
                        <a:ln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en-US" sz="1600">
                            <a:solidFill>
                              <a:prstClr val="black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65" name="Line 11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1241" y="798"/>
                          <a:ext cx="0" cy="283"/>
                        </a:xfrm>
                        <a:prstGeom prst="line">
                          <a:avLst/>
                        </a:prstGeom>
                        <a:noFill/>
                        <a:ln w="19050">
                          <a:solidFill>
                            <a:schemeClr val="folHlink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en-US" sz="1600">
                            <a:solidFill>
                              <a:prstClr val="black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66" name="Line 12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728" y="899"/>
                          <a:ext cx="0" cy="81"/>
                        </a:xfrm>
                        <a:prstGeom prst="line">
                          <a:avLst/>
                        </a:prstGeom>
                        <a:noFill/>
                        <a:ln w="19050">
                          <a:solidFill>
                            <a:schemeClr val="folHlink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en-US" sz="1600">
                            <a:solidFill>
                              <a:prstClr val="black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67" name="Line 13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939" y="899"/>
                          <a:ext cx="0" cy="81"/>
                        </a:xfrm>
                        <a:prstGeom prst="line">
                          <a:avLst/>
                        </a:prstGeom>
                        <a:noFill/>
                        <a:ln w="19050">
                          <a:solidFill>
                            <a:schemeClr val="folHlink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en-US" sz="1600">
                            <a:solidFill>
                              <a:prstClr val="black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68" name="Rectangle 14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849" y="899"/>
                          <a:ext cx="90" cy="243"/>
                        </a:xfrm>
                        <a:prstGeom prst="rect">
                          <a:avLst/>
                        </a:prstGeom>
                        <a:solidFill>
                          <a:srgbClr val="FF0000"/>
                        </a:solidFill>
                        <a:ln w="9525">
                          <a:noFill/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en-US" sz="1600">
                            <a:solidFill>
                              <a:prstClr val="black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69" name="Rectangle 15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939" y="879"/>
                          <a:ext cx="91" cy="263"/>
                        </a:xfrm>
                        <a:prstGeom prst="rect">
                          <a:avLst/>
                        </a:prstGeom>
                        <a:solidFill>
                          <a:srgbClr val="FF0000"/>
                        </a:solidFill>
                        <a:ln w="9525">
                          <a:noFill/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en-US" sz="1600">
                            <a:solidFill>
                              <a:prstClr val="black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70" name="Rectangle 16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728" y="899"/>
                          <a:ext cx="121" cy="223"/>
                        </a:xfrm>
                        <a:prstGeom prst="rect">
                          <a:avLst/>
                        </a:prstGeom>
                        <a:solidFill>
                          <a:srgbClr val="FF0000"/>
                        </a:solidFill>
                        <a:ln w="9525">
                          <a:noFill/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en-US" sz="1600">
                            <a:solidFill>
                              <a:prstClr val="black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71" name="Rectangle 17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547" y="818"/>
                          <a:ext cx="121" cy="263"/>
                        </a:xfrm>
                        <a:prstGeom prst="rect">
                          <a:avLst/>
                        </a:prstGeom>
                        <a:solidFill>
                          <a:srgbClr val="FF0000"/>
                        </a:solidFill>
                        <a:ln w="9525">
                          <a:noFill/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en-US" sz="1600">
                            <a:solidFill>
                              <a:prstClr val="black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72" name="Rectangle 18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668" y="859"/>
                          <a:ext cx="120" cy="263"/>
                        </a:xfrm>
                        <a:prstGeom prst="rect">
                          <a:avLst/>
                        </a:prstGeom>
                        <a:solidFill>
                          <a:srgbClr val="FF0000"/>
                        </a:solidFill>
                        <a:ln w="9525">
                          <a:noFill/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en-US" sz="1600">
                            <a:solidFill>
                              <a:prstClr val="black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73" name="Rectangle 19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030" y="859"/>
                          <a:ext cx="90" cy="263"/>
                        </a:xfrm>
                        <a:prstGeom prst="rect">
                          <a:avLst/>
                        </a:prstGeom>
                        <a:solidFill>
                          <a:srgbClr val="FF0000"/>
                        </a:solidFill>
                        <a:ln w="9525">
                          <a:noFill/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en-US" sz="1600">
                            <a:solidFill>
                              <a:prstClr val="black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74" name="Rectangle 20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120" y="838"/>
                          <a:ext cx="91" cy="263"/>
                        </a:xfrm>
                        <a:prstGeom prst="rect">
                          <a:avLst/>
                        </a:prstGeom>
                        <a:solidFill>
                          <a:srgbClr val="FF0000"/>
                        </a:solidFill>
                        <a:ln w="9525">
                          <a:noFill/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en-US" sz="1600">
                            <a:solidFill>
                              <a:prstClr val="black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75" name="Rectangle 21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150" y="818"/>
                          <a:ext cx="91" cy="263"/>
                        </a:xfrm>
                        <a:prstGeom prst="rect">
                          <a:avLst/>
                        </a:prstGeom>
                        <a:solidFill>
                          <a:srgbClr val="FF0000"/>
                        </a:solidFill>
                        <a:ln w="9525">
                          <a:noFill/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en-US" sz="1600">
                            <a:solidFill>
                              <a:prstClr val="black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76" name="Oval 22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547" y="717"/>
                          <a:ext cx="694" cy="182"/>
                        </a:xfrm>
                        <a:prstGeom prst="ellipse">
                          <a:avLst/>
                        </a:prstGeom>
                        <a:solidFill>
                          <a:srgbClr val="FF0000"/>
                        </a:solidFill>
                        <a:ln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en-US" sz="1600">
                            <a:solidFill>
                              <a:prstClr val="black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77" name="Line 23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547" y="798"/>
                          <a:ext cx="0" cy="283"/>
                        </a:xfrm>
                        <a:prstGeom prst="line">
                          <a:avLst/>
                        </a:prstGeom>
                        <a:noFill/>
                        <a:ln w="19050">
                          <a:solidFill>
                            <a:schemeClr val="folHlink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en-US" sz="1600">
                            <a:solidFill>
                              <a:prstClr val="black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78" name="Text Box 24"/>
                        <p:cNvSpPr txBox="1"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506" y="884"/>
                          <a:ext cx="790" cy="247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anchor="ctr">
                          <a:spAutoFit/>
                        </a:bodyPr>
                        <a:lstStyle/>
                        <a:p>
                          <a:pPr algn="ctr" eaLnBrk="0" hangingPunct="0"/>
                          <a:r>
                            <a:rPr kumimoji="1" lang="en-US" sz="1600" b="1" dirty="0">
                              <a:solidFill>
                                <a:prstClr val="black"/>
                              </a:solidFill>
                            </a:rPr>
                            <a:t>Data</a:t>
                          </a:r>
                          <a:endParaRPr kumimoji="1" lang="en-US" sz="1600" b="1" dirty="0">
                            <a:solidFill>
                              <a:prstClr val="white"/>
                            </a:solidFill>
                          </a:endParaRPr>
                        </a:p>
                      </p:txBody>
                    </p:sp>
                  </p:grpSp>
                  <p:cxnSp>
                    <p:nvCxnSpPr>
                      <p:cNvPr id="163" name="Straight Connector 162"/>
                      <p:cNvCxnSpPr/>
                      <p:nvPr/>
                    </p:nvCxnSpPr>
                    <p:spPr>
                      <a:xfrm>
                        <a:off x="1524000" y="2435334"/>
                        <a:ext cx="304800" cy="0"/>
                      </a:xfrm>
                      <a:prstGeom prst="line">
                        <a:avLst/>
                      </a:prstGeom>
                      <a:ln w="3810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sp>
                  <p:nvSpPr>
                    <p:cNvPr id="160" name="Rectangle 159"/>
                    <p:cNvSpPr/>
                    <p:nvPr/>
                  </p:nvSpPr>
                  <p:spPr>
                    <a:xfrm>
                      <a:off x="1562100" y="2103137"/>
                      <a:ext cx="1447800" cy="609600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prstClr val="white"/>
                        </a:solidFill>
                      </a:endParaRPr>
                    </a:p>
                  </p:txBody>
                </p:sp>
              </p:grpSp>
              <p:cxnSp>
                <p:nvCxnSpPr>
                  <p:cNvPr id="158" name="Straight Connector 157"/>
                  <p:cNvCxnSpPr/>
                  <p:nvPr/>
                </p:nvCxnSpPr>
                <p:spPr>
                  <a:xfrm>
                    <a:off x="3009900" y="2407937"/>
                    <a:ext cx="304800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56" name="Straight Connector 155"/>
                <p:cNvCxnSpPr/>
                <p:nvPr/>
              </p:nvCxnSpPr>
              <p:spPr>
                <a:xfrm>
                  <a:off x="2286000" y="2712737"/>
                  <a:ext cx="0" cy="22860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4" name="Group 203"/>
              <p:cNvGrpSpPr/>
              <p:nvPr/>
            </p:nvGrpSpPr>
            <p:grpSpPr>
              <a:xfrm>
                <a:off x="1562100" y="4800600"/>
                <a:ext cx="1752600" cy="609600"/>
                <a:chOff x="1486335" y="4953000"/>
                <a:chExt cx="1752600" cy="609600"/>
              </a:xfrm>
            </p:grpSpPr>
            <p:grpSp>
              <p:nvGrpSpPr>
                <p:cNvPr id="182" name="Group 181"/>
                <p:cNvGrpSpPr/>
                <p:nvPr/>
              </p:nvGrpSpPr>
              <p:grpSpPr>
                <a:xfrm>
                  <a:off x="1486335" y="4953000"/>
                  <a:ext cx="1447800" cy="609600"/>
                  <a:chOff x="1562100" y="2103137"/>
                  <a:chExt cx="1447800" cy="609600"/>
                </a:xfrm>
              </p:grpSpPr>
              <p:grpSp>
                <p:nvGrpSpPr>
                  <p:cNvPr id="184" name="Group 183"/>
                  <p:cNvGrpSpPr/>
                  <p:nvPr/>
                </p:nvGrpSpPr>
                <p:grpSpPr>
                  <a:xfrm>
                    <a:off x="1562100" y="2103137"/>
                    <a:ext cx="1447800" cy="609600"/>
                    <a:chOff x="838200" y="2130534"/>
                    <a:chExt cx="1447800" cy="609600"/>
                  </a:xfrm>
                </p:grpSpPr>
                <p:sp>
                  <p:nvSpPr>
                    <p:cNvPr id="186" name="Oval 185"/>
                    <p:cNvSpPr/>
                    <p:nvPr/>
                  </p:nvSpPr>
                  <p:spPr>
                    <a:xfrm>
                      <a:off x="1828800" y="2206734"/>
                      <a:ext cx="457200" cy="457200"/>
                    </a:xfrm>
                    <a:prstGeom prst="ellipse">
                      <a:avLst/>
                    </a:prstGeom>
                    <a:solidFill>
                      <a:schemeClr val="tx2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b="1" dirty="0">
                          <a:solidFill>
                            <a:prstClr val="white"/>
                          </a:solidFill>
                        </a:rPr>
                        <a:t>C</a:t>
                      </a:r>
                    </a:p>
                  </p:txBody>
                </p:sp>
                <p:grpSp>
                  <p:nvGrpSpPr>
                    <p:cNvPr id="187" name="Group 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838200" y="2130534"/>
                      <a:ext cx="742513" cy="609600"/>
                      <a:chOff x="506" y="717"/>
                      <a:chExt cx="790" cy="445"/>
                    </a:xfrm>
                  </p:grpSpPr>
                  <p:sp>
                    <p:nvSpPr>
                      <p:cNvPr id="189" name="Oval 1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547" y="980"/>
                        <a:ext cx="694" cy="182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US" sz="1600">
                          <a:solidFill>
                            <a:prstClr val="black"/>
                          </a:solidFill>
                        </a:endParaRPr>
                      </a:p>
                    </p:txBody>
                  </p:sp>
                  <p:sp>
                    <p:nvSpPr>
                      <p:cNvPr id="190" name="Line 1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41" y="798"/>
                        <a:ext cx="0" cy="283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folHlink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US" sz="1600">
                          <a:solidFill>
                            <a:prstClr val="black"/>
                          </a:solidFill>
                        </a:endParaRPr>
                      </a:p>
                    </p:txBody>
                  </p:sp>
                  <p:sp>
                    <p:nvSpPr>
                      <p:cNvPr id="191" name="Line 1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728" y="899"/>
                        <a:ext cx="0" cy="81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folHlink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US" sz="1600">
                          <a:solidFill>
                            <a:prstClr val="black"/>
                          </a:solidFill>
                        </a:endParaRPr>
                      </a:p>
                    </p:txBody>
                  </p:sp>
                  <p:sp>
                    <p:nvSpPr>
                      <p:cNvPr id="192" name="Line 1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939" y="899"/>
                        <a:ext cx="0" cy="81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folHlink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US" sz="1600">
                          <a:solidFill>
                            <a:prstClr val="black"/>
                          </a:solidFill>
                        </a:endParaRPr>
                      </a:p>
                    </p:txBody>
                  </p:sp>
                  <p:sp>
                    <p:nvSpPr>
                      <p:cNvPr id="193" name="Rectangle 1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49" y="899"/>
                        <a:ext cx="90" cy="243"/>
                      </a:xfrm>
                      <a:prstGeom prst="rect">
                        <a:avLst/>
                      </a:prstGeom>
                      <a:solidFill>
                        <a:srgbClr val="FF0000"/>
                      </a:solidFill>
                      <a:ln w="9525">
                        <a:noFill/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US" sz="1600">
                          <a:solidFill>
                            <a:prstClr val="black"/>
                          </a:solidFill>
                        </a:endParaRPr>
                      </a:p>
                    </p:txBody>
                  </p:sp>
                  <p:sp>
                    <p:nvSpPr>
                      <p:cNvPr id="194" name="Rectangle 1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9" y="879"/>
                        <a:ext cx="91" cy="263"/>
                      </a:xfrm>
                      <a:prstGeom prst="rect">
                        <a:avLst/>
                      </a:prstGeom>
                      <a:solidFill>
                        <a:srgbClr val="FF0000"/>
                      </a:solidFill>
                      <a:ln w="9525">
                        <a:noFill/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US" sz="1600">
                          <a:solidFill>
                            <a:prstClr val="black"/>
                          </a:solidFill>
                        </a:endParaRPr>
                      </a:p>
                    </p:txBody>
                  </p:sp>
                  <p:sp>
                    <p:nvSpPr>
                      <p:cNvPr id="195" name="Rectangle 1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8" y="899"/>
                        <a:ext cx="121" cy="223"/>
                      </a:xfrm>
                      <a:prstGeom prst="rect">
                        <a:avLst/>
                      </a:prstGeom>
                      <a:solidFill>
                        <a:srgbClr val="FF0000"/>
                      </a:solidFill>
                      <a:ln w="9525">
                        <a:noFill/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US" sz="1600">
                          <a:solidFill>
                            <a:prstClr val="black"/>
                          </a:solidFill>
                        </a:endParaRPr>
                      </a:p>
                    </p:txBody>
                  </p:sp>
                  <p:sp>
                    <p:nvSpPr>
                      <p:cNvPr id="196" name="Rectangle 1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547" y="818"/>
                        <a:ext cx="121" cy="263"/>
                      </a:xfrm>
                      <a:prstGeom prst="rect">
                        <a:avLst/>
                      </a:prstGeom>
                      <a:solidFill>
                        <a:srgbClr val="FF0000"/>
                      </a:solidFill>
                      <a:ln w="9525">
                        <a:noFill/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US" sz="1600">
                          <a:solidFill>
                            <a:prstClr val="black"/>
                          </a:solidFill>
                        </a:endParaRPr>
                      </a:p>
                    </p:txBody>
                  </p:sp>
                  <p:sp>
                    <p:nvSpPr>
                      <p:cNvPr id="197" name="Rectangle 1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668" y="859"/>
                        <a:ext cx="120" cy="263"/>
                      </a:xfrm>
                      <a:prstGeom prst="rect">
                        <a:avLst/>
                      </a:prstGeom>
                      <a:solidFill>
                        <a:srgbClr val="FF0000"/>
                      </a:solidFill>
                      <a:ln w="9525">
                        <a:noFill/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US" sz="1600">
                          <a:solidFill>
                            <a:prstClr val="black"/>
                          </a:solidFill>
                        </a:endParaRPr>
                      </a:p>
                    </p:txBody>
                  </p:sp>
                  <p:sp>
                    <p:nvSpPr>
                      <p:cNvPr id="198" name="Rectangle 1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030" y="859"/>
                        <a:ext cx="90" cy="263"/>
                      </a:xfrm>
                      <a:prstGeom prst="rect">
                        <a:avLst/>
                      </a:prstGeom>
                      <a:solidFill>
                        <a:srgbClr val="FF0000"/>
                      </a:solidFill>
                      <a:ln w="9525">
                        <a:noFill/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US" sz="1600">
                          <a:solidFill>
                            <a:prstClr val="black"/>
                          </a:solidFill>
                        </a:endParaRPr>
                      </a:p>
                    </p:txBody>
                  </p:sp>
                  <p:sp>
                    <p:nvSpPr>
                      <p:cNvPr id="199" name="Rectangle 2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120" y="838"/>
                        <a:ext cx="91" cy="263"/>
                      </a:xfrm>
                      <a:prstGeom prst="rect">
                        <a:avLst/>
                      </a:prstGeom>
                      <a:solidFill>
                        <a:srgbClr val="FF0000"/>
                      </a:solidFill>
                      <a:ln w="9525">
                        <a:noFill/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US" sz="1600">
                          <a:solidFill>
                            <a:prstClr val="black"/>
                          </a:solidFill>
                        </a:endParaRPr>
                      </a:p>
                    </p:txBody>
                  </p:sp>
                  <p:sp>
                    <p:nvSpPr>
                      <p:cNvPr id="200" name="Rectangle 2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150" y="818"/>
                        <a:ext cx="91" cy="263"/>
                      </a:xfrm>
                      <a:prstGeom prst="rect">
                        <a:avLst/>
                      </a:prstGeom>
                      <a:solidFill>
                        <a:srgbClr val="FF0000"/>
                      </a:solidFill>
                      <a:ln w="9525">
                        <a:noFill/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US" sz="1600">
                          <a:solidFill>
                            <a:prstClr val="black"/>
                          </a:solidFill>
                        </a:endParaRPr>
                      </a:p>
                    </p:txBody>
                  </p:sp>
                  <p:sp>
                    <p:nvSpPr>
                      <p:cNvPr id="201" name="Oval 2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547" y="717"/>
                        <a:ext cx="694" cy="182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US" sz="1600">
                          <a:solidFill>
                            <a:prstClr val="black"/>
                          </a:solidFill>
                        </a:endParaRPr>
                      </a:p>
                    </p:txBody>
                  </p:sp>
                  <p:sp>
                    <p:nvSpPr>
                      <p:cNvPr id="202" name="Line 2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547" y="798"/>
                        <a:ext cx="0" cy="283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folHlink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US" sz="1600">
                          <a:solidFill>
                            <a:prstClr val="black"/>
                          </a:solidFill>
                        </a:endParaRPr>
                      </a:p>
                    </p:txBody>
                  </p:sp>
                  <p:sp>
                    <p:nvSpPr>
                      <p:cNvPr id="203" name="Text Box 24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506" y="884"/>
                        <a:ext cx="790" cy="247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anchor="ctr">
                        <a:spAutoFit/>
                      </a:bodyPr>
                      <a:lstStyle/>
                      <a:p>
                        <a:pPr algn="ctr" eaLnBrk="0" hangingPunct="0"/>
                        <a:r>
                          <a:rPr kumimoji="1" lang="en-US" sz="1600" b="1" dirty="0">
                            <a:solidFill>
                              <a:prstClr val="black"/>
                            </a:solidFill>
                          </a:rPr>
                          <a:t>Data</a:t>
                        </a:r>
                        <a:endParaRPr kumimoji="1" lang="en-US" sz="1600" b="1" dirty="0">
                          <a:solidFill>
                            <a:prstClr val="white"/>
                          </a:solidFill>
                        </a:endParaRPr>
                      </a:p>
                    </p:txBody>
                  </p:sp>
                </p:grpSp>
                <p:cxnSp>
                  <p:nvCxnSpPr>
                    <p:cNvPr id="188" name="Straight Connector 187"/>
                    <p:cNvCxnSpPr/>
                    <p:nvPr/>
                  </p:nvCxnSpPr>
                  <p:spPr>
                    <a:xfrm>
                      <a:off x="1524000" y="2435334"/>
                      <a:ext cx="3048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185" name="Rectangle 184"/>
                  <p:cNvSpPr/>
                  <p:nvPr/>
                </p:nvSpPr>
                <p:spPr>
                  <a:xfrm>
                    <a:off x="1562100" y="2103137"/>
                    <a:ext cx="1447800" cy="609600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prstClr val="white"/>
                      </a:solidFill>
                    </a:endParaRPr>
                  </a:p>
                </p:txBody>
              </p:sp>
            </p:grpSp>
            <p:cxnSp>
              <p:nvCxnSpPr>
                <p:cNvPr id="183" name="Straight Connector 182"/>
                <p:cNvCxnSpPr/>
                <p:nvPr/>
              </p:nvCxnSpPr>
              <p:spPr>
                <a:xfrm>
                  <a:off x="2934135" y="5257800"/>
                  <a:ext cx="304800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06" name="Group 205"/>
            <p:cNvGrpSpPr/>
            <p:nvPr/>
          </p:nvGrpSpPr>
          <p:grpSpPr>
            <a:xfrm>
              <a:off x="1245172" y="2286000"/>
              <a:ext cx="1752600" cy="3124200"/>
              <a:chOff x="1562100" y="2286000"/>
              <a:chExt cx="1752600" cy="3124200"/>
            </a:xfrm>
          </p:grpSpPr>
          <p:grpSp>
            <p:nvGrpSpPr>
              <p:cNvPr id="207" name="Group 206"/>
              <p:cNvGrpSpPr/>
              <p:nvPr/>
            </p:nvGrpSpPr>
            <p:grpSpPr>
              <a:xfrm>
                <a:off x="1562100" y="2286000"/>
                <a:ext cx="1752600" cy="838200"/>
                <a:chOff x="1562100" y="2103137"/>
                <a:chExt cx="1752600" cy="838200"/>
              </a:xfrm>
            </p:grpSpPr>
            <p:grpSp>
              <p:nvGrpSpPr>
                <p:cNvPr id="281" name="Group 280"/>
                <p:cNvGrpSpPr/>
                <p:nvPr/>
              </p:nvGrpSpPr>
              <p:grpSpPr>
                <a:xfrm>
                  <a:off x="1562100" y="2103137"/>
                  <a:ext cx="1752600" cy="609600"/>
                  <a:chOff x="1562100" y="2103137"/>
                  <a:chExt cx="1752600" cy="609600"/>
                </a:xfrm>
              </p:grpSpPr>
              <p:grpSp>
                <p:nvGrpSpPr>
                  <p:cNvPr id="283" name="Group 282"/>
                  <p:cNvGrpSpPr/>
                  <p:nvPr/>
                </p:nvGrpSpPr>
                <p:grpSpPr>
                  <a:xfrm>
                    <a:off x="1562100" y="2103137"/>
                    <a:ext cx="1447800" cy="609600"/>
                    <a:chOff x="1562100" y="2103137"/>
                    <a:chExt cx="1447800" cy="609600"/>
                  </a:xfrm>
                </p:grpSpPr>
                <p:grpSp>
                  <p:nvGrpSpPr>
                    <p:cNvPr id="285" name="Group 284"/>
                    <p:cNvGrpSpPr/>
                    <p:nvPr/>
                  </p:nvGrpSpPr>
                  <p:grpSpPr>
                    <a:xfrm>
                      <a:off x="1562100" y="2103137"/>
                      <a:ext cx="1447800" cy="609600"/>
                      <a:chOff x="838200" y="2130534"/>
                      <a:chExt cx="1447800" cy="609600"/>
                    </a:xfrm>
                  </p:grpSpPr>
                  <p:sp>
                    <p:nvSpPr>
                      <p:cNvPr id="287" name="Oval 286"/>
                      <p:cNvSpPr/>
                      <p:nvPr/>
                    </p:nvSpPr>
                    <p:spPr>
                      <a:xfrm>
                        <a:off x="1828800" y="2206734"/>
                        <a:ext cx="457200" cy="457200"/>
                      </a:xfrm>
                      <a:prstGeom prst="ellipse">
                        <a:avLst/>
                      </a:prstGeom>
                      <a:solidFill>
                        <a:schemeClr val="tx2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b="1" dirty="0">
                            <a:solidFill>
                              <a:prstClr val="white"/>
                            </a:solidFill>
                          </a:rPr>
                          <a:t>C</a:t>
                        </a:r>
                      </a:p>
                    </p:txBody>
                  </p:sp>
                  <p:grpSp>
                    <p:nvGrpSpPr>
                      <p:cNvPr id="288" name="Group 9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838200" y="2130534"/>
                        <a:ext cx="742513" cy="609600"/>
                        <a:chOff x="506" y="717"/>
                        <a:chExt cx="790" cy="445"/>
                      </a:xfrm>
                    </p:grpSpPr>
                    <p:sp>
                      <p:nvSpPr>
                        <p:cNvPr id="290" name="Oval 10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547" y="980"/>
                          <a:ext cx="694" cy="182"/>
                        </a:xfrm>
                        <a:prstGeom prst="ellipse">
                          <a:avLst/>
                        </a:prstGeom>
                        <a:solidFill>
                          <a:srgbClr val="FF0000"/>
                        </a:solidFill>
                        <a:ln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en-US" sz="1600">
                            <a:solidFill>
                              <a:prstClr val="black"/>
                            </a:solidFill>
                          </a:endParaRPr>
                        </a:p>
                      </p:txBody>
                    </p:sp>
                    <p:sp>
                      <p:nvSpPr>
                        <p:cNvPr id="291" name="Line 11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1241" y="798"/>
                          <a:ext cx="0" cy="283"/>
                        </a:xfrm>
                        <a:prstGeom prst="line">
                          <a:avLst/>
                        </a:prstGeom>
                        <a:noFill/>
                        <a:ln w="19050">
                          <a:solidFill>
                            <a:schemeClr val="folHlink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en-US" sz="1600">
                            <a:solidFill>
                              <a:prstClr val="black"/>
                            </a:solidFill>
                          </a:endParaRPr>
                        </a:p>
                      </p:txBody>
                    </p:sp>
                    <p:sp>
                      <p:nvSpPr>
                        <p:cNvPr id="292" name="Line 12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728" y="899"/>
                          <a:ext cx="0" cy="81"/>
                        </a:xfrm>
                        <a:prstGeom prst="line">
                          <a:avLst/>
                        </a:prstGeom>
                        <a:noFill/>
                        <a:ln w="19050">
                          <a:solidFill>
                            <a:schemeClr val="folHlink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en-US" sz="1600">
                            <a:solidFill>
                              <a:prstClr val="black"/>
                            </a:solidFill>
                          </a:endParaRPr>
                        </a:p>
                      </p:txBody>
                    </p:sp>
                    <p:sp>
                      <p:nvSpPr>
                        <p:cNvPr id="293" name="Line 13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939" y="899"/>
                          <a:ext cx="0" cy="81"/>
                        </a:xfrm>
                        <a:prstGeom prst="line">
                          <a:avLst/>
                        </a:prstGeom>
                        <a:noFill/>
                        <a:ln w="19050">
                          <a:solidFill>
                            <a:schemeClr val="folHlink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en-US" sz="1600">
                            <a:solidFill>
                              <a:prstClr val="black"/>
                            </a:solidFill>
                          </a:endParaRPr>
                        </a:p>
                      </p:txBody>
                    </p:sp>
                    <p:sp>
                      <p:nvSpPr>
                        <p:cNvPr id="294" name="Rectangle 14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849" y="899"/>
                          <a:ext cx="90" cy="243"/>
                        </a:xfrm>
                        <a:prstGeom prst="rect">
                          <a:avLst/>
                        </a:prstGeom>
                        <a:solidFill>
                          <a:srgbClr val="FF0000"/>
                        </a:solidFill>
                        <a:ln w="9525">
                          <a:noFill/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en-US" sz="1600">
                            <a:solidFill>
                              <a:prstClr val="black"/>
                            </a:solidFill>
                          </a:endParaRPr>
                        </a:p>
                      </p:txBody>
                    </p:sp>
                    <p:sp>
                      <p:nvSpPr>
                        <p:cNvPr id="295" name="Rectangle 15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939" y="879"/>
                          <a:ext cx="91" cy="263"/>
                        </a:xfrm>
                        <a:prstGeom prst="rect">
                          <a:avLst/>
                        </a:prstGeom>
                        <a:solidFill>
                          <a:srgbClr val="FF0000"/>
                        </a:solidFill>
                        <a:ln w="9525">
                          <a:noFill/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en-US" sz="1600">
                            <a:solidFill>
                              <a:prstClr val="black"/>
                            </a:solidFill>
                          </a:endParaRPr>
                        </a:p>
                      </p:txBody>
                    </p:sp>
                    <p:sp>
                      <p:nvSpPr>
                        <p:cNvPr id="296" name="Rectangle 16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728" y="899"/>
                          <a:ext cx="121" cy="223"/>
                        </a:xfrm>
                        <a:prstGeom prst="rect">
                          <a:avLst/>
                        </a:prstGeom>
                        <a:solidFill>
                          <a:srgbClr val="FF0000"/>
                        </a:solidFill>
                        <a:ln w="9525">
                          <a:noFill/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en-US" sz="1600">
                            <a:solidFill>
                              <a:prstClr val="black"/>
                            </a:solidFill>
                          </a:endParaRPr>
                        </a:p>
                      </p:txBody>
                    </p:sp>
                    <p:sp>
                      <p:nvSpPr>
                        <p:cNvPr id="297" name="Rectangle 17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547" y="818"/>
                          <a:ext cx="121" cy="263"/>
                        </a:xfrm>
                        <a:prstGeom prst="rect">
                          <a:avLst/>
                        </a:prstGeom>
                        <a:solidFill>
                          <a:srgbClr val="FF0000"/>
                        </a:solidFill>
                        <a:ln w="9525">
                          <a:noFill/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en-US" sz="1600">
                            <a:solidFill>
                              <a:prstClr val="black"/>
                            </a:solidFill>
                          </a:endParaRPr>
                        </a:p>
                      </p:txBody>
                    </p:sp>
                    <p:sp>
                      <p:nvSpPr>
                        <p:cNvPr id="298" name="Rectangle 18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668" y="859"/>
                          <a:ext cx="120" cy="263"/>
                        </a:xfrm>
                        <a:prstGeom prst="rect">
                          <a:avLst/>
                        </a:prstGeom>
                        <a:solidFill>
                          <a:srgbClr val="FF0000"/>
                        </a:solidFill>
                        <a:ln w="9525">
                          <a:noFill/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en-US" sz="1600">
                            <a:solidFill>
                              <a:prstClr val="black"/>
                            </a:solidFill>
                          </a:endParaRPr>
                        </a:p>
                      </p:txBody>
                    </p:sp>
                    <p:sp>
                      <p:nvSpPr>
                        <p:cNvPr id="299" name="Rectangle 19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030" y="859"/>
                          <a:ext cx="90" cy="263"/>
                        </a:xfrm>
                        <a:prstGeom prst="rect">
                          <a:avLst/>
                        </a:prstGeom>
                        <a:solidFill>
                          <a:srgbClr val="FF0000"/>
                        </a:solidFill>
                        <a:ln w="9525">
                          <a:noFill/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en-US" sz="1600">
                            <a:solidFill>
                              <a:prstClr val="black"/>
                            </a:solidFill>
                          </a:endParaRPr>
                        </a:p>
                      </p:txBody>
                    </p:sp>
                    <p:sp>
                      <p:nvSpPr>
                        <p:cNvPr id="300" name="Rectangle 20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120" y="838"/>
                          <a:ext cx="91" cy="263"/>
                        </a:xfrm>
                        <a:prstGeom prst="rect">
                          <a:avLst/>
                        </a:prstGeom>
                        <a:solidFill>
                          <a:srgbClr val="FF0000"/>
                        </a:solidFill>
                        <a:ln w="9525">
                          <a:noFill/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en-US" sz="1600">
                            <a:solidFill>
                              <a:prstClr val="black"/>
                            </a:solidFill>
                          </a:endParaRPr>
                        </a:p>
                      </p:txBody>
                    </p:sp>
                    <p:sp>
                      <p:nvSpPr>
                        <p:cNvPr id="301" name="Rectangle 21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150" y="818"/>
                          <a:ext cx="91" cy="263"/>
                        </a:xfrm>
                        <a:prstGeom prst="rect">
                          <a:avLst/>
                        </a:prstGeom>
                        <a:solidFill>
                          <a:srgbClr val="FF0000"/>
                        </a:solidFill>
                        <a:ln w="9525">
                          <a:noFill/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en-US" sz="1600">
                            <a:solidFill>
                              <a:prstClr val="black"/>
                            </a:solidFill>
                          </a:endParaRPr>
                        </a:p>
                      </p:txBody>
                    </p:sp>
                    <p:sp>
                      <p:nvSpPr>
                        <p:cNvPr id="302" name="Oval 22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547" y="717"/>
                          <a:ext cx="694" cy="182"/>
                        </a:xfrm>
                        <a:prstGeom prst="ellipse">
                          <a:avLst/>
                        </a:prstGeom>
                        <a:solidFill>
                          <a:srgbClr val="FF0000"/>
                        </a:solidFill>
                        <a:ln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en-US" sz="1600">
                            <a:solidFill>
                              <a:prstClr val="black"/>
                            </a:solidFill>
                          </a:endParaRPr>
                        </a:p>
                      </p:txBody>
                    </p:sp>
                    <p:sp>
                      <p:nvSpPr>
                        <p:cNvPr id="303" name="Line 23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547" y="798"/>
                          <a:ext cx="0" cy="283"/>
                        </a:xfrm>
                        <a:prstGeom prst="line">
                          <a:avLst/>
                        </a:prstGeom>
                        <a:noFill/>
                        <a:ln w="19050">
                          <a:solidFill>
                            <a:schemeClr val="folHlink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en-US" sz="1600">
                            <a:solidFill>
                              <a:prstClr val="black"/>
                            </a:solidFill>
                          </a:endParaRPr>
                        </a:p>
                      </p:txBody>
                    </p:sp>
                    <p:sp>
                      <p:nvSpPr>
                        <p:cNvPr id="304" name="Text Box 24"/>
                        <p:cNvSpPr txBox="1"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506" y="884"/>
                          <a:ext cx="790" cy="247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anchor="ctr">
                          <a:spAutoFit/>
                        </a:bodyPr>
                        <a:lstStyle/>
                        <a:p>
                          <a:pPr algn="ctr" eaLnBrk="0" hangingPunct="0"/>
                          <a:r>
                            <a:rPr kumimoji="1" lang="en-US" sz="1600" b="1" dirty="0">
                              <a:solidFill>
                                <a:prstClr val="black"/>
                              </a:solidFill>
                            </a:rPr>
                            <a:t>Data</a:t>
                          </a:r>
                          <a:endParaRPr kumimoji="1" lang="en-US" sz="1600" b="1" dirty="0">
                            <a:solidFill>
                              <a:prstClr val="white"/>
                            </a:solidFill>
                          </a:endParaRPr>
                        </a:p>
                      </p:txBody>
                    </p:sp>
                  </p:grpSp>
                  <p:cxnSp>
                    <p:nvCxnSpPr>
                      <p:cNvPr id="289" name="Straight Connector 288"/>
                      <p:cNvCxnSpPr/>
                      <p:nvPr/>
                    </p:nvCxnSpPr>
                    <p:spPr>
                      <a:xfrm>
                        <a:off x="1524000" y="2435334"/>
                        <a:ext cx="304800" cy="0"/>
                      </a:xfrm>
                      <a:prstGeom prst="line">
                        <a:avLst/>
                      </a:prstGeom>
                      <a:ln w="3810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sp>
                  <p:nvSpPr>
                    <p:cNvPr id="286" name="Rectangle 285"/>
                    <p:cNvSpPr/>
                    <p:nvPr/>
                  </p:nvSpPr>
                  <p:spPr>
                    <a:xfrm>
                      <a:off x="1562100" y="2103137"/>
                      <a:ext cx="1447800" cy="609600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prstClr val="white"/>
                        </a:solidFill>
                      </a:endParaRPr>
                    </a:p>
                  </p:txBody>
                </p:sp>
              </p:grpSp>
              <p:cxnSp>
                <p:nvCxnSpPr>
                  <p:cNvPr id="284" name="Straight Connector 283"/>
                  <p:cNvCxnSpPr/>
                  <p:nvPr/>
                </p:nvCxnSpPr>
                <p:spPr>
                  <a:xfrm>
                    <a:off x="3009900" y="2407937"/>
                    <a:ext cx="304800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282" name="Straight Connector 281"/>
                <p:cNvCxnSpPr/>
                <p:nvPr/>
              </p:nvCxnSpPr>
              <p:spPr>
                <a:xfrm>
                  <a:off x="2286000" y="2712737"/>
                  <a:ext cx="0" cy="22860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8" name="Group 207"/>
              <p:cNvGrpSpPr/>
              <p:nvPr/>
            </p:nvGrpSpPr>
            <p:grpSpPr>
              <a:xfrm>
                <a:off x="1562100" y="3962400"/>
                <a:ext cx="1752600" cy="838200"/>
                <a:chOff x="1562100" y="2103137"/>
                <a:chExt cx="1752600" cy="838200"/>
              </a:xfrm>
            </p:grpSpPr>
            <p:grpSp>
              <p:nvGrpSpPr>
                <p:cNvPr id="257" name="Group 256"/>
                <p:cNvGrpSpPr/>
                <p:nvPr/>
              </p:nvGrpSpPr>
              <p:grpSpPr>
                <a:xfrm>
                  <a:off x="1562100" y="2103137"/>
                  <a:ext cx="1752600" cy="609600"/>
                  <a:chOff x="1562100" y="2103137"/>
                  <a:chExt cx="1752600" cy="609600"/>
                </a:xfrm>
              </p:grpSpPr>
              <p:grpSp>
                <p:nvGrpSpPr>
                  <p:cNvPr id="259" name="Group 258"/>
                  <p:cNvGrpSpPr/>
                  <p:nvPr/>
                </p:nvGrpSpPr>
                <p:grpSpPr>
                  <a:xfrm>
                    <a:off x="1562100" y="2103137"/>
                    <a:ext cx="1447800" cy="609600"/>
                    <a:chOff x="1562100" y="2103137"/>
                    <a:chExt cx="1447800" cy="609600"/>
                  </a:xfrm>
                </p:grpSpPr>
                <p:grpSp>
                  <p:nvGrpSpPr>
                    <p:cNvPr id="261" name="Group 260"/>
                    <p:cNvGrpSpPr/>
                    <p:nvPr/>
                  </p:nvGrpSpPr>
                  <p:grpSpPr>
                    <a:xfrm>
                      <a:off x="1562100" y="2103137"/>
                      <a:ext cx="1447800" cy="609600"/>
                      <a:chOff x="838200" y="2130534"/>
                      <a:chExt cx="1447800" cy="609600"/>
                    </a:xfrm>
                  </p:grpSpPr>
                  <p:sp>
                    <p:nvSpPr>
                      <p:cNvPr id="263" name="Oval 262"/>
                      <p:cNvSpPr/>
                      <p:nvPr/>
                    </p:nvSpPr>
                    <p:spPr>
                      <a:xfrm>
                        <a:off x="1828800" y="2206734"/>
                        <a:ext cx="457200" cy="457200"/>
                      </a:xfrm>
                      <a:prstGeom prst="ellipse">
                        <a:avLst/>
                      </a:prstGeom>
                      <a:solidFill>
                        <a:schemeClr val="tx2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b="1" dirty="0">
                            <a:solidFill>
                              <a:prstClr val="white"/>
                            </a:solidFill>
                          </a:rPr>
                          <a:t>C</a:t>
                        </a:r>
                      </a:p>
                    </p:txBody>
                  </p:sp>
                  <p:grpSp>
                    <p:nvGrpSpPr>
                      <p:cNvPr id="264" name="Group 9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838200" y="2130534"/>
                        <a:ext cx="742513" cy="609600"/>
                        <a:chOff x="506" y="717"/>
                        <a:chExt cx="790" cy="445"/>
                      </a:xfrm>
                    </p:grpSpPr>
                    <p:sp>
                      <p:nvSpPr>
                        <p:cNvPr id="266" name="Oval 10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547" y="980"/>
                          <a:ext cx="694" cy="182"/>
                        </a:xfrm>
                        <a:prstGeom prst="ellipse">
                          <a:avLst/>
                        </a:prstGeom>
                        <a:solidFill>
                          <a:srgbClr val="FF0000"/>
                        </a:solidFill>
                        <a:ln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en-US" sz="1600">
                            <a:solidFill>
                              <a:prstClr val="black"/>
                            </a:solidFill>
                          </a:endParaRPr>
                        </a:p>
                      </p:txBody>
                    </p:sp>
                    <p:sp>
                      <p:nvSpPr>
                        <p:cNvPr id="267" name="Line 11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1241" y="798"/>
                          <a:ext cx="0" cy="283"/>
                        </a:xfrm>
                        <a:prstGeom prst="line">
                          <a:avLst/>
                        </a:prstGeom>
                        <a:noFill/>
                        <a:ln w="19050">
                          <a:solidFill>
                            <a:schemeClr val="folHlink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en-US" sz="1600">
                            <a:solidFill>
                              <a:prstClr val="black"/>
                            </a:solidFill>
                          </a:endParaRPr>
                        </a:p>
                      </p:txBody>
                    </p:sp>
                    <p:sp>
                      <p:nvSpPr>
                        <p:cNvPr id="268" name="Line 12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728" y="899"/>
                          <a:ext cx="0" cy="81"/>
                        </a:xfrm>
                        <a:prstGeom prst="line">
                          <a:avLst/>
                        </a:prstGeom>
                        <a:noFill/>
                        <a:ln w="19050">
                          <a:solidFill>
                            <a:schemeClr val="folHlink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en-US" sz="1600">
                            <a:solidFill>
                              <a:prstClr val="black"/>
                            </a:solidFill>
                          </a:endParaRPr>
                        </a:p>
                      </p:txBody>
                    </p:sp>
                    <p:sp>
                      <p:nvSpPr>
                        <p:cNvPr id="269" name="Line 13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939" y="899"/>
                          <a:ext cx="0" cy="81"/>
                        </a:xfrm>
                        <a:prstGeom prst="line">
                          <a:avLst/>
                        </a:prstGeom>
                        <a:noFill/>
                        <a:ln w="19050">
                          <a:solidFill>
                            <a:schemeClr val="folHlink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en-US" sz="1600">
                            <a:solidFill>
                              <a:prstClr val="black"/>
                            </a:solidFill>
                          </a:endParaRPr>
                        </a:p>
                      </p:txBody>
                    </p:sp>
                    <p:sp>
                      <p:nvSpPr>
                        <p:cNvPr id="270" name="Rectangle 14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849" y="899"/>
                          <a:ext cx="90" cy="243"/>
                        </a:xfrm>
                        <a:prstGeom prst="rect">
                          <a:avLst/>
                        </a:prstGeom>
                        <a:solidFill>
                          <a:srgbClr val="FF0000"/>
                        </a:solidFill>
                        <a:ln w="9525">
                          <a:noFill/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en-US" sz="1600">
                            <a:solidFill>
                              <a:prstClr val="black"/>
                            </a:solidFill>
                          </a:endParaRPr>
                        </a:p>
                      </p:txBody>
                    </p:sp>
                    <p:sp>
                      <p:nvSpPr>
                        <p:cNvPr id="271" name="Rectangle 15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939" y="879"/>
                          <a:ext cx="91" cy="263"/>
                        </a:xfrm>
                        <a:prstGeom prst="rect">
                          <a:avLst/>
                        </a:prstGeom>
                        <a:solidFill>
                          <a:srgbClr val="FF0000"/>
                        </a:solidFill>
                        <a:ln w="9525">
                          <a:noFill/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en-US" sz="1600">
                            <a:solidFill>
                              <a:prstClr val="black"/>
                            </a:solidFill>
                          </a:endParaRPr>
                        </a:p>
                      </p:txBody>
                    </p:sp>
                    <p:sp>
                      <p:nvSpPr>
                        <p:cNvPr id="272" name="Rectangle 16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728" y="899"/>
                          <a:ext cx="121" cy="223"/>
                        </a:xfrm>
                        <a:prstGeom prst="rect">
                          <a:avLst/>
                        </a:prstGeom>
                        <a:solidFill>
                          <a:srgbClr val="FF0000"/>
                        </a:solidFill>
                        <a:ln w="9525">
                          <a:noFill/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en-US" sz="1600">
                            <a:solidFill>
                              <a:prstClr val="black"/>
                            </a:solidFill>
                          </a:endParaRPr>
                        </a:p>
                      </p:txBody>
                    </p:sp>
                    <p:sp>
                      <p:nvSpPr>
                        <p:cNvPr id="273" name="Rectangle 17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547" y="818"/>
                          <a:ext cx="121" cy="263"/>
                        </a:xfrm>
                        <a:prstGeom prst="rect">
                          <a:avLst/>
                        </a:prstGeom>
                        <a:solidFill>
                          <a:srgbClr val="FF0000"/>
                        </a:solidFill>
                        <a:ln w="9525">
                          <a:noFill/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en-US" sz="1600">
                            <a:solidFill>
                              <a:prstClr val="black"/>
                            </a:solidFill>
                          </a:endParaRPr>
                        </a:p>
                      </p:txBody>
                    </p:sp>
                    <p:sp>
                      <p:nvSpPr>
                        <p:cNvPr id="274" name="Rectangle 18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668" y="859"/>
                          <a:ext cx="120" cy="263"/>
                        </a:xfrm>
                        <a:prstGeom prst="rect">
                          <a:avLst/>
                        </a:prstGeom>
                        <a:solidFill>
                          <a:srgbClr val="FF0000"/>
                        </a:solidFill>
                        <a:ln w="9525">
                          <a:noFill/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en-US" sz="1600">
                            <a:solidFill>
                              <a:prstClr val="black"/>
                            </a:solidFill>
                          </a:endParaRPr>
                        </a:p>
                      </p:txBody>
                    </p:sp>
                    <p:sp>
                      <p:nvSpPr>
                        <p:cNvPr id="275" name="Rectangle 19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030" y="859"/>
                          <a:ext cx="90" cy="263"/>
                        </a:xfrm>
                        <a:prstGeom prst="rect">
                          <a:avLst/>
                        </a:prstGeom>
                        <a:solidFill>
                          <a:srgbClr val="FF0000"/>
                        </a:solidFill>
                        <a:ln w="9525">
                          <a:noFill/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en-US" sz="1600">
                            <a:solidFill>
                              <a:prstClr val="black"/>
                            </a:solidFill>
                          </a:endParaRPr>
                        </a:p>
                      </p:txBody>
                    </p:sp>
                    <p:sp>
                      <p:nvSpPr>
                        <p:cNvPr id="276" name="Rectangle 20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120" y="838"/>
                          <a:ext cx="91" cy="263"/>
                        </a:xfrm>
                        <a:prstGeom prst="rect">
                          <a:avLst/>
                        </a:prstGeom>
                        <a:solidFill>
                          <a:srgbClr val="FF0000"/>
                        </a:solidFill>
                        <a:ln w="9525">
                          <a:noFill/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en-US" sz="1600">
                            <a:solidFill>
                              <a:prstClr val="black"/>
                            </a:solidFill>
                          </a:endParaRPr>
                        </a:p>
                      </p:txBody>
                    </p:sp>
                    <p:sp>
                      <p:nvSpPr>
                        <p:cNvPr id="277" name="Rectangle 21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150" y="818"/>
                          <a:ext cx="91" cy="263"/>
                        </a:xfrm>
                        <a:prstGeom prst="rect">
                          <a:avLst/>
                        </a:prstGeom>
                        <a:solidFill>
                          <a:srgbClr val="FF0000"/>
                        </a:solidFill>
                        <a:ln w="9525">
                          <a:noFill/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en-US" sz="1600">
                            <a:solidFill>
                              <a:prstClr val="black"/>
                            </a:solidFill>
                          </a:endParaRPr>
                        </a:p>
                      </p:txBody>
                    </p:sp>
                    <p:sp>
                      <p:nvSpPr>
                        <p:cNvPr id="278" name="Oval 22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547" y="717"/>
                          <a:ext cx="694" cy="182"/>
                        </a:xfrm>
                        <a:prstGeom prst="ellipse">
                          <a:avLst/>
                        </a:prstGeom>
                        <a:solidFill>
                          <a:srgbClr val="FF0000"/>
                        </a:solidFill>
                        <a:ln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en-US" sz="1600">
                            <a:solidFill>
                              <a:prstClr val="black"/>
                            </a:solidFill>
                          </a:endParaRPr>
                        </a:p>
                      </p:txBody>
                    </p:sp>
                    <p:sp>
                      <p:nvSpPr>
                        <p:cNvPr id="279" name="Line 23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547" y="798"/>
                          <a:ext cx="0" cy="283"/>
                        </a:xfrm>
                        <a:prstGeom prst="line">
                          <a:avLst/>
                        </a:prstGeom>
                        <a:noFill/>
                        <a:ln w="19050">
                          <a:solidFill>
                            <a:schemeClr val="folHlink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en-US" sz="1600">
                            <a:solidFill>
                              <a:prstClr val="black"/>
                            </a:solidFill>
                          </a:endParaRPr>
                        </a:p>
                      </p:txBody>
                    </p:sp>
                    <p:sp>
                      <p:nvSpPr>
                        <p:cNvPr id="280" name="Text Box 24"/>
                        <p:cNvSpPr txBox="1"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506" y="884"/>
                          <a:ext cx="790" cy="247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anchor="ctr">
                          <a:spAutoFit/>
                        </a:bodyPr>
                        <a:lstStyle/>
                        <a:p>
                          <a:pPr algn="ctr" eaLnBrk="0" hangingPunct="0"/>
                          <a:r>
                            <a:rPr kumimoji="1" lang="en-US" sz="1600" b="1" dirty="0">
                              <a:solidFill>
                                <a:prstClr val="black"/>
                              </a:solidFill>
                            </a:rPr>
                            <a:t>Data</a:t>
                          </a:r>
                          <a:endParaRPr kumimoji="1" lang="en-US" sz="1600" b="1" dirty="0">
                            <a:solidFill>
                              <a:prstClr val="white"/>
                            </a:solidFill>
                          </a:endParaRPr>
                        </a:p>
                      </p:txBody>
                    </p:sp>
                  </p:grpSp>
                  <p:cxnSp>
                    <p:nvCxnSpPr>
                      <p:cNvPr id="265" name="Straight Connector 264"/>
                      <p:cNvCxnSpPr/>
                      <p:nvPr/>
                    </p:nvCxnSpPr>
                    <p:spPr>
                      <a:xfrm>
                        <a:off x="1524000" y="2435334"/>
                        <a:ext cx="304800" cy="0"/>
                      </a:xfrm>
                      <a:prstGeom prst="line">
                        <a:avLst/>
                      </a:prstGeom>
                      <a:ln w="3810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sp>
                  <p:nvSpPr>
                    <p:cNvPr id="262" name="Rectangle 261"/>
                    <p:cNvSpPr/>
                    <p:nvPr/>
                  </p:nvSpPr>
                  <p:spPr>
                    <a:xfrm>
                      <a:off x="1562100" y="2103137"/>
                      <a:ext cx="1447800" cy="609600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prstClr val="white"/>
                        </a:solidFill>
                      </a:endParaRPr>
                    </a:p>
                  </p:txBody>
                </p:sp>
              </p:grpSp>
              <p:cxnSp>
                <p:nvCxnSpPr>
                  <p:cNvPr id="260" name="Straight Connector 259"/>
                  <p:cNvCxnSpPr/>
                  <p:nvPr/>
                </p:nvCxnSpPr>
                <p:spPr>
                  <a:xfrm>
                    <a:off x="3009900" y="2407937"/>
                    <a:ext cx="304800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258" name="Straight Connector 257"/>
                <p:cNvCxnSpPr/>
                <p:nvPr/>
              </p:nvCxnSpPr>
              <p:spPr>
                <a:xfrm>
                  <a:off x="2286000" y="2712737"/>
                  <a:ext cx="0" cy="22860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9" name="Group 208"/>
              <p:cNvGrpSpPr/>
              <p:nvPr/>
            </p:nvGrpSpPr>
            <p:grpSpPr>
              <a:xfrm>
                <a:off x="1562100" y="3124200"/>
                <a:ext cx="1752600" cy="838200"/>
                <a:chOff x="1562100" y="2103137"/>
                <a:chExt cx="1752600" cy="838200"/>
              </a:xfrm>
            </p:grpSpPr>
            <p:grpSp>
              <p:nvGrpSpPr>
                <p:cNvPr id="233" name="Group 232"/>
                <p:cNvGrpSpPr/>
                <p:nvPr/>
              </p:nvGrpSpPr>
              <p:grpSpPr>
                <a:xfrm>
                  <a:off x="1562100" y="2103137"/>
                  <a:ext cx="1752600" cy="609600"/>
                  <a:chOff x="1562100" y="2103137"/>
                  <a:chExt cx="1752600" cy="609600"/>
                </a:xfrm>
              </p:grpSpPr>
              <p:grpSp>
                <p:nvGrpSpPr>
                  <p:cNvPr id="235" name="Group 234"/>
                  <p:cNvGrpSpPr/>
                  <p:nvPr/>
                </p:nvGrpSpPr>
                <p:grpSpPr>
                  <a:xfrm>
                    <a:off x="1562100" y="2103137"/>
                    <a:ext cx="1447800" cy="609600"/>
                    <a:chOff x="1562100" y="2103137"/>
                    <a:chExt cx="1447800" cy="609600"/>
                  </a:xfrm>
                </p:grpSpPr>
                <p:grpSp>
                  <p:nvGrpSpPr>
                    <p:cNvPr id="237" name="Group 236"/>
                    <p:cNvGrpSpPr/>
                    <p:nvPr/>
                  </p:nvGrpSpPr>
                  <p:grpSpPr>
                    <a:xfrm>
                      <a:off x="1562100" y="2103137"/>
                      <a:ext cx="1447800" cy="609600"/>
                      <a:chOff x="838200" y="2130534"/>
                      <a:chExt cx="1447800" cy="609600"/>
                    </a:xfrm>
                  </p:grpSpPr>
                  <p:sp>
                    <p:nvSpPr>
                      <p:cNvPr id="239" name="Oval 238"/>
                      <p:cNvSpPr/>
                      <p:nvPr/>
                    </p:nvSpPr>
                    <p:spPr>
                      <a:xfrm>
                        <a:off x="1828800" y="2206734"/>
                        <a:ext cx="457200" cy="457200"/>
                      </a:xfrm>
                      <a:prstGeom prst="ellipse">
                        <a:avLst/>
                      </a:prstGeom>
                      <a:solidFill>
                        <a:schemeClr val="tx2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b="1" dirty="0">
                            <a:solidFill>
                              <a:prstClr val="white"/>
                            </a:solidFill>
                          </a:rPr>
                          <a:t>C</a:t>
                        </a:r>
                      </a:p>
                    </p:txBody>
                  </p:sp>
                  <p:grpSp>
                    <p:nvGrpSpPr>
                      <p:cNvPr id="240" name="Group 9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838200" y="2130534"/>
                        <a:ext cx="742513" cy="609600"/>
                        <a:chOff x="506" y="717"/>
                        <a:chExt cx="790" cy="445"/>
                      </a:xfrm>
                    </p:grpSpPr>
                    <p:sp>
                      <p:nvSpPr>
                        <p:cNvPr id="242" name="Oval 10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547" y="980"/>
                          <a:ext cx="694" cy="182"/>
                        </a:xfrm>
                        <a:prstGeom prst="ellipse">
                          <a:avLst/>
                        </a:prstGeom>
                        <a:solidFill>
                          <a:srgbClr val="FF0000"/>
                        </a:solidFill>
                        <a:ln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en-US" sz="1600">
                            <a:solidFill>
                              <a:prstClr val="black"/>
                            </a:solidFill>
                          </a:endParaRPr>
                        </a:p>
                      </p:txBody>
                    </p:sp>
                    <p:sp>
                      <p:nvSpPr>
                        <p:cNvPr id="243" name="Line 11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1241" y="798"/>
                          <a:ext cx="0" cy="283"/>
                        </a:xfrm>
                        <a:prstGeom prst="line">
                          <a:avLst/>
                        </a:prstGeom>
                        <a:noFill/>
                        <a:ln w="19050">
                          <a:solidFill>
                            <a:schemeClr val="folHlink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en-US" sz="1600">
                            <a:solidFill>
                              <a:prstClr val="black"/>
                            </a:solidFill>
                          </a:endParaRPr>
                        </a:p>
                      </p:txBody>
                    </p:sp>
                    <p:sp>
                      <p:nvSpPr>
                        <p:cNvPr id="244" name="Line 12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728" y="899"/>
                          <a:ext cx="0" cy="81"/>
                        </a:xfrm>
                        <a:prstGeom prst="line">
                          <a:avLst/>
                        </a:prstGeom>
                        <a:noFill/>
                        <a:ln w="19050">
                          <a:solidFill>
                            <a:schemeClr val="folHlink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en-US" sz="1600">
                            <a:solidFill>
                              <a:prstClr val="black"/>
                            </a:solidFill>
                          </a:endParaRPr>
                        </a:p>
                      </p:txBody>
                    </p:sp>
                    <p:sp>
                      <p:nvSpPr>
                        <p:cNvPr id="245" name="Line 13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939" y="899"/>
                          <a:ext cx="0" cy="81"/>
                        </a:xfrm>
                        <a:prstGeom prst="line">
                          <a:avLst/>
                        </a:prstGeom>
                        <a:noFill/>
                        <a:ln w="19050">
                          <a:solidFill>
                            <a:schemeClr val="folHlink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en-US" sz="1600">
                            <a:solidFill>
                              <a:prstClr val="black"/>
                            </a:solidFill>
                          </a:endParaRPr>
                        </a:p>
                      </p:txBody>
                    </p:sp>
                    <p:sp>
                      <p:nvSpPr>
                        <p:cNvPr id="246" name="Rectangle 14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849" y="899"/>
                          <a:ext cx="90" cy="243"/>
                        </a:xfrm>
                        <a:prstGeom prst="rect">
                          <a:avLst/>
                        </a:prstGeom>
                        <a:solidFill>
                          <a:srgbClr val="FF0000"/>
                        </a:solidFill>
                        <a:ln w="9525">
                          <a:noFill/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en-US" sz="1600">
                            <a:solidFill>
                              <a:prstClr val="black"/>
                            </a:solidFill>
                          </a:endParaRPr>
                        </a:p>
                      </p:txBody>
                    </p:sp>
                    <p:sp>
                      <p:nvSpPr>
                        <p:cNvPr id="247" name="Rectangle 15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939" y="879"/>
                          <a:ext cx="91" cy="263"/>
                        </a:xfrm>
                        <a:prstGeom prst="rect">
                          <a:avLst/>
                        </a:prstGeom>
                        <a:solidFill>
                          <a:srgbClr val="FF0000"/>
                        </a:solidFill>
                        <a:ln w="9525">
                          <a:noFill/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en-US" sz="1600">
                            <a:solidFill>
                              <a:prstClr val="black"/>
                            </a:solidFill>
                          </a:endParaRPr>
                        </a:p>
                      </p:txBody>
                    </p:sp>
                    <p:sp>
                      <p:nvSpPr>
                        <p:cNvPr id="248" name="Rectangle 16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728" y="899"/>
                          <a:ext cx="121" cy="223"/>
                        </a:xfrm>
                        <a:prstGeom prst="rect">
                          <a:avLst/>
                        </a:prstGeom>
                        <a:solidFill>
                          <a:srgbClr val="FF0000"/>
                        </a:solidFill>
                        <a:ln w="9525">
                          <a:noFill/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en-US" sz="1600">
                            <a:solidFill>
                              <a:prstClr val="black"/>
                            </a:solidFill>
                          </a:endParaRPr>
                        </a:p>
                      </p:txBody>
                    </p:sp>
                    <p:sp>
                      <p:nvSpPr>
                        <p:cNvPr id="249" name="Rectangle 17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547" y="818"/>
                          <a:ext cx="121" cy="263"/>
                        </a:xfrm>
                        <a:prstGeom prst="rect">
                          <a:avLst/>
                        </a:prstGeom>
                        <a:solidFill>
                          <a:srgbClr val="FF0000"/>
                        </a:solidFill>
                        <a:ln w="9525">
                          <a:noFill/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en-US" sz="1600">
                            <a:solidFill>
                              <a:prstClr val="black"/>
                            </a:solidFill>
                          </a:endParaRPr>
                        </a:p>
                      </p:txBody>
                    </p:sp>
                    <p:sp>
                      <p:nvSpPr>
                        <p:cNvPr id="250" name="Rectangle 18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668" y="859"/>
                          <a:ext cx="120" cy="263"/>
                        </a:xfrm>
                        <a:prstGeom prst="rect">
                          <a:avLst/>
                        </a:prstGeom>
                        <a:solidFill>
                          <a:srgbClr val="FF0000"/>
                        </a:solidFill>
                        <a:ln w="9525">
                          <a:noFill/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en-US" sz="1600">
                            <a:solidFill>
                              <a:prstClr val="black"/>
                            </a:solidFill>
                          </a:endParaRPr>
                        </a:p>
                      </p:txBody>
                    </p:sp>
                    <p:sp>
                      <p:nvSpPr>
                        <p:cNvPr id="251" name="Rectangle 19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030" y="859"/>
                          <a:ext cx="90" cy="263"/>
                        </a:xfrm>
                        <a:prstGeom prst="rect">
                          <a:avLst/>
                        </a:prstGeom>
                        <a:solidFill>
                          <a:srgbClr val="FF0000"/>
                        </a:solidFill>
                        <a:ln w="9525">
                          <a:noFill/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en-US" sz="1600">
                            <a:solidFill>
                              <a:prstClr val="black"/>
                            </a:solidFill>
                          </a:endParaRPr>
                        </a:p>
                      </p:txBody>
                    </p:sp>
                    <p:sp>
                      <p:nvSpPr>
                        <p:cNvPr id="252" name="Rectangle 20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120" y="838"/>
                          <a:ext cx="91" cy="263"/>
                        </a:xfrm>
                        <a:prstGeom prst="rect">
                          <a:avLst/>
                        </a:prstGeom>
                        <a:solidFill>
                          <a:srgbClr val="FF0000"/>
                        </a:solidFill>
                        <a:ln w="9525">
                          <a:noFill/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en-US" sz="1600">
                            <a:solidFill>
                              <a:prstClr val="black"/>
                            </a:solidFill>
                          </a:endParaRPr>
                        </a:p>
                      </p:txBody>
                    </p:sp>
                    <p:sp>
                      <p:nvSpPr>
                        <p:cNvPr id="253" name="Rectangle 21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150" y="818"/>
                          <a:ext cx="91" cy="263"/>
                        </a:xfrm>
                        <a:prstGeom prst="rect">
                          <a:avLst/>
                        </a:prstGeom>
                        <a:solidFill>
                          <a:srgbClr val="FF0000"/>
                        </a:solidFill>
                        <a:ln w="9525">
                          <a:noFill/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en-US" sz="1600">
                            <a:solidFill>
                              <a:prstClr val="black"/>
                            </a:solidFill>
                          </a:endParaRPr>
                        </a:p>
                      </p:txBody>
                    </p:sp>
                    <p:sp>
                      <p:nvSpPr>
                        <p:cNvPr id="254" name="Oval 22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547" y="717"/>
                          <a:ext cx="694" cy="182"/>
                        </a:xfrm>
                        <a:prstGeom prst="ellipse">
                          <a:avLst/>
                        </a:prstGeom>
                        <a:solidFill>
                          <a:srgbClr val="FF0000"/>
                        </a:solidFill>
                        <a:ln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en-US" sz="1600">
                            <a:solidFill>
                              <a:prstClr val="black"/>
                            </a:solidFill>
                          </a:endParaRPr>
                        </a:p>
                      </p:txBody>
                    </p:sp>
                    <p:sp>
                      <p:nvSpPr>
                        <p:cNvPr id="255" name="Line 23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547" y="798"/>
                          <a:ext cx="0" cy="283"/>
                        </a:xfrm>
                        <a:prstGeom prst="line">
                          <a:avLst/>
                        </a:prstGeom>
                        <a:noFill/>
                        <a:ln w="19050">
                          <a:solidFill>
                            <a:schemeClr val="folHlink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en-US" sz="1600">
                            <a:solidFill>
                              <a:prstClr val="black"/>
                            </a:solidFill>
                          </a:endParaRPr>
                        </a:p>
                      </p:txBody>
                    </p:sp>
                    <p:sp>
                      <p:nvSpPr>
                        <p:cNvPr id="256" name="Text Box 24"/>
                        <p:cNvSpPr txBox="1"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506" y="884"/>
                          <a:ext cx="790" cy="247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anchor="ctr">
                          <a:spAutoFit/>
                        </a:bodyPr>
                        <a:lstStyle/>
                        <a:p>
                          <a:pPr algn="ctr" eaLnBrk="0" hangingPunct="0"/>
                          <a:r>
                            <a:rPr kumimoji="1" lang="en-US" sz="1600" b="1" dirty="0">
                              <a:solidFill>
                                <a:prstClr val="black"/>
                              </a:solidFill>
                            </a:rPr>
                            <a:t>Data</a:t>
                          </a:r>
                          <a:endParaRPr kumimoji="1" lang="en-US" sz="1600" b="1" dirty="0">
                            <a:solidFill>
                              <a:prstClr val="white"/>
                            </a:solidFill>
                          </a:endParaRPr>
                        </a:p>
                      </p:txBody>
                    </p:sp>
                  </p:grpSp>
                  <p:cxnSp>
                    <p:nvCxnSpPr>
                      <p:cNvPr id="241" name="Straight Connector 240"/>
                      <p:cNvCxnSpPr/>
                      <p:nvPr/>
                    </p:nvCxnSpPr>
                    <p:spPr>
                      <a:xfrm>
                        <a:off x="1524000" y="2435334"/>
                        <a:ext cx="304800" cy="0"/>
                      </a:xfrm>
                      <a:prstGeom prst="line">
                        <a:avLst/>
                      </a:prstGeom>
                      <a:ln w="3810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sp>
                  <p:nvSpPr>
                    <p:cNvPr id="238" name="Rectangle 237"/>
                    <p:cNvSpPr/>
                    <p:nvPr/>
                  </p:nvSpPr>
                  <p:spPr>
                    <a:xfrm>
                      <a:off x="1562100" y="2103137"/>
                      <a:ext cx="1447800" cy="609600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prstClr val="white"/>
                        </a:solidFill>
                      </a:endParaRPr>
                    </a:p>
                  </p:txBody>
                </p:sp>
              </p:grpSp>
              <p:cxnSp>
                <p:nvCxnSpPr>
                  <p:cNvPr id="236" name="Straight Connector 235"/>
                  <p:cNvCxnSpPr/>
                  <p:nvPr/>
                </p:nvCxnSpPr>
                <p:spPr>
                  <a:xfrm>
                    <a:off x="3009900" y="2407937"/>
                    <a:ext cx="304800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234" name="Straight Connector 233"/>
                <p:cNvCxnSpPr/>
                <p:nvPr/>
              </p:nvCxnSpPr>
              <p:spPr>
                <a:xfrm>
                  <a:off x="2286000" y="2712737"/>
                  <a:ext cx="0" cy="22860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10" name="Group 209"/>
              <p:cNvGrpSpPr/>
              <p:nvPr/>
            </p:nvGrpSpPr>
            <p:grpSpPr>
              <a:xfrm>
                <a:off x="1562100" y="4800600"/>
                <a:ext cx="1752600" cy="609600"/>
                <a:chOff x="1486335" y="4953000"/>
                <a:chExt cx="1752600" cy="609600"/>
              </a:xfrm>
            </p:grpSpPr>
            <p:grpSp>
              <p:nvGrpSpPr>
                <p:cNvPr id="211" name="Group 210"/>
                <p:cNvGrpSpPr/>
                <p:nvPr/>
              </p:nvGrpSpPr>
              <p:grpSpPr>
                <a:xfrm>
                  <a:off x="1486335" y="4953000"/>
                  <a:ext cx="1447800" cy="609600"/>
                  <a:chOff x="1562100" y="2103137"/>
                  <a:chExt cx="1447800" cy="609600"/>
                </a:xfrm>
              </p:grpSpPr>
              <p:grpSp>
                <p:nvGrpSpPr>
                  <p:cNvPr id="213" name="Group 212"/>
                  <p:cNvGrpSpPr/>
                  <p:nvPr/>
                </p:nvGrpSpPr>
                <p:grpSpPr>
                  <a:xfrm>
                    <a:off x="1562100" y="2103137"/>
                    <a:ext cx="1447800" cy="609600"/>
                    <a:chOff x="838200" y="2130534"/>
                    <a:chExt cx="1447800" cy="609600"/>
                  </a:xfrm>
                </p:grpSpPr>
                <p:sp>
                  <p:nvSpPr>
                    <p:cNvPr id="215" name="Oval 214"/>
                    <p:cNvSpPr/>
                    <p:nvPr/>
                  </p:nvSpPr>
                  <p:spPr>
                    <a:xfrm>
                      <a:off x="1828800" y="2206734"/>
                      <a:ext cx="457200" cy="457200"/>
                    </a:xfrm>
                    <a:prstGeom prst="ellipse">
                      <a:avLst/>
                    </a:prstGeom>
                    <a:solidFill>
                      <a:schemeClr val="tx2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b="1" dirty="0">
                          <a:solidFill>
                            <a:prstClr val="white"/>
                          </a:solidFill>
                        </a:rPr>
                        <a:t>C</a:t>
                      </a:r>
                    </a:p>
                  </p:txBody>
                </p:sp>
                <p:grpSp>
                  <p:nvGrpSpPr>
                    <p:cNvPr id="216" name="Group 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838200" y="2130534"/>
                      <a:ext cx="742513" cy="609600"/>
                      <a:chOff x="506" y="717"/>
                      <a:chExt cx="790" cy="445"/>
                    </a:xfrm>
                  </p:grpSpPr>
                  <p:sp>
                    <p:nvSpPr>
                      <p:cNvPr id="218" name="Oval 1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547" y="980"/>
                        <a:ext cx="694" cy="182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US" sz="1600">
                          <a:solidFill>
                            <a:prstClr val="black"/>
                          </a:solidFill>
                        </a:endParaRPr>
                      </a:p>
                    </p:txBody>
                  </p:sp>
                  <p:sp>
                    <p:nvSpPr>
                      <p:cNvPr id="219" name="Line 1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41" y="798"/>
                        <a:ext cx="0" cy="283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folHlink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US" sz="1600">
                          <a:solidFill>
                            <a:prstClr val="black"/>
                          </a:solidFill>
                        </a:endParaRPr>
                      </a:p>
                    </p:txBody>
                  </p:sp>
                  <p:sp>
                    <p:nvSpPr>
                      <p:cNvPr id="220" name="Line 1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728" y="899"/>
                        <a:ext cx="0" cy="81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folHlink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US" sz="1600">
                          <a:solidFill>
                            <a:prstClr val="black"/>
                          </a:solidFill>
                        </a:endParaRPr>
                      </a:p>
                    </p:txBody>
                  </p:sp>
                  <p:sp>
                    <p:nvSpPr>
                      <p:cNvPr id="221" name="Line 1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939" y="899"/>
                        <a:ext cx="0" cy="81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folHlink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US" sz="1600">
                          <a:solidFill>
                            <a:prstClr val="black"/>
                          </a:solidFill>
                        </a:endParaRPr>
                      </a:p>
                    </p:txBody>
                  </p:sp>
                  <p:sp>
                    <p:nvSpPr>
                      <p:cNvPr id="222" name="Rectangle 1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49" y="899"/>
                        <a:ext cx="90" cy="243"/>
                      </a:xfrm>
                      <a:prstGeom prst="rect">
                        <a:avLst/>
                      </a:prstGeom>
                      <a:solidFill>
                        <a:srgbClr val="FF0000"/>
                      </a:solidFill>
                      <a:ln w="9525">
                        <a:noFill/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US" sz="1600">
                          <a:solidFill>
                            <a:prstClr val="black"/>
                          </a:solidFill>
                        </a:endParaRPr>
                      </a:p>
                    </p:txBody>
                  </p:sp>
                  <p:sp>
                    <p:nvSpPr>
                      <p:cNvPr id="223" name="Rectangle 1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9" y="879"/>
                        <a:ext cx="91" cy="263"/>
                      </a:xfrm>
                      <a:prstGeom prst="rect">
                        <a:avLst/>
                      </a:prstGeom>
                      <a:solidFill>
                        <a:srgbClr val="FF0000"/>
                      </a:solidFill>
                      <a:ln w="9525">
                        <a:noFill/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US" sz="1600">
                          <a:solidFill>
                            <a:prstClr val="black"/>
                          </a:solidFill>
                        </a:endParaRPr>
                      </a:p>
                    </p:txBody>
                  </p:sp>
                  <p:sp>
                    <p:nvSpPr>
                      <p:cNvPr id="224" name="Rectangle 1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8" y="899"/>
                        <a:ext cx="121" cy="223"/>
                      </a:xfrm>
                      <a:prstGeom prst="rect">
                        <a:avLst/>
                      </a:prstGeom>
                      <a:solidFill>
                        <a:srgbClr val="FF0000"/>
                      </a:solidFill>
                      <a:ln w="9525">
                        <a:noFill/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US" sz="1600">
                          <a:solidFill>
                            <a:prstClr val="black"/>
                          </a:solidFill>
                        </a:endParaRPr>
                      </a:p>
                    </p:txBody>
                  </p:sp>
                  <p:sp>
                    <p:nvSpPr>
                      <p:cNvPr id="225" name="Rectangle 1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547" y="818"/>
                        <a:ext cx="121" cy="263"/>
                      </a:xfrm>
                      <a:prstGeom prst="rect">
                        <a:avLst/>
                      </a:prstGeom>
                      <a:solidFill>
                        <a:srgbClr val="FF0000"/>
                      </a:solidFill>
                      <a:ln w="9525">
                        <a:noFill/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US" sz="1600">
                          <a:solidFill>
                            <a:prstClr val="black"/>
                          </a:solidFill>
                        </a:endParaRPr>
                      </a:p>
                    </p:txBody>
                  </p:sp>
                  <p:sp>
                    <p:nvSpPr>
                      <p:cNvPr id="226" name="Rectangle 1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668" y="859"/>
                        <a:ext cx="120" cy="263"/>
                      </a:xfrm>
                      <a:prstGeom prst="rect">
                        <a:avLst/>
                      </a:prstGeom>
                      <a:solidFill>
                        <a:srgbClr val="FF0000"/>
                      </a:solidFill>
                      <a:ln w="9525">
                        <a:noFill/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US" sz="1600">
                          <a:solidFill>
                            <a:prstClr val="black"/>
                          </a:solidFill>
                        </a:endParaRPr>
                      </a:p>
                    </p:txBody>
                  </p:sp>
                  <p:sp>
                    <p:nvSpPr>
                      <p:cNvPr id="227" name="Rectangle 1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030" y="859"/>
                        <a:ext cx="90" cy="263"/>
                      </a:xfrm>
                      <a:prstGeom prst="rect">
                        <a:avLst/>
                      </a:prstGeom>
                      <a:solidFill>
                        <a:srgbClr val="FF0000"/>
                      </a:solidFill>
                      <a:ln w="9525">
                        <a:noFill/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US" sz="1600">
                          <a:solidFill>
                            <a:prstClr val="black"/>
                          </a:solidFill>
                        </a:endParaRPr>
                      </a:p>
                    </p:txBody>
                  </p:sp>
                  <p:sp>
                    <p:nvSpPr>
                      <p:cNvPr id="228" name="Rectangle 2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120" y="838"/>
                        <a:ext cx="91" cy="263"/>
                      </a:xfrm>
                      <a:prstGeom prst="rect">
                        <a:avLst/>
                      </a:prstGeom>
                      <a:solidFill>
                        <a:srgbClr val="FF0000"/>
                      </a:solidFill>
                      <a:ln w="9525">
                        <a:noFill/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US" sz="1600">
                          <a:solidFill>
                            <a:prstClr val="black"/>
                          </a:solidFill>
                        </a:endParaRPr>
                      </a:p>
                    </p:txBody>
                  </p:sp>
                  <p:sp>
                    <p:nvSpPr>
                      <p:cNvPr id="229" name="Rectangle 2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150" y="818"/>
                        <a:ext cx="91" cy="263"/>
                      </a:xfrm>
                      <a:prstGeom prst="rect">
                        <a:avLst/>
                      </a:prstGeom>
                      <a:solidFill>
                        <a:srgbClr val="FF0000"/>
                      </a:solidFill>
                      <a:ln w="9525">
                        <a:noFill/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US" sz="1600">
                          <a:solidFill>
                            <a:prstClr val="black"/>
                          </a:solidFill>
                        </a:endParaRPr>
                      </a:p>
                    </p:txBody>
                  </p:sp>
                  <p:sp>
                    <p:nvSpPr>
                      <p:cNvPr id="230" name="Oval 2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547" y="717"/>
                        <a:ext cx="694" cy="182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US" sz="1600">
                          <a:solidFill>
                            <a:prstClr val="black"/>
                          </a:solidFill>
                        </a:endParaRPr>
                      </a:p>
                    </p:txBody>
                  </p:sp>
                  <p:sp>
                    <p:nvSpPr>
                      <p:cNvPr id="231" name="Line 2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547" y="798"/>
                        <a:ext cx="0" cy="283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folHlink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US" sz="1600">
                          <a:solidFill>
                            <a:prstClr val="black"/>
                          </a:solidFill>
                        </a:endParaRPr>
                      </a:p>
                    </p:txBody>
                  </p:sp>
                  <p:sp>
                    <p:nvSpPr>
                      <p:cNvPr id="232" name="Text Box 24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506" y="884"/>
                        <a:ext cx="790" cy="247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anchor="ctr">
                        <a:spAutoFit/>
                      </a:bodyPr>
                      <a:lstStyle/>
                      <a:p>
                        <a:pPr algn="ctr" eaLnBrk="0" hangingPunct="0"/>
                        <a:r>
                          <a:rPr kumimoji="1" lang="en-US" sz="1600" b="1" dirty="0">
                            <a:solidFill>
                              <a:prstClr val="black"/>
                            </a:solidFill>
                          </a:rPr>
                          <a:t>Data</a:t>
                        </a:r>
                        <a:endParaRPr kumimoji="1" lang="en-US" sz="1600" b="1" dirty="0">
                          <a:solidFill>
                            <a:prstClr val="white"/>
                          </a:solidFill>
                        </a:endParaRPr>
                      </a:p>
                    </p:txBody>
                  </p:sp>
                </p:grpSp>
                <p:cxnSp>
                  <p:nvCxnSpPr>
                    <p:cNvPr id="217" name="Straight Connector 216"/>
                    <p:cNvCxnSpPr/>
                    <p:nvPr/>
                  </p:nvCxnSpPr>
                  <p:spPr>
                    <a:xfrm>
                      <a:off x="1524000" y="2435334"/>
                      <a:ext cx="3048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214" name="Rectangle 213"/>
                  <p:cNvSpPr/>
                  <p:nvPr/>
                </p:nvSpPr>
                <p:spPr>
                  <a:xfrm>
                    <a:off x="1562100" y="2103137"/>
                    <a:ext cx="1447800" cy="609600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prstClr val="white"/>
                      </a:solidFill>
                    </a:endParaRPr>
                  </a:p>
                </p:txBody>
              </p:sp>
            </p:grpSp>
            <p:cxnSp>
              <p:nvCxnSpPr>
                <p:cNvPr id="212" name="Straight Connector 211"/>
                <p:cNvCxnSpPr/>
                <p:nvPr/>
              </p:nvCxnSpPr>
              <p:spPr>
                <a:xfrm>
                  <a:off x="2934135" y="5257800"/>
                  <a:ext cx="304800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305" name="Group 304"/>
            <p:cNvGrpSpPr/>
            <p:nvPr/>
          </p:nvGrpSpPr>
          <p:grpSpPr>
            <a:xfrm>
              <a:off x="2971800" y="2286000"/>
              <a:ext cx="1752600" cy="3124200"/>
              <a:chOff x="1562100" y="2286000"/>
              <a:chExt cx="1752600" cy="3124200"/>
            </a:xfrm>
          </p:grpSpPr>
          <p:grpSp>
            <p:nvGrpSpPr>
              <p:cNvPr id="306" name="Group 305"/>
              <p:cNvGrpSpPr/>
              <p:nvPr/>
            </p:nvGrpSpPr>
            <p:grpSpPr>
              <a:xfrm>
                <a:off x="1562100" y="2286000"/>
                <a:ext cx="1752600" cy="838200"/>
                <a:chOff x="1562100" y="2103137"/>
                <a:chExt cx="1752600" cy="838200"/>
              </a:xfrm>
            </p:grpSpPr>
            <p:grpSp>
              <p:nvGrpSpPr>
                <p:cNvPr id="380" name="Group 379"/>
                <p:cNvGrpSpPr/>
                <p:nvPr/>
              </p:nvGrpSpPr>
              <p:grpSpPr>
                <a:xfrm>
                  <a:off x="1562100" y="2103137"/>
                  <a:ext cx="1752600" cy="609600"/>
                  <a:chOff x="1562100" y="2103137"/>
                  <a:chExt cx="1752600" cy="609600"/>
                </a:xfrm>
              </p:grpSpPr>
              <p:grpSp>
                <p:nvGrpSpPr>
                  <p:cNvPr id="382" name="Group 381"/>
                  <p:cNvGrpSpPr/>
                  <p:nvPr/>
                </p:nvGrpSpPr>
                <p:grpSpPr>
                  <a:xfrm>
                    <a:off x="1562100" y="2103137"/>
                    <a:ext cx="1447800" cy="609600"/>
                    <a:chOff x="1562100" y="2103137"/>
                    <a:chExt cx="1447800" cy="609600"/>
                  </a:xfrm>
                </p:grpSpPr>
                <p:grpSp>
                  <p:nvGrpSpPr>
                    <p:cNvPr id="384" name="Group 383"/>
                    <p:cNvGrpSpPr/>
                    <p:nvPr/>
                  </p:nvGrpSpPr>
                  <p:grpSpPr>
                    <a:xfrm>
                      <a:off x="1562100" y="2103137"/>
                      <a:ext cx="1447800" cy="609600"/>
                      <a:chOff x="838200" y="2130534"/>
                      <a:chExt cx="1447800" cy="609600"/>
                    </a:xfrm>
                  </p:grpSpPr>
                  <p:sp>
                    <p:nvSpPr>
                      <p:cNvPr id="386" name="Oval 385"/>
                      <p:cNvSpPr/>
                      <p:nvPr/>
                    </p:nvSpPr>
                    <p:spPr>
                      <a:xfrm>
                        <a:off x="1828800" y="2206734"/>
                        <a:ext cx="457200" cy="457200"/>
                      </a:xfrm>
                      <a:prstGeom prst="ellipse">
                        <a:avLst/>
                      </a:prstGeom>
                      <a:solidFill>
                        <a:schemeClr val="tx2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b="1" dirty="0">
                            <a:solidFill>
                              <a:prstClr val="white"/>
                            </a:solidFill>
                          </a:rPr>
                          <a:t>C</a:t>
                        </a:r>
                      </a:p>
                    </p:txBody>
                  </p:sp>
                  <p:grpSp>
                    <p:nvGrpSpPr>
                      <p:cNvPr id="387" name="Group 9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838200" y="2130534"/>
                        <a:ext cx="742513" cy="609600"/>
                        <a:chOff x="506" y="717"/>
                        <a:chExt cx="790" cy="445"/>
                      </a:xfrm>
                    </p:grpSpPr>
                    <p:sp>
                      <p:nvSpPr>
                        <p:cNvPr id="389" name="Oval 10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547" y="980"/>
                          <a:ext cx="694" cy="182"/>
                        </a:xfrm>
                        <a:prstGeom prst="ellipse">
                          <a:avLst/>
                        </a:prstGeom>
                        <a:solidFill>
                          <a:srgbClr val="FF0000"/>
                        </a:solidFill>
                        <a:ln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en-US" sz="1600">
                            <a:solidFill>
                              <a:prstClr val="black"/>
                            </a:solidFill>
                          </a:endParaRPr>
                        </a:p>
                      </p:txBody>
                    </p:sp>
                    <p:sp>
                      <p:nvSpPr>
                        <p:cNvPr id="390" name="Line 11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1241" y="798"/>
                          <a:ext cx="0" cy="283"/>
                        </a:xfrm>
                        <a:prstGeom prst="line">
                          <a:avLst/>
                        </a:prstGeom>
                        <a:noFill/>
                        <a:ln w="19050">
                          <a:solidFill>
                            <a:schemeClr val="folHlink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en-US" sz="1600">
                            <a:solidFill>
                              <a:prstClr val="black"/>
                            </a:solidFill>
                          </a:endParaRPr>
                        </a:p>
                      </p:txBody>
                    </p:sp>
                    <p:sp>
                      <p:nvSpPr>
                        <p:cNvPr id="391" name="Line 12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728" y="899"/>
                          <a:ext cx="0" cy="81"/>
                        </a:xfrm>
                        <a:prstGeom prst="line">
                          <a:avLst/>
                        </a:prstGeom>
                        <a:noFill/>
                        <a:ln w="19050">
                          <a:solidFill>
                            <a:schemeClr val="folHlink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en-US" sz="1600">
                            <a:solidFill>
                              <a:prstClr val="black"/>
                            </a:solidFill>
                          </a:endParaRPr>
                        </a:p>
                      </p:txBody>
                    </p:sp>
                    <p:sp>
                      <p:nvSpPr>
                        <p:cNvPr id="392" name="Line 13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939" y="899"/>
                          <a:ext cx="0" cy="81"/>
                        </a:xfrm>
                        <a:prstGeom prst="line">
                          <a:avLst/>
                        </a:prstGeom>
                        <a:noFill/>
                        <a:ln w="19050">
                          <a:solidFill>
                            <a:schemeClr val="folHlink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en-US" sz="1600">
                            <a:solidFill>
                              <a:prstClr val="black"/>
                            </a:solidFill>
                          </a:endParaRPr>
                        </a:p>
                      </p:txBody>
                    </p:sp>
                    <p:sp>
                      <p:nvSpPr>
                        <p:cNvPr id="393" name="Rectangle 14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849" y="899"/>
                          <a:ext cx="90" cy="243"/>
                        </a:xfrm>
                        <a:prstGeom prst="rect">
                          <a:avLst/>
                        </a:prstGeom>
                        <a:solidFill>
                          <a:srgbClr val="FF0000"/>
                        </a:solidFill>
                        <a:ln w="9525">
                          <a:noFill/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en-US" sz="1600">
                            <a:solidFill>
                              <a:prstClr val="black"/>
                            </a:solidFill>
                          </a:endParaRPr>
                        </a:p>
                      </p:txBody>
                    </p:sp>
                    <p:sp>
                      <p:nvSpPr>
                        <p:cNvPr id="394" name="Rectangle 15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939" y="879"/>
                          <a:ext cx="91" cy="263"/>
                        </a:xfrm>
                        <a:prstGeom prst="rect">
                          <a:avLst/>
                        </a:prstGeom>
                        <a:solidFill>
                          <a:srgbClr val="FF0000"/>
                        </a:solidFill>
                        <a:ln w="9525">
                          <a:noFill/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en-US" sz="1600">
                            <a:solidFill>
                              <a:prstClr val="black"/>
                            </a:solidFill>
                          </a:endParaRPr>
                        </a:p>
                      </p:txBody>
                    </p:sp>
                    <p:sp>
                      <p:nvSpPr>
                        <p:cNvPr id="395" name="Rectangle 16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728" y="899"/>
                          <a:ext cx="121" cy="223"/>
                        </a:xfrm>
                        <a:prstGeom prst="rect">
                          <a:avLst/>
                        </a:prstGeom>
                        <a:solidFill>
                          <a:srgbClr val="FF0000"/>
                        </a:solidFill>
                        <a:ln w="9525">
                          <a:noFill/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en-US" sz="1600">
                            <a:solidFill>
                              <a:prstClr val="black"/>
                            </a:solidFill>
                          </a:endParaRPr>
                        </a:p>
                      </p:txBody>
                    </p:sp>
                    <p:sp>
                      <p:nvSpPr>
                        <p:cNvPr id="396" name="Rectangle 17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547" y="818"/>
                          <a:ext cx="121" cy="263"/>
                        </a:xfrm>
                        <a:prstGeom prst="rect">
                          <a:avLst/>
                        </a:prstGeom>
                        <a:solidFill>
                          <a:srgbClr val="FF0000"/>
                        </a:solidFill>
                        <a:ln w="9525">
                          <a:noFill/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en-US" sz="1600">
                            <a:solidFill>
                              <a:prstClr val="black"/>
                            </a:solidFill>
                          </a:endParaRPr>
                        </a:p>
                      </p:txBody>
                    </p:sp>
                    <p:sp>
                      <p:nvSpPr>
                        <p:cNvPr id="397" name="Rectangle 18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668" y="859"/>
                          <a:ext cx="120" cy="263"/>
                        </a:xfrm>
                        <a:prstGeom prst="rect">
                          <a:avLst/>
                        </a:prstGeom>
                        <a:solidFill>
                          <a:srgbClr val="FF0000"/>
                        </a:solidFill>
                        <a:ln w="9525">
                          <a:noFill/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en-US" sz="1600">
                            <a:solidFill>
                              <a:prstClr val="black"/>
                            </a:solidFill>
                          </a:endParaRPr>
                        </a:p>
                      </p:txBody>
                    </p:sp>
                    <p:sp>
                      <p:nvSpPr>
                        <p:cNvPr id="398" name="Rectangle 19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030" y="859"/>
                          <a:ext cx="90" cy="263"/>
                        </a:xfrm>
                        <a:prstGeom prst="rect">
                          <a:avLst/>
                        </a:prstGeom>
                        <a:solidFill>
                          <a:srgbClr val="FF0000"/>
                        </a:solidFill>
                        <a:ln w="9525">
                          <a:noFill/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en-US" sz="1600">
                            <a:solidFill>
                              <a:prstClr val="black"/>
                            </a:solidFill>
                          </a:endParaRPr>
                        </a:p>
                      </p:txBody>
                    </p:sp>
                    <p:sp>
                      <p:nvSpPr>
                        <p:cNvPr id="399" name="Rectangle 20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120" y="838"/>
                          <a:ext cx="91" cy="263"/>
                        </a:xfrm>
                        <a:prstGeom prst="rect">
                          <a:avLst/>
                        </a:prstGeom>
                        <a:solidFill>
                          <a:srgbClr val="FF0000"/>
                        </a:solidFill>
                        <a:ln w="9525">
                          <a:noFill/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en-US" sz="1600">
                            <a:solidFill>
                              <a:prstClr val="black"/>
                            </a:solidFill>
                          </a:endParaRPr>
                        </a:p>
                      </p:txBody>
                    </p:sp>
                    <p:sp>
                      <p:nvSpPr>
                        <p:cNvPr id="400" name="Rectangle 21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150" y="818"/>
                          <a:ext cx="91" cy="263"/>
                        </a:xfrm>
                        <a:prstGeom prst="rect">
                          <a:avLst/>
                        </a:prstGeom>
                        <a:solidFill>
                          <a:srgbClr val="FF0000"/>
                        </a:solidFill>
                        <a:ln w="9525">
                          <a:noFill/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en-US" sz="1600">
                            <a:solidFill>
                              <a:prstClr val="black"/>
                            </a:solidFill>
                          </a:endParaRPr>
                        </a:p>
                      </p:txBody>
                    </p:sp>
                    <p:sp>
                      <p:nvSpPr>
                        <p:cNvPr id="401" name="Oval 22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547" y="717"/>
                          <a:ext cx="694" cy="182"/>
                        </a:xfrm>
                        <a:prstGeom prst="ellipse">
                          <a:avLst/>
                        </a:prstGeom>
                        <a:solidFill>
                          <a:srgbClr val="FF0000"/>
                        </a:solidFill>
                        <a:ln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en-US" sz="1600">
                            <a:solidFill>
                              <a:prstClr val="black"/>
                            </a:solidFill>
                          </a:endParaRPr>
                        </a:p>
                      </p:txBody>
                    </p:sp>
                    <p:sp>
                      <p:nvSpPr>
                        <p:cNvPr id="402" name="Line 23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547" y="798"/>
                          <a:ext cx="0" cy="283"/>
                        </a:xfrm>
                        <a:prstGeom prst="line">
                          <a:avLst/>
                        </a:prstGeom>
                        <a:noFill/>
                        <a:ln w="19050">
                          <a:solidFill>
                            <a:schemeClr val="folHlink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en-US" sz="1600">
                            <a:solidFill>
                              <a:prstClr val="black"/>
                            </a:solidFill>
                          </a:endParaRPr>
                        </a:p>
                      </p:txBody>
                    </p:sp>
                    <p:sp>
                      <p:nvSpPr>
                        <p:cNvPr id="403" name="Text Box 24"/>
                        <p:cNvSpPr txBox="1"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506" y="884"/>
                          <a:ext cx="790" cy="247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anchor="ctr">
                          <a:spAutoFit/>
                        </a:bodyPr>
                        <a:lstStyle/>
                        <a:p>
                          <a:pPr algn="ctr" eaLnBrk="0" hangingPunct="0"/>
                          <a:r>
                            <a:rPr kumimoji="1" lang="en-US" sz="1600" b="1" dirty="0">
                              <a:solidFill>
                                <a:prstClr val="black"/>
                              </a:solidFill>
                            </a:rPr>
                            <a:t>Data</a:t>
                          </a:r>
                          <a:endParaRPr kumimoji="1" lang="en-US" sz="1600" b="1" dirty="0">
                            <a:solidFill>
                              <a:prstClr val="white"/>
                            </a:solidFill>
                          </a:endParaRPr>
                        </a:p>
                      </p:txBody>
                    </p:sp>
                  </p:grpSp>
                  <p:cxnSp>
                    <p:nvCxnSpPr>
                      <p:cNvPr id="388" name="Straight Connector 387"/>
                      <p:cNvCxnSpPr/>
                      <p:nvPr/>
                    </p:nvCxnSpPr>
                    <p:spPr>
                      <a:xfrm>
                        <a:off x="1524000" y="2435334"/>
                        <a:ext cx="304800" cy="0"/>
                      </a:xfrm>
                      <a:prstGeom prst="line">
                        <a:avLst/>
                      </a:prstGeom>
                      <a:ln w="3810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sp>
                  <p:nvSpPr>
                    <p:cNvPr id="385" name="Rectangle 384"/>
                    <p:cNvSpPr/>
                    <p:nvPr/>
                  </p:nvSpPr>
                  <p:spPr>
                    <a:xfrm>
                      <a:off x="1562100" y="2103137"/>
                      <a:ext cx="1447800" cy="609600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prstClr val="white"/>
                        </a:solidFill>
                      </a:endParaRPr>
                    </a:p>
                  </p:txBody>
                </p:sp>
              </p:grpSp>
              <p:cxnSp>
                <p:nvCxnSpPr>
                  <p:cNvPr id="383" name="Straight Connector 382"/>
                  <p:cNvCxnSpPr/>
                  <p:nvPr/>
                </p:nvCxnSpPr>
                <p:spPr>
                  <a:xfrm>
                    <a:off x="3009900" y="2407937"/>
                    <a:ext cx="304800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381" name="Straight Connector 380"/>
                <p:cNvCxnSpPr/>
                <p:nvPr/>
              </p:nvCxnSpPr>
              <p:spPr>
                <a:xfrm>
                  <a:off x="2286000" y="2712737"/>
                  <a:ext cx="0" cy="22860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07" name="Group 306"/>
              <p:cNvGrpSpPr/>
              <p:nvPr/>
            </p:nvGrpSpPr>
            <p:grpSpPr>
              <a:xfrm>
                <a:off x="1562100" y="3962400"/>
                <a:ext cx="1752600" cy="838200"/>
                <a:chOff x="1562100" y="2103137"/>
                <a:chExt cx="1752600" cy="838200"/>
              </a:xfrm>
            </p:grpSpPr>
            <p:grpSp>
              <p:nvGrpSpPr>
                <p:cNvPr id="356" name="Group 355"/>
                <p:cNvGrpSpPr/>
                <p:nvPr/>
              </p:nvGrpSpPr>
              <p:grpSpPr>
                <a:xfrm>
                  <a:off x="1562100" y="2103137"/>
                  <a:ext cx="1752600" cy="609600"/>
                  <a:chOff x="1562100" y="2103137"/>
                  <a:chExt cx="1752600" cy="609600"/>
                </a:xfrm>
              </p:grpSpPr>
              <p:grpSp>
                <p:nvGrpSpPr>
                  <p:cNvPr id="358" name="Group 357"/>
                  <p:cNvGrpSpPr/>
                  <p:nvPr/>
                </p:nvGrpSpPr>
                <p:grpSpPr>
                  <a:xfrm>
                    <a:off x="1562100" y="2103137"/>
                    <a:ext cx="1447800" cy="609600"/>
                    <a:chOff x="1562100" y="2103137"/>
                    <a:chExt cx="1447800" cy="609600"/>
                  </a:xfrm>
                </p:grpSpPr>
                <p:grpSp>
                  <p:nvGrpSpPr>
                    <p:cNvPr id="360" name="Group 359"/>
                    <p:cNvGrpSpPr/>
                    <p:nvPr/>
                  </p:nvGrpSpPr>
                  <p:grpSpPr>
                    <a:xfrm>
                      <a:off x="1562100" y="2103137"/>
                      <a:ext cx="1447800" cy="609600"/>
                      <a:chOff x="838200" y="2130534"/>
                      <a:chExt cx="1447800" cy="609600"/>
                    </a:xfrm>
                  </p:grpSpPr>
                  <p:sp>
                    <p:nvSpPr>
                      <p:cNvPr id="362" name="Oval 361"/>
                      <p:cNvSpPr/>
                      <p:nvPr/>
                    </p:nvSpPr>
                    <p:spPr>
                      <a:xfrm>
                        <a:off x="1828800" y="2206734"/>
                        <a:ext cx="457200" cy="457200"/>
                      </a:xfrm>
                      <a:prstGeom prst="ellipse">
                        <a:avLst/>
                      </a:prstGeom>
                      <a:solidFill>
                        <a:schemeClr val="tx2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b="1" dirty="0">
                            <a:solidFill>
                              <a:prstClr val="white"/>
                            </a:solidFill>
                          </a:rPr>
                          <a:t>C</a:t>
                        </a:r>
                      </a:p>
                    </p:txBody>
                  </p:sp>
                  <p:grpSp>
                    <p:nvGrpSpPr>
                      <p:cNvPr id="363" name="Group 9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838200" y="2130534"/>
                        <a:ext cx="742513" cy="609600"/>
                        <a:chOff x="506" y="717"/>
                        <a:chExt cx="790" cy="445"/>
                      </a:xfrm>
                    </p:grpSpPr>
                    <p:sp>
                      <p:nvSpPr>
                        <p:cNvPr id="365" name="Oval 10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547" y="980"/>
                          <a:ext cx="694" cy="182"/>
                        </a:xfrm>
                        <a:prstGeom prst="ellipse">
                          <a:avLst/>
                        </a:prstGeom>
                        <a:solidFill>
                          <a:srgbClr val="FF0000"/>
                        </a:solidFill>
                        <a:ln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en-US" sz="1600">
                            <a:solidFill>
                              <a:prstClr val="black"/>
                            </a:solidFill>
                          </a:endParaRPr>
                        </a:p>
                      </p:txBody>
                    </p:sp>
                    <p:sp>
                      <p:nvSpPr>
                        <p:cNvPr id="366" name="Line 11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1241" y="798"/>
                          <a:ext cx="0" cy="283"/>
                        </a:xfrm>
                        <a:prstGeom prst="line">
                          <a:avLst/>
                        </a:prstGeom>
                        <a:noFill/>
                        <a:ln w="19050">
                          <a:solidFill>
                            <a:schemeClr val="folHlink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en-US" sz="1600">
                            <a:solidFill>
                              <a:prstClr val="black"/>
                            </a:solidFill>
                          </a:endParaRPr>
                        </a:p>
                      </p:txBody>
                    </p:sp>
                    <p:sp>
                      <p:nvSpPr>
                        <p:cNvPr id="367" name="Line 12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728" y="899"/>
                          <a:ext cx="0" cy="81"/>
                        </a:xfrm>
                        <a:prstGeom prst="line">
                          <a:avLst/>
                        </a:prstGeom>
                        <a:noFill/>
                        <a:ln w="19050">
                          <a:solidFill>
                            <a:schemeClr val="folHlink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en-US" sz="1600">
                            <a:solidFill>
                              <a:prstClr val="black"/>
                            </a:solidFill>
                          </a:endParaRPr>
                        </a:p>
                      </p:txBody>
                    </p:sp>
                    <p:sp>
                      <p:nvSpPr>
                        <p:cNvPr id="368" name="Line 13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939" y="899"/>
                          <a:ext cx="0" cy="81"/>
                        </a:xfrm>
                        <a:prstGeom prst="line">
                          <a:avLst/>
                        </a:prstGeom>
                        <a:noFill/>
                        <a:ln w="19050">
                          <a:solidFill>
                            <a:schemeClr val="folHlink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en-US" sz="1600">
                            <a:solidFill>
                              <a:prstClr val="black"/>
                            </a:solidFill>
                          </a:endParaRPr>
                        </a:p>
                      </p:txBody>
                    </p:sp>
                    <p:sp>
                      <p:nvSpPr>
                        <p:cNvPr id="369" name="Rectangle 14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849" y="899"/>
                          <a:ext cx="90" cy="243"/>
                        </a:xfrm>
                        <a:prstGeom prst="rect">
                          <a:avLst/>
                        </a:prstGeom>
                        <a:solidFill>
                          <a:srgbClr val="FF0000"/>
                        </a:solidFill>
                        <a:ln w="9525">
                          <a:noFill/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en-US" sz="1600">
                            <a:solidFill>
                              <a:prstClr val="black"/>
                            </a:solidFill>
                          </a:endParaRPr>
                        </a:p>
                      </p:txBody>
                    </p:sp>
                    <p:sp>
                      <p:nvSpPr>
                        <p:cNvPr id="370" name="Rectangle 15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939" y="879"/>
                          <a:ext cx="91" cy="263"/>
                        </a:xfrm>
                        <a:prstGeom prst="rect">
                          <a:avLst/>
                        </a:prstGeom>
                        <a:solidFill>
                          <a:srgbClr val="FF0000"/>
                        </a:solidFill>
                        <a:ln w="9525">
                          <a:noFill/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en-US" sz="1600">
                            <a:solidFill>
                              <a:prstClr val="black"/>
                            </a:solidFill>
                          </a:endParaRPr>
                        </a:p>
                      </p:txBody>
                    </p:sp>
                    <p:sp>
                      <p:nvSpPr>
                        <p:cNvPr id="371" name="Rectangle 16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728" y="899"/>
                          <a:ext cx="121" cy="223"/>
                        </a:xfrm>
                        <a:prstGeom prst="rect">
                          <a:avLst/>
                        </a:prstGeom>
                        <a:solidFill>
                          <a:srgbClr val="FF0000"/>
                        </a:solidFill>
                        <a:ln w="9525">
                          <a:noFill/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en-US" sz="1600">
                            <a:solidFill>
                              <a:prstClr val="black"/>
                            </a:solidFill>
                          </a:endParaRPr>
                        </a:p>
                      </p:txBody>
                    </p:sp>
                    <p:sp>
                      <p:nvSpPr>
                        <p:cNvPr id="372" name="Rectangle 17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547" y="818"/>
                          <a:ext cx="121" cy="263"/>
                        </a:xfrm>
                        <a:prstGeom prst="rect">
                          <a:avLst/>
                        </a:prstGeom>
                        <a:solidFill>
                          <a:srgbClr val="FF0000"/>
                        </a:solidFill>
                        <a:ln w="9525">
                          <a:noFill/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en-US" sz="1600">
                            <a:solidFill>
                              <a:prstClr val="black"/>
                            </a:solidFill>
                          </a:endParaRPr>
                        </a:p>
                      </p:txBody>
                    </p:sp>
                    <p:sp>
                      <p:nvSpPr>
                        <p:cNvPr id="373" name="Rectangle 18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668" y="859"/>
                          <a:ext cx="120" cy="263"/>
                        </a:xfrm>
                        <a:prstGeom prst="rect">
                          <a:avLst/>
                        </a:prstGeom>
                        <a:solidFill>
                          <a:srgbClr val="FF0000"/>
                        </a:solidFill>
                        <a:ln w="9525">
                          <a:noFill/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en-US" sz="1600">
                            <a:solidFill>
                              <a:prstClr val="black"/>
                            </a:solidFill>
                          </a:endParaRPr>
                        </a:p>
                      </p:txBody>
                    </p:sp>
                    <p:sp>
                      <p:nvSpPr>
                        <p:cNvPr id="374" name="Rectangle 19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030" y="859"/>
                          <a:ext cx="90" cy="263"/>
                        </a:xfrm>
                        <a:prstGeom prst="rect">
                          <a:avLst/>
                        </a:prstGeom>
                        <a:solidFill>
                          <a:srgbClr val="FF0000"/>
                        </a:solidFill>
                        <a:ln w="9525">
                          <a:noFill/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en-US" sz="1600">
                            <a:solidFill>
                              <a:prstClr val="black"/>
                            </a:solidFill>
                          </a:endParaRPr>
                        </a:p>
                      </p:txBody>
                    </p:sp>
                    <p:sp>
                      <p:nvSpPr>
                        <p:cNvPr id="375" name="Rectangle 20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120" y="838"/>
                          <a:ext cx="91" cy="263"/>
                        </a:xfrm>
                        <a:prstGeom prst="rect">
                          <a:avLst/>
                        </a:prstGeom>
                        <a:solidFill>
                          <a:srgbClr val="FF0000"/>
                        </a:solidFill>
                        <a:ln w="9525">
                          <a:noFill/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en-US" sz="1600">
                            <a:solidFill>
                              <a:prstClr val="black"/>
                            </a:solidFill>
                          </a:endParaRPr>
                        </a:p>
                      </p:txBody>
                    </p:sp>
                    <p:sp>
                      <p:nvSpPr>
                        <p:cNvPr id="376" name="Rectangle 21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150" y="818"/>
                          <a:ext cx="91" cy="263"/>
                        </a:xfrm>
                        <a:prstGeom prst="rect">
                          <a:avLst/>
                        </a:prstGeom>
                        <a:solidFill>
                          <a:srgbClr val="FF0000"/>
                        </a:solidFill>
                        <a:ln w="9525">
                          <a:noFill/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en-US" sz="1600">
                            <a:solidFill>
                              <a:prstClr val="black"/>
                            </a:solidFill>
                          </a:endParaRPr>
                        </a:p>
                      </p:txBody>
                    </p:sp>
                    <p:sp>
                      <p:nvSpPr>
                        <p:cNvPr id="377" name="Oval 22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547" y="717"/>
                          <a:ext cx="694" cy="182"/>
                        </a:xfrm>
                        <a:prstGeom prst="ellipse">
                          <a:avLst/>
                        </a:prstGeom>
                        <a:solidFill>
                          <a:srgbClr val="FF0000"/>
                        </a:solidFill>
                        <a:ln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en-US" sz="1600">
                            <a:solidFill>
                              <a:prstClr val="black"/>
                            </a:solidFill>
                          </a:endParaRPr>
                        </a:p>
                      </p:txBody>
                    </p:sp>
                    <p:sp>
                      <p:nvSpPr>
                        <p:cNvPr id="378" name="Line 23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547" y="798"/>
                          <a:ext cx="0" cy="283"/>
                        </a:xfrm>
                        <a:prstGeom prst="line">
                          <a:avLst/>
                        </a:prstGeom>
                        <a:noFill/>
                        <a:ln w="19050">
                          <a:solidFill>
                            <a:schemeClr val="folHlink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en-US" sz="1600">
                            <a:solidFill>
                              <a:prstClr val="black"/>
                            </a:solidFill>
                          </a:endParaRPr>
                        </a:p>
                      </p:txBody>
                    </p:sp>
                    <p:sp>
                      <p:nvSpPr>
                        <p:cNvPr id="379" name="Text Box 24"/>
                        <p:cNvSpPr txBox="1"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506" y="884"/>
                          <a:ext cx="790" cy="247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anchor="ctr">
                          <a:spAutoFit/>
                        </a:bodyPr>
                        <a:lstStyle/>
                        <a:p>
                          <a:pPr algn="ctr" eaLnBrk="0" hangingPunct="0"/>
                          <a:r>
                            <a:rPr kumimoji="1" lang="en-US" sz="1600" b="1" dirty="0">
                              <a:solidFill>
                                <a:prstClr val="black"/>
                              </a:solidFill>
                            </a:rPr>
                            <a:t>Data</a:t>
                          </a:r>
                          <a:endParaRPr kumimoji="1" lang="en-US" sz="1600" b="1" dirty="0">
                            <a:solidFill>
                              <a:prstClr val="white"/>
                            </a:solidFill>
                          </a:endParaRPr>
                        </a:p>
                      </p:txBody>
                    </p:sp>
                  </p:grpSp>
                  <p:cxnSp>
                    <p:nvCxnSpPr>
                      <p:cNvPr id="364" name="Straight Connector 363"/>
                      <p:cNvCxnSpPr/>
                      <p:nvPr/>
                    </p:nvCxnSpPr>
                    <p:spPr>
                      <a:xfrm>
                        <a:off x="1524000" y="2435334"/>
                        <a:ext cx="304800" cy="0"/>
                      </a:xfrm>
                      <a:prstGeom prst="line">
                        <a:avLst/>
                      </a:prstGeom>
                      <a:ln w="3810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sp>
                  <p:nvSpPr>
                    <p:cNvPr id="361" name="Rectangle 360"/>
                    <p:cNvSpPr/>
                    <p:nvPr/>
                  </p:nvSpPr>
                  <p:spPr>
                    <a:xfrm>
                      <a:off x="1562100" y="2103137"/>
                      <a:ext cx="1447800" cy="609600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prstClr val="white"/>
                        </a:solidFill>
                      </a:endParaRPr>
                    </a:p>
                  </p:txBody>
                </p:sp>
              </p:grpSp>
              <p:cxnSp>
                <p:nvCxnSpPr>
                  <p:cNvPr id="359" name="Straight Connector 358"/>
                  <p:cNvCxnSpPr/>
                  <p:nvPr/>
                </p:nvCxnSpPr>
                <p:spPr>
                  <a:xfrm>
                    <a:off x="3009900" y="2407937"/>
                    <a:ext cx="304800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357" name="Straight Connector 356"/>
                <p:cNvCxnSpPr/>
                <p:nvPr/>
              </p:nvCxnSpPr>
              <p:spPr>
                <a:xfrm>
                  <a:off x="2286000" y="2712737"/>
                  <a:ext cx="0" cy="22860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08" name="Group 307"/>
              <p:cNvGrpSpPr/>
              <p:nvPr/>
            </p:nvGrpSpPr>
            <p:grpSpPr>
              <a:xfrm>
                <a:off x="1562100" y="3124200"/>
                <a:ext cx="1752600" cy="838200"/>
                <a:chOff x="1562100" y="2103137"/>
                <a:chExt cx="1752600" cy="838200"/>
              </a:xfrm>
            </p:grpSpPr>
            <p:grpSp>
              <p:nvGrpSpPr>
                <p:cNvPr id="332" name="Group 331"/>
                <p:cNvGrpSpPr/>
                <p:nvPr/>
              </p:nvGrpSpPr>
              <p:grpSpPr>
                <a:xfrm>
                  <a:off x="1562100" y="2103137"/>
                  <a:ext cx="1752600" cy="609600"/>
                  <a:chOff x="1562100" y="2103137"/>
                  <a:chExt cx="1752600" cy="609600"/>
                </a:xfrm>
              </p:grpSpPr>
              <p:grpSp>
                <p:nvGrpSpPr>
                  <p:cNvPr id="334" name="Group 333"/>
                  <p:cNvGrpSpPr/>
                  <p:nvPr/>
                </p:nvGrpSpPr>
                <p:grpSpPr>
                  <a:xfrm>
                    <a:off x="1562100" y="2103137"/>
                    <a:ext cx="1447800" cy="609600"/>
                    <a:chOff x="1562100" y="2103137"/>
                    <a:chExt cx="1447800" cy="609600"/>
                  </a:xfrm>
                </p:grpSpPr>
                <p:grpSp>
                  <p:nvGrpSpPr>
                    <p:cNvPr id="336" name="Group 335"/>
                    <p:cNvGrpSpPr/>
                    <p:nvPr/>
                  </p:nvGrpSpPr>
                  <p:grpSpPr>
                    <a:xfrm>
                      <a:off x="1562100" y="2103137"/>
                      <a:ext cx="1447800" cy="609600"/>
                      <a:chOff x="838200" y="2130534"/>
                      <a:chExt cx="1447800" cy="609600"/>
                    </a:xfrm>
                  </p:grpSpPr>
                  <p:sp>
                    <p:nvSpPr>
                      <p:cNvPr id="338" name="Oval 337"/>
                      <p:cNvSpPr/>
                      <p:nvPr/>
                    </p:nvSpPr>
                    <p:spPr>
                      <a:xfrm>
                        <a:off x="1828800" y="2206734"/>
                        <a:ext cx="457200" cy="457200"/>
                      </a:xfrm>
                      <a:prstGeom prst="ellipse">
                        <a:avLst/>
                      </a:prstGeom>
                      <a:solidFill>
                        <a:schemeClr val="tx2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b="1" dirty="0">
                            <a:solidFill>
                              <a:prstClr val="white"/>
                            </a:solidFill>
                          </a:rPr>
                          <a:t>C</a:t>
                        </a:r>
                      </a:p>
                    </p:txBody>
                  </p:sp>
                  <p:grpSp>
                    <p:nvGrpSpPr>
                      <p:cNvPr id="339" name="Group 9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838200" y="2130534"/>
                        <a:ext cx="742513" cy="609600"/>
                        <a:chOff x="506" y="717"/>
                        <a:chExt cx="790" cy="445"/>
                      </a:xfrm>
                    </p:grpSpPr>
                    <p:sp>
                      <p:nvSpPr>
                        <p:cNvPr id="341" name="Oval 10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547" y="980"/>
                          <a:ext cx="694" cy="182"/>
                        </a:xfrm>
                        <a:prstGeom prst="ellipse">
                          <a:avLst/>
                        </a:prstGeom>
                        <a:solidFill>
                          <a:srgbClr val="FF0000"/>
                        </a:solidFill>
                        <a:ln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en-US" sz="1600">
                            <a:solidFill>
                              <a:prstClr val="black"/>
                            </a:solidFill>
                          </a:endParaRPr>
                        </a:p>
                      </p:txBody>
                    </p:sp>
                    <p:sp>
                      <p:nvSpPr>
                        <p:cNvPr id="342" name="Line 11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1241" y="798"/>
                          <a:ext cx="0" cy="283"/>
                        </a:xfrm>
                        <a:prstGeom prst="line">
                          <a:avLst/>
                        </a:prstGeom>
                        <a:noFill/>
                        <a:ln w="19050">
                          <a:solidFill>
                            <a:schemeClr val="folHlink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en-US" sz="1600">
                            <a:solidFill>
                              <a:prstClr val="black"/>
                            </a:solidFill>
                          </a:endParaRPr>
                        </a:p>
                      </p:txBody>
                    </p:sp>
                    <p:sp>
                      <p:nvSpPr>
                        <p:cNvPr id="343" name="Line 12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728" y="899"/>
                          <a:ext cx="0" cy="81"/>
                        </a:xfrm>
                        <a:prstGeom prst="line">
                          <a:avLst/>
                        </a:prstGeom>
                        <a:noFill/>
                        <a:ln w="19050">
                          <a:solidFill>
                            <a:schemeClr val="folHlink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en-US" sz="1600">
                            <a:solidFill>
                              <a:prstClr val="black"/>
                            </a:solidFill>
                          </a:endParaRPr>
                        </a:p>
                      </p:txBody>
                    </p:sp>
                    <p:sp>
                      <p:nvSpPr>
                        <p:cNvPr id="344" name="Line 13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939" y="899"/>
                          <a:ext cx="0" cy="81"/>
                        </a:xfrm>
                        <a:prstGeom prst="line">
                          <a:avLst/>
                        </a:prstGeom>
                        <a:noFill/>
                        <a:ln w="19050">
                          <a:solidFill>
                            <a:schemeClr val="folHlink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en-US" sz="1600">
                            <a:solidFill>
                              <a:prstClr val="black"/>
                            </a:solidFill>
                          </a:endParaRPr>
                        </a:p>
                      </p:txBody>
                    </p:sp>
                    <p:sp>
                      <p:nvSpPr>
                        <p:cNvPr id="345" name="Rectangle 14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849" y="899"/>
                          <a:ext cx="90" cy="243"/>
                        </a:xfrm>
                        <a:prstGeom prst="rect">
                          <a:avLst/>
                        </a:prstGeom>
                        <a:solidFill>
                          <a:srgbClr val="FF0000"/>
                        </a:solidFill>
                        <a:ln w="9525">
                          <a:noFill/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en-US" sz="1600">
                            <a:solidFill>
                              <a:prstClr val="black"/>
                            </a:solidFill>
                          </a:endParaRPr>
                        </a:p>
                      </p:txBody>
                    </p:sp>
                    <p:sp>
                      <p:nvSpPr>
                        <p:cNvPr id="346" name="Rectangle 15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939" y="879"/>
                          <a:ext cx="91" cy="263"/>
                        </a:xfrm>
                        <a:prstGeom prst="rect">
                          <a:avLst/>
                        </a:prstGeom>
                        <a:solidFill>
                          <a:srgbClr val="FF0000"/>
                        </a:solidFill>
                        <a:ln w="9525">
                          <a:noFill/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en-US" sz="1600">
                            <a:solidFill>
                              <a:prstClr val="black"/>
                            </a:solidFill>
                          </a:endParaRPr>
                        </a:p>
                      </p:txBody>
                    </p:sp>
                    <p:sp>
                      <p:nvSpPr>
                        <p:cNvPr id="347" name="Rectangle 16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728" y="899"/>
                          <a:ext cx="121" cy="223"/>
                        </a:xfrm>
                        <a:prstGeom prst="rect">
                          <a:avLst/>
                        </a:prstGeom>
                        <a:solidFill>
                          <a:srgbClr val="FF0000"/>
                        </a:solidFill>
                        <a:ln w="9525">
                          <a:noFill/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en-US" sz="1600">
                            <a:solidFill>
                              <a:prstClr val="black"/>
                            </a:solidFill>
                          </a:endParaRPr>
                        </a:p>
                      </p:txBody>
                    </p:sp>
                    <p:sp>
                      <p:nvSpPr>
                        <p:cNvPr id="348" name="Rectangle 17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547" y="818"/>
                          <a:ext cx="121" cy="263"/>
                        </a:xfrm>
                        <a:prstGeom prst="rect">
                          <a:avLst/>
                        </a:prstGeom>
                        <a:solidFill>
                          <a:srgbClr val="FF0000"/>
                        </a:solidFill>
                        <a:ln w="9525">
                          <a:noFill/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en-US" sz="1600">
                            <a:solidFill>
                              <a:prstClr val="black"/>
                            </a:solidFill>
                          </a:endParaRPr>
                        </a:p>
                      </p:txBody>
                    </p:sp>
                    <p:sp>
                      <p:nvSpPr>
                        <p:cNvPr id="349" name="Rectangle 18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668" y="859"/>
                          <a:ext cx="120" cy="263"/>
                        </a:xfrm>
                        <a:prstGeom prst="rect">
                          <a:avLst/>
                        </a:prstGeom>
                        <a:solidFill>
                          <a:srgbClr val="FF0000"/>
                        </a:solidFill>
                        <a:ln w="9525">
                          <a:noFill/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en-US" sz="1600">
                            <a:solidFill>
                              <a:prstClr val="black"/>
                            </a:solidFill>
                          </a:endParaRPr>
                        </a:p>
                      </p:txBody>
                    </p:sp>
                    <p:sp>
                      <p:nvSpPr>
                        <p:cNvPr id="350" name="Rectangle 19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030" y="859"/>
                          <a:ext cx="90" cy="263"/>
                        </a:xfrm>
                        <a:prstGeom prst="rect">
                          <a:avLst/>
                        </a:prstGeom>
                        <a:solidFill>
                          <a:srgbClr val="FF0000"/>
                        </a:solidFill>
                        <a:ln w="9525">
                          <a:noFill/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en-US" sz="1600">
                            <a:solidFill>
                              <a:prstClr val="black"/>
                            </a:solidFill>
                          </a:endParaRPr>
                        </a:p>
                      </p:txBody>
                    </p:sp>
                    <p:sp>
                      <p:nvSpPr>
                        <p:cNvPr id="351" name="Rectangle 20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120" y="838"/>
                          <a:ext cx="91" cy="263"/>
                        </a:xfrm>
                        <a:prstGeom prst="rect">
                          <a:avLst/>
                        </a:prstGeom>
                        <a:solidFill>
                          <a:srgbClr val="FF0000"/>
                        </a:solidFill>
                        <a:ln w="9525">
                          <a:noFill/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en-US" sz="1600">
                            <a:solidFill>
                              <a:prstClr val="black"/>
                            </a:solidFill>
                          </a:endParaRPr>
                        </a:p>
                      </p:txBody>
                    </p:sp>
                    <p:sp>
                      <p:nvSpPr>
                        <p:cNvPr id="352" name="Rectangle 21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150" y="818"/>
                          <a:ext cx="91" cy="263"/>
                        </a:xfrm>
                        <a:prstGeom prst="rect">
                          <a:avLst/>
                        </a:prstGeom>
                        <a:solidFill>
                          <a:srgbClr val="FF0000"/>
                        </a:solidFill>
                        <a:ln w="9525">
                          <a:noFill/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en-US" sz="1600">
                            <a:solidFill>
                              <a:prstClr val="black"/>
                            </a:solidFill>
                          </a:endParaRPr>
                        </a:p>
                      </p:txBody>
                    </p:sp>
                    <p:sp>
                      <p:nvSpPr>
                        <p:cNvPr id="353" name="Oval 22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547" y="717"/>
                          <a:ext cx="694" cy="182"/>
                        </a:xfrm>
                        <a:prstGeom prst="ellipse">
                          <a:avLst/>
                        </a:prstGeom>
                        <a:solidFill>
                          <a:srgbClr val="FF0000"/>
                        </a:solidFill>
                        <a:ln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en-US" sz="1600">
                            <a:solidFill>
                              <a:prstClr val="black"/>
                            </a:solidFill>
                          </a:endParaRPr>
                        </a:p>
                      </p:txBody>
                    </p:sp>
                    <p:sp>
                      <p:nvSpPr>
                        <p:cNvPr id="354" name="Line 23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547" y="798"/>
                          <a:ext cx="0" cy="283"/>
                        </a:xfrm>
                        <a:prstGeom prst="line">
                          <a:avLst/>
                        </a:prstGeom>
                        <a:noFill/>
                        <a:ln w="19050">
                          <a:solidFill>
                            <a:schemeClr val="folHlink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en-US" sz="1600">
                            <a:solidFill>
                              <a:prstClr val="black"/>
                            </a:solidFill>
                          </a:endParaRPr>
                        </a:p>
                      </p:txBody>
                    </p:sp>
                    <p:sp>
                      <p:nvSpPr>
                        <p:cNvPr id="355" name="Text Box 24"/>
                        <p:cNvSpPr txBox="1"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506" y="884"/>
                          <a:ext cx="790" cy="247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anchor="ctr">
                          <a:spAutoFit/>
                        </a:bodyPr>
                        <a:lstStyle/>
                        <a:p>
                          <a:pPr algn="ctr" eaLnBrk="0" hangingPunct="0"/>
                          <a:r>
                            <a:rPr kumimoji="1" lang="en-US" sz="1600" b="1" dirty="0">
                              <a:solidFill>
                                <a:prstClr val="black"/>
                              </a:solidFill>
                            </a:rPr>
                            <a:t>Data</a:t>
                          </a:r>
                          <a:endParaRPr kumimoji="1" lang="en-US" sz="1600" b="1" dirty="0">
                            <a:solidFill>
                              <a:prstClr val="white"/>
                            </a:solidFill>
                          </a:endParaRPr>
                        </a:p>
                      </p:txBody>
                    </p:sp>
                  </p:grpSp>
                  <p:cxnSp>
                    <p:nvCxnSpPr>
                      <p:cNvPr id="340" name="Straight Connector 339"/>
                      <p:cNvCxnSpPr/>
                      <p:nvPr/>
                    </p:nvCxnSpPr>
                    <p:spPr>
                      <a:xfrm>
                        <a:off x="1524000" y="2435334"/>
                        <a:ext cx="304800" cy="0"/>
                      </a:xfrm>
                      <a:prstGeom prst="line">
                        <a:avLst/>
                      </a:prstGeom>
                      <a:ln w="3810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sp>
                  <p:nvSpPr>
                    <p:cNvPr id="337" name="Rectangle 336"/>
                    <p:cNvSpPr/>
                    <p:nvPr/>
                  </p:nvSpPr>
                  <p:spPr>
                    <a:xfrm>
                      <a:off x="1562100" y="2103137"/>
                      <a:ext cx="1447800" cy="609600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prstClr val="white"/>
                        </a:solidFill>
                      </a:endParaRPr>
                    </a:p>
                  </p:txBody>
                </p:sp>
              </p:grpSp>
              <p:cxnSp>
                <p:nvCxnSpPr>
                  <p:cNvPr id="335" name="Straight Connector 334"/>
                  <p:cNvCxnSpPr/>
                  <p:nvPr/>
                </p:nvCxnSpPr>
                <p:spPr>
                  <a:xfrm>
                    <a:off x="3009900" y="2407937"/>
                    <a:ext cx="304800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333" name="Straight Connector 332"/>
                <p:cNvCxnSpPr/>
                <p:nvPr/>
              </p:nvCxnSpPr>
              <p:spPr>
                <a:xfrm>
                  <a:off x="2286000" y="2712737"/>
                  <a:ext cx="0" cy="22860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09" name="Group 308"/>
              <p:cNvGrpSpPr/>
              <p:nvPr/>
            </p:nvGrpSpPr>
            <p:grpSpPr>
              <a:xfrm>
                <a:off x="1562100" y="4800600"/>
                <a:ext cx="1752600" cy="609600"/>
                <a:chOff x="1486335" y="4953000"/>
                <a:chExt cx="1752600" cy="609600"/>
              </a:xfrm>
            </p:grpSpPr>
            <p:grpSp>
              <p:nvGrpSpPr>
                <p:cNvPr id="310" name="Group 309"/>
                <p:cNvGrpSpPr/>
                <p:nvPr/>
              </p:nvGrpSpPr>
              <p:grpSpPr>
                <a:xfrm>
                  <a:off x="1486335" y="4953000"/>
                  <a:ext cx="1447800" cy="609600"/>
                  <a:chOff x="1562100" y="2103137"/>
                  <a:chExt cx="1447800" cy="609600"/>
                </a:xfrm>
              </p:grpSpPr>
              <p:grpSp>
                <p:nvGrpSpPr>
                  <p:cNvPr id="312" name="Group 311"/>
                  <p:cNvGrpSpPr/>
                  <p:nvPr/>
                </p:nvGrpSpPr>
                <p:grpSpPr>
                  <a:xfrm>
                    <a:off x="1562100" y="2103137"/>
                    <a:ext cx="1447800" cy="609600"/>
                    <a:chOff x="838200" y="2130534"/>
                    <a:chExt cx="1447800" cy="609600"/>
                  </a:xfrm>
                </p:grpSpPr>
                <p:sp>
                  <p:nvSpPr>
                    <p:cNvPr id="314" name="Oval 313"/>
                    <p:cNvSpPr/>
                    <p:nvPr/>
                  </p:nvSpPr>
                  <p:spPr>
                    <a:xfrm>
                      <a:off x="1828800" y="2206734"/>
                      <a:ext cx="457200" cy="457200"/>
                    </a:xfrm>
                    <a:prstGeom prst="ellipse">
                      <a:avLst/>
                    </a:prstGeom>
                    <a:solidFill>
                      <a:schemeClr val="tx2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b="1" dirty="0">
                          <a:solidFill>
                            <a:prstClr val="white"/>
                          </a:solidFill>
                        </a:rPr>
                        <a:t>C</a:t>
                      </a:r>
                    </a:p>
                  </p:txBody>
                </p:sp>
                <p:grpSp>
                  <p:nvGrpSpPr>
                    <p:cNvPr id="315" name="Group 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838200" y="2130534"/>
                      <a:ext cx="742513" cy="609600"/>
                      <a:chOff x="506" y="717"/>
                      <a:chExt cx="790" cy="445"/>
                    </a:xfrm>
                  </p:grpSpPr>
                  <p:sp>
                    <p:nvSpPr>
                      <p:cNvPr id="317" name="Oval 1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547" y="980"/>
                        <a:ext cx="694" cy="182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US" sz="1600">
                          <a:solidFill>
                            <a:prstClr val="black"/>
                          </a:solidFill>
                        </a:endParaRPr>
                      </a:p>
                    </p:txBody>
                  </p:sp>
                  <p:sp>
                    <p:nvSpPr>
                      <p:cNvPr id="318" name="Line 1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41" y="798"/>
                        <a:ext cx="0" cy="283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folHlink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US" sz="1600">
                          <a:solidFill>
                            <a:prstClr val="black"/>
                          </a:solidFill>
                        </a:endParaRPr>
                      </a:p>
                    </p:txBody>
                  </p:sp>
                  <p:sp>
                    <p:nvSpPr>
                      <p:cNvPr id="319" name="Line 1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728" y="899"/>
                        <a:ext cx="0" cy="81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folHlink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US" sz="1600">
                          <a:solidFill>
                            <a:prstClr val="black"/>
                          </a:solidFill>
                        </a:endParaRPr>
                      </a:p>
                    </p:txBody>
                  </p:sp>
                  <p:sp>
                    <p:nvSpPr>
                      <p:cNvPr id="320" name="Line 1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939" y="899"/>
                        <a:ext cx="0" cy="81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folHlink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US" sz="1600">
                          <a:solidFill>
                            <a:prstClr val="black"/>
                          </a:solidFill>
                        </a:endParaRPr>
                      </a:p>
                    </p:txBody>
                  </p:sp>
                  <p:sp>
                    <p:nvSpPr>
                      <p:cNvPr id="321" name="Rectangle 1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49" y="899"/>
                        <a:ext cx="90" cy="243"/>
                      </a:xfrm>
                      <a:prstGeom prst="rect">
                        <a:avLst/>
                      </a:prstGeom>
                      <a:solidFill>
                        <a:srgbClr val="FF0000"/>
                      </a:solidFill>
                      <a:ln w="9525">
                        <a:noFill/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US" sz="1600">
                          <a:solidFill>
                            <a:prstClr val="black"/>
                          </a:solidFill>
                        </a:endParaRPr>
                      </a:p>
                    </p:txBody>
                  </p:sp>
                  <p:sp>
                    <p:nvSpPr>
                      <p:cNvPr id="322" name="Rectangle 1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9" y="879"/>
                        <a:ext cx="91" cy="263"/>
                      </a:xfrm>
                      <a:prstGeom prst="rect">
                        <a:avLst/>
                      </a:prstGeom>
                      <a:solidFill>
                        <a:srgbClr val="FF0000"/>
                      </a:solidFill>
                      <a:ln w="9525">
                        <a:noFill/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US" sz="1600">
                          <a:solidFill>
                            <a:prstClr val="black"/>
                          </a:solidFill>
                        </a:endParaRPr>
                      </a:p>
                    </p:txBody>
                  </p:sp>
                  <p:sp>
                    <p:nvSpPr>
                      <p:cNvPr id="323" name="Rectangle 1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8" y="899"/>
                        <a:ext cx="121" cy="223"/>
                      </a:xfrm>
                      <a:prstGeom prst="rect">
                        <a:avLst/>
                      </a:prstGeom>
                      <a:solidFill>
                        <a:srgbClr val="FF0000"/>
                      </a:solidFill>
                      <a:ln w="9525">
                        <a:noFill/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US" sz="1600">
                          <a:solidFill>
                            <a:prstClr val="black"/>
                          </a:solidFill>
                        </a:endParaRPr>
                      </a:p>
                    </p:txBody>
                  </p:sp>
                  <p:sp>
                    <p:nvSpPr>
                      <p:cNvPr id="324" name="Rectangle 1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547" y="818"/>
                        <a:ext cx="121" cy="263"/>
                      </a:xfrm>
                      <a:prstGeom prst="rect">
                        <a:avLst/>
                      </a:prstGeom>
                      <a:solidFill>
                        <a:srgbClr val="FF0000"/>
                      </a:solidFill>
                      <a:ln w="9525">
                        <a:noFill/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US" sz="1600">
                          <a:solidFill>
                            <a:prstClr val="black"/>
                          </a:solidFill>
                        </a:endParaRPr>
                      </a:p>
                    </p:txBody>
                  </p:sp>
                  <p:sp>
                    <p:nvSpPr>
                      <p:cNvPr id="325" name="Rectangle 1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668" y="859"/>
                        <a:ext cx="120" cy="263"/>
                      </a:xfrm>
                      <a:prstGeom prst="rect">
                        <a:avLst/>
                      </a:prstGeom>
                      <a:solidFill>
                        <a:srgbClr val="FF0000"/>
                      </a:solidFill>
                      <a:ln w="9525">
                        <a:noFill/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US" sz="1600">
                          <a:solidFill>
                            <a:prstClr val="black"/>
                          </a:solidFill>
                        </a:endParaRPr>
                      </a:p>
                    </p:txBody>
                  </p:sp>
                  <p:sp>
                    <p:nvSpPr>
                      <p:cNvPr id="326" name="Rectangle 1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030" y="859"/>
                        <a:ext cx="90" cy="263"/>
                      </a:xfrm>
                      <a:prstGeom prst="rect">
                        <a:avLst/>
                      </a:prstGeom>
                      <a:solidFill>
                        <a:srgbClr val="FF0000"/>
                      </a:solidFill>
                      <a:ln w="9525">
                        <a:noFill/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US" sz="1600">
                          <a:solidFill>
                            <a:prstClr val="black"/>
                          </a:solidFill>
                        </a:endParaRPr>
                      </a:p>
                    </p:txBody>
                  </p:sp>
                  <p:sp>
                    <p:nvSpPr>
                      <p:cNvPr id="327" name="Rectangle 2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120" y="838"/>
                        <a:ext cx="91" cy="263"/>
                      </a:xfrm>
                      <a:prstGeom prst="rect">
                        <a:avLst/>
                      </a:prstGeom>
                      <a:solidFill>
                        <a:srgbClr val="FF0000"/>
                      </a:solidFill>
                      <a:ln w="9525">
                        <a:noFill/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US" sz="1600">
                          <a:solidFill>
                            <a:prstClr val="black"/>
                          </a:solidFill>
                        </a:endParaRPr>
                      </a:p>
                    </p:txBody>
                  </p:sp>
                  <p:sp>
                    <p:nvSpPr>
                      <p:cNvPr id="328" name="Rectangle 2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150" y="818"/>
                        <a:ext cx="91" cy="263"/>
                      </a:xfrm>
                      <a:prstGeom prst="rect">
                        <a:avLst/>
                      </a:prstGeom>
                      <a:solidFill>
                        <a:srgbClr val="FF0000"/>
                      </a:solidFill>
                      <a:ln w="9525">
                        <a:noFill/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US" sz="1600">
                          <a:solidFill>
                            <a:prstClr val="black"/>
                          </a:solidFill>
                        </a:endParaRPr>
                      </a:p>
                    </p:txBody>
                  </p:sp>
                  <p:sp>
                    <p:nvSpPr>
                      <p:cNvPr id="329" name="Oval 2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547" y="717"/>
                        <a:ext cx="694" cy="182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US" sz="1600">
                          <a:solidFill>
                            <a:prstClr val="black"/>
                          </a:solidFill>
                        </a:endParaRPr>
                      </a:p>
                    </p:txBody>
                  </p:sp>
                  <p:sp>
                    <p:nvSpPr>
                      <p:cNvPr id="330" name="Line 2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547" y="798"/>
                        <a:ext cx="0" cy="283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folHlink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US" sz="1600">
                          <a:solidFill>
                            <a:prstClr val="black"/>
                          </a:solidFill>
                        </a:endParaRPr>
                      </a:p>
                    </p:txBody>
                  </p:sp>
                  <p:sp>
                    <p:nvSpPr>
                      <p:cNvPr id="331" name="Text Box 24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506" y="884"/>
                        <a:ext cx="790" cy="247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anchor="ctr">
                        <a:spAutoFit/>
                      </a:bodyPr>
                      <a:lstStyle/>
                      <a:p>
                        <a:pPr algn="ctr" eaLnBrk="0" hangingPunct="0"/>
                        <a:r>
                          <a:rPr kumimoji="1" lang="en-US" sz="1600" b="1" dirty="0">
                            <a:solidFill>
                              <a:prstClr val="black"/>
                            </a:solidFill>
                          </a:rPr>
                          <a:t>Data</a:t>
                        </a:r>
                        <a:endParaRPr kumimoji="1" lang="en-US" sz="1600" b="1" dirty="0">
                          <a:solidFill>
                            <a:prstClr val="white"/>
                          </a:solidFill>
                        </a:endParaRPr>
                      </a:p>
                    </p:txBody>
                  </p:sp>
                </p:grpSp>
                <p:cxnSp>
                  <p:nvCxnSpPr>
                    <p:cNvPr id="316" name="Straight Connector 315"/>
                    <p:cNvCxnSpPr/>
                    <p:nvPr/>
                  </p:nvCxnSpPr>
                  <p:spPr>
                    <a:xfrm>
                      <a:off x="1524000" y="2435334"/>
                      <a:ext cx="3048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313" name="Rectangle 312"/>
                  <p:cNvSpPr/>
                  <p:nvPr/>
                </p:nvSpPr>
                <p:spPr>
                  <a:xfrm>
                    <a:off x="1562100" y="2103137"/>
                    <a:ext cx="1447800" cy="609600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prstClr val="white"/>
                      </a:solidFill>
                    </a:endParaRPr>
                  </a:p>
                </p:txBody>
              </p:sp>
            </p:grpSp>
            <p:cxnSp>
              <p:nvCxnSpPr>
                <p:cNvPr id="311" name="Straight Connector 310"/>
                <p:cNvCxnSpPr/>
                <p:nvPr/>
              </p:nvCxnSpPr>
              <p:spPr>
                <a:xfrm>
                  <a:off x="2934135" y="5257800"/>
                  <a:ext cx="304800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404" name="Group 403"/>
            <p:cNvGrpSpPr/>
            <p:nvPr/>
          </p:nvGrpSpPr>
          <p:grpSpPr>
            <a:xfrm>
              <a:off x="6477000" y="2286000"/>
              <a:ext cx="1447800" cy="3124200"/>
              <a:chOff x="1562100" y="2286000"/>
              <a:chExt cx="1447800" cy="3124200"/>
            </a:xfrm>
          </p:grpSpPr>
          <p:grpSp>
            <p:nvGrpSpPr>
              <p:cNvPr id="405" name="Group 404"/>
              <p:cNvGrpSpPr/>
              <p:nvPr/>
            </p:nvGrpSpPr>
            <p:grpSpPr>
              <a:xfrm>
                <a:off x="1562100" y="2286000"/>
                <a:ext cx="1447800" cy="838200"/>
                <a:chOff x="1562100" y="2103137"/>
                <a:chExt cx="1447800" cy="838200"/>
              </a:xfrm>
            </p:grpSpPr>
            <p:grpSp>
              <p:nvGrpSpPr>
                <p:cNvPr id="481" name="Group 480"/>
                <p:cNvGrpSpPr/>
                <p:nvPr/>
              </p:nvGrpSpPr>
              <p:grpSpPr>
                <a:xfrm>
                  <a:off x="1562100" y="2103137"/>
                  <a:ext cx="1447800" cy="609600"/>
                  <a:chOff x="1562100" y="2103137"/>
                  <a:chExt cx="1447800" cy="609600"/>
                </a:xfrm>
              </p:grpSpPr>
              <p:grpSp>
                <p:nvGrpSpPr>
                  <p:cNvPr id="483" name="Group 482"/>
                  <p:cNvGrpSpPr/>
                  <p:nvPr/>
                </p:nvGrpSpPr>
                <p:grpSpPr>
                  <a:xfrm>
                    <a:off x="1562100" y="2103137"/>
                    <a:ext cx="1447800" cy="609600"/>
                    <a:chOff x="838200" y="2130534"/>
                    <a:chExt cx="1447800" cy="609600"/>
                  </a:xfrm>
                </p:grpSpPr>
                <p:sp>
                  <p:nvSpPr>
                    <p:cNvPr id="485" name="Oval 484"/>
                    <p:cNvSpPr/>
                    <p:nvPr/>
                  </p:nvSpPr>
                  <p:spPr>
                    <a:xfrm>
                      <a:off x="1828800" y="2206734"/>
                      <a:ext cx="457200" cy="457200"/>
                    </a:xfrm>
                    <a:prstGeom prst="ellipse">
                      <a:avLst/>
                    </a:prstGeom>
                    <a:solidFill>
                      <a:schemeClr val="tx2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b="1" dirty="0">
                          <a:solidFill>
                            <a:prstClr val="white"/>
                          </a:solidFill>
                        </a:rPr>
                        <a:t>C</a:t>
                      </a:r>
                    </a:p>
                  </p:txBody>
                </p:sp>
                <p:grpSp>
                  <p:nvGrpSpPr>
                    <p:cNvPr id="486" name="Group 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838200" y="2130534"/>
                      <a:ext cx="742513" cy="609600"/>
                      <a:chOff x="506" y="717"/>
                      <a:chExt cx="790" cy="445"/>
                    </a:xfrm>
                  </p:grpSpPr>
                  <p:sp>
                    <p:nvSpPr>
                      <p:cNvPr id="488" name="Oval 1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547" y="980"/>
                        <a:ext cx="694" cy="182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US" sz="1600">
                          <a:solidFill>
                            <a:prstClr val="black"/>
                          </a:solidFill>
                        </a:endParaRPr>
                      </a:p>
                    </p:txBody>
                  </p:sp>
                  <p:sp>
                    <p:nvSpPr>
                      <p:cNvPr id="489" name="Line 1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41" y="798"/>
                        <a:ext cx="0" cy="283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folHlink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US" sz="1600">
                          <a:solidFill>
                            <a:prstClr val="black"/>
                          </a:solidFill>
                        </a:endParaRPr>
                      </a:p>
                    </p:txBody>
                  </p:sp>
                  <p:sp>
                    <p:nvSpPr>
                      <p:cNvPr id="490" name="Line 1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728" y="899"/>
                        <a:ext cx="0" cy="81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folHlink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US" sz="1600">
                          <a:solidFill>
                            <a:prstClr val="black"/>
                          </a:solidFill>
                        </a:endParaRPr>
                      </a:p>
                    </p:txBody>
                  </p:sp>
                  <p:sp>
                    <p:nvSpPr>
                      <p:cNvPr id="491" name="Line 1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939" y="899"/>
                        <a:ext cx="0" cy="81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folHlink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US" sz="1600">
                          <a:solidFill>
                            <a:prstClr val="black"/>
                          </a:solidFill>
                        </a:endParaRPr>
                      </a:p>
                    </p:txBody>
                  </p:sp>
                  <p:sp>
                    <p:nvSpPr>
                      <p:cNvPr id="492" name="Rectangle 1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49" y="899"/>
                        <a:ext cx="90" cy="243"/>
                      </a:xfrm>
                      <a:prstGeom prst="rect">
                        <a:avLst/>
                      </a:prstGeom>
                      <a:solidFill>
                        <a:srgbClr val="FF0000"/>
                      </a:solidFill>
                      <a:ln w="9525">
                        <a:noFill/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US" sz="1600">
                          <a:solidFill>
                            <a:prstClr val="black"/>
                          </a:solidFill>
                        </a:endParaRPr>
                      </a:p>
                    </p:txBody>
                  </p:sp>
                  <p:sp>
                    <p:nvSpPr>
                      <p:cNvPr id="493" name="Rectangle 1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9" y="879"/>
                        <a:ext cx="91" cy="263"/>
                      </a:xfrm>
                      <a:prstGeom prst="rect">
                        <a:avLst/>
                      </a:prstGeom>
                      <a:solidFill>
                        <a:srgbClr val="FF0000"/>
                      </a:solidFill>
                      <a:ln w="9525">
                        <a:noFill/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US" sz="1600">
                          <a:solidFill>
                            <a:prstClr val="black"/>
                          </a:solidFill>
                        </a:endParaRPr>
                      </a:p>
                    </p:txBody>
                  </p:sp>
                  <p:sp>
                    <p:nvSpPr>
                      <p:cNvPr id="494" name="Rectangle 1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8" y="899"/>
                        <a:ext cx="121" cy="223"/>
                      </a:xfrm>
                      <a:prstGeom prst="rect">
                        <a:avLst/>
                      </a:prstGeom>
                      <a:solidFill>
                        <a:srgbClr val="FF0000"/>
                      </a:solidFill>
                      <a:ln w="9525">
                        <a:noFill/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US" sz="1600">
                          <a:solidFill>
                            <a:prstClr val="black"/>
                          </a:solidFill>
                        </a:endParaRPr>
                      </a:p>
                    </p:txBody>
                  </p:sp>
                  <p:sp>
                    <p:nvSpPr>
                      <p:cNvPr id="495" name="Rectangle 1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547" y="818"/>
                        <a:ext cx="121" cy="263"/>
                      </a:xfrm>
                      <a:prstGeom prst="rect">
                        <a:avLst/>
                      </a:prstGeom>
                      <a:solidFill>
                        <a:srgbClr val="FF0000"/>
                      </a:solidFill>
                      <a:ln w="9525">
                        <a:noFill/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US" sz="1600">
                          <a:solidFill>
                            <a:prstClr val="black"/>
                          </a:solidFill>
                        </a:endParaRPr>
                      </a:p>
                    </p:txBody>
                  </p:sp>
                  <p:sp>
                    <p:nvSpPr>
                      <p:cNvPr id="496" name="Rectangle 1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668" y="859"/>
                        <a:ext cx="120" cy="263"/>
                      </a:xfrm>
                      <a:prstGeom prst="rect">
                        <a:avLst/>
                      </a:prstGeom>
                      <a:solidFill>
                        <a:srgbClr val="FF0000"/>
                      </a:solidFill>
                      <a:ln w="9525">
                        <a:noFill/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US" sz="1600">
                          <a:solidFill>
                            <a:prstClr val="black"/>
                          </a:solidFill>
                        </a:endParaRPr>
                      </a:p>
                    </p:txBody>
                  </p:sp>
                  <p:sp>
                    <p:nvSpPr>
                      <p:cNvPr id="497" name="Rectangle 1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030" y="859"/>
                        <a:ext cx="90" cy="263"/>
                      </a:xfrm>
                      <a:prstGeom prst="rect">
                        <a:avLst/>
                      </a:prstGeom>
                      <a:solidFill>
                        <a:srgbClr val="FF0000"/>
                      </a:solidFill>
                      <a:ln w="9525">
                        <a:noFill/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US" sz="1600">
                          <a:solidFill>
                            <a:prstClr val="black"/>
                          </a:solidFill>
                        </a:endParaRPr>
                      </a:p>
                    </p:txBody>
                  </p:sp>
                  <p:sp>
                    <p:nvSpPr>
                      <p:cNvPr id="498" name="Rectangle 2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120" y="838"/>
                        <a:ext cx="91" cy="263"/>
                      </a:xfrm>
                      <a:prstGeom prst="rect">
                        <a:avLst/>
                      </a:prstGeom>
                      <a:solidFill>
                        <a:srgbClr val="FF0000"/>
                      </a:solidFill>
                      <a:ln w="9525">
                        <a:noFill/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US" sz="1600">
                          <a:solidFill>
                            <a:prstClr val="black"/>
                          </a:solidFill>
                        </a:endParaRPr>
                      </a:p>
                    </p:txBody>
                  </p:sp>
                  <p:sp>
                    <p:nvSpPr>
                      <p:cNvPr id="499" name="Rectangle 2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150" y="818"/>
                        <a:ext cx="91" cy="263"/>
                      </a:xfrm>
                      <a:prstGeom prst="rect">
                        <a:avLst/>
                      </a:prstGeom>
                      <a:solidFill>
                        <a:srgbClr val="FF0000"/>
                      </a:solidFill>
                      <a:ln w="9525">
                        <a:noFill/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US" sz="1600">
                          <a:solidFill>
                            <a:prstClr val="black"/>
                          </a:solidFill>
                        </a:endParaRPr>
                      </a:p>
                    </p:txBody>
                  </p:sp>
                  <p:sp>
                    <p:nvSpPr>
                      <p:cNvPr id="500" name="Oval 2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547" y="717"/>
                        <a:ext cx="694" cy="182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US" sz="1600">
                          <a:solidFill>
                            <a:prstClr val="black"/>
                          </a:solidFill>
                        </a:endParaRPr>
                      </a:p>
                    </p:txBody>
                  </p:sp>
                  <p:sp>
                    <p:nvSpPr>
                      <p:cNvPr id="501" name="Line 2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547" y="798"/>
                        <a:ext cx="0" cy="283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folHlink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US" sz="1600">
                          <a:solidFill>
                            <a:prstClr val="black"/>
                          </a:solidFill>
                        </a:endParaRPr>
                      </a:p>
                    </p:txBody>
                  </p:sp>
                  <p:sp>
                    <p:nvSpPr>
                      <p:cNvPr id="502" name="Text Box 24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506" y="884"/>
                        <a:ext cx="790" cy="247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anchor="ctr">
                        <a:spAutoFit/>
                      </a:bodyPr>
                      <a:lstStyle/>
                      <a:p>
                        <a:pPr algn="ctr" eaLnBrk="0" hangingPunct="0"/>
                        <a:r>
                          <a:rPr kumimoji="1" lang="en-US" sz="1600" b="1" dirty="0">
                            <a:solidFill>
                              <a:prstClr val="black"/>
                            </a:solidFill>
                          </a:rPr>
                          <a:t>Data</a:t>
                        </a:r>
                        <a:endParaRPr kumimoji="1" lang="en-US" sz="1600" b="1" dirty="0">
                          <a:solidFill>
                            <a:prstClr val="white"/>
                          </a:solidFill>
                        </a:endParaRPr>
                      </a:p>
                    </p:txBody>
                  </p:sp>
                </p:grpSp>
                <p:cxnSp>
                  <p:nvCxnSpPr>
                    <p:cNvPr id="487" name="Straight Connector 486"/>
                    <p:cNvCxnSpPr/>
                    <p:nvPr/>
                  </p:nvCxnSpPr>
                  <p:spPr>
                    <a:xfrm>
                      <a:off x="1524000" y="2435334"/>
                      <a:ext cx="3048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484" name="Rectangle 483"/>
                  <p:cNvSpPr/>
                  <p:nvPr/>
                </p:nvSpPr>
                <p:spPr>
                  <a:xfrm>
                    <a:off x="1562100" y="2103137"/>
                    <a:ext cx="1447800" cy="609600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prstClr val="white"/>
                      </a:solidFill>
                    </a:endParaRPr>
                  </a:p>
                </p:txBody>
              </p:sp>
            </p:grpSp>
            <p:cxnSp>
              <p:nvCxnSpPr>
                <p:cNvPr id="480" name="Straight Connector 479"/>
                <p:cNvCxnSpPr/>
                <p:nvPr/>
              </p:nvCxnSpPr>
              <p:spPr>
                <a:xfrm>
                  <a:off x="2286000" y="2712737"/>
                  <a:ext cx="0" cy="22860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06" name="Group 405"/>
              <p:cNvGrpSpPr/>
              <p:nvPr/>
            </p:nvGrpSpPr>
            <p:grpSpPr>
              <a:xfrm>
                <a:off x="1562100" y="3962400"/>
                <a:ext cx="1447800" cy="838200"/>
                <a:chOff x="1562100" y="2103137"/>
                <a:chExt cx="1447800" cy="838200"/>
              </a:xfrm>
            </p:grpSpPr>
            <p:grpSp>
              <p:nvGrpSpPr>
                <p:cNvPr id="457" name="Group 456"/>
                <p:cNvGrpSpPr/>
                <p:nvPr/>
              </p:nvGrpSpPr>
              <p:grpSpPr>
                <a:xfrm>
                  <a:off x="1562100" y="2103137"/>
                  <a:ext cx="1447800" cy="609600"/>
                  <a:chOff x="1562100" y="2103137"/>
                  <a:chExt cx="1447800" cy="609600"/>
                </a:xfrm>
              </p:grpSpPr>
              <p:grpSp>
                <p:nvGrpSpPr>
                  <p:cNvPr id="459" name="Group 458"/>
                  <p:cNvGrpSpPr/>
                  <p:nvPr/>
                </p:nvGrpSpPr>
                <p:grpSpPr>
                  <a:xfrm>
                    <a:off x="1562100" y="2103137"/>
                    <a:ext cx="1447800" cy="609600"/>
                    <a:chOff x="838200" y="2130534"/>
                    <a:chExt cx="1447800" cy="609600"/>
                  </a:xfrm>
                </p:grpSpPr>
                <p:sp>
                  <p:nvSpPr>
                    <p:cNvPr id="461" name="Oval 460"/>
                    <p:cNvSpPr/>
                    <p:nvPr/>
                  </p:nvSpPr>
                  <p:spPr>
                    <a:xfrm>
                      <a:off x="1828800" y="2206734"/>
                      <a:ext cx="457200" cy="457200"/>
                    </a:xfrm>
                    <a:prstGeom prst="ellipse">
                      <a:avLst/>
                    </a:prstGeom>
                    <a:solidFill>
                      <a:schemeClr val="tx2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b="1" dirty="0">
                          <a:solidFill>
                            <a:prstClr val="white"/>
                          </a:solidFill>
                        </a:rPr>
                        <a:t>C</a:t>
                      </a:r>
                    </a:p>
                  </p:txBody>
                </p:sp>
                <p:grpSp>
                  <p:nvGrpSpPr>
                    <p:cNvPr id="462" name="Group 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838200" y="2130534"/>
                      <a:ext cx="742513" cy="609600"/>
                      <a:chOff x="506" y="717"/>
                      <a:chExt cx="790" cy="445"/>
                    </a:xfrm>
                  </p:grpSpPr>
                  <p:sp>
                    <p:nvSpPr>
                      <p:cNvPr id="464" name="Oval 1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547" y="980"/>
                        <a:ext cx="694" cy="182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US" sz="1600">
                          <a:solidFill>
                            <a:prstClr val="black"/>
                          </a:solidFill>
                        </a:endParaRPr>
                      </a:p>
                    </p:txBody>
                  </p:sp>
                  <p:sp>
                    <p:nvSpPr>
                      <p:cNvPr id="465" name="Line 1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41" y="798"/>
                        <a:ext cx="0" cy="283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folHlink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US" sz="1600">
                          <a:solidFill>
                            <a:prstClr val="black"/>
                          </a:solidFill>
                        </a:endParaRPr>
                      </a:p>
                    </p:txBody>
                  </p:sp>
                  <p:sp>
                    <p:nvSpPr>
                      <p:cNvPr id="466" name="Line 1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728" y="899"/>
                        <a:ext cx="0" cy="81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folHlink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US" sz="1600">
                          <a:solidFill>
                            <a:prstClr val="black"/>
                          </a:solidFill>
                        </a:endParaRPr>
                      </a:p>
                    </p:txBody>
                  </p:sp>
                  <p:sp>
                    <p:nvSpPr>
                      <p:cNvPr id="467" name="Line 1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939" y="899"/>
                        <a:ext cx="0" cy="81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folHlink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US" sz="1600">
                          <a:solidFill>
                            <a:prstClr val="black"/>
                          </a:solidFill>
                        </a:endParaRPr>
                      </a:p>
                    </p:txBody>
                  </p:sp>
                  <p:sp>
                    <p:nvSpPr>
                      <p:cNvPr id="468" name="Rectangle 1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49" y="899"/>
                        <a:ext cx="90" cy="243"/>
                      </a:xfrm>
                      <a:prstGeom prst="rect">
                        <a:avLst/>
                      </a:prstGeom>
                      <a:solidFill>
                        <a:srgbClr val="FF0000"/>
                      </a:solidFill>
                      <a:ln w="9525">
                        <a:noFill/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US" sz="1600">
                          <a:solidFill>
                            <a:prstClr val="black"/>
                          </a:solidFill>
                        </a:endParaRPr>
                      </a:p>
                    </p:txBody>
                  </p:sp>
                  <p:sp>
                    <p:nvSpPr>
                      <p:cNvPr id="469" name="Rectangle 1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9" y="879"/>
                        <a:ext cx="91" cy="263"/>
                      </a:xfrm>
                      <a:prstGeom prst="rect">
                        <a:avLst/>
                      </a:prstGeom>
                      <a:solidFill>
                        <a:srgbClr val="FF0000"/>
                      </a:solidFill>
                      <a:ln w="9525">
                        <a:noFill/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US" sz="1600">
                          <a:solidFill>
                            <a:prstClr val="black"/>
                          </a:solidFill>
                        </a:endParaRPr>
                      </a:p>
                    </p:txBody>
                  </p:sp>
                  <p:sp>
                    <p:nvSpPr>
                      <p:cNvPr id="470" name="Rectangle 1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8" y="899"/>
                        <a:ext cx="121" cy="223"/>
                      </a:xfrm>
                      <a:prstGeom prst="rect">
                        <a:avLst/>
                      </a:prstGeom>
                      <a:solidFill>
                        <a:srgbClr val="FF0000"/>
                      </a:solidFill>
                      <a:ln w="9525">
                        <a:noFill/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US" sz="1600">
                          <a:solidFill>
                            <a:prstClr val="black"/>
                          </a:solidFill>
                        </a:endParaRPr>
                      </a:p>
                    </p:txBody>
                  </p:sp>
                  <p:sp>
                    <p:nvSpPr>
                      <p:cNvPr id="471" name="Rectangle 1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547" y="818"/>
                        <a:ext cx="121" cy="263"/>
                      </a:xfrm>
                      <a:prstGeom prst="rect">
                        <a:avLst/>
                      </a:prstGeom>
                      <a:solidFill>
                        <a:srgbClr val="FF0000"/>
                      </a:solidFill>
                      <a:ln w="9525">
                        <a:noFill/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US" sz="1600">
                          <a:solidFill>
                            <a:prstClr val="black"/>
                          </a:solidFill>
                        </a:endParaRPr>
                      </a:p>
                    </p:txBody>
                  </p:sp>
                  <p:sp>
                    <p:nvSpPr>
                      <p:cNvPr id="472" name="Rectangle 1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668" y="859"/>
                        <a:ext cx="120" cy="263"/>
                      </a:xfrm>
                      <a:prstGeom prst="rect">
                        <a:avLst/>
                      </a:prstGeom>
                      <a:solidFill>
                        <a:srgbClr val="FF0000"/>
                      </a:solidFill>
                      <a:ln w="9525">
                        <a:noFill/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US" sz="1600">
                          <a:solidFill>
                            <a:prstClr val="black"/>
                          </a:solidFill>
                        </a:endParaRPr>
                      </a:p>
                    </p:txBody>
                  </p:sp>
                  <p:sp>
                    <p:nvSpPr>
                      <p:cNvPr id="473" name="Rectangle 1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030" y="859"/>
                        <a:ext cx="90" cy="263"/>
                      </a:xfrm>
                      <a:prstGeom prst="rect">
                        <a:avLst/>
                      </a:prstGeom>
                      <a:solidFill>
                        <a:srgbClr val="FF0000"/>
                      </a:solidFill>
                      <a:ln w="9525">
                        <a:noFill/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US" sz="1600">
                          <a:solidFill>
                            <a:prstClr val="black"/>
                          </a:solidFill>
                        </a:endParaRPr>
                      </a:p>
                    </p:txBody>
                  </p:sp>
                  <p:sp>
                    <p:nvSpPr>
                      <p:cNvPr id="474" name="Rectangle 2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120" y="838"/>
                        <a:ext cx="91" cy="263"/>
                      </a:xfrm>
                      <a:prstGeom prst="rect">
                        <a:avLst/>
                      </a:prstGeom>
                      <a:solidFill>
                        <a:srgbClr val="FF0000"/>
                      </a:solidFill>
                      <a:ln w="9525">
                        <a:noFill/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US" sz="1600">
                          <a:solidFill>
                            <a:prstClr val="black"/>
                          </a:solidFill>
                        </a:endParaRPr>
                      </a:p>
                    </p:txBody>
                  </p:sp>
                  <p:sp>
                    <p:nvSpPr>
                      <p:cNvPr id="475" name="Rectangle 2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150" y="818"/>
                        <a:ext cx="91" cy="263"/>
                      </a:xfrm>
                      <a:prstGeom prst="rect">
                        <a:avLst/>
                      </a:prstGeom>
                      <a:solidFill>
                        <a:srgbClr val="FF0000"/>
                      </a:solidFill>
                      <a:ln w="9525">
                        <a:noFill/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US" sz="1600">
                          <a:solidFill>
                            <a:prstClr val="black"/>
                          </a:solidFill>
                        </a:endParaRPr>
                      </a:p>
                    </p:txBody>
                  </p:sp>
                  <p:sp>
                    <p:nvSpPr>
                      <p:cNvPr id="476" name="Oval 2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547" y="717"/>
                        <a:ext cx="694" cy="182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US" sz="1600">
                          <a:solidFill>
                            <a:prstClr val="black"/>
                          </a:solidFill>
                        </a:endParaRPr>
                      </a:p>
                    </p:txBody>
                  </p:sp>
                  <p:sp>
                    <p:nvSpPr>
                      <p:cNvPr id="477" name="Line 2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547" y="798"/>
                        <a:ext cx="0" cy="283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folHlink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US" sz="1600">
                          <a:solidFill>
                            <a:prstClr val="black"/>
                          </a:solidFill>
                        </a:endParaRPr>
                      </a:p>
                    </p:txBody>
                  </p:sp>
                  <p:sp>
                    <p:nvSpPr>
                      <p:cNvPr id="478" name="Text Box 24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506" y="884"/>
                        <a:ext cx="790" cy="247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anchor="ctr">
                        <a:spAutoFit/>
                      </a:bodyPr>
                      <a:lstStyle/>
                      <a:p>
                        <a:pPr algn="ctr" eaLnBrk="0" hangingPunct="0"/>
                        <a:r>
                          <a:rPr kumimoji="1" lang="en-US" sz="1600" b="1" dirty="0">
                            <a:solidFill>
                              <a:prstClr val="black"/>
                            </a:solidFill>
                          </a:rPr>
                          <a:t>Data</a:t>
                        </a:r>
                        <a:endParaRPr kumimoji="1" lang="en-US" sz="1600" b="1" dirty="0">
                          <a:solidFill>
                            <a:prstClr val="white"/>
                          </a:solidFill>
                        </a:endParaRPr>
                      </a:p>
                    </p:txBody>
                  </p:sp>
                </p:grpSp>
                <p:cxnSp>
                  <p:nvCxnSpPr>
                    <p:cNvPr id="463" name="Straight Connector 462"/>
                    <p:cNvCxnSpPr/>
                    <p:nvPr/>
                  </p:nvCxnSpPr>
                  <p:spPr>
                    <a:xfrm>
                      <a:off x="1524000" y="2435334"/>
                      <a:ext cx="3048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460" name="Rectangle 459"/>
                  <p:cNvSpPr/>
                  <p:nvPr/>
                </p:nvSpPr>
                <p:spPr>
                  <a:xfrm>
                    <a:off x="1562100" y="2103137"/>
                    <a:ext cx="1447800" cy="609600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prstClr val="white"/>
                      </a:solidFill>
                    </a:endParaRPr>
                  </a:p>
                </p:txBody>
              </p:sp>
            </p:grpSp>
            <p:cxnSp>
              <p:nvCxnSpPr>
                <p:cNvPr id="456" name="Straight Connector 455"/>
                <p:cNvCxnSpPr/>
                <p:nvPr/>
              </p:nvCxnSpPr>
              <p:spPr>
                <a:xfrm>
                  <a:off x="2286000" y="2712737"/>
                  <a:ext cx="0" cy="22860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07" name="Group 406"/>
              <p:cNvGrpSpPr/>
              <p:nvPr/>
            </p:nvGrpSpPr>
            <p:grpSpPr>
              <a:xfrm>
                <a:off x="1562100" y="3124200"/>
                <a:ext cx="1447800" cy="838200"/>
                <a:chOff x="1562100" y="2103137"/>
                <a:chExt cx="1447800" cy="838200"/>
              </a:xfrm>
            </p:grpSpPr>
            <p:grpSp>
              <p:nvGrpSpPr>
                <p:cNvPr id="433" name="Group 432"/>
                <p:cNvGrpSpPr/>
                <p:nvPr/>
              </p:nvGrpSpPr>
              <p:grpSpPr>
                <a:xfrm>
                  <a:off x="1562100" y="2103137"/>
                  <a:ext cx="1447800" cy="609600"/>
                  <a:chOff x="1562100" y="2103137"/>
                  <a:chExt cx="1447800" cy="609600"/>
                </a:xfrm>
              </p:grpSpPr>
              <p:grpSp>
                <p:nvGrpSpPr>
                  <p:cNvPr id="435" name="Group 434"/>
                  <p:cNvGrpSpPr/>
                  <p:nvPr/>
                </p:nvGrpSpPr>
                <p:grpSpPr>
                  <a:xfrm>
                    <a:off x="1562100" y="2103137"/>
                    <a:ext cx="1447800" cy="609600"/>
                    <a:chOff x="838200" y="2130534"/>
                    <a:chExt cx="1447800" cy="609600"/>
                  </a:xfrm>
                </p:grpSpPr>
                <p:sp>
                  <p:nvSpPr>
                    <p:cNvPr id="437" name="Oval 436"/>
                    <p:cNvSpPr/>
                    <p:nvPr/>
                  </p:nvSpPr>
                  <p:spPr>
                    <a:xfrm>
                      <a:off x="1828800" y="2206734"/>
                      <a:ext cx="457200" cy="457200"/>
                    </a:xfrm>
                    <a:prstGeom prst="ellipse">
                      <a:avLst/>
                    </a:prstGeom>
                    <a:solidFill>
                      <a:schemeClr val="tx2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b="1" dirty="0">
                          <a:solidFill>
                            <a:prstClr val="white"/>
                          </a:solidFill>
                        </a:rPr>
                        <a:t>C</a:t>
                      </a:r>
                    </a:p>
                  </p:txBody>
                </p:sp>
                <p:grpSp>
                  <p:nvGrpSpPr>
                    <p:cNvPr id="438" name="Group 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838200" y="2130534"/>
                      <a:ext cx="742513" cy="609600"/>
                      <a:chOff x="506" y="717"/>
                      <a:chExt cx="790" cy="445"/>
                    </a:xfrm>
                  </p:grpSpPr>
                  <p:sp>
                    <p:nvSpPr>
                      <p:cNvPr id="440" name="Oval 1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547" y="980"/>
                        <a:ext cx="694" cy="182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US" sz="1600">
                          <a:solidFill>
                            <a:prstClr val="black"/>
                          </a:solidFill>
                        </a:endParaRPr>
                      </a:p>
                    </p:txBody>
                  </p:sp>
                  <p:sp>
                    <p:nvSpPr>
                      <p:cNvPr id="441" name="Line 1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41" y="798"/>
                        <a:ext cx="0" cy="283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folHlink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US" sz="1600">
                          <a:solidFill>
                            <a:prstClr val="black"/>
                          </a:solidFill>
                        </a:endParaRPr>
                      </a:p>
                    </p:txBody>
                  </p:sp>
                  <p:sp>
                    <p:nvSpPr>
                      <p:cNvPr id="442" name="Line 1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728" y="899"/>
                        <a:ext cx="0" cy="81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folHlink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US" sz="1600">
                          <a:solidFill>
                            <a:prstClr val="black"/>
                          </a:solidFill>
                        </a:endParaRPr>
                      </a:p>
                    </p:txBody>
                  </p:sp>
                  <p:sp>
                    <p:nvSpPr>
                      <p:cNvPr id="443" name="Line 1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939" y="899"/>
                        <a:ext cx="0" cy="81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folHlink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US" sz="1600">
                          <a:solidFill>
                            <a:prstClr val="black"/>
                          </a:solidFill>
                        </a:endParaRPr>
                      </a:p>
                    </p:txBody>
                  </p:sp>
                  <p:sp>
                    <p:nvSpPr>
                      <p:cNvPr id="444" name="Rectangle 1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49" y="899"/>
                        <a:ext cx="90" cy="243"/>
                      </a:xfrm>
                      <a:prstGeom prst="rect">
                        <a:avLst/>
                      </a:prstGeom>
                      <a:solidFill>
                        <a:srgbClr val="FF0000"/>
                      </a:solidFill>
                      <a:ln w="9525">
                        <a:noFill/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US" sz="1600">
                          <a:solidFill>
                            <a:prstClr val="black"/>
                          </a:solidFill>
                        </a:endParaRPr>
                      </a:p>
                    </p:txBody>
                  </p:sp>
                  <p:sp>
                    <p:nvSpPr>
                      <p:cNvPr id="445" name="Rectangle 1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9" y="879"/>
                        <a:ext cx="91" cy="263"/>
                      </a:xfrm>
                      <a:prstGeom prst="rect">
                        <a:avLst/>
                      </a:prstGeom>
                      <a:solidFill>
                        <a:srgbClr val="FF0000"/>
                      </a:solidFill>
                      <a:ln w="9525">
                        <a:noFill/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US" sz="1600">
                          <a:solidFill>
                            <a:prstClr val="black"/>
                          </a:solidFill>
                        </a:endParaRPr>
                      </a:p>
                    </p:txBody>
                  </p:sp>
                  <p:sp>
                    <p:nvSpPr>
                      <p:cNvPr id="446" name="Rectangle 1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8" y="899"/>
                        <a:ext cx="121" cy="223"/>
                      </a:xfrm>
                      <a:prstGeom prst="rect">
                        <a:avLst/>
                      </a:prstGeom>
                      <a:solidFill>
                        <a:srgbClr val="FF0000"/>
                      </a:solidFill>
                      <a:ln w="9525">
                        <a:noFill/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US" sz="1600">
                          <a:solidFill>
                            <a:prstClr val="black"/>
                          </a:solidFill>
                        </a:endParaRPr>
                      </a:p>
                    </p:txBody>
                  </p:sp>
                  <p:sp>
                    <p:nvSpPr>
                      <p:cNvPr id="447" name="Rectangle 1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547" y="818"/>
                        <a:ext cx="121" cy="263"/>
                      </a:xfrm>
                      <a:prstGeom prst="rect">
                        <a:avLst/>
                      </a:prstGeom>
                      <a:solidFill>
                        <a:srgbClr val="FF0000"/>
                      </a:solidFill>
                      <a:ln w="9525">
                        <a:noFill/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US" sz="1600">
                          <a:solidFill>
                            <a:prstClr val="black"/>
                          </a:solidFill>
                        </a:endParaRPr>
                      </a:p>
                    </p:txBody>
                  </p:sp>
                  <p:sp>
                    <p:nvSpPr>
                      <p:cNvPr id="448" name="Rectangle 1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668" y="859"/>
                        <a:ext cx="120" cy="263"/>
                      </a:xfrm>
                      <a:prstGeom prst="rect">
                        <a:avLst/>
                      </a:prstGeom>
                      <a:solidFill>
                        <a:srgbClr val="FF0000"/>
                      </a:solidFill>
                      <a:ln w="9525">
                        <a:noFill/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US" sz="1600">
                          <a:solidFill>
                            <a:prstClr val="black"/>
                          </a:solidFill>
                        </a:endParaRPr>
                      </a:p>
                    </p:txBody>
                  </p:sp>
                  <p:sp>
                    <p:nvSpPr>
                      <p:cNvPr id="449" name="Rectangle 1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030" y="859"/>
                        <a:ext cx="90" cy="263"/>
                      </a:xfrm>
                      <a:prstGeom prst="rect">
                        <a:avLst/>
                      </a:prstGeom>
                      <a:solidFill>
                        <a:srgbClr val="FF0000"/>
                      </a:solidFill>
                      <a:ln w="9525">
                        <a:noFill/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US" sz="1600">
                          <a:solidFill>
                            <a:prstClr val="black"/>
                          </a:solidFill>
                        </a:endParaRPr>
                      </a:p>
                    </p:txBody>
                  </p:sp>
                  <p:sp>
                    <p:nvSpPr>
                      <p:cNvPr id="450" name="Rectangle 2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120" y="838"/>
                        <a:ext cx="91" cy="263"/>
                      </a:xfrm>
                      <a:prstGeom prst="rect">
                        <a:avLst/>
                      </a:prstGeom>
                      <a:solidFill>
                        <a:srgbClr val="FF0000"/>
                      </a:solidFill>
                      <a:ln w="9525">
                        <a:noFill/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US" sz="1600">
                          <a:solidFill>
                            <a:prstClr val="black"/>
                          </a:solidFill>
                        </a:endParaRPr>
                      </a:p>
                    </p:txBody>
                  </p:sp>
                  <p:sp>
                    <p:nvSpPr>
                      <p:cNvPr id="451" name="Rectangle 2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150" y="818"/>
                        <a:ext cx="91" cy="263"/>
                      </a:xfrm>
                      <a:prstGeom prst="rect">
                        <a:avLst/>
                      </a:prstGeom>
                      <a:solidFill>
                        <a:srgbClr val="FF0000"/>
                      </a:solidFill>
                      <a:ln w="9525">
                        <a:noFill/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US" sz="1600">
                          <a:solidFill>
                            <a:prstClr val="black"/>
                          </a:solidFill>
                        </a:endParaRPr>
                      </a:p>
                    </p:txBody>
                  </p:sp>
                  <p:sp>
                    <p:nvSpPr>
                      <p:cNvPr id="452" name="Oval 2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547" y="717"/>
                        <a:ext cx="694" cy="182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US" sz="1600">
                          <a:solidFill>
                            <a:prstClr val="black"/>
                          </a:solidFill>
                        </a:endParaRPr>
                      </a:p>
                    </p:txBody>
                  </p:sp>
                  <p:sp>
                    <p:nvSpPr>
                      <p:cNvPr id="453" name="Line 2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547" y="798"/>
                        <a:ext cx="0" cy="283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folHlink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US" sz="1600">
                          <a:solidFill>
                            <a:prstClr val="black"/>
                          </a:solidFill>
                        </a:endParaRPr>
                      </a:p>
                    </p:txBody>
                  </p:sp>
                  <p:sp>
                    <p:nvSpPr>
                      <p:cNvPr id="454" name="Text Box 24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506" y="884"/>
                        <a:ext cx="790" cy="247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anchor="ctr">
                        <a:spAutoFit/>
                      </a:bodyPr>
                      <a:lstStyle/>
                      <a:p>
                        <a:pPr algn="ctr" eaLnBrk="0" hangingPunct="0"/>
                        <a:r>
                          <a:rPr kumimoji="1" lang="en-US" sz="1600" b="1" dirty="0">
                            <a:solidFill>
                              <a:prstClr val="black"/>
                            </a:solidFill>
                          </a:rPr>
                          <a:t>Data</a:t>
                        </a:r>
                        <a:endParaRPr kumimoji="1" lang="en-US" sz="1600" b="1" dirty="0">
                          <a:solidFill>
                            <a:prstClr val="white"/>
                          </a:solidFill>
                        </a:endParaRPr>
                      </a:p>
                    </p:txBody>
                  </p:sp>
                </p:grpSp>
                <p:cxnSp>
                  <p:nvCxnSpPr>
                    <p:cNvPr id="439" name="Straight Connector 438"/>
                    <p:cNvCxnSpPr/>
                    <p:nvPr/>
                  </p:nvCxnSpPr>
                  <p:spPr>
                    <a:xfrm>
                      <a:off x="1524000" y="2435334"/>
                      <a:ext cx="3048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436" name="Rectangle 435"/>
                  <p:cNvSpPr/>
                  <p:nvPr/>
                </p:nvSpPr>
                <p:spPr>
                  <a:xfrm>
                    <a:off x="1562100" y="2103137"/>
                    <a:ext cx="1447800" cy="609600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prstClr val="white"/>
                      </a:solidFill>
                    </a:endParaRPr>
                  </a:p>
                </p:txBody>
              </p:sp>
            </p:grpSp>
            <p:cxnSp>
              <p:nvCxnSpPr>
                <p:cNvPr id="432" name="Straight Connector 431"/>
                <p:cNvCxnSpPr/>
                <p:nvPr/>
              </p:nvCxnSpPr>
              <p:spPr>
                <a:xfrm>
                  <a:off x="2286000" y="2712737"/>
                  <a:ext cx="0" cy="22860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09" name="Group 408"/>
              <p:cNvGrpSpPr/>
              <p:nvPr/>
            </p:nvGrpSpPr>
            <p:grpSpPr>
              <a:xfrm>
                <a:off x="1562100" y="4800600"/>
                <a:ext cx="1447800" cy="609600"/>
                <a:chOff x="1562100" y="2103137"/>
                <a:chExt cx="1447800" cy="609600"/>
              </a:xfrm>
            </p:grpSpPr>
            <p:grpSp>
              <p:nvGrpSpPr>
                <p:cNvPr id="411" name="Group 410"/>
                <p:cNvGrpSpPr/>
                <p:nvPr/>
              </p:nvGrpSpPr>
              <p:grpSpPr>
                <a:xfrm>
                  <a:off x="1562100" y="2103137"/>
                  <a:ext cx="1447800" cy="609600"/>
                  <a:chOff x="838200" y="2130534"/>
                  <a:chExt cx="1447800" cy="609600"/>
                </a:xfrm>
              </p:grpSpPr>
              <p:sp>
                <p:nvSpPr>
                  <p:cNvPr id="413" name="Oval 412"/>
                  <p:cNvSpPr/>
                  <p:nvPr/>
                </p:nvSpPr>
                <p:spPr>
                  <a:xfrm>
                    <a:off x="1828800" y="2206734"/>
                    <a:ext cx="457200" cy="457200"/>
                  </a:xfrm>
                  <a:prstGeom prst="ellipse">
                    <a:avLst/>
                  </a:prstGeom>
                  <a:solidFill>
                    <a:schemeClr val="tx2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b="1" dirty="0">
                        <a:solidFill>
                          <a:prstClr val="white"/>
                        </a:solidFill>
                      </a:rPr>
                      <a:t>C</a:t>
                    </a:r>
                  </a:p>
                </p:txBody>
              </p:sp>
              <p:grpSp>
                <p:nvGrpSpPr>
                  <p:cNvPr id="414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838200" y="2130534"/>
                    <a:ext cx="742513" cy="609600"/>
                    <a:chOff x="506" y="717"/>
                    <a:chExt cx="790" cy="445"/>
                  </a:xfrm>
                </p:grpSpPr>
                <p:sp>
                  <p:nvSpPr>
                    <p:cNvPr id="416" name="Oval 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47" y="980"/>
                      <a:ext cx="694" cy="182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60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417" name="Line 1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41" y="798"/>
                      <a:ext cx="0" cy="283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folHlink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60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418" name="Line 1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728" y="899"/>
                      <a:ext cx="0" cy="81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folHlink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60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419" name="Line 1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939" y="899"/>
                      <a:ext cx="0" cy="81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folHlink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60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420" name="Rectangle 1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49" y="899"/>
                      <a:ext cx="90" cy="243"/>
                    </a:xfrm>
                    <a:prstGeom prst="rect">
                      <a:avLst/>
                    </a:prstGeom>
                    <a:solidFill>
                      <a:srgbClr val="FF0000"/>
                    </a:solidFill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60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421" name="Rectangle 1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9" y="879"/>
                      <a:ext cx="91" cy="263"/>
                    </a:xfrm>
                    <a:prstGeom prst="rect">
                      <a:avLst/>
                    </a:prstGeom>
                    <a:solidFill>
                      <a:srgbClr val="FF0000"/>
                    </a:solidFill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60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422" name="Rectangle 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28" y="899"/>
                      <a:ext cx="121" cy="223"/>
                    </a:xfrm>
                    <a:prstGeom prst="rect">
                      <a:avLst/>
                    </a:prstGeom>
                    <a:solidFill>
                      <a:srgbClr val="FF0000"/>
                    </a:solidFill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60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423" name="Rectangle 1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47" y="818"/>
                      <a:ext cx="121" cy="263"/>
                    </a:xfrm>
                    <a:prstGeom prst="rect">
                      <a:avLst/>
                    </a:prstGeom>
                    <a:solidFill>
                      <a:srgbClr val="FF0000"/>
                    </a:solidFill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60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424" name="Rectangle 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68" y="859"/>
                      <a:ext cx="120" cy="263"/>
                    </a:xfrm>
                    <a:prstGeom prst="rect">
                      <a:avLst/>
                    </a:prstGeom>
                    <a:solidFill>
                      <a:srgbClr val="FF0000"/>
                    </a:solidFill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60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425" name="Rectangle 1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30" y="859"/>
                      <a:ext cx="90" cy="263"/>
                    </a:xfrm>
                    <a:prstGeom prst="rect">
                      <a:avLst/>
                    </a:prstGeom>
                    <a:solidFill>
                      <a:srgbClr val="FF0000"/>
                    </a:solidFill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60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426" name="Rectangle 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120" y="838"/>
                      <a:ext cx="91" cy="263"/>
                    </a:xfrm>
                    <a:prstGeom prst="rect">
                      <a:avLst/>
                    </a:prstGeom>
                    <a:solidFill>
                      <a:srgbClr val="FF0000"/>
                    </a:solidFill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60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427" name="Rectangle 2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150" y="818"/>
                      <a:ext cx="91" cy="263"/>
                    </a:xfrm>
                    <a:prstGeom prst="rect">
                      <a:avLst/>
                    </a:prstGeom>
                    <a:solidFill>
                      <a:srgbClr val="FF0000"/>
                    </a:solidFill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60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428" name="Oval 2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47" y="717"/>
                      <a:ext cx="694" cy="182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60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429" name="Line 2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547" y="798"/>
                      <a:ext cx="0" cy="283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folHlink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60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430" name="Text Box 24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06" y="884"/>
                      <a:ext cx="790" cy="247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anchor="ctr">
                      <a:spAutoFit/>
                    </a:bodyPr>
                    <a:lstStyle/>
                    <a:p>
                      <a:pPr algn="ctr" eaLnBrk="0" hangingPunct="0"/>
                      <a:r>
                        <a:rPr kumimoji="1" lang="en-US" sz="1600" b="1" dirty="0">
                          <a:solidFill>
                            <a:prstClr val="black"/>
                          </a:solidFill>
                        </a:rPr>
                        <a:t>Data</a:t>
                      </a:r>
                      <a:endParaRPr kumimoji="1" lang="en-US" sz="1600" b="1" dirty="0">
                        <a:solidFill>
                          <a:prstClr val="white"/>
                        </a:solidFill>
                      </a:endParaRPr>
                    </a:p>
                  </p:txBody>
                </p:sp>
              </p:grpSp>
              <p:cxnSp>
                <p:nvCxnSpPr>
                  <p:cNvPr id="415" name="Straight Connector 414"/>
                  <p:cNvCxnSpPr/>
                  <p:nvPr/>
                </p:nvCxnSpPr>
                <p:spPr>
                  <a:xfrm>
                    <a:off x="1524000" y="2435334"/>
                    <a:ext cx="304800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412" name="Rectangle 411"/>
                <p:cNvSpPr/>
                <p:nvPr/>
              </p:nvSpPr>
              <p:spPr>
                <a:xfrm>
                  <a:off x="1562100" y="2103137"/>
                  <a:ext cx="1447800" cy="609600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</p:grpSp>
      </p:grp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01177" y="274078"/>
            <a:ext cx="3390315" cy="1604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7503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Arrow Connector 11"/>
          <p:cNvCxnSpPr/>
          <p:nvPr/>
        </p:nvCxnSpPr>
        <p:spPr>
          <a:xfrm>
            <a:off x="-199696" y="220717"/>
            <a:ext cx="3153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roup 12"/>
          <p:cNvGrpSpPr/>
          <p:nvPr/>
        </p:nvGrpSpPr>
        <p:grpSpPr>
          <a:xfrm>
            <a:off x="0" y="1788416"/>
            <a:ext cx="9003570" cy="4685776"/>
            <a:chOff x="6034" y="1010300"/>
            <a:chExt cx="9003570" cy="4685776"/>
          </a:xfrm>
        </p:grpSpPr>
        <p:cxnSp>
          <p:nvCxnSpPr>
            <p:cNvPr id="14" name="Straight Arrow Connector 13"/>
            <p:cNvCxnSpPr/>
            <p:nvPr/>
          </p:nvCxnSpPr>
          <p:spPr>
            <a:xfrm>
              <a:off x="583032" y="1255708"/>
              <a:ext cx="7956916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4041607" y="5326744"/>
              <a:ext cx="1262077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b="1" dirty="0"/>
                <a:t>Data Ingest</a:t>
              </a:r>
            </a:p>
          </p:txBody>
        </p:sp>
        <p:grpSp>
          <p:nvGrpSpPr>
            <p:cNvPr id="57" name="Group 56"/>
            <p:cNvGrpSpPr/>
            <p:nvPr/>
          </p:nvGrpSpPr>
          <p:grpSpPr>
            <a:xfrm flipV="1">
              <a:off x="729186" y="4793909"/>
              <a:ext cx="7739699" cy="390154"/>
              <a:chOff x="936006" y="4186008"/>
              <a:chExt cx="7739699" cy="390154"/>
            </a:xfrm>
          </p:grpSpPr>
          <p:cxnSp>
            <p:nvCxnSpPr>
              <p:cNvPr id="37" name="Straight Arrow Connector 36"/>
              <p:cNvCxnSpPr/>
              <p:nvPr/>
            </p:nvCxnSpPr>
            <p:spPr>
              <a:xfrm>
                <a:off x="936006" y="4186008"/>
                <a:ext cx="0" cy="390154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Arrow Connector 39"/>
              <p:cNvCxnSpPr/>
              <p:nvPr/>
            </p:nvCxnSpPr>
            <p:spPr>
              <a:xfrm>
                <a:off x="1846558" y="4186008"/>
                <a:ext cx="0" cy="390154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Arrow Connector 40"/>
              <p:cNvCxnSpPr/>
              <p:nvPr/>
            </p:nvCxnSpPr>
            <p:spPr>
              <a:xfrm>
                <a:off x="2757110" y="4186008"/>
                <a:ext cx="0" cy="390154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Arrow Connector 41"/>
              <p:cNvCxnSpPr/>
              <p:nvPr/>
            </p:nvCxnSpPr>
            <p:spPr>
              <a:xfrm>
                <a:off x="3667662" y="4186008"/>
                <a:ext cx="0" cy="390154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Arrow Connector 42"/>
              <p:cNvCxnSpPr/>
              <p:nvPr/>
            </p:nvCxnSpPr>
            <p:spPr>
              <a:xfrm>
                <a:off x="4578214" y="4186008"/>
                <a:ext cx="0" cy="390154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Arrow Connector 43"/>
              <p:cNvCxnSpPr/>
              <p:nvPr/>
            </p:nvCxnSpPr>
            <p:spPr>
              <a:xfrm>
                <a:off x="5488766" y="4186008"/>
                <a:ext cx="0" cy="390154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Arrow Connector 44"/>
              <p:cNvCxnSpPr/>
              <p:nvPr/>
            </p:nvCxnSpPr>
            <p:spPr>
              <a:xfrm>
                <a:off x="1391282" y="4186008"/>
                <a:ext cx="0" cy="390154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Arrow Connector 45"/>
              <p:cNvCxnSpPr/>
              <p:nvPr/>
            </p:nvCxnSpPr>
            <p:spPr>
              <a:xfrm>
                <a:off x="2301834" y="4186008"/>
                <a:ext cx="0" cy="390154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Arrow Connector 46"/>
              <p:cNvCxnSpPr/>
              <p:nvPr/>
            </p:nvCxnSpPr>
            <p:spPr>
              <a:xfrm>
                <a:off x="3212386" y="4186008"/>
                <a:ext cx="0" cy="390154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Arrow Connector 47"/>
              <p:cNvCxnSpPr/>
              <p:nvPr/>
            </p:nvCxnSpPr>
            <p:spPr>
              <a:xfrm>
                <a:off x="4122938" y="4186008"/>
                <a:ext cx="0" cy="390154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Arrow Connector 48"/>
              <p:cNvCxnSpPr/>
              <p:nvPr/>
            </p:nvCxnSpPr>
            <p:spPr>
              <a:xfrm>
                <a:off x="5033490" y="4186008"/>
                <a:ext cx="0" cy="390154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Arrow Connector 49"/>
              <p:cNvCxnSpPr/>
              <p:nvPr/>
            </p:nvCxnSpPr>
            <p:spPr>
              <a:xfrm>
                <a:off x="5944042" y="4186008"/>
                <a:ext cx="0" cy="390154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Arrow Connector 50"/>
              <p:cNvCxnSpPr/>
              <p:nvPr/>
            </p:nvCxnSpPr>
            <p:spPr>
              <a:xfrm>
                <a:off x="6399318" y="4186008"/>
                <a:ext cx="0" cy="390154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Arrow Connector 51"/>
              <p:cNvCxnSpPr/>
              <p:nvPr/>
            </p:nvCxnSpPr>
            <p:spPr>
              <a:xfrm>
                <a:off x="6854594" y="4186008"/>
                <a:ext cx="0" cy="390154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Arrow Connector 52"/>
              <p:cNvCxnSpPr/>
              <p:nvPr/>
            </p:nvCxnSpPr>
            <p:spPr>
              <a:xfrm>
                <a:off x="7309870" y="4186008"/>
                <a:ext cx="0" cy="390154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Arrow Connector 53"/>
              <p:cNvCxnSpPr/>
              <p:nvPr/>
            </p:nvCxnSpPr>
            <p:spPr>
              <a:xfrm>
                <a:off x="7765146" y="4186008"/>
                <a:ext cx="0" cy="390154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Arrow Connector 54"/>
              <p:cNvCxnSpPr/>
              <p:nvPr/>
            </p:nvCxnSpPr>
            <p:spPr>
              <a:xfrm>
                <a:off x="8220422" y="4186008"/>
                <a:ext cx="0" cy="390154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Arrow Connector 55"/>
              <p:cNvCxnSpPr/>
              <p:nvPr/>
            </p:nvCxnSpPr>
            <p:spPr>
              <a:xfrm>
                <a:off x="8675705" y="4186008"/>
                <a:ext cx="0" cy="390154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" name="Group 4"/>
            <p:cNvGrpSpPr/>
            <p:nvPr/>
          </p:nvGrpSpPr>
          <p:grpSpPr>
            <a:xfrm>
              <a:off x="608799" y="3851903"/>
              <a:ext cx="7905383" cy="340555"/>
              <a:chOff x="561252" y="1607946"/>
              <a:chExt cx="7905383" cy="340555"/>
            </a:xfrm>
          </p:grpSpPr>
          <p:sp>
            <p:nvSpPr>
              <p:cNvPr id="59" name="Rounded Rectangle 58"/>
              <p:cNvSpPr/>
              <p:nvPr/>
            </p:nvSpPr>
            <p:spPr>
              <a:xfrm>
                <a:off x="561252" y="1607946"/>
                <a:ext cx="791883" cy="340555"/>
              </a:xfrm>
              <a:prstGeom prst="roundRect">
                <a:avLst/>
              </a:prstGeom>
              <a:solidFill>
                <a:schemeClr val="accent4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/>
                  <a:t>Storm</a:t>
                </a:r>
              </a:p>
            </p:txBody>
          </p:sp>
          <p:sp>
            <p:nvSpPr>
              <p:cNvPr id="60" name="Rounded Rectangle 59"/>
              <p:cNvSpPr/>
              <p:nvPr/>
            </p:nvSpPr>
            <p:spPr>
              <a:xfrm>
                <a:off x="1983952" y="1607946"/>
                <a:ext cx="791883" cy="340555"/>
              </a:xfrm>
              <a:prstGeom prst="roundRect">
                <a:avLst/>
              </a:prstGeom>
              <a:solidFill>
                <a:schemeClr val="accent4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/>
                  <a:t>Storm</a:t>
                </a:r>
              </a:p>
            </p:txBody>
          </p:sp>
          <p:sp>
            <p:nvSpPr>
              <p:cNvPr id="61" name="Rounded Rectangle 60"/>
              <p:cNvSpPr/>
              <p:nvPr/>
            </p:nvSpPr>
            <p:spPr>
              <a:xfrm>
                <a:off x="3406652" y="1607946"/>
                <a:ext cx="791883" cy="340555"/>
              </a:xfrm>
              <a:prstGeom prst="roundRect">
                <a:avLst/>
              </a:prstGeom>
              <a:solidFill>
                <a:schemeClr val="accent4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/>
                  <a:t>Storm</a:t>
                </a:r>
              </a:p>
            </p:txBody>
          </p:sp>
          <p:sp>
            <p:nvSpPr>
              <p:cNvPr id="62" name="Rounded Rectangle 61"/>
              <p:cNvSpPr/>
              <p:nvPr/>
            </p:nvSpPr>
            <p:spPr>
              <a:xfrm>
                <a:off x="4829352" y="1607946"/>
                <a:ext cx="791883" cy="340555"/>
              </a:xfrm>
              <a:prstGeom prst="roundRect">
                <a:avLst/>
              </a:prstGeom>
              <a:solidFill>
                <a:schemeClr val="accent4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/>
                  <a:t>Storm</a:t>
                </a:r>
              </a:p>
            </p:txBody>
          </p:sp>
          <p:sp>
            <p:nvSpPr>
              <p:cNvPr id="63" name="Rounded Rectangle 62"/>
              <p:cNvSpPr/>
              <p:nvPr/>
            </p:nvSpPr>
            <p:spPr>
              <a:xfrm>
                <a:off x="6252052" y="1607946"/>
                <a:ext cx="791883" cy="340555"/>
              </a:xfrm>
              <a:prstGeom prst="roundRect">
                <a:avLst/>
              </a:prstGeom>
              <a:solidFill>
                <a:schemeClr val="accent4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/>
                  <a:t>Storm</a:t>
                </a:r>
              </a:p>
            </p:txBody>
          </p:sp>
          <p:sp>
            <p:nvSpPr>
              <p:cNvPr id="64" name="Rounded Rectangle 63"/>
              <p:cNvSpPr/>
              <p:nvPr/>
            </p:nvSpPr>
            <p:spPr>
              <a:xfrm>
                <a:off x="7674752" y="1607946"/>
                <a:ext cx="791883" cy="340555"/>
              </a:xfrm>
              <a:prstGeom prst="roundRect">
                <a:avLst/>
              </a:prstGeom>
              <a:solidFill>
                <a:schemeClr val="accent4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/>
                  <a:t>Storm</a:t>
                </a:r>
              </a:p>
            </p:txBody>
          </p:sp>
        </p:grpSp>
        <p:sp>
          <p:nvSpPr>
            <p:cNvPr id="65" name="Rectangle 64"/>
            <p:cNvSpPr/>
            <p:nvPr/>
          </p:nvSpPr>
          <p:spPr>
            <a:xfrm>
              <a:off x="744193" y="1483441"/>
              <a:ext cx="7634595" cy="451944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Archival  Storage – </a:t>
              </a:r>
              <a:r>
                <a:rPr lang="en-US" b="1" dirty="0" err="1">
                  <a:solidFill>
                    <a:schemeClr val="tx1"/>
                  </a:solidFill>
                </a:rPr>
                <a:t>Accumulo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66" name="Rectangle 65"/>
            <p:cNvSpPr/>
            <p:nvPr/>
          </p:nvSpPr>
          <p:spPr>
            <a:xfrm>
              <a:off x="744193" y="3323856"/>
              <a:ext cx="7634595" cy="405052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Streaming Processing (Bolts)</a:t>
              </a:r>
            </a:p>
          </p:txBody>
        </p:sp>
        <p:sp>
          <p:nvSpPr>
            <p:cNvPr id="67" name="Rectangle 66"/>
            <p:cNvSpPr/>
            <p:nvPr/>
          </p:nvSpPr>
          <p:spPr>
            <a:xfrm>
              <a:off x="744193" y="2019391"/>
              <a:ext cx="7634595" cy="405052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Batch Processing (MapReduce)</a:t>
              </a:r>
            </a:p>
          </p:txBody>
        </p:sp>
        <p:sp>
          <p:nvSpPr>
            <p:cNvPr id="69" name="Curved Right Arrow 68"/>
            <p:cNvSpPr/>
            <p:nvPr/>
          </p:nvSpPr>
          <p:spPr>
            <a:xfrm flipV="1">
              <a:off x="76307" y="1618593"/>
              <a:ext cx="506725" cy="2427890"/>
            </a:xfrm>
            <a:prstGeom prst="curvedRightArrow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>
                <a:solidFill>
                  <a:schemeClr val="tx1"/>
                </a:solidFill>
              </a:endParaRPr>
            </a:p>
          </p:txBody>
        </p:sp>
        <p:sp>
          <p:nvSpPr>
            <p:cNvPr id="70" name="Curved Right Arrow 69"/>
            <p:cNvSpPr/>
            <p:nvPr/>
          </p:nvSpPr>
          <p:spPr>
            <a:xfrm flipH="1" flipV="1">
              <a:off x="8539947" y="1583615"/>
              <a:ext cx="469657" cy="2462868"/>
            </a:xfrm>
            <a:prstGeom prst="curvedRightArrow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>
                <a:solidFill>
                  <a:schemeClr val="tx1"/>
                </a:solidFill>
              </a:endParaRPr>
            </a:p>
          </p:txBody>
        </p:sp>
        <p:grpSp>
          <p:nvGrpSpPr>
            <p:cNvPr id="74" name="Group 73"/>
            <p:cNvGrpSpPr/>
            <p:nvPr/>
          </p:nvGrpSpPr>
          <p:grpSpPr>
            <a:xfrm>
              <a:off x="446413" y="2359450"/>
              <a:ext cx="8230155" cy="994101"/>
              <a:chOff x="456923" y="2317409"/>
              <a:chExt cx="8230155" cy="994101"/>
            </a:xfrm>
          </p:grpSpPr>
          <p:grpSp>
            <p:nvGrpSpPr>
              <p:cNvPr id="73" name="Group 72"/>
              <p:cNvGrpSpPr/>
              <p:nvPr/>
            </p:nvGrpSpPr>
            <p:grpSpPr>
              <a:xfrm>
                <a:off x="456923" y="2628751"/>
                <a:ext cx="8230155" cy="399380"/>
                <a:chOff x="456923" y="2628751"/>
                <a:chExt cx="8230155" cy="399380"/>
              </a:xfrm>
            </p:grpSpPr>
            <p:sp>
              <p:nvSpPr>
                <p:cNvPr id="2" name="Oval 1"/>
                <p:cNvSpPr/>
                <p:nvPr/>
              </p:nvSpPr>
              <p:spPr>
                <a:xfrm>
                  <a:off x="456923" y="2628789"/>
                  <a:ext cx="1021563" cy="399304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100" b="1" dirty="0">
                      <a:solidFill>
                        <a:schemeClr val="tx1"/>
                      </a:solidFill>
                      <a:latin typeface="Arial" pitchFamily="34" charset="0"/>
                    </a:rPr>
                    <a:t>Raw Data</a:t>
                  </a:r>
                  <a:endParaRPr lang="en-US" sz="11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6" name="Oval 5"/>
                <p:cNvSpPr/>
                <p:nvPr/>
              </p:nvSpPr>
              <p:spPr>
                <a:xfrm>
                  <a:off x="2816419" y="2632705"/>
                  <a:ext cx="1450427" cy="391473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100" b="1" dirty="0">
                      <a:solidFill>
                        <a:schemeClr val="tx1"/>
                      </a:solidFill>
                      <a:latin typeface="Arial" pitchFamily="34" charset="0"/>
                      <a:sym typeface="Wingdings" pitchFamily="2" charset="2"/>
                    </a:rPr>
                    <a:t>Information</a:t>
                  </a:r>
                  <a:endParaRPr lang="en-US" sz="11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7" name="Oval 6"/>
                <p:cNvSpPr/>
                <p:nvPr/>
              </p:nvSpPr>
              <p:spPr>
                <a:xfrm>
                  <a:off x="6076699" y="2628751"/>
                  <a:ext cx="1123920" cy="39938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100" b="1" dirty="0">
                      <a:solidFill>
                        <a:schemeClr val="tx1"/>
                      </a:solidFill>
                      <a:latin typeface="Arial" pitchFamily="34" charset="0"/>
                    </a:rPr>
                    <a:t>Wisdom</a:t>
                  </a:r>
                  <a:endParaRPr lang="en-US" sz="11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8" name="Oval 7"/>
                <p:cNvSpPr/>
                <p:nvPr/>
              </p:nvSpPr>
              <p:spPr>
                <a:xfrm>
                  <a:off x="4511457" y="2643241"/>
                  <a:ext cx="1320631" cy="37040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100" b="1" dirty="0">
                      <a:solidFill>
                        <a:schemeClr val="tx1"/>
                      </a:solidFill>
                      <a:latin typeface="Arial" pitchFamily="34" charset="0"/>
                    </a:rPr>
                    <a:t>Knowledge</a:t>
                  </a:r>
                  <a:endParaRPr lang="en-US" sz="11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9" name="Oval 8"/>
                <p:cNvSpPr/>
                <p:nvPr/>
              </p:nvSpPr>
              <p:spPr>
                <a:xfrm>
                  <a:off x="1723097" y="2670877"/>
                  <a:ext cx="848711" cy="315129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100" b="1" dirty="0">
                      <a:solidFill>
                        <a:schemeClr val="tx1"/>
                      </a:solidFill>
                      <a:latin typeface="Arial" pitchFamily="34" charset="0"/>
                    </a:rPr>
                    <a:t>Data</a:t>
                  </a:r>
                  <a:endParaRPr lang="en-US" sz="11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0" name="Oval 9"/>
                <p:cNvSpPr/>
                <p:nvPr/>
              </p:nvSpPr>
              <p:spPr>
                <a:xfrm>
                  <a:off x="7445230" y="2628752"/>
                  <a:ext cx="1241848" cy="399379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r>
                    <a:rPr lang="en-US" sz="1100" b="1" dirty="0">
                      <a:solidFill>
                        <a:schemeClr val="tx1"/>
                      </a:solidFill>
                      <a:latin typeface="Arial" pitchFamily="34" charset="0"/>
                    </a:rPr>
                    <a:t>Decisions</a:t>
                  </a:r>
                </a:p>
              </p:txBody>
            </p:sp>
          </p:grpSp>
          <p:sp>
            <p:nvSpPr>
              <p:cNvPr id="68" name="Rectangle 67"/>
              <p:cNvSpPr/>
              <p:nvPr/>
            </p:nvSpPr>
            <p:spPr>
              <a:xfrm>
                <a:off x="3806803" y="2317409"/>
                <a:ext cx="1281121" cy="4001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en-US" sz="2000" b="1" cap="none" spc="0" dirty="0">
                    <a:ln w="9525">
                      <a:solidFill>
                        <a:schemeClr val="bg1"/>
                      </a:solidFill>
                      <a:prstDash val="solid"/>
                    </a:ln>
                    <a:latin typeface="Aharoni" panose="02010803020104030203" pitchFamily="2" charset="-79"/>
                    <a:cs typeface="Aharoni" panose="02010803020104030203" pitchFamily="2" charset="-79"/>
                  </a:rPr>
                  <a:t>Analytics</a:t>
                </a:r>
                <a:endParaRPr lang="en-US" b="1" cap="none" spc="0" dirty="0">
                  <a:ln w="9525">
                    <a:solidFill>
                      <a:schemeClr val="bg1"/>
                    </a:solidFill>
                    <a:prstDash val="solid"/>
                  </a:ln>
                  <a:latin typeface="Aharoni" panose="02010803020104030203" pitchFamily="2" charset="-79"/>
                  <a:cs typeface="Aharoni" panose="02010803020104030203" pitchFamily="2" charset="-79"/>
                </a:endParaRPr>
              </a:p>
            </p:txBody>
          </p:sp>
          <p:sp>
            <p:nvSpPr>
              <p:cNvPr id="72" name="Rectangle 71"/>
              <p:cNvSpPr/>
              <p:nvPr/>
            </p:nvSpPr>
            <p:spPr>
              <a:xfrm>
                <a:off x="3825872" y="2911400"/>
                <a:ext cx="1281121" cy="400110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en-US" sz="2000" b="1" dirty="0">
                    <a:ln w="9525">
                      <a:solidFill>
                        <a:schemeClr val="bg1"/>
                      </a:solidFill>
                      <a:prstDash val="solid"/>
                    </a:ln>
                    <a:latin typeface="Aharoni" panose="02010803020104030203" pitchFamily="2" charset="-79"/>
                    <a:cs typeface="Aharoni" panose="02010803020104030203" pitchFamily="2" charset="-79"/>
                  </a:rPr>
                  <a:t>Analytics</a:t>
                </a:r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6034" y="4367461"/>
              <a:ext cx="8533914" cy="369332"/>
              <a:chOff x="39023" y="1188160"/>
              <a:chExt cx="8533914" cy="369332"/>
            </a:xfrm>
          </p:grpSpPr>
          <p:grpSp>
            <p:nvGrpSpPr>
              <p:cNvPr id="36" name="Group 35"/>
              <p:cNvGrpSpPr/>
              <p:nvPr/>
            </p:nvGrpSpPr>
            <p:grpSpPr>
              <a:xfrm>
                <a:off x="728134" y="1249844"/>
                <a:ext cx="7844803" cy="211273"/>
                <a:chOff x="728134" y="2626940"/>
                <a:chExt cx="7844803" cy="211273"/>
              </a:xfrm>
            </p:grpSpPr>
            <p:sp>
              <p:nvSpPr>
                <p:cNvPr id="18" name="Oval 17"/>
                <p:cNvSpPr/>
                <p:nvPr/>
              </p:nvSpPr>
              <p:spPr>
                <a:xfrm>
                  <a:off x="728134" y="2626940"/>
                  <a:ext cx="210208" cy="211273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/>
                </a:p>
              </p:txBody>
            </p:sp>
            <p:sp>
              <p:nvSpPr>
                <p:cNvPr id="19" name="Oval 18"/>
                <p:cNvSpPr/>
                <p:nvPr/>
              </p:nvSpPr>
              <p:spPr>
                <a:xfrm>
                  <a:off x="1177228" y="2626940"/>
                  <a:ext cx="210208" cy="211273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/>
                </a:p>
              </p:txBody>
            </p:sp>
            <p:sp>
              <p:nvSpPr>
                <p:cNvPr id="20" name="Oval 19"/>
                <p:cNvSpPr/>
                <p:nvPr/>
              </p:nvSpPr>
              <p:spPr>
                <a:xfrm>
                  <a:off x="1626322" y="2626940"/>
                  <a:ext cx="210208" cy="211273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/>
                </a:p>
              </p:txBody>
            </p:sp>
            <p:sp>
              <p:nvSpPr>
                <p:cNvPr id="21" name="Oval 20"/>
                <p:cNvSpPr/>
                <p:nvPr/>
              </p:nvSpPr>
              <p:spPr>
                <a:xfrm>
                  <a:off x="2075416" y="2626940"/>
                  <a:ext cx="210208" cy="211273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/>
                </a:p>
              </p:txBody>
            </p:sp>
            <p:sp>
              <p:nvSpPr>
                <p:cNvPr id="22" name="Oval 21"/>
                <p:cNvSpPr/>
                <p:nvPr/>
              </p:nvSpPr>
              <p:spPr>
                <a:xfrm>
                  <a:off x="2524510" y="2626940"/>
                  <a:ext cx="210208" cy="211273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/>
                </a:p>
              </p:txBody>
            </p:sp>
            <p:sp>
              <p:nvSpPr>
                <p:cNvPr id="23" name="Oval 22"/>
                <p:cNvSpPr/>
                <p:nvPr/>
              </p:nvSpPr>
              <p:spPr>
                <a:xfrm>
                  <a:off x="2973604" y="2626940"/>
                  <a:ext cx="210208" cy="211273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/>
                </a:p>
              </p:txBody>
            </p:sp>
            <p:sp>
              <p:nvSpPr>
                <p:cNvPr id="24" name="Oval 23"/>
                <p:cNvSpPr/>
                <p:nvPr/>
              </p:nvSpPr>
              <p:spPr>
                <a:xfrm>
                  <a:off x="3422698" y="2626940"/>
                  <a:ext cx="210208" cy="211273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/>
                </a:p>
              </p:txBody>
            </p:sp>
            <p:sp>
              <p:nvSpPr>
                <p:cNvPr id="25" name="Oval 24"/>
                <p:cNvSpPr/>
                <p:nvPr/>
              </p:nvSpPr>
              <p:spPr>
                <a:xfrm>
                  <a:off x="3871792" y="2626940"/>
                  <a:ext cx="210208" cy="211273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/>
                </a:p>
              </p:txBody>
            </p:sp>
            <p:sp>
              <p:nvSpPr>
                <p:cNvPr id="26" name="Oval 25"/>
                <p:cNvSpPr/>
                <p:nvPr/>
              </p:nvSpPr>
              <p:spPr>
                <a:xfrm>
                  <a:off x="4320886" y="2626940"/>
                  <a:ext cx="210208" cy="211273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/>
                </a:p>
              </p:txBody>
            </p:sp>
            <p:sp>
              <p:nvSpPr>
                <p:cNvPr id="27" name="Oval 26"/>
                <p:cNvSpPr/>
                <p:nvPr/>
              </p:nvSpPr>
              <p:spPr>
                <a:xfrm>
                  <a:off x="4769980" y="2626940"/>
                  <a:ext cx="210208" cy="211273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/>
                </a:p>
              </p:txBody>
            </p:sp>
            <p:sp>
              <p:nvSpPr>
                <p:cNvPr id="28" name="Oval 27"/>
                <p:cNvSpPr/>
                <p:nvPr/>
              </p:nvSpPr>
              <p:spPr>
                <a:xfrm>
                  <a:off x="5219074" y="2626940"/>
                  <a:ext cx="210208" cy="211273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/>
                </a:p>
              </p:txBody>
            </p:sp>
            <p:sp>
              <p:nvSpPr>
                <p:cNvPr id="29" name="Oval 28"/>
                <p:cNvSpPr/>
                <p:nvPr/>
              </p:nvSpPr>
              <p:spPr>
                <a:xfrm>
                  <a:off x="5668168" y="2626940"/>
                  <a:ext cx="210208" cy="211273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/>
                </a:p>
              </p:txBody>
            </p:sp>
            <p:sp>
              <p:nvSpPr>
                <p:cNvPr id="30" name="Oval 29"/>
                <p:cNvSpPr/>
                <p:nvPr/>
              </p:nvSpPr>
              <p:spPr>
                <a:xfrm>
                  <a:off x="6117262" y="2626940"/>
                  <a:ext cx="210208" cy="211273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/>
                </a:p>
              </p:txBody>
            </p:sp>
            <p:sp>
              <p:nvSpPr>
                <p:cNvPr id="31" name="Oval 30"/>
                <p:cNvSpPr/>
                <p:nvPr/>
              </p:nvSpPr>
              <p:spPr>
                <a:xfrm>
                  <a:off x="6566356" y="2626940"/>
                  <a:ext cx="210208" cy="211273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/>
                </a:p>
              </p:txBody>
            </p:sp>
            <p:sp>
              <p:nvSpPr>
                <p:cNvPr id="32" name="Oval 31"/>
                <p:cNvSpPr/>
                <p:nvPr/>
              </p:nvSpPr>
              <p:spPr>
                <a:xfrm>
                  <a:off x="7015450" y="2626940"/>
                  <a:ext cx="210208" cy="211273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/>
                </a:p>
              </p:txBody>
            </p:sp>
            <p:sp>
              <p:nvSpPr>
                <p:cNvPr id="33" name="Oval 32"/>
                <p:cNvSpPr/>
                <p:nvPr/>
              </p:nvSpPr>
              <p:spPr>
                <a:xfrm>
                  <a:off x="7464544" y="2626940"/>
                  <a:ext cx="210208" cy="211273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/>
                </a:p>
              </p:txBody>
            </p:sp>
            <p:sp>
              <p:nvSpPr>
                <p:cNvPr id="34" name="Oval 33"/>
                <p:cNvSpPr/>
                <p:nvPr/>
              </p:nvSpPr>
              <p:spPr>
                <a:xfrm>
                  <a:off x="7913638" y="2626940"/>
                  <a:ext cx="210208" cy="211273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/>
                </a:p>
              </p:txBody>
            </p:sp>
            <p:sp>
              <p:nvSpPr>
                <p:cNvPr id="35" name="Oval 34"/>
                <p:cNvSpPr/>
                <p:nvPr/>
              </p:nvSpPr>
              <p:spPr>
                <a:xfrm>
                  <a:off x="8362729" y="2626940"/>
                  <a:ext cx="210208" cy="211273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/>
                </a:p>
              </p:txBody>
            </p:sp>
          </p:grpSp>
          <p:sp>
            <p:nvSpPr>
              <p:cNvPr id="75" name="TextBox 74"/>
              <p:cNvSpPr txBox="1"/>
              <p:nvPr/>
            </p:nvSpPr>
            <p:spPr>
              <a:xfrm>
                <a:off x="39023" y="1188160"/>
                <a:ext cx="981359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US" b="1" dirty="0"/>
                  <a:t>Pub-Sub</a:t>
                </a:r>
              </a:p>
            </p:txBody>
          </p:sp>
        </p:grpSp>
        <p:sp>
          <p:nvSpPr>
            <p:cNvPr id="3" name="TextBox 2"/>
            <p:cNvSpPr txBox="1"/>
            <p:nvPr/>
          </p:nvSpPr>
          <p:spPr>
            <a:xfrm>
              <a:off x="2334855" y="1010300"/>
              <a:ext cx="4453270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b="1" dirty="0"/>
                <a:t>System Orchestration / Dataflow / Workflow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455965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210630" y="591172"/>
            <a:ext cx="8422456" cy="5510369"/>
            <a:chOff x="133790" y="1459468"/>
            <a:chExt cx="8422456" cy="5510369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068460" y="1828800"/>
              <a:ext cx="6487786" cy="5029200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2688770" y="1459468"/>
              <a:ext cx="43652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chemeClr val="accent2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Big Data			HPC</a:t>
              </a:r>
              <a:endParaRPr lang="en-US" dirty="0">
                <a:solidFill>
                  <a:schemeClr val="accent2">
                    <a:lumMod val="50000"/>
                  </a:schemeClr>
                </a:solidFill>
              </a:endParaRPr>
            </a:p>
          </p:txBody>
        </p:sp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33790" y="1828800"/>
              <a:ext cx="2086895" cy="514103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9810236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-4229" y="147132"/>
            <a:ext cx="9043639" cy="6165790"/>
            <a:chOff x="-4229" y="147132"/>
            <a:chExt cx="9043639" cy="6165790"/>
          </a:xfrm>
        </p:grpSpPr>
        <p:sp>
          <p:nvSpPr>
            <p:cNvPr id="4" name="Oval 3"/>
            <p:cNvSpPr/>
            <p:nvPr/>
          </p:nvSpPr>
          <p:spPr>
            <a:xfrm>
              <a:off x="4203354" y="433642"/>
              <a:ext cx="2127230" cy="5294212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solidFill>
                    <a:schemeClr val="accent2">
                      <a:lumMod val="50000"/>
                    </a:schemeClr>
                  </a:solidFill>
                </a:rPr>
                <a:t>HPC-ABDS </a:t>
              </a:r>
              <a:r>
                <a:rPr lang="en-US" sz="2400" b="1" dirty="0" err="1">
                  <a:solidFill>
                    <a:schemeClr val="accent2">
                      <a:lumMod val="50000"/>
                    </a:schemeClr>
                  </a:solidFill>
                </a:rPr>
                <a:t>IntegratedSoftware</a:t>
              </a:r>
              <a:endParaRPr lang="en-US" sz="2400" dirty="0">
                <a:solidFill>
                  <a:schemeClr val="accent2">
                    <a:lumMod val="50000"/>
                  </a:schemeClr>
                </a:solidFill>
              </a:endParaRP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-4229" y="147132"/>
              <a:ext cx="9043639" cy="61657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>
                  <a:solidFill>
                    <a:schemeClr val="accent2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		     </a:t>
              </a:r>
              <a:r>
                <a:rPr lang="en-US" sz="2000" b="1" dirty="0">
                  <a:solidFill>
                    <a:schemeClr val="accent2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Big Data ABDS			HPC, Cluster</a:t>
              </a:r>
            </a:p>
            <a:p>
              <a:endParaRPr lang="en-US" sz="16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600" b="1" dirty="0">
                  <a:solidFill>
                    <a:schemeClr val="accent2">
                      <a:lumMod val="50000"/>
                    </a:schemeClr>
                  </a:solidFill>
                </a:rPr>
                <a:t>Orchestration                    </a:t>
              </a:r>
              <a:r>
                <a:rPr lang="en-US" sz="1600" b="1" dirty="0"/>
                <a:t>Crunch, </a:t>
              </a:r>
              <a:r>
                <a:rPr lang="en-US" sz="1600" b="1" dirty="0" err="1"/>
                <a:t>Tez</a:t>
              </a:r>
              <a:r>
                <a:rPr lang="en-US" sz="1600" b="1" dirty="0"/>
                <a:t>, Cloud Dataflow		  	 Kepler, Pegasus</a:t>
              </a:r>
              <a:r>
                <a:rPr lang="en-US" sz="1600" b="1" dirty="0">
                  <a:solidFill>
                    <a:schemeClr val="accent2">
                      <a:lumMod val="50000"/>
                    </a:schemeClr>
                  </a:solidFill>
                </a:rPr>
                <a:t>	</a:t>
              </a:r>
            </a:p>
            <a:p>
              <a:pPr>
                <a:lnSpc>
                  <a:spcPts val="800"/>
                </a:lnSpc>
              </a:pPr>
              <a:endParaRPr lang="en-US" sz="800" b="1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600" b="1" dirty="0">
                  <a:solidFill>
                    <a:schemeClr val="accent2">
                      <a:lumMod val="50000"/>
                    </a:schemeClr>
                  </a:solidFill>
                </a:rPr>
                <a:t>Libraries                              </a:t>
              </a:r>
              <a:r>
                <a:rPr lang="en-US" sz="1600" b="1" dirty="0" err="1"/>
                <a:t>Mllib</a:t>
              </a:r>
              <a:r>
                <a:rPr lang="en-US" sz="1600" b="1" dirty="0"/>
                <a:t>/Mahout, R, Python			</a:t>
              </a:r>
              <a:r>
                <a:rPr lang="en-US" sz="1600" b="1" dirty="0" err="1"/>
                <a:t>Matlab</a:t>
              </a:r>
              <a:r>
                <a:rPr lang="en-US" sz="1600" b="1" dirty="0"/>
                <a:t>, Eclipse, Apps</a:t>
              </a:r>
              <a:endParaRPr lang="en-US" sz="1600" b="1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endParaRPr lang="en-US" sz="800" b="1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600" b="1" dirty="0">
                  <a:solidFill>
                    <a:schemeClr val="accent2">
                      <a:lumMod val="50000"/>
                    </a:schemeClr>
                  </a:solidFill>
                </a:rPr>
                <a:t>High Level Programming       </a:t>
              </a:r>
              <a:r>
                <a:rPr lang="en-US" sz="1600" b="1" dirty="0"/>
                <a:t>Pig, Hive, Drill				 Domain-specific Languages</a:t>
              </a:r>
              <a:endParaRPr lang="en-US" sz="1600" b="1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endParaRPr lang="en-US" sz="800" b="1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600" b="1" dirty="0">
                  <a:solidFill>
                    <a:schemeClr val="accent2">
                      <a:lumMod val="50000"/>
                    </a:schemeClr>
                  </a:solidFill>
                </a:rPr>
                <a:t>Platform as a Service	</a:t>
              </a:r>
              <a:r>
                <a:rPr lang="en-US" sz="1600" b="1" dirty="0"/>
                <a:t>App Engine, </a:t>
              </a:r>
              <a:r>
                <a:rPr lang="en-US" sz="1600" b="1" dirty="0" err="1"/>
                <a:t>BlueMix</a:t>
              </a:r>
              <a:r>
                <a:rPr lang="en-US" sz="1600" b="1" dirty="0"/>
                <a:t>, Elastic Beanstalk		     XSEDE Software Stack</a:t>
              </a:r>
              <a:br>
                <a:rPr lang="en-US" sz="1600" b="1" dirty="0">
                  <a:solidFill>
                    <a:schemeClr val="accent2">
                      <a:lumMod val="50000"/>
                    </a:schemeClr>
                  </a:solidFill>
                </a:rPr>
              </a:br>
              <a:endParaRPr lang="en-US" sz="800" b="1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600" b="1" dirty="0">
                  <a:solidFill>
                    <a:schemeClr val="accent2">
                      <a:lumMod val="50000"/>
                    </a:schemeClr>
                  </a:solidFill>
                </a:rPr>
                <a:t>Languages</a:t>
              </a:r>
              <a:r>
                <a:rPr lang="en-US" sz="1600" b="1" dirty="0"/>
                <a:t>                     Java, </a:t>
              </a:r>
              <a:r>
                <a:rPr lang="en-US" sz="1600" b="1" dirty="0" err="1"/>
                <a:t>Erlang</a:t>
              </a:r>
              <a:r>
                <a:rPr lang="en-US" sz="1600" b="1" dirty="0"/>
                <a:t>, SQL, </a:t>
              </a:r>
              <a:r>
                <a:rPr lang="en-US" sz="1600" b="1" dirty="0" err="1"/>
                <a:t>SparQL</a:t>
              </a:r>
              <a:r>
                <a:rPr lang="en-US" sz="1600" b="1" dirty="0"/>
                <a:t>			            Fortran, C/C++</a:t>
              </a:r>
              <a:endParaRPr lang="en-US" sz="1600" b="1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endParaRPr lang="en-US" sz="800" b="1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600" b="1" dirty="0">
                  <a:solidFill>
                    <a:schemeClr val="accent2">
                      <a:lumMod val="50000"/>
                    </a:schemeClr>
                  </a:solidFill>
                </a:rPr>
                <a:t>Streaming		</a:t>
              </a:r>
              <a:r>
                <a:rPr lang="en-US" sz="1600" b="1" dirty="0"/>
                <a:t>Storm, Kafka, Kinesis</a:t>
              </a:r>
              <a:endParaRPr lang="en-US" sz="1600" b="1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600" b="1" dirty="0">
                  <a:solidFill>
                    <a:schemeClr val="accent2">
                      <a:lumMod val="50000"/>
                    </a:schemeClr>
                  </a:solidFill>
                </a:rPr>
                <a:t>Parallel Runtime</a:t>
              </a:r>
              <a:r>
                <a:rPr lang="en-US" sz="1600" b="1" dirty="0"/>
                <a:t>	</a:t>
              </a:r>
              <a:r>
                <a:rPr lang="en-US" sz="1600" b="1" dirty="0" err="1"/>
                <a:t>MapReduce</a:t>
              </a:r>
              <a:r>
                <a:rPr lang="en-US" sz="1600" b="1" dirty="0"/>
                <a:t>				         MPI/</a:t>
              </a:r>
              <a:r>
                <a:rPr lang="en-US" sz="1600" b="1" dirty="0" err="1"/>
                <a:t>OpenMP</a:t>
              </a:r>
              <a:r>
                <a:rPr lang="en-US" sz="1600" b="1" dirty="0"/>
                <a:t>/</a:t>
              </a:r>
              <a:r>
                <a:rPr lang="en-US" sz="1600" b="1" dirty="0" err="1"/>
                <a:t>OpenCL</a:t>
              </a:r>
              <a:endParaRPr lang="en-US" sz="1600" b="1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endParaRPr lang="en-US" sz="800" b="1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600" b="1" dirty="0">
                  <a:solidFill>
                    <a:schemeClr val="accent2">
                      <a:lumMod val="50000"/>
                    </a:schemeClr>
                  </a:solidFill>
                </a:rPr>
                <a:t>Coordination	</a:t>
              </a:r>
              <a:r>
                <a:rPr lang="en-US" sz="1600" b="1" dirty="0"/>
                <a:t>Zookeeper</a:t>
              </a:r>
              <a:endParaRPr lang="en-US" sz="1600" b="1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600" b="1" dirty="0">
                  <a:solidFill>
                    <a:schemeClr val="accent2">
                      <a:lumMod val="50000"/>
                    </a:schemeClr>
                  </a:solidFill>
                </a:rPr>
                <a:t>Caching		</a:t>
              </a:r>
              <a:r>
                <a:rPr lang="en-US" sz="1600" b="1" dirty="0" err="1"/>
                <a:t>Memcached</a:t>
              </a:r>
              <a:endParaRPr lang="en-US" sz="1600" b="1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endParaRPr lang="en-US" sz="800" b="1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600" b="1" dirty="0">
                  <a:solidFill>
                    <a:schemeClr val="accent2">
                      <a:lumMod val="50000"/>
                    </a:schemeClr>
                  </a:solidFill>
                </a:rPr>
                <a:t>Data Management	</a:t>
              </a:r>
              <a:r>
                <a:rPr lang="en-US" sz="1600" b="1" dirty="0" err="1"/>
                <a:t>Hbase</a:t>
              </a:r>
              <a:r>
                <a:rPr lang="en-US" sz="1600" b="1" dirty="0"/>
                <a:t>, Neo4J, MySQL					</a:t>
              </a:r>
              <a:r>
                <a:rPr lang="en-US" sz="1600" b="1" dirty="0" err="1"/>
                <a:t>iRODS</a:t>
              </a:r>
              <a:endParaRPr lang="en-US" sz="1600" b="1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600" b="1" dirty="0">
                  <a:solidFill>
                    <a:schemeClr val="accent2">
                      <a:lumMod val="50000"/>
                    </a:schemeClr>
                  </a:solidFill>
                </a:rPr>
                <a:t>Data Transfer	</a:t>
              </a:r>
              <a:r>
                <a:rPr lang="en-US" sz="1600" b="1" dirty="0" err="1"/>
                <a:t>Sqoop</a:t>
              </a:r>
              <a:r>
                <a:rPr lang="en-US" sz="1600" b="1" dirty="0"/>
                <a:t>						</a:t>
              </a:r>
              <a:r>
                <a:rPr lang="en-US" sz="1600" b="1" dirty="0" err="1"/>
                <a:t>GridFTP</a:t>
              </a:r>
              <a:endParaRPr lang="en-US" sz="1600" b="1" dirty="0"/>
            </a:p>
            <a:p>
              <a:endParaRPr lang="en-US" sz="800" b="1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600" b="1" dirty="0">
                  <a:solidFill>
                    <a:schemeClr val="accent2">
                      <a:lumMod val="50000"/>
                    </a:schemeClr>
                  </a:solidFill>
                </a:rPr>
                <a:t>Scheduling	</a:t>
              </a:r>
              <a:r>
                <a:rPr lang="en-US" sz="1600" b="1" dirty="0"/>
                <a:t>Yarn						</a:t>
              </a:r>
              <a:r>
                <a:rPr lang="en-US" sz="1600" b="1" dirty="0" err="1"/>
                <a:t>Slurm</a:t>
              </a:r>
              <a:endParaRPr lang="en-US" sz="1600" b="1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endParaRPr lang="en-US" sz="800" b="1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600" b="1" dirty="0">
                  <a:solidFill>
                    <a:schemeClr val="accent2">
                      <a:lumMod val="50000"/>
                    </a:schemeClr>
                  </a:solidFill>
                </a:rPr>
                <a:t>File Systems	</a:t>
              </a:r>
              <a:r>
                <a:rPr lang="en-US" sz="1600" b="1" dirty="0"/>
                <a:t>HDFS, Object Stores					</a:t>
              </a:r>
              <a:r>
                <a:rPr lang="en-US" sz="1600" b="1" dirty="0" err="1"/>
                <a:t>Lustre</a:t>
              </a:r>
              <a:endParaRPr lang="en-US" sz="1600" b="1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endParaRPr lang="en-US" sz="800" b="1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600" b="1" dirty="0">
                  <a:solidFill>
                    <a:schemeClr val="accent2">
                      <a:lumMod val="50000"/>
                    </a:schemeClr>
                  </a:solidFill>
                </a:rPr>
                <a:t>Formats		</a:t>
              </a:r>
              <a:r>
                <a:rPr lang="en-US" sz="1600" b="1" dirty="0"/>
                <a:t>Thrift, </a:t>
              </a:r>
              <a:r>
                <a:rPr lang="en-US" sz="1600" b="1" dirty="0" err="1"/>
                <a:t>Protobuf</a:t>
              </a:r>
              <a:r>
                <a:rPr lang="en-US" sz="1600" b="1" dirty="0"/>
                <a:t>				        FITS, HDF</a:t>
              </a:r>
              <a:endParaRPr lang="en-US" sz="1600" b="1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endParaRPr lang="en-US" sz="800" b="1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600" b="1" dirty="0">
                  <a:solidFill>
                    <a:schemeClr val="accent2">
                      <a:lumMod val="50000"/>
                    </a:schemeClr>
                  </a:solidFill>
                </a:rPr>
                <a:t>Virtualization	</a:t>
              </a:r>
              <a:r>
                <a:rPr lang="en-US" sz="1600" b="1" dirty="0" err="1"/>
                <a:t>OpenStack</a:t>
              </a:r>
              <a:r>
                <a:rPr lang="en-US" sz="1600" b="1" dirty="0">
                  <a:solidFill>
                    <a:schemeClr val="accent2">
                      <a:lumMod val="50000"/>
                    </a:schemeClr>
                  </a:solidFill>
                </a:rPr>
                <a:t>					</a:t>
              </a:r>
              <a:r>
                <a:rPr lang="en-US" sz="1600" b="1" dirty="0" err="1"/>
                <a:t>Docker</a:t>
              </a:r>
              <a:r>
                <a:rPr lang="en-US" sz="1600" b="1" dirty="0"/>
                <a:t>, SR-IOV</a:t>
              </a:r>
            </a:p>
            <a:p>
              <a:endParaRPr lang="en-US" sz="1600" b="1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600" b="1" dirty="0">
                  <a:solidFill>
                    <a:schemeClr val="accent2">
                      <a:lumMod val="50000"/>
                    </a:schemeClr>
                  </a:solidFill>
                </a:rPr>
                <a:t>Infrastructure	CLOUDS					SUPERCOMPUTERS</a:t>
              </a:r>
            </a:p>
          </p:txBody>
        </p:sp>
        <p:cxnSp>
          <p:nvCxnSpPr>
            <p:cNvPr id="42" name="Straight Arrow Connector 41"/>
            <p:cNvCxnSpPr/>
            <p:nvPr/>
          </p:nvCxnSpPr>
          <p:spPr>
            <a:xfrm>
              <a:off x="3766134" y="2672420"/>
              <a:ext cx="43722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/>
            <p:nvPr/>
          </p:nvCxnSpPr>
          <p:spPr>
            <a:xfrm>
              <a:off x="2875032" y="3288380"/>
              <a:ext cx="126024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/>
            <p:nvPr/>
          </p:nvCxnSpPr>
          <p:spPr>
            <a:xfrm flipV="1">
              <a:off x="3032244" y="3521297"/>
              <a:ext cx="1131218" cy="2983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/>
            <p:nvPr/>
          </p:nvCxnSpPr>
          <p:spPr>
            <a:xfrm flipV="1">
              <a:off x="2914327" y="996969"/>
              <a:ext cx="1654628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/>
            <p:nvPr/>
          </p:nvCxnSpPr>
          <p:spPr>
            <a:xfrm flipH="1" flipV="1">
              <a:off x="5883553" y="867574"/>
              <a:ext cx="573517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/>
            <p:nvPr/>
          </p:nvCxnSpPr>
          <p:spPr>
            <a:xfrm>
              <a:off x="3731427" y="1634797"/>
              <a:ext cx="554333" cy="1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/>
            <p:nvPr/>
          </p:nvCxnSpPr>
          <p:spPr>
            <a:xfrm flipH="1">
              <a:off x="6185617" y="1598911"/>
              <a:ext cx="289934" cy="1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/>
            <p:nvPr/>
          </p:nvCxnSpPr>
          <p:spPr>
            <a:xfrm>
              <a:off x="2897806" y="1333192"/>
              <a:ext cx="1554592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/>
            <p:nvPr/>
          </p:nvCxnSpPr>
          <p:spPr>
            <a:xfrm flipH="1">
              <a:off x="6029545" y="1199378"/>
              <a:ext cx="410474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/>
            <p:cNvCxnSpPr/>
            <p:nvPr/>
          </p:nvCxnSpPr>
          <p:spPr>
            <a:xfrm flipV="1">
              <a:off x="2480644" y="2443501"/>
              <a:ext cx="1654628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Arrow Connector 49"/>
            <p:cNvCxnSpPr/>
            <p:nvPr/>
          </p:nvCxnSpPr>
          <p:spPr>
            <a:xfrm flipH="1">
              <a:off x="6324004" y="2320838"/>
              <a:ext cx="6645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Arrow Connector 51"/>
            <p:cNvCxnSpPr/>
            <p:nvPr/>
          </p:nvCxnSpPr>
          <p:spPr>
            <a:xfrm>
              <a:off x="2629920" y="2089434"/>
              <a:ext cx="1654628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Arrow Connector 52"/>
            <p:cNvCxnSpPr/>
            <p:nvPr/>
          </p:nvCxnSpPr>
          <p:spPr>
            <a:xfrm flipH="1" flipV="1">
              <a:off x="6241167" y="1945420"/>
              <a:ext cx="397702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Arrow Connector 54"/>
            <p:cNvCxnSpPr/>
            <p:nvPr/>
          </p:nvCxnSpPr>
          <p:spPr>
            <a:xfrm flipV="1">
              <a:off x="2985949" y="2917747"/>
              <a:ext cx="1217405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Arrow Connector 55"/>
            <p:cNvCxnSpPr/>
            <p:nvPr/>
          </p:nvCxnSpPr>
          <p:spPr>
            <a:xfrm flipH="1">
              <a:off x="6377694" y="2917747"/>
              <a:ext cx="410576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Arrow Connector 57"/>
            <p:cNvCxnSpPr/>
            <p:nvPr/>
          </p:nvCxnSpPr>
          <p:spPr>
            <a:xfrm>
              <a:off x="3867975" y="3891496"/>
              <a:ext cx="343697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Arrow Connector 58"/>
            <p:cNvCxnSpPr/>
            <p:nvPr/>
          </p:nvCxnSpPr>
          <p:spPr>
            <a:xfrm flipH="1">
              <a:off x="6324004" y="3891496"/>
              <a:ext cx="928532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Arrow Connector 60"/>
            <p:cNvCxnSpPr/>
            <p:nvPr/>
          </p:nvCxnSpPr>
          <p:spPr>
            <a:xfrm flipV="1">
              <a:off x="2583994" y="4124014"/>
              <a:ext cx="1654628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Arrow Connector 61"/>
            <p:cNvCxnSpPr/>
            <p:nvPr/>
          </p:nvCxnSpPr>
          <p:spPr>
            <a:xfrm flipH="1">
              <a:off x="6234190" y="4124014"/>
              <a:ext cx="1054561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Arrow Connector 63"/>
            <p:cNvCxnSpPr/>
            <p:nvPr/>
          </p:nvCxnSpPr>
          <p:spPr>
            <a:xfrm flipV="1">
              <a:off x="2421749" y="4474426"/>
              <a:ext cx="1654628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Arrow Connector 64"/>
            <p:cNvCxnSpPr/>
            <p:nvPr/>
          </p:nvCxnSpPr>
          <p:spPr>
            <a:xfrm flipH="1">
              <a:off x="6167137" y="4474426"/>
              <a:ext cx="1121614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Arrow Connector 66"/>
            <p:cNvCxnSpPr/>
            <p:nvPr/>
          </p:nvCxnSpPr>
          <p:spPr>
            <a:xfrm>
              <a:off x="3670106" y="4874644"/>
              <a:ext cx="765266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Arrow Connector 67"/>
            <p:cNvCxnSpPr/>
            <p:nvPr/>
          </p:nvCxnSpPr>
          <p:spPr>
            <a:xfrm flipH="1">
              <a:off x="6029545" y="4881323"/>
              <a:ext cx="1259206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Arrow Connector 69"/>
            <p:cNvCxnSpPr/>
            <p:nvPr/>
          </p:nvCxnSpPr>
          <p:spPr>
            <a:xfrm flipV="1">
              <a:off x="2875032" y="5601916"/>
              <a:ext cx="2198913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Arrow Connector 70"/>
            <p:cNvCxnSpPr/>
            <p:nvPr/>
          </p:nvCxnSpPr>
          <p:spPr>
            <a:xfrm flipH="1">
              <a:off x="5562278" y="5601916"/>
              <a:ext cx="87774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Arrow Connector 75"/>
            <p:cNvCxnSpPr/>
            <p:nvPr/>
          </p:nvCxnSpPr>
          <p:spPr>
            <a:xfrm>
              <a:off x="3391443" y="5207430"/>
              <a:ext cx="120026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Arrow Connector 76"/>
            <p:cNvCxnSpPr/>
            <p:nvPr/>
          </p:nvCxnSpPr>
          <p:spPr>
            <a:xfrm flipH="1">
              <a:off x="5911179" y="5207430"/>
              <a:ext cx="871622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891722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97255"/>
            <a:ext cx="9071252" cy="6473567"/>
            <a:chOff x="0" y="97255"/>
            <a:chExt cx="9071252" cy="6473567"/>
          </a:xfrm>
        </p:grpSpPr>
        <p:grpSp>
          <p:nvGrpSpPr>
            <p:cNvPr id="5" name="Group 4"/>
            <p:cNvGrpSpPr/>
            <p:nvPr/>
          </p:nvGrpSpPr>
          <p:grpSpPr>
            <a:xfrm>
              <a:off x="0" y="97255"/>
              <a:ext cx="9043639" cy="6473567"/>
              <a:chOff x="0" y="147132"/>
              <a:chExt cx="9043639" cy="6473567"/>
            </a:xfrm>
          </p:grpSpPr>
          <p:sp>
            <p:nvSpPr>
              <p:cNvPr id="4" name="Oval 3"/>
              <p:cNvSpPr/>
              <p:nvPr/>
            </p:nvSpPr>
            <p:spPr>
              <a:xfrm>
                <a:off x="4203354" y="433642"/>
                <a:ext cx="2127230" cy="5294212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>
                    <a:solidFill>
                      <a:schemeClr val="accent2">
                        <a:lumMod val="50000"/>
                      </a:schemeClr>
                    </a:solidFill>
                  </a:rPr>
                  <a:t>HPC-ABDS </a:t>
                </a:r>
                <a:r>
                  <a:rPr lang="en-US" sz="2400" b="1" dirty="0" err="1">
                    <a:solidFill>
                      <a:schemeClr val="accent2">
                        <a:lumMod val="50000"/>
                      </a:schemeClr>
                    </a:solidFill>
                  </a:rPr>
                  <a:t>IntegratedSoftware</a:t>
                </a:r>
                <a:endParaRPr lang="en-US" sz="2400" dirty="0">
                  <a:solidFill>
                    <a:schemeClr val="accent2">
                      <a:lumMod val="50000"/>
                    </a:schemeClr>
                  </a:solidFill>
                </a:endParaRPr>
              </a:p>
            </p:txBody>
          </p:sp>
          <p:sp>
            <p:nvSpPr>
              <p:cNvPr id="3" name="TextBox 2"/>
              <p:cNvSpPr txBox="1"/>
              <p:nvPr/>
            </p:nvSpPr>
            <p:spPr>
              <a:xfrm>
                <a:off x="0" y="147132"/>
                <a:ext cx="9043639" cy="64735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b="1" dirty="0">
                    <a:solidFill>
                      <a:schemeClr val="accent2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	         </a:t>
                </a:r>
                <a:r>
                  <a:rPr lang="en-US" sz="2000" b="1" dirty="0">
                    <a:solidFill>
                      <a:schemeClr val="accent2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Big Data ABDS	         </a:t>
                </a:r>
                <a:r>
                  <a:rPr lang="en-US" sz="2000" b="1" dirty="0" err="1">
                    <a:solidFill>
                      <a:schemeClr val="accent2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HPCCloud</a:t>
                </a:r>
                <a:r>
                  <a:rPr lang="en-US" sz="2000" b="1" dirty="0">
                    <a:solidFill>
                      <a:schemeClr val="accent2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3.0         HPC, Cluster</a:t>
                </a:r>
              </a:p>
              <a:p>
                <a:endParaRPr lang="en-US" sz="1600" dirty="0">
                  <a:solidFill>
                    <a:schemeClr val="accent2">
                      <a:lumMod val="50000"/>
                    </a:schemeClr>
                  </a:solidFill>
                </a:endParaRPr>
              </a:p>
              <a:p>
                <a:r>
                  <a:rPr lang="en-US" sz="1600" b="1" dirty="0">
                    <a:solidFill>
                      <a:schemeClr val="accent2">
                        <a:lumMod val="50000"/>
                      </a:schemeClr>
                    </a:solidFill>
                  </a:rPr>
                  <a:t>17. Orchestration       </a:t>
                </a:r>
                <a:r>
                  <a:rPr lang="en-US" sz="1600" b="1" dirty="0"/>
                  <a:t>Beam, Crunch, </a:t>
                </a:r>
                <a:r>
                  <a:rPr lang="en-US" sz="1600" b="1" dirty="0" err="1"/>
                  <a:t>Tez</a:t>
                </a:r>
                <a:r>
                  <a:rPr lang="en-US" sz="1600" b="1" dirty="0"/>
                  <a:t>, Cloud Dataflow		  Kepler, Pegasus, </a:t>
                </a:r>
                <a:r>
                  <a:rPr lang="en-US" sz="1600" b="1" dirty="0" err="1"/>
                  <a:t>Taverna</a:t>
                </a:r>
                <a:endParaRPr lang="en-US" sz="1600" b="1" dirty="0"/>
              </a:p>
              <a:p>
                <a:pPr>
                  <a:lnSpc>
                    <a:spcPts val="800"/>
                  </a:lnSpc>
                </a:pPr>
                <a:endParaRPr lang="en-US" sz="800" b="1" dirty="0">
                  <a:solidFill>
                    <a:schemeClr val="accent2">
                      <a:lumMod val="50000"/>
                    </a:schemeClr>
                  </a:solidFill>
                </a:endParaRPr>
              </a:p>
              <a:p>
                <a:r>
                  <a:rPr lang="en-US" sz="1600" b="1" dirty="0">
                    <a:solidFill>
                      <a:schemeClr val="accent2">
                        <a:lumMod val="50000"/>
                      </a:schemeClr>
                    </a:solidFill>
                  </a:rPr>
                  <a:t>16. Libraries                 </a:t>
                </a:r>
                <a:r>
                  <a:rPr lang="en-US" sz="1600" b="1" dirty="0" err="1"/>
                  <a:t>MLlib</a:t>
                </a:r>
                <a:r>
                  <a:rPr lang="en-US" sz="1600" b="1" dirty="0"/>
                  <a:t>/Mahout, </a:t>
                </a:r>
                <a:r>
                  <a:rPr lang="en-US" sz="1600" b="1" dirty="0" err="1"/>
                  <a:t>TensorFlow</a:t>
                </a:r>
                <a:r>
                  <a:rPr lang="en-US" sz="1600" b="1" dirty="0"/>
                  <a:t>, CNTK, R, Python	   </a:t>
                </a:r>
                <a:r>
                  <a:rPr lang="en-US" sz="1600" b="1" dirty="0" err="1"/>
                  <a:t>ScaLAPACK</a:t>
                </a:r>
                <a:r>
                  <a:rPr lang="en-US" sz="1600" b="1" dirty="0"/>
                  <a:t>, </a:t>
                </a:r>
                <a:r>
                  <a:rPr lang="en-US" sz="1600" b="1" dirty="0" err="1"/>
                  <a:t>PETSc</a:t>
                </a:r>
                <a:r>
                  <a:rPr lang="en-US" sz="1600" b="1" dirty="0"/>
                  <a:t>, Matlab</a:t>
                </a:r>
              </a:p>
              <a:p>
                <a:endParaRPr lang="en-US" sz="800" b="1" dirty="0">
                  <a:solidFill>
                    <a:schemeClr val="accent2">
                      <a:lumMod val="50000"/>
                    </a:schemeClr>
                  </a:solidFill>
                </a:endParaRPr>
              </a:p>
              <a:p>
                <a:r>
                  <a:rPr lang="en-US" sz="1600" b="1" dirty="0">
                    <a:solidFill>
                      <a:schemeClr val="accent2">
                        <a:lumMod val="50000"/>
                      </a:schemeClr>
                    </a:solidFill>
                  </a:rPr>
                  <a:t>15A. High Level Programming  </a:t>
                </a:r>
                <a:r>
                  <a:rPr lang="en-US" sz="1600" b="1" dirty="0"/>
                  <a:t>Pig, Hive, Drill			Domain-specific Languages</a:t>
                </a:r>
                <a:endParaRPr lang="en-US" sz="1600" b="1" dirty="0">
                  <a:solidFill>
                    <a:schemeClr val="accent2">
                      <a:lumMod val="50000"/>
                    </a:schemeClr>
                  </a:solidFill>
                </a:endParaRPr>
              </a:p>
              <a:p>
                <a:endParaRPr lang="en-US" sz="800" b="1" dirty="0">
                  <a:solidFill>
                    <a:schemeClr val="accent2">
                      <a:lumMod val="50000"/>
                    </a:schemeClr>
                  </a:solidFill>
                </a:endParaRPr>
              </a:p>
              <a:p>
                <a:r>
                  <a:rPr lang="en-US" sz="1600" b="1" dirty="0">
                    <a:solidFill>
                      <a:schemeClr val="accent2">
                        <a:lumMod val="50000"/>
                      </a:schemeClr>
                    </a:solidFill>
                  </a:rPr>
                  <a:t>15B. Platform as a Service </a:t>
                </a:r>
                <a:r>
                  <a:rPr lang="en-US" sz="1600" b="1" dirty="0"/>
                  <a:t>App Engine, </a:t>
                </a:r>
                <a:r>
                  <a:rPr lang="en-US" sz="1600" b="1" dirty="0" err="1"/>
                  <a:t>BlueMix</a:t>
                </a:r>
                <a:r>
                  <a:rPr lang="en-US" sz="1600" b="1" dirty="0"/>
                  <a:t>, Elastic Beanstalk		     XSEDE Software Stack</a:t>
                </a:r>
                <a:br>
                  <a:rPr lang="en-US" sz="1600" b="1" dirty="0">
                    <a:solidFill>
                      <a:schemeClr val="accent2">
                        <a:lumMod val="50000"/>
                      </a:schemeClr>
                    </a:solidFill>
                  </a:rPr>
                </a:br>
                <a:endParaRPr lang="en-US" sz="800" b="1" dirty="0">
                  <a:solidFill>
                    <a:schemeClr val="accent2">
                      <a:lumMod val="50000"/>
                    </a:schemeClr>
                  </a:solidFill>
                </a:endParaRPr>
              </a:p>
              <a:p>
                <a:r>
                  <a:rPr lang="en-US" sz="1600" b="1" dirty="0">
                    <a:solidFill>
                      <a:schemeClr val="accent2">
                        <a:lumMod val="50000"/>
                      </a:schemeClr>
                    </a:solidFill>
                  </a:rPr>
                  <a:t>Languages</a:t>
                </a:r>
                <a:r>
                  <a:rPr lang="en-US" sz="1600" b="1" dirty="0"/>
                  <a:t>            Java, </a:t>
                </a:r>
                <a:r>
                  <a:rPr lang="en-US" sz="1600" b="1" dirty="0" err="1"/>
                  <a:t>Erlang</a:t>
                </a:r>
                <a:r>
                  <a:rPr lang="en-US" sz="1600" b="1" dirty="0"/>
                  <a:t>, Scala, </a:t>
                </a:r>
                <a:r>
                  <a:rPr lang="en-US" sz="1600" b="1" dirty="0" err="1"/>
                  <a:t>Clojure</a:t>
                </a:r>
                <a:r>
                  <a:rPr lang="en-US" sz="1600" b="1" dirty="0"/>
                  <a:t>, SQL, SPARQL, Python	           Fortran, C/C++, Python</a:t>
                </a:r>
                <a:endParaRPr lang="en-US" sz="1600" b="1" dirty="0">
                  <a:solidFill>
                    <a:schemeClr val="accent2">
                      <a:lumMod val="50000"/>
                    </a:schemeClr>
                  </a:solidFill>
                </a:endParaRPr>
              </a:p>
              <a:p>
                <a:endParaRPr lang="en-US" sz="800" b="1" dirty="0">
                  <a:solidFill>
                    <a:schemeClr val="accent2">
                      <a:lumMod val="50000"/>
                    </a:schemeClr>
                  </a:solidFill>
                </a:endParaRPr>
              </a:p>
              <a:p>
                <a:r>
                  <a:rPr lang="en-US" sz="1600" b="1" dirty="0">
                    <a:solidFill>
                      <a:schemeClr val="accent2">
                        <a:lumMod val="50000"/>
                      </a:schemeClr>
                    </a:solidFill>
                  </a:rPr>
                  <a:t>14B. Streaming	</a:t>
                </a:r>
                <a:r>
                  <a:rPr lang="en-US" sz="1600" b="1" dirty="0"/>
                  <a:t>Storm, Kafka, Kinesis</a:t>
                </a:r>
                <a:endParaRPr lang="en-US" sz="1600" b="1" dirty="0">
                  <a:solidFill>
                    <a:schemeClr val="accent2">
                      <a:lumMod val="50000"/>
                    </a:schemeClr>
                  </a:solidFill>
                </a:endParaRPr>
              </a:p>
              <a:p>
                <a:r>
                  <a:rPr lang="en-US" sz="1600" b="1" dirty="0">
                    <a:solidFill>
                      <a:schemeClr val="accent2">
                        <a:lumMod val="50000"/>
                      </a:schemeClr>
                    </a:solidFill>
                  </a:rPr>
                  <a:t>13,14A. Parallel Runtime</a:t>
                </a:r>
                <a:r>
                  <a:rPr lang="en-US" sz="1600" b="1" dirty="0"/>
                  <a:t>  Hadoop, MapReduce			         MPI/</a:t>
                </a:r>
                <a:r>
                  <a:rPr lang="en-US" sz="1600" b="1" dirty="0" err="1"/>
                  <a:t>OpenMP</a:t>
                </a:r>
                <a:r>
                  <a:rPr lang="en-US" sz="1600" b="1" dirty="0"/>
                  <a:t>/</a:t>
                </a:r>
                <a:r>
                  <a:rPr lang="en-US" sz="1600" b="1" dirty="0" err="1"/>
                  <a:t>OpenCL</a:t>
                </a:r>
                <a:endParaRPr lang="en-US" sz="1600" b="1" dirty="0">
                  <a:solidFill>
                    <a:schemeClr val="accent2">
                      <a:lumMod val="50000"/>
                    </a:schemeClr>
                  </a:solidFill>
                </a:endParaRPr>
              </a:p>
              <a:p>
                <a:endParaRPr lang="en-US" sz="800" b="1" dirty="0">
                  <a:solidFill>
                    <a:schemeClr val="accent2">
                      <a:lumMod val="50000"/>
                    </a:schemeClr>
                  </a:solidFill>
                </a:endParaRPr>
              </a:p>
              <a:p>
                <a:r>
                  <a:rPr lang="en-US" sz="1600" b="1" dirty="0">
                    <a:solidFill>
                      <a:schemeClr val="accent2">
                        <a:lumMod val="50000"/>
                      </a:schemeClr>
                    </a:solidFill>
                  </a:rPr>
                  <a:t>2. Coordination	</a:t>
                </a:r>
                <a:r>
                  <a:rPr lang="en-US" sz="1600" b="1" dirty="0"/>
                  <a:t>Zookeeper</a:t>
                </a:r>
                <a:endParaRPr lang="en-US" sz="1600" b="1" dirty="0">
                  <a:solidFill>
                    <a:schemeClr val="accent2">
                      <a:lumMod val="50000"/>
                    </a:schemeClr>
                  </a:solidFill>
                </a:endParaRPr>
              </a:p>
              <a:p>
                <a:r>
                  <a:rPr lang="en-US" sz="1600" b="1" dirty="0">
                    <a:solidFill>
                      <a:schemeClr val="accent2">
                        <a:lumMod val="50000"/>
                      </a:schemeClr>
                    </a:solidFill>
                  </a:rPr>
                  <a:t>12. Caching	</a:t>
                </a:r>
                <a:r>
                  <a:rPr lang="en-US" sz="1600" b="1" dirty="0" err="1"/>
                  <a:t>Memcached</a:t>
                </a:r>
                <a:endParaRPr lang="en-US" sz="1600" b="1" dirty="0">
                  <a:solidFill>
                    <a:schemeClr val="accent2">
                      <a:lumMod val="50000"/>
                    </a:schemeClr>
                  </a:solidFill>
                </a:endParaRPr>
              </a:p>
              <a:p>
                <a:endParaRPr lang="en-US" sz="800" b="1" dirty="0">
                  <a:solidFill>
                    <a:schemeClr val="accent2">
                      <a:lumMod val="50000"/>
                    </a:schemeClr>
                  </a:solidFill>
                </a:endParaRPr>
              </a:p>
              <a:p>
                <a:r>
                  <a:rPr lang="en-US" sz="1600" b="1" dirty="0">
                    <a:solidFill>
                      <a:schemeClr val="accent2">
                        <a:lumMod val="50000"/>
                      </a:schemeClr>
                    </a:solidFill>
                  </a:rPr>
                  <a:t>11. Data Management </a:t>
                </a:r>
                <a:r>
                  <a:rPr lang="en-US" sz="1600" b="1" dirty="0"/>
                  <a:t>Hbase, </a:t>
                </a:r>
                <a:r>
                  <a:rPr lang="en-US" sz="1600" b="1" dirty="0" err="1"/>
                  <a:t>Accumulo</a:t>
                </a:r>
                <a:r>
                  <a:rPr lang="en-US" sz="1600" b="1" dirty="0"/>
                  <a:t>, Neo4J, MySQL			</a:t>
                </a:r>
                <a:r>
                  <a:rPr lang="en-US" sz="1600" b="1" dirty="0" err="1"/>
                  <a:t>iRODS</a:t>
                </a:r>
                <a:endParaRPr lang="en-US" sz="1600" b="1" dirty="0">
                  <a:solidFill>
                    <a:schemeClr val="accent2">
                      <a:lumMod val="50000"/>
                    </a:schemeClr>
                  </a:solidFill>
                </a:endParaRPr>
              </a:p>
              <a:p>
                <a:r>
                  <a:rPr lang="en-US" sz="1600" b="1" dirty="0">
                    <a:solidFill>
                      <a:schemeClr val="accent2">
                        <a:lumMod val="50000"/>
                      </a:schemeClr>
                    </a:solidFill>
                  </a:rPr>
                  <a:t>10. Data Transfer	</a:t>
                </a:r>
                <a:r>
                  <a:rPr lang="en-US" sz="1600" b="1" dirty="0" err="1"/>
                  <a:t>Sqoop</a:t>
                </a:r>
                <a:r>
                  <a:rPr lang="en-US" sz="1600" b="1" dirty="0"/>
                  <a:t>						</a:t>
                </a:r>
                <a:r>
                  <a:rPr lang="en-US" sz="1600" b="1" dirty="0" err="1"/>
                  <a:t>GridFTP</a:t>
                </a:r>
                <a:endParaRPr lang="en-US" sz="1600" b="1" dirty="0"/>
              </a:p>
              <a:p>
                <a:endParaRPr lang="en-US" sz="800" b="1" dirty="0">
                  <a:solidFill>
                    <a:schemeClr val="accent2">
                      <a:lumMod val="50000"/>
                    </a:schemeClr>
                  </a:solidFill>
                </a:endParaRPr>
              </a:p>
              <a:p>
                <a:r>
                  <a:rPr lang="en-US" sz="1600" b="1" dirty="0">
                    <a:solidFill>
                      <a:schemeClr val="accent2">
                        <a:lumMod val="50000"/>
                      </a:schemeClr>
                    </a:solidFill>
                  </a:rPr>
                  <a:t>9. Scheduling	</a:t>
                </a:r>
                <a:r>
                  <a:rPr lang="en-US" sz="1600" b="1" dirty="0"/>
                  <a:t>Yarn, </a:t>
                </a:r>
                <a:r>
                  <a:rPr lang="en-US" sz="1600" b="1" dirty="0" err="1"/>
                  <a:t>Mesos</a:t>
                </a:r>
                <a:r>
                  <a:rPr lang="en-US" sz="1600" b="1" dirty="0"/>
                  <a:t>					</a:t>
                </a:r>
                <a:r>
                  <a:rPr lang="en-US" sz="1600" b="1" dirty="0" err="1"/>
                  <a:t>Slurm</a:t>
                </a:r>
                <a:endParaRPr lang="en-US" sz="1600" b="1" dirty="0">
                  <a:solidFill>
                    <a:schemeClr val="accent2">
                      <a:lumMod val="50000"/>
                    </a:schemeClr>
                  </a:solidFill>
                </a:endParaRPr>
              </a:p>
              <a:p>
                <a:endParaRPr lang="en-US" sz="800" b="1" dirty="0">
                  <a:solidFill>
                    <a:schemeClr val="accent2">
                      <a:lumMod val="50000"/>
                    </a:schemeClr>
                  </a:solidFill>
                </a:endParaRPr>
              </a:p>
              <a:p>
                <a:r>
                  <a:rPr lang="en-US" sz="1600" b="1" dirty="0">
                    <a:solidFill>
                      <a:schemeClr val="accent2">
                        <a:lumMod val="50000"/>
                      </a:schemeClr>
                    </a:solidFill>
                  </a:rPr>
                  <a:t>8. File Systems	</a:t>
                </a:r>
                <a:r>
                  <a:rPr lang="en-US" sz="1600" b="1" dirty="0"/>
                  <a:t>HDFS, Object Stores					</a:t>
                </a:r>
                <a:r>
                  <a:rPr lang="en-US" sz="1600" b="1" dirty="0" err="1"/>
                  <a:t>Lustre</a:t>
                </a:r>
                <a:endParaRPr lang="en-US" sz="1600" b="1" dirty="0">
                  <a:solidFill>
                    <a:schemeClr val="accent2">
                      <a:lumMod val="50000"/>
                    </a:schemeClr>
                  </a:solidFill>
                </a:endParaRPr>
              </a:p>
              <a:p>
                <a:endParaRPr lang="en-US" sz="800" b="1" dirty="0">
                  <a:solidFill>
                    <a:schemeClr val="accent2">
                      <a:lumMod val="50000"/>
                    </a:schemeClr>
                  </a:solidFill>
                </a:endParaRPr>
              </a:p>
              <a:p>
                <a:r>
                  <a:rPr lang="en-US" sz="1600" b="1" dirty="0">
                    <a:solidFill>
                      <a:schemeClr val="accent2">
                        <a:lumMod val="50000"/>
                      </a:schemeClr>
                    </a:solidFill>
                  </a:rPr>
                  <a:t>1, 11A Formats	</a:t>
                </a:r>
                <a:r>
                  <a:rPr lang="en-US" sz="1600" b="1" dirty="0"/>
                  <a:t>Thrift, </a:t>
                </a:r>
                <a:r>
                  <a:rPr lang="en-US" sz="1600" b="1" dirty="0" err="1"/>
                  <a:t>Protobuf</a:t>
                </a:r>
                <a:r>
                  <a:rPr lang="en-US" sz="1600" b="1" dirty="0"/>
                  <a:t>				        FITS, HDF</a:t>
                </a:r>
                <a:endParaRPr lang="en-US" sz="1600" b="1" dirty="0">
                  <a:solidFill>
                    <a:schemeClr val="accent2">
                      <a:lumMod val="50000"/>
                    </a:schemeClr>
                  </a:solidFill>
                </a:endParaRPr>
              </a:p>
              <a:p>
                <a:endParaRPr lang="en-US" sz="800" b="1" dirty="0">
                  <a:solidFill>
                    <a:schemeClr val="accent2">
                      <a:lumMod val="50000"/>
                    </a:schemeClr>
                  </a:solidFill>
                </a:endParaRPr>
              </a:p>
              <a:p>
                <a:r>
                  <a:rPr lang="en-US" sz="1600" b="1" dirty="0">
                    <a:solidFill>
                      <a:schemeClr val="accent2">
                        <a:lumMod val="50000"/>
                      </a:schemeClr>
                    </a:solidFill>
                  </a:rPr>
                  <a:t>5. </a:t>
                </a:r>
                <a:r>
                  <a:rPr lang="en-US" sz="1600" b="1" dirty="0" err="1">
                    <a:solidFill>
                      <a:schemeClr val="accent2">
                        <a:lumMod val="50000"/>
                      </a:schemeClr>
                    </a:solidFill>
                  </a:rPr>
                  <a:t>IaaS</a:t>
                </a:r>
                <a:r>
                  <a:rPr lang="en-US" sz="1600" b="1" dirty="0">
                    <a:solidFill>
                      <a:schemeClr val="accent2">
                        <a:lumMod val="50000"/>
                      </a:schemeClr>
                    </a:solidFill>
                  </a:rPr>
                  <a:t>		</a:t>
                </a:r>
                <a:r>
                  <a:rPr lang="en-US" sz="1600" b="1" dirty="0" err="1"/>
                  <a:t>OpenStack</a:t>
                </a:r>
                <a:r>
                  <a:rPr lang="en-US" sz="1600" b="1" dirty="0"/>
                  <a:t>	, </a:t>
                </a:r>
                <a:r>
                  <a:rPr lang="en-US" sz="1600" b="1" dirty="0" err="1"/>
                  <a:t>Docker</a:t>
                </a:r>
                <a:r>
                  <a:rPr lang="en-US" sz="1600" b="1" dirty="0">
                    <a:solidFill>
                      <a:schemeClr val="accent2">
                        <a:lumMod val="50000"/>
                      </a:schemeClr>
                    </a:solidFill>
                  </a:rPr>
                  <a:t>				</a:t>
                </a:r>
                <a:r>
                  <a:rPr lang="en-US" sz="1600" b="1" dirty="0"/>
                  <a:t>Linux, Bare-metal, SR-IOV</a:t>
                </a:r>
              </a:p>
              <a:p>
                <a:endParaRPr lang="en-US" sz="1600" b="1" dirty="0">
                  <a:solidFill>
                    <a:schemeClr val="accent2">
                      <a:lumMod val="50000"/>
                    </a:schemeClr>
                  </a:solidFill>
                </a:endParaRPr>
              </a:p>
              <a:p>
                <a:r>
                  <a:rPr lang="en-US" b="1" dirty="0">
                    <a:solidFill>
                      <a:schemeClr val="accent2">
                        <a:lumMod val="50000"/>
                      </a:schemeClr>
                    </a:solidFill>
                  </a:rPr>
                  <a:t>Infrastructure	Intelligent CLOUDS	                                                   HPC Clusters, </a:t>
                </a:r>
                <a:br>
                  <a:rPr lang="en-US" b="1" dirty="0">
                    <a:solidFill>
                      <a:schemeClr val="accent2">
                        <a:lumMod val="50000"/>
                      </a:schemeClr>
                    </a:solidFill>
                  </a:rPr>
                </a:br>
                <a:r>
                  <a:rPr lang="en-US" b="1" dirty="0">
                    <a:solidFill>
                      <a:schemeClr val="accent2">
                        <a:lumMod val="50000"/>
                      </a:schemeClr>
                    </a:solidFill>
                  </a:rPr>
                  <a:t>                                                                                                                 Classic SUPERCOMPUTERS</a:t>
                </a:r>
              </a:p>
            </p:txBody>
          </p:sp>
          <p:cxnSp>
            <p:nvCxnSpPr>
              <p:cNvPr id="42" name="Straight Arrow Connector 41"/>
              <p:cNvCxnSpPr/>
              <p:nvPr/>
            </p:nvCxnSpPr>
            <p:spPr>
              <a:xfrm>
                <a:off x="3766134" y="2672420"/>
                <a:ext cx="43722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Arrow Connector 42"/>
              <p:cNvCxnSpPr/>
              <p:nvPr/>
            </p:nvCxnSpPr>
            <p:spPr>
              <a:xfrm>
                <a:off x="2875032" y="3288380"/>
                <a:ext cx="126024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Arrow Connector 43"/>
              <p:cNvCxnSpPr/>
              <p:nvPr/>
            </p:nvCxnSpPr>
            <p:spPr>
              <a:xfrm flipV="1">
                <a:off x="3032244" y="3521297"/>
                <a:ext cx="1131218" cy="2983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Arrow Connector 38"/>
              <p:cNvCxnSpPr/>
              <p:nvPr/>
            </p:nvCxnSpPr>
            <p:spPr>
              <a:xfrm flipV="1">
                <a:off x="2914327" y="996969"/>
                <a:ext cx="1654628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Arrow Connector 44"/>
              <p:cNvCxnSpPr/>
              <p:nvPr/>
            </p:nvCxnSpPr>
            <p:spPr>
              <a:xfrm flipH="1" flipV="1">
                <a:off x="5883553" y="867574"/>
                <a:ext cx="573517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Arrow Connector 39"/>
              <p:cNvCxnSpPr/>
              <p:nvPr/>
            </p:nvCxnSpPr>
            <p:spPr>
              <a:xfrm>
                <a:off x="3974488" y="1601581"/>
                <a:ext cx="311272" cy="1739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Arrow Connector 45"/>
              <p:cNvCxnSpPr/>
              <p:nvPr/>
            </p:nvCxnSpPr>
            <p:spPr>
              <a:xfrm flipH="1">
                <a:off x="6185617" y="1593863"/>
                <a:ext cx="289934" cy="1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Arrow Connector 40"/>
              <p:cNvCxnSpPr/>
              <p:nvPr/>
            </p:nvCxnSpPr>
            <p:spPr>
              <a:xfrm>
                <a:off x="2897806" y="1333192"/>
                <a:ext cx="1554592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Arrow Connector 46"/>
              <p:cNvCxnSpPr/>
              <p:nvPr/>
            </p:nvCxnSpPr>
            <p:spPr>
              <a:xfrm flipH="1">
                <a:off x="6029545" y="1199378"/>
                <a:ext cx="410474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Arrow Connector 48"/>
              <p:cNvCxnSpPr/>
              <p:nvPr/>
            </p:nvCxnSpPr>
            <p:spPr>
              <a:xfrm flipV="1">
                <a:off x="2480644" y="2443501"/>
                <a:ext cx="1654628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Arrow Connector 49"/>
              <p:cNvCxnSpPr/>
              <p:nvPr/>
            </p:nvCxnSpPr>
            <p:spPr>
              <a:xfrm flipH="1">
                <a:off x="6288834" y="2443501"/>
                <a:ext cx="66450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Arrow Connector 51"/>
              <p:cNvCxnSpPr/>
              <p:nvPr/>
            </p:nvCxnSpPr>
            <p:spPr>
              <a:xfrm>
                <a:off x="2629920" y="2089434"/>
                <a:ext cx="1654628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Arrow Connector 52"/>
              <p:cNvCxnSpPr/>
              <p:nvPr/>
            </p:nvCxnSpPr>
            <p:spPr>
              <a:xfrm flipH="1" flipV="1">
                <a:off x="6241167" y="1945420"/>
                <a:ext cx="397702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Arrow Connector 54"/>
              <p:cNvCxnSpPr/>
              <p:nvPr/>
            </p:nvCxnSpPr>
            <p:spPr>
              <a:xfrm>
                <a:off x="4076377" y="2917747"/>
                <a:ext cx="57340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Arrow Connector 55"/>
              <p:cNvCxnSpPr/>
              <p:nvPr/>
            </p:nvCxnSpPr>
            <p:spPr>
              <a:xfrm flipH="1">
                <a:off x="6377694" y="2917747"/>
                <a:ext cx="410576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Arrow Connector 57"/>
              <p:cNvCxnSpPr/>
              <p:nvPr/>
            </p:nvCxnSpPr>
            <p:spPr>
              <a:xfrm>
                <a:off x="4844375" y="3891496"/>
                <a:ext cx="343697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Arrow Connector 58"/>
              <p:cNvCxnSpPr/>
              <p:nvPr/>
            </p:nvCxnSpPr>
            <p:spPr>
              <a:xfrm flipH="1">
                <a:off x="6324004" y="3891496"/>
                <a:ext cx="928532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Arrow Connector 60"/>
              <p:cNvCxnSpPr/>
              <p:nvPr/>
            </p:nvCxnSpPr>
            <p:spPr>
              <a:xfrm flipV="1">
                <a:off x="2629920" y="4124014"/>
                <a:ext cx="1654628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Arrow Connector 61"/>
              <p:cNvCxnSpPr/>
              <p:nvPr/>
            </p:nvCxnSpPr>
            <p:spPr>
              <a:xfrm flipH="1">
                <a:off x="6234190" y="4124014"/>
                <a:ext cx="1054561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Arrow Connector 63"/>
              <p:cNvCxnSpPr/>
              <p:nvPr/>
            </p:nvCxnSpPr>
            <p:spPr>
              <a:xfrm>
                <a:off x="3032244" y="4474426"/>
                <a:ext cx="1044133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Arrow Connector 64"/>
              <p:cNvCxnSpPr/>
              <p:nvPr/>
            </p:nvCxnSpPr>
            <p:spPr>
              <a:xfrm flipH="1">
                <a:off x="6167137" y="4474426"/>
                <a:ext cx="1121614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Arrow Connector 66"/>
              <p:cNvCxnSpPr/>
              <p:nvPr/>
            </p:nvCxnSpPr>
            <p:spPr>
              <a:xfrm>
                <a:off x="3670106" y="4874644"/>
                <a:ext cx="765266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Arrow Connector 67"/>
              <p:cNvCxnSpPr/>
              <p:nvPr/>
            </p:nvCxnSpPr>
            <p:spPr>
              <a:xfrm flipH="1">
                <a:off x="6029545" y="4881323"/>
                <a:ext cx="1259206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Arrow Connector 69"/>
              <p:cNvCxnSpPr/>
              <p:nvPr/>
            </p:nvCxnSpPr>
            <p:spPr>
              <a:xfrm flipV="1">
                <a:off x="2817311" y="5726991"/>
                <a:ext cx="2198913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Arrow Connector 70"/>
              <p:cNvCxnSpPr/>
              <p:nvPr/>
            </p:nvCxnSpPr>
            <p:spPr>
              <a:xfrm flipH="1">
                <a:off x="5562279" y="5717815"/>
                <a:ext cx="87774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Arrow Connector 75"/>
              <p:cNvCxnSpPr/>
              <p:nvPr/>
            </p:nvCxnSpPr>
            <p:spPr>
              <a:xfrm>
                <a:off x="3391443" y="5207430"/>
                <a:ext cx="120026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Arrow Connector 76"/>
              <p:cNvCxnSpPr/>
              <p:nvPr/>
            </p:nvCxnSpPr>
            <p:spPr>
              <a:xfrm flipH="1">
                <a:off x="5911179" y="5207430"/>
                <a:ext cx="871622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" name="TextBox 1"/>
            <p:cNvSpPr txBox="1"/>
            <p:nvPr/>
          </p:nvSpPr>
          <p:spPr>
            <a:xfrm>
              <a:off x="6808132" y="2940147"/>
              <a:ext cx="226312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/>
                <a:t>CUDA, </a:t>
              </a:r>
              <a:r>
                <a:rPr lang="en-US" sz="1600" b="1" dirty="0" err="1"/>
                <a:t>Exascale</a:t>
              </a:r>
              <a:r>
                <a:rPr lang="en-US" sz="1600" b="1" dirty="0"/>
                <a:t> Runtime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692344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0402121A-9C96-451A-95B2-E924EA251BAF}"/>
              </a:ext>
            </a:extLst>
          </p:cNvPr>
          <p:cNvGrpSpPr/>
          <p:nvPr/>
        </p:nvGrpSpPr>
        <p:grpSpPr>
          <a:xfrm>
            <a:off x="50180" y="83820"/>
            <a:ext cx="9043639" cy="6842899"/>
            <a:chOff x="178188" y="0"/>
            <a:chExt cx="9043639" cy="6842899"/>
          </a:xfrm>
        </p:grpSpPr>
        <p:sp>
          <p:nvSpPr>
            <p:cNvPr id="4" name="Oval 3"/>
            <p:cNvSpPr/>
            <p:nvPr/>
          </p:nvSpPr>
          <p:spPr>
            <a:xfrm>
              <a:off x="4385073" y="458541"/>
              <a:ext cx="2127230" cy="5294212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solidFill>
                    <a:schemeClr val="accent2">
                      <a:lumMod val="50000"/>
                    </a:schemeClr>
                  </a:solidFill>
                </a:rPr>
                <a:t>HPC-ABDS </a:t>
              </a:r>
              <a:r>
                <a:rPr lang="en-US" sz="2400" b="1" dirty="0" err="1">
                  <a:solidFill>
                    <a:schemeClr val="accent2">
                      <a:lumMod val="50000"/>
                    </a:schemeClr>
                  </a:solidFill>
                </a:rPr>
                <a:t>IntegratedSoftware</a:t>
              </a:r>
              <a:endParaRPr lang="en-US" sz="2400" dirty="0">
                <a:solidFill>
                  <a:schemeClr val="accent2">
                    <a:lumMod val="50000"/>
                  </a:schemeClr>
                </a:solidFill>
              </a:endParaRP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178188" y="0"/>
              <a:ext cx="9043639" cy="68428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>
                  <a:solidFill>
                    <a:schemeClr val="accent2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	               </a:t>
              </a:r>
              <a:r>
                <a:rPr lang="en-US" sz="2000" b="1" dirty="0">
                  <a:solidFill>
                    <a:schemeClr val="accent2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HPC-ABDS Stack	                      </a:t>
              </a:r>
              <a:r>
                <a:rPr lang="en-US" sz="2000" b="1" dirty="0" err="1">
                  <a:solidFill>
                    <a:schemeClr val="accent2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HPC,Cluster</a:t>
              </a:r>
              <a:endParaRPr lang="en-US" sz="20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n-US" sz="16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600" b="1" dirty="0">
                  <a:solidFill>
                    <a:schemeClr val="accent2">
                      <a:lumMod val="50000"/>
                    </a:schemeClr>
                  </a:solidFill>
                </a:rPr>
                <a:t>17. Orchestration       </a:t>
              </a:r>
              <a:r>
                <a:rPr lang="en-US" sz="1600" b="1" dirty="0"/>
                <a:t>Beam, Crunch, </a:t>
              </a:r>
              <a:r>
                <a:rPr lang="en-US" sz="1600" b="1" dirty="0" err="1"/>
                <a:t>Tez</a:t>
              </a:r>
              <a:r>
                <a:rPr lang="en-US" sz="1600" b="1" dirty="0"/>
                <a:t>, Cloud Dataflow		  Kepler, Pegasus, </a:t>
              </a:r>
              <a:r>
                <a:rPr lang="en-US" sz="1600" b="1" dirty="0" err="1"/>
                <a:t>Taverna</a:t>
              </a:r>
              <a:endParaRPr lang="en-US" sz="1600" b="1" dirty="0"/>
            </a:p>
            <a:p>
              <a:pPr>
                <a:lnSpc>
                  <a:spcPts val="800"/>
                </a:lnSpc>
              </a:pPr>
              <a:endParaRPr lang="en-US" sz="800" b="1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600" b="1" dirty="0">
                  <a:solidFill>
                    <a:schemeClr val="accent2">
                      <a:lumMod val="50000"/>
                    </a:schemeClr>
                  </a:solidFill>
                </a:rPr>
                <a:t>16. Libraries                 </a:t>
              </a:r>
              <a:r>
                <a:rPr lang="en-US" sz="1600" b="1" dirty="0">
                  <a:solidFill>
                    <a:srgbClr val="FF0000"/>
                  </a:solidFill>
                </a:rPr>
                <a:t>SPIDAL, </a:t>
              </a:r>
              <a:r>
                <a:rPr lang="en-US" sz="1600" b="1" dirty="0" err="1"/>
                <a:t>MLlib</a:t>
              </a:r>
              <a:r>
                <a:rPr lang="en-US" sz="1600" b="1" dirty="0"/>
                <a:t>/Mahout, TensorFlow, R, Python	  </a:t>
              </a:r>
              <a:r>
                <a:rPr lang="en-US" sz="1600" b="1" dirty="0" err="1"/>
                <a:t>ScaLAPACK</a:t>
              </a:r>
              <a:r>
                <a:rPr lang="en-US" sz="1600" b="1" dirty="0"/>
                <a:t>, </a:t>
              </a:r>
              <a:r>
                <a:rPr lang="en-US" sz="1600" b="1" dirty="0" err="1"/>
                <a:t>PETSc</a:t>
              </a:r>
              <a:r>
                <a:rPr lang="en-US" sz="1600" b="1" dirty="0"/>
                <a:t>, Matlab</a:t>
              </a:r>
            </a:p>
            <a:p>
              <a:endParaRPr lang="en-US" sz="800" b="1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600" b="1" dirty="0">
                  <a:solidFill>
                    <a:schemeClr val="accent2">
                      <a:lumMod val="50000"/>
                    </a:schemeClr>
                  </a:solidFill>
                </a:rPr>
                <a:t>15A. High Level Programming  </a:t>
              </a:r>
              <a:r>
                <a:rPr lang="en-US" sz="1600" b="1" dirty="0"/>
                <a:t>Pig, Hive, Drill			Domain-specific Languages</a:t>
              </a:r>
              <a:endParaRPr lang="en-US" sz="1600" b="1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endParaRPr lang="en-US" sz="800" b="1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600" b="1" dirty="0">
                  <a:solidFill>
                    <a:schemeClr val="accent2">
                      <a:lumMod val="50000"/>
                    </a:schemeClr>
                  </a:solidFill>
                </a:rPr>
                <a:t>15B. Platform as a Service</a:t>
              </a:r>
              <a:r>
                <a:rPr lang="en-US" sz="1600" b="1" dirty="0">
                  <a:solidFill>
                    <a:srgbClr val="FF0000"/>
                  </a:solidFill>
                </a:rPr>
                <a:t> Twister2</a:t>
              </a:r>
              <a:r>
                <a:rPr lang="en-US" sz="1600" b="1" dirty="0"/>
                <a:t>, App Engine, Elastic Beanstalk                            HPC Software Stack</a:t>
              </a:r>
              <a:br>
                <a:rPr lang="en-US" sz="1600" b="1" dirty="0">
                  <a:solidFill>
                    <a:schemeClr val="accent2">
                      <a:lumMod val="50000"/>
                    </a:schemeClr>
                  </a:solidFill>
                </a:rPr>
              </a:br>
              <a:endParaRPr lang="en-US" sz="800" b="1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600" b="1" dirty="0">
                  <a:solidFill>
                    <a:schemeClr val="accent2">
                      <a:lumMod val="50000"/>
                    </a:schemeClr>
                  </a:solidFill>
                </a:rPr>
                <a:t>Languages</a:t>
              </a:r>
              <a:r>
                <a:rPr lang="en-US" sz="1600" b="1" dirty="0"/>
                <a:t>            Java, </a:t>
              </a:r>
              <a:r>
                <a:rPr lang="en-US" sz="1600" b="1" dirty="0" err="1"/>
                <a:t>Erlang</a:t>
              </a:r>
              <a:r>
                <a:rPr lang="en-US" sz="1600" b="1" dirty="0"/>
                <a:t>, Scala, </a:t>
              </a:r>
              <a:r>
                <a:rPr lang="en-US" sz="1600" b="1" dirty="0" err="1"/>
                <a:t>Clojure</a:t>
              </a:r>
              <a:r>
                <a:rPr lang="en-US" sz="1600" b="1" dirty="0"/>
                <a:t>, SQL, SPARQL, Python	           Fortran, C/C++, Python</a:t>
              </a:r>
              <a:endParaRPr lang="en-US" sz="1600" b="1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endParaRPr lang="en-US" sz="800" b="1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600" b="1" dirty="0">
                  <a:solidFill>
                    <a:schemeClr val="accent2">
                      <a:lumMod val="50000"/>
                    </a:schemeClr>
                  </a:solidFill>
                </a:rPr>
                <a:t>14B. Streaming	</a:t>
              </a:r>
              <a:r>
                <a:rPr lang="en-US" sz="1600" b="1" dirty="0"/>
                <a:t>Heron, Kafka, Kinesis</a:t>
              </a:r>
              <a:endParaRPr lang="en-US" sz="1600" b="1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600" b="1" dirty="0">
                  <a:solidFill>
                    <a:schemeClr val="accent2">
                      <a:lumMod val="50000"/>
                    </a:schemeClr>
                  </a:solidFill>
                </a:rPr>
                <a:t>13,14A. Parallel Runtime</a:t>
              </a:r>
              <a:r>
                <a:rPr lang="en-US" sz="1600" b="1" dirty="0"/>
                <a:t>  Hadoop, Spark, </a:t>
              </a:r>
              <a:r>
                <a:rPr lang="en-US" sz="1600" b="1" dirty="0">
                  <a:solidFill>
                    <a:srgbClr val="FF0000"/>
                  </a:solidFill>
                </a:rPr>
                <a:t>Harp</a:t>
              </a:r>
              <a:r>
                <a:rPr lang="en-US" sz="1600" b="1" dirty="0"/>
                <a:t>		                              MPI/OpenMP/OpenCL</a:t>
              </a:r>
              <a:endParaRPr lang="en-US" sz="1600" b="1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endParaRPr lang="en-US" sz="1600" b="1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600" b="1" dirty="0">
                  <a:solidFill>
                    <a:schemeClr val="accent2">
                      <a:lumMod val="50000"/>
                    </a:schemeClr>
                  </a:solidFill>
                </a:rPr>
                <a:t>2. Coordination	</a:t>
              </a:r>
              <a:r>
                <a:rPr lang="en-US" sz="1600" b="1" dirty="0"/>
                <a:t>Zookeeper</a:t>
              </a:r>
              <a:endParaRPr lang="en-US" sz="1600" b="1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600" b="1" dirty="0">
                  <a:solidFill>
                    <a:schemeClr val="accent2">
                      <a:lumMod val="50000"/>
                    </a:schemeClr>
                  </a:solidFill>
                </a:rPr>
                <a:t>12. Caching	</a:t>
              </a:r>
              <a:r>
                <a:rPr lang="en-US" sz="1600" b="1" dirty="0" err="1"/>
                <a:t>Memcached</a:t>
              </a:r>
              <a:endParaRPr lang="en-US" sz="1600" b="1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endParaRPr lang="en-US" sz="800" b="1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600" b="1" dirty="0">
                  <a:solidFill>
                    <a:schemeClr val="accent2">
                      <a:lumMod val="50000"/>
                    </a:schemeClr>
                  </a:solidFill>
                </a:rPr>
                <a:t>11. Data Management </a:t>
              </a:r>
              <a:r>
                <a:rPr lang="en-US" sz="1600" b="1" dirty="0"/>
                <a:t>Hbase, </a:t>
              </a:r>
              <a:r>
                <a:rPr lang="en-US" sz="1600" b="1" dirty="0" err="1"/>
                <a:t>Accumulo</a:t>
              </a:r>
              <a:r>
                <a:rPr lang="en-US" sz="1600" b="1" dirty="0"/>
                <a:t>, Neo4J, MySQL			</a:t>
              </a:r>
              <a:r>
                <a:rPr lang="en-US" sz="1600" b="1" dirty="0" err="1"/>
                <a:t>iRODS</a:t>
              </a:r>
              <a:endParaRPr lang="en-US" sz="1600" b="1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600" b="1" dirty="0">
                  <a:solidFill>
                    <a:schemeClr val="accent2">
                      <a:lumMod val="50000"/>
                    </a:schemeClr>
                  </a:solidFill>
                </a:rPr>
                <a:t>10. Data Transfer	</a:t>
              </a:r>
              <a:r>
                <a:rPr lang="en-US" sz="1600" b="1" dirty="0"/>
                <a:t>Sqoop, Data Transfer DTP				</a:t>
              </a:r>
              <a:r>
                <a:rPr lang="en-US" sz="1600" b="1" dirty="0" err="1"/>
                <a:t>GridFTP</a:t>
              </a:r>
              <a:endParaRPr lang="en-US" sz="1600" b="1" dirty="0"/>
            </a:p>
            <a:p>
              <a:endParaRPr lang="en-US" sz="800" b="1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600" b="1" dirty="0">
                  <a:solidFill>
                    <a:schemeClr val="accent2">
                      <a:lumMod val="50000"/>
                    </a:schemeClr>
                  </a:solidFill>
                </a:rPr>
                <a:t>9. Scheduling	</a:t>
              </a:r>
              <a:r>
                <a:rPr lang="en-US" sz="1600" b="1" dirty="0"/>
                <a:t>Yarn, Mesos, Kubernetes				</a:t>
              </a:r>
              <a:r>
                <a:rPr lang="en-US" sz="1600" b="1" dirty="0" err="1"/>
                <a:t>Slurm</a:t>
              </a:r>
              <a:endParaRPr lang="en-US" sz="1600" b="1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endParaRPr lang="en-US" sz="800" b="1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600" b="1" dirty="0">
                  <a:solidFill>
                    <a:schemeClr val="accent2">
                      <a:lumMod val="50000"/>
                    </a:schemeClr>
                  </a:solidFill>
                </a:rPr>
                <a:t>8. File Systems	</a:t>
              </a:r>
              <a:r>
                <a:rPr lang="en-US" sz="1600" b="1" dirty="0"/>
                <a:t>HDFS, Object Stores					</a:t>
              </a:r>
              <a:r>
                <a:rPr lang="en-US" sz="1600" b="1" dirty="0" err="1"/>
                <a:t>Lustre</a:t>
              </a:r>
              <a:endParaRPr lang="en-US" sz="1600" b="1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endParaRPr lang="en-US" sz="800" b="1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600" b="1" dirty="0">
                  <a:solidFill>
                    <a:schemeClr val="accent2">
                      <a:lumMod val="50000"/>
                    </a:schemeClr>
                  </a:solidFill>
                </a:rPr>
                <a:t>1, 11A Formats	</a:t>
              </a:r>
              <a:r>
                <a:rPr lang="en-US" sz="1600" b="1" dirty="0"/>
                <a:t>Thrift, </a:t>
              </a:r>
              <a:r>
                <a:rPr lang="en-US" sz="1600" b="1" dirty="0" err="1"/>
                <a:t>Protobuf</a:t>
              </a:r>
              <a:r>
                <a:rPr lang="en-US" sz="1600" b="1" dirty="0"/>
                <a:t>				        FITS, HDF</a:t>
              </a:r>
              <a:endParaRPr lang="en-US" sz="1600" b="1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endParaRPr lang="en-US" sz="800" b="1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600" b="1" dirty="0">
                  <a:solidFill>
                    <a:schemeClr val="accent2">
                      <a:lumMod val="50000"/>
                    </a:schemeClr>
                  </a:solidFill>
                </a:rPr>
                <a:t>5. IaaS		</a:t>
              </a:r>
              <a:r>
                <a:rPr lang="en-US" sz="1600" b="1" dirty="0"/>
                <a:t>OpenStack	, Docker, KVM</a:t>
              </a:r>
              <a:r>
                <a:rPr lang="en-US" sz="1600" b="1" dirty="0">
                  <a:solidFill>
                    <a:schemeClr val="accent2">
                      <a:lumMod val="50000"/>
                    </a:schemeClr>
                  </a:solidFill>
                </a:rPr>
                <a:t>			</a:t>
              </a:r>
              <a:r>
                <a:rPr lang="en-US" sz="1600" b="1" dirty="0"/>
                <a:t>Linux, Bare-metal, SR-IOV</a:t>
              </a:r>
            </a:p>
            <a:p>
              <a:endParaRPr lang="en-US" sz="1600" b="1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b="1" dirty="0">
                  <a:solidFill>
                    <a:schemeClr val="accent2">
                      <a:lumMod val="50000"/>
                    </a:schemeClr>
                  </a:solidFill>
                </a:rPr>
                <a:t>Infrastructure	Intelligent CLOUDS	                                                   HPC Clusters, </a:t>
              </a:r>
              <a:br>
                <a:rPr lang="en-US" b="1" dirty="0">
                  <a:solidFill>
                    <a:schemeClr val="accent2">
                      <a:lumMod val="50000"/>
                    </a:schemeClr>
                  </a:solidFill>
                </a:rPr>
              </a:br>
              <a:r>
                <a:rPr lang="en-US" b="1" dirty="0">
                  <a:solidFill>
                    <a:schemeClr val="accent2">
                      <a:lumMod val="50000"/>
                    </a:schemeClr>
                  </a:solidFill>
                </a:rPr>
                <a:t>                                   Global AI Supercomputer                                   Classic Supercomputers</a:t>
              </a:r>
            </a:p>
          </p:txBody>
        </p:sp>
        <p:cxnSp>
          <p:nvCxnSpPr>
            <p:cNvPr id="42" name="Straight Arrow Connector 41"/>
            <p:cNvCxnSpPr/>
            <p:nvPr/>
          </p:nvCxnSpPr>
          <p:spPr>
            <a:xfrm>
              <a:off x="3971083" y="2528476"/>
              <a:ext cx="43722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/>
            <p:nvPr/>
          </p:nvCxnSpPr>
          <p:spPr>
            <a:xfrm>
              <a:off x="3095926" y="3275593"/>
              <a:ext cx="126024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/>
            <p:nvPr/>
          </p:nvCxnSpPr>
          <p:spPr>
            <a:xfrm flipV="1">
              <a:off x="3253855" y="3476732"/>
              <a:ext cx="1131218" cy="2983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/>
            <p:nvPr/>
          </p:nvCxnSpPr>
          <p:spPr>
            <a:xfrm flipV="1">
              <a:off x="3112447" y="863272"/>
              <a:ext cx="1654628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/>
            <p:nvPr/>
          </p:nvCxnSpPr>
          <p:spPr>
            <a:xfrm flipH="1" flipV="1">
              <a:off x="6081673" y="711017"/>
              <a:ext cx="573517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/>
            <p:nvPr/>
          </p:nvCxnSpPr>
          <p:spPr>
            <a:xfrm>
              <a:off x="4172608" y="1445024"/>
              <a:ext cx="311272" cy="1739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/>
            <p:nvPr/>
          </p:nvCxnSpPr>
          <p:spPr>
            <a:xfrm flipH="1">
              <a:off x="6383737" y="1437306"/>
              <a:ext cx="289934" cy="1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/>
            <p:nvPr/>
          </p:nvCxnSpPr>
          <p:spPr>
            <a:xfrm>
              <a:off x="3095926" y="1199495"/>
              <a:ext cx="1554592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/>
            <p:nvPr/>
          </p:nvCxnSpPr>
          <p:spPr>
            <a:xfrm flipH="1">
              <a:off x="6227665" y="1042821"/>
              <a:ext cx="410474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/>
            <p:cNvCxnSpPr/>
            <p:nvPr/>
          </p:nvCxnSpPr>
          <p:spPr>
            <a:xfrm flipV="1">
              <a:off x="2678764" y="2286944"/>
              <a:ext cx="1654628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Arrow Connector 49"/>
            <p:cNvCxnSpPr/>
            <p:nvPr/>
          </p:nvCxnSpPr>
          <p:spPr>
            <a:xfrm flipH="1">
              <a:off x="6365257" y="2179738"/>
              <a:ext cx="6645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Arrow Connector 51"/>
            <p:cNvCxnSpPr/>
            <p:nvPr/>
          </p:nvCxnSpPr>
          <p:spPr>
            <a:xfrm>
              <a:off x="2828040" y="1932877"/>
              <a:ext cx="1654628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Arrow Connector 52"/>
            <p:cNvCxnSpPr/>
            <p:nvPr/>
          </p:nvCxnSpPr>
          <p:spPr>
            <a:xfrm flipH="1" flipV="1">
              <a:off x="6439287" y="1788863"/>
              <a:ext cx="397702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Arrow Connector 54"/>
            <p:cNvCxnSpPr>
              <a:cxnSpLocks/>
            </p:cNvCxnSpPr>
            <p:nvPr/>
          </p:nvCxnSpPr>
          <p:spPr>
            <a:xfrm>
              <a:off x="4255855" y="2761190"/>
              <a:ext cx="36576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Arrow Connector 55"/>
            <p:cNvCxnSpPr/>
            <p:nvPr/>
          </p:nvCxnSpPr>
          <p:spPr>
            <a:xfrm flipH="1">
              <a:off x="6575814" y="2761190"/>
              <a:ext cx="410576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Arrow Connector 57"/>
            <p:cNvCxnSpPr/>
            <p:nvPr/>
          </p:nvCxnSpPr>
          <p:spPr>
            <a:xfrm>
              <a:off x="5004326" y="3879719"/>
              <a:ext cx="343697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Arrow Connector 58"/>
            <p:cNvCxnSpPr/>
            <p:nvPr/>
          </p:nvCxnSpPr>
          <p:spPr>
            <a:xfrm flipH="1">
              <a:off x="6490253" y="3879719"/>
              <a:ext cx="928532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Arrow Connector 60"/>
            <p:cNvCxnSpPr>
              <a:cxnSpLocks/>
            </p:cNvCxnSpPr>
            <p:nvPr/>
          </p:nvCxnSpPr>
          <p:spPr>
            <a:xfrm>
              <a:off x="4356166" y="4123071"/>
              <a:ext cx="644628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Arrow Connector 61"/>
            <p:cNvCxnSpPr/>
            <p:nvPr/>
          </p:nvCxnSpPr>
          <p:spPr>
            <a:xfrm flipH="1">
              <a:off x="6398783" y="4082214"/>
              <a:ext cx="1054561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Arrow Connector 63"/>
            <p:cNvCxnSpPr>
              <a:cxnSpLocks/>
            </p:cNvCxnSpPr>
            <p:nvPr/>
          </p:nvCxnSpPr>
          <p:spPr>
            <a:xfrm>
              <a:off x="4272650" y="4449511"/>
              <a:ext cx="731676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Arrow Connector 64"/>
            <p:cNvCxnSpPr/>
            <p:nvPr/>
          </p:nvCxnSpPr>
          <p:spPr>
            <a:xfrm flipH="1">
              <a:off x="6356905" y="4449511"/>
              <a:ext cx="1121614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Arrow Connector 66"/>
            <p:cNvCxnSpPr/>
            <p:nvPr/>
          </p:nvCxnSpPr>
          <p:spPr>
            <a:xfrm>
              <a:off x="3873222" y="4840007"/>
              <a:ext cx="765266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Arrow Connector 67"/>
            <p:cNvCxnSpPr/>
            <p:nvPr/>
          </p:nvCxnSpPr>
          <p:spPr>
            <a:xfrm flipH="1">
              <a:off x="6250052" y="4854306"/>
              <a:ext cx="1259206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Arrow Connector 69"/>
            <p:cNvCxnSpPr/>
            <p:nvPr/>
          </p:nvCxnSpPr>
          <p:spPr>
            <a:xfrm flipV="1">
              <a:off x="2941391" y="5707594"/>
              <a:ext cx="2198913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Arrow Connector 70"/>
            <p:cNvCxnSpPr/>
            <p:nvPr/>
          </p:nvCxnSpPr>
          <p:spPr>
            <a:xfrm flipH="1">
              <a:off x="5760399" y="5561258"/>
              <a:ext cx="87774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Arrow Connector 75"/>
            <p:cNvCxnSpPr/>
            <p:nvPr/>
          </p:nvCxnSpPr>
          <p:spPr>
            <a:xfrm>
              <a:off x="3635367" y="5180413"/>
              <a:ext cx="120026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Arrow Connector 76"/>
            <p:cNvCxnSpPr/>
            <p:nvPr/>
          </p:nvCxnSpPr>
          <p:spPr>
            <a:xfrm flipH="1">
              <a:off x="6054442" y="5186846"/>
              <a:ext cx="871622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" name="TextBox 1"/>
            <p:cNvSpPr txBox="1"/>
            <p:nvPr/>
          </p:nvSpPr>
          <p:spPr>
            <a:xfrm>
              <a:off x="6702692" y="2876079"/>
              <a:ext cx="226312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/>
                <a:t>CUDA, </a:t>
              </a:r>
              <a:r>
                <a:rPr lang="en-US" sz="1600" b="1" dirty="0" err="1"/>
                <a:t>Exascale</a:t>
              </a:r>
              <a:r>
                <a:rPr lang="en-US" sz="1600" b="1" dirty="0"/>
                <a:t> Runtime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874790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97255"/>
            <a:ext cx="9071252" cy="6165790"/>
            <a:chOff x="0" y="97255"/>
            <a:chExt cx="9071252" cy="6165790"/>
          </a:xfrm>
        </p:grpSpPr>
        <p:grpSp>
          <p:nvGrpSpPr>
            <p:cNvPr id="5" name="Group 4"/>
            <p:cNvGrpSpPr/>
            <p:nvPr/>
          </p:nvGrpSpPr>
          <p:grpSpPr>
            <a:xfrm>
              <a:off x="0" y="97255"/>
              <a:ext cx="9043639" cy="6165790"/>
              <a:chOff x="0" y="147132"/>
              <a:chExt cx="9043639" cy="6165790"/>
            </a:xfrm>
          </p:grpSpPr>
          <p:sp>
            <p:nvSpPr>
              <p:cNvPr id="4" name="Oval 3"/>
              <p:cNvSpPr/>
              <p:nvPr/>
            </p:nvSpPr>
            <p:spPr>
              <a:xfrm>
                <a:off x="4203353" y="433642"/>
                <a:ext cx="2315243" cy="5294212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z="2400" b="1" dirty="0">
                    <a:solidFill>
                      <a:schemeClr val="accent2">
                        <a:lumMod val="50000"/>
                      </a:schemeClr>
                    </a:solidFill>
                  </a:rPr>
                  <a:t>Initial</a:t>
                </a:r>
              </a:p>
              <a:p>
                <a:pPr algn="ctr"/>
                <a:r>
                  <a:rPr lang="en-US" sz="2400" b="1" dirty="0">
                    <a:solidFill>
                      <a:schemeClr val="accent2">
                        <a:lumMod val="50000"/>
                      </a:schemeClr>
                    </a:solidFill>
                  </a:rPr>
                  <a:t>Convergence</a:t>
                </a:r>
              </a:p>
              <a:p>
                <a:pPr algn="ctr"/>
                <a:r>
                  <a:rPr lang="en-US" sz="2400" b="1" dirty="0">
                    <a:solidFill>
                      <a:schemeClr val="accent2">
                        <a:lumMod val="50000"/>
                      </a:schemeClr>
                    </a:solidFill>
                  </a:rPr>
                  <a:t>Software </a:t>
                </a:r>
                <a:endParaRPr lang="en-US" sz="2400" dirty="0">
                  <a:solidFill>
                    <a:schemeClr val="accent2">
                      <a:lumMod val="50000"/>
                    </a:schemeClr>
                  </a:solidFill>
                </a:endParaRPr>
              </a:p>
            </p:txBody>
          </p:sp>
          <p:sp>
            <p:nvSpPr>
              <p:cNvPr id="3" name="TextBox 2"/>
              <p:cNvSpPr txBox="1"/>
              <p:nvPr/>
            </p:nvSpPr>
            <p:spPr>
              <a:xfrm>
                <a:off x="0" y="147132"/>
                <a:ext cx="9043639" cy="61657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b="1" dirty="0">
                    <a:solidFill>
                      <a:schemeClr val="accent2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		     </a:t>
                </a:r>
                <a:r>
                  <a:rPr lang="en-US" sz="2000" b="1" dirty="0">
                    <a:solidFill>
                      <a:schemeClr val="accent2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Big Data ABDS			HPC, Cluster</a:t>
                </a:r>
              </a:p>
              <a:p>
                <a:endParaRPr lang="en-US" sz="1600" dirty="0">
                  <a:solidFill>
                    <a:schemeClr val="accent2">
                      <a:lumMod val="50000"/>
                    </a:schemeClr>
                  </a:solidFill>
                </a:endParaRPr>
              </a:p>
              <a:p>
                <a:r>
                  <a:rPr lang="en-US" sz="1600" b="1" dirty="0">
                    <a:solidFill>
                      <a:schemeClr val="accent2">
                        <a:lumMod val="50000"/>
                      </a:schemeClr>
                    </a:solidFill>
                  </a:rPr>
                  <a:t>Orchestration       	</a:t>
                </a:r>
                <a:r>
                  <a:rPr lang="en-US" sz="1600" b="1" dirty="0"/>
                  <a:t>Crunch, </a:t>
                </a:r>
                <a:r>
                  <a:rPr lang="en-US" sz="1600" b="1" dirty="0" err="1"/>
                  <a:t>Tez</a:t>
                </a:r>
                <a:r>
                  <a:rPr lang="en-US" sz="1600" b="1" dirty="0"/>
                  <a:t>, Cloud Dataflow		  	 Kepler, Pegasus, </a:t>
                </a:r>
                <a:r>
                  <a:rPr lang="en-US" sz="1600" b="1" dirty="0" err="1"/>
                  <a:t>Taverna</a:t>
                </a:r>
                <a:endParaRPr lang="en-US" sz="1600" b="1" dirty="0"/>
              </a:p>
              <a:p>
                <a:pPr>
                  <a:lnSpc>
                    <a:spcPts val="800"/>
                  </a:lnSpc>
                </a:pPr>
                <a:endParaRPr lang="en-US" sz="800" b="1" dirty="0">
                  <a:solidFill>
                    <a:schemeClr val="accent2">
                      <a:lumMod val="50000"/>
                    </a:schemeClr>
                  </a:solidFill>
                </a:endParaRPr>
              </a:p>
              <a:p>
                <a:r>
                  <a:rPr lang="en-US" sz="1600" b="1" dirty="0">
                    <a:solidFill>
                      <a:schemeClr val="accent2">
                        <a:lumMod val="50000"/>
                      </a:schemeClr>
                    </a:solidFill>
                  </a:rPr>
                  <a:t>Libraries                 	</a:t>
                </a:r>
                <a:r>
                  <a:rPr lang="en-US" sz="1600" b="1" dirty="0" err="1"/>
                  <a:t>MLlib</a:t>
                </a:r>
                <a:r>
                  <a:rPr lang="en-US" sz="1600" b="1" dirty="0"/>
                  <a:t>/Mahout, R, Python			</a:t>
                </a:r>
                <a:r>
                  <a:rPr lang="en-US" sz="1600" b="1" dirty="0" err="1"/>
                  <a:t>ScaLAPACK</a:t>
                </a:r>
                <a:r>
                  <a:rPr lang="en-US" sz="1600" b="1" dirty="0"/>
                  <a:t>, </a:t>
                </a:r>
                <a:r>
                  <a:rPr lang="en-US" sz="1600" b="1" dirty="0" err="1"/>
                  <a:t>PETSc</a:t>
                </a:r>
                <a:r>
                  <a:rPr lang="en-US" sz="1600" b="1" dirty="0"/>
                  <a:t>, Matlab</a:t>
                </a:r>
              </a:p>
              <a:p>
                <a:endParaRPr lang="en-US" sz="800" b="1" dirty="0">
                  <a:solidFill>
                    <a:schemeClr val="accent2">
                      <a:lumMod val="50000"/>
                    </a:schemeClr>
                  </a:solidFill>
                </a:endParaRPr>
              </a:p>
              <a:p>
                <a:r>
                  <a:rPr lang="en-US" sz="1600" b="1" dirty="0">
                    <a:solidFill>
                      <a:schemeClr val="accent2">
                        <a:lumMod val="50000"/>
                      </a:schemeClr>
                    </a:solidFill>
                  </a:rPr>
                  <a:t>High Level Programming  </a:t>
                </a:r>
                <a:r>
                  <a:rPr lang="en-US" sz="1600" b="1" dirty="0"/>
                  <a:t>Pig, Hive, Drill				Domain-specific Languages</a:t>
                </a:r>
                <a:endParaRPr lang="en-US" sz="1600" b="1" dirty="0">
                  <a:solidFill>
                    <a:schemeClr val="accent2">
                      <a:lumMod val="50000"/>
                    </a:schemeClr>
                  </a:solidFill>
                </a:endParaRPr>
              </a:p>
              <a:p>
                <a:endParaRPr lang="en-US" sz="800" b="1" dirty="0">
                  <a:solidFill>
                    <a:schemeClr val="accent2">
                      <a:lumMod val="50000"/>
                    </a:schemeClr>
                  </a:solidFill>
                </a:endParaRPr>
              </a:p>
              <a:p>
                <a:r>
                  <a:rPr lang="en-US" sz="1600" b="1" dirty="0">
                    <a:solidFill>
                      <a:schemeClr val="accent2">
                        <a:lumMod val="50000"/>
                      </a:schemeClr>
                    </a:solidFill>
                  </a:rPr>
                  <a:t>Platform as a Service </a:t>
                </a:r>
                <a:r>
                  <a:rPr lang="en-US" sz="1600" b="1" dirty="0"/>
                  <a:t>App Engine, </a:t>
                </a:r>
                <a:r>
                  <a:rPr lang="en-US" sz="1600" b="1" dirty="0" err="1"/>
                  <a:t>BlueMix</a:t>
                </a:r>
                <a:r>
                  <a:rPr lang="en-US" sz="1600" b="1" dirty="0"/>
                  <a:t>, Elastic Beanstalk		     XSEDE Software Stack</a:t>
                </a:r>
                <a:br>
                  <a:rPr lang="en-US" sz="1600" b="1" dirty="0">
                    <a:solidFill>
                      <a:schemeClr val="accent2">
                        <a:lumMod val="50000"/>
                      </a:schemeClr>
                    </a:solidFill>
                  </a:rPr>
                </a:br>
                <a:endParaRPr lang="en-US" sz="800" b="1" dirty="0">
                  <a:solidFill>
                    <a:schemeClr val="accent2">
                      <a:lumMod val="50000"/>
                    </a:schemeClr>
                  </a:solidFill>
                </a:endParaRPr>
              </a:p>
              <a:p>
                <a:r>
                  <a:rPr lang="en-US" sz="1600" b="1" dirty="0">
                    <a:solidFill>
                      <a:schemeClr val="accent2">
                        <a:lumMod val="50000"/>
                      </a:schemeClr>
                    </a:solidFill>
                  </a:rPr>
                  <a:t>Languages</a:t>
                </a:r>
                <a:r>
                  <a:rPr lang="en-US" sz="1600" b="1" dirty="0"/>
                  <a:t>            Java, </a:t>
                </a:r>
                <a:r>
                  <a:rPr lang="en-US" sz="1600" b="1" dirty="0" err="1"/>
                  <a:t>Erlang</a:t>
                </a:r>
                <a:r>
                  <a:rPr lang="en-US" sz="1600" b="1" dirty="0"/>
                  <a:t>, Scala, </a:t>
                </a:r>
                <a:r>
                  <a:rPr lang="en-US" sz="1600" b="1" dirty="0" err="1"/>
                  <a:t>Clojure</a:t>
                </a:r>
                <a:r>
                  <a:rPr lang="en-US" sz="1600" b="1" dirty="0"/>
                  <a:t>, SQL, SPARQL, Python	           Fortran, C/C++, Python</a:t>
                </a:r>
                <a:endParaRPr lang="en-US" sz="1600" b="1" dirty="0">
                  <a:solidFill>
                    <a:schemeClr val="accent2">
                      <a:lumMod val="50000"/>
                    </a:schemeClr>
                  </a:solidFill>
                </a:endParaRPr>
              </a:p>
              <a:p>
                <a:endParaRPr lang="en-US" sz="800" b="1" dirty="0">
                  <a:solidFill>
                    <a:schemeClr val="accent2">
                      <a:lumMod val="50000"/>
                    </a:schemeClr>
                  </a:solidFill>
                </a:endParaRPr>
              </a:p>
              <a:p>
                <a:r>
                  <a:rPr lang="en-US" sz="1600" b="1" dirty="0">
                    <a:solidFill>
                      <a:schemeClr val="accent2">
                        <a:lumMod val="50000"/>
                      </a:schemeClr>
                    </a:solidFill>
                  </a:rPr>
                  <a:t>Streaming		</a:t>
                </a:r>
                <a:r>
                  <a:rPr lang="en-US" sz="1600" b="1" dirty="0"/>
                  <a:t>Storm, Kafka, Kinesis</a:t>
                </a:r>
                <a:endParaRPr lang="en-US" sz="1600" b="1" dirty="0">
                  <a:solidFill>
                    <a:schemeClr val="accent2">
                      <a:lumMod val="50000"/>
                    </a:schemeClr>
                  </a:solidFill>
                </a:endParaRPr>
              </a:p>
              <a:p>
                <a:r>
                  <a:rPr lang="en-US" sz="1600" b="1" dirty="0">
                    <a:solidFill>
                      <a:schemeClr val="accent2">
                        <a:lumMod val="50000"/>
                      </a:schemeClr>
                    </a:solidFill>
                  </a:rPr>
                  <a:t>Parallel Runtime</a:t>
                </a:r>
                <a:r>
                  <a:rPr lang="en-US" sz="1600" b="1" dirty="0"/>
                  <a:t>  	Hadoop, MapReduce			         	        MPI/</a:t>
                </a:r>
                <a:r>
                  <a:rPr lang="en-US" sz="1600" b="1" dirty="0" err="1"/>
                  <a:t>OpenMP</a:t>
                </a:r>
                <a:r>
                  <a:rPr lang="en-US" sz="1600" b="1" dirty="0"/>
                  <a:t>/</a:t>
                </a:r>
                <a:r>
                  <a:rPr lang="en-US" sz="1600" b="1" dirty="0" err="1"/>
                  <a:t>OpenCL</a:t>
                </a:r>
                <a:endParaRPr lang="en-US" sz="1600" b="1" dirty="0">
                  <a:solidFill>
                    <a:schemeClr val="accent2">
                      <a:lumMod val="50000"/>
                    </a:schemeClr>
                  </a:solidFill>
                </a:endParaRPr>
              </a:p>
              <a:p>
                <a:endParaRPr lang="en-US" sz="800" b="1" dirty="0">
                  <a:solidFill>
                    <a:schemeClr val="accent2">
                      <a:lumMod val="50000"/>
                    </a:schemeClr>
                  </a:solidFill>
                </a:endParaRPr>
              </a:p>
              <a:p>
                <a:r>
                  <a:rPr lang="en-US" sz="1600" b="1" dirty="0">
                    <a:solidFill>
                      <a:schemeClr val="accent2">
                        <a:lumMod val="50000"/>
                      </a:schemeClr>
                    </a:solidFill>
                  </a:rPr>
                  <a:t>Coordination	</a:t>
                </a:r>
                <a:r>
                  <a:rPr lang="en-US" sz="1600" b="1" dirty="0"/>
                  <a:t>Zookeeper</a:t>
                </a:r>
                <a:endParaRPr lang="en-US" sz="1600" b="1" dirty="0">
                  <a:solidFill>
                    <a:schemeClr val="accent2">
                      <a:lumMod val="50000"/>
                    </a:schemeClr>
                  </a:solidFill>
                </a:endParaRPr>
              </a:p>
              <a:p>
                <a:r>
                  <a:rPr lang="en-US" sz="1600" b="1" dirty="0">
                    <a:solidFill>
                      <a:schemeClr val="accent2">
                        <a:lumMod val="50000"/>
                      </a:schemeClr>
                    </a:solidFill>
                  </a:rPr>
                  <a:t>Caching		</a:t>
                </a:r>
                <a:r>
                  <a:rPr lang="en-US" sz="1600" b="1" dirty="0" err="1"/>
                  <a:t>Memcached</a:t>
                </a:r>
                <a:endParaRPr lang="en-US" sz="1600" b="1" dirty="0">
                  <a:solidFill>
                    <a:schemeClr val="accent2">
                      <a:lumMod val="50000"/>
                    </a:schemeClr>
                  </a:solidFill>
                </a:endParaRPr>
              </a:p>
              <a:p>
                <a:endParaRPr lang="en-US" sz="800" b="1" dirty="0">
                  <a:solidFill>
                    <a:schemeClr val="accent2">
                      <a:lumMod val="50000"/>
                    </a:schemeClr>
                  </a:solidFill>
                </a:endParaRPr>
              </a:p>
              <a:p>
                <a:r>
                  <a:rPr lang="en-US" sz="1600" b="1" dirty="0">
                    <a:solidFill>
                      <a:schemeClr val="accent2">
                        <a:lumMod val="50000"/>
                      </a:schemeClr>
                    </a:solidFill>
                  </a:rPr>
                  <a:t>Data Management 	</a:t>
                </a:r>
                <a:r>
                  <a:rPr lang="en-US" sz="1600" b="1" dirty="0"/>
                  <a:t>Hbase, </a:t>
                </a:r>
                <a:r>
                  <a:rPr lang="en-US" sz="1600" b="1" dirty="0" err="1"/>
                  <a:t>Accumulo</a:t>
                </a:r>
                <a:r>
                  <a:rPr lang="en-US" sz="1600" b="1" dirty="0"/>
                  <a:t>, Neo4J, MySQL			</a:t>
                </a:r>
                <a:r>
                  <a:rPr lang="en-US" sz="1600" b="1" dirty="0" err="1"/>
                  <a:t>iRODS</a:t>
                </a:r>
                <a:endParaRPr lang="en-US" sz="1600" b="1" dirty="0">
                  <a:solidFill>
                    <a:schemeClr val="accent2">
                      <a:lumMod val="50000"/>
                    </a:schemeClr>
                  </a:solidFill>
                </a:endParaRPr>
              </a:p>
              <a:p>
                <a:r>
                  <a:rPr lang="en-US" sz="1600" b="1" dirty="0">
                    <a:solidFill>
                      <a:schemeClr val="accent2">
                        <a:lumMod val="50000"/>
                      </a:schemeClr>
                    </a:solidFill>
                  </a:rPr>
                  <a:t>Data Transfer	</a:t>
                </a:r>
                <a:r>
                  <a:rPr lang="en-US" sz="1600" b="1" dirty="0" err="1"/>
                  <a:t>Sqoop</a:t>
                </a:r>
                <a:r>
                  <a:rPr lang="en-US" sz="1600" b="1" dirty="0"/>
                  <a:t>						</a:t>
                </a:r>
                <a:r>
                  <a:rPr lang="en-US" sz="1600" b="1" dirty="0" err="1"/>
                  <a:t>GridFTP</a:t>
                </a:r>
                <a:endParaRPr lang="en-US" sz="1600" b="1" dirty="0"/>
              </a:p>
              <a:p>
                <a:endParaRPr lang="en-US" sz="800" b="1" dirty="0">
                  <a:solidFill>
                    <a:schemeClr val="accent2">
                      <a:lumMod val="50000"/>
                    </a:schemeClr>
                  </a:solidFill>
                </a:endParaRPr>
              </a:p>
              <a:p>
                <a:r>
                  <a:rPr lang="en-US" sz="1600" b="1" dirty="0">
                    <a:solidFill>
                      <a:schemeClr val="accent2">
                        <a:lumMod val="50000"/>
                      </a:schemeClr>
                    </a:solidFill>
                  </a:rPr>
                  <a:t>Scheduling	</a:t>
                </a:r>
                <a:r>
                  <a:rPr lang="en-US" sz="1600" b="1" dirty="0" err="1"/>
                  <a:t>Mesos</a:t>
                </a:r>
                <a:r>
                  <a:rPr lang="en-US" sz="1600" b="1" dirty="0"/>
                  <a:t>, Aurora, Yarn					</a:t>
                </a:r>
                <a:r>
                  <a:rPr lang="en-US" sz="1600" b="1" dirty="0" err="1"/>
                  <a:t>Slurm</a:t>
                </a:r>
                <a:endParaRPr lang="en-US" sz="1600" b="1" dirty="0">
                  <a:solidFill>
                    <a:schemeClr val="accent2">
                      <a:lumMod val="50000"/>
                    </a:schemeClr>
                  </a:solidFill>
                </a:endParaRPr>
              </a:p>
              <a:p>
                <a:endParaRPr lang="en-US" sz="800" b="1" dirty="0">
                  <a:solidFill>
                    <a:schemeClr val="accent2">
                      <a:lumMod val="50000"/>
                    </a:schemeClr>
                  </a:solidFill>
                </a:endParaRPr>
              </a:p>
              <a:p>
                <a:r>
                  <a:rPr lang="en-US" sz="1600" b="1" dirty="0">
                    <a:solidFill>
                      <a:schemeClr val="accent2">
                        <a:lumMod val="50000"/>
                      </a:schemeClr>
                    </a:solidFill>
                  </a:rPr>
                  <a:t>File Systems	</a:t>
                </a:r>
                <a:r>
                  <a:rPr lang="en-US" sz="1600" b="1" dirty="0"/>
                  <a:t>HDFS, Object Stores					</a:t>
                </a:r>
                <a:r>
                  <a:rPr lang="en-US" sz="1600" b="1" dirty="0" err="1"/>
                  <a:t>Lustre</a:t>
                </a:r>
                <a:endParaRPr lang="en-US" sz="1600" b="1" dirty="0">
                  <a:solidFill>
                    <a:schemeClr val="accent2">
                      <a:lumMod val="50000"/>
                    </a:schemeClr>
                  </a:solidFill>
                </a:endParaRPr>
              </a:p>
              <a:p>
                <a:endParaRPr lang="en-US" sz="800" b="1" dirty="0">
                  <a:solidFill>
                    <a:schemeClr val="accent2">
                      <a:lumMod val="50000"/>
                    </a:schemeClr>
                  </a:solidFill>
                </a:endParaRPr>
              </a:p>
              <a:p>
                <a:r>
                  <a:rPr lang="en-US" sz="1600" b="1" dirty="0">
                    <a:solidFill>
                      <a:schemeClr val="accent2">
                        <a:lumMod val="50000"/>
                      </a:schemeClr>
                    </a:solidFill>
                  </a:rPr>
                  <a:t>Formats		</a:t>
                </a:r>
                <a:r>
                  <a:rPr lang="en-US" sz="1600" b="1" dirty="0"/>
                  <a:t>Thrift, </a:t>
                </a:r>
                <a:r>
                  <a:rPr lang="en-US" sz="1600" b="1" dirty="0" err="1"/>
                  <a:t>Protobuf</a:t>
                </a:r>
                <a:r>
                  <a:rPr lang="en-US" sz="1600" b="1" dirty="0"/>
                  <a:t>				        FITS, HDF</a:t>
                </a:r>
                <a:endParaRPr lang="en-US" sz="1600" b="1" dirty="0">
                  <a:solidFill>
                    <a:schemeClr val="accent2">
                      <a:lumMod val="50000"/>
                    </a:schemeClr>
                  </a:solidFill>
                </a:endParaRPr>
              </a:p>
              <a:p>
                <a:endParaRPr lang="en-US" sz="800" b="1" dirty="0">
                  <a:solidFill>
                    <a:schemeClr val="accent2">
                      <a:lumMod val="50000"/>
                    </a:schemeClr>
                  </a:solidFill>
                </a:endParaRPr>
              </a:p>
              <a:p>
                <a:r>
                  <a:rPr lang="en-US" sz="1600" b="1" dirty="0" err="1">
                    <a:solidFill>
                      <a:schemeClr val="accent2">
                        <a:lumMod val="50000"/>
                      </a:schemeClr>
                    </a:solidFill>
                  </a:rPr>
                  <a:t>IaaS</a:t>
                </a:r>
                <a:r>
                  <a:rPr lang="en-US" sz="1600" b="1" dirty="0">
                    <a:solidFill>
                      <a:schemeClr val="accent2">
                        <a:lumMod val="50000"/>
                      </a:schemeClr>
                    </a:solidFill>
                  </a:rPr>
                  <a:t>		</a:t>
                </a:r>
                <a:r>
                  <a:rPr lang="en-US" sz="1600" b="1" dirty="0"/>
                  <a:t>OpenStack	, Docker</a:t>
                </a:r>
                <a:r>
                  <a:rPr lang="en-US" sz="1600" b="1" dirty="0">
                    <a:solidFill>
                      <a:schemeClr val="accent2">
                        <a:lumMod val="50000"/>
                      </a:schemeClr>
                    </a:solidFill>
                  </a:rPr>
                  <a:t>				</a:t>
                </a:r>
                <a:r>
                  <a:rPr lang="en-US" sz="1600" b="1" dirty="0"/>
                  <a:t>Linux, Bare-metal, SR-IOV</a:t>
                </a:r>
              </a:p>
              <a:p>
                <a:endParaRPr lang="en-US" sz="1600" b="1" dirty="0">
                  <a:solidFill>
                    <a:schemeClr val="accent2">
                      <a:lumMod val="50000"/>
                    </a:schemeClr>
                  </a:solidFill>
                </a:endParaRPr>
              </a:p>
              <a:p>
                <a:r>
                  <a:rPr lang="en-US" sz="1600" b="1" dirty="0">
                    <a:solidFill>
                      <a:schemeClr val="accent2">
                        <a:lumMod val="50000"/>
                      </a:schemeClr>
                    </a:solidFill>
                  </a:rPr>
                  <a:t>Infrastructure	CLOUDS					SUPERCOMPUTERS</a:t>
                </a:r>
              </a:p>
            </p:txBody>
          </p:sp>
          <p:cxnSp>
            <p:nvCxnSpPr>
              <p:cNvPr id="42" name="Straight Arrow Connector 41"/>
              <p:cNvCxnSpPr/>
              <p:nvPr/>
            </p:nvCxnSpPr>
            <p:spPr>
              <a:xfrm>
                <a:off x="3766134" y="2672420"/>
                <a:ext cx="43722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Arrow Connector 42"/>
              <p:cNvCxnSpPr/>
              <p:nvPr/>
            </p:nvCxnSpPr>
            <p:spPr>
              <a:xfrm>
                <a:off x="2875032" y="3288380"/>
                <a:ext cx="126024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Arrow Connector 43"/>
              <p:cNvCxnSpPr/>
              <p:nvPr/>
            </p:nvCxnSpPr>
            <p:spPr>
              <a:xfrm flipV="1">
                <a:off x="3032244" y="3521297"/>
                <a:ext cx="1131218" cy="2983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Arrow Connector 38"/>
              <p:cNvCxnSpPr/>
              <p:nvPr/>
            </p:nvCxnSpPr>
            <p:spPr>
              <a:xfrm flipV="1">
                <a:off x="2914327" y="996969"/>
                <a:ext cx="1654628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Arrow Connector 44"/>
              <p:cNvCxnSpPr/>
              <p:nvPr/>
            </p:nvCxnSpPr>
            <p:spPr>
              <a:xfrm flipH="1" flipV="1">
                <a:off x="5957984" y="867574"/>
                <a:ext cx="54864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Arrow Connector 39"/>
              <p:cNvCxnSpPr/>
              <p:nvPr/>
            </p:nvCxnSpPr>
            <p:spPr>
              <a:xfrm>
                <a:off x="3508744" y="1593863"/>
                <a:ext cx="777016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Arrow Connector 45"/>
              <p:cNvCxnSpPr/>
              <p:nvPr/>
            </p:nvCxnSpPr>
            <p:spPr>
              <a:xfrm flipH="1">
                <a:off x="6270681" y="1593863"/>
                <a:ext cx="182880" cy="1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Arrow Connector 40"/>
              <p:cNvCxnSpPr/>
              <p:nvPr/>
            </p:nvCxnSpPr>
            <p:spPr>
              <a:xfrm>
                <a:off x="2897806" y="1333192"/>
                <a:ext cx="1554592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Arrow Connector 46"/>
              <p:cNvCxnSpPr/>
              <p:nvPr/>
            </p:nvCxnSpPr>
            <p:spPr>
              <a:xfrm flipH="1">
                <a:off x="6093343" y="1199378"/>
                <a:ext cx="36576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Arrow Connector 48"/>
              <p:cNvCxnSpPr/>
              <p:nvPr/>
            </p:nvCxnSpPr>
            <p:spPr>
              <a:xfrm flipV="1">
                <a:off x="2480644" y="2443501"/>
                <a:ext cx="1654628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Arrow Connector 49"/>
              <p:cNvCxnSpPr/>
              <p:nvPr/>
            </p:nvCxnSpPr>
            <p:spPr>
              <a:xfrm flipH="1">
                <a:off x="6518596" y="2443501"/>
                <a:ext cx="66450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Arrow Connector 51"/>
              <p:cNvCxnSpPr/>
              <p:nvPr/>
            </p:nvCxnSpPr>
            <p:spPr>
              <a:xfrm>
                <a:off x="2629920" y="2089434"/>
                <a:ext cx="1654628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Arrow Connector 52"/>
              <p:cNvCxnSpPr/>
              <p:nvPr/>
            </p:nvCxnSpPr>
            <p:spPr>
              <a:xfrm flipH="1">
                <a:off x="6407081" y="1953105"/>
                <a:ext cx="260377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Arrow Connector 54"/>
              <p:cNvCxnSpPr/>
              <p:nvPr/>
            </p:nvCxnSpPr>
            <p:spPr>
              <a:xfrm>
                <a:off x="3766134" y="2917747"/>
                <a:ext cx="57340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Arrow Connector 55"/>
              <p:cNvCxnSpPr/>
              <p:nvPr/>
            </p:nvCxnSpPr>
            <p:spPr>
              <a:xfrm flipH="1">
                <a:off x="6377694" y="2917747"/>
                <a:ext cx="410576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Arrow Connector 57"/>
              <p:cNvCxnSpPr/>
              <p:nvPr/>
            </p:nvCxnSpPr>
            <p:spPr>
              <a:xfrm>
                <a:off x="4844375" y="3891496"/>
                <a:ext cx="343697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Arrow Connector 58"/>
              <p:cNvCxnSpPr/>
              <p:nvPr/>
            </p:nvCxnSpPr>
            <p:spPr>
              <a:xfrm flipH="1">
                <a:off x="6451597" y="3891496"/>
                <a:ext cx="82296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Arrow Connector 60"/>
              <p:cNvCxnSpPr/>
              <p:nvPr/>
            </p:nvCxnSpPr>
            <p:spPr>
              <a:xfrm flipV="1">
                <a:off x="2629920" y="4124014"/>
                <a:ext cx="1654628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Arrow Connector 61"/>
              <p:cNvCxnSpPr/>
              <p:nvPr/>
            </p:nvCxnSpPr>
            <p:spPr>
              <a:xfrm flipH="1">
                <a:off x="6436217" y="4124014"/>
                <a:ext cx="91440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Arrow Connector 63"/>
              <p:cNvCxnSpPr/>
              <p:nvPr/>
            </p:nvCxnSpPr>
            <p:spPr>
              <a:xfrm flipV="1">
                <a:off x="3670106" y="4538221"/>
                <a:ext cx="73152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Arrow Connector 64"/>
              <p:cNvCxnSpPr/>
              <p:nvPr/>
            </p:nvCxnSpPr>
            <p:spPr>
              <a:xfrm flipH="1">
                <a:off x="6347898" y="4506325"/>
                <a:ext cx="100584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Arrow Connector 66"/>
              <p:cNvCxnSpPr/>
              <p:nvPr/>
            </p:nvCxnSpPr>
            <p:spPr>
              <a:xfrm>
                <a:off x="3670106" y="4874644"/>
                <a:ext cx="765266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Arrow Connector 67"/>
              <p:cNvCxnSpPr/>
              <p:nvPr/>
            </p:nvCxnSpPr>
            <p:spPr>
              <a:xfrm flipH="1">
                <a:off x="6231569" y="4881323"/>
                <a:ext cx="109728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Arrow Connector 69"/>
              <p:cNvCxnSpPr/>
              <p:nvPr/>
            </p:nvCxnSpPr>
            <p:spPr>
              <a:xfrm flipV="1">
                <a:off x="2817311" y="5726991"/>
                <a:ext cx="2198913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Arrow Connector 70"/>
              <p:cNvCxnSpPr/>
              <p:nvPr/>
            </p:nvCxnSpPr>
            <p:spPr>
              <a:xfrm flipH="1">
                <a:off x="5583545" y="5717815"/>
                <a:ext cx="87774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Arrow Connector 75"/>
              <p:cNvCxnSpPr/>
              <p:nvPr/>
            </p:nvCxnSpPr>
            <p:spPr>
              <a:xfrm>
                <a:off x="3391443" y="5207430"/>
                <a:ext cx="120026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Arrow Connector 76"/>
              <p:cNvCxnSpPr/>
              <p:nvPr/>
            </p:nvCxnSpPr>
            <p:spPr>
              <a:xfrm flipH="1">
                <a:off x="6091935" y="5207430"/>
                <a:ext cx="73152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" name="TextBox 1"/>
            <p:cNvSpPr txBox="1"/>
            <p:nvPr/>
          </p:nvSpPr>
          <p:spPr>
            <a:xfrm>
              <a:off x="6808132" y="2940147"/>
              <a:ext cx="226312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/>
                <a:t>CUDA, </a:t>
              </a:r>
              <a:r>
                <a:rPr lang="en-US" sz="1600" b="1" dirty="0" err="1"/>
                <a:t>Exascale</a:t>
              </a:r>
              <a:r>
                <a:rPr lang="en-US" sz="1600" b="1" dirty="0"/>
                <a:t> Runtime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919606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17947"/>
            <a:ext cx="9114693" cy="6205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12757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53" y="326012"/>
            <a:ext cx="9114693" cy="6205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318182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8.0&quot;&gt;&lt;object type=&quot;1&quot; unique_id=&quot;10001&quot;&gt;&lt;object type=&quot;8&quot; unique_id=&quot;317929&quot;&gt;&lt;/object&gt;&lt;object type=&quot;2&quot; unique_id=&quot;317930&quot;&gt;&lt;object type=&quot;3&quot; unique_id=&quot;317941&quot;&gt;&lt;property id=&quot;20148&quot; value=&quot;5&quot;/&gt;&lt;property id=&quot;20300&quot; value=&quot;Slide 1 - &amp;quot;Cloud DIKW based on HPC-ABDS to integrate streaming and batch Big Data &amp;quot;&quot;/&gt;&lt;property id=&quot;20307&quot; value=&quot;257&quot;/&gt;&lt;/object&gt;&lt;object type=&quot;3&quot; unique_id=&quot;317972&quot;&gt;&lt;property id=&quot;20148&quot; value=&quot;5&quot;/&gt;&lt;property id=&quot;20300&quot; value=&quot;Slide 3&quot;/&gt;&lt;property id=&quot;20307&quot; value=&quot;259&quot;/&gt;&lt;/object&gt;&lt;object type=&quot;3&quot; unique_id=&quot;407056&quot;&gt;&lt;property id=&quot;20148&quot; value=&quot;5&quot;/&gt;&lt;property id=&quot;20300&quot; value=&quot;Slide 4&quot;/&gt;&lt;property id=&quot;20307&quot; value=&quot;262&quot;/&gt;&lt;/object&gt;&lt;object type=&quot;3&quot; unique_id=&quot;463336&quot;&gt;&lt;property id=&quot;20148&quot; value=&quot;5&quot;/&gt;&lt;property id=&quot;20300&quot; value=&quot;Slide 10 - &amp;quot;4 Forms of MapReduce&amp;quot;&quot;/&gt;&lt;property id=&quot;20307&quot; value=&quot;263&quot;/&gt;&lt;/object&gt;&lt;object type=&quot;3&quot; unique_id=&quot;463602&quot;&gt;&lt;property id=&quot;20148&quot; value=&quot;5&quot;/&gt;&lt;property id=&quot;20300&quot; value=&quot;Slide 11&quot;/&gt;&lt;property id=&quot;20307&quot; value=&quot;265&quot;/&gt;&lt;/object&gt;&lt;object type=&quot;3&quot; unique_id=&quot;463603&quot;&gt;&lt;property id=&quot;20148&quot; value=&quot;5&quot;/&gt;&lt;property id=&quot;20300&quot; value=&quot;Slide 12 - &amp;quot;6 Data Analysis Architectures&amp;quot;&quot;/&gt;&lt;property id=&quot;20307&quot; value=&quot;266&quot;/&gt;&lt;/object&gt;&lt;object type=&quot;3&quot; unique_id=&quot;498643&quot;&gt;&lt;property id=&quot;20148&quot; value=&quot;5&quot;/&gt;&lt;property id=&quot;20300&quot; value=&quot;Slide 13&quot;/&gt;&lt;property id=&quot;20307&quot; value=&quot;267&quot;/&gt;&lt;/object&gt;&lt;object type=&quot;3&quot; unique_id=&quot;498680&quot;&gt;&lt;property id=&quot;20148&quot; value=&quot;5&quot;/&gt;&lt;property id=&quot;20300&quot; value=&quot;Slide 5&quot;/&gt;&lt;property id=&quot;20307&quot; value=&quot;268&quot;/&gt;&lt;/object&gt;&lt;object type=&quot;3&quot; unique_id=&quot;498681&quot;&gt;&lt;property id=&quot;20148&quot; value=&quot;5&quot;/&gt;&lt;property id=&quot;20300&quot; value=&quot;Slide 7&quot;/&gt;&lt;property id=&quot;20307&quot; value=&quot;269&quot;/&gt;&lt;/object&gt;&lt;object type=&quot;3&quot; unique_id=&quot;530431&quot;&gt;&lt;property id=&quot;20148&quot; value=&quot;5&quot;/&gt;&lt;property id=&quot;20300&quot; value=&quot;Slide 2&quot;/&gt;&lt;property id=&quot;20307&quot; value=&quot;270&quot;/&gt;&lt;/object&gt;&lt;object type=&quot;3&quot; unique_id=&quot;530492&quot;&gt;&lt;property id=&quot;20148&quot; value=&quot;5&quot;/&gt;&lt;property id=&quot;20300&quot; value=&quot;Slide 8&quot;/&gt;&lt;property id=&quot;20307&quot; value=&quot;273&quot;/&gt;&lt;/object&gt;&lt;object type=&quot;3&quot; unique_id=&quot;530493&quot;&gt;&lt;property id=&quot;20148&quot; value=&quot;5&quot;/&gt;&lt;property id=&quot;20300&quot; value=&quot;Slide 14&quot;/&gt;&lt;property id=&quot;20307&quot; value=&quot;271&quot;/&gt;&lt;/object&gt;&lt;object type=&quot;3&quot; unique_id=&quot;530494&quot;&gt;&lt;property id=&quot;20148&quot; value=&quot;5&quot;/&gt;&lt;property id=&quot;20300&quot; value=&quot;Slide 15&quot;/&gt;&lt;property id=&quot;20307&quot; value=&quot;272&quot;/&gt;&lt;/object&gt;&lt;object type=&quot;3&quot; unique_id=&quot;530540&quot;&gt;&lt;property id=&quot;20148&quot; value=&quot;5&quot;/&gt;&lt;property id=&quot;20300&quot; value=&quot;Slide 6&quot;/&gt;&lt;property id=&quot;20307&quot; value=&quot;274&quot;/&gt;&lt;/object&gt;&lt;object type=&quot;3&quot; unique_id=&quot;530605&quot;&gt;&lt;property id=&quot;20148&quot; value=&quot;5&quot;/&gt;&lt;property id=&quot;20300&quot; value=&quot;Slide 9&quot;/&gt;&lt;property id=&quot;20307&quot; value=&quot;275&quot;/&gt;&lt;/object&gt;&lt;object type=&quot;3&quot; unique_id=&quot;530675&quot;&gt;&lt;property id=&quot;20148&quot; value=&quot;5&quot;/&gt;&lt;property id=&quot;20300&quot; value=&quot;Slide 16&quot;/&gt;&lt;property id=&quot;20307&quot; value=&quot;277&quot;/&gt;&lt;/object&gt;&lt;object type=&quot;3&quot; unique_id=&quot;591997&quot;&gt;&lt;property id=&quot;20148&quot; value=&quot;5&quot;/&gt;&lt;property id=&quot;20300&quot; value=&quot;Slide 17&quot;/&gt;&lt;property id=&quot;20307&quot; value=&quot;279&quot;/&gt;&lt;/object&gt;&lt;object type=&quot;3&quot; unique_id=&quot;591998&quot;&gt;&lt;property id=&quot;20148&quot; value=&quot;5&quot;/&gt;&lt;property id=&quot;20300&quot; value=&quot;Slide 18&quot;/&gt;&lt;property id=&quot;20307&quot; value=&quot;280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5961</TotalTime>
  <Words>584</Words>
  <Application>Microsoft Office PowerPoint</Application>
  <PresentationFormat>On-screen Show (4:3)</PresentationFormat>
  <Paragraphs>419</Paragraphs>
  <Slides>19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8" baseType="lpstr">
      <vt:lpstr>Adobe Gothic Std B</vt:lpstr>
      <vt:lpstr>Aharoni</vt:lpstr>
      <vt:lpstr>Arial</vt:lpstr>
      <vt:lpstr>Calibri</vt:lpstr>
      <vt:lpstr>Calibri Light</vt:lpstr>
      <vt:lpstr>Cooper Std Black</vt:lpstr>
      <vt:lpstr>Times New Roman</vt:lpstr>
      <vt:lpstr>Wingdings</vt:lpstr>
      <vt:lpstr>Office Theme</vt:lpstr>
      <vt:lpstr>Cloud DIKW based on HPC-ABDS to integrate streaming and batch Big Data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4 Forms of MapReduce</vt:lpstr>
      <vt:lpstr>PowerPoint Presentation</vt:lpstr>
      <vt:lpstr>6 Data Analysis Architectures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Geoffrey Fox</dc:creator>
  <cp:lastModifiedBy>Geoffrey Fox</cp:lastModifiedBy>
  <cp:revision>95</cp:revision>
  <dcterms:created xsi:type="dcterms:W3CDTF">2014-10-29T18:33:04Z</dcterms:created>
  <dcterms:modified xsi:type="dcterms:W3CDTF">2018-09-12T09:32:08Z</dcterms:modified>
</cp:coreProperties>
</file>