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84" r:id="rId2"/>
    <p:sldId id="392" r:id="rId3"/>
    <p:sldId id="399" r:id="rId4"/>
    <p:sldId id="400" r:id="rId5"/>
    <p:sldId id="393" r:id="rId6"/>
    <p:sldId id="397" r:id="rId7"/>
    <p:sldId id="398" r:id="rId8"/>
    <p:sldId id="394" r:id="rId9"/>
    <p:sldId id="395" r:id="rId10"/>
    <p:sldId id="396" r:id="rId11"/>
    <p:sldId id="401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838"/>
    <a:srgbClr val="F8F3D2"/>
    <a:srgbClr val="7D110C"/>
    <a:srgbClr val="598EDD"/>
    <a:srgbClr val="0083E6"/>
    <a:srgbClr val="0033CC"/>
    <a:srgbClr val="6D6E70"/>
    <a:srgbClr val="A9C9FF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6" autoAdjust="0"/>
    <p:restoredTop sz="94660"/>
  </p:normalViewPr>
  <p:slideViewPr>
    <p:cSldViewPr>
      <p:cViewPr varScale="1">
        <p:scale>
          <a:sx n="98" d="100"/>
          <a:sy n="98" d="100"/>
        </p:scale>
        <p:origin x="1380" y="84"/>
      </p:cViewPr>
      <p:guideLst>
        <p:guide orient="horz" pos="656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668575090" y="203629040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63723C24-93D1-4A66-9504-E6BD833B1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83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3C24-93D1-4A66-9504-E6BD833B167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90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3C24-93D1-4A66-9504-E6BD833B167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1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1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19801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55186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1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181139"/>
            <a:ext cx="2133600" cy="365125"/>
          </a:xfrm>
          <a:prstGeom prst="rect">
            <a:avLst/>
          </a:prstGeom>
        </p:spPr>
        <p:txBody>
          <a:bodyPr/>
          <a:lstStyle/>
          <a:p>
            <a:fld id="{320A6174-02CC-40F3-B369-36AB6FF7ED65}" type="datetime1">
              <a:rPr lang="en-US" smtClean="0"/>
              <a:t>12/7/2016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177463"/>
            <a:ext cx="1371600" cy="365125"/>
          </a:xfrm>
          <a:prstGeom prst="rect">
            <a:avLst/>
          </a:prstGeom>
        </p:spPr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5/17/2016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3" r:id="rId2"/>
    <p:sldLayoutId id="2147484230" r:id="rId3"/>
    <p:sldLayoutId id="2147484273" r:id="rId4"/>
    <p:sldLayoutId id="2147484274" r:id="rId5"/>
    <p:sldLayoutId id="2147484275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i="0" u="none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pc-abds.org/kaleidoscope/" TargetMode="External"/><Relationship Id="rId5" Type="http://schemas.openxmlformats.org/officeDocument/2006/relationships/hyperlink" Target="http://spidal.org/" TargetMode="External"/><Relationship Id="rId4" Type="http://schemas.openxmlformats.org/officeDocument/2006/relationships/hyperlink" Target="http://www.dsc.soic.indiana.ed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e8-pzWn-7lz47-gIAra0VzCX6IkAypa8Cu5YG5MES_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iNN9KAsQ3G8?t=8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324758"/>
            <a:ext cx="8763000" cy="818241"/>
          </a:xfrm>
        </p:spPr>
        <p:txBody>
          <a:bodyPr/>
          <a:lstStyle/>
          <a:p>
            <a:pPr algn="ctr"/>
            <a:r>
              <a:rPr lang="en-US"/>
              <a:t>Some </a:t>
            </a:r>
            <a:r>
              <a:rPr lang="en-US" dirty="0"/>
              <a:t>Remarks for Cloud Forward</a:t>
            </a:r>
            <a:br>
              <a:rPr lang="en-US" dirty="0"/>
            </a:br>
            <a:r>
              <a:rPr lang="en-US" dirty="0"/>
              <a:t>Internet2 Workshop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8100" y="35814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 Washington DC, Westin Hotel, December 7-8 2016</a:t>
            </a: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Geoffrey Fox, Gregor von Laszewski</a:t>
            </a: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December 7, 2016</a:t>
            </a: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i="0" dirty="0">
                <a:solidFill>
                  <a:prstClr val="black"/>
                </a:solidFill>
                <a:latin typeface="Arial"/>
                <a:hlinkClick r:id="rId3"/>
              </a:rPr>
              <a:t>gcf@indiana.edu</a:t>
            </a:r>
            <a:r>
              <a:rPr lang="en-US" sz="2800" i="0" dirty="0">
                <a:solidFill>
                  <a:prstClr val="black"/>
                </a:solidFill>
                <a:latin typeface="Arial"/>
              </a:rPr>
              <a:t>            </a:t>
            </a:r>
          </a:p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i="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i="0" dirty="0">
                <a:solidFill>
                  <a:prstClr val="black"/>
                </a:solidFill>
                <a:latin typeface="Arial"/>
                <a:hlinkClick r:id="rId4"/>
              </a:rPr>
              <a:t>http://www.dsc.soic.indiana.edu/</a:t>
            </a:r>
            <a:r>
              <a:rPr lang="en-US" sz="1800" i="0" dirty="0">
                <a:solidFill>
                  <a:prstClr val="black"/>
                </a:solidFill>
                <a:latin typeface="Arial"/>
              </a:rPr>
              <a:t>,    </a:t>
            </a:r>
            <a:r>
              <a:rPr lang="en-US" sz="1800" i="0" dirty="0">
                <a:solidFill>
                  <a:prstClr val="black"/>
                </a:solidFill>
                <a:latin typeface="Arial"/>
                <a:hlinkClick r:id="rId5"/>
              </a:rPr>
              <a:t>http://spidal.org/</a:t>
            </a:r>
            <a:r>
              <a:rPr lang="en-US" sz="1800" i="0" dirty="0">
                <a:solidFill>
                  <a:prstClr val="black"/>
                </a:solidFill>
                <a:latin typeface="Arial"/>
              </a:rPr>
              <a:t>    </a:t>
            </a:r>
            <a:r>
              <a:rPr lang="en-US" sz="1800" i="0" dirty="0">
                <a:solidFill>
                  <a:srgbClr val="000000"/>
                </a:solidFill>
                <a:latin typeface="Arial"/>
                <a:hlinkClick r:id="rId6"/>
              </a:rPr>
              <a:t>http://hpc-abds.org/kaleidoscope</a:t>
            </a:r>
            <a:endParaRPr lang="en-US" sz="2000" i="0" dirty="0"/>
          </a:p>
        </p:txBody>
      </p:sp>
      <p:sp>
        <p:nvSpPr>
          <p:cNvPr id="3" name="Rectangle 2"/>
          <p:cNvSpPr/>
          <p:nvPr/>
        </p:nvSpPr>
        <p:spPr>
          <a:xfrm>
            <a:off x="-38100" y="14478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rgbClr val="222222"/>
                </a:solidFill>
                <a:latin typeface="arial" panose="020B0604020202020204" pitchFamily="34" charset="0"/>
              </a:rPr>
              <a:t>How does the advent of cloud technologies impact researchers on campuses?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rgbClr val="222222"/>
                </a:solidFill>
                <a:latin typeface="arial" panose="020B0604020202020204" pitchFamily="34" charset="0"/>
              </a:rPr>
              <a:t>What are the current enablers and barriers to the adoption of cloud technologies and services in academic research computing?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rgbClr val="222222"/>
                </a:solidFill>
                <a:latin typeface="arial" panose="020B0604020202020204" pitchFamily="34" charset="0"/>
              </a:rPr>
              <a:t>What are changes that are currently occurring or need to occur on campuses to support and/or promote the use of cloud technologies and services for research?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rgbClr val="222222"/>
                </a:solidFill>
                <a:latin typeface="arial" panose="020B0604020202020204" pitchFamily="34" charset="0"/>
              </a:rPr>
              <a:t>What disciplines and applications are considered “cloud ready” or are already actively run in a cloud environment?</a:t>
            </a:r>
            <a:endParaRPr lang="en-US" sz="1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3200" dirty="0"/>
              <a:t>Ansible Roles and Re-use in 6 NIST use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313447"/>
              </p:ext>
            </p:extLst>
          </p:nvPr>
        </p:nvGraphicFramePr>
        <p:xfrm>
          <a:off x="914400" y="533400"/>
          <a:ext cx="7585864" cy="5493963"/>
        </p:xfrm>
        <a:graphic>
          <a:graphicData uri="http://schemas.openxmlformats.org/drawingml/2006/table">
            <a:tbl>
              <a:tblPr/>
              <a:tblGrid>
                <a:gridCol w="224944">
                  <a:extLst>
                    <a:ext uri="{9D8B030D-6E8A-4147-A177-3AD203B41FA5}">
                      <a16:colId xmlns:a16="http://schemas.microsoft.com/office/drawing/2014/main" val="206559410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63803126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6826197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45725389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35477171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98687044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03446249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49769154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80518456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4268597597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45685057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85710835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778079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41135546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3018434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5260870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29604926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8237711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759850317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35461236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61287475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90693333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6040722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5507240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79822829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12340554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61589010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52743837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346585715"/>
                    </a:ext>
                  </a:extLst>
                </a:gridCol>
              </a:tblGrid>
              <a:tr h="1122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NIST Use Cass</a:t>
                      </a:r>
                    </a:p>
                  </a:txBody>
                  <a:tcPr marL="6279" marR="627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Hadoop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Mesos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Spark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Storm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Hive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Drill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HDFS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HBase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Mysql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MongoDB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RethinkDB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Mahout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D3, Tableau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nltk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MLlib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Lucene/Solr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OpenCV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Python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Java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maven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Ganglia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Nagios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spark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supervisord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zookeeper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AlchemyAPI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</a:t>
                      </a:r>
                    </a:p>
                  </a:txBody>
                  <a:tcPr marL="6279" marR="6279" marT="0" marB="0" vert="vert2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611803"/>
                  </a:ext>
                </a:extLst>
              </a:tr>
              <a:tr h="55736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NIST Fingerprint Matching</a:t>
                      </a:r>
                    </a:p>
                  </a:txBody>
                  <a:tcPr marL="6279" marR="627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548954"/>
                  </a:ext>
                </a:extLst>
              </a:tr>
              <a:tr h="55736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 and Face Detection</a:t>
                      </a:r>
                    </a:p>
                  </a:txBody>
                  <a:tcPr marL="6279" marR="627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33637"/>
                  </a:ext>
                </a:extLst>
              </a:tr>
              <a:tr h="3715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Twitter Analysis</a:t>
                      </a:r>
                    </a:p>
                  </a:txBody>
                  <a:tcPr marL="6279" marR="627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199886"/>
                  </a:ext>
                </a:extLst>
              </a:tr>
              <a:tr h="8417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Analytics for Healthcare Data/Health Informatics</a:t>
                      </a:r>
                    </a:p>
                  </a:txBody>
                  <a:tcPr marL="6279" marR="627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717774"/>
                  </a:ext>
                </a:extLst>
              </a:tr>
              <a:tr h="11147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Spatial Big Data/Spatial Statistics/Geographic Information Systems</a:t>
                      </a:r>
                    </a:p>
                  </a:txBody>
                  <a:tcPr marL="6279" marR="627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41984"/>
                  </a:ext>
                </a:extLst>
              </a:tr>
              <a:tr h="7431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Warehousing and Data Mining</a:t>
                      </a:r>
                    </a:p>
                  </a:txBody>
                  <a:tcPr marL="6279" marR="627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142303"/>
                  </a:ext>
                </a:extLst>
              </a:tr>
              <a:tr h="18578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</a:t>
                      </a:r>
                    </a:p>
                  </a:txBody>
                  <a:tcPr marL="6279" marR="627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78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78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4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78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4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4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279" marR="6279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899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35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" y="76200"/>
            <a:ext cx="9144000" cy="1143000"/>
          </a:xfrm>
        </p:spPr>
        <p:txBody>
          <a:bodyPr/>
          <a:lstStyle/>
          <a:p>
            <a:r>
              <a:rPr lang="en-US" sz="2400" dirty="0"/>
              <a:t>What are changes that are currently occurring or need to occur on campuses to support and/or promote the use of cloud technologies and services for research?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52400" y="1371600"/>
            <a:ext cx="8763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Strong education and training being developed not only on the application of the technologies, but also the deployment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DevOps technologies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Universal adoption of MapReduce (Spark/Hadoop/Storm)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observe switch from virtual machines to containers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Portability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Performance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 of deployment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Problem: security if in shared environment, in research often not an issue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Todays software stacks may not be that easy to deploy, We work in Cloudmesh to change this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hadoop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–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 100   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Deploys Hadoop on 100 servers</a:t>
            </a:r>
          </a:p>
        </p:txBody>
      </p:sp>
    </p:spTree>
    <p:extLst>
      <p:ext uri="{BB962C8B-B14F-4D97-AF65-F5344CB8AC3E}">
        <p14:creationId xmlns:p14="http://schemas.microsoft.com/office/powerpoint/2010/main" val="272642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/>
              <a:t>1: Cloud Technologies and Approaches Good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97" y="609600"/>
            <a:ext cx="8980713" cy="5410200"/>
          </a:xfrm>
        </p:spPr>
        <p:txBody>
          <a:bodyPr/>
          <a:lstStyle/>
          <a:p>
            <a:r>
              <a:rPr lang="en-US" sz="1800" dirty="0"/>
              <a:t>Concepts such as </a:t>
            </a:r>
            <a:r>
              <a:rPr lang="en-US" sz="1800" b="1" dirty="0"/>
              <a:t>IaaS, PaaS, SaaS </a:t>
            </a:r>
            <a:r>
              <a:rPr lang="en-US" sz="1800" dirty="0"/>
              <a:t>Infrastructure, Platform and Software as a Service broadly useful outside clouds</a:t>
            </a:r>
          </a:p>
          <a:p>
            <a:pPr lvl="1"/>
            <a:r>
              <a:rPr lang="en-US" sz="1800" dirty="0"/>
              <a:t>Improve user experience and system maintainability</a:t>
            </a:r>
          </a:p>
          <a:p>
            <a:pPr lvl="1"/>
            <a:r>
              <a:rPr lang="en-US" sz="1800" dirty="0"/>
              <a:t>MPI, Kepler, Pegasus etc. </a:t>
            </a:r>
            <a:r>
              <a:rPr lang="en-US" sz="1800" dirty="0" err="1"/>
              <a:t>aaS</a:t>
            </a:r>
            <a:endParaRPr lang="en-US" sz="1800" dirty="0"/>
          </a:p>
          <a:p>
            <a:pPr lvl="1"/>
            <a:r>
              <a:rPr lang="en-US" sz="1800" dirty="0"/>
              <a:t>As discussed later, use “software defined systems” (DevOps) to define and achieve interoperability</a:t>
            </a:r>
          </a:p>
          <a:p>
            <a:pPr lvl="1"/>
            <a:r>
              <a:rPr lang="en-US" sz="1800" dirty="0"/>
              <a:t>All computing environments should exploit this including non-cloud systems in XSEDE</a:t>
            </a:r>
          </a:p>
          <a:p>
            <a:r>
              <a:rPr lang="en-US" sz="1800" b="1" dirty="0"/>
              <a:t>“Apache Big Data System” ABDS </a:t>
            </a:r>
            <a:r>
              <a:rPr lang="en-US" sz="1800" dirty="0"/>
              <a:t>very powerful environment offering high functionality and a good software sustainability model</a:t>
            </a:r>
          </a:p>
          <a:p>
            <a:pPr lvl="1"/>
            <a:r>
              <a:rPr lang="en-US" sz="1800" dirty="0"/>
              <a:t>Offers a uniform parallel computing model across Big Data and simulations – </a:t>
            </a:r>
            <a:r>
              <a:rPr lang="en-US" sz="1800" b="1" dirty="0"/>
              <a:t>converge HPC and Big Data </a:t>
            </a:r>
          </a:p>
          <a:p>
            <a:pPr lvl="1"/>
            <a:r>
              <a:rPr lang="en-US" sz="1800" b="1" dirty="0"/>
              <a:t>HPC-ABDS</a:t>
            </a:r>
            <a:r>
              <a:rPr lang="en-US" sz="1800" dirty="0"/>
              <a:t> adds the performance of HPC to ABDS giving you best of both worlds with for example Java as high performance </a:t>
            </a:r>
            <a:r>
              <a:rPr lang="en-US" sz="1800" dirty="0"/>
              <a:t> (see BDEC report)</a:t>
            </a:r>
            <a:endParaRPr lang="en-US" sz="1800" dirty="0"/>
          </a:p>
          <a:p>
            <a:r>
              <a:rPr lang="en-US" sz="1800" dirty="0"/>
              <a:t>Should work more closely with Apache Foundation</a:t>
            </a:r>
          </a:p>
          <a:p>
            <a:r>
              <a:rPr lang="en-US" sz="1800" dirty="0"/>
              <a:t>Support of Cloud Technologies hard as much systems staff not trained although huge numbers of students trained in this area (and very few trained in HPC)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309694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" y="143151"/>
            <a:ext cx="9135276" cy="70701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32913" y="3429000"/>
            <a:ext cx="14478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B50B27"/>
                </a:solidFill>
              </a:rPr>
              <a:t>HPC-ABDS</a:t>
            </a:r>
          </a:p>
        </p:txBody>
      </p:sp>
    </p:spTree>
    <p:extLst>
      <p:ext uri="{BB962C8B-B14F-4D97-AF65-F5344CB8AC3E}">
        <p14:creationId xmlns:p14="http://schemas.microsoft.com/office/powerpoint/2010/main" val="146155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02/16/2016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4653" y="0"/>
            <a:ext cx="9144000" cy="6858000"/>
          </a:xfrm>
          <a:prstGeom prst="rect">
            <a:avLst/>
          </a:prstGeom>
          <a:solidFill>
            <a:srgbClr val="FFFE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/>
          <a:p>
            <a:fld id="{C4B85148-DB98-4269-ACE6-2DF49F9918C9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9770"/>
            <a:ext cx="9114310" cy="621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02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980713" cy="914400"/>
          </a:xfrm>
        </p:spPr>
        <p:txBody>
          <a:bodyPr/>
          <a:lstStyle/>
          <a:p>
            <a:pPr algn="ctr"/>
            <a:r>
              <a:rPr lang="en-US" dirty="0"/>
              <a:t>Harp (Hadoop Plugin) brings HPC to ABDS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1" y="533400"/>
            <a:ext cx="9144000" cy="1905000"/>
          </a:xfrm>
        </p:spPr>
        <p:txBody>
          <a:bodyPr/>
          <a:lstStyle/>
          <a:p>
            <a:r>
              <a:rPr lang="en-US" b="1" dirty="0"/>
              <a:t>Basic Harp: Iterative HPC communication; scientific data abstractions</a:t>
            </a:r>
          </a:p>
          <a:p>
            <a:r>
              <a:rPr lang="en-US" dirty="0"/>
              <a:t>Careful support of distributed data AND distributed model</a:t>
            </a:r>
          </a:p>
          <a:p>
            <a:r>
              <a:rPr lang="en-US" dirty="0"/>
              <a:t>Avoids parameter server approach but distributes model over worker nodes and supports collective communication to bring global model to each node</a:t>
            </a:r>
          </a:p>
          <a:p>
            <a:r>
              <a:rPr lang="en-US" dirty="0"/>
              <a:t>Applied first to Latent Dirichlet Allocation LDA with large model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220731"/>
            <a:ext cx="2057400" cy="365125"/>
          </a:xfrm>
        </p:spPr>
        <p:txBody>
          <a:bodyPr/>
          <a:lstStyle/>
          <a:p>
            <a:fld id="{F5547308-E976-4E56-9FCD-E170A1417B07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t>12/7/2016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2686313"/>
            <a:ext cx="8918770" cy="3031342"/>
            <a:chOff x="152400" y="2686313"/>
            <a:chExt cx="8918770" cy="3031342"/>
          </a:xfrm>
        </p:grpSpPr>
        <p:grpSp>
          <p:nvGrpSpPr>
            <p:cNvPr id="10" name="Group 9"/>
            <p:cNvGrpSpPr/>
            <p:nvPr/>
          </p:nvGrpSpPr>
          <p:grpSpPr>
            <a:xfrm>
              <a:off x="152400" y="2686313"/>
              <a:ext cx="5464147" cy="3031342"/>
              <a:chOff x="619450" y="2618515"/>
              <a:chExt cx="5207216" cy="2548397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619450" y="3878661"/>
                <a:ext cx="2296904" cy="482803"/>
              </a:xfrm>
              <a:prstGeom prst="roundRect">
                <a:avLst/>
              </a:prstGeom>
              <a:solidFill>
                <a:srgbClr val="A5A5A5"/>
              </a:solidFill>
              <a:ln w="1905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Shuffle</a:t>
                </a: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3325523" y="3184456"/>
                <a:ext cx="2501143" cy="1558993"/>
                <a:chOff x="7121236" y="2211758"/>
                <a:chExt cx="4525819" cy="2166276"/>
              </a:xfrm>
            </p:grpSpPr>
            <p:sp>
              <p:nvSpPr>
                <p:cNvPr id="29" name="Rounded Rectangle 28"/>
                <p:cNvSpPr/>
                <p:nvPr/>
              </p:nvSpPr>
              <p:spPr>
                <a:xfrm>
                  <a:off x="7214931" y="2211758"/>
                  <a:ext cx="493643" cy="2166276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M</a:t>
                  </a:r>
                </a:p>
              </p:txBody>
            </p:sp>
            <p:sp>
              <p:nvSpPr>
                <p:cNvPr id="30" name="Rounded Rectangle 29"/>
                <p:cNvSpPr/>
                <p:nvPr/>
              </p:nvSpPr>
              <p:spPr>
                <a:xfrm>
                  <a:off x="8224318" y="2211759"/>
                  <a:ext cx="493643" cy="2162314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M</a:t>
                  </a:r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9233706" y="2211758"/>
                  <a:ext cx="493643" cy="2166276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M</a:t>
                  </a: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11079339" y="2211758"/>
                  <a:ext cx="493643" cy="2166276"/>
                </a:xfrm>
                <a:prstGeom prst="roundRect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M</a:t>
                  </a:r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9992253" y="3313373"/>
                  <a:ext cx="918295" cy="0"/>
                </a:xfrm>
                <a:prstGeom prst="line">
                  <a:avLst/>
                </a:prstGeom>
                <a:noFill/>
                <a:ln w="50800" cap="rnd" cmpd="sng" algn="ctr">
                  <a:solidFill>
                    <a:srgbClr val="5B9BD5"/>
                  </a:solidFill>
                  <a:prstDash val="sysDot"/>
                  <a:round/>
                </a:ln>
                <a:effectLst/>
              </p:spPr>
            </p:cxnSp>
            <p:sp>
              <p:nvSpPr>
                <p:cNvPr id="34" name="Rounded Rectangle 33"/>
                <p:cNvSpPr/>
                <p:nvPr/>
              </p:nvSpPr>
              <p:spPr>
                <a:xfrm>
                  <a:off x="7121236" y="3477892"/>
                  <a:ext cx="4525819" cy="457578"/>
                </a:xfrm>
                <a:prstGeom prst="roundRect">
                  <a:avLst/>
                </a:prstGeom>
                <a:solidFill>
                  <a:srgbClr val="ED7D31"/>
                </a:solidFill>
                <a:ln w="1905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"/>
                      <a:cs typeface=""/>
                    </a:rPr>
                    <a:t>Collective Communication</a:t>
                  </a:r>
                </a:p>
              </p:txBody>
            </p:sp>
          </p:grpSp>
          <p:sp>
            <p:nvSpPr>
              <p:cNvPr id="19" name="Rounded Rectangle 18"/>
              <p:cNvSpPr/>
              <p:nvPr/>
            </p:nvSpPr>
            <p:spPr>
              <a:xfrm>
                <a:off x="845356" y="300599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</a:t>
                </a: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1274123" y="3006000"/>
                <a:ext cx="209689" cy="94382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</a:t>
                </a: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702889" y="300599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486875" y="300599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025104" y="3486841"/>
                <a:ext cx="390072" cy="0"/>
              </a:xfrm>
              <a:prstGeom prst="line">
                <a:avLst/>
              </a:prstGeom>
              <a:noFill/>
              <a:ln w="50800" cap="rnd" cmpd="sng" algn="ctr">
                <a:solidFill>
                  <a:srgbClr val="5B9BD5"/>
                </a:solidFill>
                <a:prstDash val="sysDot"/>
                <a:round/>
              </a:ln>
              <a:effectLst/>
            </p:spPr>
          </p:cxnSp>
          <p:sp>
            <p:nvSpPr>
              <p:cNvPr id="24" name="Rounded Rectangle 23"/>
              <p:cNvSpPr/>
              <p:nvPr/>
            </p:nvSpPr>
            <p:spPr>
              <a:xfrm>
                <a:off x="1361468" y="422135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R</a:t>
                </a: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063514" y="4221359"/>
                <a:ext cx="209689" cy="945553"/>
              </a:xfrm>
              <a:prstGeom prst="round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R</a:t>
                </a:r>
              </a:p>
            </p:txBody>
          </p:sp>
          <p:sp>
            <p:nvSpPr>
              <p:cNvPr id="26" name="Right Arrow 25"/>
              <p:cNvSpPr/>
              <p:nvPr/>
            </p:nvSpPr>
            <p:spPr>
              <a:xfrm>
                <a:off x="2947163" y="3953854"/>
                <a:ext cx="368801" cy="271536"/>
              </a:xfrm>
              <a:prstGeom prst="rightArrow">
                <a:avLst/>
              </a:prstGeom>
              <a:solidFill>
                <a:srgbClr val="70AD47"/>
              </a:solidFill>
              <a:ln w="12700" cap="flat" cmpd="sng" algn="ctr">
                <a:solidFill>
                  <a:srgbClr val="70AD47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"/>
                  <a:cs typeface="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79801" y="2618515"/>
                <a:ext cx="2428589" cy="284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MapCollective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Model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22607" y="2621650"/>
                <a:ext cx="1970251" cy="284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MapReduce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Model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771714" y="2686313"/>
              <a:ext cx="3299456" cy="2800087"/>
              <a:chOff x="4311196" y="1747347"/>
              <a:chExt cx="6044188" cy="459212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311196" y="5178056"/>
                <a:ext cx="6044188" cy="1161413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YARN</a:t>
                </a:r>
              </a:p>
            </p:txBody>
          </p:sp>
          <p:sp>
            <p:nvSpPr>
              <p:cNvPr id="13" name="L-Shape 12"/>
              <p:cNvSpPr/>
              <p:nvPr/>
            </p:nvSpPr>
            <p:spPr>
              <a:xfrm>
                <a:off x="4311196" y="3454399"/>
                <a:ext cx="6044184" cy="1563233"/>
              </a:xfrm>
              <a:prstGeom prst="corner">
                <a:avLst>
                  <a:gd name="adj1" fmla="val 38508"/>
                  <a:gd name="adj2" fmla="val 175135"/>
                </a:avLst>
              </a:prstGeom>
              <a:solidFill>
                <a:srgbClr val="A5A5A5"/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MapReduce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 V2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031345" y="3454399"/>
                <a:ext cx="3324039" cy="922218"/>
              </a:xfrm>
              <a:prstGeom prst="rect">
                <a:avLst/>
              </a:prstGeom>
              <a:solidFill>
                <a:srgbClr val="70AD47"/>
              </a:solidFill>
              <a:ln w="12700" cap="flat" cmpd="sng" algn="ctr">
                <a:solidFill>
                  <a:srgbClr val="70AD47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Harp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311196" y="1747347"/>
                <a:ext cx="2607918" cy="1707052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MapReduce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 Applications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031344" y="1751863"/>
                <a:ext cx="3324039" cy="1611161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70AD47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MapCollective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"/>
                    <a:cs typeface=""/>
                  </a:rPr>
                  <a:t> Applications</a:t>
                </a: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23471" y="5623155"/>
            <a:ext cx="9187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Also have done or working on HPC for Flink, Storm and Heron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10195" y="2309583"/>
            <a:ext cx="1399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Judy </a:t>
            </a:r>
            <a:r>
              <a:rPr lang="en-US" dirty="0" err="1"/>
              <a:t>Qiu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1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144000" cy="1143000"/>
          </a:xfrm>
        </p:spPr>
        <p:txBody>
          <a:bodyPr/>
          <a:lstStyle/>
          <a:p>
            <a:r>
              <a:rPr lang="en-US" dirty="0"/>
              <a:t>How does the advent of cloud technologies impact researchers on campuses?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457200" y="1173480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57200" y="1997392"/>
            <a:ext cx="3868340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Fast adoption of novel software stacks with SaaS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 to bigger infrastructure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0" dirty="0">
                <a:solidFill>
                  <a:sysClr val="windowText" lastClr="000000"/>
                </a:solidFill>
                <a:latin typeface="Calibri" panose="020F0502020204030204"/>
              </a:rPr>
              <a:t>Reduces cost 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budget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Allows focus on research not infrastructure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Adoption of great programming frameworks such as MapReduce (ABDS)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4456508" y="1173480"/>
            <a:ext cx="3887391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</a:t>
            </a: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4382124" y="1997392"/>
            <a:ext cx="4435337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Changes in IT expertise in organization can be hard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Missing Expertise everywhere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Adoption of possibly already deployed higher level services without consideration of performance and cost impact – Hadoop often very low performance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Emerging Systems can be flaky</a:t>
            </a:r>
          </a:p>
        </p:txBody>
      </p:sp>
    </p:spTree>
    <p:extLst>
      <p:ext uri="{BB962C8B-B14F-4D97-AF65-F5344CB8AC3E}">
        <p14:creationId xmlns:p14="http://schemas.microsoft.com/office/powerpoint/2010/main" val="203205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1143000"/>
          </a:xfrm>
        </p:spPr>
        <p:txBody>
          <a:bodyPr/>
          <a:lstStyle/>
          <a:p>
            <a:r>
              <a:rPr lang="en-US" dirty="0"/>
              <a:t>What are the current enablers and barriers to the adoption of cloud technologies and services in academic research computing?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Enablers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Availability of IaaS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Availability of images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Availability of educational material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0" dirty="0">
                <a:solidFill>
                  <a:sysClr val="windowText" lastClr="000000"/>
                </a:solidFill>
                <a:latin typeface="Calibri" panose="020F0502020204030204"/>
              </a:rPr>
              <a:t>High functionality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(ABDS) stacks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4629150" y="1681163"/>
            <a:ext cx="3887391" cy="528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Barriers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4533900" y="2224594"/>
            <a:ext cx="3887391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Virtual machine management is difficult if you are  not expert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of the art frameworks may contain errors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Expectation on cloud is maybe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 high, cloud does not do many things for you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Previously a sysadmin did much of what you now need to do yourself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0" dirty="0">
                <a:solidFill>
                  <a:sysClr val="windowText" lastClr="000000"/>
                </a:solidFill>
                <a:latin typeface="Calibri" panose="020F0502020204030204"/>
              </a:rPr>
              <a:t>Data model; centralized?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371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838200"/>
          </a:xfrm>
        </p:spPr>
        <p:txBody>
          <a:bodyPr/>
          <a:lstStyle/>
          <a:p>
            <a:r>
              <a:rPr lang="en-US" dirty="0"/>
              <a:t>2: Virtualization Framework?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74" y="685800"/>
            <a:ext cx="8915400" cy="4038600"/>
          </a:xfrm>
        </p:spPr>
        <p:txBody>
          <a:bodyPr/>
          <a:lstStyle/>
          <a:p>
            <a:r>
              <a:rPr lang="en-US" b="1" dirty="0"/>
              <a:t>OpenStack</a:t>
            </a:r>
            <a:r>
              <a:rPr lang="en-US" dirty="0"/>
              <a:t> provides a sophisticated secure environment with significant overheads in management, execution and usability</a:t>
            </a:r>
          </a:p>
          <a:p>
            <a:r>
              <a:rPr lang="en-US" b="1" dirty="0"/>
              <a:t>Docker </a:t>
            </a:r>
            <a:r>
              <a:rPr lang="en-US" dirty="0"/>
              <a:t>is simpler with better performance and usability and less execution overhead. Docker best at node not core level</a:t>
            </a:r>
          </a:p>
          <a:p>
            <a:r>
              <a:rPr lang="en-US" b="1" dirty="0"/>
              <a:t>XSEDE Comet </a:t>
            </a:r>
            <a:r>
              <a:rPr lang="en-US" dirty="0"/>
              <a:t>offers virtualization without requiring OpenStack and Docker; it uses KVM hypervisor with SR-IOV for high performance</a:t>
            </a:r>
          </a:p>
          <a:p>
            <a:r>
              <a:rPr lang="en-US" dirty="0"/>
              <a:t>Comet supports powerful concept of a </a:t>
            </a:r>
            <a:r>
              <a:rPr lang="en-US" b="1" dirty="0"/>
              <a:t>virtual cluster </a:t>
            </a:r>
            <a:r>
              <a:rPr lang="en-US" dirty="0"/>
              <a:t>which is useful if need many nodes (cores) for an individual job</a:t>
            </a:r>
          </a:p>
          <a:p>
            <a:r>
              <a:rPr lang="en-US" b="1" dirty="0"/>
              <a:t>Big Data </a:t>
            </a:r>
            <a:r>
              <a:rPr lang="en-US" dirty="0"/>
              <a:t>implies that need </a:t>
            </a:r>
            <a:r>
              <a:rPr lang="en-US" b="1" dirty="0"/>
              <a:t>parallel computing </a:t>
            </a:r>
            <a:r>
              <a:rPr lang="en-US" dirty="0"/>
              <a:t>and probably many nodes for individual jobs</a:t>
            </a:r>
          </a:p>
          <a:p>
            <a:pPr lvl="1"/>
            <a:r>
              <a:rPr lang="en-US" dirty="0"/>
              <a:t>So Docker or Comet architecture more natural for big data?</a:t>
            </a:r>
          </a:p>
          <a:p>
            <a:r>
              <a:rPr lang="en-US" dirty="0"/>
              <a:t>Present an interoperability view for user that </a:t>
            </a:r>
            <a:r>
              <a:rPr lang="en-US" b="1" dirty="0"/>
              <a:t>hides virtualization technology </a:t>
            </a:r>
            <a:r>
              <a:rPr lang="en-US" dirty="0"/>
              <a:t>but preserves capabilities; again suggests use of DevOps and software Defined Systems</a:t>
            </a:r>
          </a:p>
          <a:p>
            <a:r>
              <a:rPr lang="en-US" b="1" dirty="0"/>
              <a:t>Cloudmesh </a:t>
            </a:r>
            <a:r>
              <a:rPr lang="en-US" dirty="0"/>
              <a:t>(Gregor von Laszewski) supports all 3 IaaS models using Software Defined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89219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27" y="-3018"/>
            <a:ext cx="8382000" cy="688818"/>
          </a:xfrm>
        </p:spPr>
        <p:txBody>
          <a:bodyPr/>
          <a:lstStyle/>
          <a:p>
            <a:r>
              <a:rPr lang="en-US" dirty="0"/>
              <a:t>3. Software Defined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054220" cy="5562600"/>
          </a:xfrm>
        </p:spPr>
        <p:txBody>
          <a:bodyPr/>
          <a:lstStyle/>
          <a:p>
            <a:r>
              <a:rPr lang="en-US" sz="1800" dirty="0"/>
              <a:t>Significant advantages in specifying job software with scripts such as Chef, Puppet, Ansible – “</a:t>
            </a:r>
            <a:r>
              <a:rPr lang="en-US" sz="1800" b="1" dirty="0"/>
              <a:t>Software Defined Systems</a:t>
            </a:r>
            <a:r>
              <a:rPr lang="en-US" sz="1800" dirty="0"/>
              <a:t>” (SDS)</a:t>
            </a:r>
          </a:p>
          <a:p>
            <a:pPr lvl="1"/>
            <a:r>
              <a:rPr lang="en-US" sz="1800" dirty="0"/>
              <a:t>Choose Ansible as Python based</a:t>
            </a:r>
          </a:p>
          <a:p>
            <a:r>
              <a:rPr lang="en-US" sz="1800" dirty="0"/>
              <a:t>Less voluminous than machine images; easier to ensure latest version; easy to recreate image on demand after crashes</a:t>
            </a:r>
          </a:p>
          <a:p>
            <a:r>
              <a:rPr lang="en-US" sz="1800" dirty="0"/>
              <a:t>In work with NIST, we looked at </a:t>
            </a:r>
            <a:r>
              <a:rPr lang="en-US" sz="1800" b="1" dirty="0"/>
              <a:t>87 applications  </a:t>
            </a:r>
            <a:r>
              <a:rPr lang="en-US" sz="1800" dirty="0"/>
              <a:t>from two of our “big data on cloud” classes and from NIST itself (6)</a:t>
            </a:r>
          </a:p>
          <a:p>
            <a:r>
              <a:rPr lang="en-US" sz="1800" dirty="0"/>
              <a:t>The 6 NIST use cases need 27 </a:t>
            </a:r>
            <a:r>
              <a:rPr lang="en-US" sz="1800" b="1" dirty="0"/>
              <a:t>Ansible roles </a:t>
            </a:r>
            <a:r>
              <a:rPr lang="en-US" sz="1800" dirty="0"/>
              <a:t>(distinct software subsystems) and full set of 87 needed 62 separate roles (average 4.75 roles per use case)</a:t>
            </a:r>
          </a:p>
          <a:p>
            <a:r>
              <a:rPr lang="en-US" sz="1400" dirty="0">
                <a:hlinkClick r:id="rId3"/>
              </a:rPr>
              <a:t>https://docs.google.com/spreadsheets/d/1e8-pzWn-7lz47-gIAra0VzCX6IkAypa8Cu5YG5MES_4</a:t>
            </a:r>
            <a:endParaRPr lang="en-US" sz="1400" dirty="0"/>
          </a:p>
          <a:p>
            <a:r>
              <a:rPr lang="en-US" sz="1800" dirty="0"/>
              <a:t>With </a:t>
            </a:r>
            <a:r>
              <a:rPr lang="en-US" sz="1800" b="1" dirty="0"/>
              <a:t>NIST Public Big Data g</a:t>
            </a:r>
            <a:r>
              <a:rPr lang="en-US" sz="1800" dirty="0"/>
              <a:t>roup, looking at mapping SDS to system architecture</a:t>
            </a:r>
          </a:p>
          <a:p>
            <a:r>
              <a:rPr lang="en-US" sz="1800" dirty="0"/>
              <a:t>Preparing Ansible specifications of many subsystems and use cases</a:t>
            </a:r>
          </a:p>
          <a:p>
            <a:r>
              <a:rPr lang="en-US" sz="1800" dirty="0"/>
              <a:t>Note many public Ansible roles (</a:t>
            </a:r>
            <a:r>
              <a:rPr lang="en-US" sz="1800" dirty="0" err="1"/>
              <a:t>Andible</a:t>
            </a:r>
            <a:r>
              <a:rPr lang="en-US" sz="1800" dirty="0"/>
              <a:t> Galaxy collection) do NOT expose full functionality of software and/or have errors</a:t>
            </a:r>
          </a:p>
          <a:p>
            <a:r>
              <a:rPr lang="en-US" sz="1800" dirty="0"/>
              <a:t>Microservices, Cloud 3.0 and </a:t>
            </a:r>
            <a:r>
              <a:rPr lang="en-US" sz="1800" b="1" dirty="0" err="1"/>
              <a:t>serverless</a:t>
            </a:r>
            <a:r>
              <a:rPr lang="en-US" sz="1800" b="1" dirty="0"/>
              <a:t> computing </a:t>
            </a:r>
            <a:r>
              <a:rPr lang="en-US" sz="1800" dirty="0"/>
              <a:t>will make SDS even more                      important </a:t>
            </a:r>
            <a:r>
              <a:rPr lang="en-US" sz="1800" dirty="0">
                <a:hlinkClick r:id="rId4"/>
              </a:rPr>
              <a:t>https://youtu.be/iNN9KAsQ3G8?t=8m</a:t>
            </a:r>
            <a:r>
              <a:rPr lang="en-US" sz="1800" dirty="0"/>
              <a:t>  </a:t>
            </a:r>
            <a:r>
              <a:rPr lang="en-US" sz="1800" dirty="0"/>
              <a:t>Amin </a:t>
            </a:r>
            <a:r>
              <a:rPr lang="en-US" sz="1800" dirty="0" err="1"/>
              <a:t>Vahdat</a:t>
            </a:r>
            <a:r>
              <a:rPr lang="en-US" sz="1800" dirty="0"/>
              <a:t> (Google)</a:t>
            </a:r>
            <a:endParaRPr lang="en-US" sz="1800" dirty="0"/>
          </a:p>
          <a:p>
            <a:pPr lvl="1"/>
            <a:r>
              <a:rPr lang="en-US" sz="1800" dirty="0"/>
              <a:t> Amazon Lambda, Google Cloud Functions, Microsoft Azure Functions, </a:t>
            </a:r>
            <a:br>
              <a:rPr lang="en-US" sz="1800" dirty="0"/>
            </a:br>
            <a:r>
              <a:rPr lang="en-US" sz="1800" dirty="0"/>
              <a:t>	   IBM </a:t>
            </a:r>
            <a:r>
              <a:rPr lang="en-US" sz="1800" dirty="0" err="1"/>
              <a:t>OpenWhisk</a:t>
            </a:r>
            <a:r>
              <a:rPr lang="en-US" sz="1800" dirty="0"/>
              <a:t>; WOSC2017 workshop June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31525611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2&quot; unique_id=&quot;403135&quot;&gt;&lt;object type=&quot;3&quot; unique_id=&quot;592686&quot;&gt;&lt;property id=&quot;20148&quot; value=&quot;5&quot;/&gt;&lt;property id=&quot;20300&quot; value=&quot;Slide 7 - &amp;quot;HPC-ABDS Mapping of Activities&amp;quot;&quot;/&gt;&lt;property id=&quot;20307&quot; value=&quot;337&quot;/&gt;&lt;/object&gt;&lt;object type=&quot;3&quot; unique_id=&quot;605784&quot;&gt;&lt;property id=&quot;20148&quot; value=&quot;5&quot;/&gt;&lt;property id=&quot;20300&quot; value=&quot;Slide 9 - &amp;quot;Java MPI performs better than Threads 128 24-core Haswell nodes on SPIDAL DA-MDS Code&amp;quot;&quot;/&gt;&lt;property id=&quot;20307&quot; value=&quot;339&quot;/&gt;&lt;/object&gt;&lt;object type=&quot;3&quot; unique_id=&quot;605787&quot;&gt;&lt;property id=&quot;20148&quot; value=&quot;5&quot;/&gt;&lt;property id=&quot;20300&quot; value=&quot;Slide 3 - &amp;quot;Big Data - Big Simulation (Exascale) Convergence&amp;quot;&quot;/&gt;&lt;property id=&quot;20307&quot; value=&quot;375&quot;/&gt;&lt;/object&gt;&lt;object type=&quot;3&quot; unique_id=&quot;605788&quot;&gt;&lt;property id=&quot;20148&quot; value=&quot;5&quot;/&gt;&lt;property id=&quot;20300&quot; value=&quot;Slide 5 - &amp;quot;6 Forms of MapReduce  Cover “all” circumstances  Describes  - Problem (Model     reflecting data)  - Machine  - Sof&quot;/&gt;&lt;property id=&quot;20307&quot; value=&quot;377&quot;/&gt;&lt;/object&gt;&lt;object type=&quot;3&quot; unique_id=&quot;605789&quot;&gt;&lt;property id=&quot;20148&quot; value=&quot;5&quot;/&gt;&lt;property id=&quot;20300&quot; value=&quot;Slide 8&quot;/&gt;&lt;property id=&quot;20307&quot; value=&quot;378&quot;/&gt;&lt;/object&gt;&lt;object type=&quot;3&quot; unique_id=&quot;605790&quot;&gt;&lt;property id=&quot;20148&quot; value=&quot;5&quot;/&gt;&lt;property id=&quot;20300&quot; value=&quot;Slide 10 - &amp;quot;MIDAS: Software Activities in DIBBS&amp;quot;&quot;/&gt;&lt;property id=&quot;20307&quot; value=&quot;365&quot;/&gt;&lt;/object&gt;&lt;object type=&quot;3&quot; unique_id=&quot;605791&quot;&gt;&lt;property id=&quot;20148&quot; value=&quot;5&quot;/&gt;&lt;property id=&quot;20300&quot; value=&quot;Slide 11 - &amp;quot;Cloudmesh Client&amp;quot;&quot;/&gt;&lt;property id=&quot;20307&quot; value=&quot;354&quot;/&gt;&lt;/object&gt;&lt;object type=&quot;3&quot; unique_id=&quot;605792&quot;&gt;&lt;property id=&quot;20148&quot; value=&quot;5&quot;/&gt;&lt;property id=&quot;20300&quot; value=&quot;Slide 12 - &amp;quot;Cloudmesh Client - Architecture&amp;quot;&quot;/&gt;&lt;property id=&quot;20307&quot; value=&quot;355&quot;/&gt;&lt;/object&gt;&lt;object type=&quot;3&quot; unique_id=&quot;605793&quot;&gt;&lt;property id=&quot;20148&quot; value=&quot;5&quot;/&gt;&lt;property id=&quot;20300&quot; value=&quot;Slide 13 - &amp;quot;Cloudmesh Client – OSG management&amp;quot;&quot;/&gt;&lt;property id=&quot;20307&quot; value=&quot;360&quot;/&gt;&lt;/object&gt;&lt;object type=&quot;3&quot; unique_id=&quot;605794&quot;&gt;&lt;property id=&quot;20148&quot; value=&quot;5&quot;/&gt;&lt;property id=&quot;20300&quot; value=&quot;Slide 14 - &amp;quot;Cloudmesh Client –  In support of Experiment Workflow &amp;quot;&quot;/&gt;&lt;property id=&quot;20307&quot; value=&quot;361&quot;/&gt;&lt;/object&gt;&lt;object type=&quot;3&quot; unique_id=&quot;605795&quot;&gt;&lt;property id=&quot;20148&quot; value=&quot;5&quot;/&gt;&lt;property id=&quot;20300&quot; value=&quot;Slide 15 - &amp;quot;Pilot-Hadoop/Spark Architecture&amp;quot;&quot;/&gt;&lt;property id=&quot;20307&quot; value=&quot;366&quot;/&gt;&lt;/object&gt;&lt;object type=&quot;3&quot; unique_id=&quot;605796&quot;&gt;&lt;property id=&quot;20148&quot; value=&quot;5&quot;/&gt;&lt;property id=&quot;20300&quot; value=&quot;Slide 16 - &amp;quot;Pilot-Hadoop Example&amp;quot;&quot;/&gt;&lt;property id=&quot;20307&quot; value=&quot;367&quot;/&gt;&lt;/object&gt;&lt;object type=&quot;3&quot; unique_id=&quot;605797&quot;&gt;&lt;property id=&quot;20148&quot; value=&quot;5&quot;/&gt;&lt;property id=&quot;20300&quot; value=&quot;Slide 17 - &amp;quot;Pilot-Data/Memory for Iterative  Processing&amp;quot;&quot;/&gt;&lt;property id=&quot;20307&quot; value=&quot;368&quot;/&gt;&lt;/object&gt;&lt;object type=&quot;3&quot; unique_id=&quot;605798&quot;&gt;&lt;property id=&quot;20148&quot; value=&quot;5&quot;/&gt;&lt;property id=&quot;20300&quot; value=&quot;Slide 18 - &amp;quot;Harp Implementations &amp;quot;&quot;/&gt;&lt;property id=&quot;20307&quot; value=&quot;380&quot;/&gt;&lt;/object&gt;&lt;object type=&quot;3&quot; unique_id=&quot;605799&quot;&gt;&lt;property id=&quot;20148&quot; value=&quot;5&quot;/&gt;&lt;property id=&quot;20300&quot; value=&quot;Slide 19&quot;/&gt;&lt;property id=&quot;20307&quot; value=&quot;379&quot;/&gt;&lt;/object&gt;&lt;object type=&quot;3&quot; unique_id=&quot;605800&quot;&gt;&lt;property id=&quot;20148&quot; value=&quot;5&quot;/&gt;&lt;property id=&quot;20300&quot; value=&quot;Slide 20 - &amp;quot;Harp LDA on Big Red II Supercomputer (Cray)&amp;quot;&quot;/&gt;&lt;property id=&quot;20307&quot; value=&quot;381&quot;/&gt;&lt;/object&gt;&lt;object type=&quot;3&quot; unique_id=&quot;605801&quot;&gt;&lt;property id=&quot;20148&quot; value=&quot;5&quot;/&gt;&lt;property id=&quot;20300&quot; value=&quot;Slide 21 - &amp;quot;SPIDAL Algorithms – Subgraph mining&amp;quot;&quot;/&gt;&lt;property id=&quot;20307&quot; value=&quot;345&quot;/&gt;&lt;/object&gt;&lt;object type=&quot;3&quot; unique_id=&quot;605802&quot;&gt;&lt;property id=&quot;20148&quot; value=&quot;5&quot;/&gt;&lt;property id=&quot;20300&quot; value=&quot;Slide 22 - &amp;quot;SPIDAL Algorithms – Random Graph Generation&amp;quot;&quot;/&gt;&lt;property id=&quot;20307&quot; value=&quot;362&quot;/&gt;&lt;/object&gt;&lt;object type=&quot;3&quot; unique_id=&quot;605803&quot;&gt;&lt;property id=&quot;20148&quot; value=&quot;5&quot;/&gt;&lt;property id=&quot;20300&quot; value=&quot;Slide 23 - &amp;quot;SPIDAL Algorithms – Triangle Counting&amp;quot;&quot;/&gt;&lt;property id=&quot;20307&quot; value=&quot;363&quot;/&gt;&lt;/object&gt;&lt;object type=&quot;3&quot; unique_id=&quot;605804&quot;&gt;&lt;property id=&quot;20148&quot; value=&quot;5&quot;/&gt;&lt;property id=&quot;20300&quot; value=&quot;Slide 24 - &amp;quot;SPIDAL Algorithms – Core I&amp;quot;&quot;/&gt;&lt;property id=&quot;20307&quot; value=&quot;342&quot;/&gt;&lt;/object&gt;&lt;object type=&quot;3&quot; unique_id=&quot;605805&quot;&gt;&lt;property id=&quot;20148&quot; value=&quot;5&quot;/&gt;&lt;property id=&quot;20300&quot; value=&quot;Slide 25 - &amp;quot;SPIDAL Algorithms – Core II&amp;quot;&quot;/&gt;&lt;property id=&quot;20307&quot; value=&quot;364&quot;/&gt;&lt;/object&gt;&lt;object type=&quot;3&quot; unique_id=&quot;605806&quot;&gt;&lt;property id=&quot;20148&quot; value=&quot;5&quot;/&gt;&lt;property id=&quot;20300&quot; value=&quot;Slide 26 - &amp;quot;SPIDAL Algorithms – Optimization I&amp;quot;&quot;/&gt;&lt;property id=&quot;20307&quot; value=&quot;350&quot;/&gt;&lt;/object&gt;&lt;object type=&quot;3&quot; unique_id=&quot;605807&quot;&gt;&lt;property id=&quot;20148&quot; value=&quot;5&quot;/&gt;&lt;property id=&quot;20300&quot; value=&quot;Slide 27 - &amp;quot;SPIDAL Algorithms – Optimization II&amp;quot;&quot;/&gt;&lt;property id=&quot;20307&quot; value=&quot;351&quot;/&gt;&lt;/object&gt;&lt;object type=&quot;3&quot; unique_id=&quot;605808&quot;&gt;&lt;property id=&quot;20148&quot; value=&quot;5&quot;/&gt;&lt;property id=&quot;20300&quot; value=&quot;Slide 28 - &amp;quot;2D Radar Polar Remote Sensing&amp;quot;&quot;/&gt;&lt;property id=&quot;20307&quot; value=&quot;352&quot;/&gt;&lt;/object&gt;&lt;object type=&quot;3&quot; unique_id=&quot;605809&quot;&gt;&lt;property id=&quot;20148&quot; value=&quot;5&quot;/&gt;&lt;property id=&quot;20300&quot; value=&quot;Slide 29 - &amp;quot;Imaging Applications: Remote Sensing,  Pathology, Spatial  Systems &amp;quot;&quot;/&gt;&lt;property id=&quot;20307&quot; value=&quot;344&quot;/&gt;&lt;/object&gt;&lt;object type=&quot;3&quot; unique_id=&quot;605810&quot;&gt;&lt;property id=&quot;20148&quot; value=&quot;5&quot;/&gt;&lt;property id=&quot;20300&quot; value=&quot;Slide 30 - &amp;quot;Some Applications Enabled&amp;quot;&quot;/&gt;&lt;property id=&quot;20307&quot; value=&quot;341&quot;/&gt;&lt;/object&gt;&lt;object type=&quot;3&quot; unique_id=&quot;605811&quot;&gt;&lt;property id=&quot;20148&quot; value=&quot;5&quot;/&gt;&lt;property id=&quot;20300&quot; value=&quot;Slide 31 - &amp;quot;3D Radar Polar Remote Sensing&amp;quot;&quot;/&gt;&lt;property id=&quot;20307&quot; value=&quot;353&quot;/&gt;&lt;/object&gt;&lt;object type=&quot;3&quot; unique_id=&quot;605812&quot;&gt;&lt;property id=&quot;20148&quot; value=&quot;5&quot;/&gt;&lt;property id=&quot;20300&quot; value=&quot;Slide 32 - &amp;quot;Algorithms – Nuclei Segmentation for Pathology Images&amp;quot;&quot;/&gt;&lt;property id=&quot;20307&quot; value=&quot;346&quot;/&gt;&lt;/object&gt;&lt;object type=&quot;3&quot; unique_id=&quot;605813&quot;&gt;&lt;property id=&quot;20148&quot; value=&quot;5&quot;/&gt;&lt;property id=&quot;20300&quot; value=&quot;Slide 33 - &amp;quot;Algorithms – Spatial Querying Methods&amp;quot;&quot;/&gt;&lt;property id=&quot;20307&quot; value=&quot;347&quot;/&gt;&lt;/object&gt;&lt;object type=&quot;3&quot; unique_id=&quot;605814&quot;&gt;&lt;property id=&quot;20148&quot; value=&quot;5&quot;/&gt;&lt;property id=&quot;20300&quot; value=&quot;Slide 34 - &amp;quot;Enabled Applications – Digital Pathology&amp;quot;&quot;/&gt;&lt;property id=&quot;20307&quot; value=&quot;348&quot;/&gt;&lt;/object&gt;&lt;object type=&quot;3&quot; unique_id=&quot;605815&quot;&gt;&lt;property id=&quot;20148&quot; value=&quot;5&quot;/&gt;&lt;property id=&quot;20300&quot; value=&quot;Slide 35 - &amp;quot;Applications – Public Health&amp;quot;&quot;/&gt;&lt;property id=&quot;20307&quot; value=&quot;349&quot;/&gt;&lt;/object&gt;&lt;object type=&quot;3&quot; unique_id=&quot;605816&quot;&gt;&lt;property id=&quot;20148&quot; value=&quot;5&quot;/&gt;&lt;property id=&quot;20300&quot; value=&quot;Slide 36 - &amp;quot;Biomolecular Simulation Data Analysis&amp;quot;&quot;/&gt;&lt;property id=&quot;20307&quot; value=&quot;369&quot;/&gt;&lt;/object&gt;&lt;object type=&quot;3&quot; unique_id=&quot;605817&quot;&gt;&lt;property id=&quot;20148&quot; value=&quot;5&quot;/&gt;&lt;property id=&quot;20300&quot; value=&quot;Slide 37 - &amp;quot;RADICAL-Pilot Hausdorff distance: all-pairs problem&amp;#x0D; &amp;quot;&quot;/&gt;&lt;property id=&quot;20307&quot; value=&quot;370&quot;/&gt;&lt;/object&gt;&lt;object type=&quot;3&quot; unique_id=&quot;605818&quot;&gt;&lt;property id=&quot;20148&quot; value=&quot;5&quot;/&gt;&lt;property id=&quot;20300&quot; value=&quot;Slide 38 - &amp;quot;Classification of lipids in membranes&amp;quot;&quot;/&gt;&lt;property id=&quot;20307&quot; value=&quot;372&quot;/&gt;&lt;/object&gt;&lt;object type=&quot;3&quot; unique_id=&quot;605819&quot;&gt;&lt;property id=&quot;20148&quot; value=&quot;5&quot;/&gt;&lt;property id=&quot;20300&quot; value=&quot;Slide 39 - &amp;quot;LeafletFinder&amp;quot;&quot;/&gt;&lt;property id=&quot;20307&quot; value=&quot;373&quot;/&gt;&lt;/object&gt;&lt;object type=&quot;3&quot; unique_id=&quot;605820&quot;&gt;&lt;property id=&quot;20148&quot; value=&quot;5&quot;/&gt;&lt;property id=&quot;20300&quot; value=&quot;Slide 40&quot;/&gt;&lt;property id=&quot;20307&quot; value=&quot;374&quot;/&gt;&lt;/object&gt;&lt;object type=&quot;3&quot; unique_id=&quot;606129&quot;&gt;&lt;property id=&quot;20148&quot; value=&quot;5&quot;/&gt;&lt;property id=&quot;20300&quot; value=&quot;Slide 4 - &amp;quot;64 Features in 4 views for Unified Classification of Big Data and Simulation Applications&amp;quot;&quot;/&gt;&lt;property id=&quot;20307&quot; value=&quot;382&quot;/&gt;&lt;/object&gt;&lt;object type=&quot;3&quot; unique_id=&quot;606342&quot;&gt;&lt;property id=&quot;20148&quot; value=&quot;5&quot;/&gt;&lt;property id=&quot;20300&quot; value=&quot;Slide 1 - &amp;quot;NSF14-43054 started October 1, 2014 Datanet: CIF21 DIBBs: Middleware and High Performance Analytics Libraries for S&quot;/&gt;&lt;property id=&quot;20307&quot; value=&quot;384&quot;/&gt;&lt;/object&gt;&lt;object type=&quot;3&quot; unique_id=&quot;606343&quot;&gt;&lt;property id=&quot;20148&quot; value=&quot;5&quot;/&gt;&lt;property id=&quot;20300&quot; value=&quot;Slide 2 - &amp;quot;Some Important Components of SPIDAL Dibbs&amp;quot;&quot;/&gt;&lt;property id=&quot;20307&quot; value=&quot;383&quot;/&gt;&lt;/object&gt;&lt;object type=&quot;3&quot; unique_id=&quot;606472&quot;&gt;&lt;property id=&quot;20148&quot; value=&quot;5&quot;/&gt;&lt;property id=&quot;20300&quot; value=&quot;Slide 6&quot;/&gt;&lt;property id=&quot;20307&quot; value=&quot;385&quot;/&gt;&lt;/object&gt;&lt;/object&gt;&lt;object type=&quot;8&quot; unique_id=&quot;40314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18284</TotalTime>
  <Words>1249</Words>
  <Application>Microsoft Office PowerPoint</Application>
  <PresentationFormat>On-screen Show (4:3)</PresentationFormat>
  <Paragraphs>252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Arial</vt:lpstr>
      <vt:lpstr>Calibri</vt:lpstr>
      <vt:lpstr>Franklin Gothic Demi</vt:lpstr>
      <vt:lpstr>Franklin Gothic Medium</vt:lpstr>
      <vt:lpstr>Times New Roman</vt:lpstr>
      <vt:lpstr>Blank Presentation</vt:lpstr>
      <vt:lpstr>Some Remarks for Cloud Forward Internet2 Workshop</vt:lpstr>
      <vt:lpstr>1: Cloud Technologies and Approaches Good </vt:lpstr>
      <vt:lpstr>PowerPoint Presentation</vt:lpstr>
      <vt:lpstr>PowerPoint Presentation</vt:lpstr>
      <vt:lpstr>Harp (Hadoop Plugin) brings HPC to ABDS </vt:lpstr>
      <vt:lpstr>How does the advent of cloud technologies impact researchers on campuses?</vt:lpstr>
      <vt:lpstr>What are the current enablers and barriers to the adoption of cloud technologies and services in academic research computing?</vt:lpstr>
      <vt:lpstr>2: Virtualization Framework?</vt:lpstr>
      <vt:lpstr>3. Software Defined Systems</vt:lpstr>
      <vt:lpstr>Ansible Roles and Re-use in 6 NIST use cases</vt:lpstr>
      <vt:lpstr>What are changes that are currently occurring or need to occur on campuses to support and/or promote the use of cloud technologies and services for research?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Information Technology and The Indiana University School of Informatics</dc:title>
  <dc:creator>Neal Moore</dc:creator>
  <cp:lastModifiedBy>Geoffrey Fox</cp:lastModifiedBy>
  <cp:revision>404</cp:revision>
  <cp:lastPrinted>2009-05-27T19:00:23Z</cp:lastPrinted>
  <dcterms:created xsi:type="dcterms:W3CDTF">2011-04-26T20:44:01Z</dcterms:created>
  <dcterms:modified xsi:type="dcterms:W3CDTF">2016-12-07T15:58:21Z</dcterms:modified>
</cp:coreProperties>
</file>