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sldIdLst>
    <p:sldId id="621" r:id="rId2"/>
    <p:sldId id="633" r:id="rId3"/>
    <p:sldId id="636" r:id="rId4"/>
    <p:sldId id="638" r:id="rId5"/>
    <p:sldId id="637" r:id="rId6"/>
    <p:sldId id="639" r:id="rId7"/>
    <p:sldId id="640" r:id="rId8"/>
    <p:sldId id="634" r:id="rId9"/>
    <p:sldId id="635" r:id="rId10"/>
  </p:sldIdLst>
  <p:sldSz cx="9144000" cy="6858000" type="screen4x3"/>
  <p:notesSz cx="6858000" cy="9144000"/>
  <p:custDataLst>
    <p:tags r:id="rId12"/>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a:srgbClr val="D6A300"/>
    <a:srgbClr val="0083E6"/>
    <a:srgbClr val="0033CC"/>
    <a:srgbClr val="F8F3D2"/>
    <a:srgbClr val="6D6E70"/>
    <a:srgbClr val="7D110C"/>
    <a:srgbClr val="598EDD"/>
    <a:srgbClr val="A9C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13" autoAdjust="0"/>
    <p:restoredTop sz="94660"/>
  </p:normalViewPr>
  <p:slideViewPr>
    <p:cSldViewPr>
      <p:cViewPr varScale="1">
        <p:scale>
          <a:sx n="63" d="100"/>
          <a:sy n="63" d="100"/>
        </p:scale>
        <p:origin x="486" y="78"/>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a:t>
            </a:fld>
            <a:endParaRPr lang="en-US" altLang="en-US"/>
          </a:p>
        </p:txBody>
      </p:sp>
    </p:spTree>
    <p:extLst>
      <p:ext uri="{BB962C8B-B14F-4D97-AF65-F5344CB8AC3E}">
        <p14:creationId xmlns:p14="http://schemas.microsoft.com/office/powerpoint/2010/main" val="1606605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1912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06A60-DEFC-4E39-B9CA-C0170745B677}" type="datetime1">
              <a:rPr lang="en-US" smtClean="0"/>
              <a:t>6/26/2017</a:t>
            </a:fld>
            <a:endParaRPr lang="en-US"/>
          </a:p>
        </p:txBody>
      </p:sp>
    </p:spTree>
    <p:extLst>
      <p:ext uri="{BB962C8B-B14F-4D97-AF65-F5344CB8AC3E}">
        <p14:creationId xmlns:p14="http://schemas.microsoft.com/office/powerpoint/2010/main" val="1198016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C0A25-40BA-4FEA-A481-91B5E211E619}" type="datetime1">
              <a:rPr lang="en-US" smtClean="0"/>
              <a:t>6/26/2017</a:t>
            </a:fld>
            <a:endParaRPr lang="en-US"/>
          </a:p>
        </p:txBody>
      </p:sp>
    </p:spTree>
  </p:cSld>
  <p:clrMap bg1="lt1" tx1="dk1" bg2="lt2" tx2="dk2" accent1="accent1" accent2="accent2" accent3="accent3" accent4="accent4" accent5="accent5" accent6="accent6" hlink="hlink" folHlink="folHlink"/>
  <p:sldLayoutIdLst>
    <p:sldLayoutId id="2147484215" r:id="rId1"/>
    <p:sldLayoutId id="2147484213" r:id="rId2"/>
  </p:sldLayoutIdLst>
  <p:hf hdr="0" ftr="0"/>
  <p:txStyles>
    <p:titleStyle>
      <a:lvl1pPr algn="l" rtl="0" eaLnBrk="0" fontAlgn="base" hangingPunct="0">
        <a:spcBef>
          <a:spcPct val="0"/>
        </a:spcBef>
        <a:spcAft>
          <a:spcPct val="0"/>
        </a:spcAft>
        <a:defRPr sz="3400" b="1" i="0" u="none">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sc.soic.indiana.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researchgate.net/publication/317835476_The_Future_of_Cloud_for_Academic_Research_Comput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482" y="2770479"/>
            <a:ext cx="9144000" cy="3194721"/>
          </a:xfrm>
          <a:prstGeom prst="rect">
            <a:avLst/>
          </a:prstGeom>
        </p:spPr>
        <p:txBody>
          <a:bodyPr wrap="square">
            <a:spAutoFit/>
          </a:bodyPr>
          <a:lstStyle/>
          <a:p>
            <a:pPr lvl="0" algn="ctr" defTabSz="457200" eaLnBrk="1" fontAlgn="auto" hangingPunct="1">
              <a:spcBef>
                <a:spcPct val="20000"/>
              </a:spcBef>
              <a:spcAft>
                <a:spcPts val="0"/>
              </a:spcAft>
              <a:defRPr/>
            </a:pPr>
            <a:r>
              <a:rPr lang="en-US" b="1" i="0" dirty="0">
                <a:solidFill>
                  <a:prstClr val="black"/>
                </a:solidFill>
                <a:latin typeface="+mn-lt"/>
                <a:cs typeface="Times New Roman" pitchFamily="18" charset="0"/>
              </a:rPr>
              <a:t>Hilton Hotel Honolulu Tapa Ballroom 2</a:t>
            </a:r>
          </a:p>
          <a:p>
            <a:pPr lvl="0" algn="ctr" defTabSz="457200" eaLnBrk="1" fontAlgn="auto" hangingPunct="1">
              <a:spcBef>
                <a:spcPct val="20000"/>
              </a:spcBef>
              <a:spcAft>
                <a:spcPts val="0"/>
              </a:spcAft>
              <a:defRPr/>
            </a:pPr>
            <a:r>
              <a:rPr lang="en-US" b="1" i="0" dirty="0">
                <a:solidFill>
                  <a:prstClr val="black"/>
                </a:solidFill>
                <a:latin typeface="+mn-lt"/>
                <a:cs typeface="Times New Roman" pitchFamily="18" charset="0"/>
              </a:rPr>
              <a:t>June 26</a:t>
            </a:r>
            <a:r>
              <a:rPr kumimoji="0" lang="en-US" b="1" i="0" u="none" strike="noStrike" kern="1200" cap="none" spc="0" normalizeH="0" baseline="0" noProof="0" dirty="0">
                <a:ln>
                  <a:noFill/>
                </a:ln>
                <a:solidFill>
                  <a:prstClr val="black"/>
                </a:solidFill>
                <a:effectLst/>
                <a:uLnTx/>
                <a:uFillTx/>
                <a:latin typeface="+mn-lt"/>
                <a:cs typeface="Times New Roman" pitchFamily="18" charset="0"/>
              </a:rPr>
              <a:t>, 2017 </a:t>
            </a:r>
          </a:p>
          <a:p>
            <a:pPr lvl="0" algn="ctr" defTabSz="457200" eaLnBrk="1" fontAlgn="auto" hangingPunct="1">
              <a:spcBef>
                <a:spcPct val="20000"/>
              </a:spcBef>
              <a:spcAft>
                <a:spcPts val="0"/>
              </a:spcAft>
              <a:defRPr/>
            </a:pPr>
            <a:r>
              <a:rPr kumimoji="0" lang="en-US" b="1" i="0" u="none" strike="noStrike" kern="1200" cap="none" spc="0" normalizeH="0" baseline="0" noProof="0" dirty="0">
                <a:ln>
                  <a:noFill/>
                </a:ln>
                <a:solidFill>
                  <a:prstClr val="black"/>
                </a:solidFill>
                <a:effectLst/>
                <a:uLnTx/>
                <a:uFillTx/>
                <a:latin typeface="+mn-lt"/>
                <a:cs typeface="Times New Roman" pitchFamily="18" charset="0"/>
              </a:rPr>
              <a:t>Geoffrey Fox</a:t>
            </a: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Arial"/>
                <a:cs typeface="+mn-cs"/>
                <a:hlinkClick r:id="rId3"/>
              </a:rPr>
              <a:t>gcf@indiana.edu</a:t>
            </a:r>
            <a:r>
              <a:rPr kumimoji="0" lang="en-US" sz="2000" b="0" i="0" u="none" strike="noStrike" kern="1200" cap="none" spc="0" normalizeH="0" baseline="0" noProof="0" dirty="0">
                <a:ln>
                  <a:noFill/>
                </a:ln>
                <a:solidFill>
                  <a:prstClr val="black"/>
                </a:solidFill>
                <a:effectLst/>
                <a:uLnTx/>
                <a:uFillTx/>
                <a:latin typeface="Arial"/>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4"/>
              </a:rPr>
              <a:t>http://www.dsc.soic.indiana.edu/</a:t>
            </a:r>
            <a:r>
              <a:rPr kumimoji="0" lang="en-US" sz="1800" b="0" i="0" u="none" strike="noStrike" kern="1200" cap="none" spc="0" normalizeH="0" baseline="0" noProof="0" dirty="0">
                <a:ln>
                  <a:noFill/>
                </a:ln>
                <a:solidFill>
                  <a:prstClr val="black"/>
                </a:solidFill>
                <a:effectLst/>
                <a:uLnTx/>
                <a:uFillTx/>
                <a:latin typeface="Arial"/>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School of Informatics and Computing, 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Indiana University Bloomington</a:t>
            </a:r>
            <a:endParaRPr kumimoji="0" lang="en-US" sz="2000" b="0" i="0" u="none" strike="noStrike" kern="1200" cap="none" spc="0" normalizeH="0" baseline="0" noProof="0" dirty="0">
              <a:ln>
                <a:noFill/>
              </a:ln>
              <a:solidFill>
                <a:prstClr val="black"/>
              </a:solidFill>
              <a:effectLst/>
              <a:uLnTx/>
              <a:uFillTx/>
              <a:latin typeface="Arial"/>
            </a:endParaRPr>
          </a:p>
        </p:txBody>
      </p:sp>
      <p:sp>
        <p:nvSpPr>
          <p:cNvPr id="8" name="Subtitle 2"/>
          <p:cNvSpPr txBox="1">
            <a:spLocks/>
          </p:cNvSpPr>
          <p:nvPr/>
        </p:nvSpPr>
        <p:spPr>
          <a:xfrm>
            <a:off x="10998" y="2362200"/>
            <a:ext cx="9144000" cy="408279"/>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endParaRPr lang="en-US" b="1" i="0" kern="0" dirty="0">
              <a:solidFill>
                <a:schemeClr val="bg1"/>
              </a:solidFill>
            </a:endParaRPr>
          </a:p>
        </p:txBody>
      </p:sp>
      <p:sp>
        <p:nvSpPr>
          <p:cNvPr id="2" name="Title 1"/>
          <p:cNvSpPr>
            <a:spLocks noGrp="1"/>
          </p:cNvSpPr>
          <p:nvPr>
            <p:ph type="title" idx="4294967295"/>
          </p:nvPr>
        </p:nvSpPr>
        <p:spPr>
          <a:xfrm>
            <a:off x="-19482" y="1102821"/>
            <a:ext cx="9144000" cy="715973"/>
          </a:xfrm>
          <a:noFill/>
        </p:spPr>
        <p:txBody>
          <a:bodyPr/>
          <a:lstStyle/>
          <a:p>
            <a:pPr algn="ctr"/>
            <a:r>
              <a:rPr lang="en-US" sz="3000" dirty="0"/>
              <a:t>IEEE Services Conference Federation (SCF 2017)</a:t>
            </a:r>
            <a:br>
              <a:rPr lang="en-US" sz="3000" dirty="0"/>
            </a:br>
            <a:br>
              <a:rPr lang="en-US" sz="3000" dirty="0"/>
            </a:br>
            <a:r>
              <a:rPr lang="en-US" sz="3000" dirty="0"/>
              <a:t>Keynote Panel 2: Cloud Computing Status and Future </a:t>
            </a: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45837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A44F-8357-4938-90F3-C905744B628C}"/>
              </a:ext>
            </a:extLst>
          </p:cNvPr>
          <p:cNvSpPr>
            <a:spLocks noGrp="1"/>
          </p:cNvSpPr>
          <p:nvPr>
            <p:ph type="title"/>
          </p:nvPr>
        </p:nvSpPr>
        <p:spPr>
          <a:xfrm>
            <a:off x="2514600" y="0"/>
            <a:ext cx="6384356" cy="685800"/>
          </a:xfrm>
        </p:spPr>
        <p:txBody>
          <a:bodyPr/>
          <a:lstStyle/>
          <a:p>
            <a:r>
              <a:rPr lang="en-US" dirty="0"/>
              <a:t>Panel Members</a:t>
            </a:r>
          </a:p>
        </p:txBody>
      </p:sp>
      <p:sp>
        <p:nvSpPr>
          <p:cNvPr id="3" name="Content Placeholder 2">
            <a:extLst>
              <a:ext uri="{FF2B5EF4-FFF2-40B4-BE49-F238E27FC236}">
                <a16:creationId xmlns:a16="http://schemas.microsoft.com/office/drawing/2014/main" id="{53689C9D-7CA9-4CE3-B57A-A19477B33273}"/>
              </a:ext>
            </a:extLst>
          </p:cNvPr>
          <p:cNvSpPr>
            <a:spLocks noGrp="1"/>
          </p:cNvSpPr>
          <p:nvPr>
            <p:ph idx="1"/>
          </p:nvPr>
        </p:nvSpPr>
        <p:spPr>
          <a:xfrm>
            <a:off x="1708634" y="685800"/>
            <a:ext cx="7435366" cy="5410200"/>
          </a:xfrm>
        </p:spPr>
        <p:txBody>
          <a:bodyPr/>
          <a:lstStyle/>
          <a:p>
            <a:r>
              <a:rPr lang="en-US" b="1" dirty="0"/>
              <a:t>Chandra </a:t>
            </a:r>
            <a:r>
              <a:rPr lang="en-US" b="1" dirty="0" err="1"/>
              <a:t>Krintz</a:t>
            </a:r>
            <a:r>
              <a:rPr lang="en-US" b="1" dirty="0"/>
              <a:t>: </a:t>
            </a:r>
            <a:r>
              <a:rPr lang="en-US" dirty="0"/>
              <a:t>Professor of Computer Science at UC Santa Barbara and Chief Scientist at </a:t>
            </a:r>
            <a:r>
              <a:rPr lang="en-US" dirty="0" err="1"/>
              <a:t>AppScale</a:t>
            </a:r>
            <a:r>
              <a:rPr lang="en-US" dirty="0"/>
              <a:t> Systems Inc. Has gotten NSF CAREER award, the CRA-W Anita Borg Early Career Award (BECA), and selection as IoT Pioneer by Connected World. </a:t>
            </a:r>
          </a:p>
          <a:p>
            <a:r>
              <a:rPr lang="en-US" b="1" dirty="0"/>
              <a:t>Judy </a:t>
            </a:r>
            <a:r>
              <a:rPr lang="en-US" b="1" dirty="0" err="1"/>
              <a:t>Qiu</a:t>
            </a:r>
            <a:r>
              <a:rPr lang="en-US" b="1" dirty="0"/>
              <a:t>: </a:t>
            </a:r>
            <a:r>
              <a:rPr lang="en-US" dirty="0"/>
              <a:t>Associate Professor of Intelligent Systems Engineering in the School of Informatics and Computing at Indiana University; leads the Intel Parallel Computing Center at IU. She is the recipient of a NSF CAREER Award in 2012</a:t>
            </a:r>
            <a:endParaRPr lang="en-US" b="1" dirty="0"/>
          </a:p>
          <a:p>
            <a:r>
              <a:rPr lang="en-US" b="1" dirty="0"/>
              <a:t>Rich </a:t>
            </a:r>
            <a:r>
              <a:rPr lang="en-US" b="1" dirty="0" err="1"/>
              <a:t>Wolski</a:t>
            </a:r>
            <a:r>
              <a:rPr lang="en-US" b="1" dirty="0"/>
              <a:t>:</a:t>
            </a:r>
            <a:r>
              <a:rPr lang="en-US" dirty="0"/>
              <a:t>  Professor of Computer Science at UC Santa Barbara and co-founder of Eucalyptus Systems Inc. He is IEEE Fellow, got NSF CAREER award, and selected as a Cloud Computing Pioneer by Information Week. </a:t>
            </a:r>
          </a:p>
          <a:p>
            <a:r>
              <a:rPr lang="en-US" b="1" dirty="0"/>
              <a:t>Dennis Gannon:</a:t>
            </a:r>
            <a:r>
              <a:rPr lang="en-US" dirty="0"/>
              <a:t> Professor Emeritus in the School of Informatics and Computing at Indiana University.  From 2008 until he retired in 2014 he was with Microsoft Research, most recently as the Director of Cloud Research Strategy.</a:t>
            </a:r>
          </a:p>
        </p:txBody>
      </p:sp>
      <p:sp>
        <p:nvSpPr>
          <p:cNvPr id="4" name="Slide Number Placeholder 3">
            <a:extLst>
              <a:ext uri="{FF2B5EF4-FFF2-40B4-BE49-F238E27FC236}">
                <a16:creationId xmlns:a16="http://schemas.microsoft.com/office/drawing/2014/main" id="{3D5F317D-BCF9-4D34-84CC-73DA2526EC10}"/>
              </a:ext>
            </a:extLst>
          </p:cNvPr>
          <p:cNvSpPr>
            <a:spLocks noGrp="1"/>
          </p:cNvSpPr>
          <p:nvPr>
            <p:ph type="sldNum" sz="quarter" idx="12"/>
          </p:nvPr>
        </p:nvSpPr>
        <p:spPr/>
        <p:txBody>
          <a:bodyPr/>
          <a:lstStyle/>
          <a:p>
            <a:fld id="{C4B85148-DB98-4269-ACE6-2DF49F9918C9}" type="slidenum">
              <a:rPr lang="en-US" smtClean="0">
                <a:solidFill>
                  <a:prstClr val="black"/>
                </a:solidFill>
              </a:rPr>
              <a:pPr/>
              <a:t>2</a:t>
            </a:fld>
            <a:endParaRPr lang="en-US" dirty="0">
              <a:solidFill>
                <a:prstClr val="black"/>
              </a:solidFill>
            </a:endParaRPr>
          </a:p>
        </p:txBody>
      </p:sp>
      <p:sp>
        <p:nvSpPr>
          <p:cNvPr id="5" name="Date Placeholder 4">
            <a:extLst>
              <a:ext uri="{FF2B5EF4-FFF2-40B4-BE49-F238E27FC236}">
                <a16:creationId xmlns:a16="http://schemas.microsoft.com/office/drawing/2014/main" id="{F481D264-8EDB-40CB-B6E4-399238242DFD}"/>
              </a:ext>
            </a:extLst>
          </p:cNvPr>
          <p:cNvSpPr>
            <a:spLocks noGrp="1"/>
          </p:cNvSpPr>
          <p:nvPr>
            <p:ph type="dt" sz="half" idx="2"/>
          </p:nvPr>
        </p:nvSpPr>
        <p:spPr/>
        <p:txBody>
          <a:bodyPr/>
          <a:lstStyle/>
          <a:p>
            <a:fld id="{9D606A60-DEFC-4E39-B9CA-C0170745B677}" type="datetime1">
              <a:rPr lang="en-US" smtClean="0"/>
              <a:t>6/26/2017</a:t>
            </a:fld>
            <a:endParaRPr lang="en-US"/>
          </a:p>
        </p:txBody>
      </p:sp>
      <p:grpSp>
        <p:nvGrpSpPr>
          <p:cNvPr id="12" name="Group 11">
            <a:extLst>
              <a:ext uri="{FF2B5EF4-FFF2-40B4-BE49-F238E27FC236}">
                <a16:creationId xmlns:a16="http://schemas.microsoft.com/office/drawing/2014/main" id="{8632B0C9-78E7-4574-9985-F121430F745F}"/>
              </a:ext>
            </a:extLst>
          </p:cNvPr>
          <p:cNvGrpSpPr/>
          <p:nvPr/>
        </p:nvGrpSpPr>
        <p:grpSpPr>
          <a:xfrm>
            <a:off x="-20228" y="47142"/>
            <a:ext cx="1708634" cy="6810858"/>
            <a:chOff x="-20228" y="47142"/>
            <a:chExt cx="1708634" cy="6810858"/>
          </a:xfrm>
        </p:grpSpPr>
        <p:pic>
          <p:nvPicPr>
            <p:cNvPr id="7" name="Picture 6">
              <a:extLst>
                <a:ext uri="{FF2B5EF4-FFF2-40B4-BE49-F238E27FC236}">
                  <a16:creationId xmlns:a16="http://schemas.microsoft.com/office/drawing/2014/main" id="{6B964FCF-4535-462A-8289-9AC6A0F07BB5}"/>
                </a:ext>
              </a:extLst>
            </p:cNvPr>
            <p:cNvPicPr/>
            <p:nvPr/>
          </p:nvPicPr>
          <p:blipFill>
            <a:blip r:embed="rId2"/>
            <a:stretch>
              <a:fillRect/>
            </a:stretch>
          </p:blipFill>
          <p:spPr>
            <a:xfrm>
              <a:off x="0" y="47142"/>
              <a:ext cx="1688406" cy="1678846"/>
            </a:xfrm>
            <a:prstGeom prst="rect">
              <a:avLst/>
            </a:prstGeom>
          </p:spPr>
        </p:pic>
        <p:pic>
          <p:nvPicPr>
            <p:cNvPr id="8" name="Picture 7">
              <a:extLst>
                <a:ext uri="{FF2B5EF4-FFF2-40B4-BE49-F238E27FC236}">
                  <a16:creationId xmlns:a16="http://schemas.microsoft.com/office/drawing/2014/main" id="{C50FCA5F-05A0-4821-B99D-8BA44C936897}"/>
                </a:ext>
              </a:extLst>
            </p:cNvPr>
            <p:cNvPicPr/>
            <p:nvPr/>
          </p:nvPicPr>
          <p:blipFill>
            <a:blip r:embed="rId3"/>
            <a:stretch>
              <a:fillRect/>
            </a:stretch>
          </p:blipFill>
          <p:spPr>
            <a:xfrm>
              <a:off x="-16800" y="3387516"/>
              <a:ext cx="1675418" cy="1633028"/>
            </a:xfrm>
            <a:prstGeom prst="rect">
              <a:avLst/>
            </a:prstGeom>
          </p:spPr>
        </p:pic>
        <p:pic>
          <p:nvPicPr>
            <p:cNvPr id="9" name="Picture 8" descr="Judy Qiu">
              <a:extLst>
                <a:ext uri="{FF2B5EF4-FFF2-40B4-BE49-F238E27FC236}">
                  <a16:creationId xmlns:a16="http://schemas.microsoft.com/office/drawing/2014/main" id="{398A1CA1-BB7C-42FB-AE7D-CF818B9B4B1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228" y="1717329"/>
              <a:ext cx="1678846" cy="1678846"/>
            </a:xfrm>
            <a:prstGeom prst="rect">
              <a:avLst/>
            </a:prstGeom>
            <a:noFill/>
            <a:ln>
              <a:noFill/>
            </a:ln>
          </p:spPr>
        </p:pic>
        <p:pic>
          <p:nvPicPr>
            <p:cNvPr id="10" name="Picture 9" descr="C:\Users\Geoffrey Fox\AppData\Local\Microsoft\Windows\INetCache\Content.Word\gannon-pict.jpg">
              <a:extLst>
                <a:ext uri="{FF2B5EF4-FFF2-40B4-BE49-F238E27FC236}">
                  <a16:creationId xmlns:a16="http://schemas.microsoft.com/office/drawing/2014/main" id="{88E9B92E-9E71-4C4B-B2E2-90FFAA366BC7}"/>
                </a:ext>
              </a:extLst>
            </p:cNvPr>
            <p:cNvPicPr/>
            <p:nvPr/>
          </p:nvPicPr>
          <p:blipFill rotWithShape="1">
            <a:blip r:embed="rId5" cstate="print">
              <a:extLst>
                <a:ext uri="{28A0092B-C50C-407E-A947-70E740481C1C}">
                  <a14:useLocalDpi xmlns:a14="http://schemas.microsoft.com/office/drawing/2010/main" val="0"/>
                </a:ext>
              </a:extLst>
            </a:blip>
            <a:srcRect t="20510" b="5330"/>
            <a:stretch/>
          </p:blipFill>
          <p:spPr bwMode="auto">
            <a:xfrm>
              <a:off x="0" y="5011886"/>
              <a:ext cx="1658618" cy="1846114"/>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7481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C138-A1C7-40FB-BA6E-7AEB25E6D18A}"/>
              </a:ext>
            </a:extLst>
          </p:cNvPr>
          <p:cNvSpPr>
            <a:spLocks noGrp="1"/>
          </p:cNvSpPr>
          <p:nvPr>
            <p:ph type="title"/>
          </p:nvPr>
        </p:nvSpPr>
        <p:spPr>
          <a:xfrm>
            <a:off x="0" y="73523"/>
            <a:ext cx="9144000" cy="1127760"/>
          </a:xfrm>
        </p:spPr>
        <p:txBody>
          <a:bodyPr/>
          <a:lstStyle/>
          <a:p>
            <a:pPr algn="ctr"/>
            <a:r>
              <a:rPr lang="en-US" sz="2800" dirty="0"/>
              <a:t>Cloud Computing is Thriving in Industry for Providers and Users! </a:t>
            </a:r>
            <a:br>
              <a:rPr lang="en-US" sz="2800" dirty="0"/>
            </a:br>
            <a:r>
              <a:rPr lang="en-US" sz="2800" dirty="0"/>
              <a:t>Enterprise IT Clouds v. Non Clouds</a:t>
            </a:r>
          </a:p>
        </p:txBody>
      </p:sp>
      <p:sp>
        <p:nvSpPr>
          <p:cNvPr id="4" name="Slide Number Placeholder 3">
            <a:extLst>
              <a:ext uri="{FF2B5EF4-FFF2-40B4-BE49-F238E27FC236}">
                <a16:creationId xmlns:a16="http://schemas.microsoft.com/office/drawing/2014/main" id="{B6C3D3F7-F84D-42B6-8969-7410207DA43B}"/>
              </a:ext>
            </a:extLst>
          </p:cNvPr>
          <p:cNvSpPr>
            <a:spLocks noGrp="1"/>
          </p:cNvSpPr>
          <p:nvPr>
            <p:ph type="sldNum" sz="quarter" idx="12"/>
          </p:nvPr>
        </p:nvSpPr>
        <p:spPr/>
        <p:txBody>
          <a:bodyPr/>
          <a:lstStyle/>
          <a:p>
            <a:fld id="{C4B85148-DB98-4269-ACE6-2DF49F9918C9}" type="slidenum">
              <a:rPr lang="en-US" smtClean="0">
                <a:solidFill>
                  <a:prstClr val="black"/>
                </a:solidFill>
              </a:rPr>
              <a:pPr/>
              <a:t>3</a:t>
            </a:fld>
            <a:endParaRPr lang="en-US" dirty="0">
              <a:solidFill>
                <a:prstClr val="black"/>
              </a:solidFill>
            </a:endParaRPr>
          </a:p>
        </p:txBody>
      </p:sp>
      <p:sp>
        <p:nvSpPr>
          <p:cNvPr id="5" name="Date Placeholder 4">
            <a:extLst>
              <a:ext uri="{FF2B5EF4-FFF2-40B4-BE49-F238E27FC236}">
                <a16:creationId xmlns:a16="http://schemas.microsoft.com/office/drawing/2014/main" id="{9F3125CB-8591-4B22-9A5A-B603876CDC60}"/>
              </a:ext>
            </a:extLst>
          </p:cNvPr>
          <p:cNvSpPr>
            <a:spLocks noGrp="1"/>
          </p:cNvSpPr>
          <p:nvPr>
            <p:ph type="dt" sz="half" idx="2"/>
          </p:nvPr>
        </p:nvSpPr>
        <p:spPr/>
        <p:txBody>
          <a:bodyPr/>
          <a:lstStyle/>
          <a:p>
            <a:fld id="{9D606A60-DEFC-4E39-B9CA-C0170745B677}" type="datetime1">
              <a:rPr lang="en-US" smtClean="0"/>
              <a:t>6/26/2017</a:t>
            </a:fld>
            <a:endParaRPr lang="en-US"/>
          </a:p>
        </p:txBody>
      </p:sp>
      <p:pic>
        <p:nvPicPr>
          <p:cNvPr id="7" name="Picture 6">
            <a:extLst>
              <a:ext uri="{FF2B5EF4-FFF2-40B4-BE49-F238E27FC236}">
                <a16:creationId xmlns:a16="http://schemas.microsoft.com/office/drawing/2014/main" id="{55CC142E-84F6-4AE6-AF95-6085793C2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800"/>
            <a:ext cx="7946232" cy="5410200"/>
          </a:xfrm>
          <a:prstGeom prst="rect">
            <a:avLst/>
          </a:prstGeom>
        </p:spPr>
      </p:pic>
      <p:cxnSp>
        <p:nvCxnSpPr>
          <p:cNvPr id="11" name="Straight Arrow Connector 10">
            <a:extLst>
              <a:ext uri="{FF2B5EF4-FFF2-40B4-BE49-F238E27FC236}">
                <a16:creationId xmlns:a16="http://schemas.microsoft.com/office/drawing/2014/main" id="{AB0D5964-7830-4DD2-AC3D-329373FE1DE2}"/>
              </a:ext>
            </a:extLst>
          </p:cNvPr>
          <p:cNvCxnSpPr>
            <a:cxnSpLocks/>
          </p:cNvCxnSpPr>
          <p:nvPr/>
        </p:nvCxnSpPr>
        <p:spPr bwMode="auto">
          <a:xfrm>
            <a:off x="8077200" y="2209800"/>
            <a:ext cx="0" cy="1600200"/>
          </a:xfrm>
          <a:prstGeom prst="straightConnector1">
            <a:avLst/>
          </a:prstGeom>
          <a:solidFill>
            <a:schemeClr val="accent1"/>
          </a:solidFill>
          <a:ln w="38100" cap="flat" cmpd="sng" algn="ctr">
            <a:solidFill>
              <a:schemeClr val="tx1"/>
            </a:solidFill>
            <a:prstDash val="solid"/>
            <a:round/>
            <a:headEnd type="triangle"/>
            <a:tailEnd type="triangle"/>
          </a:ln>
          <a:effectLst/>
        </p:spPr>
      </p:cxnSp>
      <p:cxnSp>
        <p:nvCxnSpPr>
          <p:cNvPr id="13" name="Straight Arrow Connector 12">
            <a:extLst>
              <a:ext uri="{FF2B5EF4-FFF2-40B4-BE49-F238E27FC236}">
                <a16:creationId xmlns:a16="http://schemas.microsoft.com/office/drawing/2014/main" id="{93B11200-86D8-404C-A7C3-B55E690B77D1}"/>
              </a:ext>
            </a:extLst>
          </p:cNvPr>
          <p:cNvCxnSpPr>
            <a:cxnSpLocks/>
          </p:cNvCxnSpPr>
          <p:nvPr/>
        </p:nvCxnSpPr>
        <p:spPr bwMode="auto">
          <a:xfrm>
            <a:off x="8077200" y="3962400"/>
            <a:ext cx="0" cy="1219200"/>
          </a:xfrm>
          <a:prstGeom prst="straightConnector1">
            <a:avLst/>
          </a:prstGeom>
          <a:solidFill>
            <a:schemeClr val="accent1"/>
          </a:solidFill>
          <a:ln w="38100" cap="flat" cmpd="sng" algn="ctr">
            <a:solidFill>
              <a:schemeClr val="tx1"/>
            </a:solidFill>
            <a:prstDash val="solid"/>
            <a:round/>
            <a:headEnd type="triangle"/>
            <a:tailEnd type="triangle"/>
          </a:ln>
          <a:effectLst/>
        </p:spPr>
      </p:cxnSp>
      <p:sp>
        <p:nvSpPr>
          <p:cNvPr id="16" name="Rectangle 15">
            <a:extLst>
              <a:ext uri="{FF2B5EF4-FFF2-40B4-BE49-F238E27FC236}">
                <a16:creationId xmlns:a16="http://schemas.microsoft.com/office/drawing/2014/main" id="{B6603303-FF80-481B-9C0B-00460684F8E0}"/>
              </a:ext>
            </a:extLst>
          </p:cNvPr>
          <p:cNvSpPr/>
          <p:nvPr/>
        </p:nvSpPr>
        <p:spPr>
          <a:xfrm>
            <a:off x="2286000" y="2644170"/>
            <a:ext cx="4572000" cy="461665"/>
          </a:xfrm>
          <a:prstGeom prst="rect">
            <a:avLst/>
          </a:prstGeom>
        </p:spPr>
        <p:txBody>
          <a:bodyPr>
            <a:spAutoFit/>
          </a:bodyPr>
          <a:lstStyle/>
          <a:p>
            <a:endParaRPr lang="en-US" dirty="0"/>
          </a:p>
        </p:txBody>
      </p:sp>
      <p:sp>
        <p:nvSpPr>
          <p:cNvPr id="17" name="Rectangle 16">
            <a:extLst>
              <a:ext uri="{FF2B5EF4-FFF2-40B4-BE49-F238E27FC236}">
                <a16:creationId xmlns:a16="http://schemas.microsoft.com/office/drawing/2014/main" id="{1293F2E7-29D9-4C33-BED4-2EF673D16775}"/>
              </a:ext>
            </a:extLst>
          </p:cNvPr>
          <p:cNvSpPr/>
          <p:nvPr/>
        </p:nvSpPr>
        <p:spPr>
          <a:xfrm>
            <a:off x="7842334" y="1009471"/>
            <a:ext cx="1295400" cy="1200329"/>
          </a:xfrm>
          <a:prstGeom prst="rect">
            <a:avLst/>
          </a:prstGeom>
        </p:spPr>
        <p:txBody>
          <a:bodyPr wrap="square">
            <a:spAutoFit/>
          </a:bodyPr>
          <a:lstStyle/>
          <a:p>
            <a:r>
              <a:rPr lang="en-US" dirty="0"/>
              <a:t>Cloud + to </a:t>
            </a:r>
            <a:r>
              <a:rPr lang="en-US" b="1" dirty="0"/>
              <a:t>$800B</a:t>
            </a:r>
          </a:p>
        </p:txBody>
      </p:sp>
      <p:sp>
        <p:nvSpPr>
          <p:cNvPr id="18" name="Rectangle 17">
            <a:extLst>
              <a:ext uri="{FF2B5EF4-FFF2-40B4-BE49-F238E27FC236}">
                <a16:creationId xmlns:a16="http://schemas.microsoft.com/office/drawing/2014/main" id="{BD8077EF-CE78-406F-AB3D-DEAC3755DDAB}"/>
              </a:ext>
            </a:extLst>
          </p:cNvPr>
          <p:cNvSpPr/>
          <p:nvPr/>
        </p:nvSpPr>
        <p:spPr>
          <a:xfrm>
            <a:off x="7897416" y="5334000"/>
            <a:ext cx="1295400" cy="830997"/>
          </a:xfrm>
          <a:prstGeom prst="rect">
            <a:avLst/>
          </a:prstGeom>
        </p:spPr>
        <p:txBody>
          <a:bodyPr wrap="square">
            <a:spAutoFit/>
          </a:bodyPr>
          <a:lstStyle/>
          <a:p>
            <a:r>
              <a:rPr lang="en-US" dirty="0"/>
              <a:t>Non</a:t>
            </a:r>
            <a:br>
              <a:rPr lang="en-US" dirty="0"/>
            </a:br>
            <a:r>
              <a:rPr lang="en-US" dirty="0"/>
              <a:t>Cloud -</a:t>
            </a:r>
          </a:p>
        </p:txBody>
      </p:sp>
    </p:spTree>
    <p:extLst>
      <p:ext uri="{BB962C8B-B14F-4D97-AF65-F5344CB8AC3E}">
        <p14:creationId xmlns:p14="http://schemas.microsoft.com/office/powerpoint/2010/main" val="2870768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47950-3F8B-4D45-B402-1187AA5F5EF2}"/>
              </a:ext>
            </a:extLst>
          </p:cNvPr>
          <p:cNvSpPr>
            <a:spLocks noGrp="1"/>
          </p:cNvSpPr>
          <p:nvPr>
            <p:ph type="title"/>
          </p:nvPr>
        </p:nvSpPr>
        <p:spPr>
          <a:xfrm>
            <a:off x="0" y="40142"/>
            <a:ext cx="9144000" cy="1143000"/>
          </a:xfrm>
        </p:spPr>
        <p:txBody>
          <a:bodyPr/>
          <a:lstStyle/>
          <a:p>
            <a:r>
              <a:rPr lang="en-US" dirty="0"/>
              <a:t>IDC Public Cloud Computing Expenditures</a:t>
            </a:r>
          </a:p>
        </p:txBody>
      </p:sp>
      <p:sp>
        <p:nvSpPr>
          <p:cNvPr id="4" name="Slide Number Placeholder 3">
            <a:extLst>
              <a:ext uri="{FF2B5EF4-FFF2-40B4-BE49-F238E27FC236}">
                <a16:creationId xmlns:a16="http://schemas.microsoft.com/office/drawing/2014/main" id="{899574C0-ACD5-4CD8-A8CF-E2C6F688C014}"/>
              </a:ext>
            </a:extLst>
          </p:cNvPr>
          <p:cNvSpPr>
            <a:spLocks noGrp="1"/>
          </p:cNvSpPr>
          <p:nvPr>
            <p:ph type="sldNum" sz="quarter" idx="12"/>
          </p:nvPr>
        </p:nvSpPr>
        <p:spPr/>
        <p:txBody>
          <a:bodyPr/>
          <a:lstStyle/>
          <a:p>
            <a:fld id="{C4B85148-DB98-4269-ACE6-2DF49F9918C9}" type="slidenum">
              <a:rPr lang="en-US" smtClean="0">
                <a:solidFill>
                  <a:prstClr val="black"/>
                </a:solidFill>
              </a:rPr>
              <a:pPr/>
              <a:t>4</a:t>
            </a:fld>
            <a:endParaRPr lang="en-US" dirty="0">
              <a:solidFill>
                <a:prstClr val="black"/>
              </a:solidFill>
            </a:endParaRPr>
          </a:p>
        </p:txBody>
      </p:sp>
      <p:sp>
        <p:nvSpPr>
          <p:cNvPr id="5" name="Date Placeholder 4">
            <a:extLst>
              <a:ext uri="{FF2B5EF4-FFF2-40B4-BE49-F238E27FC236}">
                <a16:creationId xmlns:a16="http://schemas.microsoft.com/office/drawing/2014/main" id="{970C0C77-E3CC-48A1-9722-EEF39ABFD285}"/>
              </a:ext>
            </a:extLst>
          </p:cNvPr>
          <p:cNvSpPr>
            <a:spLocks noGrp="1"/>
          </p:cNvSpPr>
          <p:nvPr>
            <p:ph type="dt" sz="half" idx="2"/>
          </p:nvPr>
        </p:nvSpPr>
        <p:spPr/>
        <p:txBody>
          <a:bodyPr/>
          <a:lstStyle/>
          <a:p>
            <a:fld id="{9D606A60-DEFC-4E39-B9CA-C0170745B677}" type="datetime1">
              <a:rPr lang="en-US" smtClean="0"/>
              <a:t>6/26/2017</a:t>
            </a:fld>
            <a:endParaRPr lang="en-US"/>
          </a:p>
        </p:txBody>
      </p:sp>
      <p:pic>
        <p:nvPicPr>
          <p:cNvPr id="7" name="Picture 6">
            <a:extLst>
              <a:ext uri="{FF2B5EF4-FFF2-40B4-BE49-F238E27FC236}">
                <a16:creationId xmlns:a16="http://schemas.microsoft.com/office/drawing/2014/main" id="{1B19FD8F-4F12-48CF-9D1E-23292F9B0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046428"/>
            <a:ext cx="9144000" cy="4552950"/>
          </a:xfrm>
          <a:prstGeom prst="rect">
            <a:avLst/>
          </a:prstGeom>
        </p:spPr>
      </p:pic>
      <p:sp>
        <p:nvSpPr>
          <p:cNvPr id="8" name="Rectangle 7">
            <a:extLst>
              <a:ext uri="{FF2B5EF4-FFF2-40B4-BE49-F238E27FC236}">
                <a16:creationId xmlns:a16="http://schemas.microsoft.com/office/drawing/2014/main" id="{256003DA-4E12-4D4E-BDDF-E634B0F4FDA1}"/>
              </a:ext>
            </a:extLst>
          </p:cNvPr>
          <p:cNvSpPr/>
          <p:nvPr/>
        </p:nvSpPr>
        <p:spPr>
          <a:xfrm>
            <a:off x="6728460" y="5745308"/>
            <a:ext cx="2057400" cy="461665"/>
          </a:xfrm>
          <a:prstGeom prst="rect">
            <a:avLst/>
          </a:prstGeom>
        </p:spPr>
        <p:txBody>
          <a:bodyPr wrap="square">
            <a:spAutoFit/>
          </a:bodyPr>
          <a:lstStyle/>
          <a:p>
            <a:r>
              <a:rPr lang="en-US" b="1" dirty="0"/>
              <a:t>Cloud $162B</a:t>
            </a:r>
          </a:p>
        </p:txBody>
      </p:sp>
    </p:spTree>
    <p:extLst>
      <p:ext uri="{BB962C8B-B14F-4D97-AF65-F5344CB8AC3E}">
        <p14:creationId xmlns:p14="http://schemas.microsoft.com/office/powerpoint/2010/main" val="1594693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0B9CE6-0BDA-4F94-AA05-A9C33657A4E9}"/>
              </a:ext>
            </a:extLst>
          </p:cNvPr>
          <p:cNvSpPr>
            <a:spLocks noGrp="1"/>
          </p:cNvSpPr>
          <p:nvPr>
            <p:ph type="title"/>
          </p:nvPr>
        </p:nvSpPr>
        <p:spPr>
          <a:xfrm>
            <a:off x="30479" y="15240"/>
            <a:ext cx="8950233" cy="899160"/>
          </a:xfrm>
        </p:spPr>
        <p:txBody>
          <a:bodyPr/>
          <a:lstStyle/>
          <a:p>
            <a:r>
              <a:rPr lang="en-US" dirty="0"/>
              <a:t>Gartner on Public Clouds</a:t>
            </a:r>
          </a:p>
        </p:txBody>
      </p:sp>
      <p:sp>
        <p:nvSpPr>
          <p:cNvPr id="4" name="Slide Number Placeholder 3">
            <a:extLst>
              <a:ext uri="{FF2B5EF4-FFF2-40B4-BE49-F238E27FC236}">
                <a16:creationId xmlns:a16="http://schemas.microsoft.com/office/drawing/2014/main" id="{A78D04BE-D676-453F-98F1-BA5DCE458A07}"/>
              </a:ext>
            </a:extLst>
          </p:cNvPr>
          <p:cNvSpPr>
            <a:spLocks noGrp="1"/>
          </p:cNvSpPr>
          <p:nvPr>
            <p:ph type="sldNum" sz="quarter" idx="12"/>
          </p:nvPr>
        </p:nvSpPr>
        <p:spPr/>
        <p:txBody>
          <a:bodyPr/>
          <a:lstStyle/>
          <a:p>
            <a:fld id="{C4B85148-DB98-4269-ACE6-2DF49F9918C9}" type="slidenum">
              <a:rPr lang="en-US" smtClean="0">
                <a:solidFill>
                  <a:prstClr val="black"/>
                </a:solidFill>
              </a:rPr>
              <a:pPr/>
              <a:t>5</a:t>
            </a:fld>
            <a:endParaRPr lang="en-US" dirty="0">
              <a:solidFill>
                <a:prstClr val="black"/>
              </a:solidFill>
            </a:endParaRPr>
          </a:p>
        </p:txBody>
      </p:sp>
      <p:sp>
        <p:nvSpPr>
          <p:cNvPr id="5" name="Date Placeholder 4">
            <a:extLst>
              <a:ext uri="{FF2B5EF4-FFF2-40B4-BE49-F238E27FC236}">
                <a16:creationId xmlns:a16="http://schemas.microsoft.com/office/drawing/2014/main" id="{36BAFB15-A552-47BF-96CF-DD58B329BA3D}"/>
              </a:ext>
            </a:extLst>
          </p:cNvPr>
          <p:cNvSpPr>
            <a:spLocks noGrp="1"/>
          </p:cNvSpPr>
          <p:nvPr>
            <p:ph type="dt" sz="half" idx="2"/>
          </p:nvPr>
        </p:nvSpPr>
        <p:spPr/>
        <p:txBody>
          <a:bodyPr/>
          <a:lstStyle/>
          <a:p>
            <a:fld id="{9D606A60-DEFC-4E39-B9CA-C0170745B677}" type="datetime1">
              <a:rPr lang="en-US" smtClean="0"/>
              <a:t>6/26/2017</a:t>
            </a:fld>
            <a:endParaRPr lang="en-US"/>
          </a:p>
        </p:txBody>
      </p:sp>
      <p:pic>
        <p:nvPicPr>
          <p:cNvPr id="7" name="Picture 6">
            <a:extLst>
              <a:ext uri="{FF2B5EF4-FFF2-40B4-BE49-F238E27FC236}">
                <a16:creationId xmlns:a16="http://schemas.microsoft.com/office/drawing/2014/main" id="{AE6EAE28-1AB0-47C0-9931-614148359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 y="807634"/>
            <a:ext cx="9170732" cy="5013960"/>
          </a:xfrm>
          <a:prstGeom prst="rect">
            <a:avLst/>
          </a:prstGeom>
        </p:spPr>
      </p:pic>
      <p:sp>
        <p:nvSpPr>
          <p:cNvPr id="10" name="Rectangle 9">
            <a:extLst>
              <a:ext uri="{FF2B5EF4-FFF2-40B4-BE49-F238E27FC236}">
                <a16:creationId xmlns:a16="http://schemas.microsoft.com/office/drawing/2014/main" id="{5D8D11FB-4DA7-4514-9B61-FFC2D812CF09}"/>
              </a:ext>
            </a:extLst>
          </p:cNvPr>
          <p:cNvSpPr/>
          <p:nvPr/>
        </p:nvSpPr>
        <p:spPr>
          <a:xfrm>
            <a:off x="6728460" y="5745308"/>
            <a:ext cx="2057400" cy="461665"/>
          </a:xfrm>
          <a:prstGeom prst="rect">
            <a:avLst/>
          </a:prstGeom>
        </p:spPr>
        <p:txBody>
          <a:bodyPr wrap="square">
            <a:spAutoFit/>
          </a:bodyPr>
          <a:lstStyle/>
          <a:p>
            <a:r>
              <a:rPr lang="en-US" b="1" dirty="0"/>
              <a:t>Cloud $383B</a:t>
            </a:r>
          </a:p>
        </p:txBody>
      </p:sp>
    </p:spTree>
    <p:extLst>
      <p:ext uri="{BB962C8B-B14F-4D97-AF65-F5344CB8AC3E}">
        <p14:creationId xmlns:p14="http://schemas.microsoft.com/office/powerpoint/2010/main" val="16371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0B9CE6-0BDA-4F94-AA05-A9C33657A4E9}"/>
              </a:ext>
            </a:extLst>
          </p:cNvPr>
          <p:cNvSpPr>
            <a:spLocks noGrp="1"/>
          </p:cNvSpPr>
          <p:nvPr>
            <p:ph type="title"/>
          </p:nvPr>
        </p:nvSpPr>
        <p:spPr>
          <a:xfrm>
            <a:off x="30479" y="15240"/>
            <a:ext cx="8950233" cy="744671"/>
          </a:xfrm>
        </p:spPr>
        <p:txBody>
          <a:bodyPr/>
          <a:lstStyle/>
          <a:p>
            <a:r>
              <a:rPr lang="en-US" dirty="0"/>
              <a:t>Amazon’s e-commerce is a blip on AWS</a:t>
            </a:r>
          </a:p>
        </p:txBody>
      </p:sp>
      <p:sp>
        <p:nvSpPr>
          <p:cNvPr id="4" name="Slide Number Placeholder 3">
            <a:extLst>
              <a:ext uri="{FF2B5EF4-FFF2-40B4-BE49-F238E27FC236}">
                <a16:creationId xmlns:a16="http://schemas.microsoft.com/office/drawing/2014/main" id="{A78D04BE-D676-453F-98F1-BA5DCE458A07}"/>
              </a:ext>
            </a:extLst>
          </p:cNvPr>
          <p:cNvSpPr>
            <a:spLocks noGrp="1"/>
          </p:cNvSpPr>
          <p:nvPr>
            <p:ph type="sldNum" sz="quarter" idx="12"/>
          </p:nvPr>
        </p:nvSpPr>
        <p:spPr/>
        <p:txBody>
          <a:bodyPr/>
          <a:lstStyle/>
          <a:p>
            <a:fld id="{C4B85148-DB98-4269-ACE6-2DF49F9918C9}" type="slidenum">
              <a:rPr lang="en-US" smtClean="0">
                <a:solidFill>
                  <a:prstClr val="black"/>
                </a:solidFill>
              </a:rPr>
              <a:pPr/>
              <a:t>6</a:t>
            </a:fld>
            <a:endParaRPr lang="en-US" dirty="0">
              <a:solidFill>
                <a:prstClr val="black"/>
              </a:solidFill>
            </a:endParaRPr>
          </a:p>
        </p:txBody>
      </p:sp>
      <p:sp>
        <p:nvSpPr>
          <p:cNvPr id="5" name="Date Placeholder 4">
            <a:extLst>
              <a:ext uri="{FF2B5EF4-FFF2-40B4-BE49-F238E27FC236}">
                <a16:creationId xmlns:a16="http://schemas.microsoft.com/office/drawing/2014/main" id="{36BAFB15-A552-47BF-96CF-DD58B329BA3D}"/>
              </a:ext>
            </a:extLst>
          </p:cNvPr>
          <p:cNvSpPr>
            <a:spLocks noGrp="1"/>
          </p:cNvSpPr>
          <p:nvPr>
            <p:ph type="dt" sz="half" idx="2"/>
          </p:nvPr>
        </p:nvSpPr>
        <p:spPr/>
        <p:txBody>
          <a:bodyPr/>
          <a:lstStyle/>
          <a:p>
            <a:fld id="{9D606A60-DEFC-4E39-B9CA-C0170745B677}" type="datetime1">
              <a:rPr lang="en-US" smtClean="0"/>
              <a:t>6/26/2017</a:t>
            </a:fld>
            <a:endParaRPr lang="en-US"/>
          </a:p>
        </p:txBody>
      </p:sp>
      <p:pic>
        <p:nvPicPr>
          <p:cNvPr id="3" name="Picture 2">
            <a:extLst>
              <a:ext uri="{FF2B5EF4-FFF2-40B4-BE49-F238E27FC236}">
                <a16:creationId xmlns:a16="http://schemas.microsoft.com/office/drawing/2014/main" id="{734D148F-D91A-4F26-9F12-BD1473C3E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 y="729431"/>
            <a:ext cx="8580121" cy="6086523"/>
          </a:xfrm>
          <a:prstGeom prst="rect">
            <a:avLst/>
          </a:prstGeom>
        </p:spPr>
      </p:pic>
    </p:spTree>
    <p:extLst>
      <p:ext uri="{BB962C8B-B14F-4D97-AF65-F5344CB8AC3E}">
        <p14:creationId xmlns:p14="http://schemas.microsoft.com/office/powerpoint/2010/main" val="226343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C40D-53F1-412F-B2DF-271A7D87E41C}"/>
              </a:ext>
            </a:extLst>
          </p:cNvPr>
          <p:cNvSpPr>
            <a:spLocks noGrp="1"/>
          </p:cNvSpPr>
          <p:nvPr>
            <p:ph type="title"/>
          </p:nvPr>
        </p:nvSpPr>
        <p:spPr>
          <a:xfrm>
            <a:off x="0" y="0"/>
            <a:ext cx="9144000" cy="1143000"/>
          </a:xfrm>
        </p:spPr>
        <p:txBody>
          <a:bodyPr/>
          <a:lstStyle/>
          <a:p>
            <a:r>
              <a:rPr lang="en-US" dirty="0"/>
              <a:t>BDO Technology CFO Survey on what matters to them: Clouds, IoT, AI …</a:t>
            </a:r>
          </a:p>
        </p:txBody>
      </p:sp>
      <p:pic>
        <p:nvPicPr>
          <p:cNvPr id="7" name="Content Placeholder 6">
            <a:extLst>
              <a:ext uri="{FF2B5EF4-FFF2-40B4-BE49-F238E27FC236}">
                <a16:creationId xmlns:a16="http://schemas.microsoft.com/office/drawing/2014/main" id="{AC74DE21-1A5F-4A5C-B34C-0E9C09CD29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965" y="1138163"/>
            <a:ext cx="7602070" cy="4038600"/>
          </a:xfrm>
        </p:spPr>
      </p:pic>
      <p:sp>
        <p:nvSpPr>
          <p:cNvPr id="4" name="Slide Number Placeholder 3">
            <a:extLst>
              <a:ext uri="{FF2B5EF4-FFF2-40B4-BE49-F238E27FC236}">
                <a16:creationId xmlns:a16="http://schemas.microsoft.com/office/drawing/2014/main" id="{4A7A2696-E90E-4A64-9748-DA1CBEC3448C}"/>
              </a:ext>
            </a:extLst>
          </p:cNvPr>
          <p:cNvSpPr>
            <a:spLocks noGrp="1"/>
          </p:cNvSpPr>
          <p:nvPr>
            <p:ph type="sldNum" sz="quarter" idx="12"/>
          </p:nvPr>
        </p:nvSpPr>
        <p:spPr/>
        <p:txBody>
          <a:bodyPr/>
          <a:lstStyle/>
          <a:p>
            <a:fld id="{C4B85148-DB98-4269-ACE6-2DF49F9918C9}" type="slidenum">
              <a:rPr lang="en-US" smtClean="0">
                <a:solidFill>
                  <a:prstClr val="black"/>
                </a:solidFill>
              </a:rPr>
              <a:pPr/>
              <a:t>7</a:t>
            </a:fld>
            <a:endParaRPr lang="en-US" dirty="0">
              <a:solidFill>
                <a:prstClr val="black"/>
              </a:solidFill>
            </a:endParaRPr>
          </a:p>
        </p:txBody>
      </p:sp>
      <p:sp>
        <p:nvSpPr>
          <p:cNvPr id="5" name="Date Placeholder 4">
            <a:extLst>
              <a:ext uri="{FF2B5EF4-FFF2-40B4-BE49-F238E27FC236}">
                <a16:creationId xmlns:a16="http://schemas.microsoft.com/office/drawing/2014/main" id="{43EE6AAD-6A4A-4657-8971-482814CC593E}"/>
              </a:ext>
            </a:extLst>
          </p:cNvPr>
          <p:cNvSpPr>
            <a:spLocks noGrp="1"/>
          </p:cNvSpPr>
          <p:nvPr>
            <p:ph type="dt" sz="half" idx="2"/>
          </p:nvPr>
        </p:nvSpPr>
        <p:spPr/>
        <p:txBody>
          <a:bodyPr/>
          <a:lstStyle/>
          <a:p>
            <a:fld id="{9D606A60-DEFC-4E39-B9CA-C0170745B677}" type="datetime1">
              <a:rPr lang="en-US" smtClean="0"/>
              <a:t>6/26/2017</a:t>
            </a:fld>
            <a:endParaRPr lang="en-US"/>
          </a:p>
        </p:txBody>
      </p:sp>
      <p:sp>
        <p:nvSpPr>
          <p:cNvPr id="8" name="Rectangle 7">
            <a:extLst>
              <a:ext uri="{FF2B5EF4-FFF2-40B4-BE49-F238E27FC236}">
                <a16:creationId xmlns:a16="http://schemas.microsoft.com/office/drawing/2014/main" id="{9DEC00B8-087B-49A7-BCE1-A5D7B9C55EC7}"/>
              </a:ext>
            </a:extLst>
          </p:cNvPr>
          <p:cNvSpPr/>
          <p:nvPr/>
        </p:nvSpPr>
        <p:spPr>
          <a:xfrm>
            <a:off x="0" y="5283308"/>
            <a:ext cx="9144000" cy="830997"/>
          </a:xfrm>
          <a:prstGeom prst="rect">
            <a:avLst/>
          </a:prstGeom>
        </p:spPr>
        <p:txBody>
          <a:bodyPr wrap="square">
            <a:spAutoFit/>
          </a:bodyPr>
          <a:lstStyle/>
          <a:p>
            <a:r>
              <a:rPr lang="en-US" dirty="0"/>
              <a:t>https://www.forbes.com/sites/louiscolumbus/2017/04/29/roundup-of-cloud-computing-forecasts-2017</a:t>
            </a:r>
          </a:p>
        </p:txBody>
      </p:sp>
    </p:spTree>
    <p:extLst>
      <p:ext uri="{BB962C8B-B14F-4D97-AF65-F5344CB8AC3E}">
        <p14:creationId xmlns:p14="http://schemas.microsoft.com/office/powerpoint/2010/main" val="578211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BBB13-3255-4137-BE85-2C9808EECD79}"/>
              </a:ext>
            </a:extLst>
          </p:cNvPr>
          <p:cNvSpPr>
            <a:spLocks noGrp="1"/>
          </p:cNvSpPr>
          <p:nvPr>
            <p:ph type="title"/>
          </p:nvPr>
        </p:nvSpPr>
        <p:spPr>
          <a:xfrm>
            <a:off x="270327" y="0"/>
            <a:ext cx="8382000" cy="1143000"/>
          </a:xfrm>
        </p:spPr>
        <p:txBody>
          <a:bodyPr/>
          <a:lstStyle/>
          <a:p>
            <a:r>
              <a:rPr lang="en-US" dirty="0"/>
              <a:t>Charge to the Panel I</a:t>
            </a:r>
          </a:p>
        </p:txBody>
      </p:sp>
      <p:sp>
        <p:nvSpPr>
          <p:cNvPr id="3" name="Content Placeholder 2">
            <a:extLst>
              <a:ext uri="{FF2B5EF4-FFF2-40B4-BE49-F238E27FC236}">
                <a16:creationId xmlns:a16="http://schemas.microsoft.com/office/drawing/2014/main" id="{A0993CA1-DC9D-4FDC-AAE7-BD8803B3244C}"/>
              </a:ext>
            </a:extLst>
          </p:cNvPr>
          <p:cNvSpPr>
            <a:spLocks noGrp="1"/>
          </p:cNvSpPr>
          <p:nvPr>
            <p:ph idx="1"/>
          </p:nvPr>
        </p:nvSpPr>
        <p:spPr>
          <a:xfrm>
            <a:off x="0" y="990600"/>
            <a:ext cx="9144000" cy="5867400"/>
          </a:xfrm>
          <a:solidFill>
            <a:schemeClr val="tx2"/>
          </a:solidFill>
        </p:spPr>
        <p:txBody>
          <a:bodyPr/>
          <a:lstStyle/>
          <a:p>
            <a:pPr marL="0" indent="0">
              <a:buNone/>
            </a:pPr>
            <a:r>
              <a:rPr lang="en-US" dirty="0"/>
              <a:t>Examine Possible Topics. These can be looked from either an industry or scientific research perspective or of course, both. </a:t>
            </a:r>
          </a:p>
          <a:p>
            <a:pPr marL="457200" indent="-457200">
              <a:buFont typeface="+mj-lt"/>
              <a:buAutoNum type="arabicPeriod"/>
            </a:pPr>
            <a:r>
              <a:rPr lang="en-US" dirty="0"/>
              <a:t>In terms of Hardware and Software architecture, how are public clouds different from a general data center -- given one can get HPC clusters, GPU's, FPGA's, large and small memories from clouds?</a:t>
            </a:r>
          </a:p>
          <a:p>
            <a:pPr marL="457200" indent="-457200">
              <a:buFont typeface="+mj-lt"/>
              <a:buAutoNum type="arabicPeriod"/>
            </a:pPr>
            <a:r>
              <a:rPr lang="en-US" dirty="0"/>
              <a:t>People talk about "convergence" such as that between simulation and big data analysis. Will this be realized on clouds and if so, how? Would it be heterogeneous hardware and software but all called "cloud". Would it be with uniform software such as using MPI to solve all problems? Usually, solutions are in between extremes -- if so what middle ground do you see?</a:t>
            </a:r>
          </a:p>
          <a:p>
            <a:pPr marL="457200" indent="-457200">
              <a:buFont typeface="+mj-lt"/>
              <a:buAutoNum type="arabicPeriod"/>
            </a:pPr>
            <a:r>
              <a:rPr lang="en-US" dirty="0"/>
              <a:t>What computing is not or will not be possible in clouds? Where do classic medium size compute providers such as a University Center position themselves? Are there/Will there be exascale clouds? This is sort of expanding on recent Cloud Forward workshop report “The Future of Cloud for Academic Research Computing” </a:t>
            </a:r>
            <a:r>
              <a:rPr lang="en-US" dirty="0">
                <a:hlinkClick r:id="rId2"/>
              </a:rPr>
              <a:t>https://www.researchgate.net/publication/317835476_The_Future_of_Cloud_for_Academic_Research_Computing</a:t>
            </a:r>
            <a:r>
              <a:rPr lang="en-US" dirty="0"/>
              <a:t>  </a:t>
            </a:r>
            <a:br>
              <a:rPr lang="en-US" dirty="0"/>
            </a:br>
            <a:endParaRPr lang="en-US" dirty="0"/>
          </a:p>
        </p:txBody>
      </p:sp>
      <p:sp>
        <p:nvSpPr>
          <p:cNvPr id="4" name="Slide Number Placeholder 3">
            <a:extLst>
              <a:ext uri="{FF2B5EF4-FFF2-40B4-BE49-F238E27FC236}">
                <a16:creationId xmlns:a16="http://schemas.microsoft.com/office/drawing/2014/main" id="{A07508D4-BFC9-4F42-A4DA-9ABA2A8DD2E6}"/>
              </a:ext>
            </a:extLst>
          </p:cNvPr>
          <p:cNvSpPr>
            <a:spLocks noGrp="1"/>
          </p:cNvSpPr>
          <p:nvPr>
            <p:ph type="sldNum" sz="quarter" idx="12"/>
          </p:nvPr>
        </p:nvSpPr>
        <p:spPr/>
        <p:txBody>
          <a:bodyPr/>
          <a:lstStyle/>
          <a:p>
            <a:fld id="{C4B85148-DB98-4269-ACE6-2DF49F9918C9}" type="slidenum">
              <a:rPr lang="en-US" smtClean="0">
                <a:solidFill>
                  <a:prstClr val="black"/>
                </a:solidFill>
              </a:rPr>
              <a:pPr/>
              <a:t>8</a:t>
            </a:fld>
            <a:endParaRPr lang="en-US" dirty="0">
              <a:solidFill>
                <a:prstClr val="black"/>
              </a:solidFill>
            </a:endParaRPr>
          </a:p>
        </p:txBody>
      </p:sp>
      <p:sp>
        <p:nvSpPr>
          <p:cNvPr id="5" name="Date Placeholder 4">
            <a:extLst>
              <a:ext uri="{FF2B5EF4-FFF2-40B4-BE49-F238E27FC236}">
                <a16:creationId xmlns:a16="http://schemas.microsoft.com/office/drawing/2014/main" id="{F39CD697-9B62-40FE-927B-972B7F4A73AB}"/>
              </a:ext>
            </a:extLst>
          </p:cNvPr>
          <p:cNvSpPr>
            <a:spLocks noGrp="1"/>
          </p:cNvSpPr>
          <p:nvPr>
            <p:ph type="dt" sz="half" idx="2"/>
          </p:nvPr>
        </p:nvSpPr>
        <p:spPr/>
        <p:txBody>
          <a:bodyPr/>
          <a:lstStyle/>
          <a:p>
            <a:fld id="{9D606A60-DEFC-4E39-B9CA-C0170745B677}" type="datetime1">
              <a:rPr lang="en-US" smtClean="0"/>
              <a:t>6/26/2017</a:t>
            </a:fld>
            <a:endParaRPr lang="en-US"/>
          </a:p>
        </p:txBody>
      </p:sp>
    </p:spTree>
    <p:extLst>
      <p:ext uri="{BB962C8B-B14F-4D97-AF65-F5344CB8AC3E}">
        <p14:creationId xmlns:p14="http://schemas.microsoft.com/office/powerpoint/2010/main" val="105063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0DC7-9642-42D0-AAD9-F2A1187475B3}"/>
              </a:ext>
            </a:extLst>
          </p:cNvPr>
          <p:cNvSpPr>
            <a:spLocks noGrp="1"/>
          </p:cNvSpPr>
          <p:nvPr>
            <p:ph type="title"/>
          </p:nvPr>
        </p:nvSpPr>
        <p:spPr>
          <a:xfrm>
            <a:off x="321628" y="15240"/>
            <a:ext cx="8382000" cy="670560"/>
          </a:xfrm>
        </p:spPr>
        <p:txBody>
          <a:bodyPr/>
          <a:lstStyle/>
          <a:p>
            <a:r>
              <a:rPr lang="en-US" dirty="0"/>
              <a:t>Charge to Panel II</a:t>
            </a:r>
          </a:p>
        </p:txBody>
      </p:sp>
      <p:sp>
        <p:nvSpPr>
          <p:cNvPr id="3" name="Content Placeholder 2">
            <a:extLst>
              <a:ext uri="{FF2B5EF4-FFF2-40B4-BE49-F238E27FC236}">
                <a16:creationId xmlns:a16="http://schemas.microsoft.com/office/drawing/2014/main" id="{5867F4E2-A678-4CFF-A842-469C17D61E8D}"/>
              </a:ext>
            </a:extLst>
          </p:cNvPr>
          <p:cNvSpPr>
            <a:spLocks noGrp="1"/>
          </p:cNvSpPr>
          <p:nvPr>
            <p:ph idx="1"/>
          </p:nvPr>
        </p:nvSpPr>
        <p:spPr>
          <a:xfrm>
            <a:off x="0" y="685800"/>
            <a:ext cx="9144000" cy="6172200"/>
          </a:xfrm>
          <a:solidFill>
            <a:schemeClr val="tx2"/>
          </a:solidFill>
        </p:spPr>
        <p:txBody>
          <a:bodyPr/>
          <a:lstStyle/>
          <a:p>
            <a:pPr marL="457200" indent="-457200">
              <a:buFont typeface="+mj-lt"/>
              <a:buAutoNum type="arabicPeriod" startAt="4"/>
            </a:pPr>
            <a:r>
              <a:rPr lang="en-US" dirty="0"/>
              <a:t>How do clouds "work" in a scientific research environment with many large distributed datasets (as in NASA and NIH data centers) that may need to be joined in an interdisciplinary study?</a:t>
            </a:r>
          </a:p>
          <a:p>
            <a:pPr marL="457200" indent="-457200">
              <a:buFont typeface="+mj-lt"/>
              <a:buAutoNum type="arabicPeriod" startAt="4"/>
            </a:pPr>
            <a:r>
              <a:rPr lang="en-US" dirty="0"/>
              <a:t>Are cloud-native applications important? What are good and bad ways of building them?</a:t>
            </a:r>
          </a:p>
          <a:p>
            <a:pPr marL="457200" indent="-457200">
              <a:buFont typeface="+mj-lt"/>
              <a:buAutoNum type="arabicPeriod" startAt="4"/>
            </a:pPr>
            <a:r>
              <a:rPr lang="en-US" dirty="0"/>
              <a:t>How important are hot trends such as Docker, </a:t>
            </a:r>
            <a:r>
              <a:rPr lang="en-US" dirty="0" err="1"/>
              <a:t>Serverless</a:t>
            </a:r>
            <a:r>
              <a:rPr lang="en-US" dirty="0"/>
              <a:t> Computing, edge/fog computing, event-driven computing, Function as a Service?</a:t>
            </a:r>
          </a:p>
          <a:p>
            <a:pPr marL="457200" indent="-457200">
              <a:buFont typeface="+mj-lt"/>
              <a:buAutoNum type="arabicPeriod" startAt="4"/>
            </a:pPr>
            <a:r>
              <a:rPr lang="en-US" dirty="0"/>
              <a:t>What are important points around security in clouds?</a:t>
            </a:r>
          </a:p>
          <a:p>
            <a:pPr marL="457200" indent="-457200">
              <a:buFont typeface="+mj-lt"/>
              <a:buAutoNum type="arabicPeriod" startAt="4"/>
            </a:pPr>
            <a:r>
              <a:rPr lang="en-US" dirty="0"/>
              <a:t>What are important academic research issues in Cloud arena?</a:t>
            </a:r>
          </a:p>
          <a:p>
            <a:pPr marL="457200" indent="-457200">
              <a:buFont typeface="+mj-lt"/>
              <a:buAutoNum type="arabicPeriod" startAt="4"/>
            </a:pPr>
            <a:r>
              <a:rPr lang="en-US" dirty="0"/>
              <a:t>How will public clouds change in next 3-5 years? Will they grow/shrink in terms of size/scope?</a:t>
            </a:r>
          </a:p>
          <a:p>
            <a:pPr marL="457200" indent="-457200">
              <a:buFont typeface="+mj-lt"/>
              <a:buAutoNum type="arabicPeriod" startAt="4"/>
            </a:pPr>
            <a:r>
              <a:rPr lang="en-US" dirty="0"/>
              <a:t>You have been appointed the director of a brand new cloud resource which will be fully operational 2 years from now. How would you design it?</a:t>
            </a:r>
          </a:p>
          <a:p>
            <a:pPr marL="457200" indent="-457200">
              <a:buFont typeface="+mj-lt"/>
              <a:buAutoNum type="arabicPeriod" startAt="4"/>
            </a:pPr>
            <a:r>
              <a:rPr lang="en-US" dirty="0"/>
              <a:t>You have been appointed chief data scientist for a top 10 University. You are feeding requirements to the IT provisioning part of University. What will you recommend as components of internal and external (public cloud) IT infrastructure? </a:t>
            </a:r>
          </a:p>
          <a:p>
            <a:pPr marL="857250" lvl="1" indent="-457200"/>
            <a:r>
              <a:rPr lang="en-US" dirty="0"/>
              <a:t>Repeat question above for a top 10 industry chief data scientist.</a:t>
            </a:r>
          </a:p>
        </p:txBody>
      </p:sp>
      <p:sp>
        <p:nvSpPr>
          <p:cNvPr id="4" name="Slide Number Placeholder 3">
            <a:extLst>
              <a:ext uri="{FF2B5EF4-FFF2-40B4-BE49-F238E27FC236}">
                <a16:creationId xmlns:a16="http://schemas.microsoft.com/office/drawing/2014/main" id="{AD33B35C-1959-4C94-A484-DFBD2D7732F1}"/>
              </a:ext>
            </a:extLst>
          </p:cNvPr>
          <p:cNvSpPr>
            <a:spLocks noGrp="1"/>
          </p:cNvSpPr>
          <p:nvPr>
            <p:ph type="sldNum" sz="quarter" idx="12"/>
          </p:nvPr>
        </p:nvSpPr>
        <p:spPr/>
        <p:txBody>
          <a:bodyPr/>
          <a:lstStyle/>
          <a:p>
            <a:fld id="{C4B85148-DB98-4269-ACE6-2DF49F9918C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8604912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30093</TotalTime>
  <Words>730</Words>
  <Application>Microsoft Office PowerPoint</Application>
  <PresentationFormat>On-screen Show (4:3)</PresentationFormat>
  <Paragraphs>56</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ＭＳ Ｐゴシック</vt:lpstr>
      <vt:lpstr>Arial</vt:lpstr>
      <vt:lpstr>Franklin Gothic Medium</vt:lpstr>
      <vt:lpstr>Times New Roman</vt:lpstr>
      <vt:lpstr>Blank Presentation</vt:lpstr>
      <vt:lpstr>IEEE Services Conference Federation (SCF 2017)  Keynote Panel 2: Cloud Computing Status and Future </vt:lpstr>
      <vt:lpstr>Panel Members</vt:lpstr>
      <vt:lpstr>Cloud Computing is Thriving in Industry for Providers and Users!  Enterprise IT Clouds v. Non Clouds</vt:lpstr>
      <vt:lpstr>IDC Public Cloud Computing Expenditures</vt:lpstr>
      <vt:lpstr>Gartner on Public Clouds</vt:lpstr>
      <vt:lpstr>Amazon’s e-commerce is a blip on AWS</vt:lpstr>
      <vt:lpstr>BDO Technology CFO Survey on what matters to them: Clouds, IoT, AI …</vt:lpstr>
      <vt:lpstr>Charge to the Panel I</vt:lpstr>
      <vt:lpstr>Charge to Panel II</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667</cp:revision>
  <cp:lastPrinted>2009-05-27T19:00:23Z</cp:lastPrinted>
  <dcterms:created xsi:type="dcterms:W3CDTF">2011-04-26T20:44:01Z</dcterms:created>
  <dcterms:modified xsi:type="dcterms:W3CDTF">2017-06-26T23:33:59Z</dcterms:modified>
</cp:coreProperties>
</file>