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46"/>
  </p:notesMasterIdLst>
  <p:sldIdLst>
    <p:sldId id="256" r:id="rId4"/>
    <p:sldId id="327" r:id="rId5"/>
    <p:sldId id="328" r:id="rId6"/>
    <p:sldId id="330" r:id="rId7"/>
    <p:sldId id="326" r:id="rId8"/>
    <p:sldId id="331" r:id="rId9"/>
    <p:sldId id="337" r:id="rId10"/>
    <p:sldId id="332" r:id="rId11"/>
    <p:sldId id="333" r:id="rId12"/>
    <p:sldId id="334" r:id="rId13"/>
    <p:sldId id="338" r:id="rId14"/>
    <p:sldId id="339" r:id="rId15"/>
    <p:sldId id="340" r:id="rId16"/>
    <p:sldId id="335" r:id="rId17"/>
    <p:sldId id="336" r:id="rId18"/>
    <p:sldId id="363" r:id="rId19"/>
    <p:sldId id="268" r:id="rId20"/>
    <p:sldId id="313" r:id="rId21"/>
    <p:sldId id="275" r:id="rId22"/>
    <p:sldId id="281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7" r:id="rId39"/>
    <p:sldId id="358" r:id="rId40"/>
    <p:sldId id="359" r:id="rId41"/>
    <p:sldId id="360" r:id="rId42"/>
    <p:sldId id="361" r:id="rId43"/>
    <p:sldId id="362" r:id="rId44"/>
    <p:sldId id="36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85556" autoAdjust="0"/>
  </p:normalViewPr>
  <p:slideViewPr>
    <p:cSldViewPr>
      <p:cViewPr varScale="1">
        <p:scale>
          <a:sx n="73" d="100"/>
          <a:sy n="73" d="100"/>
        </p:scale>
        <p:origin x="-3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AC-5D83-482A-9809-B34FBC9884EF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4677B-C5CE-4183-A13D-EB29CCD213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196E14F-B8ED-4D15-BAF6-4FFDE3AB06C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320"/>
            <a:ext cx="5029200" cy="411464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294813-1355-4E8A-AAD2-6DB171AF5E98}" type="slidenum">
              <a:rPr lang="en-US"/>
              <a:pPr/>
              <a:t>11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754804"/>
            <a:ext cx="4071938" cy="3076785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321"/>
            <a:ext cx="5486400" cy="411623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373D105-5273-488E-B6AE-E8221161DF86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0374F37-399F-4EB6-BA69-485624029121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22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EB91789D-98D0-40BB-9B4E-01A329F7C885}" type="slidenum">
              <a:rPr lang="en-US" sz="1200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8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2B707AE-48C2-42CE-81FA-2DDE23A4EEE9}" type="slidenum">
              <a:rPr lang="en-US" sz="1200" b="1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b="1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A7A4C-FA8F-461A-A241-2985397A9D6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A37D9-66D0-4F15-AD0C-AFF5B2B529C4}" type="slidenum">
              <a:rPr lang="en-US"/>
              <a:pPr/>
              <a:t>2</a:t>
            </a:fld>
            <a:endParaRPr lang="en-US"/>
          </a:p>
        </p:txBody>
      </p:sp>
      <p:sp>
        <p:nvSpPr>
          <p:cNvPr id="56323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4DD2618-11A5-46B2-B0D1-BF0E192D878B}" type="slidenum">
              <a:rPr lang="en-US" sz="1200" b="0"/>
              <a:pPr algn="r" eaLnBrk="0" hangingPunct="0"/>
              <a:t>2</a:t>
            </a:fld>
            <a:endParaRPr lang="en-US" sz="1200" b="0"/>
          </a:p>
        </p:txBody>
      </p:sp>
      <p:sp>
        <p:nvSpPr>
          <p:cNvPr id="56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EF87F72-AFF9-4355-9830-B90CFCCF642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23</a:t>
            </a:fld>
            <a:endParaRPr lang="en-US" sz="12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0173B2-124D-4BC8-AF9F-167E85A21D5D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4BD610-5845-43A1-970E-26DBB55F25B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73B2-124D-4BC8-AF9F-167E85A21D5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CAA1A-C362-4BF3-A61A-2A85217BB912}" type="slidenum">
              <a:rPr lang="en-US"/>
              <a:pPr/>
              <a:t>3</a:t>
            </a:fld>
            <a:endParaRPr lang="en-US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4613" y="8685042"/>
            <a:ext cx="2971800" cy="45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2E6B0939-D785-48BF-A7DF-C5E898742F86}" type="slidenum">
              <a:rPr lang="en-US" sz="1200" b="0"/>
              <a:pPr algn="r" eaLnBrk="0" hangingPunct="0"/>
              <a:t>3</a:t>
            </a:fld>
            <a:endParaRPr lang="en-US" sz="1200" b="0"/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016E9-E226-4D38-B919-E5BF46C410F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MPI Cloud Overhead</a:t>
            </a:r>
          </a:p>
          <a:p>
            <a:r>
              <a:rPr lang="en-US" dirty="0" smtClean="0"/>
              <a:t>1 VM  =  1 VM in each node, each VM having access to all the CPU cores (8)</a:t>
            </a:r>
          </a:p>
          <a:p>
            <a:r>
              <a:rPr lang="en-US" dirty="0" smtClean="0"/>
              <a:t>and all the memory (30 GB).</a:t>
            </a:r>
          </a:p>
          <a:p>
            <a:r>
              <a:rPr lang="en-US" dirty="0" smtClean="0"/>
              <a:t>2 VMs =  2 VMs in each node, each VM having access to 4 CPU cores and 15 GB</a:t>
            </a:r>
          </a:p>
          <a:p>
            <a:r>
              <a:rPr lang="en-US" dirty="0" smtClean="0"/>
              <a:t>of memory.</a:t>
            </a:r>
          </a:p>
          <a:p>
            <a:r>
              <a:rPr lang="en-US" dirty="0" smtClean="0"/>
              <a:t>4 VMs =  4 VMs in each node, each VM having access to 2 CPU cores and 7.5 GB</a:t>
            </a:r>
          </a:p>
          <a:p>
            <a:r>
              <a:rPr lang="en-US" dirty="0" smtClean="0"/>
              <a:t>of memory.</a:t>
            </a:r>
          </a:p>
          <a:p>
            <a:r>
              <a:rPr lang="en-US" dirty="0" smtClean="0"/>
              <a:t>8 VMs =  8 VMs in each node, each VM having access to 1 CPU core and 3.75 GB</a:t>
            </a:r>
          </a:p>
          <a:p>
            <a:r>
              <a:rPr lang="en-US" dirty="0" smtClean="0"/>
              <a:t>of memory.</a:t>
            </a:r>
          </a:p>
          <a:p>
            <a:endParaRPr lang="en-US" dirty="0" smtClean="0"/>
          </a:p>
          <a:p>
            <a:r>
              <a:rPr lang="en-US" dirty="0" smtClean="0"/>
              <a:t>Each node has the following hardware configuration.</a:t>
            </a:r>
          </a:p>
          <a:p>
            <a:r>
              <a:rPr lang="en-US" dirty="0" smtClean="0"/>
              <a:t>2 Quad Core (Intel Xeon) processors (Total of 8 cores)</a:t>
            </a:r>
          </a:p>
          <a:p>
            <a:r>
              <a:rPr lang="en-US" dirty="0" smtClean="0"/>
              <a:t>32 GB of memory.</a:t>
            </a:r>
          </a:p>
          <a:p>
            <a:endParaRPr lang="en-US" dirty="0" smtClean="0"/>
          </a:p>
          <a:p>
            <a:r>
              <a:rPr lang="en-US" dirty="0" err="1" smtClean="0"/>
              <a:t>Kmeans</a:t>
            </a:r>
            <a:r>
              <a:rPr lang="en-US" dirty="0" smtClean="0"/>
              <a:t> used all the 128 processors cores in 16 nodes.</a:t>
            </a:r>
          </a:p>
          <a:p>
            <a:r>
              <a:rPr lang="en-US" dirty="0" smtClean="0"/>
              <a:t>Matrix multiplication uses only 64 cores in 8 nodes.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and Overhead results are obtained using 8 nodes (64 cores) (Using a MPI grid of 8x8) Size of a matrix is shown in X axis. For speedup results I used a matrix of size 5184x5184 Number of MPI processes= Number of CPU cores is shown in X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VM 8 cores per VM</a:t>
            </a:r>
          </a:p>
          <a:p>
            <a:r>
              <a:rPr lang="en-US" dirty="0" smtClean="0"/>
              <a:t>8 VM’s 1</a:t>
            </a:r>
            <a:r>
              <a:rPr lang="en-US" baseline="0" dirty="0" smtClean="0"/>
              <a:t> core per VM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and Overhead results are obtained using 16 nodes (128 cores) Each MPI process processes X/128 number of 3D data points. (0.5&lt; X &lt;40 ) millions. For speedup results, I used 860160 ( 0.8 million) 3D data points. Number of MPI processes= Number of CPU cores is shown in X axis.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083F0-C8F7-49D5-A0A0-05C3A75935F6}" type="slidenum">
              <a:rPr lang="en-US"/>
              <a:pPr/>
              <a:t>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D72B59-F188-4A9A-880E-EBE9FDE85621}" type="slidenum">
              <a:rPr lang="en-US"/>
              <a:pPr/>
              <a:t>8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C60EC1E-FBA8-4397-85B9-61E3FCC78493}" type="slidenum">
              <a:rPr lang="en-US" sz="1200" b="1" kern="120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 b="1" kern="1200">
              <a:solidFill>
                <a:prstClr val="black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0668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" y="38481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48100"/>
            <a:ext cx="4419600" cy="2628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2D686-4602-41F7-A04C-34BBF912C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17B234-95F6-4F44-AD15-43E9FEFB2801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B18B54E-9A7B-480F-BF6E-D1835F9F15F2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3F5E48-F769-4EB3-9BCB-4FC59F7D5828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4B410A-42EF-493C-AD26-1BA814D35D94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5B806A-5955-43A9-A9E2-55186B62232F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7A6EC3-C355-4034-9C01-F072FE4E6897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406FB7-1924-4238-AE33-8E1E510ED01D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0AA57B9-3574-4CA9-BA5B-BDAD326CEE84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A91D5F-8051-4EC4-BE50-6DBCC53FB5EC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CCE610-E1D6-4502-B950-32EBFFC95ED6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2BB015-13E8-4980-B152-0543D2CB87BB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32FEFC-7DD4-4260-AF44-26D6EC908DB6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38100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076700"/>
            <a:ext cx="777240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3FE16A-2674-404D-AB5F-C94240C85A01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3352800" y="6586538"/>
            <a:ext cx="579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4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C</a:t>
            </a:r>
            <a:r>
              <a:rPr kumimoji="1" lang="en-US" sz="12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YBERINFRASTRUCTURE </a:t>
            </a:r>
            <a:r>
              <a:rPr kumimoji="1" lang="en-US" sz="14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C</a:t>
            </a:r>
            <a:r>
              <a:rPr kumimoji="1" lang="en-US" sz="12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ENTER FOR</a:t>
            </a:r>
            <a:r>
              <a:rPr kumimoji="1" lang="en-US" sz="14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P</a:t>
            </a:r>
            <a:r>
              <a:rPr kumimoji="1" lang="en-US" sz="12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OLAR</a:t>
            </a:r>
            <a:r>
              <a:rPr kumimoji="1" lang="en-US" sz="14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 S</a:t>
            </a:r>
            <a:r>
              <a:rPr kumimoji="1" lang="en-US" sz="12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CIENCE </a:t>
            </a:r>
            <a:r>
              <a:rPr kumimoji="1" lang="en-US" sz="1400" b="1" kern="1200">
                <a:solidFill>
                  <a:srgbClr val="FFFFFF"/>
                </a:solidFill>
                <a:latin typeface="Verdana" pitchFamily="34" charset="0"/>
                <a:ea typeface="+mn-ea"/>
                <a:cs typeface="+mn-cs"/>
              </a:rPr>
              <a:t>(CICPS)</a:t>
            </a:r>
          </a:p>
        </p:txBody>
      </p:sp>
      <p:sp>
        <p:nvSpPr>
          <p:cNvPr id="4414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429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14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648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3C95B78F-FE99-4BD0-AF69-6C0BA72599F2}" type="slidenum">
              <a:rPr lang="en-US" sz="1400" kern="1200"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A4ABF4A-8123-4A06-AA58-D0F9BF962FA9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523F9792-DD21-4CE4-BAB7-1C2C11A2C2AF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735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55AC1C0F-C73D-4DBF-9F32-263F58EF2DC9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187F35F0-F19B-4E53-BA9D-08B539D3D2CA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D0661DF-B854-41B6-8185-70FC5A3ABA26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21559939-C97A-4BB8-A823-E1513143DF1F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4B77E003-F644-49C4-B9AF-F26EF07FE35B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3CB8D08A-4420-42B4-8292-3908793CCC6A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1297B55-5C16-4F4F-AECC-DD74DEEBB1AD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575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D36AC2B5-13C6-49A8-9F57-FCE18B85D783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/>
              <a:pPr/>
              <a:t>4/23/2009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350px-Zuoshangjia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00200" cy="1540764"/>
          </a:xfrm>
          <a:prstGeom prst="rect">
            <a:avLst/>
          </a:prstGeom>
        </p:spPr>
      </p:pic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E40701"/>
                </a:solidFill>
                <a:latin typeface="Calibri" pitchFamily="34" charset="0"/>
              </a:rPr>
              <a:t>A</a:t>
            </a:r>
            <a:r>
              <a:rPr lang="en-US" b="1" i="1" dirty="0">
                <a:solidFill>
                  <a:srgbClr val="EFBA00"/>
                </a:solidFill>
                <a:latin typeface="Calibri" pitchFamily="34" charset="0"/>
              </a:rPr>
              <a:t>L</a:t>
            </a:r>
            <a:r>
              <a:rPr lang="en-US" b="1" i="1" dirty="0">
                <a:solidFill>
                  <a:srgbClr val="1851CE"/>
                </a:solidFill>
                <a:latin typeface="Calibri" pitchFamily="34" charset="0"/>
              </a:rPr>
              <a:t>S</a:t>
            </a:r>
            <a:r>
              <a:rPr lang="en-US" b="1" i="1" dirty="0">
                <a:solidFill>
                  <a:srgbClr val="18A221"/>
                </a:solidFill>
                <a:latin typeface="Calibri" pitchFamily="34" charset="0"/>
              </a:rPr>
              <a:t>A</a:t>
            </a:r>
            <a:endParaRPr lang="en-US" dirty="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55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smtClean="0">
                <a:latin typeface="+mn-lt"/>
                <a:ea typeface="+mn-ea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55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 smtClean="0">
                <a:latin typeface="+mn-lt"/>
                <a:ea typeface="+mn-ea"/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455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>
                <a:latin typeface="+mn-lt"/>
                <a:ea typeface="+mn-ea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5C61D14A-09F5-4DCB-8C3E-3A80CF77131C}" type="slidenum">
              <a:rPr lang="en-US" kern="1200">
                <a:solidFill>
                  <a:srgbClr val="000000"/>
                </a:solidFill>
                <a:latin typeface="Arial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1271" name="Picture 7" descr="tglogo-smal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370888" y="6019800"/>
            <a:ext cx="696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og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029450" y="5410200"/>
            <a:ext cx="21145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bt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629400"/>
            <a:ext cx="9140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btm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92075"/>
            <a:ext cx="9140825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57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735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134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sz="1400" b="0" smtClean="0">
                <a:solidFill>
                  <a:srgbClr val="FFFFFF"/>
                </a:solidFill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134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 b="0" smtClean="0">
                <a:solidFill>
                  <a:srgbClr val="FFFFFF"/>
                </a:solidFill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134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 b="0" smtClean="0">
                <a:solidFill>
                  <a:srgbClr val="FFFFFF"/>
                </a:solidFill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F4E4AF2B-042B-4806-B522-68E7355E39F8}" type="slidenum">
              <a:rPr lang="en-US" kern="1200">
                <a:latin typeface="Times New Roman" pitchFamily="18" charset="0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13450" name="Text Box 10"/>
          <p:cNvSpPr txBox="1">
            <a:spLocks noChangeArrowheads="1"/>
          </p:cNvSpPr>
          <p:nvPr userDrawn="1"/>
        </p:nvSpPr>
        <p:spPr bwMode="auto">
          <a:xfrm>
            <a:off x="3352800" y="6586538"/>
            <a:ext cx="5791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1"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kumimoji="1" lang="en-US" sz="1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YBERINFRASTRUCTURE </a:t>
            </a:r>
            <a:r>
              <a:rPr kumimoji="1"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</a:t>
            </a:r>
            <a:r>
              <a:rPr kumimoji="1" lang="en-US" sz="1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ENTER FOR</a:t>
            </a:r>
            <a:r>
              <a:rPr kumimoji="1"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P</a:t>
            </a:r>
            <a:r>
              <a:rPr kumimoji="1" lang="en-US" sz="1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OLAR</a:t>
            </a:r>
            <a:r>
              <a:rPr kumimoji="1"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S</a:t>
            </a:r>
            <a:r>
              <a:rPr kumimoji="1" lang="en-US" sz="10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CIENCE </a:t>
            </a:r>
            <a:r>
              <a:rPr kumimoji="1" lang="en-US" sz="1200" b="1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(CICPS)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hlink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chemeClr val="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ffectLst>
                  <a:reflection blurRad="6350" stA="55000" endA="300" endPos="45500" dir="5400000" sy="-100000" algn="bl" rotWithShape="0"/>
                </a:effectLst>
              </a:rPr>
              <a:t>Science Clouds and Campus Clouds</a:t>
            </a:r>
            <a:endParaRPr lang="en-US" sz="4000" b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133600"/>
            <a:ext cx="7162800" cy="838200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7030A0"/>
                </a:solidFill>
              </a:rPr>
              <a:t>CloudSlam</a:t>
            </a:r>
            <a:r>
              <a:rPr lang="en-US" sz="1800" dirty="0" smtClean="0">
                <a:solidFill>
                  <a:srgbClr val="7030A0"/>
                </a:solidFill>
              </a:rPr>
              <a:t> Virtual Meeting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7pm April 24 2009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2971800"/>
            <a:ext cx="72390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Geoffrey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Fox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aseline="0" dirty="0" smtClean="0">
                <a:hlinkClick r:id="rId3"/>
              </a:rPr>
              <a:t>gcf@indiana.edu</a:t>
            </a:r>
            <a:r>
              <a:rPr lang="en-US" sz="2000" dirty="0" smtClean="0"/>
              <a:t>   </a:t>
            </a:r>
            <a:r>
              <a:rPr lang="en-US" sz="2000" dirty="0" smtClean="0">
                <a:hlinkClick r:id="rId4"/>
              </a:rPr>
              <a:t>www.infomall.org</a:t>
            </a:r>
            <a:endParaRPr lang="en-US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400" baseline="0" dirty="0"/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Community Grids Laboratory, 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Chair Department of Informatics</a:t>
            </a:r>
          </a:p>
          <a:p>
            <a:pPr lvl="0" algn="ctr">
              <a:spcBef>
                <a:spcPct val="20000"/>
              </a:spcBef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School of Informatics</a:t>
            </a:r>
            <a:br>
              <a:rPr lang="en-US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Indiana University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A85C39-1F26-47BF-92F2-EF87309D5CAA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29400" y="762000"/>
            <a:ext cx="24384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Resources for many disciplines!</a:t>
            </a:r>
          </a:p>
          <a:p>
            <a:pPr eaLnBrk="1" hangingPunct="1"/>
            <a:r>
              <a:rPr lang="en-US" dirty="0" smtClean="0">
                <a:cs typeface="Arial" charset="0"/>
              </a:rPr>
              <a:t>&gt; 40,000 processors in aggregate</a:t>
            </a:r>
          </a:p>
          <a:p>
            <a:pPr eaLnBrk="1" hangingPunct="1"/>
            <a:r>
              <a:rPr lang="en-US" dirty="0" smtClean="0"/>
              <a:t>Resource availability grew during 2008 at unprecedented rates</a:t>
            </a:r>
          </a:p>
        </p:txBody>
      </p:sp>
      <p:pic>
        <p:nvPicPr>
          <p:cNvPr id="36868" name="Picture 3" descr="iu_v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096000"/>
            <a:ext cx="175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PI_pie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76200"/>
            <a:ext cx="64770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2981325" y="1600200"/>
            <a:ext cx="6169025" cy="45545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072313" y="200025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837238" y="2767013"/>
            <a:ext cx="693737" cy="2746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rgbClr val="990033"/>
              </a:buClr>
              <a:buSzPct val="75000"/>
              <a:buFont typeface="Monotype Sorts" pitchFamily="2" charset="2"/>
              <a:buNone/>
            </a:pPr>
            <a:r>
              <a:rPr kumimoji="1" lang="en-US" sz="1200">
                <a:solidFill>
                  <a:srgbClr val="000066"/>
                </a:solidFill>
              </a:rPr>
              <a:t>TOTEM</a:t>
            </a:r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V="1">
            <a:off x="3792538" y="4800600"/>
            <a:ext cx="217487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 flipV="1">
            <a:off x="7667625" y="5410200"/>
            <a:ext cx="55563" cy="19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2801938" y="206375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22664" name="Text Box 8"/>
          <p:cNvSpPr txBox="1">
            <a:spLocks noChangeArrowheads="1"/>
          </p:cNvSpPr>
          <p:nvPr/>
        </p:nvSpPr>
        <p:spPr bwMode="auto">
          <a:xfrm>
            <a:off x="7391400" y="2819400"/>
            <a:ext cx="1617663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 eaLnBrk="0" hangingPunct="0">
              <a:defRPr/>
            </a:pPr>
            <a:r>
              <a:rPr lang="en-US" sz="2000">
                <a:solidFill>
                  <a:srgbClr val="000066"/>
                </a:solidFill>
                <a:latin typeface="Arial" charset="0"/>
              </a:rPr>
              <a:t>pp, general </a:t>
            </a:r>
            <a:br>
              <a:rPr lang="en-US" sz="2000">
                <a:solidFill>
                  <a:srgbClr val="000066"/>
                </a:solidFill>
                <a:latin typeface="Arial" charset="0"/>
              </a:rPr>
            </a:br>
            <a:r>
              <a:rPr lang="en-US" sz="2000">
                <a:solidFill>
                  <a:srgbClr val="000066"/>
                </a:solidFill>
                <a:latin typeface="Arial" charset="0"/>
              </a:rPr>
              <a:t>purpose; HI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753225" y="5562600"/>
            <a:ext cx="1879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1800">
                <a:solidFill>
                  <a:srgbClr val="000066"/>
                </a:solidFill>
                <a:latin typeface="Arial" charset="0"/>
              </a:rPr>
              <a:t>LHCb: B-physics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727450" y="5105400"/>
            <a:ext cx="1300163" cy="34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000066"/>
                </a:solidFill>
                <a:latin typeface="Arial" charset="0"/>
              </a:rPr>
              <a:t>ALICE : HI</a:t>
            </a: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blackWhite">
          <a:xfrm flipH="1" flipV="1">
            <a:off x="6777038" y="3076575"/>
            <a:ext cx="323850" cy="792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blackWhite">
          <a:xfrm flipH="1">
            <a:off x="5695950" y="4373563"/>
            <a:ext cx="1260475" cy="53975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733800" y="1295400"/>
            <a:ext cx="5534025" cy="709613"/>
          </a:xfrm>
          <a:prstGeom prst="rect">
            <a:avLst/>
          </a:prstGeom>
          <a:solidFill>
            <a:srgbClr val="FFFFCC"/>
          </a:solidFill>
          <a:ln w="22225">
            <a:solidFill>
              <a:srgbClr val="00304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85000"/>
              </a:lnSpc>
              <a:buClr>
                <a:srgbClr val="A50021"/>
              </a:buClr>
              <a:buSzPct val="90000"/>
              <a:buFont typeface="Wingdings" pitchFamily="2" charset="2"/>
              <a:buChar char="­"/>
            </a:pPr>
            <a:r>
              <a:rPr lang="en-US" sz="2400" b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en-US" sz="2200">
                <a:solidFill>
                  <a:srgbClr val="000066"/>
                </a:solidFill>
                <a:latin typeface="Arial" charset="0"/>
              </a:rPr>
              <a:t>pp  </a:t>
            </a:r>
            <a:r>
              <a:rPr lang="en-US" sz="22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s =14 TeV  L=10</a:t>
            </a:r>
            <a:r>
              <a:rPr lang="en-US" sz="2200" baseline="300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34</a:t>
            </a:r>
            <a:r>
              <a:rPr lang="en-US" sz="22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cm</a:t>
            </a:r>
            <a:r>
              <a:rPr lang="en-US" sz="2200" baseline="300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-2</a:t>
            </a:r>
            <a:r>
              <a:rPr lang="en-US" sz="22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 s</a:t>
            </a:r>
            <a:r>
              <a:rPr lang="en-US" sz="2200" baseline="30000">
                <a:solidFill>
                  <a:srgbClr val="000066"/>
                </a:solidFill>
                <a:latin typeface="Arial" charset="0"/>
                <a:sym typeface="Symbol" pitchFamily="18" charset="2"/>
              </a:rPr>
              <a:t>-1</a:t>
            </a:r>
          </a:p>
          <a:p>
            <a:pPr algn="l" eaLnBrk="0" hangingPunct="0">
              <a:lnSpc>
                <a:spcPct val="85000"/>
              </a:lnSpc>
              <a:buClr>
                <a:srgbClr val="A50021"/>
              </a:buClr>
              <a:buSzPct val="90000"/>
              <a:buFont typeface="Wingdings" pitchFamily="2" charset="2"/>
              <a:buChar char="­"/>
            </a:pPr>
            <a:r>
              <a:rPr lang="en-US" sz="2200">
                <a:solidFill>
                  <a:srgbClr val="000066"/>
                </a:solidFill>
                <a:latin typeface="Arial" charset="0"/>
              </a:rPr>
              <a:t> 27 km Tunnel in Switzerland &amp; France</a:t>
            </a:r>
            <a:endParaRPr lang="en-US" sz="220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422670" name="Rectangle 14"/>
          <p:cNvSpPr>
            <a:spLocks noChangeArrowheads="1"/>
          </p:cNvSpPr>
          <p:nvPr/>
        </p:nvSpPr>
        <p:spPr bwMode="auto">
          <a:xfrm>
            <a:off x="1360488" y="104775"/>
            <a:ext cx="6516687" cy="1155700"/>
          </a:xfrm>
          <a:prstGeom prst="rect">
            <a:avLst/>
          </a:prstGeom>
          <a:gradFill rotWithShape="0">
            <a:gsLst>
              <a:gs pos="0">
                <a:srgbClr val="9ABBFF"/>
              </a:gs>
              <a:gs pos="50000">
                <a:srgbClr val="FFFFFF"/>
              </a:gs>
              <a:gs pos="100000">
                <a:srgbClr val="9ABBFF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rgbClr val="FFFFFF"/>
            </a:outerShdw>
          </a:effectLst>
        </p:spPr>
        <p:txBody>
          <a:bodyPr lIns="90488" tIns="44450" rIns="90488" bIns="44450" anchor="ctr"/>
          <a:lstStyle/>
          <a:p>
            <a:pPr>
              <a:defRPr/>
            </a:pPr>
            <a:r>
              <a:rPr lang="en-US" sz="3900" i="1">
                <a:solidFill>
                  <a:srgbClr val="A50021"/>
                </a:solidFill>
                <a:latin typeface="Arial" charset="0"/>
              </a:rPr>
              <a:t>Large Hadron Collider  CERN, Geneva: 2008 Start </a:t>
            </a:r>
          </a:p>
        </p:txBody>
      </p:sp>
      <p:pic>
        <p:nvPicPr>
          <p:cNvPr id="38927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1292225"/>
            <a:ext cx="356552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7385050" y="2220913"/>
            <a:ext cx="1076325" cy="579437"/>
          </a:xfrm>
          <a:prstGeom prst="rect">
            <a:avLst/>
          </a:prstGeom>
          <a:solidFill>
            <a:srgbClr val="FFFFCC"/>
          </a:solidFill>
          <a:ln w="22225">
            <a:solidFill>
              <a:srgbClr val="00304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buClr>
                <a:srgbClr val="A50021"/>
              </a:buClr>
              <a:buSzPct val="90000"/>
              <a:buFont typeface="Wingdings" pitchFamily="2" charset="2"/>
              <a:buNone/>
            </a:pPr>
            <a:r>
              <a:rPr lang="en-US" sz="3400">
                <a:solidFill>
                  <a:srgbClr val="000066"/>
                </a:solidFill>
                <a:latin typeface="Arial" charset="0"/>
              </a:rPr>
              <a:t>CMS</a:t>
            </a:r>
            <a:endParaRPr lang="en-US" sz="340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000625" y="4122738"/>
            <a:ext cx="1047750" cy="525462"/>
          </a:xfrm>
          <a:prstGeom prst="rect">
            <a:avLst/>
          </a:prstGeom>
          <a:solidFill>
            <a:srgbClr val="FFFFCC"/>
          </a:solidFill>
          <a:ln w="22225">
            <a:solidFill>
              <a:srgbClr val="003048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lnSpc>
                <a:spcPct val="90000"/>
              </a:lnSpc>
              <a:buClr>
                <a:srgbClr val="A50021"/>
              </a:buClr>
              <a:buSzPct val="90000"/>
              <a:buFont typeface="Wingdings" pitchFamily="2" charset="2"/>
              <a:buNone/>
            </a:pPr>
            <a:r>
              <a:rPr lang="en-US" sz="3000">
                <a:solidFill>
                  <a:srgbClr val="000066"/>
                </a:solidFill>
                <a:latin typeface="Arial" charset="0"/>
              </a:rPr>
              <a:t>Atlas</a:t>
            </a:r>
            <a:endParaRPr lang="en-US" sz="3000">
              <a:solidFill>
                <a:srgbClr val="000066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0" y="5943600"/>
            <a:ext cx="9144000" cy="858838"/>
          </a:xfrm>
          <a:prstGeom prst="rect">
            <a:avLst/>
          </a:prstGeom>
          <a:solidFill>
            <a:srgbClr val="FFFFCC"/>
          </a:solidFill>
          <a:ln w="25400">
            <a:solidFill>
              <a:srgbClr val="00304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sz="2600">
                <a:solidFill>
                  <a:srgbClr val="000066"/>
                </a:solidFill>
                <a:latin typeface="Arial" charset="0"/>
              </a:rPr>
              <a:t>Higgs, SUSY, Extra Dimensions, CP Violation, QG Plasma, </a:t>
            </a:r>
            <a:r>
              <a:rPr lang="en-US" sz="2600" i="1">
                <a:solidFill>
                  <a:srgbClr val="000066"/>
                </a:solidFill>
                <a:latin typeface="Arial" charset="0"/>
              </a:rPr>
              <a:t>…  		</a:t>
            </a:r>
            <a:r>
              <a:rPr lang="en-US" sz="2800" i="1">
                <a:solidFill>
                  <a:srgbClr val="902516"/>
                </a:solidFill>
                <a:latin typeface="Arial" charset="0"/>
              </a:rPr>
              <a:t>the Unexpected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6565900" y="3962400"/>
            <a:ext cx="2436813" cy="949325"/>
          </a:xfrm>
          <a:prstGeom prst="rect">
            <a:avLst/>
          </a:prstGeom>
          <a:solidFill>
            <a:srgbClr val="FFFF99"/>
          </a:solidFill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lnSpc>
                <a:spcPct val="83000"/>
              </a:lnSpc>
              <a:spcAft>
                <a:spcPct val="5000"/>
              </a:spcAft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5000+  Physicists</a:t>
            </a:r>
          </a:p>
          <a:p>
            <a:pPr eaLnBrk="0" hangingPunct="0">
              <a:lnSpc>
                <a:spcPct val="83000"/>
              </a:lnSpc>
              <a:spcAft>
                <a:spcPct val="5000"/>
              </a:spcAft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 250+  Institutes</a:t>
            </a:r>
          </a:p>
          <a:p>
            <a:pPr eaLnBrk="0" hangingPunct="0">
              <a:lnSpc>
                <a:spcPct val="83000"/>
              </a:lnSpc>
              <a:spcAft>
                <a:spcPct val="5000"/>
              </a:spcAft>
            </a:pPr>
            <a:r>
              <a:rPr lang="en-US" sz="2100">
                <a:solidFill>
                  <a:srgbClr val="800000"/>
                </a:solidFill>
                <a:latin typeface="Arial" charset="0"/>
              </a:rPr>
              <a:t>    60+ Countries</a:t>
            </a:r>
          </a:p>
        </p:txBody>
      </p:sp>
      <p:sp>
        <p:nvSpPr>
          <p:cNvPr id="4422676" name="Text Box 20"/>
          <p:cNvSpPr txBox="1">
            <a:spLocks noChangeArrowheads="1"/>
          </p:cNvSpPr>
          <p:nvPr/>
        </p:nvSpPr>
        <p:spPr bwMode="auto">
          <a:xfrm>
            <a:off x="0" y="6026150"/>
            <a:ext cx="9144000" cy="720725"/>
          </a:xfrm>
          <a:prstGeom prst="rect">
            <a:avLst/>
          </a:prstGeom>
          <a:solidFill>
            <a:srgbClr val="FFFFCC"/>
          </a:solidFill>
          <a:ln w="25400">
            <a:solidFill>
              <a:srgbClr val="00304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sz="2200">
                <a:solidFill>
                  <a:srgbClr val="800000"/>
                </a:solidFill>
                <a:latin typeface="Arial" charset="0"/>
              </a:rPr>
              <a:t>Challenges: Analyze petabytes of complex data cooperatively</a:t>
            </a:r>
            <a:br>
              <a:rPr lang="en-US" sz="2200">
                <a:solidFill>
                  <a:srgbClr val="800000"/>
                </a:solidFill>
                <a:latin typeface="Arial" charset="0"/>
              </a:rPr>
            </a:br>
            <a:r>
              <a:rPr lang="en-US" sz="2200">
                <a:solidFill>
                  <a:srgbClr val="800000"/>
                </a:solidFill>
                <a:latin typeface="Arial" charset="0"/>
              </a:rPr>
              <a:t>Harness global computing, data &amp; network resources</a:t>
            </a:r>
            <a:endParaRPr lang="en-US" sz="2400" i="1">
              <a:solidFill>
                <a:srgbClr val="8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22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22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26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8240F8B-EA53-478E-9CD0-B0F99ADF134E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/>
          <a:srcRect t="17578" b="12715"/>
          <a:stretch>
            <a:fillRect/>
          </a:stretch>
        </p:blipFill>
        <p:spPr bwMode="auto">
          <a:xfrm>
            <a:off x="0" y="842963"/>
            <a:ext cx="9144000" cy="6015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9940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BIRN Bioinformatics Research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8EBCB1-EA4C-4880-A118-8B4E454776B1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3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9E1390E5-D15A-4A29-8FC6-3B736F0D31F8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279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3200"/>
              <a:t>Grid Workflow Datamining in Earth Science</a:t>
            </a:r>
          </a:p>
        </p:txBody>
      </p:sp>
      <p:sp>
        <p:nvSpPr>
          <p:cNvPr id="42793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90800" y="609600"/>
            <a:ext cx="65532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Grid </a:t>
            </a:r>
            <a:r>
              <a:rPr lang="en-US" sz="2400" dirty="0">
                <a:solidFill>
                  <a:srgbClr val="FF0000"/>
                </a:solidFill>
              </a:rPr>
              <a:t>services </a:t>
            </a:r>
            <a:r>
              <a:rPr lang="en-US" sz="2400" dirty="0"/>
              <a:t>controlled by </a:t>
            </a:r>
            <a:r>
              <a:rPr lang="en-US" sz="2400" dirty="0">
                <a:solidFill>
                  <a:srgbClr val="FF0000"/>
                </a:solidFill>
              </a:rPr>
              <a:t>workflow</a:t>
            </a:r>
            <a:r>
              <a:rPr lang="en-US" sz="2400" dirty="0"/>
              <a:t> process real time data from ~70 GPS Sensors in Southern California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971550"/>
            <a:ext cx="2819400" cy="5886450"/>
            <a:chOff x="144" y="480"/>
            <a:chExt cx="1776" cy="3708"/>
          </a:xfrm>
        </p:grpSpPr>
        <p:pic>
          <p:nvPicPr>
            <p:cNvPr id="4279302" name="Picture 5" descr="gps-filters1"/>
            <p:cNvPicPr>
              <a:picLocks noChangeAspect="1" noChangeArrowheads="1"/>
            </p:cNvPicPr>
            <p:nvPr/>
          </p:nvPicPr>
          <p:blipFill>
            <a:blip r:embed="rId3"/>
            <a:srcRect r="55421" b="46240"/>
            <a:stretch>
              <a:fillRect/>
            </a:stretch>
          </p:blipFill>
          <p:spPr bwMode="auto">
            <a:xfrm>
              <a:off x="144" y="480"/>
              <a:ext cx="1776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79303" name="Line 6"/>
            <p:cNvSpPr>
              <a:spLocks noChangeShapeType="1"/>
            </p:cNvSpPr>
            <p:nvPr/>
          </p:nvSpPr>
          <p:spPr bwMode="auto">
            <a:xfrm>
              <a:off x="1032" y="1536"/>
              <a:ext cx="0" cy="2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279304" name="Oval 7"/>
            <p:cNvSpPr>
              <a:spLocks noChangeArrowheads="1"/>
            </p:cNvSpPr>
            <p:nvPr/>
          </p:nvSpPr>
          <p:spPr bwMode="auto">
            <a:xfrm>
              <a:off x="240" y="1671"/>
              <a:ext cx="1584" cy="518"/>
            </a:xfrm>
            <a:prstGeom prst="ellipse">
              <a:avLst/>
            </a:prstGeom>
            <a:solidFill>
              <a:srgbClr val="0033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Streaming Data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Support</a:t>
              </a:r>
            </a:p>
          </p:txBody>
        </p:sp>
        <p:sp>
          <p:nvSpPr>
            <p:cNvPr id="4279305" name="Oval 8"/>
            <p:cNvSpPr>
              <a:spLocks noChangeArrowheads="1"/>
            </p:cNvSpPr>
            <p:nvPr/>
          </p:nvSpPr>
          <p:spPr bwMode="auto">
            <a:xfrm>
              <a:off x="240" y="2352"/>
              <a:ext cx="1584" cy="518"/>
            </a:xfrm>
            <a:prstGeom prst="ellipse">
              <a:avLst/>
            </a:prstGeom>
            <a:solidFill>
              <a:srgbClr val="0033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Transformations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 dirty="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Data Checking</a:t>
              </a:r>
            </a:p>
          </p:txBody>
        </p:sp>
        <p:sp>
          <p:nvSpPr>
            <p:cNvPr id="4279306" name="Oval 9"/>
            <p:cNvSpPr>
              <a:spLocks noChangeArrowheads="1"/>
            </p:cNvSpPr>
            <p:nvPr/>
          </p:nvSpPr>
          <p:spPr bwMode="auto">
            <a:xfrm>
              <a:off x="240" y="3120"/>
              <a:ext cx="1584" cy="518"/>
            </a:xfrm>
            <a:prstGeom prst="ellipse">
              <a:avLst/>
            </a:prstGeom>
            <a:solidFill>
              <a:srgbClr val="0033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Hidden Markov</a:t>
              </a:r>
              <a:br>
                <a:rPr lang="en-US" sz="1600" b="1" kern="120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</a:br>
              <a:r>
                <a:rPr lang="en-US" sz="1600" b="1" kern="120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Datamining (JPL)</a:t>
              </a:r>
            </a:p>
          </p:txBody>
        </p:sp>
        <p:sp>
          <p:nvSpPr>
            <p:cNvPr id="4279307" name="Oval 10"/>
            <p:cNvSpPr>
              <a:spLocks noChangeArrowheads="1"/>
            </p:cNvSpPr>
            <p:nvPr/>
          </p:nvSpPr>
          <p:spPr bwMode="auto">
            <a:xfrm>
              <a:off x="240" y="3888"/>
              <a:ext cx="1584" cy="300"/>
            </a:xfrm>
            <a:prstGeom prst="ellipse">
              <a:avLst/>
            </a:prstGeom>
            <a:solidFill>
              <a:srgbClr val="0033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FFFF00"/>
                  </a:solidFill>
                  <a:latin typeface="Times New Roman" pitchFamily="18" charset="0"/>
                  <a:ea typeface="+mn-ea"/>
                  <a:cs typeface="+mn-cs"/>
                </a:rPr>
                <a:t>Display (GIS)</a:t>
              </a:r>
            </a:p>
          </p:txBody>
        </p:sp>
      </p:grpSp>
      <p:sp>
        <p:nvSpPr>
          <p:cNvPr id="4279308" name="Text Box 11"/>
          <p:cNvSpPr txBox="1">
            <a:spLocks noChangeArrowheads="1"/>
          </p:cNvSpPr>
          <p:nvPr/>
        </p:nvSpPr>
        <p:spPr bwMode="auto">
          <a:xfrm>
            <a:off x="1295400" y="990600"/>
            <a:ext cx="11811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3B76"/>
                </a:solidFill>
                <a:latin typeface="Times New Roman" pitchFamily="18" charset="0"/>
                <a:ea typeface="+mn-ea"/>
                <a:cs typeface="+mn-cs"/>
              </a:rPr>
              <a:t>NASA GPS</a:t>
            </a:r>
          </a:p>
        </p:txBody>
      </p:sp>
      <p:cxnSp>
        <p:nvCxnSpPr>
          <p:cNvPr id="4279309" name="AutoShape 14"/>
          <p:cNvCxnSpPr>
            <a:cxnSpLocks noChangeShapeType="1"/>
          </p:cNvCxnSpPr>
          <p:nvPr/>
        </p:nvCxnSpPr>
        <p:spPr bwMode="auto">
          <a:xfrm flipV="1">
            <a:off x="2667000" y="5448300"/>
            <a:ext cx="762000" cy="11525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</p:cxnSp>
      <p:cxnSp>
        <p:nvCxnSpPr>
          <p:cNvPr id="4279310" name="AutoShape 15"/>
          <p:cNvCxnSpPr>
            <a:cxnSpLocks noChangeShapeType="1"/>
            <a:stCxn id="4279306" idx="6"/>
          </p:cNvCxnSpPr>
          <p:nvPr/>
        </p:nvCxnSpPr>
        <p:spPr bwMode="auto">
          <a:xfrm flipV="1">
            <a:off x="2686050" y="2811463"/>
            <a:ext cx="666750" cy="2762250"/>
          </a:xfrm>
          <a:prstGeom prst="bentConnector3">
            <a:avLst>
              <a:gd name="adj1" fmla="val 4856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79311" name="Text Box 16"/>
          <p:cNvSpPr txBox="1">
            <a:spLocks noChangeArrowheads="1"/>
          </p:cNvSpPr>
          <p:nvPr/>
        </p:nvSpPr>
        <p:spPr bwMode="auto">
          <a:xfrm>
            <a:off x="3886200" y="1905000"/>
            <a:ext cx="12223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003B76"/>
                </a:solidFill>
                <a:latin typeface="Times New Roman" pitchFamily="18" charset="0"/>
                <a:ea typeface="+mn-ea"/>
                <a:cs typeface="+mn-cs"/>
              </a:rPr>
              <a:t>Earthquake</a:t>
            </a:r>
          </a:p>
        </p:txBody>
      </p:sp>
      <p:sp>
        <p:nvSpPr>
          <p:cNvPr id="4279312" name="Line 17"/>
          <p:cNvSpPr>
            <a:spLocks noChangeShapeType="1"/>
          </p:cNvSpPr>
          <p:nvPr/>
        </p:nvSpPr>
        <p:spPr bwMode="auto">
          <a:xfrm>
            <a:off x="5105400" y="2057400"/>
            <a:ext cx="1295400" cy="152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352800" y="1828800"/>
            <a:ext cx="5334000" cy="5029200"/>
            <a:chOff x="2112" y="1152"/>
            <a:chExt cx="3360" cy="3168"/>
          </a:xfrm>
        </p:grpSpPr>
        <p:pic>
          <p:nvPicPr>
            <p:cNvPr id="4279314" name="Picture 12"/>
            <p:cNvPicPr>
              <a:picLocks noChangeAspect="1" noChangeArrowheads="1"/>
            </p:cNvPicPr>
            <p:nvPr/>
          </p:nvPicPr>
          <p:blipFill>
            <a:blip r:embed="rId4"/>
            <a:srcRect l="665" t="24306" r="48795" b="26476"/>
            <a:stretch>
              <a:fillRect/>
            </a:stretch>
          </p:blipFill>
          <p:spPr bwMode="auto">
            <a:xfrm>
              <a:off x="2160" y="2544"/>
              <a:ext cx="3312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79315" name="Picture 13"/>
            <p:cNvPicPr>
              <a:picLocks noChangeAspect="1" noChangeArrowheads="1"/>
            </p:cNvPicPr>
            <p:nvPr/>
          </p:nvPicPr>
          <p:blipFill>
            <a:blip r:embed="rId5"/>
            <a:srcRect l="4649" t="33530" r="5859"/>
            <a:stretch>
              <a:fillRect/>
            </a:stretch>
          </p:blipFill>
          <p:spPr bwMode="auto">
            <a:xfrm>
              <a:off x="2112" y="1152"/>
              <a:ext cx="3024" cy="1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279316" name="Text Box 18"/>
            <p:cNvSpPr txBox="1">
              <a:spLocks noChangeArrowheads="1"/>
            </p:cNvSpPr>
            <p:nvPr/>
          </p:nvSpPr>
          <p:spPr bwMode="auto">
            <a:xfrm>
              <a:off x="4704" y="3600"/>
              <a:ext cx="682" cy="212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rPr>
                <a:t>Real Time</a:t>
              </a:r>
            </a:p>
          </p:txBody>
        </p:sp>
        <p:sp>
          <p:nvSpPr>
            <p:cNvPr id="4279317" name="Text Box 19"/>
            <p:cNvSpPr txBox="1">
              <a:spLocks noChangeArrowheads="1"/>
            </p:cNvSpPr>
            <p:nvPr/>
          </p:nvSpPr>
          <p:spPr bwMode="auto">
            <a:xfrm>
              <a:off x="4512" y="2160"/>
              <a:ext cx="593" cy="212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FFFFFF"/>
                  </a:solidFill>
                  <a:latin typeface="Times New Roman" pitchFamily="18" charset="0"/>
                  <a:ea typeface="+mn-ea"/>
                  <a:cs typeface="+mn-cs"/>
                </a:rPr>
                <a:t>Archival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50000"/>
              </a:spcBef>
              <a:spcAft>
                <a:spcPct val="0"/>
              </a:spcAft>
            </a:pPr>
            <a:fld id="{06429F15-303C-43C0-A0B9-14AE6B2506B4}" type="slidenum">
              <a:rPr lang="en-US" sz="14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14</a:t>
            </a:fld>
            <a:endParaRPr lang="en-US" sz="1400" kern="1200">
              <a:solidFill>
                <a:srgbClr val="FFFFFF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4035" name="Picture 2" descr="ExpeditionGrid_overview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Clouds v Grids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are (by definition) commercially supported approach to large scale computing</a:t>
            </a:r>
          </a:p>
          <a:p>
            <a:pPr lvl="1"/>
            <a:r>
              <a:rPr lang="en-US" dirty="0" smtClean="0"/>
              <a:t>So we should expect </a:t>
            </a:r>
            <a:r>
              <a:rPr lang="en-US" dirty="0" smtClean="0">
                <a:solidFill>
                  <a:srgbClr val="FF0000"/>
                </a:solidFill>
              </a:rPr>
              <a:t>Clouds to replace Compute Grids</a:t>
            </a:r>
          </a:p>
          <a:p>
            <a:pPr lvl="1"/>
            <a:r>
              <a:rPr lang="en-US" dirty="0" smtClean="0"/>
              <a:t>Current Grid technology involves “non-commercial” software solutions which are hard to </a:t>
            </a:r>
            <a:r>
              <a:rPr lang="en-US" dirty="0" smtClean="0"/>
              <a:t>evolve/sustain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Grid </a:t>
            </a:r>
            <a:r>
              <a:rPr lang="en-US" dirty="0" smtClean="0"/>
              <a:t>approaches to distributed </a:t>
            </a:r>
            <a:r>
              <a:rPr lang="en-US" dirty="0" smtClean="0">
                <a:solidFill>
                  <a:srgbClr val="FF0000"/>
                </a:solidFill>
              </a:rPr>
              <a:t>data and sensors </a:t>
            </a:r>
            <a:r>
              <a:rPr lang="en-US" dirty="0" smtClean="0"/>
              <a:t>still valid</a:t>
            </a:r>
            <a:endParaRPr lang="en-US" dirty="0" smtClean="0"/>
          </a:p>
          <a:p>
            <a:r>
              <a:rPr lang="en-US" sz="2800" dirty="0" smtClean="0">
                <a:solidFill>
                  <a:srgbClr val="FF0000"/>
                </a:solidFill>
              </a:rPr>
              <a:t>Informational Retrieval </a:t>
            </a:r>
            <a:r>
              <a:rPr lang="en-US" sz="2800" dirty="0" smtClean="0"/>
              <a:t>is major data intensive commercial application so we can expect technologies from this field (</a:t>
            </a:r>
            <a:r>
              <a:rPr lang="en-US" sz="2800" dirty="0" smtClean="0">
                <a:solidFill>
                  <a:srgbClr val="FF0000"/>
                </a:solidFill>
              </a:rPr>
              <a:t>Dryad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Hadoop</a:t>
            </a:r>
            <a:r>
              <a:rPr lang="en-US" sz="2800" dirty="0" smtClean="0"/>
              <a:t>) to be relevant for related scientific (File/Data parallel) applications</a:t>
            </a:r>
          </a:p>
          <a:p>
            <a:pPr lvl="1"/>
            <a:r>
              <a:rPr lang="en-US" sz="2400" dirty="0" smtClean="0"/>
              <a:t>Technologies still immature but can be expected to rapidly become mainstream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Science and Campus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Large scale </a:t>
            </a:r>
            <a:r>
              <a:rPr lang="en-US" dirty="0" smtClean="0">
                <a:solidFill>
                  <a:srgbClr val="FF0000"/>
                </a:solidFill>
              </a:rPr>
              <a:t>parallel computing </a:t>
            </a:r>
            <a:r>
              <a:rPr lang="en-US" dirty="0" smtClean="0"/>
              <a:t>best on specialized machines such as those on TeraGrid – </a:t>
            </a:r>
            <a:r>
              <a:rPr lang="en-US" dirty="0" smtClean="0">
                <a:solidFill>
                  <a:srgbClr val="FF0000"/>
                </a:solidFill>
              </a:rPr>
              <a:t>clouds</a:t>
            </a:r>
            <a:r>
              <a:rPr lang="en-US" dirty="0" smtClean="0"/>
              <a:t> just </a:t>
            </a:r>
            <a:r>
              <a:rPr lang="en-US" dirty="0" smtClean="0">
                <a:solidFill>
                  <a:srgbClr val="FF0000"/>
                </a:solidFill>
              </a:rPr>
              <a:t>slow down </a:t>
            </a:r>
            <a:r>
              <a:rPr lang="en-US" dirty="0" smtClean="0"/>
              <a:t>closely coupled components as virtualization runs counter to close coupling</a:t>
            </a:r>
          </a:p>
          <a:p>
            <a:r>
              <a:rPr lang="en-US" dirty="0" smtClean="0"/>
              <a:t>Workflows of “</a:t>
            </a:r>
            <a:r>
              <a:rPr lang="en-US" dirty="0" smtClean="0">
                <a:solidFill>
                  <a:srgbClr val="FF0000"/>
                </a:solidFill>
              </a:rPr>
              <a:t>pleasingly parallel</a:t>
            </a:r>
            <a:r>
              <a:rPr lang="en-US" dirty="0" smtClean="0"/>
              <a:t>” jobs cover much of science including Bioinformatics and run well on clouds</a:t>
            </a:r>
          </a:p>
          <a:p>
            <a:r>
              <a:rPr lang="en-US" dirty="0" smtClean="0"/>
              <a:t>Clouds offer easier entry points for </a:t>
            </a:r>
            <a:r>
              <a:rPr lang="en-US" dirty="0" smtClean="0">
                <a:solidFill>
                  <a:srgbClr val="FF0000"/>
                </a:solidFill>
              </a:rPr>
              <a:t>general user </a:t>
            </a:r>
            <a:r>
              <a:rPr lang="en-US" dirty="0" smtClean="0"/>
              <a:t>seen as most campus applications are “small” and do not involve parallel computing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Condor/Grid</a:t>
            </a:r>
            <a:r>
              <a:rPr lang="en-US" dirty="0" smtClean="0"/>
              <a:t> Tools not designed to support MPI</a:t>
            </a:r>
          </a:p>
          <a:p>
            <a:pPr lvl="1"/>
            <a:r>
              <a:rPr lang="en-US" dirty="0" smtClean="0"/>
              <a:t>All </a:t>
            </a:r>
            <a:r>
              <a:rPr lang="en-US" dirty="0" smtClean="0">
                <a:solidFill>
                  <a:srgbClr val="FF0000"/>
                </a:solidFill>
              </a:rPr>
              <a:t>Education</a:t>
            </a:r>
            <a:r>
              <a:rPr lang="en-US" dirty="0" smtClean="0"/>
              <a:t> is better on clouds</a:t>
            </a:r>
          </a:p>
          <a:p>
            <a:r>
              <a:rPr lang="en-US" dirty="0" smtClean="0"/>
              <a:t>Campus Grids naturally become campus clouds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Science</a:t>
            </a:r>
            <a:r>
              <a:rPr lang="en-US" dirty="0" smtClean="0"/>
              <a:t> increasingly </a:t>
            </a:r>
            <a:r>
              <a:rPr lang="en-US" dirty="0" smtClean="0">
                <a:solidFill>
                  <a:srgbClr val="FF0000"/>
                </a:solidFill>
              </a:rPr>
              <a:t>data dominated </a:t>
            </a:r>
            <a:r>
              <a:rPr lang="en-US" dirty="0" smtClean="0"/>
              <a:t>(data intensive) and clouds offer in Hadoop/Dryad new architectures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sz="3600" dirty="0" smtClean="0"/>
              <a:t>Data Intensive (Science) Applications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638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1) Data starts on some disk/sensor/instrument</a:t>
            </a:r>
          </a:p>
          <a:p>
            <a:pPr lvl="1"/>
            <a:r>
              <a:rPr lang="en-US" dirty="0" smtClean="0"/>
              <a:t>It needs to be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partitioned</a:t>
            </a:r>
            <a:r>
              <a:rPr lang="en-US" dirty="0" smtClean="0"/>
              <a:t>; often partitioning natural from source of data</a:t>
            </a:r>
          </a:p>
          <a:p>
            <a:r>
              <a:rPr lang="en-US" dirty="0" smtClean="0"/>
              <a:t>2) One runs a </a:t>
            </a:r>
            <a:r>
              <a:rPr lang="en-US" dirty="0" smtClean="0">
                <a:solidFill>
                  <a:srgbClr val="0070C0"/>
                </a:solidFill>
              </a:rPr>
              <a:t>filter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of some sort extracting data of interest and (re)formatting it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Pleasingly parallel </a:t>
            </a:r>
            <a:r>
              <a:rPr lang="en-US" dirty="0" smtClean="0"/>
              <a:t>with often “millions” of jobs</a:t>
            </a:r>
          </a:p>
          <a:p>
            <a:pPr lvl="1"/>
            <a:r>
              <a:rPr lang="en-US" dirty="0" smtClean="0"/>
              <a:t>Communication latencies can be many </a:t>
            </a:r>
            <a:r>
              <a:rPr lang="en-US" dirty="0" smtClean="0">
                <a:solidFill>
                  <a:srgbClr val="0070C0"/>
                </a:solidFill>
              </a:rPr>
              <a:t>milliseconds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can involve </a:t>
            </a:r>
            <a:r>
              <a:rPr lang="en-US" dirty="0" smtClean="0">
                <a:solidFill>
                  <a:srgbClr val="0070C0"/>
                </a:solidFill>
              </a:rPr>
              <a:t>disks</a:t>
            </a:r>
          </a:p>
          <a:p>
            <a:r>
              <a:rPr lang="en-US" dirty="0" smtClean="0"/>
              <a:t>3) Using same (or map to a new) decomposition, one runs a parallel application that could  require </a:t>
            </a:r>
            <a:r>
              <a:rPr lang="en-US" dirty="0" smtClean="0">
                <a:solidFill>
                  <a:srgbClr val="0070C0"/>
                </a:solidFill>
              </a:rPr>
              <a:t>iterative </a:t>
            </a:r>
            <a:r>
              <a:rPr lang="en-US" dirty="0" smtClean="0"/>
              <a:t>steps between communicating processes or could be pleasing parallel</a:t>
            </a:r>
          </a:p>
          <a:p>
            <a:pPr lvl="1"/>
            <a:r>
              <a:rPr lang="en-US" dirty="0" smtClean="0"/>
              <a:t>Communication latencies may be at most some </a:t>
            </a:r>
            <a:r>
              <a:rPr lang="en-US" dirty="0" smtClean="0">
                <a:solidFill>
                  <a:srgbClr val="0070C0"/>
                </a:solidFill>
              </a:rPr>
              <a:t>microseconds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and involves </a:t>
            </a:r>
            <a:r>
              <a:rPr lang="en-US" dirty="0" smtClean="0">
                <a:solidFill>
                  <a:srgbClr val="0070C0"/>
                </a:solidFill>
              </a:rPr>
              <a:t>shared memory 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high speed networks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Workflow</a:t>
            </a:r>
            <a:r>
              <a:rPr lang="en-US" dirty="0" smtClean="0"/>
              <a:t> links 1) 2) 3) with multiple instances of 2) 3)</a:t>
            </a:r>
          </a:p>
          <a:p>
            <a:pPr lvl="1"/>
            <a:r>
              <a:rPr lang="en-US" dirty="0" smtClean="0"/>
              <a:t>Pipeline or more complex graphs</a:t>
            </a:r>
          </a:p>
          <a:p>
            <a:r>
              <a:rPr lang="en-US" dirty="0" smtClean="0"/>
              <a:t>Filters are “</a:t>
            </a:r>
            <a:r>
              <a:rPr lang="en-US" dirty="0" smtClean="0">
                <a:solidFill>
                  <a:srgbClr val="0070C0"/>
                </a:solidFill>
              </a:rPr>
              <a:t>Maps</a:t>
            </a:r>
            <a:r>
              <a:rPr lang="en-US" dirty="0" smtClean="0"/>
              <a:t>” or “</a:t>
            </a:r>
            <a:r>
              <a:rPr lang="en-US" dirty="0" smtClean="0">
                <a:solidFill>
                  <a:srgbClr val="0070C0"/>
                </a:solidFill>
              </a:rPr>
              <a:t>Reductions</a:t>
            </a:r>
            <a:r>
              <a:rPr lang="en-US" dirty="0" smtClean="0"/>
              <a:t>” in MapReduce language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C106-000E-43B2-A97D-549C4438113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“File/Data Repository” Parallelism</a:t>
            </a:r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228600" y="2819400"/>
            <a:ext cx="7696200" cy="3810000"/>
            <a:chOff x="228600" y="3048000"/>
            <a:chExt cx="7696200" cy="3810000"/>
          </a:xfrm>
        </p:grpSpPr>
        <p:grpSp>
          <p:nvGrpSpPr>
            <p:cNvPr id="52" name="Group 51"/>
            <p:cNvGrpSpPr/>
            <p:nvPr/>
          </p:nvGrpSpPr>
          <p:grpSpPr>
            <a:xfrm>
              <a:off x="228600" y="3048000"/>
              <a:ext cx="7696200" cy="3810000"/>
              <a:chOff x="228600" y="3048000"/>
              <a:chExt cx="7696200" cy="381000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28600" y="3048000"/>
                <a:ext cx="2857500" cy="381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35814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5" name="Oval 4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48387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6096000" y="3080658"/>
                <a:ext cx="457200" cy="3668485"/>
                <a:chOff x="3581400" y="3037115"/>
                <a:chExt cx="457200" cy="3668485"/>
              </a:xfrm>
              <a:solidFill>
                <a:srgbClr val="92D050"/>
              </a:solidFill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3581400" y="6248400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 rot="16200000">
                  <a:off x="3581400" y="5606143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3581400" y="4963886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4321629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037115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3679372"/>
                  <a:ext cx="457200" cy="4572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9" name="Oval 28"/>
              <p:cNvSpPr/>
              <p:nvPr/>
            </p:nvSpPr>
            <p:spPr>
              <a:xfrm>
                <a:off x="7467600" y="3048000"/>
                <a:ext cx="457200" cy="3733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>
            <a:xfrm>
              <a:off x="1219200" y="6553200"/>
              <a:ext cx="22860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447800" y="5867400"/>
              <a:ext cx="20574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524000" y="5257800"/>
              <a:ext cx="19812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2133600" y="4572000"/>
              <a:ext cx="13716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2438400" y="3963988"/>
              <a:ext cx="1066800" cy="379412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rot="5400000" flipH="1" flipV="1">
              <a:off x="2667000" y="3276600"/>
              <a:ext cx="838200" cy="8382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114800" y="3048000"/>
            <a:ext cx="685800" cy="3278188"/>
            <a:chOff x="4114800" y="3276600"/>
            <a:chExt cx="685800" cy="3278188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4114800" y="65532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4114800" y="589788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114800" y="524256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4114800" y="458724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4114800" y="393192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4114800" y="3276600"/>
              <a:ext cx="685800" cy="1588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Arrow Connector 74"/>
          <p:cNvCxnSpPr/>
          <p:nvPr/>
        </p:nvCxnSpPr>
        <p:spPr>
          <a:xfrm rot="5400000" flipH="1" flipV="1">
            <a:off x="4724400" y="5029200"/>
            <a:ext cx="19050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334000" y="566928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5334000" y="5013960"/>
            <a:ext cx="685800" cy="1588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16200000" flipH="1">
            <a:off x="4693920" y="4998720"/>
            <a:ext cx="196596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5334000" y="3124200"/>
            <a:ext cx="685800" cy="5791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6200000" flipH="1">
            <a:off x="5334000" y="3048000"/>
            <a:ext cx="685800" cy="6858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29400" y="3124200"/>
            <a:ext cx="8382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629400" y="37338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29400" y="44196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29400" y="5029200"/>
            <a:ext cx="762000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6629400" y="5410200"/>
            <a:ext cx="685800" cy="2286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6629400" y="5943600"/>
            <a:ext cx="762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/>
          <p:cNvGrpSpPr/>
          <p:nvPr/>
        </p:nvGrpSpPr>
        <p:grpSpPr>
          <a:xfrm>
            <a:off x="228600" y="1218177"/>
            <a:ext cx="2743200" cy="915423"/>
            <a:chOff x="152400" y="1371600"/>
            <a:chExt cx="3048000" cy="106782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1371600"/>
              <a:ext cx="1100137" cy="1035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42278"/>
            <a:stretch>
              <a:fillRect/>
            </a:stretch>
          </p:blipFill>
          <p:spPr bwMode="auto">
            <a:xfrm>
              <a:off x="1371600" y="1371600"/>
              <a:ext cx="1828800" cy="106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00" name="TextBox 99"/>
          <p:cNvSpPr txBox="1"/>
          <p:nvPr/>
        </p:nvSpPr>
        <p:spPr>
          <a:xfrm>
            <a:off x="914400" y="8382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Instruments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90600" y="24384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" name="Straight Arrow Connector 101"/>
          <p:cNvCxnSpPr/>
          <p:nvPr/>
        </p:nvCxnSpPr>
        <p:spPr>
          <a:xfrm rot="5400000">
            <a:off x="380206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5400000">
            <a:off x="1905000" y="2438400"/>
            <a:ext cx="610394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4572000" y="6488668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Computers/Disks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4290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1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244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2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43600" y="237386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Map</a:t>
            </a:r>
            <a:r>
              <a:rPr lang="en-US" sz="2000" b="1" baseline="-25000" dirty="0" smtClean="0">
                <a:solidFill>
                  <a:srgbClr val="00B050"/>
                </a:solidFill>
              </a:rPr>
              <a:t>3</a:t>
            </a:r>
            <a:endParaRPr lang="en-US" b="1" baseline="-250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858000" y="2373868"/>
            <a:ext cx="884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Reduce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733800" y="19050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Communication via Messages/Files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 rot="5400000">
            <a:off x="4114800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5334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6477794" y="2513806"/>
            <a:ext cx="6096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00400" y="8382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Map</a:t>
            </a:r>
            <a:r>
              <a:rPr lang="en-US" dirty="0" smtClean="0"/>
              <a:t>      = (data parallel) computation reading and writing data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 = Collective/Consolidation phase e.g. forming multiple global sums as in histogram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8153400" y="2133600"/>
            <a:ext cx="848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Portals</a:t>
            </a:r>
            <a:br>
              <a:rPr lang="en-US" b="1" dirty="0" smtClean="0"/>
            </a:br>
            <a:r>
              <a:rPr lang="en-US" b="1" dirty="0" smtClean="0"/>
              <a:t>/Users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29600" y="3124200"/>
            <a:ext cx="765149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29600" y="4191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53400" y="5257800"/>
            <a:ext cx="866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95400" y="1219200"/>
            <a:ext cx="1676400" cy="932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Data Analysis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5486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LHC Particle Physics analysis: File </a:t>
            </a:r>
            <a:r>
              <a:rPr lang="en-US" sz="2400" dirty="0" smtClean="0"/>
              <a:t>parallel over events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Filter1: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Process raw event data into “events with physics parameters”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Filter2: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Process physics into histograms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Reduce2: </a:t>
            </a:r>
            <a:r>
              <a:rPr lang="en-US" sz="2400" dirty="0" smtClean="0"/>
              <a:t>Add together separate histogram counts</a:t>
            </a:r>
          </a:p>
          <a:p>
            <a:pPr lvl="1"/>
            <a:r>
              <a:rPr lang="en-US" sz="2400" dirty="0" smtClean="0"/>
              <a:t>Information retrieval similar parallelism over data files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Bioinformatics - Gene Families: Data </a:t>
            </a:r>
            <a:r>
              <a:rPr lang="en-US" sz="2400" dirty="0" smtClean="0"/>
              <a:t>parallel over sequences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Filter1: </a:t>
            </a:r>
            <a:r>
              <a:rPr lang="en-US" sz="2400" dirty="0" smtClean="0"/>
              <a:t>Calculate similarities (distances) between sequences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Filter2: </a:t>
            </a:r>
            <a:r>
              <a:rPr lang="en-US" sz="2400" dirty="0" smtClean="0"/>
              <a:t>Align Sequences (if needed)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Filter3: </a:t>
            </a:r>
            <a:r>
              <a:rPr lang="en-US" sz="2400" dirty="0" smtClean="0"/>
              <a:t>Cluster to find families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 4/Reduce4: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Apply Dimension Reduction to 3D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Filter5: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Visualize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CA34B-1E70-44AC-AF18-D18AAA14187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1604A382-AA86-498F-96D6-6858ABE77D05}" type="slidenum">
              <a:rPr 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2</a:t>
            </a:fld>
            <a:endParaRPr lang="en-US" sz="1000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e-moreorlessanything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‘      </a:t>
            </a:r>
            <a:r>
              <a:rPr lang="en-US" sz="2400" dirty="0" smtClean="0">
                <a:solidFill>
                  <a:srgbClr val="FF0000"/>
                </a:solidFill>
              </a:rPr>
              <a:t>e-Science</a:t>
            </a:r>
            <a:r>
              <a:rPr lang="en-US" sz="2400" dirty="0" smtClean="0"/>
              <a:t> </a:t>
            </a:r>
            <a:r>
              <a:rPr lang="en-US" sz="2400" dirty="0" smtClean="0"/>
              <a:t>is about global collaboration in key areas of science, and the next generation of infrastructure that will enable it.’ from inventor of term </a:t>
            </a:r>
            <a:r>
              <a:rPr lang="en-US" sz="2400" dirty="0" smtClean="0">
                <a:solidFill>
                  <a:srgbClr val="FF0000"/>
                </a:solidFill>
              </a:rPr>
              <a:t>John Taylor </a:t>
            </a:r>
            <a:r>
              <a:rPr lang="en-US" sz="2400" dirty="0" smtClean="0"/>
              <a:t>Director General of Research Councils UK, Office of Science and Technology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e-Science </a:t>
            </a:r>
            <a:r>
              <a:rPr lang="en-US" sz="2400" dirty="0" smtClean="0"/>
              <a:t>is about developing tools and technologies that allow scientists to do ‘faster, better or different’ research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Similarly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e-Business </a:t>
            </a:r>
            <a:r>
              <a:rPr lang="en-US" sz="2400" dirty="0" smtClean="0"/>
              <a:t>captures the emerging view of corporations as dynamic </a:t>
            </a:r>
            <a:r>
              <a:rPr lang="en-US" sz="2400" dirty="0" smtClean="0">
                <a:solidFill>
                  <a:srgbClr val="FF0000"/>
                </a:solidFill>
              </a:rPr>
              <a:t>virtual organizations </a:t>
            </a:r>
            <a:r>
              <a:rPr lang="en-US" sz="2400" dirty="0" smtClean="0"/>
              <a:t>linking employees, customers and stakeholders across the world. 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This generalizes to </a:t>
            </a:r>
            <a:r>
              <a:rPr lang="en-US" sz="2400" dirty="0" smtClean="0">
                <a:solidFill>
                  <a:srgbClr val="FF0000"/>
                </a:solidFill>
              </a:rPr>
              <a:t>e-moreorlessanything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including </a:t>
            </a:r>
            <a:r>
              <a:rPr lang="en-US" sz="2400" dirty="0" smtClean="0">
                <a:solidFill>
                  <a:srgbClr val="FF0000"/>
                </a:solidFill>
              </a:rPr>
              <a:t>e-</a:t>
            </a:r>
            <a:r>
              <a:rPr lang="en-US" sz="2400" dirty="0" err="1" smtClean="0">
                <a:solidFill>
                  <a:srgbClr val="FF0000"/>
                </a:solidFill>
              </a:rPr>
              <a:t>Musuem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</a:t>
            </a:r>
            <a:r>
              <a:rPr lang="en-US" sz="2400" dirty="0" err="1" smtClean="0">
                <a:solidFill>
                  <a:srgbClr val="FF0000"/>
                </a:solidFill>
              </a:rPr>
              <a:t>SocialScience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</a:t>
            </a:r>
            <a:r>
              <a:rPr lang="en-US" sz="2400" dirty="0" err="1" smtClean="0">
                <a:solidFill>
                  <a:srgbClr val="FF0000"/>
                </a:solidFill>
              </a:rPr>
              <a:t>HavingFun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e-Education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deluge of data </a:t>
            </a:r>
            <a:r>
              <a:rPr lang="en-US" sz="2400" dirty="0" smtClean="0"/>
              <a:t>of unprecedented and inevitable size must be managed and understood.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People </a:t>
            </a:r>
            <a:r>
              <a:rPr lang="en-US" sz="2400" dirty="0" smtClean="0"/>
              <a:t>(virtual organizations), </a:t>
            </a:r>
            <a:r>
              <a:rPr lang="en-US" sz="2400" dirty="0" smtClean="0">
                <a:solidFill>
                  <a:srgbClr val="FF0000"/>
                </a:solidFill>
              </a:rPr>
              <a:t>computers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data</a:t>
            </a:r>
            <a:r>
              <a:rPr lang="en-US" sz="2400" dirty="0" smtClean="0"/>
              <a:t> (including </a:t>
            </a:r>
            <a:r>
              <a:rPr lang="en-US" sz="2400" dirty="0" smtClean="0">
                <a:solidFill>
                  <a:srgbClr val="FF0000"/>
                </a:solidFill>
              </a:rPr>
              <a:t>sensors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instruments</a:t>
            </a:r>
            <a:r>
              <a:rPr lang="en-US" sz="2400" dirty="0" smtClean="0"/>
              <a:t>)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must be linked via hardware and software </a:t>
            </a:r>
            <a:r>
              <a:rPr lang="en-US" sz="2400" dirty="0" smtClean="0">
                <a:solidFill>
                  <a:srgbClr val="FF0000"/>
                </a:solidFill>
              </a:rPr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43" name="TextBox 342"/>
          <p:cNvSpPr txBox="1"/>
          <p:nvPr/>
        </p:nvSpPr>
        <p:spPr>
          <a:xfrm>
            <a:off x="0" y="5334000"/>
            <a:ext cx="51054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Dryad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supports general dataflow – currently communicate via files; will use queues</a:t>
            </a:r>
            <a:endParaRPr lang="en-US" sz="2400" dirty="0"/>
          </a:p>
        </p:txBody>
      </p:sp>
      <p:grpSp>
        <p:nvGrpSpPr>
          <p:cNvPr id="3" name="Group 354"/>
          <p:cNvGrpSpPr/>
          <p:nvPr/>
        </p:nvGrpSpPr>
        <p:grpSpPr>
          <a:xfrm>
            <a:off x="228600" y="2514600"/>
            <a:ext cx="2438400" cy="1469886"/>
            <a:chOff x="1524000" y="1219200"/>
            <a:chExt cx="2438400" cy="1469886"/>
          </a:xfrm>
        </p:grpSpPr>
        <p:sp>
          <p:nvSpPr>
            <p:cNvPr id="347" name="TextBox 346"/>
            <p:cNvSpPr txBox="1"/>
            <p:nvPr/>
          </p:nvSpPr>
          <p:spPr>
            <a:xfrm>
              <a:off x="1524000" y="1981200"/>
              <a:ext cx="2438400" cy="70788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reduce(key, list&lt;value&gt;)</a:t>
              </a:r>
            </a:p>
          </p:txBody>
        </p:sp>
        <p:sp>
          <p:nvSpPr>
            <p:cNvPr id="348" name="Right Arrow 347"/>
            <p:cNvSpPr/>
            <p:nvPr/>
          </p:nvSpPr>
          <p:spPr>
            <a:xfrm rot="5400000">
              <a:off x="2514600" y="1600200"/>
              <a:ext cx="381000" cy="381000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1524000" y="1219200"/>
              <a:ext cx="2438400" cy="400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175">
              <a:solidFill>
                <a:schemeClr val="accent1"/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  <a:latin typeface="+mn-lt"/>
                </a:rPr>
                <a:t>map(key, value)</a:t>
              </a:r>
            </a:p>
          </p:txBody>
        </p:sp>
      </p:grpSp>
      <p:sp>
        <p:nvSpPr>
          <p:cNvPr id="352" name="TextBox 351"/>
          <p:cNvSpPr txBox="1"/>
          <p:nvPr/>
        </p:nvSpPr>
        <p:spPr>
          <a:xfrm>
            <a:off x="1219200" y="0"/>
            <a:ext cx="48768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MapReduce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implemented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by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Hadoop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using files for communication or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CGL-MapReduce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using in memory queues as “Enterprise bus” (pub-sub)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TextBox 353"/>
          <p:cNvSpPr txBox="1"/>
          <p:nvPr/>
        </p:nvSpPr>
        <p:spPr>
          <a:xfrm>
            <a:off x="2743200" y="2362200"/>
            <a:ext cx="3429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Example: </a:t>
            </a:r>
            <a:r>
              <a:rPr lang="en-US" sz="2400" dirty="0" smtClean="0">
                <a:solidFill>
                  <a:srgbClr val="0070C0"/>
                </a:solidFill>
              </a:rPr>
              <a:t>Word Histogram</a:t>
            </a:r>
          </a:p>
          <a:p>
            <a:pPr algn="l"/>
            <a:r>
              <a:rPr lang="en-US" sz="2400" dirty="0" smtClean="0"/>
              <a:t>Start with a set of words</a:t>
            </a:r>
          </a:p>
          <a:p>
            <a:pPr algn="l"/>
            <a:r>
              <a:rPr lang="en-US" sz="2400" dirty="0" smtClean="0"/>
              <a:t>Each </a:t>
            </a:r>
            <a:r>
              <a:rPr lang="en-US" sz="2400" dirty="0" smtClean="0">
                <a:solidFill>
                  <a:srgbClr val="0070C0"/>
                </a:solidFill>
              </a:rPr>
              <a:t>map</a:t>
            </a:r>
            <a:r>
              <a:rPr lang="en-US" sz="2400" dirty="0" smtClean="0"/>
              <a:t> task counts number of occurrences in each data partition</a:t>
            </a:r>
          </a:p>
          <a:p>
            <a:pPr algn="l"/>
            <a:r>
              <a:rPr lang="en-US" sz="2400" dirty="0" smtClean="0">
                <a:solidFill>
                  <a:srgbClr val="0070C0"/>
                </a:solidFill>
              </a:rPr>
              <a:t>Reduce</a:t>
            </a:r>
            <a:r>
              <a:rPr lang="en-US" sz="2400" dirty="0" smtClean="0"/>
              <a:t> phase adds these counts</a:t>
            </a:r>
            <a:endParaRPr lang="en-US" sz="2400" dirty="0"/>
          </a:p>
        </p:txBody>
      </p:sp>
      <p:sp>
        <p:nvSpPr>
          <p:cNvPr id="689" name="Rectangle 688"/>
          <p:cNvSpPr/>
          <p:nvPr/>
        </p:nvSpPr>
        <p:spPr bwMode="auto">
          <a:xfrm>
            <a:off x="6172200" y="0"/>
            <a:ext cx="2971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90" name="Group 1422"/>
          <p:cNvGrpSpPr>
            <a:grpSpLocks/>
          </p:cNvGrpSpPr>
          <p:nvPr/>
        </p:nvGrpSpPr>
        <p:grpSpPr bwMode="auto">
          <a:xfrm>
            <a:off x="6248400" y="152400"/>
            <a:ext cx="2794000" cy="6445250"/>
            <a:chOff x="3936" y="96"/>
            <a:chExt cx="1760" cy="4060"/>
          </a:xfrm>
        </p:grpSpPr>
        <p:sp>
          <p:nvSpPr>
            <p:cNvPr id="691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32" y="144"/>
              <a:ext cx="1640" cy="3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2" name="Line 9"/>
            <p:cNvSpPr>
              <a:spLocks noChangeShapeType="1"/>
            </p:cNvSpPr>
            <p:nvPr/>
          </p:nvSpPr>
          <p:spPr bwMode="auto">
            <a:xfrm flipH="1" flipV="1">
              <a:off x="4605" y="2663"/>
              <a:ext cx="534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3" name="Freeform 10"/>
            <p:cNvSpPr>
              <a:spLocks/>
            </p:cNvSpPr>
            <p:nvPr/>
          </p:nvSpPr>
          <p:spPr bwMode="auto">
            <a:xfrm>
              <a:off x="4525" y="2598"/>
              <a:ext cx="123" cy="110"/>
            </a:xfrm>
            <a:custGeom>
              <a:avLst/>
              <a:gdLst>
                <a:gd name="T0" fmla="*/ 44 w 130"/>
                <a:gd name="T1" fmla="*/ 58 h 118"/>
                <a:gd name="T2" fmla="*/ 44 w 130"/>
                <a:gd name="T3" fmla="*/ 58 h 118"/>
                <a:gd name="T4" fmla="*/ 62 w 130"/>
                <a:gd name="T5" fmla="*/ 90 h 118"/>
                <a:gd name="T6" fmla="*/ 78 w 130"/>
                <a:gd name="T7" fmla="*/ 118 h 118"/>
                <a:gd name="T8" fmla="*/ 130 w 130"/>
                <a:gd name="T9" fmla="*/ 58 h 118"/>
                <a:gd name="T10" fmla="*/ 130 w 130"/>
                <a:gd name="T11" fmla="*/ 58 h 118"/>
                <a:gd name="T12" fmla="*/ 104 w 130"/>
                <a:gd name="T13" fmla="*/ 48 h 118"/>
                <a:gd name="T14" fmla="*/ 66 w 130"/>
                <a:gd name="T15" fmla="*/ 34 h 118"/>
                <a:gd name="T16" fmla="*/ 66 w 130"/>
                <a:gd name="T17" fmla="*/ 34 h 118"/>
                <a:gd name="T18" fmla="*/ 28 w 130"/>
                <a:gd name="T19" fmla="*/ 16 h 118"/>
                <a:gd name="T20" fmla="*/ 0 w 130"/>
                <a:gd name="T21" fmla="*/ 0 h 118"/>
                <a:gd name="T22" fmla="*/ 0 w 130"/>
                <a:gd name="T23" fmla="*/ 0 h 118"/>
                <a:gd name="T24" fmla="*/ 20 w 130"/>
                <a:gd name="T25" fmla="*/ 24 h 118"/>
                <a:gd name="T26" fmla="*/ 44 w 130"/>
                <a:gd name="T27" fmla="*/ 58 h 118"/>
                <a:gd name="T28" fmla="*/ 44 w 130"/>
                <a:gd name="T29" fmla="*/ 58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18"/>
                <a:gd name="T47" fmla="*/ 130 w 130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18">
                  <a:moveTo>
                    <a:pt x="44" y="58"/>
                  </a:moveTo>
                  <a:lnTo>
                    <a:pt x="44" y="58"/>
                  </a:lnTo>
                  <a:lnTo>
                    <a:pt x="62" y="90"/>
                  </a:lnTo>
                  <a:lnTo>
                    <a:pt x="78" y="118"/>
                  </a:lnTo>
                  <a:lnTo>
                    <a:pt x="130" y="58"/>
                  </a:lnTo>
                  <a:lnTo>
                    <a:pt x="104" y="48"/>
                  </a:lnTo>
                  <a:lnTo>
                    <a:pt x="66" y="34"/>
                  </a:lnTo>
                  <a:lnTo>
                    <a:pt x="28" y="16"/>
                  </a:lnTo>
                  <a:lnTo>
                    <a:pt x="0" y="0"/>
                  </a:lnTo>
                  <a:lnTo>
                    <a:pt x="20" y="24"/>
                  </a:lnTo>
                  <a:lnTo>
                    <a:pt x="4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4" name="Line 11"/>
            <p:cNvSpPr>
              <a:spLocks noChangeShapeType="1"/>
            </p:cNvSpPr>
            <p:nvPr/>
          </p:nvSpPr>
          <p:spPr bwMode="auto">
            <a:xfrm flipH="1" flipV="1">
              <a:off x="4809" y="2581"/>
              <a:ext cx="360" cy="49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5" name="Freeform 12"/>
            <p:cNvSpPr>
              <a:spLocks/>
            </p:cNvSpPr>
            <p:nvPr/>
          </p:nvSpPr>
          <p:spPr bwMode="auto">
            <a:xfrm>
              <a:off x="4748" y="2499"/>
              <a:ext cx="106" cy="125"/>
            </a:xfrm>
            <a:custGeom>
              <a:avLst/>
              <a:gdLst>
                <a:gd name="T0" fmla="*/ 28 w 112"/>
                <a:gd name="T1" fmla="*/ 68 h 134"/>
                <a:gd name="T2" fmla="*/ 28 w 112"/>
                <a:gd name="T3" fmla="*/ 68 h 134"/>
                <a:gd name="T4" fmla="*/ 38 w 112"/>
                <a:gd name="T5" fmla="*/ 102 h 134"/>
                <a:gd name="T6" fmla="*/ 46 w 112"/>
                <a:gd name="T7" fmla="*/ 134 h 134"/>
                <a:gd name="T8" fmla="*/ 112 w 112"/>
                <a:gd name="T9" fmla="*/ 86 h 134"/>
                <a:gd name="T10" fmla="*/ 112 w 112"/>
                <a:gd name="T11" fmla="*/ 86 h 134"/>
                <a:gd name="T12" fmla="*/ 88 w 112"/>
                <a:gd name="T13" fmla="*/ 72 h 134"/>
                <a:gd name="T14" fmla="*/ 54 w 112"/>
                <a:gd name="T15" fmla="*/ 48 h 134"/>
                <a:gd name="T16" fmla="*/ 54 w 112"/>
                <a:gd name="T17" fmla="*/ 48 h 134"/>
                <a:gd name="T18" fmla="*/ 22 w 112"/>
                <a:gd name="T19" fmla="*/ 22 h 134"/>
                <a:gd name="T20" fmla="*/ 0 w 112"/>
                <a:gd name="T21" fmla="*/ 0 h 134"/>
                <a:gd name="T22" fmla="*/ 0 w 112"/>
                <a:gd name="T23" fmla="*/ 0 h 134"/>
                <a:gd name="T24" fmla="*/ 14 w 112"/>
                <a:gd name="T25" fmla="*/ 28 h 134"/>
                <a:gd name="T26" fmla="*/ 28 w 112"/>
                <a:gd name="T27" fmla="*/ 68 h 134"/>
                <a:gd name="T28" fmla="*/ 28 w 112"/>
                <a:gd name="T29" fmla="*/ 6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28" y="68"/>
                  </a:moveTo>
                  <a:lnTo>
                    <a:pt x="28" y="68"/>
                  </a:lnTo>
                  <a:lnTo>
                    <a:pt x="38" y="102"/>
                  </a:lnTo>
                  <a:lnTo>
                    <a:pt x="46" y="134"/>
                  </a:lnTo>
                  <a:lnTo>
                    <a:pt x="112" y="86"/>
                  </a:lnTo>
                  <a:lnTo>
                    <a:pt x="88" y="72"/>
                  </a:lnTo>
                  <a:lnTo>
                    <a:pt x="54" y="48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4" y="28"/>
                  </a:lnTo>
                  <a:lnTo>
                    <a:pt x="28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6" name="Line 13"/>
            <p:cNvSpPr>
              <a:spLocks noChangeShapeType="1"/>
            </p:cNvSpPr>
            <p:nvPr/>
          </p:nvSpPr>
          <p:spPr bwMode="auto">
            <a:xfrm flipH="1" flipV="1">
              <a:off x="5005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7" name="Freeform 14"/>
            <p:cNvSpPr>
              <a:spLocks/>
            </p:cNvSpPr>
            <p:nvPr/>
          </p:nvSpPr>
          <p:spPr bwMode="auto">
            <a:xfrm>
              <a:off x="4960" y="2497"/>
              <a:ext cx="90" cy="131"/>
            </a:xfrm>
            <a:custGeom>
              <a:avLst/>
              <a:gdLst>
                <a:gd name="T0" fmla="*/ 16 w 96"/>
                <a:gd name="T1" fmla="*/ 72 h 140"/>
                <a:gd name="T2" fmla="*/ 16 w 96"/>
                <a:gd name="T3" fmla="*/ 72 h 140"/>
                <a:gd name="T4" fmla="*/ 20 w 96"/>
                <a:gd name="T5" fmla="*/ 108 h 140"/>
                <a:gd name="T6" fmla="*/ 22 w 96"/>
                <a:gd name="T7" fmla="*/ 140 h 140"/>
                <a:gd name="T8" fmla="*/ 96 w 96"/>
                <a:gd name="T9" fmla="*/ 106 h 140"/>
                <a:gd name="T10" fmla="*/ 96 w 96"/>
                <a:gd name="T11" fmla="*/ 106 h 140"/>
                <a:gd name="T12" fmla="*/ 74 w 96"/>
                <a:gd name="T13" fmla="*/ 88 h 140"/>
                <a:gd name="T14" fmla="*/ 46 w 96"/>
                <a:gd name="T15" fmla="*/ 58 h 140"/>
                <a:gd name="T16" fmla="*/ 46 w 96"/>
                <a:gd name="T17" fmla="*/ 58 h 140"/>
                <a:gd name="T18" fmla="*/ 20 w 96"/>
                <a:gd name="T19" fmla="*/ 26 h 140"/>
                <a:gd name="T20" fmla="*/ 0 w 96"/>
                <a:gd name="T21" fmla="*/ 0 h 140"/>
                <a:gd name="T22" fmla="*/ 0 w 96"/>
                <a:gd name="T23" fmla="*/ 0 h 140"/>
                <a:gd name="T24" fmla="*/ 8 w 96"/>
                <a:gd name="T25" fmla="*/ 30 h 140"/>
                <a:gd name="T26" fmla="*/ 16 w 96"/>
                <a:gd name="T27" fmla="*/ 72 h 140"/>
                <a:gd name="T28" fmla="*/ 16 w 96"/>
                <a:gd name="T29" fmla="*/ 72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6"/>
                <a:gd name="T46" fmla="*/ 0 h 140"/>
                <a:gd name="T47" fmla="*/ 96 w 9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6" h="140">
                  <a:moveTo>
                    <a:pt x="16" y="72"/>
                  </a:moveTo>
                  <a:lnTo>
                    <a:pt x="16" y="72"/>
                  </a:lnTo>
                  <a:lnTo>
                    <a:pt x="20" y="108"/>
                  </a:lnTo>
                  <a:lnTo>
                    <a:pt x="22" y="140"/>
                  </a:lnTo>
                  <a:lnTo>
                    <a:pt x="96" y="106"/>
                  </a:lnTo>
                  <a:lnTo>
                    <a:pt x="74" y="88"/>
                  </a:lnTo>
                  <a:lnTo>
                    <a:pt x="46" y="58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8" y="30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98" name="Line 15"/>
            <p:cNvSpPr>
              <a:spLocks noChangeShapeType="1"/>
            </p:cNvSpPr>
            <p:nvPr/>
          </p:nvSpPr>
          <p:spPr bwMode="auto">
            <a:xfrm flipV="1">
              <a:off x="5260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99" name="Freeform 16"/>
            <p:cNvSpPr>
              <a:spLocks/>
            </p:cNvSpPr>
            <p:nvPr/>
          </p:nvSpPr>
          <p:spPr bwMode="auto">
            <a:xfrm>
              <a:off x="5222" y="2631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0" name="Line 17"/>
            <p:cNvSpPr>
              <a:spLocks noChangeShapeType="1"/>
            </p:cNvSpPr>
            <p:nvPr/>
          </p:nvSpPr>
          <p:spPr bwMode="auto">
            <a:xfrm flipV="1">
              <a:off x="4559" y="2663"/>
              <a:ext cx="535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1" name="Freeform 18"/>
            <p:cNvSpPr>
              <a:spLocks/>
            </p:cNvSpPr>
            <p:nvPr/>
          </p:nvSpPr>
          <p:spPr bwMode="auto">
            <a:xfrm>
              <a:off x="5050" y="2598"/>
              <a:ext cx="121" cy="110"/>
            </a:xfrm>
            <a:custGeom>
              <a:avLst/>
              <a:gdLst>
                <a:gd name="T0" fmla="*/ 64 w 128"/>
                <a:gd name="T1" fmla="*/ 34 h 118"/>
                <a:gd name="T2" fmla="*/ 64 w 128"/>
                <a:gd name="T3" fmla="*/ 34 h 118"/>
                <a:gd name="T4" fmla="*/ 30 w 128"/>
                <a:gd name="T5" fmla="*/ 46 h 118"/>
                <a:gd name="T6" fmla="*/ 0 w 128"/>
                <a:gd name="T7" fmla="*/ 58 h 118"/>
                <a:gd name="T8" fmla="*/ 52 w 128"/>
                <a:gd name="T9" fmla="*/ 118 h 118"/>
                <a:gd name="T10" fmla="*/ 52 w 128"/>
                <a:gd name="T11" fmla="*/ 118 h 118"/>
                <a:gd name="T12" fmla="*/ 64 w 128"/>
                <a:gd name="T13" fmla="*/ 94 h 118"/>
                <a:gd name="T14" fmla="*/ 86 w 128"/>
                <a:gd name="T15" fmla="*/ 58 h 118"/>
                <a:gd name="T16" fmla="*/ 86 w 128"/>
                <a:gd name="T17" fmla="*/ 58 h 118"/>
                <a:gd name="T18" fmla="*/ 108 w 128"/>
                <a:gd name="T19" fmla="*/ 24 h 118"/>
                <a:gd name="T20" fmla="*/ 128 w 128"/>
                <a:gd name="T21" fmla="*/ 0 h 118"/>
                <a:gd name="T22" fmla="*/ 128 w 128"/>
                <a:gd name="T23" fmla="*/ 0 h 118"/>
                <a:gd name="T24" fmla="*/ 102 w 128"/>
                <a:gd name="T25" fmla="*/ 16 h 118"/>
                <a:gd name="T26" fmla="*/ 64 w 128"/>
                <a:gd name="T27" fmla="*/ 34 h 118"/>
                <a:gd name="T28" fmla="*/ 64 w 128"/>
                <a:gd name="T29" fmla="*/ 34 h 11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8"/>
                <a:gd name="T46" fmla="*/ 0 h 118"/>
                <a:gd name="T47" fmla="*/ 128 w 128"/>
                <a:gd name="T48" fmla="*/ 118 h 11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8" h="118">
                  <a:moveTo>
                    <a:pt x="64" y="34"/>
                  </a:moveTo>
                  <a:lnTo>
                    <a:pt x="64" y="34"/>
                  </a:lnTo>
                  <a:lnTo>
                    <a:pt x="30" y="46"/>
                  </a:lnTo>
                  <a:lnTo>
                    <a:pt x="0" y="58"/>
                  </a:lnTo>
                  <a:lnTo>
                    <a:pt x="52" y="118"/>
                  </a:lnTo>
                  <a:lnTo>
                    <a:pt x="64" y="94"/>
                  </a:lnTo>
                  <a:lnTo>
                    <a:pt x="86" y="58"/>
                  </a:lnTo>
                  <a:lnTo>
                    <a:pt x="108" y="24"/>
                  </a:lnTo>
                  <a:lnTo>
                    <a:pt x="128" y="0"/>
                  </a:lnTo>
                  <a:lnTo>
                    <a:pt x="102" y="16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2" name="Line 19"/>
            <p:cNvSpPr>
              <a:spLocks noChangeShapeType="1"/>
            </p:cNvSpPr>
            <p:nvPr/>
          </p:nvSpPr>
          <p:spPr bwMode="auto">
            <a:xfrm flipV="1">
              <a:off x="4537" y="2581"/>
              <a:ext cx="353" cy="49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3" name="Freeform 20"/>
            <p:cNvSpPr>
              <a:spLocks/>
            </p:cNvSpPr>
            <p:nvPr/>
          </p:nvSpPr>
          <p:spPr bwMode="auto">
            <a:xfrm>
              <a:off x="4844" y="2499"/>
              <a:ext cx="106" cy="125"/>
            </a:xfrm>
            <a:custGeom>
              <a:avLst/>
              <a:gdLst>
                <a:gd name="T0" fmla="*/ 56 w 112"/>
                <a:gd name="T1" fmla="*/ 48 h 134"/>
                <a:gd name="T2" fmla="*/ 56 w 112"/>
                <a:gd name="T3" fmla="*/ 48 h 134"/>
                <a:gd name="T4" fmla="*/ 28 w 112"/>
                <a:gd name="T5" fmla="*/ 70 h 134"/>
                <a:gd name="T6" fmla="*/ 0 w 112"/>
                <a:gd name="T7" fmla="*/ 88 h 134"/>
                <a:gd name="T8" fmla="*/ 66 w 112"/>
                <a:gd name="T9" fmla="*/ 134 h 134"/>
                <a:gd name="T10" fmla="*/ 66 w 112"/>
                <a:gd name="T11" fmla="*/ 134 h 134"/>
                <a:gd name="T12" fmla="*/ 72 w 112"/>
                <a:gd name="T13" fmla="*/ 108 h 134"/>
                <a:gd name="T14" fmla="*/ 84 w 112"/>
                <a:gd name="T15" fmla="*/ 68 h 134"/>
                <a:gd name="T16" fmla="*/ 84 w 112"/>
                <a:gd name="T17" fmla="*/ 68 h 134"/>
                <a:gd name="T18" fmla="*/ 98 w 112"/>
                <a:gd name="T19" fmla="*/ 28 h 134"/>
                <a:gd name="T20" fmla="*/ 112 w 112"/>
                <a:gd name="T21" fmla="*/ 0 h 134"/>
                <a:gd name="T22" fmla="*/ 112 w 112"/>
                <a:gd name="T23" fmla="*/ 0 h 134"/>
                <a:gd name="T24" fmla="*/ 88 w 112"/>
                <a:gd name="T25" fmla="*/ 22 h 134"/>
                <a:gd name="T26" fmla="*/ 56 w 112"/>
                <a:gd name="T27" fmla="*/ 48 h 134"/>
                <a:gd name="T28" fmla="*/ 56 w 112"/>
                <a:gd name="T29" fmla="*/ 48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4"/>
                <a:gd name="T47" fmla="*/ 112 w 112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4">
                  <a:moveTo>
                    <a:pt x="56" y="48"/>
                  </a:moveTo>
                  <a:lnTo>
                    <a:pt x="56" y="48"/>
                  </a:lnTo>
                  <a:lnTo>
                    <a:pt x="28" y="70"/>
                  </a:lnTo>
                  <a:lnTo>
                    <a:pt x="0" y="88"/>
                  </a:lnTo>
                  <a:lnTo>
                    <a:pt x="66" y="134"/>
                  </a:lnTo>
                  <a:lnTo>
                    <a:pt x="72" y="108"/>
                  </a:lnTo>
                  <a:lnTo>
                    <a:pt x="84" y="68"/>
                  </a:lnTo>
                  <a:lnTo>
                    <a:pt x="98" y="28"/>
                  </a:lnTo>
                  <a:lnTo>
                    <a:pt x="112" y="0"/>
                  </a:lnTo>
                  <a:lnTo>
                    <a:pt x="88" y="22"/>
                  </a:lnTo>
                  <a:lnTo>
                    <a:pt x="5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4" name="Line 21"/>
            <p:cNvSpPr>
              <a:spLocks noChangeShapeType="1"/>
            </p:cNvSpPr>
            <p:nvPr/>
          </p:nvSpPr>
          <p:spPr bwMode="auto">
            <a:xfrm flipV="1">
              <a:off x="4476" y="2589"/>
              <a:ext cx="217" cy="45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5" name="Freeform 22"/>
            <p:cNvSpPr>
              <a:spLocks/>
            </p:cNvSpPr>
            <p:nvPr/>
          </p:nvSpPr>
          <p:spPr bwMode="auto">
            <a:xfrm>
              <a:off x="4648" y="2497"/>
              <a:ext cx="89" cy="131"/>
            </a:xfrm>
            <a:custGeom>
              <a:avLst/>
              <a:gdLst>
                <a:gd name="T0" fmla="*/ 50 w 94"/>
                <a:gd name="T1" fmla="*/ 58 h 140"/>
                <a:gd name="T2" fmla="*/ 50 w 94"/>
                <a:gd name="T3" fmla="*/ 58 h 140"/>
                <a:gd name="T4" fmla="*/ 24 w 94"/>
                <a:gd name="T5" fmla="*/ 84 h 140"/>
                <a:gd name="T6" fmla="*/ 0 w 94"/>
                <a:gd name="T7" fmla="*/ 106 h 140"/>
                <a:gd name="T8" fmla="*/ 72 w 94"/>
                <a:gd name="T9" fmla="*/ 140 h 140"/>
                <a:gd name="T10" fmla="*/ 72 w 94"/>
                <a:gd name="T11" fmla="*/ 140 h 140"/>
                <a:gd name="T12" fmla="*/ 74 w 94"/>
                <a:gd name="T13" fmla="*/ 114 h 140"/>
                <a:gd name="T14" fmla="*/ 80 w 94"/>
                <a:gd name="T15" fmla="*/ 72 h 140"/>
                <a:gd name="T16" fmla="*/ 80 w 94"/>
                <a:gd name="T17" fmla="*/ 72 h 140"/>
                <a:gd name="T18" fmla="*/ 86 w 94"/>
                <a:gd name="T19" fmla="*/ 32 h 140"/>
                <a:gd name="T20" fmla="*/ 94 w 94"/>
                <a:gd name="T21" fmla="*/ 0 h 140"/>
                <a:gd name="T22" fmla="*/ 94 w 94"/>
                <a:gd name="T23" fmla="*/ 0 h 140"/>
                <a:gd name="T24" fmla="*/ 76 w 94"/>
                <a:gd name="T25" fmla="*/ 26 h 140"/>
                <a:gd name="T26" fmla="*/ 50 w 94"/>
                <a:gd name="T27" fmla="*/ 58 h 140"/>
                <a:gd name="T28" fmla="*/ 50 w 94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4"/>
                <a:gd name="T46" fmla="*/ 0 h 140"/>
                <a:gd name="T47" fmla="*/ 94 w 94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4" h="140">
                  <a:moveTo>
                    <a:pt x="50" y="58"/>
                  </a:moveTo>
                  <a:lnTo>
                    <a:pt x="50" y="58"/>
                  </a:lnTo>
                  <a:lnTo>
                    <a:pt x="24" y="84"/>
                  </a:lnTo>
                  <a:lnTo>
                    <a:pt x="0" y="106"/>
                  </a:lnTo>
                  <a:lnTo>
                    <a:pt x="72" y="140"/>
                  </a:lnTo>
                  <a:lnTo>
                    <a:pt x="74" y="114"/>
                  </a:lnTo>
                  <a:lnTo>
                    <a:pt x="80" y="72"/>
                  </a:lnTo>
                  <a:lnTo>
                    <a:pt x="86" y="32"/>
                  </a:lnTo>
                  <a:lnTo>
                    <a:pt x="94" y="0"/>
                  </a:lnTo>
                  <a:lnTo>
                    <a:pt x="76" y="26"/>
                  </a:lnTo>
                  <a:lnTo>
                    <a:pt x="5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6" name="Line 23"/>
            <p:cNvSpPr>
              <a:spLocks noChangeShapeType="1"/>
            </p:cNvSpPr>
            <p:nvPr/>
          </p:nvSpPr>
          <p:spPr bwMode="auto">
            <a:xfrm flipV="1">
              <a:off x="4446" y="2732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7" name="Freeform 24"/>
            <p:cNvSpPr>
              <a:spLocks/>
            </p:cNvSpPr>
            <p:nvPr/>
          </p:nvSpPr>
          <p:spPr bwMode="auto">
            <a:xfrm>
              <a:off x="4406" y="2631"/>
              <a:ext cx="78" cy="127"/>
            </a:xfrm>
            <a:custGeom>
              <a:avLst/>
              <a:gdLst>
                <a:gd name="T0" fmla="*/ 24 w 82"/>
                <a:gd name="T1" fmla="*/ 72 h 136"/>
                <a:gd name="T2" fmla="*/ 24 w 82"/>
                <a:gd name="T3" fmla="*/ 72 h 136"/>
                <a:gd name="T4" fmla="*/ 12 w 82"/>
                <a:gd name="T5" fmla="*/ 106 h 136"/>
                <a:gd name="T6" fmla="*/ 0 w 82"/>
                <a:gd name="T7" fmla="*/ 136 h 136"/>
                <a:gd name="T8" fmla="*/ 82 w 82"/>
                <a:gd name="T9" fmla="*/ 136 h 136"/>
                <a:gd name="T10" fmla="*/ 82 w 82"/>
                <a:gd name="T11" fmla="*/ 136 h 136"/>
                <a:gd name="T12" fmla="*/ 72 w 82"/>
                <a:gd name="T13" fmla="*/ 110 h 136"/>
                <a:gd name="T14" fmla="*/ 58 w 82"/>
                <a:gd name="T15" fmla="*/ 72 h 136"/>
                <a:gd name="T16" fmla="*/ 58 w 82"/>
                <a:gd name="T17" fmla="*/ 72 h 136"/>
                <a:gd name="T18" fmla="*/ 46 w 82"/>
                <a:gd name="T19" fmla="*/ 32 h 136"/>
                <a:gd name="T20" fmla="*/ 42 w 82"/>
                <a:gd name="T21" fmla="*/ 0 h 136"/>
                <a:gd name="T22" fmla="*/ 42 w 82"/>
                <a:gd name="T23" fmla="*/ 0 h 136"/>
                <a:gd name="T24" fmla="*/ 36 w 82"/>
                <a:gd name="T25" fmla="*/ 32 h 136"/>
                <a:gd name="T26" fmla="*/ 24 w 82"/>
                <a:gd name="T27" fmla="*/ 72 h 136"/>
                <a:gd name="T28" fmla="*/ 24 w 82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2"/>
                <a:gd name="T46" fmla="*/ 0 h 136"/>
                <a:gd name="T47" fmla="*/ 82 w 82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2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2" y="136"/>
                  </a:lnTo>
                  <a:lnTo>
                    <a:pt x="72" y="110"/>
                  </a:lnTo>
                  <a:lnTo>
                    <a:pt x="58" y="72"/>
                  </a:lnTo>
                  <a:lnTo>
                    <a:pt x="46" y="32"/>
                  </a:lnTo>
                  <a:lnTo>
                    <a:pt x="42" y="0"/>
                  </a:lnTo>
                  <a:lnTo>
                    <a:pt x="36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08" name="Line 25"/>
            <p:cNvSpPr>
              <a:spLocks noChangeShapeType="1"/>
            </p:cNvSpPr>
            <p:nvPr/>
          </p:nvSpPr>
          <p:spPr bwMode="auto">
            <a:xfrm flipV="1">
              <a:off x="4852" y="450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09" name="Freeform 26"/>
            <p:cNvSpPr>
              <a:spLocks/>
            </p:cNvSpPr>
            <p:nvPr/>
          </p:nvSpPr>
          <p:spPr bwMode="auto">
            <a:xfrm>
              <a:off x="4814" y="349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0" name="Line 27"/>
            <p:cNvSpPr>
              <a:spLocks noChangeShapeType="1"/>
            </p:cNvSpPr>
            <p:nvPr/>
          </p:nvSpPr>
          <p:spPr bwMode="auto">
            <a:xfrm flipV="1">
              <a:off x="4164" y="1515"/>
              <a:ext cx="106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1" name="Freeform 28"/>
            <p:cNvSpPr>
              <a:spLocks/>
            </p:cNvSpPr>
            <p:nvPr/>
          </p:nvSpPr>
          <p:spPr bwMode="auto">
            <a:xfrm>
              <a:off x="4225" y="1440"/>
              <a:ext cx="113" cy="119"/>
            </a:xfrm>
            <a:custGeom>
              <a:avLst/>
              <a:gdLst>
                <a:gd name="T0" fmla="*/ 60 w 120"/>
                <a:gd name="T1" fmla="*/ 42 h 128"/>
                <a:gd name="T2" fmla="*/ 60 w 120"/>
                <a:gd name="T3" fmla="*/ 42 h 128"/>
                <a:gd name="T4" fmla="*/ 30 w 120"/>
                <a:gd name="T5" fmla="*/ 60 h 128"/>
                <a:gd name="T6" fmla="*/ 0 w 120"/>
                <a:gd name="T7" fmla="*/ 74 h 128"/>
                <a:gd name="T8" fmla="*/ 60 w 120"/>
                <a:gd name="T9" fmla="*/ 128 h 128"/>
                <a:gd name="T10" fmla="*/ 60 w 120"/>
                <a:gd name="T11" fmla="*/ 128 h 128"/>
                <a:gd name="T12" fmla="*/ 70 w 120"/>
                <a:gd name="T13" fmla="*/ 102 h 128"/>
                <a:gd name="T14" fmla="*/ 86 w 120"/>
                <a:gd name="T15" fmla="*/ 64 h 128"/>
                <a:gd name="T16" fmla="*/ 86 w 120"/>
                <a:gd name="T17" fmla="*/ 64 h 128"/>
                <a:gd name="T18" fmla="*/ 104 w 120"/>
                <a:gd name="T19" fmla="*/ 26 h 128"/>
                <a:gd name="T20" fmla="*/ 120 w 120"/>
                <a:gd name="T21" fmla="*/ 0 h 128"/>
                <a:gd name="T22" fmla="*/ 120 w 120"/>
                <a:gd name="T23" fmla="*/ 0 h 128"/>
                <a:gd name="T24" fmla="*/ 96 w 120"/>
                <a:gd name="T25" fmla="*/ 18 h 128"/>
                <a:gd name="T26" fmla="*/ 60 w 120"/>
                <a:gd name="T27" fmla="*/ 42 h 128"/>
                <a:gd name="T28" fmla="*/ 60 w 120"/>
                <a:gd name="T29" fmla="*/ 42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0"/>
                <a:gd name="T46" fmla="*/ 0 h 128"/>
                <a:gd name="T47" fmla="*/ 120 w 120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0" h="128">
                  <a:moveTo>
                    <a:pt x="60" y="42"/>
                  </a:moveTo>
                  <a:lnTo>
                    <a:pt x="60" y="42"/>
                  </a:lnTo>
                  <a:lnTo>
                    <a:pt x="30" y="60"/>
                  </a:lnTo>
                  <a:lnTo>
                    <a:pt x="0" y="74"/>
                  </a:lnTo>
                  <a:lnTo>
                    <a:pt x="60" y="128"/>
                  </a:lnTo>
                  <a:lnTo>
                    <a:pt x="70" y="102"/>
                  </a:lnTo>
                  <a:lnTo>
                    <a:pt x="86" y="64"/>
                  </a:lnTo>
                  <a:lnTo>
                    <a:pt x="104" y="26"/>
                  </a:lnTo>
                  <a:lnTo>
                    <a:pt x="120" y="0"/>
                  </a:lnTo>
                  <a:lnTo>
                    <a:pt x="96" y="18"/>
                  </a:lnTo>
                  <a:lnTo>
                    <a:pt x="6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2" name="Line 29"/>
            <p:cNvSpPr>
              <a:spLocks noChangeShapeType="1"/>
            </p:cNvSpPr>
            <p:nvPr/>
          </p:nvSpPr>
          <p:spPr bwMode="auto">
            <a:xfrm flipH="1" flipV="1">
              <a:off x="5432" y="1515"/>
              <a:ext cx="108" cy="11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3" name="Freeform 30"/>
            <p:cNvSpPr>
              <a:spLocks/>
            </p:cNvSpPr>
            <p:nvPr/>
          </p:nvSpPr>
          <p:spPr bwMode="auto">
            <a:xfrm>
              <a:off x="5362" y="1440"/>
              <a:ext cx="115" cy="119"/>
            </a:xfrm>
            <a:custGeom>
              <a:avLst/>
              <a:gdLst>
                <a:gd name="T0" fmla="*/ 36 w 122"/>
                <a:gd name="T1" fmla="*/ 64 h 128"/>
                <a:gd name="T2" fmla="*/ 36 w 122"/>
                <a:gd name="T3" fmla="*/ 64 h 128"/>
                <a:gd name="T4" fmla="*/ 50 w 122"/>
                <a:gd name="T5" fmla="*/ 96 h 128"/>
                <a:gd name="T6" fmla="*/ 62 w 122"/>
                <a:gd name="T7" fmla="*/ 128 h 128"/>
                <a:gd name="T8" fmla="*/ 122 w 122"/>
                <a:gd name="T9" fmla="*/ 74 h 128"/>
                <a:gd name="T10" fmla="*/ 122 w 122"/>
                <a:gd name="T11" fmla="*/ 74 h 128"/>
                <a:gd name="T12" fmla="*/ 96 w 122"/>
                <a:gd name="T13" fmla="*/ 62 h 128"/>
                <a:gd name="T14" fmla="*/ 60 w 122"/>
                <a:gd name="T15" fmla="*/ 42 h 128"/>
                <a:gd name="T16" fmla="*/ 60 w 122"/>
                <a:gd name="T17" fmla="*/ 42 h 128"/>
                <a:gd name="T18" fmla="*/ 26 w 122"/>
                <a:gd name="T19" fmla="*/ 20 h 128"/>
                <a:gd name="T20" fmla="*/ 0 w 122"/>
                <a:gd name="T21" fmla="*/ 0 h 128"/>
                <a:gd name="T22" fmla="*/ 0 w 122"/>
                <a:gd name="T23" fmla="*/ 0 h 128"/>
                <a:gd name="T24" fmla="*/ 16 w 122"/>
                <a:gd name="T25" fmla="*/ 26 h 128"/>
                <a:gd name="T26" fmla="*/ 36 w 122"/>
                <a:gd name="T27" fmla="*/ 64 h 128"/>
                <a:gd name="T28" fmla="*/ 36 w 122"/>
                <a:gd name="T29" fmla="*/ 64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2"/>
                <a:gd name="T46" fmla="*/ 0 h 128"/>
                <a:gd name="T47" fmla="*/ 122 w 122"/>
                <a:gd name="T48" fmla="*/ 128 h 1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2" h="128">
                  <a:moveTo>
                    <a:pt x="36" y="64"/>
                  </a:moveTo>
                  <a:lnTo>
                    <a:pt x="36" y="64"/>
                  </a:lnTo>
                  <a:lnTo>
                    <a:pt x="50" y="96"/>
                  </a:lnTo>
                  <a:lnTo>
                    <a:pt x="62" y="128"/>
                  </a:lnTo>
                  <a:lnTo>
                    <a:pt x="122" y="74"/>
                  </a:lnTo>
                  <a:lnTo>
                    <a:pt x="96" y="62"/>
                  </a:lnTo>
                  <a:lnTo>
                    <a:pt x="60" y="42"/>
                  </a:lnTo>
                  <a:lnTo>
                    <a:pt x="26" y="20"/>
                  </a:lnTo>
                  <a:lnTo>
                    <a:pt x="0" y="0"/>
                  </a:lnTo>
                  <a:lnTo>
                    <a:pt x="16" y="26"/>
                  </a:lnTo>
                  <a:lnTo>
                    <a:pt x="36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4" name="Line 31"/>
            <p:cNvSpPr>
              <a:spLocks noChangeShapeType="1"/>
            </p:cNvSpPr>
            <p:nvPr/>
          </p:nvSpPr>
          <p:spPr bwMode="auto">
            <a:xfrm flipV="1">
              <a:off x="4164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5" name="Freeform 32"/>
            <p:cNvSpPr>
              <a:spLocks/>
            </p:cNvSpPr>
            <p:nvPr/>
          </p:nvSpPr>
          <p:spPr bwMode="auto">
            <a:xfrm>
              <a:off x="4225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6" name="Line 33"/>
            <p:cNvSpPr>
              <a:spLocks noChangeShapeType="1"/>
            </p:cNvSpPr>
            <p:nvPr/>
          </p:nvSpPr>
          <p:spPr bwMode="auto">
            <a:xfrm flipV="1">
              <a:off x="4980" y="3786"/>
              <a:ext cx="106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7" name="Freeform 34"/>
            <p:cNvSpPr>
              <a:spLocks/>
            </p:cNvSpPr>
            <p:nvPr/>
          </p:nvSpPr>
          <p:spPr bwMode="auto">
            <a:xfrm>
              <a:off x="5041" y="3707"/>
              <a:ext cx="109" cy="121"/>
            </a:xfrm>
            <a:custGeom>
              <a:avLst/>
              <a:gdLst>
                <a:gd name="T0" fmla="*/ 60 w 116"/>
                <a:gd name="T1" fmla="*/ 44 h 130"/>
                <a:gd name="T2" fmla="*/ 60 w 116"/>
                <a:gd name="T3" fmla="*/ 44 h 130"/>
                <a:gd name="T4" fmla="*/ 28 w 116"/>
                <a:gd name="T5" fmla="*/ 64 h 130"/>
                <a:gd name="T6" fmla="*/ 0 w 116"/>
                <a:gd name="T7" fmla="*/ 80 h 130"/>
                <a:gd name="T8" fmla="*/ 62 w 116"/>
                <a:gd name="T9" fmla="*/ 130 h 130"/>
                <a:gd name="T10" fmla="*/ 62 w 116"/>
                <a:gd name="T11" fmla="*/ 130 h 130"/>
                <a:gd name="T12" fmla="*/ 70 w 116"/>
                <a:gd name="T13" fmla="*/ 104 h 130"/>
                <a:gd name="T14" fmla="*/ 84 w 116"/>
                <a:gd name="T15" fmla="*/ 66 h 130"/>
                <a:gd name="T16" fmla="*/ 84 w 116"/>
                <a:gd name="T17" fmla="*/ 66 h 130"/>
                <a:gd name="T18" fmla="*/ 102 w 116"/>
                <a:gd name="T19" fmla="*/ 28 h 130"/>
                <a:gd name="T20" fmla="*/ 116 w 116"/>
                <a:gd name="T21" fmla="*/ 0 h 130"/>
                <a:gd name="T22" fmla="*/ 116 w 116"/>
                <a:gd name="T23" fmla="*/ 0 h 130"/>
                <a:gd name="T24" fmla="*/ 92 w 116"/>
                <a:gd name="T25" fmla="*/ 20 h 130"/>
                <a:gd name="T26" fmla="*/ 60 w 116"/>
                <a:gd name="T27" fmla="*/ 44 h 130"/>
                <a:gd name="T28" fmla="*/ 60 w 116"/>
                <a:gd name="T29" fmla="*/ 44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0"/>
                <a:gd name="T47" fmla="*/ 116 w 116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0">
                  <a:moveTo>
                    <a:pt x="60" y="44"/>
                  </a:moveTo>
                  <a:lnTo>
                    <a:pt x="60" y="44"/>
                  </a:lnTo>
                  <a:lnTo>
                    <a:pt x="28" y="64"/>
                  </a:lnTo>
                  <a:lnTo>
                    <a:pt x="0" y="80"/>
                  </a:lnTo>
                  <a:lnTo>
                    <a:pt x="62" y="130"/>
                  </a:lnTo>
                  <a:lnTo>
                    <a:pt x="70" y="104"/>
                  </a:lnTo>
                  <a:lnTo>
                    <a:pt x="84" y="66"/>
                  </a:lnTo>
                  <a:lnTo>
                    <a:pt x="102" y="28"/>
                  </a:lnTo>
                  <a:lnTo>
                    <a:pt x="116" y="0"/>
                  </a:lnTo>
                  <a:lnTo>
                    <a:pt x="92" y="20"/>
                  </a:lnTo>
                  <a:lnTo>
                    <a:pt x="6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18" name="Line 35"/>
            <p:cNvSpPr>
              <a:spLocks noChangeShapeType="1"/>
            </p:cNvSpPr>
            <p:nvPr/>
          </p:nvSpPr>
          <p:spPr bwMode="auto">
            <a:xfrm flipH="1" flipV="1">
              <a:off x="5432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19" name="Freeform 36"/>
            <p:cNvSpPr>
              <a:spLocks/>
            </p:cNvSpPr>
            <p:nvPr/>
          </p:nvSpPr>
          <p:spPr bwMode="auto">
            <a:xfrm>
              <a:off x="5366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0" name="Line 37"/>
            <p:cNvSpPr>
              <a:spLocks noChangeShapeType="1"/>
            </p:cNvSpPr>
            <p:nvPr/>
          </p:nvSpPr>
          <p:spPr bwMode="auto">
            <a:xfrm flipH="1" flipV="1">
              <a:off x="4616" y="3786"/>
              <a:ext cx="108" cy="12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1" name="Freeform 38"/>
            <p:cNvSpPr>
              <a:spLocks/>
            </p:cNvSpPr>
            <p:nvPr/>
          </p:nvSpPr>
          <p:spPr bwMode="auto">
            <a:xfrm>
              <a:off x="4550" y="3707"/>
              <a:ext cx="111" cy="121"/>
            </a:xfrm>
            <a:custGeom>
              <a:avLst/>
              <a:gdLst>
                <a:gd name="T0" fmla="*/ 32 w 118"/>
                <a:gd name="T1" fmla="*/ 66 h 130"/>
                <a:gd name="T2" fmla="*/ 32 w 118"/>
                <a:gd name="T3" fmla="*/ 66 h 130"/>
                <a:gd name="T4" fmla="*/ 46 w 118"/>
                <a:gd name="T5" fmla="*/ 100 h 130"/>
                <a:gd name="T6" fmla="*/ 56 w 118"/>
                <a:gd name="T7" fmla="*/ 130 h 130"/>
                <a:gd name="T8" fmla="*/ 118 w 118"/>
                <a:gd name="T9" fmla="*/ 80 h 130"/>
                <a:gd name="T10" fmla="*/ 118 w 118"/>
                <a:gd name="T11" fmla="*/ 80 h 130"/>
                <a:gd name="T12" fmla="*/ 94 w 118"/>
                <a:gd name="T13" fmla="*/ 66 h 130"/>
                <a:gd name="T14" fmla="*/ 58 w 118"/>
                <a:gd name="T15" fmla="*/ 44 h 130"/>
                <a:gd name="T16" fmla="*/ 58 w 118"/>
                <a:gd name="T17" fmla="*/ 44 h 130"/>
                <a:gd name="T18" fmla="*/ 24 w 118"/>
                <a:gd name="T19" fmla="*/ 20 h 130"/>
                <a:gd name="T20" fmla="*/ 0 w 118"/>
                <a:gd name="T21" fmla="*/ 0 h 130"/>
                <a:gd name="T22" fmla="*/ 0 w 118"/>
                <a:gd name="T23" fmla="*/ 0 h 130"/>
                <a:gd name="T24" fmla="*/ 16 w 118"/>
                <a:gd name="T25" fmla="*/ 28 h 130"/>
                <a:gd name="T26" fmla="*/ 32 w 118"/>
                <a:gd name="T27" fmla="*/ 66 h 130"/>
                <a:gd name="T28" fmla="*/ 32 w 118"/>
                <a:gd name="T29" fmla="*/ 66 h 1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8"/>
                <a:gd name="T46" fmla="*/ 0 h 130"/>
                <a:gd name="T47" fmla="*/ 118 w 118"/>
                <a:gd name="T48" fmla="*/ 130 h 13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8" h="130">
                  <a:moveTo>
                    <a:pt x="32" y="66"/>
                  </a:moveTo>
                  <a:lnTo>
                    <a:pt x="32" y="66"/>
                  </a:lnTo>
                  <a:lnTo>
                    <a:pt x="46" y="100"/>
                  </a:lnTo>
                  <a:lnTo>
                    <a:pt x="56" y="130"/>
                  </a:lnTo>
                  <a:lnTo>
                    <a:pt x="118" y="80"/>
                  </a:lnTo>
                  <a:lnTo>
                    <a:pt x="94" y="66"/>
                  </a:lnTo>
                  <a:lnTo>
                    <a:pt x="58" y="44"/>
                  </a:lnTo>
                  <a:lnTo>
                    <a:pt x="24" y="2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2" name="Line 39"/>
            <p:cNvSpPr>
              <a:spLocks noChangeShapeType="1"/>
            </p:cNvSpPr>
            <p:nvPr/>
          </p:nvSpPr>
          <p:spPr bwMode="auto">
            <a:xfrm flipV="1">
              <a:off x="4444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3" name="Freeform 40"/>
            <p:cNvSpPr>
              <a:spLocks/>
            </p:cNvSpPr>
            <p:nvPr/>
          </p:nvSpPr>
          <p:spPr bwMode="auto">
            <a:xfrm>
              <a:off x="4406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4" name="Line 41"/>
            <p:cNvSpPr>
              <a:spLocks noChangeShapeType="1"/>
            </p:cNvSpPr>
            <p:nvPr/>
          </p:nvSpPr>
          <p:spPr bwMode="auto">
            <a:xfrm flipV="1">
              <a:off x="5260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5" name="Freeform 42"/>
            <p:cNvSpPr>
              <a:spLocks/>
            </p:cNvSpPr>
            <p:nvPr/>
          </p:nvSpPr>
          <p:spPr bwMode="auto">
            <a:xfrm>
              <a:off x="5222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6" name="Line 43"/>
            <p:cNvSpPr>
              <a:spLocks noChangeShapeType="1"/>
            </p:cNvSpPr>
            <p:nvPr/>
          </p:nvSpPr>
          <p:spPr bwMode="auto">
            <a:xfrm flipV="1">
              <a:off x="4444" y="2262"/>
              <a:ext cx="1" cy="101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7" name="Freeform 44"/>
            <p:cNvSpPr>
              <a:spLocks/>
            </p:cNvSpPr>
            <p:nvPr/>
          </p:nvSpPr>
          <p:spPr bwMode="auto">
            <a:xfrm>
              <a:off x="4406" y="2162"/>
              <a:ext cx="76" cy="126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28" name="Line 45"/>
            <p:cNvSpPr>
              <a:spLocks noChangeShapeType="1"/>
            </p:cNvSpPr>
            <p:nvPr/>
          </p:nvSpPr>
          <p:spPr bwMode="auto">
            <a:xfrm flipV="1">
              <a:off x="5260" y="3400"/>
              <a:ext cx="1" cy="108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29" name="Freeform 46"/>
            <p:cNvSpPr>
              <a:spLocks/>
            </p:cNvSpPr>
            <p:nvPr/>
          </p:nvSpPr>
          <p:spPr bwMode="auto">
            <a:xfrm>
              <a:off x="5222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0" name="Line 47"/>
            <p:cNvSpPr>
              <a:spLocks noChangeShapeType="1"/>
            </p:cNvSpPr>
            <p:nvPr/>
          </p:nvSpPr>
          <p:spPr bwMode="auto">
            <a:xfrm flipV="1">
              <a:off x="4444" y="3400"/>
              <a:ext cx="1" cy="93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1" name="Freeform 48"/>
            <p:cNvSpPr>
              <a:spLocks/>
            </p:cNvSpPr>
            <p:nvPr/>
          </p:nvSpPr>
          <p:spPr bwMode="auto">
            <a:xfrm>
              <a:off x="4406" y="3299"/>
              <a:ext cx="76" cy="127"/>
            </a:xfrm>
            <a:custGeom>
              <a:avLst/>
              <a:gdLst>
                <a:gd name="T0" fmla="*/ 24 w 80"/>
                <a:gd name="T1" fmla="*/ 70 h 136"/>
                <a:gd name="T2" fmla="*/ 24 w 80"/>
                <a:gd name="T3" fmla="*/ 70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0 h 136"/>
                <a:gd name="T16" fmla="*/ 56 w 80"/>
                <a:gd name="T17" fmla="*/ 70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0 h 136"/>
                <a:gd name="T28" fmla="*/ 24 w 80"/>
                <a:gd name="T29" fmla="*/ 7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0"/>
                  </a:moveTo>
                  <a:lnTo>
                    <a:pt x="24" y="70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0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2" name="Line 49"/>
            <p:cNvSpPr>
              <a:spLocks noChangeShapeType="1"/>
            </p:cNvSpPr>
            <p:nvPr/>
          </p:nvSpPr>
          <p:spPr bwMode="auto">
            <a:xfrm flipV="1">
              <a:off x="4438" y="879"/>
              <a:ext cx="278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3" name="Freeform 50"/>
            <p:cNvSpPr>
              <a:spLocks/>
            </p:cNvSpPr>
            <p:nvPr/>
          </p:nvSpPr>
          <p:spPr bwMode="auto">
            <a:xfrm>
              <a:off x="4671" y="799"/>
              <a:ext cx="107" cy="123"/>
            </a:xfrm>
            <a:custGeom>
              <a:avLst/>
              <a:gdLst>
                <a:gd name="T0" fmla="*/ 58 w 114"/>
                <a:gd name="T1" fmla="*/ 46 h 132"/>
                <a:gd name="T2" fmla="*/ 58 w 114"/>
                <a:gd name="T3" fmla="*/ 46 h 132"/>
                <a:gd name="T4" fmla="*/ 28 w 114"/>
                <a:gd name="T5" fmla="*/ 66 h 132"/>
                <a:gd name="T6" fmla="*/ 0 w 114"/>
                <a:gd name="T7" fmla="*/ 82 h 132"/>
                <a:gd name="T8" fmla="*/ 64 w 114"/>
                <a:gd name="T9" fmla="*/ 132 h 132"/>
                <a:gd name="T10" fmla="*/ 64 w 114"/>
                <a:gd name="T11" fmla="*/ 132 h 132"/>
                <a:gd name="T12" fmla="*/ 70 w 114"/>
                <a:gd name="T13" fmla="*/ 106 h 132"/>
                <a:gd name="T14" fmla="*/ 84 w 114"/>
                <a:gd name="T15" fmla="*/ 66 h 132"/>
                <a:gd name="T16" fmla="*/ 84 w 114"/>
                <a:gd name="T17" fmla="*/ 66 h 132"/>
                <a:gd name="T18" fmla="*/ 100 w 114"/>
                <a:gd name="T19" fmla="*/ 28 h 132"/>
                <a:gd name="T20" fmla="*/ 114 w 114"/>
                <a:gd name="T21" fmla="*/ 0 h 132"/>
                <a:gd name="T22" fmla="*/ 114 w 114"/>
                <a:gd name="T23" fmla="*/ 0 h 132"/>
                <a:gd name="T24" fmla="*/ 92 w 114"/>
                <a:gd name="T25" fmla="*/ 22 h 132"/>
                <a:gd name="T26" fmla="*/ 58 w 114"/>
                <a:gd name="T27" fmla="*/ 46 h 132"/>
                <a:gd name="T28" fmla="*/ 58 w 114"/>
                <a:gd name="T29" fmla="*/ 4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4"/>
                <a:gd name="T46" fmla="*/ 0 h 132"/>
                <a:gd name="T47" fmla="*/ 114 w 114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4" h="132">
                  <a:moveTo>
                    <a:pt x="58" y="46"/>
                  </a:moveTo>
                  <a:lnTo>
                    <a:pt x="58" y="46"/>
                  </a:lnTo>
                  <a:lnTo>
                    <a:pt x="28" y="66"/>
                  </a:lnTo>
                  <a:lnTo>
                    <a:pt x="0" y="82"/>
                  </a:lnTo>
                  <a:lnTo>
                    <a:pt x="64" y="132"/>
                  </a:lnTo>
                  <a:lnTo>
                    <a:pt x="70" y="106"/>
                  </a:lnTo>
                  <a:lnTo>
                    <a:pt x="84" y="66"/>
                  </a:lnTo>
                  <a:lnTo>
                    <a:pt x="100" y="28"/>
                  </a:lnTo>
                  <a:lnTo>
                    <a:pt x="114" y="0"/>
                  </a:lnTo>
                  <a:lnTo>
                    <a:pt x="92" y="22"/>
                  </a:lnTo>
                  <a:lnTo>
                    <a:pt x="58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4" name="Line 51"/>
            <p:cNvSpPr>
              <a:spLocks noChangeShapeType="1"/>
            </p:cNvSpPr>
            <p:nvPr/>
          </p:nvSpPr>
          <p:spPr bwMode="auto">
            <a:xfrm flipH="1" flipV="1">
              <a:off x="4988" y="879"/>
              <a:ext cx="281" cy="350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5" name="Freeform 52"/>
            <p:cNvSpPr>
              <a:spLocks/>
            </p:cNvSpPr>
            <p:nvPr/>
          </p:nvSpPr>
          <p:spPr bwMode="auto">
            <a:xfrm>
              <a:off x="4924" y="799"/>
              <a:ext cx="109" cy="123"/>
            </a:xfrm>
            <a:custGeom>
              <a:avLst/>
              <a:gdLst>
                <a:gd name="T0" fmla="*/ 32 w 116"/>
                <a:gd name="T1" fmla="*/ 66 h 132"/>
                <a:gd name="T2" fmla="*/ 32 w 116"/>
                <a:gd name="T3" fmla="*/ 66 h 132"/>
                <a:gd name="T4" fmla="*/ 44 w 116"/>
                <a:gd name="T5" fmla="*/ 100 h 132"/>
                <a:gd name="T6" fmla="*/ 54 w 116"/>
                <a:gd name="T7" fmla="*/ 132 h 132"/>
                <a:gd name="T8" fmla="*/ 116 w 116"/>
                <a:gd name="T9" fmla="*/ 82 h 132"/>
                <a:gd name="T10" fmla="*/ 116 w 116"/>
                <a:gd name="T11" fmla="*/ 82 h 132"/>
                <a:gd name="T12" fmla="*/ 92 w 116"/>
                <a:gd name="T13" fmla="*/ 68 h 132"/>
                <a:gd name="T14" fmla="*/ 58 w 116"/>
                <a:gd name="T15" fmla="*/ 46 h 132"/>
                <a:gd name="T16" fmla="*/ 58 w 116"/>
                <a:gd name="T17" fmla="*/ 46 h 132"/>
                <a:gd name="T18" fmla="*/ 24 w 116"/>
                <a:gd name="T19" fmla="*/ 22 h 132"/>
                <a:gd name="T20" fmla="*/ 0 w 116"/>
                <a:gd name="T21" fmla="*/ 0 h 132"/>
                <a:gd name="T22" fmla="*/ 0 w 116"/>
                <a:gd name="T23" fmla="*/ 0 h 132"/>
                <a:gd name="T24" fmla="*/ 16 w 116"/>
                <a:gd name="T25" fmla="*/ 28 h 132"/>
                <a:gd name="T26" fmla="*/ 32 w 116"/>
                <a:gd name="T27" fmla="*/ 66 h 132"/>
                <a:gd name="T28" fmla="*/ 32 w 116"/>
                <a:gd name="T29" fmla="*/ 66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"/>
                <a:gd name="T46" fmla="*/ 0 h 132"/>
                <a:gd name="T47" fmla="*/ 116 w 116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" h="132">
                  <a:moveTo>
                    <a:pt x="32" y="66"/>
                  </a:moveTo>
                  <a:lnTo>
                    <a:pt x="32" y="66"/>
                  </a:lnTo>
                  <a:lnTo>
                    <a:pt x="44" y="100"/>
                  </a:lnTo>
                  <a:lnTo>
                    <a:pt x="54" y="132"/>
                  </a:lnTo>
                  <a:lnTo>
                    <a:pt x="116" y="82"/>
                  </a:lnTo>
                  <a:lnTo>
                    <a:pt x="92" y="68"/>
                  </a:lnTo>
                  <a:lnTo>
                    <a:pt x="58" y="46"/>
                  </a:lnTo>
                  <a:lnTo>
                    <a:pt x="24" y="22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6" name="Line 53"/>
            <p:cNvSpPr>
              <a:spLocks noChangeShapeType="1"/>
            </p:cNvSpPr>
            <p:nvPr/>
          </p:nvSpPr>
          <p:spPr bwMode="auto">
            <a:xfrm flipH="1" flipV="1">
              <a:off x="4512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7" name="Freeform 54"/>
            <p:cNvSpPr>
              <a:spLocks/>
            </p:cNvSpPr>
            <p:nvPr/>
          </p:nvSpPr>
          <p:spPr bwMode="auto">
            <a:xfrm>
              <a:off x="4482" y="1474"/>
              <a:ext cx="73" cy="132"/>
            </a:xfrm>
            <a:custGeom>
              <a:avLst/>
              <a:gdLst>
                <a:gd name="T0" fmla="*/ 8 w 78"/>
                <a:gd name="T1" fmla="*/ 74 h 142"/>
                <a:gd name="T2" fmla="*/ 8 w 78"/>
                <a:gd name="T3" fmla="*/ 74 h 142"/>
                <a:gd name="T4" fmla="*/ 4 w 78"/>
                <a:gd name="T5" fmla="*/ 110 h 142"/>
                <a:gd name="T6" fmla="*/ 0 w 78"/>
                <a:gd name="T7" fmla="*/ 142 h 142"/>
                <a:gd name="T8" fmla="*/ 78 w 78"/>
                <a:gd name="T9" fmla="*/ 122 h 142"/>
                <a:gd name="T10" fmla="*/ 78 w 78"/>
                <a:gd name="T11" fmla="*/ 122 h 142"/>
                <a:gd name="T12" fmla="*/ 62 w 78"/>
                <a:gd name="T13" fmla="*/ 100 h 142"/>
                <a:gd name="T14" fmla="*/ 40 w 78"/>
                <a:gd name="T15" fmla="*/ 66 h 142"/>
                <a:gd name="T16" fmla="*/ 40 w 78"/>
                <a:gd name="T17" fmla="*/ 66 h 142"/>
                <a:gd name="T18" fmla="*/ 20 w 78"/>
                <a:gd name="T19" fmla="*/ 30 h 142"/>
                <a:gd name="T20" fmla="*/ 6 w 78"/>
                <a:gd name="T21" fmla="*/ 0 h 142"/>
                <a:gd name="T22" fmla="*/ 6 w 78"/>
                <a:gd name="T23" fmla="*/ 0 h 142"/>
                <a:gd name="T24" fmla="*/ 8 w 78"/>
                <a:gd name="T25" fmla="*/ 32 h 142"/>
                <a:gd name="T26" fmla="*/ 8 w 78"/>
                <a:gd name="T27" fmla="*/ 74 h 142"/>
                <a:gd name="T28" fmla="*/ 8 w 78"/>
                <a:gd name="T29" fmla="*/ 74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8" y="74"/>
                  </a:moveTo>
                  <a:lnTo>
                    <a:pt x="8" y="74"/>
                  </a:lnTo>
                  <a:lnTo>
                    <a:pt x="4" y="110"/>
                  </a:lnTo>
                  <a:lnTo>
                    <a:pt x="0" y="142"/>
                  </a:lnTo>
                  <a:lnTo>
                    <a:pt x="78" y="122"/>
                  </a:lnTo>
                  <a:lnTo>
                    <a:pt x="62" y="100"/>
                  </a:lnTo>
                  <a:lnTo>
                    <a:pt x="40" y="66"/>
                  </a:lnTo>
                  <a:lnTo>
                    <a:pt x="20" y="30"/>
                  </a:lnTo>
                  <a:lnTo>
                    <a:pt x="6" y="0"/>
                  </a:lnTo>
                  <a:lnTo>
                    <a:pt x="8" y="32"/>
                  </a:lnTo>
                  <a:lnTo>
                    <a:pt x="8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38" name="Line 55"/>
            <p:cNvSpPr>
              <a:spLocks noChangeShapeType="1"/>
            </p:cNvSpPr>
            <p:nvPr/>
          </p:nvSpPr>
          <p:spPr bwMode="auto">
            <a:xfrm flipV="1">
              <a:off x="4338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39" name="Freeform 56"/>
            <p:cNvSpPr>
              <a:spLocks/>
            </p:cNvSpPr>
            <p:nvPr/>
          </p:nvSpPr>
          <p:spPr bwMode="auto">
            <a:xfrm>
              <a:off x="4333" y="1479"/>
              <a:ext cx="81" cy="131"/>
            </a:xfrm>
            <a:custGeom>
              <a:avLst/>
              <a:gdLst>
                <a:gd name="T0" fmla="*/ 46 w 86"/>
                <a:gd name="T1" fmla="*/ 58 h 140"/>
                <a:gd name="T2" fmla="*/ 46 w 86"/>
                <a:gd name="T3" fmla="*/ 58 h 140"/>
                <a:gd name="T4" fmla="*/ 22 w 86"/>
                <a:gd name="T5" fmla="*/ 86 h 140"/>
                <a:gd name="T6" fmla="*/ 0 w 86"/>
                <a:gd name="T7" fmla="*/ 110 h 140"/>
                <a:gd name="T8" fmla="*/ 74 w 86"/>
                <a:gd name="T9" fmla="*/ 140 h 140"/>
                <a:gd name="T10" fmla="*/ 74 w 86"/>
                <a:gd name="T11" fmla="*/ 140 h 140"/>
                <a:gd name="T12" fmla="*/ 74 w 86"/>
                <a:gd name="T13" fmla="*/ 112 h 140"/>
                <a:gd name="T14" fmla="*/ 76 w 86"/>
                <a:gd name="T15" fmla="*/ 70 h 140"/>
                <a:gd name="T16" fmla="*/ 76 w 86"/>
                <a:gd name="T17" fmla="*/ 70 h 140"/>
                <a:gd name="T18" fmla="*/ 80 w 86"/>
                <a:gd name="T19" fmla="*/ 30 h 140"/>
                <a:gd name="T20" fmla="*/ 86 w 86"/>
                <a:gd name="T21" fmla="*/ 0 h 140"/>
                <a:gd name="T22" fmla="*/ 86 w 86"/>
                <a:gd name="T23" fmla="*/ 0 h 140"/>
                <a:gd name="T24" fmla="*/ 70 w 86"/>
                <a:gd name="T25" fmla="*/ 26 h 140"/>
                <a:gd name="T26" fmla="*/ 46 w 86"/>
                <a:gd name="T27" fmla="*/ 58 h 140"/>
                <a:gd name="T28" fmla="*/ 46 w 86"/>
                <a:gd name="T29" fmla="*/ 58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46" y="58"/>
                  </a:moveTo>
                  <a:lnTo>
                    <a:pt x="46" y="58"/>
                  </a:lnTo>
                  <a:lnTo>
                    <a:pt x="22" y="86"/>
                  </a:lnTo>
                  <a:lnTo>
                    <a:pt x="0" y="110"/>
                  </a:lnTo>
                  <a:lnTo>
                    <a:pt x="74" y="140"/>
                  </a:lnTo>
                  <a:lnTo>
                    <a:pt x="74" y="112"/>
                  </a:lnTo>
                  <a:lnTo>
                    <a:pt x="76" y="70"/>
                  </a:lnTo>
                  <a:lnTo>
                    <a:pt x="80" y="30"/>
                  </a:lnTo>
                  <a:lnTo>
                    <a:pt x="86" y="0"/>
                  </a:lnTo>
                  <a:lnTo>
                    <a:pt x="70" y="26"/>
                  </a:lnTo>
                  <a:lnTo>
                    <a:pt x="46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0" name="Line 57"/>
            <p:cNvSpPr>
              <a:spLocks noChangeShapeType="1"/>
            </p:cNvSpPr>
            <p:nvPr/>
          </p:nvSpPr>
          <p:spPr bwMode="auto">
            <a:xfrm flipH="1" flipV="1">
              <a:off x="4584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1" name="Freeform 58"/>
            <p:cNvSpPr>
              <a:spLocks/>
            </p:cNvSpPr>
            <p:nvPr/>
          </p:nvSpPr>
          <p:spPr bwMode="auto">
            <a:xfrm>
              <a:off x="4527" y="1455"/>
              <a:ext cx="102" cy="127"/>
            </a:xfrm>
            <a:custGeom>
              <a:avLst/>
              <a:gdLst>
                <a:gd name="T0" fmla="*/ 24 w 108"/>
                <a:gd name="T1" fmla="*/ 68 h 136"/>
                <a:gd name="T2" fmla="*/ 24 w 108"/>
                <a:gd name="T3" fmla="*/ 68 h 136"/>
                <a:gd name="T4" fmla="*/ 34 w 108"/>
                <a:gd name="T5" fmla="*/ 104 h 136"/>
                <a:gd name="T6" fmla="*/ 40 w 108"/>
                <a:gd name="T7" fmla="*/ 136 h 136"/>
                <a:gd name="T8" fmla="*/ 108 w 108"/>
                <a:gd name="T9" fmla="*/ 92 h 136"/>
                <a:gd name="T10" fmla="*/ 108 w 108"/>
                <a:gd name="T11" fmla="*/ 92 h 136"/>
                <a:gd name="T12" fmla="*/ 86 w 108"/>
                <a:gd name="T13" fmla="*/ 76 h 136"/>
                <a:gd name="T14" fmla="*/ 52 w 108"/>
                <a:gd name="T15" fmla="*/ 50 h 136"/>
                <a:gd name="T16" fmla="*/ 52 w 108"/>
                <a:gd name="T17" fmla="*/ 50 h 136"/>
                <a:gd name="T18" fmla="*/ 22 w 108"/>
                <a:gd name="T19" fmla="*/ 22 h 136"/>
                <a:gd name="T20" fmla="*/ 0 w 108"/>
                <a:gd name="T21" fmla="*/ 0 h 136"/>
                <a:gd name="T22" fmla="*/ 0 w 108"/>
                <a:gd name="T23" fmla="*/ 0 h 136"/>
                <a:gd name="T24" fmla="*/ 12 w 108"/>
                <a:gd name="T25" fmla="*/ 30 h 136"/>
                <a:gd name="T26" fmla="*/ 24 w 108"/>
                <a:gd name="T27" fmla="*/ 68 h 136"/>
                <a:gd name="T28" fmla="*/ 24 w 108"/>
                <a:gd name="T29" fmla="*/ 68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24" y="68"/>
                  </a:moveTo>
                  <a:lnTo>
                    <a:pt x="24" y="68"/>
                  </a:lnTo>
                  <a:lnTo>
                    <a:pt x="34" y="104"/>
                  </a:lnTo>
                  <a:lnTo>
                    <a:pt x="40" y="136"/>
                  </a:lnTo>
                  <a:lnTo>
                    <a:pt x="108" y="92"/>
                  </a:lnTo>
                  <a:lnTo>
                    <a:pt x="86" y="76"/>
                  </a:lnTo>
                  <a:lnTo>
                    <a:pt x="52" y="50"/>
                  </a:lnTo>
                  <a:lnTo>
                    <a:pt x="22" y="22"/>
                  </a:lnTo>
                  <a:lnTo>
                    <a:pt x="0" y="0"/>
                  </a:lnTo>
                  <a:lnTo>
                    <a:pt x="12" y="30"/>
                  </a:lnTo>
                  <a:lnTo>
                    <a:pt x="24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2" name="Line 59"/>
            <p:cNvSpPr>
              <a:spLocks noChangeShapeType="1"/>
            </p:cNvSpPr>
            <p:nvPr/>
          </p:nvSpPr>
          <p:spPr bwMode="auto">
            <a:xfrm flipV="1">
              <a:off x="5260" y="1591"/>
              <a:ext cx="1" cy="30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3" name="Freeform 60"/>
            <p:cNvSpPr>
              <a:spLocks/>
            </p:cNvSpPr>
            <p:nvPr/>
          </p:nvSpPr>
          <p:spPr bwMode="auto">
            <a:xfrm>
              <a:off x="5222" y="1490"/>
              <a:ext cx="76" cy="127"/>
            </a:xfrm>
            <a:custGeom>
              <a:avLst/>
              <a:gdLst>
                <a:gd name="T0" fmla="*/ 24 w 80"/>
                <a:gd name="T1" fmla="*/ 72 h 136"/>
                <a:gd name="T2" fmla="*/ 24 w 80"/>
                <a:gd name="T3" fmla="*/ 72 h 136"/>
                <a:gd name="T4" fmla="*/ 12 w 80"/>
                <a:gd name="T5" fmla="*/ 106 h 136"/>
                <a:gd name="T6" fmla="*/ 0 w 80"/>
                <a:gd name="T7" fmla="*/ 136 h 136"/>
                <a:gd name="T8" fmla="*/ 80 w 80"/>
                <a:gd name="T9" fmla="*/ 136 h 136"/>
                <a:gd name="T10" fmla="*/ 80 w 80"/>
                <a:gd name="T11" fmla="*/ 136 h 136"/>
                <a:gd name="T12" fmla="*/ 70 w 80"/>
                <a:gd name="T13" fmla="*/ 110 h 136"/>
                <a:gd name="T14" fmla="*/ 56 w 80"/>
                <a:gd name="T15" fmla="*/ 72 h 136"/>
                <a:gd name="T16" fmla="*/ 56 w 80"/>
                <a:gd name="T17" fmla="*/ 72 h 136"/>
                <a:gd name="T18" fmla="*/ 46 w 80"/>
                <a:gd name="T19" fmla="*/ 32 h 136"/>
                <a:gd name="T20" fmla="*/ 40 w 80"/>
                <a:gd name="T21" fmla="*/ 0 h 136"/>
                <a:gd name="T22" fmla="*/ 40 w 80"/>
                <a:gd name="T23" fmla="*/ 0 h 136"/>
                <a:gd name="T24" fmla="*/ 34 w 80"/>
                <a:gd name="T25" fmla="*/ 32 h 136"/>
                <a:gd name="T26" fmla="*/ 24 w 80"/>
                <a:gd name="T27" fmla="*/ 72 h 136"/>
                <a:gd name="T28" fmla="*/ 24 w 80"/>
                <a:gd name="T29" fmla="*/ 72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"/>
                <a:gd name="T46" fmla="*/ 0 h 136"/>
                <a:gd name="T47" fmla="*/ 80 w 80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" h="136">
                  <a:moveTo>
                    <a:pt x="24" y="72"/>
                  </a:moveTo>
                  <a:lnTo>
                    <a:pt x="24" y="72"/>
                  </a:lnTo>
                  <a:lnTo>
                    <a:pt x="12" y="106"/>
                  </a:lnTo>
                  <a:lnTo>
                    <a:pt x="0" y="136"/>
                  </a:lnTo>
                  <a:lnTo>
                    <a:pt x="80" y="136"/>
                  </a:lnTo>
                  <a:lnTo>
                    <a:pt x="70" y="110"/>
                  </a:lnTo>
                  <a:lnTo>
                    <a:pt x="56" y="72"/>
                  </a:lnTo>
                  <a:lnTo>
                    <a:pt x="46" y="32"/>
                  </a:lnTo>
                  <a:lnTo>
                    <a:pt x="40" y="0"/>
                  </a:lnTo>
                  <a:lnTo>
                    <a:pt x="34" y="3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4" name="Line 61"/>
            <p:cNvSpPr>
              <a:spLocks noChangeShapeType="1"/>
            </p:cNvSpPr>
            <p:nvPr/>
          </p:nvSpPr>
          <p:spPr bwMode="auto">
            <a:xfrm flipV="1">
              <a:off x="5167" y="1572"/>
              <a:ext cx="25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5" name="Freeform 62"/>
            <p:cNvSpPr>
              <a:spLocks/>
            </p:cNvSpPr>
            <p:nvPr/>
          </p:nvSpPr>
          <p:spPr bwMode="auto">
            <a:xfrm>
              <a:off x="5149" y="1474"/>
              <a:ext cx="73" cy="132"/>
            </a:xfrm>
            <a:custGeom>
              <a:avLst/>
              <a:gdLst>
                <a:gd name="T0" fmla="*/ 38 w 78"/>
                <a:gd name="T1" fmla="*/ 66 h 142"/>
                <a:gd name="T2" fmla="*/ 38 w 78"/>
                <a:gd name="T3" fmla="*/ 66 h 142"/>
                <a:gd name="T4" fmla="*/ 20 w 78"/>
                <a:gd name="T5" fmla="*/ 96 h 142"/>
                <a:gd name="T6" fmla="*/ 0 w 78"/>
                <a:gd name="T7" fmla="*/ 122 h 142"/>
                <a:gd name="T8" fmla="*/ 78 w 78"/>
                <a:gd name="T9" fmla="*/ 142 h 142"/>
                <a:gd name="T10" fmla="*/ 78 w 78"/>
                <a:gd name="T11" fmla="*/ 142 h 142"/>
                <a:gd name="T12" fmla="*/ 74 w 78"/>
                <a:gd name="T13" fmla="*/ 114 h 142"/>
                <a:gd name="T14" fmla="*/ 70 w 78"/>
                <a:gd name="T15" fmla="*/ 74 h 142"/>
                <a:gd name="T16" fmla="*/ 70 w 78"/>
                <a:gd name="T17" fmla="*/ 74 h 142"/>
                <a:gd name="T18" fmla="*/ 70 w 78"/>
                <a:gd name="T19" fmla="*/ 32 h 142"/>
                <a:gd name="T20" fmla="*/ 72 w 78"/>
                <a:gd name="T21" fmla="*/ 0 h 142"/>
                <a:gd name="T22" fmla="*/ 72 w 78"/>
                <a:gd name="T23" fmla="*/ 0 h 142"/>
                <a:gd name="T24" fmla="*/ 58 w 78"/>
                <a:gd name="T25" fmla="*/ 30 h 142"/>
                <a:gd name="T26" fmla="*/ 38 w 78"/>
                <a:gd name="T27" fmla="*/ 66 h 142"/>
                <a:gd name="T28" fmla="*/ 38 w 78"/>
                <a:gd name="T29" fmla="*/ 66 h 1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42"/>
                <a:gd name="T47" fmla="*/ 78 w 78"/>
                <a:gd name="T48" fmla="*/ 142 h 1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42">
                  <a:moveTo>
                    <a:pt x="38" y="66"/>
                  </a:moveTo>
                  <a:lnTo>
                    <a:pt x="38" y="66"/>
                  </a:lnTo>
                  <a:lnTo>
                    <a:pt x="20" y="96"/>
                  </a:lnTo>
                  <a:lnTo>
                    <a:pt x="0" y="122"/>
                  </a:lnTo>
                  <a:lnTo>
                    <a:pt x="78" y="142"/>
                  </a:lnTo>
                  <a:lnTo>
                    <a:pt x="74" y="114"/>
                  </a:lnTo>
                  <a:lnTo>
                    <a:pt x="70" y="74"/>
                  </a:lnTo>
                  <a:lnTo>
                    <a:pt x="70" y="32"/>
                  </a:lnTo>
                  <a:lnTo>
                    <a:pt x="72" y="0"/>
                  </a:lnTo>
                  <a:lnTo>
                    <a:pt x="58" y="30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6" name="Line 63"/>
            <p:cNvSpPr>
              <a:spLocks noChangeShapeType="1"/>
            </p:cNvSpPr>
            <p:nvPr/>
          </p:nvSpPr>
          <p:spPr bwMode="auto">
            <a:xfrm flipH="1" flipV="1">
              <a:off x="5326" y="1572"/>
              <a:ext cx="40" cy="97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7" name="Freeform 64"/>
            <p:cNvSpPr>
              <a:spLocks/>
            </p:cNvSpPr>
            <p:nvPr/>
          </p:nvSpPr>
          <p:spPr bwMode="auto">
            <a:xfrm>
              <a:off x="5290" y="1479"/>
              <a:ext cx="81" cy="131"/>
            </a:xfrm>
            <a:custGeom>
              <a:avLst/>
              <a:gdLst>
                <a:gd name="T0" fmla="*/ 10 w 86"/>
                <a:gd name="T1" fmla="*/ 70 h 140"/>
                <a:gd name="T2" fmla="*/ 10 w 86"/>
                <a:gd name="T3" fmla="*/ 70 h 140"/>
                <a:gd name="T4" fmla="*/ 12 w 86"/>
                <a:gd name="T5" fmla="*/ 108 h 140"/>
                <a:gd name="T6" fmla="*/ 12 w 86"/>
                <a:gd name="T7" fmla="*/ 140 h 140"/>
                <a:gd name="T8" fmla="*/ 86 w 86"/>
                <a:gd name="T9" fmla="*/ 110 h 140"/>
                <a:gd name="T10" fmla="*/ 86 w 86"/>
                <a:gd name="T11" fmla="*/ 110 h 140"/>
                <a:gd name="T12" fmla="*/ 68 w 86"/>
                <a:gd name="T13" fmla="*/ 90 h 140"/>
                <a:gd name="T14" fmla="*/ 40 w 86"/>
                <a:gd name="T15" fmla="*/ 58 h 140"/>
                <a:gd name="T16" fmla="*/ 40 w 86"/>
                <a:gd name="T17" fmla="*/ 58 h 140"/>
                <a:gd name="T18" fmla="*/ 16 w 86"/>
                <a:gd name="T19" fmla="*/ 26 h 140"/>
                <a:gd name="T20" fmla="*/ 0 w 86"/>
                <a:gd name="T21" fmla="*/ 0 h 140"/>
                <a:gd name="T22" fmla="*/ 0 w 86"/>
                <a:gd name="T23" fmla="*/ 0 h 140"/>
                <a:gd name="T24" fmla="*/ 6 w 86"/>
                <a:gd name="T25" fmla="*/ 30 h 140"/>
                <a:gd name="T26" fmla="*/ 10 w 86"/>
                <a:gd name="T27" fmla="*/ 70 h 140"/>
                <a:gd name="T28" fmla="*/ 10 w 86"/>
                <a:gd name="T29" fmla="*/ 70 h 1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6"/>
                <a:gd name="T46" fmla="*/ 0 h 140"/>
                <a:gd name="T47" fmla="*/ 86 w 86"/>
                <a:gd name="T48" fmla="*/ 140 h 1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6" h="140">
                  <a:moveTo>
                    <a:pt x="10" y="70"/>
                  </a:moveTo>
                  <a:lnTo>
                    <a:pt x="10" y="70"/>
                  </a:lnTo>
                  <a:lnTo>
                    <a:pt x="12" y="108"/>
                  </a:lnTo>
                  <a:lnTo>
                    <a:pt x="12" y="140"/>
                  </a:lnTo>
                  <a:lnTo>
                    <a:pt x="86" y="110"/>
                  </a:lnTo>
                  <a:lnTo>
                    <a:pt x="68" y="90"/>
                  </a:lnTo>
                  <a:lnTo>
                    <a:pt x="40" y="58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6" y="30"/>
                  </a:lnTo>
                  <a:lnTo>
                    <a:pt x="1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48" name="Line 65"/>
            <p:cNvSpPr>
              <a:spLocks noChangeShapeType="1"/>
            </p:cNvSpPr>
            <p:nvPr/>
          </p:nvSpPr>
          <p:spPr bwMode="auto">
            <a:xfrm flipV="1">
              <a:off x="5067" y="1541"/>
              <a:ext cx="53" cy="82"/>
            </a:xfrm>
            <a:prstGeom prst="line">
              <a:avLst/>
            </a:prstGeom>
            <a:noFill/>
            <a:ln w="1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49" name="Freeform 66"/>
            <p:cNvSpPr>
              <a:spLocks/>
            </p:cNvSpPr>
            <p:nvPr/>
          </p:nvSpPr>
          <p:spPr bwMode="auto">
            <a:xfrm>
              <a:off x="5075" y="1455"/>
              <a:ext cx="102" cy="127"/>
            </a:xfrm>
            <a:custGeom>
              <a:avLst/>
              <a:gdLst>
                <a:gd name="T0" fmla="*/ 56 w 108"/>
                <a:gd name="T1" fmla="*/ 50 h 136"/>
                <a:gd name="T2" fmla="*/ 56 w 108"/>
                <a:gd name="T3" fmla="*/ 50 h 136"/>
                <a:gd name="T4" fmla="*/ 26 w 108"/>
                <a:gd name="T5" fmla="*/ 74 h 136"/>
                <a:gd name="T6" fmla="*/ 0 w 108"/>
                <a:gd name="T7" fmla="*/ 92 h 136"/>
                <a:gd name="T8" fmla="*/ 68 w 108"/>
                <a:gd name="T9" fmla="*/ 136 h 136"/>
                <a:gd name="T10" fmla="*/ 68 w 108"/>
                <a:gd name="T11" fmla="*/ 136 h 136"/>
                <a:gd name="T12" fmla="*/ 74 w 108"/>
                <a:gd name="T13" fmla="*/ 110 h 136"/>
                <a:gd name="T14" fmla="*/ 84 w 108"/>
                <a:gd name="T15" fmla="*/ 68 h 136"/>
                <a:gd name="T16" fmla="*/ 84 w 108"/>
                <a:gd name="T17" fmla="*/ 68 h 136"/>
                <a:gd name="T18" fmla="*/ 96 w 108"/>
                <a:gd name="T19" fmla="*/ 30 h 136"/>
                <a:gd name="T20" fmla="*/ 108 w 108"/>
                <a:gd name="T21" fmla="*/ 0 h 136"/>
                <a:gd name="T22" fmla="*/ 108 w 108"/>
                <a:gd name="T23" fmla="*/ 0 h 136"/>
                <a:gd name="T24" fmla="*/ 86 w 108"/>
                <a:gd name="T25" fmla="*/ 24 h 136"/>
                <a:gd name="T26" fmla="*/ 56 w 108"/>
                <a:gd name="T27" fmla="*/ 50 h 136"/>
                <a:gd name="T28" fmla="*/ 56 w 108"/>
                <a:gd name="T29" fmla="*/ 50 h 1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136"/>
                <a:gd name="T47" fmla="*/ 108 w 108"/>
                <a:gd name="T48" fmla="*/ 136 h 1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136">
                  <a:moveTo>
                    <a:pt x="56" y="50"/>
                  </a:moveTo>
                  <a:lnTo>
                    <a:pt x="56" y="50"/>
                  </a:lnTo>
                  <a:lnTo>
                    <a:pt x="26" y="74"/>
                  </a:lnTo>
                  <a:lnTo>
                    <a:pt x="0" y="92"/>
                  </a:lnTo>
                  <a:lnTo>
                    <a:pt x="68" y="136"/>
                  </a:lnTo>
                  <a:lnTo>
                    <a:pt x="74" y="110"/>
                  </a:lnTo>
                  <a:lnTo>
                    <a:pt x="84" y="68"/>
                  </a:lnTo>
                  <a:lnTo>
                    <a:pt x="96" y="30"/>
                  </a:lnTo>
                  <a:lnTo>
                    <a:pt x="108" y="0"/>
                  </a:lnTo>
                  <a:lnTo>
                    <a:pt x="86" y="24"/>
                  </a:lnTo>
                  <a:lnTo>
                    <a:pt x="5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0" name="Freeform 67"/>
            <p:cNvSpPr>
              <a:spLocks/>
            </p:cNvSpPr>
            <p:nvPr/>
          </p:nvSpPr>
          <p:spPr bwMode="auto">
            <a:xfrm>
              <a:off x="4308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1" name="Rectangle 68"/>
            <p:cNvSpPr>
              <a:spLocks noChangeArrowheads="1"/>
            </p:cNvSpPr>
            <p:nvPr/>
          </p:nvSpPr>
          <p:spPr bwMode="auto">
            <a:xfrm>
              <a:off x="4395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D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2" name="Freeform 69"/>
            <p:cNvSpPr>
              <a:spLocks/>
            </p:cNvSpPr>
            <p:nvPr/>
          </p:nvSpPr>
          <p:spPr bwMode="auto">
            <a:xfrm>
              <a:off x="5124" y="303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3" name="Rectangle 70"/>
            <p:cNvSpPr>
              <a:spLocks noChangeArrowheads="1"/>
            </p:cNvSpPr>
            <p:nvPr/>
          </p:nvSpPr>
          <p:spPr bwMode="auto">
            <a:xfrm>
              <a:off x="5211" y="308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D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4" name="Freeform 71"/>
            <p:cNvSpPr>
              <a:spLocks/>
            </p:cNvSpPr>
            <p:nvPr/>
          </p:nvSpPr>
          <p:spPr bwMode="auto">
            <a:xfrm>
              <a:off x="5124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5" name="Rectangle 72"/>
            <p:cNvSpPr>
              <a:spLocks noChangeArrowheads="1"/>
            </p:cNvSpPr>
            <p:nvPr/>
          </p:nvSpPr>
          <p:spPr bwMode="auto">
            <a:xfrm>
              <a:off x="5203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M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6" name="Freeform 73"/>
            <p:cNvSpPr>
              <a:spLocks/>
            </p:cNvSpPr>
            <p:nvPr/>
          </p:nvSpPr>
          <p:spPr bwMode="auto">
            <a:xfrm>
              <a:off x="4308" y="236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7" name="Rectangle 74"/>
            <p:cNvSpPr>
              <a:spLocks noChangeArrowheads="1"/>
            </p:cNvSpPr>
            <p:nvPr/>
          </p:nvSpPr>
          <p:spPr bwMode="auto">
            <a:xfrm>
              <a:off x="4387" y="2417"/>
              <a:ext cx="1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M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58" name="Line 75"/>
            <p:cNvSpPr>
              <a:spLocks noChangeShapeType="1"/>
            </p:cNvSpPr>
            <p:nvPr/>
          </p:nvSpPr>
          <p:spPr bwMode="auto">
            <a:xfrm>
              <a:off x="4618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59" name="Line 76"/>
            <p:cNvSpPr>
              <a:spLocks noChangeShapeType="1"/>
            </p:cNvSpPr>
            <p:nvPr/>
          </p:nvSpPr>
          <p:spPr bwMode="auto">
            <a:xfrm>
              <a:off x="463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0" name="Line 77"/>
            <p:cNvSpPr>
              <a:spLocks noChangeShapeType="1"/>
            </p:cNvSpPr>
            <p:nvPr/>
          </p:nvSpPr>
          <p:spPr bwMode="auto">
            <a:xfrm>
              <a:off x="464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1" name="Line 78"/>
            <p:cNvSpPr>
              <a:spLocks noChangeShapeType="1"/>
            </p:cNvSpPr>
            <p:nvPr/>
          </p:nvSpPr>
          <p:spPr bwMode="auto">
            <a:xfrm>
              <a:off x="464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2" name="Line 79"/>
            <p:cNvSpPr>
              <a:spLocks noChangeShapeType="1"/>
            </p:cNvSpPr>
            <p:nvPr/>
          </p:nvSpPr>
          <p:spPr bwMode="auto">
            <a:xfrm>
              <a:off x="466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3" name="Line 80"/>
            <p:cNvSpPr>
              <a:spLocks noChangeShapeType="1"/>
            </p:cNvSpPr>
            <p:nvPr/>
          </p:nvSpPr>
          <p:spPr bwMode="auto">
            <a:xfrm>
              <a:off x="467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4" name="Line 81"/>
            <p:cNvSpPr>
              <a:spLocks noChangeShapeType="1"/>
            </p:cNvSpPr>
            <p:nvPr/>
          </p:nvSpPr>
          <p:spPr bwMode="auto">
            <a:xfrm>
              <a:off x="467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5" name="Line 82"/>
            <p:cNvSpPr>
              <a:spLocks noChangeShapeType="1"/>
            </p:cNvSpPr>
            <p:nvPr/>
          </p:nvSpPr>
          <p:spPr bwMode="auto">
            <a:xfrm>
              <a:off x="4693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6" name="Line 83"/>
            <p:cNvSpPr>
              <a:spLocks noChangeShapeType="1"/>
            </p:cNvSpPr>
            <p:nvPr/>
          </p:nvSpPr>
          <p:spPr bwMode="auto">
            <a:xfrm>
              <a:off x="470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7" name="Line 84"/>
            <p:cNvSpPr>
              <a:spLocks noChangeShapeType="1"/>
            </p:cNvSpPr>
            <p:nvPr/>
          </p:nvSpPr>
          <p:spPr bwMode="auto">
            <a:xfrm>
              <a:off x="4708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8" name="Line 85"/>
            <p:cNvSpPr>
              <a:spLocks noChangeShapeType="1"/>
            </p:cNvSpPr>
            <p:nvPr/>
          </p:nvSpPr>
          <p:spPr bwMode="auto">
            <a:xfrm>
              <a:off x="472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69" name="Line 86"/>
            <p:cNvSpPr>
              <a:spLocks noChangeShapeType="1"/>
            </p:cNvSpPr>
            <p:nvPr/>
          </p:nvSpPr>
          <p:spPr bwMode="auto">
            <a:xfrm>
              <a:off x="473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0" name="Line 87"/>
            <p:cNvSpPr>
              <a:spLocks noChangeShapeType="1"/>
            </p:cNvSpPr>
            <p:nvPr/>
          </p:nvSpPr>
          <p:spPr bwMode="auto">
            <a:xfrm>
              <a:off x="473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1" name="Line 88"/>
            <p:cNvSpPr>
              <a:spLocks noChangeShapeType="1"/>
            </p:cNvSpPr>
            <p:nvPr/>
          </p:nvSpPr>
          <p:spPr bwMode="auto">
            <a:xfrm>
              <a:off x="475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2" name="Line 89"/>
            <p:cNvSpPr>
              <a:spLocks noChangeShapeType="1"/>
            </p:cNvSpPr>
            <p:nvPr/>
          </p:nvSpPr>
          <p:spPr bwMode="auto">
            <a:xfrm>
              <a:off x="476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3" name="Line 90"/>
            <p:cNvSpPr>
              <a:spLocks noChangeShapeType="1"/>
            </p:cNvSpPr>
            <p:nvPr/>
          </p:nvSpPr>
          <p:spPr bwMode="auto">
            <a:xfrm>
              <a:off x="4769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4" name="Line 91"/>
            <p:cNvSpPr>
              <a:spLocks noChangeShapeType="1"/>
            </p:cNvSpPr>
            <p:nvPr/>
          </p:nvSpPr>
          <p:spPr bwMode="auto">
            <a:xfrm>
              <a:off x="478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5" name="Line 92"/>
            <p:cNvSpPr>
              <a:spLocks noChangeShapeType="1"/>
            </p:cNvSpPr>
            <p:nvPr/>
          </p:nvSpPr>
          <p:spPr bwMode="auto">
            <a:xfrm>
              <a:off x="479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6" name="Line 93"/>
            <p:cNvSpPr>
              <a:spLocks noChangeShapeType="1"/>
            </p:cNvSpPr>
            <p:nvPr/>
          </p:nvSpPr>
          <p:spPr bwMode="auto">
            <a:xfrm>
              <a:off x="479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7" name="Line 94"/>
            <p:cNvSpPr>
              <a:spLocks noChangeShapeType="1"/>
            </p:cNvSpPr>
            <p:nvPr/>
          </p:nvSpPr>
          <p:spPr bwMode="auto">
            <a:xfrm>
              <a:off x="481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8" name="Line 95"/>
            <p:cNvSpPr>
              <a:spLocks noChangeShapeType="1"/>
            </p:cNvSpPr>
            <p:nvPr/>
          </p:nvSpPr>
          <p:spPr bwMode="auto">
            <a:xfrm>
              <a:off x="4822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79" name="Line 96"/>
            <p:cNvSpPr>
              <a:spLocks noChangeShapeType="1"/>
            </p:cNvSpPr>
            <p:nvPr/>
          </p:nvSpPr>
          <p:spPr bwMode="auto">
            <a:xfrm>
              <a:off x="4829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0" name="Line 97"/>
            <p:cNvSpPr>
              <a:spLocks noChangeShapeType="1"/>
            </p:cNvSpPr>
            <p:nvPr/>
          </p:nvSpPr>
          <p:spPr bwMode="auto">
            <a:xfrm>
              <a:off x="4844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1" name="Line 98"/>
            <p:cNvSpPr>
              <a:spLocks noChangeShapeType="1"/>
            </p:cNvSpPr>
            <p:nvPr/>
          </p:nvSpPr>
          <p:spPr bwMode="auto">
            <a:xfrm>
              <a:off x="485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2" name="Line 99"/>
            <p:cNvSpPr>
              <a:spLocks noChangeShapeType="1"/>
            </p:cNvSpPr>
            <p:nvPr/>
          </p:nvSpPr>
          <p:spPr bwMode="auto">
            <a:xfrm>
              <a:off x="486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3" name="Line 100"/>
            <p:cNvSpPr>
              <a:spLocks noChangeShapeType="1"/>
            </p:cNvSpPr>
            <p:nvPr/>
          </p:nvSpPr>
          <p:spPr bwMode="auto">
            <a:xfrm>
              <a:off x="487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4" name="Line 101"/>
            <p:cNvSpPr>
              <a:spLocks noChangeShapeType="1"/>
            </p:cNvSpPr>
            <p:nvPr/>
          </p:nvSpPr>
          <p:spPr bwMode="auto">
            <a:xfrm>
              <a:off x="488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5" name="Line 102"/>
            <p:cNvSpPr>
              <a:spLocks noChangeShapeType="1"/>
            </p:cNvSpPr>
            <p:nvPr/>
          </p:nvSpPr>
          <p:spPr bwMode="auto">
            <a:xfrm>
              <a:off x="4890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6" name="Line 103"/>
            <p:cNvSpPr>
              <a:spLocks noChangeShapeType="1"/>
            </p:cNvSpPr>
            <p:nvPr/>
          </p:nvSpPr>
          <p:spPr bwMode="auto">
            <a:xfrm>
              <a:off x="490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7" name="Line 104"/>
            <p:cNvSpPr>
              <a:spLocks noChangeShapeType="1"/>
            </p:cNvSpPr>
            <p:nvPr/>
          </p:nvSpPr>
          <p:spPr bwMode="auto">
            <a:xfrm>
              <a:off x="4912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8" name="Line 105"/>
            <p:cNvSpPr>
              <a:spLocks noChangeShapeType="1"/>
            </p:cNvSpPr>
            <p:nvPr/>
          </p:nvSpPr>
          <p:spPr bwMode="auto">
            <a:xfrm>
              <a:off x="492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89" name="Line 106"/>
            <p:cNvSpPr>
              <a:spLocks noChangeShapeType="1"/>
            </p:cNvSpPr>
            <p:nvPr/>
          </p:nvSpPr>
          <p:spPr bwMode="auto">
            <a:xfrm>
              <a:off x="493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0" name="Line 107"/>
            <p:cNvSpPr>
              <a:spLocks noChangeShapeType="1"/>
            </p:cNvSpPr>
            <p:nvPr/>
          </p:nvSpPr>
          <p:spPr bwMode="auto">
            <a:xfrm>
              <a:off x="494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1" name="Line 108"/>
            <p:cNvSpPr>
              <a:spLocks noChangeShapeType="1"/>
            </p:cNvSpPr>
            <p:nvPr/>
          </p:nvSpPr>
          <p:spPr bwMode="auto">
            <a:xfrm>
              <a:off x="495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2" name="Line 109"/>
            <p:cNvSpPr>
              <a:spLocks noChangeShapeType="1"/>
            </p:cNvSpPr>
            <p:nvPr/>
          </p:nvSpPr>
          <p:spPr bwMode="auto">
            <a:xfrm>
              <a:off x="4965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3" name="Line 110"/>
            <p:cNvSpPr>
              <a:spLocks noChangeShapeType="1"/>
            </p:cNvSpPr>
            <p:nvPr/>
          </p:nvSpPr>
          <p:spPr bwMode="auto">
            <a:xfrm>
              <a:off x="4973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4" name="Line 111"/>
            <p:cNvSpPr>
              <a:spLocks noChangeShapeType="1"/>
            </p:cNvSpPr>
            <p:nvPr/>
          </p:nvSpPr>
          <p:spPr bwMode="auto">
            <a:xfrm>
              <a:off x="4980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5" name="Line 112"/>
            <p:cNvSpPr>
              <a:spLocks noChangeShapeType="1"/>
            </p:cNvSpPr>
            <p:nvPr/>
          </p:nvSpPr>
          <p:spPr bwMode="auto">
            <a:xfrm>
              <a:off x="499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6" name="Line 113"/>
            <p:cNvSpPr>
              <a:spLocks noChangeShapeType="1"/>
            </p:cNvSpPr>
            <p:nvPr/>
          </p:nvSpPr>
          <p:spPr bwMode="auto">
            <a:xfrm>
              <a:off x="500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7" name="Line 114"/>
            <p:cNvSpPr>
              <a:spLocks noChangeShapeType="1"/>
            </p:cNvSpPr>
            <p:nvPr/>
          </p:nvSpPr>
          <p:spPr bwMode="auto">
            <a:xfrm>
              <a:off x="501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8" name="Line 115"/>
            <p:cNvSpPr>
              <a:spLocks noChangeShapeType="1"/>
            </p:cNvSpPr>
            <p:nvPr/>
          </p:nvSpPr>
          <p:spPr bwMode="auto">
            <a:xfrm>
              <a:off x="502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99" name="Line 116"/>
            <p:cNvSpPr>
              <a:spLocks noChangeShapeType="1"/>
            </p:cNvSpPr>
            <p:nvPr/>
          </p:nvSpPr>
          <p:spPr bwMode="auto">
            <a:xfrm>
              <a:off x="5033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0" name="Line 117"/>
            <p:cNvSpPr>
              <a:spLocks noChangeShapeType="1"/>
            </p:cNvSpPr>
            <p:nvPr/>
          </p:nvSpPr>
          <p:spPr bwMode="auto">
            <a:xfrm>
              <a:off x="5041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1" name="Line 118"/>
            <p:cNvSpPr>
              <a:spLocks noChangeShapeType="1"/>
            </p:cNvSpPr>
            <p:nvPr/>
          </p:nvSpPr>
          <p:spPr bwMode="auto">
            <a:xfrm>
              <a:off x="505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2" name="Line 119"/>
            <p:cNvSpPr>
              <a:spLocks noChangeShapeType="1"/>
            </p:cNvSpPr>
            <p:nvPr/>
          </p:nvSpPr>
          <p:spPr bwMode="auto">
            <a:xfrm>
              <a:off x="5064" y="249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3" name="Line 120"/>
            <p:cNvSpPr>
              <a:spLocks noChangeShapeType="1"/>
            </p:cNvSpPr>
            <p:nvPr/>
          </p:nvSpPr>
          <p:spPr bwMode="auto">
            <a:xfrm>
              <a:off x="5071" y="249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4" name="Line 121"/>
            <p:cNvSpPr>
              <a:spLocks noChangeShapeType="1"/>
            </p:cNvSpPr>
            <p:nvPr/>
          </p:nvSpPr>
          <p:spPr bwMode="auto">
            <a:xfrm>
              <a:off x="5086" y="249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05" name="Rectangle 122"/>
            <p:cNvSpPr>
              <a:spLocks noChangeArrowheads="1"/>
            </p:cNvSpPr>
            <p:nvPr/>
          </p:nvSpPr>
          <p:spPr bwMode="auto">
            <a:xfrm>
              <a:off x="4775" y="235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4n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6" name="Freeform 123"/>
            <p:cNvSpPr>
              <a:spLocks/>
            </p:cNvSpPr>
            <p:nvPr/>
          </p:nvSpPr>
          <p:spPr bwMode="auto">
            <a:xfrm>
              <a:off x="5124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7" name="Rectangle 124"/>
            <p:cNvSpPr>
              <a:spLocks noChangeArrowheads="1"/>
            </p:cNvSpPr>
            <p:nvPr/>
          </p:nvSpPr>
          <p:spPr bwMode="auto">
            <a:xfrm>
              <a:off x="5213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S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8" name="Freeform 125"/>
            <p:cNvSpPr>
              <a:spLocks/>
            </p:cNvSpPr>
            <p:nvPr/>
          </p:nvSpPr>
          <p:spPr bwMode="auto">
            <a:xfrm>
              <a:off x="4308" y="1893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09" name="Rectangle 126"/>
            <p:cNvSpPr>
              <a:spLocks noChangeArrowheads="1"/>
            </p:cNvSpPr>
            <p:nvPr/>
          </p:nvSpPr>
          <p:spPr bwMode="auto">
            <a:xfrm>
              <a:off x="4397" y="1947"/>
              <a:ext cx="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S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10" name="Line 127"/>
            <p:cNvSpPr>
              <a:spLocks noChangeShapeType="1"/>
            </p:cNvSpPr>
            <p:nvPr/>
          </p:nvSpPr>
          <p:spPr bwMode="auto">
            <a:xfrm>
              <a:off x="4618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1" name="Line 128"/>
            <p:cNvSpPr>
              <a:spLocks noChangeShapeType="1"/>
            </p:cNvSpPr>
            <p:nvPr/>
          </p:nvSpPr>
          <p:spPr bwMode="auto">
            <a:xfrm>
              <a:off x="463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2" name="Line 129"/>
            <p:cNvSpPr>
              <a:spLocks noChangeShapeType="1"/>
            </p:cNvSpPr>
            <p:nvPr/>
          </p:nvSpPr>
          <p:spPr bwMode="auto">
            <a:xfrm>
              <a:off x="464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3" name="Line 130"/>
            <p:cNvSpPr>
              <a:spLocks noChangeShapeType="1"/>
            </p:cNvSpPr>
            <p:nvPr/>
          </p:nvSpPr>
          <p:spPr bwMode="auto">
            <a:xfrm>
              <a:off x="464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4" name="Line 131"/>
            <p:cNvSpPr>
              <a:spLocks noChangeShapeType="1"/>
            </p:cNvSpPr>
            <p:nvPr/>
          </p:nvSpPr>
          <p:spPr bwMode="auto">
            <a:xfrm>
              <a:off x="466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5" name="Line 132"/>
            <p:cNvSpPr>
              <a:spLocks noChangeShapeType="1"/>
            </p:cNvSpPr>
            <p:nvPr/>
          </p:nvSpPr>
          <p:spPr bwMode="auto">
            <a:xfrm>
              <a:off x="467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6" name="Line 133"/>
            <p:cNvSpPr>
              <a:spLocks noChangeShapeType="1"/>
            </p:cNvSpPr>
            <p:nvPr/>
          </p:nvSpPr>
          <p:spPr bwMode="auto">
            <a:xfrm>
              <a:off x="467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7" name="Line 134"/>
            <p:cNvSpPr>
              <a:spLocks noChangeShapeType="1"/>
            </p:cNvSpPr>
            <p:nvPr/>
          </p:nvSpPr>
          <p:spPr bwMode="auto">
            <a:xfrm>
              <a:off x="4693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8" name="Line 135"/>
            <p:cNvSpPr>
              <a:spLocks noChangeShapeType="1"/>
            </p:cNvSpPr>
            <p:nvPr/>
          </p:nvSpPr>
          <p:spPr bwMode="auto">
            <a:xfrm>
              <a:off x="470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19" name="Line 136"/>
            <p:cNvSpPr>
              <a:spLocks noChangeShapeType="1"/>
            </p:cNvSpPr>
            <p:nvPr/>
          </p:nvSpPr>
          <p:spPr bwMode="auto">
            <a:xfrm>
              <a:off x="4708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0" name="Line 137"/>
            <p:cNvSpPr>
              <a:spLocks noChangeShapeType="1"/>
            </p:cNvSpPr>
            <p:nvPr/>
          </p:nvSpPr>
          <p:spPr bwMode="auto">
            <a:xfrm>
              <a:off x="472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1" name="Line 138"/>
            <p:cNvSpPr>
              <a:spLocks noChangeShapeType="1"/>
            </p:cNvSpPr>
            <p:nvPr/>
          </p:nvSpPr>
          <p:spPr bwMode="auto">
            <a:xfrm>
              <a:off x="473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2" name="Line 139"/>
            <p:cNvSpPr>
              <a:spLocks noChangeShapeType="1"/>
            </p:cNvSpPr>
            <p:nvPr/>
          </p:nvSpPr>
          <p:spPr bwMode="auto">
            <a:xfrm>
              <a:off x="473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3" name="Line 140"/>
            <p:cNvSpPr>
              <a:spLocks noChangeShapeType="1"/>
            </p:cNvSpPr>
            <p:nvPr/>
          </p:nvSpPr>
          <p:spPr bwMode="auto">
            <a:xfrm>
              <a:off x="475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4" name="Line 141"/>
            <p:cNvSpPr>
              <a:spLocks noChangeShapeType="1"/>
            </p:cNvSpPr>
            <p:nvPr/>
          </p:nvSpPr>
          <p:spPr bwMode="auto">
            <a:xfrm>
              <a:off x="476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5" name="Line 142"/>
            <p:cNvSpPr>
              <a:spLocks noChangeShapeType="1"/>
            </p:cNvSpPr>
            <p:nvPr/>
          </p:nvSpPr>
          <p:spPr bwMode="auto">
            <a:xfrm>
              <a:off x="4769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6" name="Line 143"/>
            <p:cNvSpPr>
              <a:spLocks noChangeShapeType="1"/>
            </p:cNvSpPr>
            <p:nvPr/>
          </p:nvSpPr>
          <p:spPr bwMode="auto">
            <a:xfrm>
              <a:off x="478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7" name="Line 144"/>
            <p:cNvSpPr>
              <a:spLocks noChangeShapeType="1"/>
            </p:cNvSpPr>
            <p:nvPr/>
          </p:nvSpPr>
          <p:spPr bwMode="auto">
            <a:xfrm>
              <a:off x="479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8" name="Line 145"/>
            <p:cNvSpPr>
              <a:spLocks noChangeShapeType="1"/>
            </p:cNvSpPr>
            <p:nvPr/>
          </p:nvSpPr>
          <p:spPr bwMode="auto">
            <a:xfrm>
              <a:off x="479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29" name="Line 146"/>
            <p:cNvSpPr>
              <a:spLocks noChangeShapeType="1"/>
            </p:cNvSpPr>
            <p:nvPr/>
          </p:nvSpPr>
          <p:spPr bwMode="auto">
            <a:xfrm>
              <a:off x="481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0" name="Line 147"/>
            <p:cNvSpPr>
              <a:spLocks noChangeShapeType="1"/>
            </p:cNvSpPr>
            <p:nvPr/>
          </p:nvSpPr>
          <p:spPr bwMode="auto">
            <a:xfrm>
              <a:off x="4822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1" name="Line 148"/>
            <p:cNvSpPr>
              <a:spLocks noChangeShapeType="1"/>
            </p:cNvSpPr>
            <p:nvPr/>
          </p:nvSpPr>
          <p:spPr bwMode="auto">
            <a:xfrm>
              <a:off x="4829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2" name="Line 149"/>
            <p:cNvSpPr>
              <a:spLocks noChangeShapeType="1"/>
            </p:cNvSpPr>
            <p:nvPr/>
          </p:nvSpPr>
          <p:spPr bwMode="auto">
            <a:xfrm>
              <a:off x="4844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3" name="Line 150"/>
            <p:cNvSpPr>
              <a:spLocks noChangeShapeType="1"/>
            </p:cNvSpPr>
            <p:nvPr/>
          </p:nvSpPr>
          <p:spPr bwMode="auto">
            <a:xfrm>
              <a:off x="485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4" name="Line 151"/>
            <p:cNvSpPr>
              <a:spLocks noChangeShapeType="1"/>
            </p:cNvSpPr>
            <p:nvPr/>
          </p:nvSpPr>
          <p:spPr bwMode="auto">
            <a:xfrm>
              <a:off x="486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5" name="Line 152"/>
            <p:cNvSpPr>
              <a:spLocks noChangeShapeType="1"/>
            </p:cNvSpPr>
            <p:nvPr/>
          </p:nvSpPr>
          <p:spPr bwMode="auto">
            <a:xfrm>
              <a:off x="487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6" name="Line 153"/>
            <p:cNvSpPr>
              <a:spLocks noChangeShapeType="1"/>
            </p:cNvSpPr>
            <p:nvPr/>
          </p:nvSpPr>
          <p:spPr bwMode="auto">
            <a:xfrm>
              <a:off x="488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7" name="Line 154"/>
            <p:cNvSpPr>
              <a:spLocks noChangeShapeType="1"/>
            </p:cNvSpPr>
            <p:nvPr/>
          </p:nvSpPr>
          <p:spPr bwMode="auto">
            <a:xfrm>
              <a:off x="4890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8" name="Line 155"/>
            <p:cNvSpPr>
              <a:spLocks noChangeShapeType="1"/>
            </p:cNvSpPr>
            <p:nvPr/>
          </p:nvSpPr>
          <p:spPr bwMode="auto">
            <a:xfrm>
              <a:off x="490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39" name="Line 156"/>
            <p:cNvSpPr>
              <a:spLocks noChangeShapeType="1"/>
            </p:cNvSpPr>
            <p:nvPr/>
          </p:nvSpPr>
          <p:spPr bwMode="auto">
            <a:xfrm>
              <a:off x="4912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0" name="Line 157"/>
            <p:cNvSpPr>
              <a:spLocks noChangeShapeType="1"/>
            </p:cNvSpPr>
            <p:nvPr/>
          </p:nvSpPr>
          <p:spPr bwMode="auto">
            <a:xfrm>
              <a:off x="492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1" name="Line 158"/>
            <p:cNvSpPr>
              <a:spLocks noChangeShapeType="1"/>
            </p:cNvSpPr>
            <p:nvPr/>
          </p:nvSpPr>
          <p:spPr bwMode="auto">
            <a:xfrm>
              <a:off x="493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2" name="Line 159"/>
            <p:cNvSpPr>
              <a:spLocks noChangeShapeType="1"/>
            </p:cNvSpPr>
            <p:nvPr/>
          </p:nvSpPr>
          <p:spPr bwMode="auto">
            <a:xfrm>
              <a:off x="494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3" name="Line 160"/>
            <p:cNvSpPr>
              <a:spLocks noChangeShapeType="1"/>
            </p:cNvSpPr>
            <p:nvPr/>
          </p:nvSpPr>
          <p:spPr bwMode="auto">
            <a:xfrm>
              <a:off x="495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4" name="Line 161"/>
            <p:cNvSpPr>
              <a:spLocks noChangeShapeType="1"/>
            </p:cNvSpPr>
            <p:nvPr/>
          </p:nvSpPr>
          <p:spPr bwMode="auto">
            <a:xfrm>
              <a:off x="4965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5" name="Line 162"/>
            <p:cNvSpPr>
              <a:spLocks noChangeShapeType="1"/>
            </p:cNvSpPr>
            <p:nvPr/>
          </p:nvSpPr>
          <p:spPr bwMode="auto">
            <a:xfrm>
              <a:off x="4973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6" name="Line 163"/>
            <p:cNvSpPr>
              <a:spLocks noChangeShapeType="1"/>
            </p:cNvSpPr>
            <p:nvPr/>
          </p:nvSpPr>
          <p:spPr bwMode="auto">
            <a:xfrm>
              <a:off x="4980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7" name="Line 164"/>
            <p:cNvSpPr>
              <a:spLocks noChangeShapeType="1"/>
            </p:cNvSpPr>
            <p:nvPr/>
          </p:nvSpPr>
          <p:spPr bwMode="auto">
            <a:xfrm>
              <a:off x="499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8" name="Line 165"/>
            <p:cNvSpPr>
              <a:spLocks noChangeShapeType="1"/>
            </p:cNvSpPr>
            <p:nvPr/>
          </p:nvSpPr>
          <p:spPr bwMode="auto">
            <a:xfrm>
              <a:off x="500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49" name="Line 166"/>
            <p:cNvSpPr>
              <a:spLocks noChangeShapeType="1"/>
            </p:cNvSpPr>
            <p:nvPr/>
          </p:nvSpPr>
          <p:spPr bwMode="auto">
            <a:xfrm>
              <a:off x="501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0" name="Line 167"/>
            <p:cNvSpPr>
              <a:spLocks noChangeShapeType="1"/>
            </p:cNvSpPr>
            <p:nvPr/>
          </p:nvSpPr>
          <p:spPr bwMode="auto">
            <a:xfrm>
              <a:off x="502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1" name="Line 168"/>
            <p:cNvSpPr>
              <a:spLocks noChangeShapeType="1"/>
            </p:cNvSpPr>
            <p:nvPr/>
          </p:nvSpPr>
          <p:spPr bwMode="auto">
            <a:xfrm>
              <a:off x="5033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2" name="Line 169"/>
            <p:cNvSpPr>
              <a:spLocks noChangeShapeType="1"/>
            </p:cNvSpPr>
            <p:nvPr/>
          </p:nvSpPr>
          <p:spPr bwMode="auto">
            <a:xfrm>
              <a:off x="5041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3" name="Line 170"/>
            <p:cNvSpPr>
              <a:spLocks noChangeShapeType="1"/>
            </p:cNvSpPr>
            <p:nvPr/>
          </p:nvSpPr>
          <p:spPr bwMode="auto">
            <a:xfrm>
              <a:off x="505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4" name="Line 171"/>
            <p:cNvSpPr>
              <a:spLocks noChangeShapeType="1"/>
            </p:cNvSpPr>
            <p:nvPr/>
          </p:nvSpPr>
          <p:spPr bwMode="auto">
            <a:xfrm>
              <a:off x="5064" y="20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5" name="Line 172"/>
            <p:cNvSpPr>
              <a:spLocks noChangeShapeType="1"/>
            </p:cNvSpPr>
            <p:nvPr/>
          </p:nvSpPr>
          <p:spPr bwMode="auto">
            <a:xfrm>
              <a:off x="5071" y="20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6" name="Line 173"/>
            <p:cNvSpPr>
              <a:spLocks noChangeShapeType="1"/>
            </p:cNvSpPr>
            <p:nvPr/>
          </p:nvSpPr>
          <p:spPr bwMode="auto">
            <a:xfrm>
              <a:off x="5086" y="20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57" name="Rectangle 174"/>
            <p:cNvSpPr>
              <a:spLocks noChangeArrowheads="1"/>
            </p:cNvSpPr>
            <p:nvPr/>
          </p:nvSpPr>
          <p:spPr bwMode="auto">
            <a:xfrm>
              <a:off x="4775" y="1880"/>
              <a:ext cx="16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4n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8" name="Freeform 175"/>
            <p:cNvSpPr>
              <a:spLocks/>
            </p:cNvSpPr>
            <p:nvPr/>
          </p:nvSpPr>
          <p:spPr bwMode="auto">
            <a:xfrm>
              <a:off x="5124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59" name="Rectangle 176"/>
            <p:cNvSpPr>
              <a:spLocks noChangeArrowheads="1"/>
            </p:cNvSpPr>
            <p:nvPr/>
          </p:nvSpPr>
          <p:spPr bwMode="auto">
            <a:xfrm>
              <a:off x="5213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Y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0" name="Freeform 177"/>
            <p:cNvSpPr>
              <a:spLocks/>
            </p:cNvSpPr>
            <p:nvPr/>
          </p:nvSpPr>
          <p:spPr bwMode="auto">
            <a:xfrm>
              <a:off x="4308" y="1222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1" name="Rectangle 178"/>
            <p:cNvSpPr>
              <a:spLocks noChangeArrowheads="1"/>
            </p:cNvSpPr>
            <p:nvPr/>
          </p:nvSpPr>
          <p:spPr bwMode="auto">
            <a:xfrm>
              <a:off x="4397" y="1276"/>
              <a:ext cx="9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Y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2" name="Freeform 192"/>
            <p:cNvSpPr>
              <a:spLocks/>
            </p:cNvSpPr>
            <p:nvPr/>
          </p:nvSpPr>
          <p:spPr bwMode="auto">
            <a:xfrm>
              <a:off x="4716" y="551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3" name="Rectangle 193"/>
            <p:cNvSpPr>
              <a:spLocks noChangeArrowheads="1"/>
            </p:cNvSpPr>
            <p:nvPr/>
          </p:nvSpPr>
          <p:spPr bwMode="auto">
            <a:xfrm>
              <a:off x="4803" y="605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H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64" name="Line 194"/>
            <p:cNvSpPr>
              <a:spLocks noChangeShapeType="1"/>
            </p:cNvSpPr>
            <p:nvPr/>
          </p:nvSpPr>
          <p:spPr bwMode="auto">
            <a:xfrm>
              <a:off x="4618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5" name="Line 195"/>
            <p:cNvSpPr>
              <a:spLocks noChangeShapeType="1"/>
            </p:cNvSpPr>
            <p:nvPr/>
          </p:nvSpPr>
          <p:spPr bwMode="auto">
            <a:xfrm>
              <a:off x="463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6" name="Line 196"/>
            <p:cNvSpPr>
              <a:spLocks noChangeShapeType="1"/>
            </p:cNvSpPr>
            <p:nvPr/>
          </p:nvSpPr>
          <p:spPr bwMode="auto">
            <a:xfrm>
              <a:off x="464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7" name="Line 197"/>
            <p:cNvSpPr>
              <a:spLocks noChangeShapeType="1"/>
            </p:cNvSpPr>
            <p:nvPr/>
          </p:nvSpPr>
          <p:spPr bwMode="auto">
            <a:xfrm>
              <a:off x="464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8" name="Line 198"/>
            <p:cNvSpPr>
              <a:spLocks noChangeShapeType="1"/>
            </p:cNvSpPr>
            <p:nvPr/>
          </p:nvSpPr>
          <p:spPr bwMode="auto">
            <a:xfrm>
              <a:off x="466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69" name="Line 199"/>
            <p:cNvSpPr>
              <a:spLocks noChangeShapeType="1"/>
            </p:cNvSpPr>
            <p:nvPr/>
          </p:nvSpPr>
          <p:spPr bwMode="auto">
            <a:xfrm>
              <a:off x="467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0" name="Line 200"/>
            <p:cNvSpPr>
              <a:spLocks noChangeShapeType="1"/>
            </p:cNvSpPr>
            <p:nvPr/>
          </p:nvSpPr>
          <p:spPr bwMode="auto">
            <a:xfrm>
              <a:off x="467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1" name="Line 201"/>
            <p:cNvSpPr>
              <a:spLocks noChangeShapeType="1"/>
            </p:cNvSpPr>
            <p:nvPr/>
          </p:nvSpPr>
          <p:spPr bwMode="auto">
            <a:xfrm>
              <a:off x="4693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2" name="Line 202"/>
            <p:cNvSpPr>
              <a:spLocks noChangeShapeType="1"/>
            </p:cNvSpPr>
            <p:nvPr/>
          </p:nvSpPr>
          <p:spPr bwMode="auto">
            <a:xfrm>
              <a:off x="470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3" name="Line 203"/>
            <p:cNvSpPr>
              <a:spLocks noChangeShapeType="1"/>
            </p:cNvSpPr>
            <p:nvPr/>
          </p:nvSpPr>
          <p:spPr bwMode="auto">
            <a:xfrm>
              <a:off x="4708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4" name="Line 204"/>
            <p:cNvSpPr>
              <a:spLocks noChangeShapeType="1"/>
            </p:cNvSpPr>
            <p:nvPr/>
          </p:nvSpPr>
          <p:spPr bwMode="auto">
            <a:xfrm>
              <a:off x="472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5" name="Line 205"/>
            <p:cNvSpPr>
              <a:spLocks noChangeShapeType="1"/>
            </p:cNvSpPr>
            <p:nvPr/>
          </p:nvSpPr>
          <p:spPr bwMode="auto">
            <a:xfrm>
              <a:off x="473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6" name="Line 206"/>
            <p:cNvSpPr>
              <a:spLocks noChangeShapeType="1"/>
            </p:cNvSpPr>
            <p:nvPr/>
          </p:nvSpPr>
          <p:spPr bwMode="auto">
            <a:xfrm>
              <a:off x="473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7" name="Line 207"/>
            <p:cNvSpPr>
              <a:spLocks noChangeShapeType="1"/>
            </p:cNvSpPr>
            <p:nvPr/>
          </p:nvSpPr>
          <p:spPr bwMode="auto">
            <a:xfrm>
              <a:off x="475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8" name="Line 208"/>
            <p:cNvSpPr>
              <a:spLocks noChangeShapeType="1"/>
            </p:cNvSpPr>
            <p:nvPr/>
          </p:nvSpPr>
          <p:spPr bwMode="auto">
            <a:xfrm>
              <a:off x="476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79" name="Line 210"/>
            <p:cNvSpPr>
              <a:spLocks noChangeShapeType="1"/>
            </p:cNvSpPr>
            <p:nvPr/>
          </p:nvSpPr>
          <p:spPr bwMode="auto">
            <a:xfrm>
              <a:off x="4769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0" name="Line 211"/>
            <p:cNvSpPr>
              <a:spLocks noChangeShapeType="1"/>
            </p:cNvSpPr>
            <p:nvPr/>
          </p:nvSpPr>
          <p:spPr bwMode="auto">
            <a:xfrm>
              <a:off x="478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1" name="Line 212"/>
            <p:cNvSpPr>
              <a:spLocks noChangeShapeType="1"/>
            </p:cNvSpPr>
            <p:nvPr/>
          </p:nvSpPr>
          <p:spPr bwMode="auto">
            <a:xfrm>
              <a:off x="479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2" name="Line 213"/>
            <p:cNvSpPr>
              <a:spLocks noChangeShapeType="1"/>
            </p:cNvSpPr>
            <p:nvPr/>
          </p:nvSpPr>
          <p:spPr bwMode="auto">
            <a:xfrm>
              <a:off x="479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3" name="Line 214"/>
            <p:cNvSpPr>
              <a:spLocks noChangeShapeType="1"/>
            </p:cNvSpPr>
            <p:nvPr/>
          </p:nvSpPr>
          <p:spPr bwMode="auto">
            <a:xfrm>
              <a:off x="481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4" name="Line 215"/>
            <p:cNvSpPr>
              <a:spLocks noChangeShapeType="1"/>
            </p:cNvSpPr>
            <p:nvPr/>
          </p:nvSpPr>
          <p:spPr bwMode="auto">
            <a:xfrm>
              <a:off x="4822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5" name="Line 216"/>
            <p:cNvSpPr>
              <a:spLocks noChangeShapeType="1"/>
            </p:cNvSpPr>
            <p:nvPr/>
          </p:nvSpPr>
          <p:spPr bwMode="auto">
            <a:xfrm>
              <a:off x="4829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6" name="Line 217"/>
            <p:cNvSpPr>
              <a:spLocks noChangeShapeType="1"/>
            </p:cNvSpPr>
            <p:nvPr/>
          </p:nvSpPr>
          <p:spPr bwMode="auto">
            <a:xfrm>
              <a:off x="4844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7" name="Line 218"/>
            <p:cNvSpPr>
              <a:spLocks noChangeShapeType="1"/>
            </p:cNvSpPr>
            <p:nvPr/>
          </p:nvSpPr>
          <p:spPr bwMode="auto">
            <a:xfrm>
              <a:off x="485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8" name="Line 219"/>
            <p:cNvSpPr>
              <a:spLocks noChangeShapeType="1"/>
            </p:cNvSpPr>
            <p:nvPr/>
          </p:nvSpPr>
          <p:spPr bwMode="auto">
            <a:xfrm>
              <a:off x="486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89" name="Line 220"/>
            <p:cNvSpPr>
              <a:spLocks noChangeShapeType="1"/>
            </p:cNvSpPr>
            <p:nvPr/>
          </p:nvSpPr>
          <p:spPr bwMode="auto">
            <a:xfrm>
              <a:off x="487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0" name="Line 221"/>
            <p:cNvSpPr>
              <a:spLocks noChangeShapeType="1"/>
            </p:cNvSpPr>
            <p:nvPr/>
          </p:nvSpPr>
          <p:spPr bwMode="auto">
            <a:xfrm>
              <a:off x="488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1" name="Line 222"/>
            <p:cNvSpPr>
              <a:spLocks noChangeShapeType="1"/>
            </p:cNvSpPr>
            <p:nvPr/>
          </p:nvSpPr>
          <p:spPr bwMode="auto">
            <a:xfrm>
              <a:off x="4890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2" name="Line 223"/>
            <p:cNvSpPr>
              <a:spLocks noChangeShapeType="1"/>
            </p:cNvSpPr>
            <p:nvPr/>
          </p:nvSpPr>
          <p:spPr bwMode="auto">
            <a:xfrm>
              <a:off x="490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3" name="Line 224"/>
            <p:cNvSpPr>
              <a:spLocks noChangeShapeType="1"/>
            </p:cNvSpPr>
            <p:nvPr/>
          </p:nvSpPr>
          <p:spPr bwMode="auto">
            <a:xfrm>
              <a:off x="4912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4" name="Line 225"/>
            <p:cNvSpPr>
              <a:spLocks noChangeShapeType="1"/>
            </p:cNvSpPr>
            <p:nvPr/>
          </p:nvSpPr>
          <p:spPr bwMode="auto">
            <a:xfrm>
              <a:off x="492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5" name="Line 226"/>
            <p:cNvSpPr>
              <a:spLocks noChangeShapeType="1"/>
            </p:cNvSpPr>
            <p:nvPr/>
          </p:nvSpPr>
          <p:spPr bwMode="auto">
            <a:xfrm>
              <a:off x="493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6" name="Line 227"/>
            <p:cNvSpPr>
              <a:spLocks noChangeShapeType="1"/>
            </p:cNvSpPr>
            <p:nvPr/>
          </p:nvSpPr>
          <p:spPr bwMode="auto">
            <a:xfrm>
              <a:off x="494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7" name="Line 228"/>
            <p:cNvSpPr>
              <a:spLocks noChangeShapeType="1"/>
            </p:cNvSpPr>
            <p:nvPr/>
          </p:nvSpPr>
          <p:spPr bwMode="auto">
            <a:xfrm>
              <a:off x="495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8" name="Line 229"/>
            <p:cNvSpPr>
              <a:spLocks noChangeShapeType="1"/>
            </p:cNvSpPr>
            <p:nvPr/>
          </p:nvSpPr>
          <p:spPr bwMode="auto">
            <a:xfrm>
              <a:off x="4965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99" name="Line 230"/>
            <p:cNvSpPr>
              <a:spLocks noChangeShapeType="1"/>
            </p:cNvSpPr>
            <p:nvPr/>
          </p:nvSpPr>
          <p:spPr bwMode="auto">
            <a:xfrm>
              <a:off x="4973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0" name="Line 231"/>
            <p:cNvSpPr>
              <a:spLocks noChangeShapeType="1"/>
            </p:cNvSpPr>
            <p:nvPr/>
          </p:nvSpPr>
          <p:spPr bwMode="auto">
            <a:xfrm>
              <a:off x="4980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1" name="Line 232"/>
            <p:cNvSpPr>
              <a:spLocks noChangeShapeType="1"/>
            </p:cNvSpPr>
            <p:nvPr/>
          </p:nvSpPr>
          <p:spPr bwMode="auto">
            <a:xfrm>
              <a:off x="499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2" name="Line 233"/>
            <p:cNvSpPr>
              <a:spLocks noChangeShapeType="1"/>
            </p:cNvSpPr>
            <p:nvPr/>
          </p:nvSpPr>
          <p:spPr bwMode="auto">
            <a:xfrm>
              <a:off x="500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3" name="Line 234"/>
            <p:cNvSpPr>
              <a:spLocks noChangeShapeType="1"/>
            </p:cNvSpPr>
            <p:nvPr/>
          </p:nvSpPr>
          <p:spPr bwMode="auto">
            <a:xfrm>
              <a:off x="501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4" name="Line 235"/>
            <p:cNvSpPr>
              <a:spLocks noChangeShapeType="1"/>
            </p:cNvSpPr>
            <p:nvPr/>
          </p:nvSpPr>
          <p:spPr bwMode="auto">
            <a:xfrm>
              <a:off x="502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5" name="Line 236"/>
            <p:cNvSpPr>
              <a:spLocks noChangeShapeType="1"/>
            </p:cNvSpPr>
            <p:nvPr/>
          </p:nvSpPr>
          <p:spPr bwMode="auto">
            <a:xfrm>
              <a:off x="5033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6" name="Line 237"/>
            <p:cNvSpPr>
              <a:spLocks noChangeShapeType="1"/>
            </p:cNvSpPr>
            <p:nvPr/>
          </p:nvSpPr>
          <p:spPr bwMode="auto">
            <a:xfrm>
              <a:off x="5041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7" name="Line 238"/>
            <p:cNvSpPr>
              <a:spLocks noChangeShapeType="1"/>
            </p:cNvSpPr>
            <p:nvPr/>
          </p:nvSpPr>
          <p:spPr bwMode="auto">
            <a:xfrm>
              <a:off x="505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8" name="Line 239"/>
            <p:cNvSpPr>
              <a:spLocks noChangeShapeType="1"/>
            </p:cNvSpPr>
            <p:nvPr/>
          </p:nvSpPr>
          <p:spPr bwMode="auto">
            <a:xfrm>
              <a:off x="5064" y="1356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09" name="Line 240"/>
            <p:cNvSpPr>
              <a:spLocks noChangeShapeType="1"/>
            </p:cNvSpPr>
            <p:nvPr/>
          </p:nvSpPr>
          <p:spPr bwMode="auto">
            <a:xfrm>
              <a:off x="5071" y="1356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0" name="Line 241"/>
            <p:cNvSpPr>
              <a:spLocks noChangeShapeType="1"/>
            </p:cNvSpPr>
            <p:nvPr/>
          </p:nvSpPr>
          <p:spPr bwMode="auto">
            <a:xfrm>
              <a:off x="5086" y="1356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1" name="Rectangle 242"/>
            <p:cNvSpPr>
              <a:spLocks noChangeArrowheads="1"/>
            </p:cNvSpPr>
            <p:nvPr/>
          </p:nvSpPr>
          <p:spPr bwMode="auto">
            <a:xfrm>
              <a:off x="4812" y="120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12" name="Line 243"/>
            <p:cNvSpPr>
              <a:spLocks noChangeShapeType="1"/>
            </p:cNvSpPr>
            <p:nvPr/>
          </p:nvSpPr>
          <p:spPr bwMode="auto">
            <a:xfrm>
              <a:off x="4618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3" name="Line 244"/>
            <p:cNvSpPr>
              <a:spLocks noChangeShapeType="1"/>
            </p:cNvSpPr>
            <p:nvPr/>
          </p:nvSpPr>
          <p:spPr bwMode="auto">
            <a:xfrm>
              <a:off x="463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4" name="Line 245"/>
            <p:cNvSpPr>
              <a:spLocks noChangeShapeType="1"/>
            </p:cNvSpPr>
            <p:nvPr/>
          </p:nvSpPr>
          <p:spPr bwMode="auto">
            <a:xfrm>
              <a:off x="464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5" name="Line 246"/>
            <p:cNvSpPr>
              <a:spLocks noChangeShapeType="1"/>
            </p:cNvSpPr>
            <p:nvPr/>
          </p:nvSpPr>
          <p:spPr bwMode="auto">
            <a:xfrm>
              <a:off x="464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6" name="Line 247"/>
            <p:cNvSpPr>
              <a:spLocks noChangeShapeType="1"/>
            </p:cNvSpPr>
            <p:nvPr/>
          </p:nvSpPr>
          <p:spPr bwMode="auto">
            <a:xfrm>
              <a:off x="466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7" name="Line 248"/>
            <p:cNvSpPr>
              <a:spLocks noChangeShapeType="1"/>
            </p:cNvSpPr>
            <p:nvPr/>
          </p:nvSpPr>
          <p:spPr bwMode="auto">
            <a:xfrm>
              <a:off x="467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8" name="Line 249"/>
            <p:cNvSpPr>
              <a:spLocks noChangeShapeType="1"/>
            </p:cNvSpPr>
            <p:nvPr/>
          </p:nvSpPr>
          <p:spPr bwMode="auto">
            <a:xfrm>
              <a:off x="467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19" name="Line 250"/>
            <p:cNvSpPr>
              <a:spLocks noChangeShapeType="1"/>
            </p:cNvSpPr>
            <p:nvPr/>
          </p:nvSpPr>
          <p:spPr bwMode="auto">
            <a:xfrm>
              <a:off x="4693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0" name="Line 251"/>
            <p:cNvSpPr>
              <a:spLocks noChangeShapeType="1"/>
            </p:cNvSpPr>
            <p:nvPr/>
          </p:nvSpPr>
          <p:spPr bwMode="auto">
            <a:xfrm>
              <a:off x="470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1" name="Line 252"/>
            <p:cNvSpPr>
              <a:spLocks noChangeShapeType="1"/>
            </p:cNvSpPr>
            <p:nvPr/>
          </p:nvSpPr>
          <p:spPr bwMode="auto">
            <a:xfrm>
              <a:off x="4708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2" name="Line 253"/>
            <p:cNvSpPr>
              <a:spLocks noChangeShapeType="1"/>
            </p:cNvSpPr>
            <p:nvPr/>
          </p:nvSpPr>
          <p:spPr bwMode="auto">
            <a:xfrm>
              <a:off x="4724" y="3168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3" name="Line 254"/>
            <p:cNvSpPr>
              <a:spLocks noChangeShapeType="1"/>
            </p:cNvSpPr>
            <p:nvPr/>
          </p:nvSpPr>
          <p:spPr bwMode="auto">
            <a:xfrm>
              <a:off x="473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4" name="Line 255"/>
            <p:cNvSpPr>
              <a:spLocks noChangeShapeType="1"/>
            </p:cNvSpPr>
            <p:nvPr/>
          </p:nvSpPr>
          <p:spPr bwMode="auto">
            <a:xfrm>
              <a:off x="473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5" name="Line 256"/>
            <p:cNvSpPr>
              <a:spLocks noChangeShapeType="1"/>
            </p:cNvSpPr>
            <p:nvPr/>
          </p:nvSpPr>
          <p:spPr bwMode="auto">
            <a:xfrm>
              <a:off x="475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6" name="Line 257"/>
            <p:cNvSpPr>
              <a:spLocks noChangeShapeType="1"/>
            </p:cNvSpPr>
            <p:nvPr/>
          </p:nvSpPr>
          <p:spPr bwMode="auto">
            <a:xfrm>
              <a:off x="476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7" name="Line 258"/>
            <p:cNvSpPr>
              <a:spLocks noChangeShapeType="1"/>
            </p:cNvSpPr>
            <p:nvPr/>
          </p:nvSpPr>
          <p:spPr bwMode="auto">
            <a:xfrm>
              <a:off x="4769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8" name="Line 259"/>
            <p:cNvSpPr>
              <a:spLocks noChangeShapeType="1"/>
            </p:cNvSpPr>
            <p:nvPr/>
          </p:nvSpPr>
          <p:spPr bwMode="auto">
            <a:xfrm>
              <a:off x="478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9" name="Line 260"/>
            <p:cNvSpPr>
              <a:spLocks noChangeShapeType="1"/>
            </p:cNvSpPr>
            <p:nvPr/>
          </p:nvSpPr>
          <p:spPr bwMode="auto">
            <a:xfrm>
              <a:off x="479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0" name="Line 261"/>
            <p:cNvSpPr>
              <a:spLocks noChangeShapeType="1"/>
            </p:cNvSpPr>
            <p:nvPr/>
          </p:nvSpPr>
          <p:spPr bwMode="auto">
            <a:xfrm>
              <a:off x="479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1" name="Line 262"/>
            <p:cNvSpPr>
              <a:spLocks noChangeShapeType="1"/>
            </p:cNvSpPr>
            <p:nvPr/>
          </p:nvSpPr>
          <p:spPr bwMode="auto">
            <a:xfrm>
              <a:off x="481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2" name="Line 263"/>
            <p:cNvSpPr>
              <a:spLocks noChangeShapeType="1"/>
            </p:cNvSpPr>
            <p:nvPr/>
          </p:nvSpPr>
          <p:spPr bwMode="auto">
            <a:xfrm>
              <a:off x="4822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3" name="Line 264"/>
            <p:cNvSpPr>
              <a:spLocks noChangeShapeType="1"/>
            </p:cNvSpPr>
            <p:nvPr/>
          </p:nvSpPr>
          <p:spPr bwMode="auto">
            <a:xfrm>
              <a:off x="4829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4" name="Line 265"/>
            <p:cNvSpPr>
              <a:spLocks noChangeShapeType="1"/>
            </p:cNvSpPr>
            <p:nvPr/>
          </p:nvSpPr>
          <p:spPr bwMode="auto">
            <a:xfrm>
              <a:off x="4844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5" name="Line 266"/>
            <p:cNvSpPr>
              <a:spLocks noChangeShapeType="1"/>
            </p:cNvSpPr>
            <p:nvPr/>
          </p:nvSpPr>
          <p:spPr bwMode="auto">
            <a:xfrm>
              <a:off x="485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6" name="Line 267"/>
            <p:cNvSpPr>
              <a:spLocks noChangeShapeType="1"/>
            </p:cNvSpPr>
            <p:nvPr/>
          </p:nvSpPr>
          <p:spPr bwMode="auto">
            <a:xfrm>
              <a:off x="486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7" name="Line 268"/>
            <p:cNvSpPr>
              <a:spLocks noChangeShapeType="1"/>
            </p:cNvSpPr>
            <p:nvPr/>
          </p:nvSpPr>
          <p:spPr bwMode="auto">
            <a:xfrm>
              <a:off x="487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8" name="Line 269"/>
            <p:cNvSpPr>
              <a:spLocks noChangeShapeType="1"/>
            </p:cNvSpPr>
            <p:nvPr/>
          </p:nvSpPr>
          <p:spPr bwMode="auto">
            <a:xfrm>
              <a:off x="488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39" name="Line 270"/>
            <p:cNvSpPr>
              <a:spLocks noChangeShapeType="1"/>
            </p:cNvSpPr>
            <p:nvPr/>
          </p:nvSpPr>
          <p:spPr bwMode="auto">
            <a:xfrm>
              <a:off x="4890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0" name="Line 271"/>
            <p:cNvSpPr>
              <a:spLocks noChangeShapeType="1"/>
            </p:cNvSpPr>
            <p:nvPr/>
          </p:nvSpPr>
          <p:spPr bwMode="auto">
            <a:xfrm>
              <a:off x="490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1" name="Line 272"/>
            <p:cNvSpPr>
              <a:spLocks noChangeShapeType="1"/>
            </p:cNvSpPr>
            <p:nvPr/>
          </p:nvSpPr>
          <p:spPr bwMode="auto">
            <a:xfrm>
              <a:off x="4912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2" name="Line 273"/>
            <p:cNvSpPr>
              <a:spLocks noChangeShapeType="1"/>
            </p:cNvSpPr>
            <p:nvPr/>
          </p:nvSpPr>
          <p:spPr bwMode="auto">
            <a:xfrm>
              <a:off x="492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3" name="Line 274"/>
            <p:cNvSpPr>
              <a:spLocks noChangeShapeType="1"/>
            </p:cNvSpPr>
            <p:nvPr/>
          </p:nvSpPr>
          <p:spPr bwMode="auto">
            <a:xfrm>
              <a:off x="493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4" name="Line 275"/>
            <p:cNvSpPr>
              <a:spLocks noChangeShapeType="1"/>
            </p:cNvSpPr>
            <p:nvPr/>
          </p:nvSpPr>
          <p:spPr bwMode="auto">
            <a:xfrm>
              <a:off x="494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5" name="Line 276"/>
            <p:cNvSpPr>
              <a:spLocks noChangeShapeType="1"/>
            </p:cNvSpPr>
            <p:nvPr/>
          </p:nvSpPr>
          <p:spPr bwMode="auto">
            <a:xfrm>
              <a:off x="495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6" name="Line 277"/>
            <p:cNvSpPr>
              <a:spLocks noChangeShapeType="1"/>
            </p:cNvSpPr>
            <p:nvPr/>
          </p:nvSpPr>
          <p:spPr bwMode="auto">
            <a:xfrm>
              <a:off x="4965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7" name="Line 278"/>
            <p:cNvSpPr>
              <a:spLocks noChangeShapeType="1"/>
            </p:cNvSpPr>
            <p:nvPr/>
          </p:nvSpPr>
          <p:spPr bwMode="auto">
            <a:xfrm>
              <a:off x="4973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8" name="Line 279"/>
            <p:cNvSpPr>
              <a:spLocks noChangeShapeType="1"/>
            </p:cNvSpPr>
            <p:nvPr/>
          </p:nvSpPr>
          <p:spPr bwMode="auto">
            <a:xfrm>
              <a:off x="4980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49" name="Line 280"/>
            <p:cNvSpPr>
              <a:spLocks noChangeShapeType="1"/>
            </p:cNvSpPr>
            <p:nvPr/>
          </p:nvSpPr>
          <p:spPr bwMode="auto">
            <a:xfrm>
              <a:off x="499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0" name="Line 281"/>
            <p:cNvSpPr>
              <a:spLocks noChangeShapeType="1"/>
            </p:cNvSpPr>
            <p:nvPr/>
          </p:nvSpPr>
          <p:spPr bwMode="auto">
            <a:xfrm>
              <a:off x="500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1" name="Line 282"/>
            <p:cNvSpPr>
              <a:spLocks noChangeShapeType="1"/>
            </p:cNvSpPr>
            <p:nvPr/>
          </p:nvSpPr>
          <p:spPr bwMode="auto">
            <a:xfrm>
              <a:off x="501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2" name="Line 283"/>
            <p:cNvSpPr>
              <a:spLocks noChangeShapeType="1"/>
            </p:cNvSpPr>
            <p:nvPr/>
          </p:nvSpPr>
          <p:spPr bwMode="auto">
            <a:xfrm>
              <a:off x="502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3" name="Line 284"/>
            <p:cNvSpPr>
              <a:spLocks noChangeShapeType="1"/>
            </p:cNvSpPr>
            <p:nvPr/>
          </p:nvSpPr>
          <p:spPr bwMode="auto">
            <a:xfrm>
              <a:off x="5033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4" name="Line 285"/>
            <p:cNvSpPr>
              <a:spLocks noChangeShapeType="1"/>
            </p:cNvSpPr>
            <p:nvPr/>
          </p:nvSpPr>
          <p:spPr bwMode="auto">
            <a:xfrm>
              <a:off x="5041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5" name="Line 286"/>
            <p:cNvSpPr>
              <a:spLocks noChangeShapeType="1"/>
            </p:cNvSpPr>
            <p:nvPr/>
          </p:nvSpPr>
          <p:spPr bwMode="auto">
            <a:xfrm>
              <a:off x="505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6" name="Line 287"/>
            <p:cNvSpPr>
              <a:spLocks noChangeShapeType="1"/>
            </p:cNvSpPr>
            <p:nvPr/>
          </p:nvSpPr>
          <p:spPr bwMode="auto">
            <a:xfrm>
              <a:off x="5064" y="3168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7" name="Line 288"/>
            <p:cNvSpPr>
              <a:spLocks noChangeShapeType="1"/>
            </p:cNvSpPr>
            <p:nvPr/>
          </p:nvSpPr>
          <p:spPr bwMode="auto">
            <a:xfrm>
              <a:off x="5071" y="3168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8" name="Line 289"/>
            <p:cNvSpPr>
              <a:spLocks noChangeShapeType="1"/>
            </p:cNvSpPr>
            <p:nvPr/>
          </p:nvSpPr>
          <p:spPr bwMode="auto">
            <a:xfrm>
              <a:off x="5086" y="3168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59" name="Rectangle 290"/>
            <p:cNvSpPr>
              <a:spLocks noChangeArrowheads="1"/>
            </p:cNvSpPr>
            <p:nvPr/>
          </p:nvSpPr>
          <p:spPr bwMode="auto">
            <a:xfrm>
              <a:off x="4812" y="3029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0" name="Freeform 291"/>
            <p:cNvSpPr>
              <a:spLocks/>
            </p:cNvSpPr>
            <p:nvPr/>
          </p:nvSpPr>
          <p:spPr bwMode="auto">
            <a:xfrm>
              <a:off x="4308" y="3493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1" name="Rectangle 292"/>
            <p:cNvSpPr>
              <a:spLocks noChangeArrowheads="1"/>
            </p:cNvSpPr>
            <p:nvPr/>
          </p:nvSpPr>
          <p:spPr bwMode="auto">
            <a:xfrm>
              <a:off x="4397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X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2" name="Freeform 293"/>
            <p:cNvSpPr>
              <a:spLocks/>
            </p:cNvSpPr>
            <p:nvPr/>
          </p:nvSpPr>
          <p:spPr bwMode="auto">
            <a:xfrm>
              <a:off x="5124" y="3504"/>
              <a:ext cx="272" cy="269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3" name="Rectangle 294"/>
            <p:cNvSpPr>
              <a:spLocks noChangeArrowheads="1"/>
            </p:cNvSpPr>
            <p:nvPr/>
          </p:nvSpPr>
          <p:spPr bwMode="auto">
            <a:xfrm>
              <a:off x="5213" y="3547"/>
              <a:ext cx="9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X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64" name="Line 295"/>
            <p:cNvSpPr>
              <a:spLocks noChangeShapeType="1"/>
            </p:cNvSpPr>
            <p:nvPr/>
          </p:nvSpPr>
          <p:spPr bwMode="auto">
            <a:xfrm>
              <a:off x="4618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5" name="Line 296"/>
            <p:cNvSpPr>
              <a:spLocks noChangeShapeType="1"/>
            </p:cNvSpPr>
            <p:nvPr/>
          </p:nvSpPr>
          <p:spPr bwMode="auto">
            <a:xfrm>
              <a:off x="463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6" name="Line 297"/>
            <p:cNvSpPr>
              <a:spLocks noChangeShapeType="1"/>
            </p:cNvSpPr>
            <p:nvPr/>
          </p:nvSpPr>
          <p:spPr bwMode="auto">
            <a:xfrm>
              <a:off x="464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7" name="Line 298"/>
            <p:cNvSpPr>
              <a:spLocks noChangeShapeType="1"/>
            </p:cNvSpPr>
            <p:nvPr/>
          </p:nvSpPr>
          <p:spPr bwMode="auto">
            <a:xfrm>
              <a:off x="464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8" name="Line 299"/>
            <p:cNvSpPr>
              <a:spLocks noChangeShapeType="1"/>
            </p:cNvSpPr>
            <p:nvPr/>
          </p:nvSpPr>
          <p:spPr bwMode="auto">
            <a:xfrm>
              <a:off x="466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69" name="Line 300"/>
            <p:cNvSpPr>
              <a:spLocks noChangeShapeType="1"/>
            </p:cNvSpPr>
            <p:nvPr/>
          </p:nvSpPr>
          <p:spPr bwMode="auto">
            <a:xfrm>
              <a:off x="467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0" name="Line 301"/>
            <p:cNvSpPr>
              <a:spLocks noChangeShapeType="1"/>
            </p:cNvSpPr>
            <p:nvPr/>
          </p:nvSpPr>
          <p:spPr bwMode="auto">
            <a:xfrm>
              <a:off x="467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1" name="Line 302"/>
            <p:cNvSpPr>
              <a:spLocks noChangeShapeType="1"/>
            </p:cNvSpPr>
            <p:nvPr/>
          </p:nvSpPr>
          <p:spPr bwMode="auto">
            <a:xfrm>
              <a:off x="4693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2" name="Line 303"/>
            <p:cNvSpPr>
              <a:spLocks noChangeShapeType="1"/>
            </p:cNvSpPr>
            <p:nvPr/>
          </p:nvSpPr>
          <p:spPr bwMode="auto">
            <a:xfrm>
              <a:off x="470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3" name="Line 304"/>
            <p:cNvSpPr>
              <a:spLocks noChangeShapeType="1"/>
            </p:cNvSpPr>
            <p:nvPr/>
          </p:nvSpPr>
          <p:spPr bwMode="auto">
            <a:xfrm>
              <a:off x="4708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4" name="Line 305"/>
            <p:cNvSpPr>
              <a:spLocks noChangeShapeType="1"/>
            </p:cNvSpPr>
            <p:nvPr/>
          </p:nvSpPr>
          <p:spPr bwMode="auto">
            <a:xfrm>
              <a:off x="4724" y="3627"/>
              <a:ext cx="0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5" name="Line 306"/>
            <p:cNvSpPr>
              <a:spLocks noChangeShapeType="1"/>
            </p:cNvSpPr>
            <p:nvPr/>
          </p:nvSpPr>
          <p:spPr bwMode="auto">
            <a:xfrm>
              <a:off x="473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6" name="Line 307"/>
            <p:cNvSpPr>
              <a:spLocks noChangeShapeType="1"/>
            </p:cNvSpPr>
            <p:nvPr/>
          </p:nvSpPr>
          <p:spPr bwMode="auto">
            <a:xfrm>
              <a:off x="473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7" name="Line 308"/>
            <p:cNvSpPr>
              <a:spLocks noChangeShapeType="1"/>
            </p:cNvSpPr>
            <p:nvPr/>
          </p:nvSpPr>
          <p:spPr bwMode="auto">
            <a:xfrm>
              <a:off x="475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8" name="Line 309"/>
            <p:cNvSpPr>
              <a:spLocks noChangeShapeType="1"/>
            </p:cNvSpPr>
            <p:nvPr/>
          </p:nvSpPr>
          <p:spPr bwMode="auto">
            <a:xfrm>
              <a:off x="476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79" name="Line 310"/>
            <p:cNvSpPr>
              <a:spLocks noChangeShapeType="1"/>
            </p:cNvSpPr>
            <p:nvPr/>
          </p:nvSpPr>
          <p:spPr bwMode="auto">
            <a:xfrm>
              <a:off x="4769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0" name="Line 311"/>
            <p:cNvSpPr>
              <a:spLocks noChangeShapeType="1"/>
            </p:cNvSpPr>
            <p:nvPr/>
          </p:nvSpPr>
          <p:spPr bwMode="auto">
            <a:xfrm>
              <a:off x="478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1" name="Line 312"/>
            <p:cNvSpPr>
              <a:spLocks noChangeShapeType="1"/>
            </p:cNvSpPr>
            <p:nvPr/>
          </p:nvSpPr>
          <p:spPr bwMode="auto">
            <a:xfrm>
              <a:off x="479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2" name="Line 313"/>
            <p:cNvSpPr>
              <a:spLocks noChangeShapeType="1"/>
            </p:cNvSpPr>
            <p:nvPr/>
          </p:nvSpPr>
          <p:spPr bwMode="auto">
            <a:xfrm>
              <a:off x="479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3" name="Line 314"/>
            <p:cNvSpPr>
              <a:spLocks noChangeShapeType="1"/>
            </p:cNvSpPr>
            <p:nvPr/>
          </p:nvSpPr>
          <p:spPr bwMode="auto">
            <a:xfrm>
              <a:off x="481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4" name="Line 315"/>
            <p:cNvSpPr>
              <a:spLocks noChangeShapeType="1"/>
            </p:cNvSpPr>
            <p:nvPr/>
          </p:nvSpPr>
          <p:spPr bwMode="auto">
            <a:xfrm>
              <a:off x="4822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5" name="Line 316"/>
            <p:cNvSpPr>
              <a:spLocks noChangeShapeType="1"/>
            </p:cNvSpPr>
            <p:nvPr/>
          </p:nvSpPr>
          <p:spPr bwMode="auto">
            <a:xfrm>
              <a:off x="4829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6" name="Line 317"/>
            <p:cNvSpPr>
              <a:spLocks noChangeShapeType="1"/>
            </p:cNvSpPr>
            <p:nvPr/>
          </p:nvSpPr>
          <p:spPr bwMode="auto">
            <a:xfrm>
              <a:off x="4844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7" name="Line 318"/>
            <p:cNvSpPr>
              <a:spLocks noChangeShapeType="1"/>
            </p:cNvSpPr>
            <p:nvPr/>
          </p:nvSpPr>
          <p:spPr bwMode="auto">
            <a:xfrm>
              <a:off x="485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8" name="Line 319"/>
            <p:cNvSpPr>
              <a:spLocks noChangeShapeType="1"/>
            </p:cNvSpPr>
            <p:nvPr/>
          </p:nvSpPr>
          <p:spPr bwMode="auto">
            <a:xfrm>
              <a:off x="486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89" name="Line 320"/>
            <p:cNvSpPr>
              <a:spLocks noChangeShapeType="1"/>
            </p:cNvSpPr>
            <p:nvPr/>
          </p:nvSpPr>
          <p:spPr bwMode="auto">
            <a:xfrm>
              <a:off x="487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0" name="Line 321"/>
            <p:cNvSpPr>
              <a:spLocks noChangeShapeType="1"/>
            </p:cNvSpPr>
            <p:nvPr/>
          </p:nvSpPr>
          <p:spPr bwMode="auto">
            <a:xfrm>
              <a:off x="488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1" name="Line 322"/>
            <p:cNvSpPr>
              <a:spLocks noChangeShapeType="1"/>
            </p:cNvSpPr>
            <p:nvPr/>
          </p:nvSpPr>
          <p:spPr bwMode="auto">
            <a:xfrm>
              <a:off x="4890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2" name="Line 323"/>
            <p:cNvSpPr>
              <a:spLocks noChangeShapeType="1"/>
            </p:cNvSpPr>
            <p:nvPr/>
          </p:nvSpPr>
          <p:spPr bwMode="auto">
            <a:xfrm>
              <a:off x="490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3" name="Line 324"/>
            <p:cNvSpPr>
              <a:spLocks noChangeShapeType="1"/>
            </p:cNvSpPr>
            <p:nvPr/>
          </p:nvSpPr>
          <p:spPr bwMode="auto">
            <a:xfrm>
              <a:off x="4912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4" name="Line 325"/>
            <p:cNvSpPr>
              <a:spLocks noChangeShapeType="1"/>
            </p:cNvSpPr>
            <p:nvPr/>
          </p:nvSpPr>
          <p:spPr bwMode="auto">
            <a:xfrm>
              <a:off x="492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5" name="Line 326"/>
            <p:cNvSpPr>
              <a:spLocks noChangeShapeType="1"/>
            </p:cNvSpPr>
            <p:nvPr/>
          </p:nvSpPr>
          <p:spPr bwMode="auto">
            <a:xfrm>
              <a:off x="493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6" name="Line 327"/>
            <p:cNvSpPr>
              <a:spLocks noChangeShapeType="1"/>
            </p:cNvSpPr>
            <p:nvPr/>
          </p:nvSpPr>
          <p:spPr bwMode="auto">
            <a:xfrm>
              <a:off x="494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7" name="Line 328"/>
            <p:cNvSpPr>
              <a:spLocks noChangeShapeType="1"/>
            </p:cNvSpPr>
            <p:nvPr/>
          </p:nvSpPr>
          <p:spPr bwMode="auto">
            <a:xfrm>
              <a:off x="495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8" name="Line 329"/>
            <p:cNvSpPr>
              <a:spLocks noChangeShapeType="1"/>
            </p:cNvSpPr>
            <p:nvPr/>
          </p:nvSpPr>
          <p:spPr bwMode="auto">
            <a:xfrm>
              <a:off x="4965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99" name="Line 330"/>
            <p:cNvSpPr>
              <a:spLocks noChangeShapeType="1"/>
            </p:cNvSpPr>
            <p:nvPr/>
          </p:nvSpPr>
          <p:spPr bwMode="auto">
            <a:xfrm>
              <a:off x="4973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0" name="Line 331"/>
            <p:cNvSpPr>
              <a:spLocks noChangeShapeType="1"/>
            </p:cNvSpPr>
            <p:nvPr/>
          </p:nvSpPr>
          <p:spPr bwMode="auto">
            <a:xfrm>
              <a:off x="4980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1" name="Line 332"/>
            <p:cNvSpPr>
              <a:spLocks noChangeShapeType="1"/>
            </p:cNvSpPr>
            <p:nvPr/>
          </p:nvSpPr>
          <p:spPr bwMode="auto">
            <a:xfrm>
              <a:off x="499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2" name="Line 333"/>
            <p:cNvSpPr>
              <a:spLocks noChangeShapeType="1"/>
            </p:cNvSpPr>
            <p:nvPr/>
          </p:nvSpPr>
          <p:spPr bwMode="auto">
            <a:xfrm>
              <a:off x="500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3" name="Line 334"/>
            <p:cNvSpPr>
              <a:spLocks noChangeShapeType="1"/>
            </p:cNvSpPr>
            <p:nvPr/>
          </p:nvSpPr>
          <p:spPr bwMode="auto">
            <a:xfrm>
              <a:off x="501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4" name="Line 335"/>
            <p:cNvSpPr>
              <a:spLocks noChangeShapeType="1"/>
            </p:cNvSpPr>
            <p:nvPr/>
          </p:nvSpPr>
          <p:spPr bwMode="auto">
            <a:xfrm>
              <a:off x="502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5" name="Line 336"/>
            <p:cNvSpPr>
              <a:spLocks noChangeShapeType="1"/>
            </p:cNvSpPr>
            <p:nvPr/>
          </p:nvSpPr>
          <p:spPr bwMode="auto">
            <a:xfrm>
              <a:off x="5033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6" name="Line 337"/>
            <p:cNvSpPr>
              <a:spLocks noChangeShapeType="1"/>
            </p:cNvSpPr>
            <p:nvPr/>
          </p:nvSpPr>
          <p:spPr bwMode="auto">
            <a:xfrm>
              <a:off x="5041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7" name="Line 338"/>
            <p:cNvSpPr>
              <a:spLocks noChangeShapeType="1"/>
            </p:cNvSpPr>
            <p:nvPr/>
          </p:nvSpPr>
          <p:spPr bwMode="auto">
            <a:xfrm>
              <a:off x="505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8" name="Line 339"/>
            <p:cNvSpPr>
              <a:spLocks noChangeShapeType="1"/>
            </p:cNvSpPr>
            <p:nvPr/>
          </p:nvSpPr>
          <p:spPr bwMode="auto">
            <a:xfrm>
              <a:off x="5064" y="3627"/>
              <a:ext cx="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09" name="Line 340"/>
            <p:cNvSpPr>
              <a:spLocks noChangeShapeType="1"/>
            </p:cNvSpPr>
            <p:nvPr/>
          </p:nvSpPr>
          <p:spPr bwMode="auto">
            <a:xfrm>
              <a:off x="5071" y="3627"/>
              <a:ext cx="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10" name="Line 341"/>
            <p:cNvSpPr>
              <a:spLocks noChangeShapeType="1"/>
            </p:cNvSpPr>
            <p:nvPr/>
          </p:nvSpPr>
          <p:spPr bwMode="auto">
            <a:xfrm>
              <a:off x="5086" y="3627"/>
              <a:ext cx="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11" name="Rectangle 342"/>
            <p:cNvSpPr>
              <a:spLocks noChangeArrowheads="1"/>
            </p:cNvSpPr>
            <p:nvPr/>
          </p:nvSpPr>
          <p:spPr bwMode="auto">
            <a:xfrm>
              <a:off x="4812" y="348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2" name="Freeform 192"/>
            <p:cNvSpPr>
              <a:spLocks/>
            </p:cNvSpPr>
            <p:nvPr/>
          </p:nvSpPr>
          <p:spPr bwMode="auto">
            <a:xfrm>
              <a:off x="4715" y="96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4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6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6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2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4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6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6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6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6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2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2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3" name="Freeform 291"/>
            <p:cNvSpPr>
              <a:spLocks/>
            </p:cNvSpPr>
            <p:nvPr/>
          </p:nvSpPr>
          <p:spPr bwMode="auto">
            <a:xfrm>
              <a:off x="4032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4" name="Rectangle 292"/>
            <p:cNvSpPr>
              <a:spLocks noChangeArrowheads="1"/>
            </p:cNvSpPr>
            <p:nvPr/>
          </p:nvSpPr>
          <p:spPr bwMode="auto">
            <a:xfrm>
              <a:off x="4121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5" name="Freeform 291"/>
            <p:cNvSpPr>
              <a:spLocks/>
            </p:cNvSpPr>
            <p:nvPr/>
          </p:nvSpPr>
          <p:spPr bwMode="auto">
            <a:xfrm>
              <a:off x="4848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6" name="Rectangle 292"/>
            <p:cNvSpPr>
              <a:spLocks noChangeArrowheads="1"/>
            </p:cNvSpPr>
            <p:nvPr/>
          </p:nvSpPr>
          <p:spPr bwMode="auto">
            <a:xfrm>
              <a:off x="4937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7" name="Freeform 291"/>
            <p:cNvSpPr>
              <a:spLocks/>
            </p:cNvSpPr>
            <p:nvPr/>
          </p:nvSpPr>
          <p:spPr bwMode="auto">
            <a:xfrm>
              <a:off x="4560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8" name="Rectangle 292"/>
            <p:cNvSpPr>
              <a:spLocks noChangeArrowheads="1"/>
            </p:cNvSpPr>
            <p:nvPr/>
          </p:nvSpPr>
          <p:spPr bwMode="auto">
            <a:xfrm>
              <a:off x="4649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19" name="Freeform 291"/>
            <p:cNvSpPr>
              <a:spLocks/>
            </p:cNvSpPr>
            <p:nvPr/>
          </p:nvSpPr>
          <p:spPr bwMode="auto">
            <a:xfrm>
              <a:off x="5376" y="3888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0" name="Rectangle 292"/>
            <p:cNvSpPr>
              <a:spLocks noChangeArrowheads="1"/>
            </p:cNvSpPr>
            <p:nvPr/>
          </p:nvSpPr>
          <p:spPr bwMode="auto">
            <a:xfrm>
              <a:off x="5465" y="3942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N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1" name="Freeform 291"/>
            <p:cNvSpPr>
              <a:spLocks/>
            </p:cNvSpPr>
            <p:nvPr/>
          </p:nvSpPr>
          <p:spPr bwMode="auto">
            <a:xfrm>
              <a:off x="3936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2" name="Rectangle 292"/>
            <p:cNvSpPr>
              <a:spLocks noChangeArrowheads="1"/>
            </p:cNvSpPr>
            <p:nvPr/>
          </p:nvSpPr>
          <p:spPr bwMode="auto">
            <a:xfrm>
              <a:off x="4025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3" name="Freeform 291"/>
            <p:cNvSpPr>
              <a:spLocks/>
            </p:cNvSpPr>
            <p:nvPr/>
          </p:nvSpPr>
          <p:spPr bwMode="auto">
            <a:xfrm>
              <a:off x="5424" y="1584"/>
              <a:ext cx="272" cy="268"/>
            </a:xfrm>
            <a:custGeom>
              <a:avLst/>
              <a:gdLst>
                <a:gd name="T0" fmla="*/ 288 w 288"/>
                <a:gd name="T1" fmla="*/ 144 h 288"/>
                <a:gd name="T2" fmla="*/ 286 w 288"/>
                <a:gd name="T3" fmla="*/ 172 h 288"/>
                <a:gd name="T4" fmla="*/ 276 w 288"/>
                <a:gd name="T5" fmla="*/ 200 h 288"/>
                <a:gd name="T6" fmla="*/ 264 w 288"/>
                <a:gd name="T7" fmla="*/ 224 h 288"/>
                <a:gd name="T8" fmla="*/ 246 w 288"/>
                <a:gd name="T9" fmla="*/ 246 h 288"/>
                <a:gd name="T10" fmla="*/ 224 w 288"/>
                <a:gd name="T11" fmla="*/ 264 h 288"/>
                <a:gd name="T12" fmla="*/ 200 w 288"/>
                <a:gd name="T13" fmla="*/ 276 h 288"/>
                <a:gd name="T14" fmla="*/ 174 w 288"/>
                <a:gd name="T15" fmla="*/ 284 h 288"/>
                <a:gd name="T16" fmla="*/ 144 w 288"/>
                <a:gd name="T17" fmla="*/ 288 h 288"/>
                <a:gd name="T18" fmla="*/ 130 w 288"/>
                <a:gd name="T19" fmla="*/ 288 h 288"/>
                <a:gd name="T20" fmla="*/ 102 w 288"/>
                <a:gd name="T21" fmla="*/ 282 h 288"/>
                <a:gd name="T22" fmla="*/ 76 w 288"/>
                <a:gd name="T23" fmla="*/ 270 h 288"/>
                <a:gd name="T24" fmla="*/ 52 w 288"/>
                <a:gd name="T25" fmla="*/ 254 h 288"/>
                <a:gd name="T26" fmla="*/ 32 w 288"/>
                <a:gd name="T27" fmla="*/ 236 h 288"/>
                <a:gd name="T28" fmla="*/ 18 w 288"/>
                <a:gd name="T29" fmla="*/ 212 h 288"/>
                <a:gd name="T30" fmla="*/ 6 w 288"/>
                <a:gd name="T31" fmla="*/ 186 h 288"/>
                <a:gd name="T32" fmla="*/ 0 w 288"/>
                <a:gd name="T33" fmla="*/ 158 h 288"/>
                <a:gd name="T34" fmla="*/ 0 w 288"/>
                <a:gd name="T35" fmla="*/ 144 h 288"/>
                <a:gd name="T36" fmla="*/ 2 w 288"/>
                <a:gd name="T37" fmla="*/ 114 h 288"/>
                <a:gd name="T38" fmla="*/ 12 w 288"/>
                <a:gd name="T39" fmla="*/ 88 h 288"/>
                <a:gd name="T40" fmla="*/ 24 w 288"/>
                <a:gd name="T41" fmla="*/ 64 h 288"/>
                <a:gd name="T42" fmla="*/ 42 w 288"/>
                <a:gd name="T43" fmla="*/ 42 h 288"/>
                <a:gd name="T44" fmla="*/ 64 w 288"/>
                <a:gd name="T45" fmla="*/ 24 h 288"/>
                <a:gd name="T46" fmla="*/ 88 w 288"/>
                <a:gd name="T47" fmla="*/ 12 h 288"/>
                <a:gd name="T48" fmla="*/ 114 w 288"/>
                <a:gd name="T49" fmla="*/ 2 h 288"/>
                <a:gd name="T50" fmla="*/ 144 w 288"/>
                <a:gd name="T51" fmla="*/ 0 h 288"/>
                <a:gd name="T52" fmla="*/ 158 w 288"/>
                <a:gd name="T53" fmla="*/ 0 h 288"/>
                <a:gd name="T54" fmla="*/ 186 w 288"/>
                <a:gd name="T55" fmla="*/ 6 h 288"/>
                <a:gd name="T56" fmla="*/ 212 w 288"/>
                <a:gd name="T57" fmla="*/ 18 h 288"/>
                <a:gd name="T58" fmla="*/ 236 w 288"/>
                <a:gd name="T59" fmla="*/ 32 h 288"/>
                <a:gd name="T60" fmla="*/ 256 w 288"/>
                <a:gd name="T61" fmla="*/ 52 h 288"/>
                <a:gd name="T62" fmla="*/ 270 w 288"/>
                <a:gd name="T63" fmla="*/ 76 h 288"/>
                <a:gd name="T64" fmla="*/ 282 w 288"/>
                <a:gd name="T65" fmla="*/ 100 h 288"/>
                <a:gd name="T66" fmla="*/ 288 w 288"/>
                <a:gd name="T67" fmla="*/ 130 h 288"/>
                <a:gd name="T68" fmla="*/ 288 w 288"/>
                <a:gd name="T69" fmla="*/ 144 h 28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88"/>
                <a:gd name="T106" fmla="*/ 0 h 288"/>
                <a:gd name="T107" fmla="*/ 288 w 288"/>
                <a:gd name="T108" fmla="*/ 288 h 28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88" h="288">
                  <a:moveTo>
                    <a:pt x="288" y="144"/>
                  </a:moveTo>
                  <a:lnTo>
                    <a:pt x="288" y="144"/>
                  </a:lnTo>
                  <a:lnTo>
                    <a:pt x="288" y="158"/>
                  </a:lnTo>
                  <a:lnTo>
                    <a:pt x="286" y="172"/>
                  </a:lnTo>
                  <a:lnTo>
                    <a:pt x="282" y="186"/>
                  </a:lnTo>
                  <a:lnTo>
                    <a:pt x="276" y="200"/>
                  </a:lnTo>
                  <a:lnTo>
                    <a:pt x="270" y="212"/>
                  </a:lnTo>
                  <a:lnTo>
                    <a:pt x="264" y="224"/>
                  </a:lnTo>
                  <a:lnTo>
                    <a:pt x="256" y="236"/>
                  </a:lnTo>
                  <a:lnTo>
                    <a:pt x="246" y="246"/>
                  </a:lnTo>
                  <a:lnTo>
                    <a:pt x="236" y="254"/>
                  </a:lnTo>
                  <a:lnTo>
                    <a:pt x="224" y="264"/>
                  </a:lnTo>
                  <a:lnTo>
                    <a:pt x="212" y="270"/>
                  </a:lnTo>
                  <a:lnTo>
                    <a:pt x="200" y="276"/>
                  </a:lnTo>
                  <a:lnTo>
                    <a:pt x="186" y="282"/>
                  </a:lnTo>
                  <a:lnTo>
                    <a:pt x="174" y="284"/>
                  </a:lnTo>
                  <a:lnTo>
                    <a:pt x="158" y="288"/>
                  </a:lnTo>
                  <a:lnTo>
                    <a:pt x="144" y="288"/>
                  </a:lnTo>
                  <a:lnTo>
                    <a:pt x="130" y="288"/>
                  </a:lnTo>
                  <a:lnTo>
                    <a:pt x="114" y="284"/>
                  </a:lnTo>
                  <a:lnTo>
                    <a:pt x="102" y="282"/>
                  </a:lnTo>
                  <a:lnTo>
                    <a:pt x="88" y="276"/>
                  </a:lnTo>
                  <a:lnTo>
                    <a:pt x="76" y="270"/>
                  </a:lnTo>
                  <a:lnTo>
                    <a:pt x="64" y="264"/>
                  </a:lnTo>
                  <a:lnTo>
                    <a:pt x="52" y="254"/>
                  </a:lnTo>
                  <a:lnTo>
                    <a:pt x="42" y="246"/>
                  </a:lnTo>
                  <a:lnTo>
                    <a:pt x="32" y="236"/>
                  </a:lnTo>
                  <a:lnTo>
                    <a:pt x="24" y="224"/>
                  </a:lnTo>
                  <a:lnTo>
                    <a:pt x="18" y="212"/>
                  </a:lnTo>
                  <a:lnTo>
                    <a:pt x="12" y="200"/>
                  </a:lnTo>
                  <a:lnTo>
                    <a:pt x="6" y="186"/>
                  </a:lnTo>
                  <a:lnTo>
                    <a:pt x="2" y="172"/>
                  </a:lnTo>
                  <a:lnTo>
                    <a:pt x="0" y="158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2" y="114"/>
                  </a:lnTo>
                  <a:lnTo>
                    <a:pt x="6" y="100"/>
                  </a:lnTo>
                  <a:lnTo>
                    <a:pt x="12" y="88"/>
                  </a:lnTo>
                  <a:lnTo>
                    <a:pt x="18" y="76"/>
                  </a:lnTo>
                  <a:lnTo>
                    <a:pt x="24" y="64"/>
                  </a:lnTo>
                  <a:lnTo>
                    <a:pt x="32" y="52"/>
                  </a:lnTo>
                  <a:lnTo>
                    <a:pt x="42" y="42"/>
                  </a:lnTo>
                  <a:lnTo>
                    <a:pt x="52" y="32"/>
                  </a:lnTo>
                  <a:lnTo>
                    <a:pt x="64" y="24"/>
                  </a:lnTo>
                  <a:lnTo>
                    <a:pt x="76" y="18"/>
                  </a:lnTo>
                  <a:lnTo>
                    <a:pt x="88" y="12"/>
                  </a:lnTo>
                  <a:lnTo>
                    <a:pt x="102" y="6"/>
                  </a:lnTo>
                  <a:lnTo>
                    <a:pt x="114" y="2"/>
                  </a:lnTo>
                  <a:lnTo>
                    <a:pt x="130" y="0"/>
                  </a:lnTo>
                  <a:lnTo>
                    <a:pt x="144" y="0"/>
                  </a:lnTo>
                  <a:lnTo>
                    <a:pt x="158" y="0"/>
                  </a:lnTo>
                  <a:lnTo>
                    <a:pt x="174" y="2"/>
                  </a:lnTo>
                  <a:lnTo>
                    <a:pt x="186" y="6"/>
                  </a:lnTo>
                  <a:lnTo>
                    <a:pt x="200" y="12"/>
                  </a:lnTo>
                  <a:lnTo>
                    <a:pt x="212" y="18"/>
                  </a:lnTo>
                  <a:lnTo>
                    <a:pt x="224" y="24"/>
                  </a:lnTo>
                  <a:lnTo>
                    <a:pt x="236" y="32"/>
                  </a:lnTo>
                  <a:lnTo>
                    <a:pt x="246" y="42"/>
                  </a:lnTo>
                  <a:lnTo>
                    <a:pt x="256" y="52"/>
                  </a:lnTo>
                  <a:lnTo>
                    <a:pt x="264" y="64"/>
                  </a:lnTo>
                  <a:lnTo>
                    <a:pt x="270" y="76"/>
                  </a:lnTo>
                  <a:lnTo>
                    <a:pt x="276" y="88"/>
                  </a:lnTo>
                  <a:lnTo>
                    <a:pt x="282" y="100"/>
                  </a:lnTo>
                  <a:lnTo>
                    <a:pt x="286" y="114"/>
                  </a:lnTo>
                  <a:lnTo>
                    <a:pt x="288" y="130"/>
                  </a:lnTo>
                  <a:lnTo>
                    <a:pt x="288" y="144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24" name="Rectangle 292"/>
            <p:cNvSpPr>
              <a:spLocks noChangeArrowheads="1"/>
            </p:cNvSpPr>
            <p:nvPr/>
          </p:nvSpPr>
          <p:spPr bwMode="auto">
            <a:xfrm>
              <a:off x="5513" y="1638"/>
              <a:ext cx="1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kern="1200">
                  <a:solidFill>
                    <a:srgbClr val="000000"/>
                  </a:solidFill>
                  <a:latin typeface="Helvetica" pitchFamily="34" charset="0"/>
                  <a:ea typeface="+mn-ea"/>
                  <a:cs typeface="+mn-cs"/>
                </a:rPr>
                <a:t>U</a:t>
              </a:r>
              <a:endParaRPr lang="en-US" sz="1600" b="1" kern="120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357" name="Straight Arrow Connector 356"/>
          <p:cNvCxnSpPr/>
          <p:nvPr/>
        </p:nvCxnSpPr>
        <p:spPr bwMode="auto">
          <a:xfrm flipV="1">
            <a:off x="4800600" y="4876800"/>
            <a:ext cx="1905000" cy="99060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Distributed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Grep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Performance</a:t>
            </a:r>
          </a:p>
        </p:txBody>
      </p:sp>
      <p:pic>
        <p:nvPicPr>
          <p:cNvPr id="19458" name="Picture 2" descr="E:\academic\phd\DryadTests\gre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363756"/>
            <a:ext cx="6477000" cy="4494244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90600" y="609600"/>
            <a:ext cx="8229600" cy="160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Performs “</a:t>
            </a:r>
            <a:r>
              <a:rPr lang="en-US" dirty="0" err="1" smtClean="0"/>
              <a:t>grep</a:t>
            </a:r>
            <a:r>
              <a:rPr lang="en-US" dirty="0" smtClean="0"/>
              <a:t>” operation on a collection of documents</a:t>
            </a:r>
          </a:p>
          <a:p>
            <a:r>
              <a:rPr lang="en-US" dirty="0" smtClean="0"/>
              <a:t>Results not normalized for machine performance</a:t>
            </a:r>
          </a:p>
          <a:p>
            <a:r>
              <a:rPr lang="en-US" dirty="0" smtClean="0"/>
              <a:t>CGL-MapReduce and Hadoop both used all the cores of 4 </a:t>
            </a:r>
            <a:r>
              <a:rPr lang="en-US" dirty="0" err="1" smtClean="0"/>
              <a:t>gridfarm</a:t>
            </a:r>
            <a:r>
              <a:rPr lang="en-US" dirty="0" smtClean="0"/>
              <a:t> nodes while Dryad used only 1 core per node in four nodes of Barcelona. </a:t>
            </a:r>
          </a:p>
          <a:p>
            <a:r>
              <a:rPr lang="en-US" dirty="0" smtClean="0"/>
              <a:t>Abstraction of real Information Retrieval use of Dryad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Histogramming of Words- Performance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685800"/>
            <a:ext cx="8077200" cy="129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Perform a “histogramming” operation on a collection of documents</a:t>
            </a:r>
          </a:p>
          <a:p>
            <a:r>
              <a:rPr lang="en-US" dirty="0" smtClean="0"/>
              <a:t>Results not normalized for machine performance</a:t>
            </a:r>
          </a:p>
          <a:p>
            <a:r>
              <a:rPr lang="en-US" dirty="0" smtClean="0"/>
              <a:t>Also, CGL-MapReduce and Hadoop both used all the cores of 4 </a:t>
            </a:r>
            <a:r>
              <a:rPr lang="en-US" dirty="0" err="1" smtClean="0"/>
              <a:t>gridfarm</a:t>
            </a:r>
            <a:r>
              <a:rPr lang="en-US" dirty="0" smtClean="0"/>
              <a:t> nodes while Dryad used only 1 core per node in four nodes of Barcelona</a:t>
            </a:r>
          </a:p>
          <a:p>
            <a:endParaRPr lang="en-US" dirty="0" smtClean="0"/>
          </a:p>
        </p:txBody>
      </p:sp>
      <p:pic>
        <p:nvPicPr>
          <p:cNvPr id="20482" name="Picture 2" descr="E:\academic\phd\DryadTests\wordcoun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6096000" cy="4397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Particle Physics (LHC) Data Analysis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0C1C52B-CC8F-453A-8469-3DA951D0EC53}" type="datetime1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4/23/2009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sz="1200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Jaliya Ekanayake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0DECB351-1D49-4142-888C-7EC9D46797E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23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191000" y="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55575"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4648200"/>
            <a:ext cx="83820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Root running in distributed fashion allowing analysis to access distributed data – computing next to data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LINQ not optimal for expressing final merge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733800"/>
            <a:ext cx="358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MapReduce for </a:t>
            </a:r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91000" y="40386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1400" b="1" kern="1200" dirty="0" smtClean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LHC </a:t>
            </a:r>
            <a:r>
              <a:rPr lang="en-US" sz="1400" b="1" kern="1200" dirty="0">
                <a:solidFill>
                  <a:srgbClr val="1F497D">
                    <a:lumMod val="75000"/>
                  </a:srgbClr>
                </a:solidFill>
                <a:latin typeface="Verdana" pitchFamily="34" charset="0"/>
                <a:ea typeface="+mn-ea"/>
                <a:cs typeface="+mn-cs"/>
              </a:rPr>
              <a:t>data analysis, execution time vs. the volume of data (fixed compute resources)</a:t>
            </a:r>
          </a:p>
        </p:txBody>
      </p:sp>
      <p:pic>
        <p:nvPicPr>
          <p:cNvPr id="13" name="Picture 12" descr="HEP_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3643648" cy="2667000"/>
          </a:xfrm>
          <a:prstGeom prst="rect">
            <a:avLst/>
          </a:prstGeom>
        </p:spPr>
      </p:pic>
      <p:pic>
        <p:nvPicPr>
          <p:cNvPr id="14" name="Picture 4" descr="E:\academic\phd\DryadTests\hep-perf-normalized-dryad-hadoop-cglm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685800"/>
            <a:ext cx="4953000" cy="3333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Reduce Phase of Particle Physics “Find the Higgs” using Dryad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Combine Histograms produced by separate Root “Maps” (of event data to partial histograms) into a single Histogram delivered to Client</a:t>
            </a:r>
            <a:endParaRPr lang="en-US" dirty="0"/>
          </a:p>
        </p:txBody>
      </p:sp>
      <p:pic>
        <p:nvPicPr>
          <p:cNvPr id="1026" name="Picture 2" descr="C:\Documents and Settings\Geoffrey Fox\Desktop\hep_scre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133600"/>
            <a:ext cx="914861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Cluster Configuration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371600"/>
          <a:ext cx="8534400" cy="50718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676400"/>
                <a:gridCol w="3200400"/>
                <a:gridCol w="3657600"/>
              </a:tblGrid>
              <a:tr h="382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Configurations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CGL-</a:t>
                      </a:r>
                      <a:r>
                        <a:rPr lang="en-US" sz="1400" b="1" dirty="0" err="1"/>
                        <a:t>MapReduce</a:t>
                      </a:r>
                      <a:r>
                        <a:rPr lang="en-US" sz="1400" b="1" dirty="0"/>
                        <a:t> and </a:t>
                      </a:r>
                      <a:r>
                        <a:rPr lang="en-US" sz="1400" b="1" dirty="0" err="1"/>
                        <a:t>Hadoop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Dryad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804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Number of </a:t>
                      </a:r>
                      <a:r>
                        <a:rPr lang="en-US" sz="1600" dirty="0" smtClean="0"/>
                        <a:t>nodes and</a:t>
                      </a:r>
                      <a:r>
                        <a:rPr lang="en-US" sz="1600" baseline="0" dirty="0" smtClean="0"/>
                        <a:t> processor cores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4 Nodes  =&gt;</a:t>
                      </a:r>
                      <a:r>
                        <a:rPr lang="en-US" sz="1600" baseline="0" dirty="0" smtClean="0"/>
                        <a:t> 4x8 =32 processor cores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 Nodes  =&gt;</a:t>
                      </a:r>
                      <a:r>
                        <a:rPr lang="en-US" sz="1600" baseline="0" dirty="0" smtClean="0"/>
                        <a:t> 4x8 =32 processor cores</a:t>
                      </a:r>
                      <a:endParaRPr lang="en-US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791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Processors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Quad </a:t>
                      </a:r>
                      <a:r>
                        <a:rPr lang="en-US" sz="1600" dirty="0"/>
                        <a:t>Core Intel Xeon E5335 – </a:t>
                      </a:r>
                      <a:r>
                        <a:rPr lang="en-US" sz="1600" dirty="0" smtClean="0"/>
                        <a:t>2 </a:t>
                      </a:r>
                      <a:r>
                        <a:rPr lang="en-US" sz="1600" dirty="0"/>
                        <a:t>processors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2000.12 MHz 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Quad </a:t>
                      </a:r>
                      <a:r>
                        <a:rPr lang="en-US" sz="1600" dirty="0"/>
                        <a:t>Core AMD </a:t>
                      </a:r>
                      <a:r>
                        <a:rPr lang="en-US" sz="1600" dirty="0" err="1"/>
                        <a:t>Opteron</a:t>
                      </a:r>
                      <a:r>
                        <a:rPr lang="en-US" sz="1600" dirty="0"/>
                        <a:t> 2356 – </a:t>
                      </a:r>
                      <a:r>
                        <a:rPr lang="en-US" sz="1600" dirty="0" smtClean="0"/>
                        <a:t>2 </a:t>
                      </a:r>
                      <a:r>
                        <a:rPr lang="en-US" sz="1600" dirty="0"/>
                        <a:t>processors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2.29 </a:t>
                      </a:r>
                      <a:r>
                        <a:rPr lang="en-US" sz="1600" dirty="0" smtClean="0"/>
                        <a:t>GHz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297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Memory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16GB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16GB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327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Operating System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Red Hat Enterprise Linux 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Windows Server 2008 (HPC Edition)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327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Language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Java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C#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10599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Data Placement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/>
                        <a:t>Hadoop</a:t>
                      </a:r>
                      <a:r>
                        <a:rPr lang="en-US" sz="1600" dirty="0"/>
                        <a:t> -&gt; </a:t>
                      </a:r>
                      <a:r>
                        <a:rPr lang="en-US" sz="1600" dirty="0" err="1"/>
                        <a:t>Hadoop</a:t>
                      </a:r>
                      <a:r>
                        <a:rPr lang="en-US" sz="1600" dirty="0"/>
                        <a:t> Distributed File </a:t>
                      </a:r>
                      <a:r>
                        <a:rPr lang="en-US" sz="1600" dirty="0" smtClean="0"/>
                        <a:t>System (HDFS)</a:t>
                      </a:r>
                      <a:endParaRPr lang="en-US" sz="1600" dirty="0"/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CGL-</a:t>
                      </a:r>
                      <a:r>
                        <a:rPr lang="en-US" sz="1600" dirty="0" err="1"/>
                        <a:t>MapReduce</a:t>
                      </a:r>
                      <a:r>
                        <a:rPr lang="en-US" sz="1600" dirty="0"/>
                        <a:t> -&gt; Shared File </a:t>
                      </a:r>
                      <a:r>
                        <a:rPr lang="en-US" sz="1600" dirty="0" smtClean="0"/>
                        <a:t>System (NFS)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Individual nodes with shared directories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  <a:tr h="933052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Note: Our current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version of Dryad can only run </a:t>
                      </a:r>
                      <a:r>
                        <a:rPr lang="en-US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one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PN process  per node. Therefore we have configured,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Hadoop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and CGL-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MapReduce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to use only </a:t>
                      </a:r>
                      <a:r>
                        <a:rPr lang="en-US" sz="16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one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parallel task in each node.</a:t>
                      </a:r>
                      <a:endParaRPr lang="en-US" sz="16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2797" marR="8279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Notes on Performance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3657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         Speed up </a:t>
            </a:r>
            <a:r>
              <a:rPr lang="en-US" sz="2400" dirty="0" smtClean="0"/>
              <a:t>= T(1)/T(P) =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</a:t>
            </a:r>
            <a:r>
              <a:rPr lang="en-US" sz="2400" dirty="0" smtClean="0">
                <a:sym typeface="Symbol"/>
              </a:rPr>
              <a:t> (</a:t>
            </a:r>
            <a:r>
              <a:rPr lang="en-US" sz="2400" dirty="0" smtClean="0"/>
              <a:t>efficiency ) </a:t>
            </a:r>
            <a:r>
              <a:rPr lang="en-US" sz="2400" dirty="0" smtClean="0">
                <a:sym typeface="Symbol"/>
              </a:rPr>
              <a:t>P </a:t>
            </a:r>
          </a:p>
          <a:p>
            <a:pPr lvl="1"/>
            <a:r>
              <a:rPr lang="en-US" sz="2400" dirty="0" smtClean="0">
                <a:sym typeface="Symbol"/>
              </a:rPr>
              <a:t>       with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P</a:t>
            </a:r>
            <a:r>
              <a:rPr lang="en-US" sz="2400" dirty="0" smtClean="0">
                <a:sym typeface="Symbol"/>
              </a:rPr>
              <a:t> processors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Overhead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f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= (PT(P)/T(1)-1) = (1/ -1)</a:t>
            </a:r>
            <a:br>
              <a:rPr lang="en-US" sz="2400" dirty="0" smtClean="0">
                <a:sym typeface="Symbol"/>
              </a:rPr>
            </a:br>
            <a:r>
              <a:rPr lang="en-US" sz="2400" dirty="0" smtClean="0">
                <a:sym typeface="Symbol"/>
              </a:rPr>
              <a:t>is linear in overheads and usually best way to record results if overhead small</a:t>
            </a:r>
          </a:p>
          <a:p>
            <a:r>
              <a:rPr lang="en-US" sz="2400" dirty="0" smtClean="0">
                <a:sym typeface="Symbol"/>
              </a:rPr>
              <a:t>For MPI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communication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i="1" dirty="0" smtClean="0">
                <a:sym typeface="Symbol"/>
              </a:rPr>
              <a:t>f</a:t>
            </a:r>
            <a:r>
              <a:rPr lang="en-US" sz="2400" dirty="0" smtClean="0">
                <a:sym typeface="Symbol"/>
              </a:rPr>
              <a:t>  ratio of data communicated to calculation complexity =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400" baseline="30000" dirty="0" smtClean="0">
                <a:solidFill>
                  <a:srgbClr val="0070C0"/>
                </a:solidFill>
                <a:sym typeface="Symbol"/>
              </a:rPr>
              <a:t>-0.5</a:t>
            </a:r>
            <a:r>
              <a:rPr lang="en-US" sz="2400" dirty="0" smtClean="0">
                <a:sym typeface="Symbol"/>
              </a:rPr>
              <a:t> for matrix multiplication where  </a:t>
            </a:r>
            <a:r>
              <a:rPr lang="en-US" sz="2400" i="1" dirty="0" smtClean="0">
                <a:solidFill>
                  <a:srgbClr val="0070C0"/>
                </a:solidFill>
                <a:sym typeface="Symbol"/>
              </a:rPr>
              <a:t>n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 (grain size) </a:t>
            </a:r>
            <a:r>
              <a:rPr lang="en-US" sz="2400" dirty="0" smtClean="0">
                <a:sym typeface="Symbol"/>
              </a:rPr>
              <a:t>matrix elements per node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MPI Communication Overheads decrease in size</a:t>
            </a:r>
            <a:r>
              <a:rPr lang="en-US" sz="2400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as problem sizes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smtClean="0">
                <a:sym typeface="Symbol"/>
              </a:rPr>
              <a:t>increase (edge over area rule)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Dataflow</a:t>
            </a:r>
            <a:r>
              <a:rPr lang="en-US" sz="2400" dirty="0" smtClean="0">
                <a:sym typeface="Symbol"/>
              </a:rPr>
              <a:t> communicates all data – Overhead does not decrease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Scaled Speed up</a:t>
            </a:r>
            <a:r>
              <a:rPr lang="en-US" sz="2400" dirty="0" smtClean="0">
                <a:sym typeface="Symbol"/>
              </a:rPr>
              <a:t>: keep grain size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smtClean="0">
                <a:sym typeface="Symbol"/>
              </a:rPr>
              <a:t>fixed as P increases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Conventional Speed up</a:t>
            </a:r>
            <a:r>
              <a:rPr lang="en-US" sz="2400" dirty="0" smtClean="0">
                <a:sym typeface="Symbol"/>
              </a:rPr>
              <a:t>: keep Problem size fixed </a:t>
            </a:r>
            <a:r>
              <a:rPr lang="en-US" sz="2400" i="1" dirty="0" smtClean="0">
                <a:sym typeface="Symbol"/>
              </a:rPr>
              <a:t>n </a:t>
            </a:r>
            <a:r>
              <a:rPr lang="en-US" sz="2400" dirty="0" smtClean="0">
                <a:sym typeface="Symbol"/>
              </a:rPr>
              <a:t> 1/P</a:t>
            </a:r>
          </a:p>
          <a:p>
            <a:r>
              <a:rPr lang="en-US" sz="2400" dirty="0" smtClean="0">
                <a:solidFill>
                  <a:srgbClr val="0070C0"/>
                </a:solidFill>
                <a:sym typeface="Symbol"/>
              </a:rPr>
              <a:t>VMs</a:t>
            </a:r>
            <a:r>
              <a:rPr lang="en-US" sz="2400" dirty="0" smtClean="0">
                <a:sym typeface="Symbol"/>
              </a:rPr>
              <a:t> and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Windows</a:t>
            </a:r>
            <a:r>
              <a:rPr lang="en-US" sz="2400" dirty="0" smtClean="0">
                <a:sym typeface="Symbol"/>
              </a:rPr>
              <a:t> Threads have runtime fluctuation /synchronization overheads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802C606-098A-47A5-B85F-3A7240FEB223}" type="slidenum">
              <a:rPr lang="en-US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000" kern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4873"/>
          <a:stretch>
            <a:fillRect/>
          </a:stretch>
        </p:blipFill>
        <p:spPr bwMode="auto">
          <a:xfrm>
            <a:off x="446031" y="762000"/>
            <a:ext cx="8697968" cy="47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11161" y="331946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1-way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285830" y="295433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2-way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943064" y="295433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4-way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709837" y="2954331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8-way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902833" y="2589201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16-way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288111" y="1749402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24-way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362200"/>
            <a:ext cx="200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Speedup = 24/(1+f)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410200"/>
            <a:ext cx="836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MPI  1    2  1    4   2  1     8  4    2   1   16  8  4   2  1   24 12  8    6   4   3   2   1   Processes</a:t>
            </a:r>
          </a:p>
          <a:p>
            <a:pPr algn="l"/>
            <a:r>
              <a:rPr lang="en-US" dirty="0" smtClean="0"/>
              <a:t>CCR  1    1  2    1   2  4     1  2    4   8   1    2  4   8 16   1   2   3    4   6   8   12 24 Threads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73643" y="47434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Speedup 28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28291" y="215856"/>
            <a:ext cx="6139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Comparison of MPI and Threads on Classic parallel Code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5570" y="6057936"/>
            <a:ext cx="8324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4 Intel Six Core Xeon E7450 2.4GHz 48GB Memory 12M L2 Cache</a:t>
            </a:r>
          </a:p>
          <a:p>
            <a:pPr algn="l"/>
            <a:r>
              <a:rPr lang="en-US" dirty="0" smtClean="0"/>
              <a:t>3 Dataset sizes</a:t>
            </a: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3276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/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Parallel Overhead </a:t>
            </a:r>
            <a:b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/>
              </a:rPr>
              <a:t> 1-efficiency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PT(P)/T(1)-1)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On P processors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= (1/efficiency)-</a:t>
            </a:r>
            <a:r>
              <a:rPr lang="en-US" sz="1400" b="1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HEP Data Analysis - Overhead</a:t>
            </a:r>
          </a:p>
        </p:txBody>
      </p:sp>
      <p:pic>
        <p:nvPicPr>
          <p:cNvPr id="2051" name="Picture 3" descr="E:\academic\phd\DryadTests\hep-oh-dryad-hadoop-cglm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2999"/>
            <a:ext cx="7696200" cy="51874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914400"/>
            <a:ext cx="596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Overhead of Different Runtimes vs. Amount of Data Processed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Some Other File/Data Parallel Examples</a:t>
            </a:r>
            <a:br>
              <a:rPr lang="en-US" sz="4000" dirty="0" smtClean="0"/>
            </a:br>
            <a:r>
              <a:rPr lang="en-US" sz="4000" dirty="0" smtClean="0"/>
              <a:t>from Indiana University Biology Dept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991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EST (Expressed Sequence Tag) Assembly</a:t>
            </a:r>
            <a:r>
              <a:rPr lang="en-US" dirty="0" smtClean="0"/>
              <a:t>: 2 million mRNA sequences generates 540000 files taking 15 hours on 400 TeraGrid nodes (CAP3 run dominates)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MultiParanoid/InParanoid</a:t>
            </a:r>
            <a:r>
              <a:rPr lang="en-US" dirty="0" smtClean="0"/>
              <a:t> gene sequence clustering: 476 core years just for Prokaryotes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Population Genomics: </a:t>
            </a:r>
            <a:r>
              <a:rPr lang="en-US" dirty="0" smtClean="0"/>
              <a:t>(Lynch) Looking at all pairs separated by up to 1000 nucleotides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Sequence-based </a:t>
            </a:r>
            <a:r>
              <a:rPr lang="en-US" dirty="0" err="1" smtClean="0">
                <a:solidFill>
                  <a:srgbClr val="0070C0"/>
                </a:solidFill>
              </a:rPr>
              <a:t>transcriptome</a:t>
            </a:r>
            <a:r>
              <a:rPr lang="en-US" dirty="0" smtClean="0">
                <a:solidFill>
                  <a:srgbClr val="0070C0"/>
                </a:solidFill>
              </a:rPr>
              <a:t> profiling</a:t>
            </a:r>
            <a:r>
              <a:rPr lang="en-US" dirty="0" smtClean="0"/>
              <a:t>: (</a:t>
            </a:r>
            <a:r>
              <a:rPr lang="en-US" dirty="0" err="1" smtClean="0"/>
              <a:t>Cherbas</a:t>
            </a:r>
            <a:r>
              <a:rPr lang="en-US" dirty="0" smtClean="0"/>
              <a:t>, Innes) MAQ, SOAP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Systems Microbiology </a:t>
            </a:r>
            <a:r>
              <a:rPr lang="en-US" dirty="0" smtClean="0"/>
              <a:t>(</a:t>
            </a:r>
            <a:r>
              <a:rPr lang="en-US" dirty="0" err="1" smtClean="0"/>
              <a:t>Brun</a:t>
            </a:r>
            <a:r>
              <a:rPr lang="en-US" dirty="0" smtClean="0"/>
              <a:t>) BLAST, </a:t>
            </a:r>
            <a:r>
              <a:rPr lang="en-US" dirty="0" err="1" smtClean="0"/>
              <a:t>InterProScan</a:t>
            </a:r>
            <a:endParaRPr lang="en-US" dirty="0" smtClean="0"/>
          </a:p>
          <a:p>
            <a:r>
              <a:rPr lang="en-US" dirty="0" err="1" smtClean="0">
                <a:solidFill>
                  <a:srgbClr val="0070C0"/>
                </a:solidFill>
              </a:rPr>
              <a:t>Metagenomics</a:t>
            </a:r>
            <a:r>
              <a:rPr lang="en-US" dirty="0" smtClean="0"/>
              <a:t> (</a:t>
            </a:r>
            <a:r>
              <a:rPr lang="en-US" dirty="0" err="1" smtClean="0"/>
              <a:t>Fortenberry</a:t>
            </a:r>
            <a:r>
              <a:rPr lang="en-US" dirty="0" smtClean="0"/>
              <a:t>, Nelson) Pairwise alignment of 7243 16s sequence data took 12 hours on TeraGrid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All can use Dryad or Hadoop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02C606-098A-47A5-B85F-3A7240FEB2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53467-3A83-4390-AFDC-39710604A0C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FF24BA25-D65D-403A-85C2-9B54B8BAC290}" type="slidenum">
              <a:rPr lang="en-US" sz="1000" b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pPr algn="r">
                <a:defRPr/>
              </a:pPr>
              <a:t>3</a:t>
            </a:fld>
            <a:endParaRPr lang="en-US" sz="1000" b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smtClean="0"/>
              <a:t>What is Cyberinfrastructure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0"/>
            <a:ext cx="8991600" cy="5638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Cyberinfrastructure is (from NSF) infrastructure that supports </a:t>
            </a:r>
            <a:r>
              <a:rPr lang="en-US" sz="2400" dirty="0" smtClean="0">
                <a:solidFill>
                  <a:srgbClr val="FF0000"/>
                </a:solidFill>
              </a:rPr>
              <a:t>distributed research and learning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e-Science, e-Research, e-Education</a:t>
            </a:r>
            <a:r>
              <a:rPr lang="en-US" sz="2400" dirty="0" smtClean="0"/>
              <a:t>) </a:t>
            </a:r>
          </a:p>
          <a:p>
            <a:pPr lvl="1" eaLnBrk="1" hangingPunct="1"/>
            <a:r>
              <a:rPr lang="en-US" dirty="0" smtClean="0"/>
              <a:t>Links data, people, computers</a:t>
            </a:r>
          </a:p>
          <a:p>
            <a:pPr eaLnBrk="1" hangingPunct="1"/>
            <a:r>
              <a:rPr lang="en-US" sz="2400" dirty="0" smtClean="0"/>
              <a:t>Exploits </a:t>
            </a:r>
            <a:r>
              <a:rPr lang="en-US" sz="2400" dirty="0" smtClean="0">
                <a:solidFill>
                  <a:srgbClr val="FF0000"/>
                </a:solidFill>
              </a:rPr>
              <a:t>Internet technology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Web2.0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Clouds</a:t>
            </a:r>
            <a:r>
              <a:rPr lang="en-US" sz="2400" dirty="0" smtClean="0"/>
              <a:t>) adding (via </a:t>
            </a:r>
            <a:r>
              <a:rPr lang="en-US" sz="2400" dirty="0" smtClean="0">
                <a:solidFill>
                  <a:srgbClr val="FF0000"/>
                </a:solidFill>
              </a:rPr>
              <a:t>Grid </a:t>
            </a:r>
            <a:r>
              <a:rPr lang="en-US" sz="2400" dirty="0" smtClean="0"/>
              <a:t>technology) management, security, supercomputers etc.</a:t>
            </a:r>
          </a:p>
          <a:p>
            <a:pPr eaLnBrk="1" hangingPunct="1"/>
            <a:r>
              <a:rPr lang="en-US" sz="2400" dirty="0" smtClean="0"/>
              <a:t>It has two aspects: </a:t>
            </a:r>
            <a:r>
              <a:rPr lang="en-US" sz="2400" dirty="0" smtClean="0">
                <a:solidFill>
                  <a:srgbClr val="FF0000"/>
                </a:solidFill>
              </a:rPr>
              <a:t>parallel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– low latency (microseconds) between nodes and </a:t>
            </a:r>
            <a:r>
              <a:rPr lang="en-US" sz="2400" dirty="0" smtClean="0">
                <a:solidFill>
                  <a:srgbClr val="FF0000"/>
                </a:solidFill>
              </a:rPr>
              <a:t>distributed</a:t>
            </a:r>
            <a:r>
              <a:rPr lang="en-US" sz="2400" dirty="0" smtClean="0"/>
              <a:t> – </a:t>
            </a:r>
            <a:r>
              <a:rPr lang="en-US" sz="2400" dirty="0" err="1" smtClean="0"/>
              <a:t>highish</a:t>
            </a:r>
            <a:r>
              <a:rPr lang="en-US" sz="2400" dirty="0" smtClean="0"/>
              <a:t> latency (milliseconds) between nodes</a:t>
            </a:r>
          </a:p>
          <a:p>
            <a:pPr eaLnBrk="1" hangingPunct="1"/>
            <a:r>
              <a:rPr lang="en-US" sz="2400" dirty="0" smtClean="0"/>
              <a:t>Parallel needed to get </a:t>
            </a:r>
            <a:r>
              <a:rPr lang="en-US" sz="2400" dirty="0" smtClean="0">
                <a:solidFill>
                  <a:srgbClr val="FF0000"/>
                </a:solidFill>
              </a:rPr>
              <a:t>high performance </a:t>
            </a:r>
            <a:r>
              <a:rPr lang="en-US" sz="2400" dirty="0" smtClean="0"/>
              <a:t>on </a:t>
            </a:r>
            <a:r>
              <a:rPr lang="en-US" sz="2400" dirty="0" smtClean="0">
                <a:solidFill>
                  <a:srgbClr val="FF0000"/>
                </a:solidFill>
              </a:rPr>
              <a:t>individual</a:t>
            </a:r>
            <a:r>
              <a:rPr lang="en-US" sz="2400" dirty="0" smtClean="0"/>
              <a:t> large simulations, data analysis etc.; must </a:t>
            </a:r>
            <a:r>
              <a:rPr lang="en-US" sz="2400" dirty="0" smtClean="0">
                <a:solidFill>
                  <a:srgbClr val="FF0000"/>
                </a:solidFill>
              </a:rPr>
              <a:t>decompose problem</a:t>
            </a:r>
          </a:p>
          <a:p>
            <a:pPr eaLnBrk="1" hangingPunct="1"/>
            <a:r>
              <a:rPr lang="en-US" sz="2400" dirty="0" smtClean="0"/>
              <a:t>Distributed aspect</a:t>
            </a:r>
            <a:r>
              <a:rPr lang="en-US" sz="2400" dirty="0" smtClean="0">
                <a:solidFill>
                  <a:srgbClr val="FF0000"/>
                </a:solidFill>
              </a:rPr>
              <a:t> integrates </a:t>
            </a:r>
            <a:r>
              <a:rPr lang="en-US" sz="2400" dirty="0" smtClean="0"/>
              <a:t>already distinct components – especially natural for data (as in biology databases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Cap3 Data Analysis - Performance</a:t>
            </a:r>
          </a:p>
        </p:txBody>
      </p:sp>
      <p:pic>
        <p:nvPicPr>
          <p:cNvPr id="3075" name="Picture 3" descr="E:\academic\phd\DryadTests\cap3-perf-normalized-dryad-hadoop-cglm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7484908" cy="5105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52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Normalized Average Time vs. Amount of Data Processed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Cap3 Data Analysis - Overhead</a:t>
            </a:r>
          </a:p>
        </p:txBody>
      </p:sp>
      <p:pic>
        <p:nvPicPr>
          <p:cNvPr id="4100" name="Picture 4" descr="E:\academic\phd\DryadTests\cap3-oh-dryad-hadoop-cglm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066800"/>
            <a:ext cx="7467600" cy="5045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914400"/>
            <a:ext cx="596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Overhead of Different Runtimes vs. Amount of Data Processed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762000"/>
          </a:xfrm>
        </p:spPr>
        <p:txBody>
          <a:bodyPr/>
          <a:lstStyle/>
          <a:p>
            <a:r>
              <a:rPr lang="en-US" dirty="0" smtClean="0"/>
              <a:t>The many forms of MapReduce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MPI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Hadoop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0070C0"/>
                </a:solidFill>
              </a:rPr>
              <a:t>Dryad</a:t>
            </a:r>
            <a:r>
              <a:rPr lang="en-US" sz="2800" dirty="0" smtClean="0"/>
              <a:t>, (Web or Grid) services, </a:t>
            </a:r>
            <a:r>
              <a:rPr lang="en-US" sz="2800" dirty="0" smtClean="0">
                <a:solidFill>
                  <a:srgbClr val="0070C0"/>
                </a:solidFill>
              </a:rPr>
              <a:t>workflow</a:t>
            </a:r>
            <a:r>
              <a:rPr lang="en-US" sz="2800" dirty="0" smtClean="0"/>
              <a:t> (</a:t>
            </a:r>
            <a:r>
              <a:rPr lang="en-US" sz="2800" dirty="0" err="1" smtClean="0"/>
              <a:t>Taverna</a:t>
            </a:r>
            <a:r>
              <a:rPr lang="en-US" sz="2800" dirty="0" smtClean="0"/>
              <a:t> .. Mashup .. BPEL), (Enterprise) </a:t>
            </a:r>
            <a:r>
              <a:rPr lang="en-US" sz="2800" dirty="0" smtClean="0">
                <a:solidFill>
                  <a:srgbClr val="0070C0"/>
                </a:solidFill>
              </a:rPr>
              <a:t>Service Buses </a:t>
            </a:r>
            <a:r>
              <a:rPr lang="en-US" sz="2800" dirty="0" smtClean="0"/>
              <a:t>all consist of execution units exchanging messages</a:t>
            </a:r>
          </a:p>
          <a:p>
            <a:r>
              <a:rPr lang="en-US" sz="2800" dirty="0" smtClean="0"/>
              <a:t>They </a:t>
            </a:r>
            <a:r>
              <a:rPr lang="en-US" sz="2800" dirty="0" smtClean="0">
                <a:solidFill>
                  <a:srgbClr val="0070C0"/>
                </a:solidFill>
              </a:rPr>
              <a:t>differ</a:t>
            </a:r>
            <a:r>
              <a:rPr lang="en-US" sz="2800" dirty="0" smtClean="0"/>
              <a:t> in performance, long v short lived processes, communication mechanism, control v data communication, fault tolerance, user interface, flexibility (dynamic v static processes) etc.</a:t>
            </a:r>
          </a:p>
          <a:p>
            <a:r>
              <a:rPr lang="en-US" sz="2800" dirty="0" smtClean="0"/>
              <a:t>As </a:t>
            </a:r>
            <a:r>
              <a:rPr lang="en-US" sz="2800" dirty="0" smtClean="0">
                <a:solidFill>
                  <a:srgbClr val="0070C0"/>
                </a:solidFill>
              </a:rPr>
              <a:t>MPI can do all parallel problems</a:t>
            </a:r>
            <a:r>
              <a:rPr lang="en-US" sz="2800" dirty="0" smtClean="0"/>
              <a:t>, so can Hadoop, Dryad … (famous paper on MapReduce for datamining)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MPI</a:t>
            </a:r>
            <a:r>
              <a:rPr lang="en-US" sz="2800" dirty="0" smtClean="0"/>
              <a:t> is “data-parallel”, it is actually “</a:t>
            </a:r>
            <a:r>
              <a:rPr lang="en-US" sz="2800" dirty="0" smtClean="0">
                <a:solidFill>
                  <a:srgbClr val="0070C0"/>
                </a:solidFill>
              </a:rPr>
              <a:t>memory-parallel</a:t>
            </a:r>
            <a:r>
              <a:rPr lang="en-US" sz="2800" dirty="0" smtClean="0"/>
              <a:t>” as “owner computes” rule says “computer evolves points in its memory”</a:t>
            </a:r>
          </a:p>
          <a:p>
            <a:r>
              <a:rPr lang="en-US" sz="2800" dirty="0" smtClean="0"/>
              <a:t>Dryad and Hadoop support “</a:t>
            </a:r>
            <a:r>
              <a:rPr lang="en-US" sz="2800" dirty="0" smtClean="0">
                <a:solidFill>
                  <a:srgbClr val="0070C0"/>
                </a:solidFill>
              </a:rPr>
              <a:t>File/Repository-parallel</a:t>
            </a:r>
            <a:r>
              <a:rPr lang="en-US" sz="2800" dirty="0" smtClean="0"/>
              <a:t>” (attach computing to data on disk) which is natural for vast majority of experimental science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Dryad/Hadoop</a:t>
            </a:r>
            <a:r>
              <a:rPr lang="en-US" sz="2800" dirty="0" smtClean="0"/>
              <a:t> typically transmit </a:t>
            </a:r>
            <a:r>
              <a:rPr lang="en-US" sz="2800" dirty="0" smtClean="0">
                <a:solidFill>
                  <a:srgbClr val="0070C0"/>
                </a:solidFill>
              </a:rPr>
              <a:t>all the data </a:t>
            </a:r>
            <a:r>
              <a:rPr lang="en-US" sz="2800" dirty="0" smtClean="0"/>
              <a:t>between steps (maps) by either </a:t>
            </a:r>
            <a:r>
              <a:rPr lang="en-US" sz="2800" dirty="0" smtClean="0">
                <a:solidFill>
                  <a:srgbClr val="0070C0"/>
                </a:solidFill>
              </a:rPr>
              <a:t>queues or files </a:t>
            </a:r>
            <a:r>
              <a:rPr lang="en-US" sz="2800" dirty="0" smtClean="0"/>
              <a:t>(process lasts as long as map does)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MPI</a:t>
            </a:r>
            <a:r>
              <a:rPr lang="en-US" sz="2800" dirty="0" smtClean="0"/>
              <a:t> will only transmit needed </a:t>
            </a:r>
            <a:r>
              <a:rPr lang="en-US" sz="2800" dirty="0" smtClean="0">
                <a:solidFill>
                  <a:srgbClr val="0070C0"/>
                </a:solidFill>
              </a:rPr>
              <a:t>state changes </a:t>
            </a:r>
            <a:r>
              <a:rPr lang="en-US" sz="2800" dirty="0" smtClean="0"/>
              <a:t>using rendezvous semantics with </a:t>
            </a:r>
            <a:r>
              <a:rPr lang="en-US" sz="2800" dirty="0" smtClean="0">
                <a:solidFill>
                  <a:srgbClr val="0070C0"/>
                </a:solidFill>
              </a:rPr>
              <a:t>long running processes </a:t>
            </a:r>
            <a:r>
              <a:rPr lang="en-US" sz="2800" dirty="0" smtClean="0"/>
              <a:t>which is higher performance but less dynamic and less fault tolerant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Kmeans</a:t>
            </a:r>
            <a:r>
              <a:rPr lang="en-US" dirty="0" smtClean="0"/>
              <a:t> Clustering in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686800" cy="1143000"/>
          </a:xfrm>
        </p:spPr>
        <p:txBody>
          <a:bodyPr/>
          <a:lstStyle/>
          <a:p>
            <a:r>
              <a:rPr lang="en-US" dirty="0" smtClean="0"/>
              <a:t>So Dryad will be better when uses pipes not files as communication</a:t>
            </a:r>
          </a:p>
        </p:txBody>
      </p:sp>
      <p:pic>
        <p:nvPicPr>
          <p:cNvPr id="4098" name="Picture 2" descr="C:\Documents and Settings\Geoffrey Fox\Desktop\kmeans_perf_dry_had_cgl_mp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905000"/>
            <a:ext cx="7162800" cy="4815748"/>
          </a:xfrm>
          <a:prstGeom prst="rect">
            <a:avLst/>
          </a:prstGeom>
          <a:noFill/>
        </p:spPr>
      </p:pic>
      <p:grpSp>
        <p:nvGrpSpPr>
          <p:cNvPr id="4" name="Group 7"/>
          <p:cNvGrpSpPr/>
          <p:nvPr/>
        </p:nvGrpSpPr>
        <p:grpSpPr>
          <a:xfrm>
            <a:off x="914400" y="1905000"/>
            <a:ext cx="7262419" cy="4876800"/>
            <a:chOff x="914400" y="1905000"/>
            <a:chExt cx="7262419" cy="4876800"/>
          </a:xfrm>
        </p:grpSpPr>
        <p:pic>
          <p:nvPicPr>
            <p:cNvPr id="4099" name="Picture 3" descr="C:\Documents and Settings\Geoffrey Fox\Desktop\kmeans_oh_dry_had_cgl_mpi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14400" y="1905000"/>
              <a:ext cx="7262419" cy="4876800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5715000" y="3810000"/>
              <a:ext cx="1839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“CGL-MapReduce</a:t>
              </a:r>
              <a:br>
                <a:rPr lang="en-US" dirty="0" smtClean="0"/>
              </a:br>
              <a:r>
                <a:rPr lang="en-US" dirty="0" smtClean="0"/>
                <a:t>Millisecond MPI”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71800" y="5334000"/>
              <a:ext cx="2016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“Microsecond MPI”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838200"/>
          </a:xfrm>
        </p:spPr>
        <p:txBody>
          <a:bodyPr/>
          <a:lstStyle/>
          <a:p>
            <a:r>
              <a:rPr lang="en-US" dirty="0" smtClean="0"/>
              <a:t>MapReduce in MPI.NET(C#)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562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A couple of Setup calls and one for Reduce ….</a:t>
            </a:r>
          </a:p>
          <a:p>
            <a:r>
              <a:rPr lang="en-US" sz="2800" dirty="0" smtClean="0"/>
              <a:t>Follow a data decomposed MPI calculation (the </a:t>
            </a:r>
            <a:r>
              <a:rPr lang="en-US" sz="2800" dirty="0" smtClean="0">
                <a:solidFill>
                  <a:srgbClr val="FF0000"/>
                </a:solidFill>
              </a:rPr>
              <a:t>map</a:t>
            </a:r>
            <a:r>
              <a:rPr lang="en-US" sz="2800" dirty="0" smtClean="0"/>
              <a:t>) with NO communication by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MPI_communicator.Allreduce</a:t>
            </a:r>
            <a:r>
              <a:rPr lang="en-US" sz="2800" dirty="0" smtClean="0">
                <a:solidFill>
                  <a:srgbClr val="FF0000"/>
                </a:solidFill>
              </a:rPr>
              <a:t>&lt;</a:t>
            </a:r>
            <a:r>
              <a:rPr lang="en-US" sz="2800" dirty="0" err="1" smtClean="0">
                <a:solidFill>
                  <a:srgbClr val="FF0000"/>
                </a:solidFill>
              </a:rPr>
              <a:t>UserDataStructure</a:t>
            </a:r>
            <a:r>
              <a:rPr lang="en-US" sz="2800" dirty="0" smtClean="0">
                <a:solidFill>
                  <a:srgbClr val="FF0000"/>
                </a:solidFill>
              </a:rPr>
              <a:t>&gt;(</a:t>
            </a:r>
            <a:r>
              <a:rPr lang="en-US" sz="2800" dirty="0" err="1" smtClean="0">
                <a:solidFill>
                  <a:srgbClr val="FF0000"/>
                </a:solidFill>
              </a:rPr>
              <a:t>LocalStructure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UserReductionRoutine</a:t>
            </a:r>
            <a:r>
              <a:rPr lang="en-US" sz="2800" dirty="0" smtClean="0">
                <a:solidFill>
                  <a:srgbClr val="FF0000"/>
                </a:solidFill>
              </a:rPr>
              <a:t>) </a:t>
            </a:r>
            <a:r>
              <a:rPr lang="en-US" sz="2800" dirty="0" smtClean="0"/>
              <a:t>with </a:t>
            </a:r>
            <a:r>
              <a:rPr lang="en-US" sz="2800" dirty="0" err="1" smtClean="0"/>
              <a:t>Struct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UserDataStructure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instance </a:t>
            </a:r>
            <a:r>
              <a:rPr lang="en-US" sz="2800" dirty="0" err="1" smtClean="0"/>
              <a:t>LocalStructure</a:t>
            </a:r>
            <a:r>
              <a:rPr lang="en-US" sz="2800" dirty="0" smtClean="0"/>
              <a:t> and a general reduction routine </a:t>
            </a:r>
            <a:r>
              <a:rPr lang="en-US" sz="2800" dirty="0" err="1" smtClean="0"/>
              <a:t>ReducedStruct</a:t>
            </a:r>
            <a:r>
              <a:rPr lang="en-US" sz="2800" dirty="0" smtClean="0"/>
              <a:t> = </a:t>
            </a:r>
            <a:r>
              <a:rPr lang="en-US" sz="2800" dirty="0" err="1" smtClean="0">
                <a:solidFill>
                  <a:srgbClr val="FF0000"/>
                </a:solidFill>
              </a:rPr>
              <a:t>UserReductionRoutine</a:t>
            </a:r>
            <a:r>
              <a:rPr lang="en-US" sz="2800" dirty="0" smtClean="0"/>
              <a:t>(Struct1, Struct2)</a:t>
            </a:r>
          </a:p>
          <a:p>
            <a:r>
              <a:rPr lang="en-US" sz="2800" dirty="0" smtClean="0"/>
              <a:t>Or for example </a:t>
            </a:r>
            <a:r>
              <a:rPr lang="en-US" sz="2800" dirty="0" err="1" smtClean="0">
                <a:solidFill>
                  <a:srgbClr val="FF0000"/>
                </a:solidFill>
              </a:rPr>
              <a:t>MPI_communicator.Allreduce</a:t>
            </a:r>
            <a:r>
              <a:rPr lang="en-US" sz="2800" dirty="0" smtClean="0">
                <a:solidFill>
                  <a:srgbClr val="FF0000"/>
                </a:solidFill>
              </a:rPr>
              <a:t>&lt;double&gt;( Histogram, Operation&lt;double&gt;.Add) </a:t>
            </a:r>
            <a:r>
              <a:rPr lang="en-US" sz="2800" dirty="0" smtClean="0"/>
              <a:t>with Histogram as a double array gives particle physics Root application to summing histograms</a:t>
            </a:r>
          </a:p>
          <a:p>
            <a:r>
              <a:rPr lang="en-US" sz="2800" dirty="0" smtClean="0"/>
              <a:t>Could drive with higher level language which could choose Dryad or MPI depending on needed trade-offs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62000"/>
          </a:xfrm>
        </p:spPr>
        <p:txBody>
          <a:bodyPr/>
          <a:lstStyle/>
          <a:p>
            <a:r>
              <a:rPr lang="en-US" dirty="0" smtClean="0"/>
              <a:t>Data Intensive Cloud Architecture</a:t>
            </a:r>
            <a:endParaRPr lang="en-US" dirty="0"/>
          </a:p>
        </p:txBody>
      </p:sp>
      <p:sp>
        <p:nvSpPr>
          <p:cNvPr id="72" name="Content Placeholder 71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Dryad/Hadoop  should manage decomposed data from database/file to Windows cloud (Azure) to Linux Cloud and specialized engines (MPI, GPU …) </a:t>
            </a:r>
          </a:p>
          <a:p>
            <a:r>
              <a:rPr lang="en-US" sz="2400" dirty="0" smtClean="0"/>
              <a:t>Does Dryad replace Workflow? How does it link to MPI-based </a:t>
            </a:r>
            <a:r>
              <a:rPr lang="en-US" sz="2400" dirty="0" err="1" smtClean="0"/>
              <a:t>datamining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grpSp>
        <p:nvGrpSpPr>
          <p:cNvPr id="2" name="Group 59"/>
          <p:cNvGrpSpPr/>
          <p:nvPr/>
        </p:nvGrpSpPr>
        <p:grpSpPr>
          <a:xfrm>
            <a:off x="2209800" y="2438400"/>
            <a:ext cx="5334000" cy="2362200"/>
            <a:chOff x="2438400" y="2362200"/>
            <a:chExt cx="5334000" cy="2362200"/>
          </a:xfrm>
        </p:grpSpPr>
        <p:grpSp>
          <p:nvGrpSpPr>
            <p:cNvPr id="3" name="Group 44"/>
            <p:cNvGrpSpPr/>
            <p:nvPr/>
          </p:nvGrpSpPr>
          <p:grpSpPr>
            <a:xfrm>
              <a:off x="3581400" y="2362200"/>
              <a:ext cx="2667000" cy="2362200"/>
              <a:chOff x="3581400" y="2362200"/>
              <a:chExt cx="2667000" cy="2362200"/>
            </a:xfrm>
          </p:grpSpPr>
          <p:grpSp>
            <p:nvGrpSpPr>
              <p:cNvPr id="5" name="Group 28"/>
              <p:cNvGrpSpPr/>
              <p:nvPr/>
            </p:nvGrpSpPr>
            <p:grpSpPr>
              <a:xfrm>
                <a:off x="35814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" name="Oval 3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" name="Group 29"/>
              <p:cNvGrpSpPr/>
              <p:nvPr/>
            </p:nvGrpSpPr>
            <p:grpSpPr>
              <a:xfrm>
                <a:off x="57912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31" name="Oval 30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34"/>
              <p:cNvGrpSpPr/>
              <p:nvPr/>
            </p:nvGrpSpPr>
            <p:grpSpPr>
              <a:xfrm>
                <a:off x="43180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36" name="Oval 35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39"/>
              <p:cNvGrpSpPr/>
              <p:nvPr/>
            </p:nvGrpSpPr>
            <p:grpSpPr>
              <a:xfrm>
                <a:off x="5054600" y="2362200"/>
                <a:ext cx="457200" cy="2362200"/>
                <a:chOff x="3581400" y="2438400"/>
                <a:chExt cx="457200" cy="2362200"/>
              </a:xfrm>
            </p:grpSpPr>
            <p:sp>
              <p:nvSpPr>
                <p:cNvPr id="41" name="Oval 40"/>
                <p:cNvSpPr/>
                <p:nvPr/>
              </p:nvSpPr>
              <p:spPr>
                <a:xfrm rot="16200000">
                  <a:off x="3581400" y="243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 rot="16200000">
                  <a:off x="3581400" y="307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 rot="16200000">
                  <a:off x="3581400" y="3708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 rot="16200000">
                  <a:off x="3581400" y="4343400"/>
                  <a:ext cx="457200" cy="457200"/>
                </a:xfrm>
                <a:prstGeom prst="ellipse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48"/>
            <p:cNvGrpSpPr/>
            <p:nvPr/>
          </p:nvGrpSpPr>
          <p:grpSpPr>
            <a:xfrm>
              <a:off x="2438400" y="2362200"/>
              <a:ext cx="952500" cy="2361079"/>
              <a:chOff x="2438400" y="2362200"/>
              <a:chExt cx="952500" cy="2361079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23622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29718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35814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438400" y="4191000"/>
                <a:ext cx="952500" cy="532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10" name="Group 53"/>
            <p:cNvGrpSpPr/>
            <p:nvPr/>
          </p:nvGrpSpPr>
          <p:grpSpPr>
            <a:xfrm>
              <a:off x="6553200" y="2362200"/>
              <a:ext cx="457200" cy="2362200"/>
              <a:chOff x="6553200" y="2362200"/>
              <a:chExt cx="457200" cy="2362200"/>
            </a:xfrm>
          </p:grpSpPr>
          <p:sp>
            <p:nvSpPr>
              <p:cNvPr id="50" name="Oval 49"/>
              <p:cNvSpPr/>
              <p:nvPr/>
            </p:nvSpPr>
            <p:spPr>
              <a:xfrm rot="16200000">
                <a:off x="6553200" y="236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6200000">
                <a:off x="6553200" y="299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6200000">
                <a:off x="6553200" y="363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6200000">
                <a:off x="6553200" y="426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54"/>
            <p:cNvGrpSpPr/>
            <p:nvPr/>
          </p:nvGrpSpPr>
          <p:grpSpPr>
            <a:xfrm>
              <a:off x="7315200" y="2362200"/>
              <a:ext cx="457200" cy="2362200"/>
              <a:chOff x="6553200" y="2362200"/>
              <a:chExt cx="457200" cy="2362200"/>
            </a:xfrm>
          </p:grpSpPr>
          <p:sp>
            <p:nvSpPr>
              <p:cNvPr id="56" name="Oval 55"/>
              <p:cNvSpPr/>
              <p:nvPr/>
            </p:nvSpPr>
            <p:spPr>
              <a:xfrm rot="16200000">
                <a:off x="6553200" y="236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6200000">
                <a:off x="6553200" y="299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16200000">
                <a:off x="6553200" y="3632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16200000">
                <a:off x="6553200" y="4267200"/>
                <a:ext cx="457200" cy="457200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64"/>
          <p:cNvGrpSpPr/>
          <p:nvPr/>
        </p:nvGrpSpPr>
        <p:grpSpPr>
          <a:xfrm>
            <a:off x="3352800" y="1066800"/>
            <a:ext cx="2667000" cy="457200"/>
            <a:chOff x="3606800" y="1752600"/>
            <a:chExt cx="2667000" cy="457200"/>
          </a:xfrm>
          <a:solidFill>
            <a:srgbClr val="FFC000"/>
          </a:solidFill>
        </p:grpSpPr>
        <p:sp>
          <p:nvSpPr>
            <p:cNvPr id="61" name="Oval 60"/>
            <p:cNvSpPr/>
            <p:nvPr/>
          </p:nvSpPr>
          <p:spPr>
            <a:xfrm rot="16200000">
              <a:off x="36068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rot="16200000">
              <a:off x="58166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rot="16200000">
              <a:off x="43434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 rot="16200000">
              <a:off x="50800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65"/>
          <p:cNvGrpSpPr/>
          <p:nvPr/>
        </p:nvGrpSpPr>
        <p:grpSpPr>
          <a:xfrm>
            <a:off x="3352800" y="1752600"/>
            <a:ext cx="2667000" cy="457200"/>
            <a:chOff x="3606800" y="1752600"/>
            <a:chExt cx="2667000" cy="457200"/>
          </a:xfrm>
          <a:solidFill>
            <a:srgbClr val="FFC000"/>
          </a:solidFill>
        </p:grpSpPr>
        <p:sp>
          <p:nvSpPr>
            <p:cNvPr id="67" name="Oval 66"/>
            <p:cNvSpPr/>
            <p:nvPr/>
          </p:nvSpPr>
          <p:spPr>
            <a:xfrm rot="16200000">
              <a:off x="36068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rot="16200000">
              <a:off x="58166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rot="16200000">
              <a:off x="43434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6200000">
              <a:off x="5080000" y="1752600"/>
              <a:ext cx="457200" cy="457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191000" y="3429000"/>
            <a:ext cx="9028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Cloud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33800" y="1447800"/>
            <a:ext cx="2121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MPI/GPU Engines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0800" y="3276600"/>
            <a:ext cx="144142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Specialized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Cloud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143000" y="4191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52400" y="2590800"/>
            <a:ext cx="15055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Instruments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User Data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143000" y="3048000"/>
            <a:ext cx="1066800" cy="79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28600" y="3962400"/>
            <a:ext cx="8258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Users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124200" y="4876800"/>
            <a:ext cx="762000" cy="609600"/>
            <a:chOff x="506" y="717"/>
            <a:chExt cx="790" cy="445"/>
          </a:xfrm>
        </p:grpSpPr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3886200" y="4876800"/>
            <a:ext cx="762000" cy="609600"/>
            <a:chOff x="506" y="717"/>
            <a:chExt cx="790" cy="445"/>
          </a:xfrm>
        </p:grpSpPr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4724400" y="4876800"/>
            <a:ext cx="762000" cy="609600"/>
            <a:chOff x="506" y="717"/>
            <a:chExt cx="790" cy="445"/>
          </a:xfrm>
        </p:grpSpPr>
        <p:sp>
          <p:nvSpPr>
            <p:cNvPr id="114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486400" y="4876800"/>
            <a:ext cx="762000" cy="609600"/>
            <a:chOff x="506" y="717"/>
            <a:chExt cx="790" cy="445"/>
          </a:xfrm>
        </p:grpSpPr>
        <p:sp>
          <p:nvSpPr>
            <p:cNvPr id="130" name="Oval 10"/>
            <p:cNvSpPr>
              <a:spLocks noChangeArrowheads="1"/>
            </p:cNvSpPr>
            <p:nvPr/>
          </p:nvSpPr>
          <p:spPr bwMode="auto">
            <a:xfrm>
              <a:off x="547" y="980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11"/>
            <p:cNvSpPr>
              <a:spLocks noChangeShapeType="1"/>
            </p:cNvSpPr>
            <p:nvPr/>
          </p:nvSpPr>
          <p:spPr bwMode="auto">
            <a:xfrm>
              <a:off x="1241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2"/>
            <p:cNvSpPr>
              <a:spLocks noChangeShapeType="1"/>
            </p:cNvSpPr>
            <p:nvPr/>
          </p:nvSpPr>
          <p:spPr bwMode="auto">
            <a:xfrm>
              <a:off x="728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13"/>
            <p:cNvSpPr>
              <a:spLocks noChangeShapeType="1"/>
            </p:cNvSpPr>
            <p:nvPr/>
          </p:nvSpPr>
          <p:spPr bwMode="auto">
            <a:xfrm>
              <a:off x="939" y="899"/>
              <a:ext cx="0" cy="8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14"/>
            <p:cNvSpPr>
              <a:spLocks noChangeArrowheads="1"/>
            </p:cNvSpPr>
            <p:nvPr/>
          </p:nvSpPr>
          <p:spPr bwMode="auto">
            <a:xfrm>
              <a:off x="849" y="899"/>
              <a:ext cx="90" cy="24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15"/>
            <p:cNvSpPr>
              <a:spLocks noChangeArrowheads="1"/>
            </p:cNvSpPr>
            <p:nvPr/>
          </p:nvSpPr>
          <p:spPr bwMode="auto">
            <a:xfrm>
              <a:off x="939" y="879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728" y="899"/>
              <a:ext cx="121" cy="22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547" y="818"/>
              <a:ext cx="12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18"/>
            <p:cNvSpPr>
              <a:spLocks noChangeArrowheads="1"/>
            </p:cNvSpPr>
            <p:nvPr/>
          </p:nvSpPr>
          <p:spPr bwMode="auto">
            <a:xfrm>
              <a:off x="668" y="859"/>
              <a:ext cx="12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19"/>
            <p:cNvSpPr>
              <a:spLocks noChangeArrowheads="1"/>
            </p:cNvSpPr>
            <p:nvPr/>
          </p:nvSpPr>
          <p:spPr bwMode="auto">
            <a:xfrm>
              <a:off x="1030" y="859"/>
              <a:ext cx="90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>
              <a:off x="1120" y="83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21"/>
            <p:cNvSpPr>
              <a:spLocks noChangeArrowheads="1"/>
            </p:cNvSpPr>
            <p:nvPr/>
          </p:nvSpPr>
          <p:spPr bwMode="auto">
            <a:xfrm>
              <a:off x="1150" y="818"/>
              <a:ext cx="91" cy="26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22"/>
            <p:cNvSpPr>
              <a:spLocks noChangeArrowheads="1"/>
            </p:cNvSpPr>
            <p:nvPr/>
          </p:nvSpPr>
          <p:spPr bwMode="auto">
            <a:xfrm>
              <a:off x="547" y="717"/>
              <a:ext cx="694" cy="18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23"/>
            <p:cNvSpPr>
              <a:spLocks noChangeShapeType="1"/>
            </p:cNvSpPr>
            <p:nvPr/>
          </p:nvSpPr>
          <p:spPr bwMode="auto">
            <a:xfrm>
              <a:off x="547" y="798"/>
              <a:ext cx="0" cy="28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Text Box 24"/>
            <p:cNvSpPr txBox="1">
              <a:spLocks noChangeArrowheads="1"/>
            </p:cNvSpPr>
            <p:nvPr/>
          </p:nvSpPr>
          <p:spPr bwMode="auto">
            <a:xfrm>
              <a:off x="506" y="883"/>
              <a:ext cx="79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kumimoji="1" lang="en-US" sz="2000" b="1" dirty="0" smtClean="0"/>
                <a:t>Files</a:t>
              </a:r>
              <a:endParaRPr kumimoji="1" 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Matrix Multiplication - Performance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785079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90600" y="609600"/>
            <a:ext cx="8153400" cy="137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Eucalyptus </a:t>
            </a:r>
            <a:r>
              <a:rPr lang="en-US" sz="2000" dirty="0" smtClean="0"/>
              <a:t>(</a:t>
            </a:r>
            <a:r>
              <a:rPr lang="en-US" sz="2000" dirty="0" err="1" smtClean="0"/>
              <a:t>Xen</a:t>
            </a:r>
            <a:r>
              <a:rPr lang="en-US" sz="2000" dirty="0" smtClean="0"/>
              <a:t>) versus “Bare Metal Linux” on communication Intensive trivial problem (2D Laplace) and matrix multiplication</a:t>
            </a:r>
          </a:p>
          <a:p>
            <a:r>
              <a:rPr lang="en-US" sz="2000" dirty="0" smtClean="0"/>
              <a:t>Cloud Overhead ~3 times Bare Metal; OK if communication modest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Matrix Multiplication - Overhead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38200"/>
            <a:ext cx="8105775" cy="549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Matrix Multiplication - Speedup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80336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Kmeans Clustering - Performance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685801"/>
            <a:ext cx="82296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More VMs = better utilization?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9200"/>
            <a:ext cx="7467600" cy="510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Web 2.0 Systems illustrate Cyberinfrastructure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09600"/>
            <a:ext cx="8001000" cy="11430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Captures the incredible development of interactive Web sites enabling people to create and collaborate 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44638"/>
            <a:ext cx="7848600" cy="5313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Kmeans Clustering - Overhead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387069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Kmeans Clustering - Speedup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8382000" cy="573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Geoffrey Fox</a:t>
            </a:r>
            <a:br>
              <a:rPr lang="en-US" dirty="0" smtClean="0"/>
            </a:br>
            <a:r>
              <a:rPr lang="en-US" sz="3600" dirty="0" smtClean="0"/>
              <a:t>Indiana University</a:t>
            </a:r>
            <a:br>
              <a:rPr lang="en-US" sz="3600" dirty="0" smtClean="0"/>
            </a:br>
            <a:r>
              <a:rPr lang="en-US" sz="3600" dirty="0" smtClean="0"/>
              <a:t>501 N Morton Suite 224</a:t>
            </a:r>
            <a:br>
              <a:rPr lang="en-US" sz="3600" dirty="0" smtClean="0"/>
            </a:br>
            <a:r>
              <a:rPr lang="en-US" sz="3600" dirty="0" smtClean="0"/>
              <a:t>Bloomington IN 47404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gcf@indiana.edu</a:t>
            </a:r>
            <a:endParaRPr lang="en-US" dirty="0" smtClean="0"/>
          </a:p>
          <a:p>
            <a:r>
              <a:rPr lang="en-US" smtClean="0">
                <a:hlinkClick r:id="rId4"/>
              </a:rPr>
              <a:t>http://www.infomall.org</a:t>
            </a:r>
            <a:endParaRPr lang="en-US" smtClean="0"/>
          </a:p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Typical Grid Architecture from</a:t>
            </a:r>
            <a:br>
              <a:rPr lang="en-US" dirty="0" smtClean="0"/>
            </a:br>
            <a:r>
              <a:rPr lang="en-US" dirty="0" smtClean="0"/>
              <a:t>Google Search on OGSA Grid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41721"/>
            <a:ext cx="9144000" cy="53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BB6861-0E00-40D0-98B4-19E4C467D9B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Relevance of Web </a:t>
            </a:r>
            <a:r>
              <a:rPr lang="en-US" dirty="0" smtClean="0"/>
              <a:t>2.0 to Academia</a:t>
            </a:r>
            <a:endParaRPr lang="en-US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91600" cy="62484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            Web </a:t>
            </a:r>
            <a:r>
              <a:rPr lang="en-US" sz="2400" dirty="0" smtClean="0">
                <a:solidFill>
                  <a:srgbClr val="FF0000"/>
                </a:solidFill>
              </a:rPr>
              <a:t>2.0 </a:t>
            </a:r>
            <a:r>
              <a:rPr lang="en-US" sz="2400" dirty="0" smtClean="0"/>
              <a:t>can </a:t>
            </a:r>
            <a:r>
              <a:rPr lang="en-US" sz="2400" dirty="0" smtClean="0">
                <a:solidFill>
                  <a:srgbClr val="FF0000"/>
                </a:solidFill>
              </a:rPr>
              <a:t>help e-Research </a:t>
            </a:r>
            <a:r>
              <a:rPr lang="en-US" sz="2400" dirty="0" smtClean="0"/>
              <a:t>in many ways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Its tools (web sites) can enhance scientific collaboration, i.e. effectively </a:t>
            </a:r>
            <a:r>
              <a:rPr lang="en-US" sz="2400" dirty="0" smtClean="0">
                <a:solidFill>
                  <a:srgbClr val="FF0000"/>
                </a:solidFill>
              </a:rPr>
              <a:t>support virtual organizations</a:t>
            </a:r>
            <a:r>
              <a:rPr lang="en-US" sz="2400" dirty="0" smtClean="0"/>
              <a:t>, in different ways from grids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The popularity of Web 2.0 can provide </a:t>
            </a:r>
            <a:r>
              <a:rPr lang="en-US" sz="2400" dirty="0" smtClean="0">
                <a:solidFill>
                  <a:srgbClr val="FF0000"/>
                </a:solidFill>
              </a:rPr>
              <a:t>high quality technologies and software </a:t>
            </a:r>
            <a:r>
              <a:rPr lang="en-US" sz="2400" dirty="0" smtClean="0"/>
              <a:t>that (due to large commercial investment) can be very useful in e-Research and preferable to complex Grid or Web Service solutions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usability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participatory</a:t>
            </a:r>
            <a:r>
              <a:rPr lang="en-US" sz="2400" dirty="0" smtClean="0"/>
              <a:t> nature of Web 2.0 can bring science and its informatics to a </a:t>
            </a:r>
            <a:r>
              <a:rPr lang="en-US" sz="2400" dirty="0" smtClean="0">
                <a:solidFill>
                  <a:srgbClr val="FF0000"/>
                </a:solidFill>
              </a:rPr>
              <a:t>broader audience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Cyberinfrastructure is research analogue of major commercial initiatives e.g. to </a:t>
            </a:r>
            <a:r>
              <a:rPr lang="en-US" sz="2400" dirty="0" smtClean="0">
                <a:solidFill>
                  <a:srgbClr val="FF0000"/>
                </a:solidFill>
              </a:rPr>
              <a:t>important job opportunities </a:t>
            </a:r>
            <a:r>
              <a:rPr lang="en-US" sz="2400" dirty="0" smtClean="0"/>
              <a:t>for students!</a:t>
            </a:r>
          </a:p>
          <a:p>
            <a:pPr eaLnBrk="1" hangingPunct="1">
              <a:spcBef>
                <a:spcPct val="15000"/>
              </a:spcBef>
            </a:pPr>
            <a:r>
              <a:rPr lang="en-US" sz="2400" dirty="0" smtClean="0"/>
              <a:t>Web 2.0 is </a:t>
            </a:r>
            <a:r>
              <a:rPr lang="en-US" sz="2400" dirty="0" smtClean="0">
                <a:solidFill>
                  <a:srgbClr val="FF0000"/>
                </a:solidFill>
              </a:rPr>
              <a:t>major commercial use </a:t>
            </a:r>
            <a:r>
              <a:rPr lang="en-US" sz="2400" dirty="0" smtClean="0"/>
              <a:t>of computers and “Google/Amazon” farms spurred </a:t>
            </a:r>
            <a:r>
              <a:rPr lang="en-US" sz="2400" dirty="0" smtClean="0">
                <a:solidFill>
                  <a:srgbClr val="FF0000"/>
                </a:solidFill>
              </a:rPr>
              <a:t>cloud computing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2000" dirty="0" smtClean="0"/>
              <a:t>Same computer answering your Google query can do bioinformatics</a:t>
            </a:r>
          </a:p>
          <a:p>
            <a:pPr lvl="1" eaLnBrk="1" hangingPunct="1">
              <a:spcBef>
                <a:spcPct val="15000"/>
              </a:spcBef>
            </a:pPr>
            <a:r>
              <a:rPr lang="en-US" sz="2000" dirty="0" smtClean="0"/>
              <a:t>Can be accessed from a web page with a credit card i.e. as a 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Too much Computing?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8991600" cy="51816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500" dirty="0" smtClean="0"/>
              <a:t>Historically both grids and parallel computing have tried to </a:t>
            </a:r>
            <a:r>
              <a:rPr lang="en-US" sz="2500" dirty="0" smtClean="0">
                <a:solidFill>
                  <a:srgbClr val="FF0000"/>
                </a:solidFill>
              </a:rPr>
              <a:t>increase computing capabilities </a:t>
            </a:r>
            <a:r>
              <a:rPr lang="en-US" sz="2500" dirty="0" smtClean="0"/>
              <a:t>by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500" dirty="0" smtClean="0">
                <a:solidFill>
                  <a:srgbClr val="FF0000"/>
                </a:solidFill>
              </a:rPr>
              <a:t>Optimizing performance </a:t>
            </a:r>
            <a:r>
              <a:rPr lang="en-US" sz="2500" dirty="0" smtClean="0"/>
              <a:t>of codes at </a:t>
            </a:r>
            <a:r>
              <a:rPr lang="en-US" sz="2500" dirty="0" smtClean="0">
                <a:solidFill>
                  <a:srgbClr val="FF0000"/>
                </a:solidFill>
              </a:rPr>
              <a:t>cost </a:t>
            </a:r>
            <a:r>
              <a:rPr lang="en-US" sz="2500" dirty="0" smtClean="0"/>
              <a:t>of </a:t>
            </a:r>
            <a:r>
              <a:rPr lang="en-US" sz="2500" dirty="0" smtClean="0">
                <a:solidFill>
                  <a:srgbClr val="FF0000"/>
                </a:solidFill>
              </a:rPr>
              <a:t>re-usability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500" dirty="0" smtClean="0"/>
              <a:t>Exploiting all possible CPU’s such as Graphics co-processors and “</a:t>
            </a:r>
            <a:r>
              <a:rPr lang="en-US" sz="2500" dirty="0" smtClean="0">
                <a:solidFill>
                  <a:srgbClr val="FF0000"/>
                </a:solidFill>
              </a:rPr>
              <a:t>idle cycles</a:t>
            </a:r>
            <a:r>
              <a:rPr lang="en-US" sz="2500" dirty="0" smtClean="0"/>
              <a:t>” (across administrative domains)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500" dirty="0" smtClean="0"/>
              <a:t>Linking central computers together such as NSF/DoE/DoD supercomputer networks </a:t>
            </a:r>
            <a:r>
              <a:rPr lang="en-US" sz="2500" dirty="0" smtClean="0">
                <a:solidFill>
                  <a:srgbClr val="FF0000"/>
                </a:solidFill>
              </a:rPr>
              <a:t>without clear user requirements</a:t>
            </a:r>
          </a:p>
          <a:p>
            <a:pPr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500" dirty="0" smtClean="0"/>
              <a:t>Next </a:t>
            </a:r>
            <a:r>
              <a:rPr lang="en-US" sz="2500" dirty="0" smtClean="0">
                <a:solidFill>
                  <a:srgbClr val="FF0000"/>
                </a:solidFill>
              </a:rPr>
              <a:t>Crisis in technology area </a:t>
            </a:r>
            <a:r>
              <a:rPr lang="en-US" sz="2500" dirty="0" smtClean="0"/>
              <a:t>will be the </a:t>
            </a:r>
            <a:r>
              <a:rPr lang="en-US" sz="2500" dirty="0" smtClean="0">
                <a:solidFill>
                  <a:srgbClr val="FF0000"/>
                </a:solidFill>
              </a:rPr>
              <a:t>opposite problem </a:t>
            </a:r>
            <a:r>
              <a:rPr lang="en-US" sz="2500" dirty="0" smtClean="0"/>
              <a:t>– commodity chips will be </a:t>
            </a:r>
            <a:r>
              <a:rPr lang="en-US" sz="2500" dirty="0" smtClean="0">
                <a:solidFill>
                  <a:srgbClr val="FF0000"/>
                </a:solidFill>
              </a:rPr>
              <a:t>32-128way parallel </a:t>
            </a:r>
            <a:r>
              <a:rPr lang="en-US" sz="2500" dirty="0" smtClean="0"/>
              <a:t>in 5 years time and we currently have </a:t>
            </a:r>
            <a:r>
              <a:rPr lang="en-US" sz="2500" dirty="0" smtClean="0">
                <a:solidFill>
                  <a:srgbClr val="FF0000"/>
                </a:solidFill>
              </a:rPr>
              <a:t>no idea how to use them </a:t>
            </a:r>
            <a:r>
              <a:rPr lang="en-US" sz="2500" dirty="0" smtClean="0"/>
              <a:t>on commodity systems – especially on clients</a:t>
            </a: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 sz="2500" dirty="0" smtClean="0"/>
              <a:t>Only 2 releases of standard software (e.g. Office) in this time span so need solutions that can be implemented in next 3-5 </a:t>
            </a:r>
            <a:r>
              <a:rPr lang="en-US" sz="2500" dirty="0" smtClean="0"/>
              <a:t>years</a:t>
            </a:r>
            <a:endParaRPr lang="en-US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D17FEF-0C19-49FE-B7FA-A58CDFA2B3A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/>
              <a:t>Virtual Observatory in Astronomy uses</a:t>
            </a:r>
            <a:br>
              <a:rPr lang="en-US" sz="3200" dirty="0" smtClean="0"/>
            </a:br>
            <a:r>
              <a:rPr lang="en-US" sz="3200" dirty="0" smtClean="0"/>
              <a:t> Cyberinfrastructure to Integrate Experiments</a:t>
            </a:r>
            <a:endParaRPr lang="en-US" sz="4000" dirty="0" smtClean="0"/>
          </a:p>
        </p:txBody>
      </p:sp>
      <p:pic>
        <p:nvPicPr>
          <p:cNvPr id="3072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bright="-10000" contrast="28000"/>
          </a:blip>
          <a:srcRect/>
          <a:stretch>
            <a:fillRect/>
          </a:stretch>
        </p:blipFill>
        <p:spPr>
          <a:xfrm>
            <a:off x="381000" y="1227138"/>
            <a:ext cx="2743200" cy="2735262"/>
          </a:xfrm>
        </p:spPr>
      </p:pic>
      <p:pic>
        <p:nvPicPr>
          <p:cNvPr id="30725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-10000" contrast="28000"/>
          </a:blip>
          <a:srcRect/>
          <a:stretch>
            <a:fillRect/>
          </a:stretch>
        </p:blipFill>
        <p:spPr>
          <a:xfrm>
            <a:off x="3200400" y="1247775"/>
            <a:ext cx="2895600" cy="2714625"/>
          </a:xfrm>
        </p:spPr>
      </p:pic>
      <p:pic>
        <p:nvPicPr>
          <p:cNvPr id="30726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-20000" contrast="10000"/>
          </a:blip>
          <a:srcRect/>
          <a:stretch>
            <a:fillRect/>
          </a:stretch>
        </p:blipFill>
        <p:spPr>
          <a:xfrm>
            <a:off x="6172200" y="1219200"/>
            <a:ext cx="2725738" cy="2743200"/>
          </a:xfrm>
        </p:spPr>
      </p:pic>
      <p:sp>
        <p:nvSpPr>
          <p:cNvPr id="30727" name="Text Box 6"/>
          <p:cNvSpPr txBox="1">
            <a:spLocks noChangeArrowheads="1"/>
          </p:cNvSpPr>
          <p:nvPr/>
        </p:nvSpPr>
        <p:spPr bwMode="auto">
          <a:xfrm>
            <a:off x="1295400" y="1219200"/>
            <a:ext cx="911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>
                <a:solidFill>
                  <a:srgbClr val="FFFF2B"/>
                </a:solidFill>
                <a:latin typeface="Times" pitchFamily="18" charset="0"/>
              </a:rPr>
              <a:t>Radio</a:t>
            </a:r>
          </a:p>
        </p:txBody>
      </p:sp>
      <p:sp>
        <p:nvSpPr>
          <p:cNvPr id="30728" name="Text Box 7"/>
          <p:cNvSpPr txBox="1">
            <a:spLocks noChangeArrowheads="1"/>
          </p:cNvSpPr>
          <p:nvPr/>
        </p:nvSpPr>
        <p:spPr bwMode="auto">
          <a:xfrm>
            <a:off x="3733800" y="1219200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>
                <a:solidFill>
                  <a:srgbClr val="FFFF2B"/>
                </a:solidFill>
                <a:latin typeface="Times" pitchFamily="18" charset="0"/>
              </a:rPr>
              <a:t>Far-Infrared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7010400" y="1219200"/>
            <a:ext cx="106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 b="0">
                <a:solidFill>
                  <a:srgbClr val="FFFF2B"/>
                </a:solidFill>
                <a:latin typeface="Times" pitchFamily="18" charset="0"/>
              </a:rPr>
              <a:t>Visible</a:t>
            </a:r>
          </a:p>
        </p:txBody>
      </p:sp>
      <p:pic>
        <p:nvPicPr>
          <p:cNvPr id="3073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0386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 Box 10"/>
          <p:cNvSpPr txBox="1">
            <a:spLocks noChangeArrowheads="1"/>
          </p:cNvSpPr>
          <p:nvPr/>
        </p:nvSpPr>
        <p:spPr bwMode="auto">
          <a:xfrm>
            <a:off x="415925" y="6348413"/>
            <a:ext cx="19399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0">
                <a:solidFill>
                  <a:srgbClr val="FFFF2B"/>
                </a:solidFill>
                <a:latin typeface="Times" pitchFamily="18" charset="0"/>
              </a:rPr>
              <a:t>Visible + X-ray</a:t>
            </a:r>
          </a:p>
        </p:txBody>
      </p:sp>
      <p:pic>
        <p:nvPicPr>
          <p:cNvPr id="30732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046538"/>
            <a:ext cx="56388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 Box 12"/>
          <p:cNvSpPr txBox="1">
            <a:spLocks noChangeArrowheads="1"/>
          </p:cNvSpPr>
          <p:nvPr/>
        </p:nvSpPr>
        <p:spPr bwMode="auto">
          <a:xfrm>
            <a:off x="4727575" y="4038600"/>
            <a:ext cx="1292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0">
                <a:solidFill>
                  <a:srgbClr val="FFFF2B"/>
                </a:solidFill>
                <a:latin typeface="Times" pitchFamily="18" charset="0"/>
              </a:rPr>
              <a:t>Dust Map</a:t>
            </a:r>
          </a:p>
        </p:txBody>
      </p:sp>
      <p:sp>
        <p:nvSpPr>
          <p:cNvPr id="30734" name="Text Box 13"/>
          <p:cNvSpPr txBox="1">
            <a:spLocks noChangeArrowheads="1"/>
          </p:cNvSpPr>
          <p:nvPr/>
        </p:nvSpPr>
        <p:spPr bwMode="auto">
          <a:xfrm>
            <a:off x="6405563" y="6354763"/>
            <a:ext cx="25098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200" b="0">
                <a:solidFill>
                  <a:srgbClr val="FFFF2B"/>
                </a:solidFill>
                <a:latin typeface="Times" pitchFamily="18" charset="0"/>
              </a:rPr>
              <a:t>Galaxy Density Map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0" y="1295400"/>
            <a:ext cx="9144000" cy="5632450"/>
            <a:chOff x="0" y="816"/>
            <a:chExt cx="5760" cy="3548"/>
          </a:xfrm>
        </p:grpSpPr>
        <p:pic>
          <p:nvPicPr>
            <p:cNvPr id="30736" name="Picture 14"/>
            <p:cNvPicPr>
              <a:picLocks noChangeAspect="1" noChangeArrowheads="1"/>
            </p:cNvPicPr>
            <p:nvPr/>
          </p:nvPicPr>
          <p:blipFill>
            <a:blip r:embed="rId8"/>
            <a:srcRect l="27705" t="17021" r="9956" b="33276"/>
            <a:stretch>
              <a:fillRect/>
            </a:stretch>
          </p:blipFill>
          <p:spPr bwMode="auto">
            <a:xfrm>
              <a:off x="1440" y="816"/>
              <a:ext cx="4320" cy="3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0737" name="Text Box 15"/>
            <p:cNvSpPr txBox="1">
              <a:spLocks noChangeArrowheads="1"/>
            </p:cNvSpPr>
            <p:nvPr/>
          </p:nvSpPr>
          <p:spPr bwMode="auto">
            <a:xfrm>
              <a:off x="0" y="816"/>
              <a:ext cx="1392" cy="3548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2400" dirty="0">
                  <a:solidFill>
                    <a:srgbClr val="FFFF00"/>
                  </a:solidFill>
                </a:rPr>
                <a:t>Comparison Shopping</a:t>
              </a:r>
              <a:r>
                <a:rPr lang="en-US" sz="2400" dirty="0"/>
                <a:t> is </a:t>
              </a:r>
              <a:r>
                <a:rPr lang="en-US" sz="2400" dirty="0">
                  <a:solidFill>
                    <a:schemeClr val="bg1"/>
                  </a:solidFill>
                </a:rPr>
                <a:t>Internet analogy to </a:t>
              </a:r>
              <a:r>
                <a:rPr lang="en-US" sz="2400" dirty="0">
                  <a:solidFill>
                    <a:srgbClr val="FFFF00"/>
                  </a:solidFill>
                </a:rPr>
                <a:t>Integrated Astronomy</a:t>
              </a:r>
              <a:r>
                <a:rPr lang="en-US" sz="2400" dirty="0"/>
                <a:t> using similar technology</a:t>
              </a:r>
            </a:p>
            <a:p>
              <a:pPr algn="l"/>
              <a:endParaRPr lang="en-US" sz="2400" dirty="0"/>
            </a:p>
            <a:p>
              <a:pPr algn="l"/>
              <a:endParaRPr lang="en-US" sz="2400" dirty="0"/>
            </a:p>
            <a:p>
              <a:pPr algn="l"/>
              <a:endParaRPr lang="en-US" sz="2400" dirty="0"/>
            </a:p>
            <a:p>
              <a:pPr algn="l"/>
              <a:endParaRPr lang="en-US" sz="2400" dirty="0"/>
            </a:p>
            <a:p>
              <a:pPr algn="l"/>
              <a:endParaRPr lang="en-US" sz="2400" dirty="0"/>
            </a:p>
            <a:p>
              <a:pPr algn="l"/>
              <a:endParaRPr lang="en-US" sz="2400" dirty="0"/>
            </a:p>
            <a:p>
              <a:pPr algn="l"/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322BDD9-3E0D-42F6-8138-E63D1BA1CAA9}" type="slidenum">
              <a:rPr lang="en-US" sz="1400" kern="1200">
                <a:solidFill>
                  <a:srgbClr val="000000"/>
                </a:solidFill>
                <a:latin typeface="Arial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 kern="12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 rIns="81279"/>
          <a:lstStyle/>
          <a:p>
            <a:pPr marL="39688" eaLnBrk="1" hangingPunct="1"/>
            <a:r>
              <a:rPr lang="en-US" sz="2800" dirty="0" smtClean="0"/>
              <a:t>TeraGrid High Performance Computing Systems </a:t>
            </a:r>
            <a:r>
              <a:rPr lang="en-US" sz="2800" dirty="0" smtClean="0"/>
              <a:t>2007-9</a:t>
            </a:r>
            <a:endParaRPr lang="en-US" dirty="0" smtClean="0"/>
          </a:p>
        </p:txBody>
      </p:sp>
      <p:sp>
        <p:nvSpPr>
          <p:cNvPr id="37892" name="Oval 3"/>
          <p:cNvSpPr>
            <a:spLocks/>
          </p:cNvSpPr>
          <p:nvPr/>
        </p:nvSpPr>
        <p:spPr bwMode="auto">
          <a:xfrm>
            <a:off x="4724400" y="6324600"/>
            <a:ext cx="211138" cy="225425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93" name="Rectangle 4"/>
          <p:cNvSpPr>
            <a:spLocks/>
          </p:cNvSpPr>
          <p:nvPr/>
        </p:nvSpPr>
        <p:spPr bwMode="auto">
          <a:xfrm>
            <a:off x="5105400" y="6294438"/>
            <a:ext cx="24923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Computational Resources </a:t>
            </a:r>
          </a:p>
          <a:p>
            <a:pPr marL="39688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12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(size approximate - not to scale)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0" y="6583363"/>
            <a:ext cx="28098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i="1" kern="1200">
                <a:solidFill>
                  <a:srgbClr val="000000"/>
                </a:solidFill>
                <a:latin typeface="Arial" charset="0"/>
                <a:cs typeface="+mn-cs"/>
              </a:rPr>
              <a:t>Slide Courtesy Tommy Minyard, TACC</a:t>
            </a:r>
          </a:p>
        </p:txBody>
      </p:sp>
      <p:pic>
        <p:nvPicPr>
          <p:cNvPr id="37895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914400"/>
            <a:ext cx="8004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Oval 7"/>
          <p:cNvSpPr>
            <a:spLocks/>
          </p:cNvSpPr>
          <p:nvPr/>
        </p:nvSpPr>
        <p:spPr bwMode="auto">
          <a:xfrm>
            <a:off x="896938" y="4019550"/>
            <a:ext cx="173037" cy="173038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97" name="Oval 8"/>
          <p:cNvSpPr>
            <a:spLocks/>
          </p:cNvSpPr>
          <p:nvPr/>
        </p:nvSpPr>
        <p:spPr bwMode="auto">
          <a:xfrm>
            <a:off x="5862638" y="3082925"/>
            <a:ext cx="209550" cy="198438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98" name="Oval 9"/>
          <p:cNvSpPr>
            <a:spLocks/>
          </p:cNvSpPr>
          <p:nvPr/>
        </p:nvSpPr>
        <p:spPr bwMode="auto">
          <a:xfrm>
            <a:off x="5788025" y="2800350"/>
            <a:ext cx="173038" cy="184150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899" name="Oval 10"/>
          <p:cNvSpPr>
            <a:spLocks/>
          </p:cNvSpPr>
          <p:nvPr/>
        </p:nvSpPr>
        <p:spPr bwMode="auto">
          <a:xfrm>
            <a:off x="6875463" y="2689225"/>
            <a:ext cx="204787" cy="217488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00" name="Oval 11"/>
          <p:cNvSpPr>
            <a:spLocks/>
          </p:cNvSpPr>
          <p:nvPr/>
        </p:nvSpPr>
        <p:spPr bwMode="auto">
          <a:xfrm>
            <a:off x="3922713" y="5351463"/>
            <a:ext cx="136525" cy="134937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01" name="Oval 12"/>
          <p:cNvSpPr>
            <a:spLocks/>
          </p:cNvSpPr>
          <p:nvPr/>
        </p:nvSpPr>
        <p:spPr bwMode="auto">
          <a:xfrm>
            <a:off x="6400800" y="3759200"/>
            <a:ext cx="111125" cy="111125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02" name="Oval 13"/>
          <p:cNvSpPr>
            <a:spLocks/>
          </p:cNvSpPr>
          <p:nvPr/>
        </p:nvSpPr>
        <p:spPr bwMode="auto">
          <a:xfrm>
            <a:off x="5491163" y="2900363"/>
            <a:ext cx="173037" cy="184150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03" name="Oval 14"/>
          <p:cNvSpPr>
            <a:spLocks/>
          </p:cNvSpPr>
          <p:nvPr/>
        </p:nvSpPr>
        <p:spPr bwMode="auto">
          <a:xfrm>
            <a:off x="5648325" y="2541588"/>
            <a:ext cx="123825" cy="122237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04" name="Rectangle 15"/>
          <p:cNvSpPr>
            <a:spLocks/>
          </p:cNvSpPr>
          <p:nvPr/>
        </p:nvSpPr>
        <p:spPr bwMode="auto">
          <a:xfrm>
            <a:off x="254000" y="4476750"/>
            <a:ext cx="9763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SDSC</a:t>
            </a:r>
          </a:p>
        </p:txBody>
      </p:sp>
      <p:sp>
        <p:nvSpPr>
          <p:cNvPr id="37905" name="Rectangle 16"/>
          <p:cNvSpPr>
            <a:spLocks/>
          </p:cNvSpPr>
          <p:nvPr/>
        </p:nvSpPr>
        <p:spPr bwMode="auto">
          <a:xfrm>
            <a:off x="2822575" y="5351463"/>
            <a:ext cx="9890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TACC</a:t>
            </a:r>
          </a:p>
        </p:txBody>
      </p:sp>
      <p:sp>
        <p:nvSpPr>
          <p:cNvPr id="37906" name="Rectangle 18"/>
          <p:cNvSpPr>
            <a:spLocks/>
          </p:cNvSpPr>
          <p:nvPr/>
        </p:nvSpPr>
        <p:spPr bwMode="auto">
          <a:xfrm>
            <a:off x="4427538" y="3176588"/>
            <a:ext cx="989012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NCSA</a:t>
            </a:r>
          </a:p>
        </p:txBody>
      </p:sp>
      <p:sp>
        <p:nvSpPr>
          <p:cNvPr id="37907" name="Rectangle 19"/>
          <p:cNvSpPr>
            <a:spLocks/>
          </p:cNvSpPr>
          <p:nvPr/>
        </p:nvSpPr>
        <p:spPr bwMode="auto">
          <a:xfrm>
            <a:off x="6454775" y="3576638"/>
            <a:ext cx="1012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ORNL</a:t>
            </a:r>
          </a:p>
        </p:txBody>
      </p:sp>
      <p:sp>
        <p:nvSpPr>
          <p:cNvPr id="37908" name="Rectangle 20"/>
          <p:cNvSpPr>
            <a:spLocks/>
          </p:cNvSpPr>
          <p:nvPr/>
        </p:nvSpPr>
        <p:spPr bwMode="auto">
          <a:xfrm>
            <a:off x="5956300" y="2713038"/>
            <a:ext cx="363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PU</a:t>
            </a:r>
          </a:p>
        </p:txBody>
      </p:sp>
      <p:sp>
        <p:nvSpPr>
          <p:cNvPr id="37909" name="Rectangle 21"/>
          <p:cNvSpPr>
            <a:spLocks/>
          </p:cNvSpPr>
          <p:nvPr/>
        </p:nvSpPr>
        <p:spPr bwMode="auto">
          <a:xfrm>
            <a:off x="6069013" y="3117850"/>
            <a:ext cx="284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IU</a:t>
            </a:r>
          </a:p>
        </p:txBody>
      </p:sp>
      <p:sp>
        <p:nvSpPr>
          <p:cNvPr id="37910" name="Rectangle 22"/>
          <p:cNvSpPr>
            <a:spLocks/>
          </p:cNvSpPr>
          <p:nvPr/>
        </p:nvSpPr>
        <p:spPr bwMode="auto">
          <a:xfrm>
            <a:off x="6657975" y="2466975"/>
            <a:ext cx="49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PSC</a:t>
            </a:r>
          </a:p>
        </p:txBody>
      </p:sp>
      <p:sp>
        <p:nvSpPr>
          <p:cNvPr id="37911" name="Oval 23"/>
          <p:cNvSpPr>
            <a:spLocks/>
          </p:cNvSpPr>
          <p:nvPr/>
        </p:nvSpPr>
        <p:spPr bwMode="auto">
          <a:xfrm>
            <a:off x="2868613" y="2970213"/>
            <a:ext cx="160337" cy="158750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12" name="Rectangle 24"/>
          <p:cNvSpPr>
            <a:spLocks/>
          </p:cNvSpPr>
          <p:nvPr/>
        </p:nvSpPr>
        <p:spPr bwMode="auto">
          <a:xfrm>
            <a:off x="2601913" y="3190875"/>
            <a:ext cx="668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NCAR</a:t>
            </a:r>
          </a:p>
        </p:txBody>
      </p:sp>
      <p:sp>
        <p:nvSpPr>
          <p:cNvPr id="37913" name="Oval 25"/>
          <p:cNvSpPr>
            <a:spLocks/>
          </p:cNvSpPr>
          <p:nvPr/>
        </p:nvSpPr>
        <p:spPr bwMode="auto">
          <a:xfrm>
            <a:off x="1039813" y="4156075"/>
            <a:ext cx="147637" cy="160338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14" name="Oval 26"/>
          <p:cNvSpPr>
            <a:spLocks/>
          </p:cNvSpPr>
          <p:nvPr/>
        </p:nvSpPr>
        <p:spPr bwMode="auto">
          <a:xfrm>
            <a:off x="5673725" y="3059113"/>
            <a:ext cx="147638" cy="184150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15" name="Oval 27"/>
          <p:cNvSpPr>
            <a:spLocks/>
          </p:cNvSpPr>
          <p:nvPr/>
        </p:nvSpPr>
        <p:spPr bwMode="auto">
          <a:xfrm>
            <a:off x="5429250" y="3024188"/>
            <a:ext cx="222250" cy="220662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16" name="Oval 28"/>
          <p:cNvSpPr>
            <a:spLocks/>
          </p:cNvSpPr>
          <p:nvPr/>
        </p:nvSpPr>
        <p:spPr bwMode="auto">
          <a:xfrm>
            <a:off x="5553075" y="3146425"/>
            <a:ext cx="206375" cy="220663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17" name="Oval 29"/>
          <p:cNvSpPr>
            <a:spLocks/>
          </p:cNvSpPr>
          <p:nvPr/>
        </p:nvSpPr>
        <p:spPr bwMode="auto">
          <a:xfrm>
            <a:off x="6894513" y="2894013"/>
            <a:ext cx="100012" cy="123825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18" name="Oval 30"/>
          <p:cNvSpPr>
            <a:spLocks/>
          </p:cNvSpPr>
          <p:nvPr/>
        </p:nvSpPr>
        <p:spPr bwMode="auto">
          <a:xfrm>
            <a:off x="6746875" y="2759075"/>
            <a:ext cx="136525" cy="147638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19" name="Oval 31"/>
          <p:cNvSpPr>
            <a:spLocks/>
          </p:cNvSpPr>
          <p:nvPr/>
        </p:nvSpPr>
        <p:spPr bwMode="auto">
          <a:xfrm>
            <a:off x="842963" y="4152900"/>
            <a:ext cx="160337" cy="147638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20" name="Oval 32"/>
          <p:cNvSpPr>
            <a:spLocks/>
          </p:cNvSpPr>
          <p:nvPr/>
        </p:nvSpPr>
        <p:spPr bwMode="auto">
          <a:xfrm>
            <a:off x="896938" y="4229100"/>
            <a:ext cx="204787" cy="219075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21" name="Oval 33"/>
          <p:cNvSpPr>
            <a:spLocks/>
          </p:cNvSpPr>
          <p:nvPr/>
        </p:nvSpPr>
        <p:spPr bwMode="auto">
          <a:xfrm>
            <a:off x="4016375" y="5105400"/>
            <a:ext cx="306388" cy="336550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22" name="Oval 34"/>
          <p:cNvSpPr>
            <a:spLocks/>
          </p:cNvSpPr>
          <p:nvPr/>
        </p:nvSpPr>
        <p:spPr bwMode="auto">
          <a:xfrm>
            <a:off x="5516563" y="2627313"/>
            <a:ext cx="134937" cy="136525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23" name="Oval 35"/>
          <p:cNvSpPr>
            <a:spLocks/>
          </p:cNvSpPr>
          <p:nvPr/>
        </p:nvSpPr>
        <p:spPr bwMode="auto">
          <a:xfrm>
            <a:off x="3268663" y="4389438"/>
            <a:ext cx="963612" cy="887412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 lIns="0" tIns="0" rIns="40639" bIns="0" anchor="ctr"/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srgbClr val="E1E0F4"/>
                </a:solidFill>
                <a:latin typeface="Arial" charset="0"/>
                <a:cs typeface="Arial" charset="0"/>
                <a:sym typeface="Arial" charset="0"/>
              </a:rPr>
              <a:t>(504TF)</a:t>
            </a:r>
          </a:p>
        </p:txBody>
      </p:sp>
      <p:sp>
        <p:nvSpPr>
          <p:cNvPr id="37924" name="Oval 36"/>
          <p:cNvSpPr>
            <a:spLocks/>
          </p:cNvSpPr>
          <p:nvPr/>
        </p:nvSpPr>
        <p:spPr bwMode="auto">
          <a:xfrm>
            <a:off x="5268913" y="3173413"/>
            <a:ext cx="371475" cy="403225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25" name="Oval 37"/>
          <p:cNvSpPr>
            <a:spLocks/>
          </p:cNvSpPr>
          <p:nvPr/>
        </p:nvSpPr>
        <p:spPr bwMode="auto">
          <a:xfrm>
            <a:off x="5256213" y="3573463"/>
            <a:ext cx="1185862" cy="1182687"/>
          </a:xfrm>
          <a:prstGeom prst="ellipse">
            <a:avLst/>
          </a:prstGeom>
          <a:solidFill>
            <a:srgbClr val="33CC33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 lIns="0" tIns="0" rIns="40639" bIns="0" anchor="ctr"/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2008</a:t>
            </a:r>
          </a:p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1200" dirty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(~1PF)</a:t>
            </a:r>
          </a:p>
        </p:txBody>
      </p:sp>
      <p:sp>
        <p:nvSpPr>
          <p:cNvPr id="37926" name="Oval 38"/>
          <p:cNvSpPr>
            <a:spLocks/>
          </p:cNvSpPr>
          <p:nvPr/>
        </p:nvSpPr>
        <p:spPr bwMode="auto">
          <a:xfrm>
            <a:off x="4749800" y="4686300"/>
            <a:ext cx="206375" cy="215900"/>
          </a:xfrm>
          <a:prstGeom prst="ellipse">
            <a:avLst/>
          </a:prstGeom>
          <a:solidFill>
            <a:srgbClr val="B70800"/>
          </a:solidFill>
          <a:ln w="9525">
            <a:solidFill>
              <a:srgbClr val="DFDD00"/>
            </a:solidFill>
            <a:round/>
            <a:headEnd/>
            <a:tailEnd/>
          </a:ln>
        </p:spPr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600" b="1" kern="120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7927" name="Rectangle 39"/>
          <p:cNvSpPr>
            <a:spLocks/>
          </p:cNvSpPr>
          <p:nvPr/>
        </p:nvSpPr>
        <p:spPr bwMode="auto">
          <a:xfrm>
            <a:off x="4464050" y="3897313"/>
            <a:ext cx="118586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Tennessee</a:t>
            </a:r>
          </a:p>
        </p:txBody>
      </p:sp>
      <p:sp>
        <p:nvSpPr>
          <p:cNvPr id="37928" name="Rectangle 40"/>
          <p:cNvSpPr>
            <a:spLocks/>
          </p:cNvSpPr>
          <p:nvPr/>
        </p:nvSpPr>
        <p:spPr bwMode="auto">
          <a:xfrm>
            <a:off x="4157663" y="4389438"/>
            <a:ext cx="987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LONI/LSU</a:t>
            </a:r>
            <a:endParaRPr lang="en-US" b="1" kern="1200">
              <a:solidFill>
                <a:srgbClr val="CBDAFF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7929" name="Rectangle 17"/>
          <p:cNvSpPr>
            <a:spLocks/>
          </p:cNvSpPr>
          <p:nvPr/>
        </p:nvSpPr>
        <p:spPr bwMode="auto">
          <a:xfrm>
            <a:off x="4972050" y="2541588"/>
            <a:ext cx="849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CBDAFF"/>
                </a:solidFill>
                <a:latin typeface="Arial" charset="0"/>
                <a:cs typeface="Arial" charset="0"/>
                <a:sym typeface="Arial" charset="0"/>
              </a:rPr>
              <a:t>UC/ANL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L">
  <a:themeElements>
    <a:clrScheme name="INTL 1">
      <a:dk1>
        <a:srgbClr val="000000"/>
      </a:dk1>
      <a:lt1>
        <a:srgbClr val="FFFFFF"/>
      </a:lt1>
      <a:dk2>
        <a:srgbClr val="0000FF"/>
      </a:dk2>
      <a:lt2>
        <a:srgbClr val="FFFF99"/>
      </a:lt2>
      <a:accent1>
        <a:srgbClr val="009966"/>
      </a:accent1>
      <a:accent2>
        <a:srgbClr val="00CCCC"/>
      </a:accent2>
      <a:accent3>
        <a:srgbClr val="AAAAFF"/>
      </a:accent3>
      <a:accent4>
        <a:srgbClr val="DADADA"/>
      </a:accent4>
      <a:accent5>
        <a:srgbClr val="AACAB8"/>
      </a:accent5>
      <a:accent6>
        <a:srgbClr val="00B9B9"/>
      </a:accent6>
      <a:hlink>
        <a:srgbClr val="000080"/>
      </a:hlink>
      <a:folHlink>
        <a:srgbClr val="9999FF"/>
      </a:folHlink>
    </a:clrScheme>
    <a:fontScheme name="INT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L 1">
        <a:dk1>
          <a:srgbClr val="000000"/>
        </a:dk1>
        <a:lt1>
          <a:srgbClr val="FFFFFF"/>
        </a:lt1>
        <a:dk2>
          <a:srgbClr val="0000FF"/>
        </a:dk2>
        <a:lt2>
          <a:srgbClr val="FFFF99"/>
        </a:lt2>
        <a:accent1>
          <a:srgbClr val="009966"/>
        </a:accent1>
        <a:accent2>
          <a:srgbClr val="00CCCC"/>
        </a:accent2>
        <a:accent3>
          <a:srgbClr val="AAAAFF"/>
        </a:accent3>
        <a:accent4>
          <a:srgbClr val="DADADA"/>
        </a:accent4>
        <a:accent5>
          <a:srgbClr val="AACAB8"/>
        </a:accent5>
        <a:accent6>
          <a:srgbClr val="00B9B9"/>
        </a:accent6>
        <a:hlink>
          <a:srgbClr val="000080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L 2">
        <a:dk1>
          <a:srgbClr val="000000"/>
        </a:dk1>
        <a:lt1>
          <a:srgbClr val="FFFFFF"/>
        </a:lt1>
        <a:dk2>
          <a:srgbClr val="000080"/>
        </a:dk2>
        <a:lt2>
          <a:srgbClr val="003399"/>
        </a:lt2>
        <a:accent1>
          <a:srgbClr val="9999FF"/>
        </a:accent1>
        <a:accent2>
          <a:srgbClr val="FF99FF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E78AE7"/>
        </a:accent6>
        <a:hlink>
          <a:srgbClr val="85AD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DDDDD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2686</Words>
  <Application>Microsoft Office PowerPoint</Application>
  <PresentationFormat>On-screen Show (4:3)</PresentationFormat>
  <Paragraphs>394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Office Theme</vt:lpstr>
      <vt:lpstr>Blank Presentation</vt:lpstr>
      <vt:lpstr>INTL</vt:lpstr>
      <vt:lpstr>Science Clouds and Campus Clouds</vt:lpstr>
      <vt:lpstr>e-moreorlessanything</vt:lpstr>
      <vt:lpstr>What is Cyberinfrastructure</vt:lpstr>
      <vt:lpstr>Web 2.0 Systems illustrate Cyberinfrastructure</vt:lpstr>
      <vt:lpstr>Typical Grid Architecture from Google Search on OGSA Grid Architecture</vt:lpstr>
      <vt:lpstr>Relevance of Web 2.0 to Academia</vt:lpstr>
      <vt:lpstr>Too much Computing?</vt:lpstr>
      <vt:lpstr>Virtual Observatory in Astronomy uses  Cyberinfrastructure to Integrate Experiments</vt:lpstr>
      <vt:lpstr>TeraGrid High Performance Computing Systems 2007-9</vt:lpstr>
      <vt:lpstr>Slide 10</vt:lpstr>
      <vt:lpstr>Slide 11</vt:lpstr>
      <vt:lpstr>BIRN Bioinformatics Research Network</vt:lpstr>
      <vt:lpstr>Grid Workflow Datamining in Earth Science</vt:lpstr>
      <vt:lpstr>Slide 14</vt:lpstr>
      <vt:lpstr>Clouds v Grids Philosophy</vt:lpstr>
      <vt:lpstr>Science and Campus Clouds</vt:lpstr>
      <vt:lpstr>Data Intensive (Science) Applications</vt:lpstr>
      <vt:lpstr>“File/Data Repository” Parallelism</vt:lpstr>
      <vt:lpstr>Data Analysis Examples</vt:lpstr>
      <vt:lpstr>Slide 20</vt:lpstr>
      <vt:lpstr>Slide 21</vt:lpstr>
      <vt:lpstr>Slide 22</vt:lpstr>
      <vt:lpstr>Particle Physics (LHC) Data Analysis</vt:lpstr>
      <vt:lpstr>Reduce Phase of Particle Physics “Find the Higgs” using Dryad</vt:lpstr>
      <vt:lpstr>Cluster Configuration</vt:lpstr>
      <vt:lpstr>Notes on Performance</vt:lpstr>
      <vt:lpstr>Slide 27</vt:lpstr>
      <vt:lpstr>Slide 28</vt:lpstr>
      <vt:lpstr>Some Other File/Data Parallel Examples from Indiana University Biology Dept</vt:lpstr>
      <vt:lpstr>Slide 30</vt:lpstr>
      <vt:lpstr>Slide 31</vt:lpstr>
      <vt:lpstr>The many forms of MapReduce </vt:lpstr>
      <vt:lpstr>Kmeans Clustering in MapReduce</vt:lpstr>
      <vt:lpstr>MapReduce in MPI.NET(C#)</vt:lpstr>
      <vt:lpstr>Data Intensive Cloud Architecture</vt:lpstr>
      <vt:lpstr>Matrix Multiplication - Performance</vt:lpstr>
      <vt:lpstr>Matrix Multiplication - Overhead</vt:lpstr>
      <vt:lpstr>Matrix Multiplication - Speedup</vt:lpstr>
      <vt:lpstr>Kmeans Clustering - Performance</vt:lpstr>
      <vt:lpstr>Kmeans Clustering - Overhead</vt:lpstr>
      <vt:lpstr>Kmeans Clustering - Speedup</vt:lpstr>
      <vt:lpstr>Geoffrey Fox Indiana University 501 N Morton Suite 224 Bloomington IN 47404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ptl</dc:creator>
  <cp:lastModifiedBy> </cp:lastModifiedBy>
  <cp:revision>69</cp:revision>
  <dcterms:created xsi:type="dcterms:W3CDTF">2009-02-17T15:34:47Z</dcterms:created>
  <dcterms:modified xsi:type="dcterms:W3CDTF">2009-04-23T22:12:43Z</dcterms:modified>
</cp:coreProperties>
</file>