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48" r:id="rId1"/>
    <p:sldMasterId id="2147483997" r:id="rId2"/>
  </p:sldMasterIdLst>
  <p:notesMasterIdLst>
    <p:notesMasterId r:id="rId15"/>
  </p:notesMasterIdLst>
  <p:handoutMasterIdLst>
    <p:handoutMasterId r:id="rId16"/>
  </p:handoutMasterIdLst>
  <p:sldIdLst>
    <p:sldId id="302" r:id="rId3"/>
    <p:sldId id="351" r:id="rId4"/>
    <p:sldId id="422" r:id="rId5"/>
    <p:sldId id="417" r:id="rId6"/>
    <p:sldId id="419" r:id="rId7"/>
    <p:sldId id="420" r:id="rId8"/>
    <p:sldId id="405" r:id="rId9"/>
    <p:sldId id="365" r:id="rId10"/>
    <p:sldId id="415" r:id="rId11"/>
    <p:sldId id="367" r:id="rId12"/>
    <p:sldId id="465" r:id="rId13"/>
    <p:sldId id="462" r:id="rId14"/>
  </p:sldIdLst>
  <p:sldSz cx="12188825" cy="6858000"/>
  <p:notesSz cx="6858000" cy="92964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45EA11-1739-47E4-B455-B1FB1A52C819}">
          <p14:sldIdLst>
            <p14:sldId id="302"/>
            <p14:sldId id="351"/>
            <p14:sldId id="422"/>
            <p14:sldId id="417"/>
            <p14:sldId id="419"/>
            <p14:sldId id="420"/>
            <p14:sldId id="405"/>
            <p14:sldId id="365"/>
            <p14:sldId id="415"/>
            <p14:sldId id="367"/>
            <p14:sldId id="465"/>
            <p14:sldId id="46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00"/>
    <a:srgbClr val="000000"/>
    <a:srgbClr val="0075B0"/>
    <a:srgbClr val="7F7F7F"/>
    <a:srgbClr val="4D4F53"/>
    <a:srgbClr val="474747"/>
    <a:srgbClr val="5E5E5E"/>
    <a:srgbClr val="E98300"/>
    <a:srgbClr val="525252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10" autoAdjust="0"/>
    <p:restoredTop sz="91942" autoAdjust="0"/>
  </p:normalViewPr>
  <p:slideViewPr>
    <p:cSldViewPr snapToGrid="0">
      <p:cViewPr>
        <p:scale>
          <a:sx n="66" d="100"/>
          <a:sy n="66" d="100"/>
        </p:scale>
        <p:origin x="-1320" y="-498"/>
      </p:cViewPr>
      <p:guideLst>
        <p:guide orient="horz" pos="1120"/>
        <p:guide orient="horz" pos="4117"/>
        <p:guide orient="horz" pos="4207"/>
        <p:guide orient="horz" pos="699"/>
        <p:guide orient="horz" pos="4175"/>
        <p:guide orient="horz" pos="4248"/>
        <p:guide orient="horz" pos="3945"/>
        <p:guide pos="947"/>
        <p:guide pos="3846"/>
        <p:guide pos="7616"/>
        <p:guide pos="1863"/>
        <p:guide pos="7469"/>
      </p:guideLst>
    </p:cSldViewPr>
  </p:slideViewPr>
  <p:outlineViewPr>
    <p:cViewPr>
      <p:scale>
        <a:sx n="33" d="100"/>
        <a:sy n="33" d="100"/>
      </p:scale>
      <p:origin x="0" y="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2080"/>
    </p:cViewPr>
  </p:sorterViewPr>
  <p:notesViewPr>
    <p:cSldViewPr snapToGrid="0">
      <p:cViewPr>
        <p:scale>
          <a:sx n="80" d="100"/>
          <a:sy n="80" d="100"/>
        </p:scale>
        <p:origin x="-3588" y="-390"/>
      </p:cViewPr>
      <p:guideLst>
        <p:guide orient="horz" pos="2928"/>
        <p:guide pos="439"/>
        <p:guide pos="389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456810" cy="46513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pPr>
              <a:defRPr/>
            </a:pPr>
            <a:fld id="{CCFC2C64-2605-4472-B08B-7B4E90370BB9}" type="datetimeFigureOut">
              <a:rPr lang="en-US"/>
              <a:pPr>
                <a:defRPr/>
              </a:pPr>
              <a:t>11/14/2012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48056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2B143A-5707-4BEA-B276-9934CEA646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68"/>
          <p:cNvGrpSpPr/>
          <p:nvPr/>
        </p:nvGrpSpPr>
        <p:grpSpPr>
          <a:xfrm>
            <a:off x="523876" y="59375"/>
            <a:ext cx="1138669" cy="450787"/>
            <a:chOff x="727075" y="755650"/>
            <a:chExt cx="1776413" cy="703263"/>
          </a:xfrm>
          <a:solidFill>
            <a:srgbClr val="4D4F53"/>
          </a:solidFill>
        </p:grpSpPr>
        <p:sp>
          <p:nvSpPr>
            <p:cNvPr id="7" name="Freeform 57"/>
            <p:cNvSpPr>
              <a:spLocks noEditPoints="1"/>
            </p:cNvSpPr>
            <p:nvPr/>
          </p:nvSpPr>
          <p:spPr bwMode="auto">
            <a:xfrm>
              <a:off x="2416175" y="925513"/>
              <a:ext cx="87313" cy="8890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6"/>
                </a:cxn>
                <a:cxn ang="0">
                  <a:pos x="17" y="33"/>
                </a:cxn>
                <a:cxn ang="0">
                  <a:pos x="33" y="16"/>
                </a:cxn>
                <a:cxn ang="0">
                  <a:pos x="33" y="16"/>
                </a:cxn>
                <a:cxn ang="0">
                  <a:pos x="17" y="0"/>
                </a:cxn>
                <a:cxn ang="0">
                  <a:pos x="17" y="31"/>
                </a:cxn>
                <a:cxn ang="0">
                  <a:pos x="2" y="16"/>
                </a:cxn>
                <a:cxn ang="0">
                  <a:pos x="17" y="2"/>
                </a:cxn>
                <a:cxn ang="0">
                  <a:pos x="31" y="16"/>
                </a:cxn>
                <a:cxn ang="0">
                  <a:pos x="17" y="31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6" y="33"/>
                    <a:pt x="33" y="25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6" y="0"/>
                    <a:pt x="17" y="0"/>
                  </a:cubicBezTo>
                  <a:close/>
                  <a:moveTo>
                    <a:pt x="17" y="31"/>
                  </a:moveTo>
                  <a:cubicBezTo>
                    <a:pt x="9" y="31"/>
                    <a:pt x="2" y="24"/>
                    <a:pt x="2" y="16"/>
                  </a:cubicBezTo>
                  <a:cubicBezTo>
                    <a:pt x="2" y="8"/>
                    <a:pt x="9" y="2"/>
                    <a:pt x="17" y="2"/>
                  </a:cubicBezTo>
                  <a:cubicBezTo>
                    <a:pt x="25" y="2"/>
                    <a:pt x="31" y="8"/>
                    <a:pt x="31" y="16"/>
                  </a:cubicBezTo>
                  <a:cubicBezTo>
                    <a:pt x="31" y="24"/>
                    <a:pt x="25" y="31"/>
                    <a:pt x="17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58"/>
            <p:cNvSpPr>
              <a:spLocks noEditPoints="1"/>
            </p:cNvSpPr>
            <p:nvPr/>
          </p:nvSpPr>
          <p:spPr bwMode="auto">
            <a:xfrm>
              <a:off x="2443163" y="944563"/>
              <a:ext cx="36513" cy="47625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3" y="18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11" y="16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4" y="15"/>
                </a:cxn>
                <a:cxn ang="0">
                  <a:pos x="10" y="10"/>
                </a:cxn>
                <a:cxn ang="0">
                  <a:pos x="14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1" y="5"/>
                </a:cxn>
                <a:cxn ang="0">
                  <a:pos x="6" y="9"/>
                </a:cxn>
              </a:cxnLst>
              <a:rect l="0" t="0" r="r" b="b"/>
              <a:pathLst>
                <a:path w="14" h="18">
                  <a:moveTo>
                    <a:pt x="14" y="5"/>
                  </a:moveTo>
                  <a:cubicBezTo>
                    <a:pt x="14" y="1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1"/>
                    <a:pt x="11" y="12"/>
                    <a:pt x="11" y="16"/>
                  </a:cubicBezTo>
                  <a:cubicBezTo>
                    <a:pt x="11" y="17"/>
                    <a:pt x="11" y="18"/>
                    <a:pt x="11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7"/>
                    <a:pt x="14" y="15"/>
                  </a:cubicBezTo>
                  <a:cubicBezTo>
                    <a:pt x="14" y="12"/>
                    <a:pt x="12" y="10"/>
                    <a:pt x="10" y="10"/>
                  </a:cubicBezTo>
                  <a:cubicBezTo>
                    <a:pt x="12" y="9"/>
                    <a:pt x="14" y="8"/>
                    <a:pt x="14" y="5"/>
                  </a:cubicBezTo>
                  <a:close/>
                  <a:moveTo>
                    <a:pt x="6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2"/>
                    <a:pt x="11" y="3"/>
                    <a:pt x="11" y="5"/>
                  </a:cubicBezTo>
                  <a:cubicBezTo>
                    <a:pt x="11" y="8"/>
                    <a:pt x="9" y="9"/>
                    <a:pt x="6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Freeform 59"/>
            <p:cNvSpPr>
              <a:spLocks/>
            </p:cNvSpPr>
            <p:nvPr/>
          </p:nvSpPr>
          <p:spPr bwMode="auto">
            <a:xfrm>
              <a:off x="1227138" y="925513"/>
              <a:ext cx="276225" cy="366713"/>
            </a:xfrm>
            <a:custGeom>
              <a:avLst/>
              <a:gdLst/>
              <a:ahLst/>
              <a:cxnLst>
                <a:cxn ang="0">
                  <a:pos x="52" y="231"/>
                </a:cxn>
                <a:cxn ang="0">
                  <a:pos x="121" y="231"/>
                </a:cxn>
                <a:cxn ang="0">
                  <a:pos x="121" y="61"/>
                </a:cxn>
                <a:cxn ang="0">
                  <a:pos x="174" y="61"/>
                </a:cxn>
                <a:cxn ang="0">
                  <a:pos x="174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52" y="61"/>
                </a:cxn>
                <a:cxn ang="0">
                  <a:pos x="52" y="231"/>
                </a:cxn>
              </a:cxnLst>
              <a:rect l="0" t="0" r="r" b="b"/>
              <a:pathLst>
                <a:path w="174" h="231">
                  <a:moveTo>
                    <a:pt x="52" y="231"/>
                  </a:moveTo>
                  <a:lnTo>
                    <a:pt x="121" y="231"/>
                  </a:lnTo>
                  <a:lnTo>
                    <a:pt x="121" y="61"/>
                  </a:lnTo>
                  <a:lnTo>
                    <a:pt x="174" y="61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52" y="61"/>
                  </a:lnTo>
                  <a:lnTo>
                    <a:pt x="52" y="2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Rectangle 60"/>
            <p:cNvSpPr>
              <a:spLocks noChangeArrowheads="1"/>
            </p:cNvSpPr>
            <p:nvPr/>
          </p:nvSpPr>
          <p:spPr bwMode="auto">
            <a:xfrm>
              <a:off x="1876425" y="925513"/>
              <a:ext cx="107950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Freeform 61"/>
            <p:cNvSpPr>
              <a:spLocks/>
            </p:cNvSpPr>
            <p:nvPr/>
          </p:nvSpPr>
          <p:spPr bwMode="auto">
            <a:xfrm>
              <a:off x="2001838" y="925513"/>
              <a:ext cx="401638" cy="366713"/>
            </a:xfrm>
            <a:custGeom>
              <a:avLst/>
              <a:gdLst/>
              <a:ahLst/>
              <a:cxnLst>
                <a:cxn ang="0">
                  <a:pos x="83" y="231"/>
                </a:cxn>
                <a:cxn ang="0">
                  <a:pos x="132" y="164"/>
                </a:cxn>
                <a:cxn ang="0">
                  <a:pos x="170" y="231"/>
                </a:cxn>
                <a:cxn ang="0">
                  <a:pos x="253" y="231"/>
                </a:cxn>
                <a:cxn ang="0">
                  <a:pos x="172" y="106"/>
                </a:cxn>
                <a:cxn ang="0">
                  <a:pos x="249" y="0"/>
                </a:cxn>
                <a:cxn ang="0">
                  <a:pos x="164" y="0"/>
                </a:cxn>
                <a:cxn ang="0">
                  <a:pos x="132" y="49"/>
                </a:cxn>
                <a:cxn ang="0">
                  <a:pos x="105" y="0"/>
                </a:cxn>
                <a:cxn ang="0">
                  <a:pos x="21" y="0"/>
                </a:cxn>
                <a:cxn ang="0">
                  <a:pos x="92" y="106"/>
                </a:cxn>
                <a:cxn ang="0">
                  <a:pos x="0" y="231"/>
                </a:cxn>
                <a:cxn ang="0">
                  <a:pos x="83" y="231"/>
                </a:cxn>
              </a:cxnLst>
              <a:rect l="0" t="0" r="r" b="b"/>
              <a:pathLst>
                <a:path w="253" h="231">
                  <a:moveTo>
                    <a:pt x="83" y="231"/>
                  </a:moveTo>
                  <a:lnTo>
                    <a:pt x="132" y="164"/>
                  </a:lnTo>
                  <a:lnTo>
                    <a:pt x="170" y="231"/>
                  </a:lnTo>
                  <a:lnTo>
                    <a:pt x="253" y="231"/>
                  </a:lnTo>
                  <a:lnTo>
                    <a:pt x="172" y="106"/>
                  </a:lnTo>
                  <a:lnTo>
                    <a:pt x="249" y="0"/>
                  </a:lnTo>
                  <a:lnTo>
                    <a:pt x="164" y="0"/>
                  </a:lnTo>
                  <a:lnTo>
                    <a:pt x="132" y="49"/>
                  </a:lnTo>
                  <a:lnTo>
                    <a:pt x="105" y="0"/>
                  </a:lnTo>
                  <a:lnTo>
                    <a:pt x="21" y="0"/>
                  </a:lnTo>
                  <a:lnTo>
                    <a:pt x="92" y="106"/>
                  </a:lnTo>
                  <a:lnTo>
                    <a:pt x="0" y="231"/>
                  </a:lnTo>
                  <a:lnTo>
                    <a:pt x="83" y="2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Rectangle 62"/>
            <p:cNvSpPr>
              <a:spLocks noChangeArrowheads="1"/>
            </p:cNvSpPr>
            <p:nvPr/>
          </p:nvSpPr>
          <p:spPr bwMode="auto">
            <a:xfrm>
              <a:off x="1089025" y="925513"/>
              <a:ext cx="109538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63"/>
            <p:cNvSpPr>
              <a:spLocks/>
            </p:cNvSpPr>
            <p:nvPr/>
          </p:nvSpPr>
          <p:spPr bwMode="auto">
            <a:xfrm>
              <a:off x="727075" y="917575"/>
              <a:ext cx="327025" cy="382588"/>
            </a:xfrm>
            <a:custGeom>
              <a:avLst/>
              <a:gdLst/>
              <a:ahLst/>
              <a:cxnLst>
                <a:cxn ang="0">
                  <a:pos x="72" y="143"/>
                </a:cxn>
                <a:cxn ang="0">
                  <a:pos x="123" y="121"/>
                </a:cxn>
                <a:cxn ang="0">
                  <a:pos x="102" y="86"/>
                </a:cxn>
                <a:cxn ang="0">
                  <a:pos x="72" y="103"/>
                </a:cxn>
                <a:cxn ang="0">
                  <a:pos x="42" y="71"/>
                </a:cxn>
                <a:cxn ang="0">
                  <a:pos x="72" y="40"/>
                </a:cxn>
                <a:cxn ang="0">
                  <a:pos x="102" y="57"/>
                </a:cxn>
                <a:cxn ang="0">
                  <a:pos x="123" y="22"/>
                </a:cxn>
                <a:cxn ang="0">
                  <a:pos x="72" y="0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72" y="143"/>
                </a:cxn>
              </a:cxnLst>
              <a:rect l="0" t="0" r="r" b="b"/>
              <a:pathLst>
                <a:path w="123" h="143">
                  <a:moveTo>
                    <a:pt x="72" y="143"/>
                  </a:moveTo>
                  <a:cubicBezTo>
                    <a:pt x="92" y="143"/>
                    <a:pt x="110" y="135"/>
                    <a:pt x="123" y="121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96" y="96"/>
                    <a:pt x="84" y="103"/>
                    <a:pt x="72" y="103"/>
                  </a:cubicBezTo>
                  <a:cubicBezTo>
                    <a:pt x="54" y="103"/>
                    <a:pt x="42" y="89"/>
                    <a:pt x="42" y="71"/>
                  </a:cubicBezTo>
                  <a:cubicBezTo>
                    <a:pt x="42" y="54"/>
                    <a:pt x="54" y="40"/>
                    <a:pt x="72" y="40"/>
                  </a:cubicBezTo>
                  <a:cubicBezTo>
                    <a:pt x="84" y="40"/>
                    <a:pt x="96" y="47"/>
                    <a:pt x="102" y="57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11"/>
                    <a:pt x="32" y="143"/>
                    <a:pt x="72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64"/>
            <p:cNvSpPr>
              <a:spLocks noEditPoints="1"/>
            </p:cNvSpPr>
            <p:nvPr/>
          </p:nvSpPr>
          <p:spPr bwMode="auto">
            <a:xfrm>
              <a:off x="1533525" y="925513"/>
              <a:ext cx="315913" cy="366713"/>
            </a:xfrm>
            <a:custGeom>
              <a:avLst/>
              <a:gdLst/>
              <a:ahLst/>
              <a:cxnLst>
                <a:cxn ang="0">
                  <a:pos x="41" y="96"/>
                </a:cxn>
                <a:cxn ang="0">
                  <a:pos x="67" y="137"/>
                </a:cxn>
                <a:cxn ang="0">
                  <a:pos x="119" y="137"/>
                </a:cxn>
                <a:cxn ang="0">
                  <a:pos x="77" y="82"/>
                </a:cxn>
                <a:cxn ang="0">
                  <a:pos x="102" y="43"/>
                </a:cxn>
                <a:cxn ang="0">
                  <a:pos x="91" y="13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41" y="137"/>
                </a:cxn>
                <a:cxn ang="0">
                  <a:pos x="41" y="96"/>
                </a:cxn>
                <a:cxn ang="0">
                  <a:pos x="41" y="29"/>
                </a:cxn>
                <a:cxn ang="0">
                  <a:pos x="62" y="35"/>
                </a:cxn>
                <a:cxn ang="0">
                  <a:pos x="66" y="46"/>
                </a:cxn>
                <a:cxn ang="0">
                  <a:pos x="41" y="62"/>
                </a:cxn>
                <a:cxn ang="0">
                  <a:pos x="41" y="29"/>
                </a:cxn>
              </a:cxnLst>
              <a:rect l="0" t="0" r="r" b="b"/>
              <a:pathLst>
                <a:path w="119" h="137">
                  <a:moveTo>
                    <a:pt x="41" y="96"/>
                  </a:moveTo>
                  <a:cubicBezTo>
                    <a:pt x="67" y="137"/>
                    <a:pt x="67" y="137"/>
                    <a:pt x="67" y="13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92" y="77"/>
                    <a:pt x="102" y="62"/>
                    <a:pt x="102" y="43"/>
                  </a:cubicBezTo>
                  <a:cubicBezTo>
                    <a:pt x="102" y="31"/>
                    <a:pt x="99" y="20"/>
                    <a:pt x="91" y="13"/>
                  </a:cubicBezTo>
                  <a:cubicBezTo>
                    <a:pt x="82" y="4"/>
                    <a:pt x="70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41" y="137"/>
                    <a:pt x="41" y="137"/>
                    <a:pt x="41" y="137"/>
                  </a:cubicBezTo>
                  <a:lnTo>
                    <a:pt x="41" y="96"/>
                  </a:lnTo>
                  <a:close/>
                  <a:moveTo>
                    <a:pt x="41" y="29"/>
                  </a:moveTo>
                  <a:cubicBezTo>
                    <a:pt x="48" y="29"/>
                    <a:pt x="57" y="30"/>
                    <a:pt x="62" y="35"/>
                  </a:cubicBezTo>
                  <a:cubicBezTo>
                    <a:pt x="64" y="37"/>
                    <a:pt x="66" y="41"/>
                    <a:pt x="66" y="46"/>
                  </a:cubicBezTo>
                  <a:cubicBezTo>
                    <a:pt x="66" y="57"/>
                    <a:pt x="58" y="61"/>
                    <a:pt x="41" y="62"/>
                  </a:cubicBezTo>
                  <a:lnTo>
                    <a:pt x="41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Oval 65"/>
            <p:cNvSpPr>
              <a:spLocks noChangeArrowheads="1"/>
            </p:cNvSpPr>
            <p:nvPr/>
          </p:nvSpPr>
          <p:spPr bwMode="auto">
            <a:xfrm>
              <a:off x="1074738" y="755650"/>
              <a:ext cx="136525" cy="1397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Oval 66"/>
            <p:cNvSpPr>
              <a:spLocks noChangeArrowheads="1"/>
            </p:cNvSpPr>
            <p:nvPr/>
          </p:nvSpPr>
          <p:spPr bwMode="auto">
            <a:xfrm>
              <a:off x="1860550" y="1322388"/>
              <a:ext cx="138113" cy="1365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376812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2987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8C93FE8-3C42-4467-93C0-FA07AE06CEE7}" type="datetimeFigureOut">
              <a:rPr lang="en-US"/>
              <a:pPr>
                <a:defRPr/>
              </a:pPr>
              <a:t>11/14/2012</a:t>
            </a:fld>
            <a:endParaRPr lang="en-US" dirty="0"/>
          </a:p>
        </p:txBody>
      </p:sp>
      <p:sp>
        <p:nvSpPr>
          <p:cNvPr id="2253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71513" y="698500"/>
            <a:ext cx="5514975" cy="3103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3942609"/>
            <a:ext cx="5486400" cy="48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2987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203375E-CEC1-4AC3-BBFC-3A408BFC8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7" name="Group 68"/>
          <p:cNvGrpSpPr/>
          <p:nvPr/>
        </p:nvGrpSpPr>
        <p:grpSpPr>
          <a:xfrm>
            <a:off x="666380" y="106875"/>
            <a:ext cx="972415" cy="384969"/>
            <a:chOff x="727075" y="755650"/>
            <a:chExt cx="1776413" cy="703263"/>
          </a:xfrm>
          <a:solidFill>
            <a:srgbClr val="4D4F53"/>
          </a:solidFill>
        </p:grpSpPr>
        <p:sp>
          <p:nvSpPr>
            <p:cNvPr id="8" name="Freeform 57"/>
            <p:cNvSpPr>
              <a:spLocks noEditPoints="1"/>
            </p:cNvSpPr>
            <p:nvPr/>
          </p:nvSpPr>
          <p:spPr bwMode="auto">
            <a:xfrm>
              <a:off x="2416175" y="925513"/>
              <a:ext cx="87313" cy="8890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6"/>
                </a:cxn>
                <a:cxn ang="0">
                  <a:pos x="17" y="33"/>
                </a:cxn>
                <a:cxn ang="0">
                  <a:pos x="33" y="16"/>
                </a:cxn>
                <a:cxn ang="0">
                  <a:pos x="33" y="16"/>
                </a:cxn>
                <a:cxn ang="0">
                  <a:pos x="17" y="0"/>
                </a:cxn>
                <a:cxn ang="0">
                  <a:pos x="17" y="31"/>
                </a:cxn>
                <a:cxn ang="0">
                  <a:pos x="2" y="16"/>
                </a:cxn>
                <a:cxn ang="0">
                  <a:pos x="17" y="2"/>
                </a:cxn>
                <a:cxn ang="0">
                  <a:pos x="31" y="16"/>
                </a:cxn>
                <a:cxn ang="0">
                  <a:pos x="17" y="31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6" y="33"/>
                    <a:pt x="33" y="25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6" y="0"/>
                    <a:pt x="17" y="0"/>
                  </a:cubicBezTo>
                  <a:close/>
                  <a:moveTo>
                    <a:pt x="17" y="31"/>
                  </a:moveTo>
                  <a:cubicBezTo>
                    <a:pt x="9" y="31"/>
                    <a:pt x="2" y="24"/>
                    <a:pt x="2" y="16"/>
                  </a:cubicBezTo>
                  <a:cubicBezTo>
                    <a:pt x="2" y="8"/>
                    <a:pt x="9" y="2"/>
                    <a:pt x="17" y="2"/>
                  </a:cubicBezTo>
                  <a:cubicBezTo>
                    <a:pt x="25" y="2"/>
                    <a:pt x="31" y="8"/>
                    <a:pt x="31" y="16"/>
                  </a:cubicBezTo>
                  <a:cubicBezTo>
                    <a:pt x="31" y="24"/>
                    <a:pt x="25" y="31"/>
                    <a:pt x="17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Freeform 58"/>
            <p:cNvSpPr>
              <a:spLocks noEditPoints="1"/>
            </p:cNvSpPr>
            <p:nvPr/>
          </p:nvSpPr>
          <p:spPr bwMode="auto">
            <a:xfrm>
              <a:off x="2443163" y="944563"/>
              <a:ext cx="36513" cy="47625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3" y="18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11" y="16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4" y="15"/>
                </a:cxn>
                <a:cxn ang="0">
                  <a:pos x="10" y="10"/>
                </a:cxn>
                <a:cxn ang="0">
                  <a:pos x="14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1" y="5"/>
                </a:cxn>
                <a:cxn ang="0">
                  <a:pos x="6" y="9"/>
                </a:cxn>
              </a:cxnLst>
              <a:rect l="0" t="0" r="r" b="b"/>
              <a:pathLst>
                <a:path w="14" h="18">
                  <a:moveTo>
                    <a:pt x="14" y="5"/>
                  </a:moveTo>
                  <a:cubicBezTo>
                    <a:pt x="14" y="1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1"/>
                    <a:pt x="11" y="12"/>
                    <a:pt x="11" y="16"/>
                  </a:cubicBezTo>
                  <a:cubicBezTo>
                    <a:pt x="11" y="17"/>
                    <a:pt x="11" y="18"/>
                    <a:pt x="11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7"/>
                    <a:pt x="14" y="15"/>
                  </a:cubicBezTo>
                  <a:cubicBezTo>
                    <a:pt x="14" y="12"/>
                    <a:pt x="12" y="10"/>
                    <a:pt x="10" y="10"/>
                  </a:cubicBezTo>
                  <a:cubicBezTo>
                    <a:pt x="12" y="9"/>
                    <a:pt x="14" y="8"/>
                    <a:pt x="14" y="5"/>
                  </a:cubicBezTo>
                  <a:close/>
                  <a:moveTo>
                    <a:pt x="6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2"/>
                    <a:pt x="11" y="3"/>
                    <a:pt x="11" y="5"/>
                  </a:cubicBezTo>
                  <a:cubicBezTo>
                    <a:pt x="11" y="8"/>
                    <a:pt x="9" y="9"/>
                    <a:pt x="6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59"/>
            <p:cNvSpPr>
              <a:spLocks/>
            </p:cNvSpPr>
            <p:nvPr/>
          </p:nvSpPr>
          <p:spPr bwMode="auto">
            <a:xfrm>
              <a:off x="1227138" y="925513"/>
              <a:ext cx="276225" cy="366713"/>
            </a:xfrm>
            <a:custGeom>
              <a:avLst/>
              <a:gdLst/>
              <a:ahLst/>
              <a:cxnLst>
                <a:cxn ang="0">
                  <a:pos x="52" y="231"/>
                </a:cxn>
                <a:cxn ang="0">
                  <a:pos x="121" y="231"/>
                </a:cxn>
                <a:cxn ang="0">
                  <a:pos x="121" y="61"/>
                </a:cxn>
                <a:cxn ang="0">
                  <a:pos x="174" y="61"/>
                </a:cxn>
                <a:cxn ang="0">
                  <a:pos x="174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52" y="61"/>
                </a:cxn>
                <a:cxn ang="0">
                  <a:pos x="52" y="231"/>
                </a:cxn>
              </a:cxnLst>
              <a:rect l="0" t="0" r="r" b="b"/>
              <a:pathLst>
                <a:path w="174" h="231">
                  <a:moveTo>
                    <a:pt x="52" y="231"/>
                  </a:moveTo>
                  <a:lnTo>
                    <a:pt x="121" y="231"/>
                  </a:lnTo>
                  <a:lnTo>
                    <a:pt x="121" y="61"/>
                  </a:lnTo>
                  <a:lnTo>
                    <a:pt x="174" y="61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52" y="61"/>
                  </a:lnTo>
                  <a:lnTo>
                    <a:pt x="52" y="2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Rectangle 60"/>
            <p:cNvSpPr>
              <a:spLocks noChangeArrowheads="1"/>
            </p:cNvSpPr>
            <p:nvPr/>
          </p:nvSpPr>
          <p:spPr bwMode="auto">
            <a:xfrm>
              <a:off x="1876425" y="925513"/>
              <a:ext cx="107950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61"/>
            <p:cNvSpPr>
              <a:spLocks/>
            </p:cNvSpPr>
            <p:nvPr/>
          </p:nvSpPr>
          <p:spPr bwMode="auto">
            <a:xfrm>
              <a:off x="2001838" y="925513"/>
              <a:ext cx="401638" cy="366713"/>
            </a:xfrm>
            <a:custGeom>
              <a:avLst/>
              <a:gdLst/>
              <a:ahLst/>
              <a:cxnLst>
                <a:cxn ang="0">
                  <a:pos x="83" y="231"/>
                </a:cxn>
                <a:cxn ang="0">
                  <a:pos x="132" y="164"/>
                </a:cxn>
                <a:cxn ang="0">
                  <a:pos x="170" y="231"/>
                </a:cxn>
                <a:cxn ang="0">
                  <a:pos x="253" y="231"/>
                </a:cxn>
                <a:cxn ang="0">
                  <a:pos x="172" y="106"/>
                </a:cxn>
                <a:cxn ang="0">
                  <a:pos x="249" y="0"/>
                </a:cxn>
                <a:cxn ang="0">
                  <a:pos x="164" y="0"/>
                </a:cxn>
                <a:cxn ang="0">
                  <a:pos x="132" y="49"/>
                </a:cxn>
                <a:cxn ang="0">
                  <a:pos x="105" y="0"/>
                </a:cxn>
                <a:cxn ang="0">
                  <a:pos x="21" y="0"/>
                </a:cxn>
                <a:cxn ang="0">
                  <a:pos x="92" y="106"/>
                </a:cxn>
                <a:cxn ang="0">
                  <a:pos x="0" y="231"/>
                </a:cxn>
                <a:cxn ang="0">
                  <a:pos x="83" y="231"/>
                </a:cxn>
              </a:cxnLst>
              <a:rect l="0" t="0" r="r" b="b"/>
              <a:pathLst>
                <a:path w="253" h="231">
                  <a:moveTo>
                    <a:pt x="83" y="231"/>
                  </a:moveTo>
                  <a:lnTo>
                    <a:pt x="132" y="164"/>
                  </a:lnTo>
                  <a:lnTo>
                    <a:pt x="170" y="231"/>
                  </a:lnTo>
                  <a:lnTo>
                    <a:pt x="253" y="231"/>
                  </a:lnTo>
                  <a:lnTo>
                    <a:pt x="172" y="106"/>
                  </a:lnTo>
                  <a:lnTo>
                    <a:pt x="249" y="0"/>
                  </a:lnTo>
                  <a:lnTo>
                    <a:pt x="164" y="0"/>
                  </a:lnTo>
                  <a:lnTo>
                    <a:pt x="132" y="49"/>
                  </a:lnTo>
                  <a:lnTo>
                    <a:pt x="105" y="0"/>
                  </a:lnTo>
                  <a:lnTo>
                    <a:pt x="21" y="0"/>
                  </a:lnTo>
                  <a:lnTo>
                    <a:pt x="92" y="106"/>
                  </a:lnTo>
                  <a:lnTo>
                    <a:pt x="0" y="231"/>
                  </a:lnTo>
                  <a:lnTo>
                    <a:pt x="83" y="2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Rectangle 62"/>
            <p:cNvSpPr>
              <a:spLocks noChangeArrowheads="1"/>
            </p:cNvSpPr>
            <p:nvPr/>
          </p:nvSpPr>
          <p:spPr bwMode="auto">
            <a:xfrm>
              <a:off x="1089025" y="925513"/>
              <a:ext cx="109538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63"/>
            <p:cNvSpPr>
              <a:spLocks/>
            </p:cNvSpPr>
            <p:nvPr/>
          </p:nvSpPr>
          <p:spPr bwMode="auto">
            <a:xfrm>
              <a:off x="727075" y="917575"/>
              <a:ext cx="327025" cy="382588"/>
            </a:xfrm>
            <a:custGeom>
              <a:avLst/>
              <a:gdLst/>
              <a:ahLst/>
              <a:cxnLst>
                <a:cxn ang="0">
                  <a:pos x="72" y="143"/>
                </a:cxn>
                <a:cxn ang="0">
                  <a:pos x="123" y="121"/>
                </a:cxn>
                <a:cxn ang="0">
                  <a:pos x="102" y="86"/>
                </a:cxn>
                <a:cxn ang="0">
                  <a:pos x="72" y="103"/>
                </a:cxn>
                <a:cxn ang="0">
                  <a:pos x="42" y="71"/>
                </a:cxn>
                <a:cxn ang="0">
                  <a:pos x="72" y="40"/>
                </a:cxn>
                <a:cxn ang="0">
                  <a:pos x="102" y="57"/>
                </a:cxn>
                <a:cxn ang="0">
                  <a:pos x="123" y="22"/>
                </a:cxn>
                <a:cxn ang="0">
                  <a:pos x="72" y="0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72" y="143"/>
                </a:cxn>
              </a:cxnLst>
              <a:rect l="0" t="0" r="r" b="b"/>
              <a:pathLst>
                <a:path w="123" h="143">
                  <a:moveTo>
                    <a:pt x="72" y="143"/>
                  </a:moveTo>
                  <a:cubicBezTo>
                    <a:pt x="92" y="143"/>
                    <a:pt x="110" y="135"/>
                    <a:pt x="123" y="121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96" y="96"/>
                    <a:pt x="84" y="103"/>
                    <a:pt x="72" y="103"/>
                  </a:cubicBezTo>
                  <a:cubicBezTo>
                    <a:pt x="54" y="103"/>
                    <a:pt x="42" y="89"/>
                    <a:pt x="42" y="71"/>
                  </a:cubicBezTo>
                  <a:cubicBezTo>
                    <a:pt x="42" y="54"/>
                    <a:pt x="54" y="40"/>
                    <a:pt x="72" y="40"/>
                  </a:cubicBezTo>
                  <a:cubicBezTo>
                    <a:pt x="84" y="40"/>
                    <a:pt x="96" y="47"/>
                    <a:pt x="102" y="57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11"/>
                    <a:pt x="32" y="143"/>
                    <a:pt x="72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64"/>
            <p:cNvSpPr>
              <a:spLocks noEditPoints="1"/>
            </p:cNvSpPr>
            <p:nvPr/>
          </p:nvSpPr>
          <p:spPr bwMode="auto">
            <a:xfrm>
              <a:off x="1533525" y="925513"/>
              <a:ext cx="315913" cy="366713"/>
            </a:xfrm>
            <a:custGeom>
              <a:avLst/>
              <a:gdLst/>
              <a:ahLst/>
              <a:cxnLst>
                <a:cxn ang="0">
                  <a:pos x="41" y="96"/>
                </a:cxn>
                <a:cxn ang="0">
                  <a:pos x="67" y="137"/>
                </a:cxn>
                <a:cxn ang="0">
                  <a:pos x="119" y="137"/>
                </a:cxn>
                <a:cxn ang="0">
                  <a:pos x="77" y="82"/>
                </a:cxn>
                <a:cxn ang="0">
                  <a:pos x="102" y="43"/>
                </a:cxn>
                <a:cxn ang="0">
                  <a:pos x="91" y="13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41" y="137"/>
                </a:cxn>
                <a:cxn ang="0">
                  <a:pos x="41" y="96"/>
                </a:cxn>
                <a:cxn ang="0">
                  <a:pos x="41" y="29"/>
                </a:cxn>
                <a:cxn ang="0">
                  <a:pos x="62" y="35"/>
                </a:cxn>
                <a:cxn ang="0">
                  <a:pos x="66" y="46"/>
                </a:cxn>
                <a:cxn ang="0">
                  <a:pos x="41" y="62"/>
                </a:cxn>
                <a:cxn ang="0">
                  <a:pos x="41" y="29"/>
                </a:cxn>
              </a:cxnLst>
              <a:rect l="0" t="0" r="r" b="b"/>
              <a:pathLst>
                <a:path w="119" h="137">
                  <a:moveTo>
                    <a:pt x="41" y="96"/>
                  </a:moveTo>
                  <a:cubicBezTo>
                    <a:pt x="67" y="137"/>
                    <a:pt x="67" y="137"/>
                    <a:pt x="67" y="13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92" y="77"/>
                    <a:pt x="102" y="62"/>
                    <a:pt x="102" y="43"/>
                  </a:cubicBezTo>
                  <a:cubicBezTo>
                    <a:pt x="102" y="31"/>
                    <a:pt x="99" y="20"/>
                    <a:pt x="91" y="13"/>
                  </a:cubicBezTo>
                  <a:cubicBezTo>
                    <a:pt x="82" y="4"/>
                    <a:pt x="70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41" y="137"/>
                    <a:pt x="41" y="137"/>
                    <a:pt x="41" y="137"/>
                  </a:cubicBezTo>
                  <a:lnTo>
                    <a:pt x="41" y="96"/>
                  </a:lnTo>
                  <a:close/>
                  <a:moveTo>
                    <a:pt x="41" y="29"/>
                  </a:moveTo>
                  <a:cubicBezTo>
                    <a:pt x="48" y="29"/>
                    <a:pt x="57" y="30"/>
                    <a:pt x="62" y="35"/>
                  </a:cubicBezTo>
                  <a:cubicBezTo>
                    <a:pt x="64" y="37"/>
                    <a:pt x="66" y="41"/>
                    <a:pt x="66" y="46"/>
                  </a:cubicBezTo>
                  <a:cubicBezTo>
                    <a:pt x="66" y="57"/>
                    <a:pt x="58" y="61"/>
                    <a:pt x="41" y="62"/>
                  </a:cubicBezTo>
                  <a:lnTo>
                    <a:pt x="41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Oval 65"/>
            <p:cNvSpPr>
              <a:spLocks noChangeArrowheads="1"/>
            </p:cNvSpPr>
            <p:nvPr/>
          </p:nvSpPr>
          <p:spPr bwMode="auto">
            <a:xfrm>
              <a:off x="1074738" y="755650"/>
              <a:ext cx="136525" cy="1397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Oval 66"/>
            <p:cNvSpPr>
              <a:spLocks noChangeArrowheads="1"/>
            </p:cNvSpPr>
            <p:nvPr/>
          </p:nvSpPr>
          <p:spPr bwMode="auto">
            <a:xfrm>
              <a:off x="1860550" y="1322388"/>
              <a:ext cx="138113" cy="1365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879546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166688" indent="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344488" indent="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463550" indent="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628650" indent="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/>
          <a:lstStyle/>
          <a:p>
            <a:fld id="{3A6C12F2-EC11-4D67-9F9D-E39CF2E96B32}" type="slidenum">
              <a:rPr lang="en-US">
                <a:solidFill>
                  <a:schemeClr val="bg1"/>
                </a:solidFill>
              </a:rPr>
              <a:pPr/>
              <a:t>1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1788" y="695325"/>
            <a:ext cx="6196012" cy="348773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4415790"/>
            <a:ext cx="5756275" cy="4184994"/>
          </a:xfrm>
          <a:noFill/>
          <a:ln/>
        </p:spPr>
        <p:txBody>
          <a:bodyPr/>
          <a:lstStyle/>
          <a:p>
            <a:pPr marL="171450" indent="-171450"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9EFA57-86FF-430E-93BF-F5DF8D238A1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0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509EB-938A-4703-8818-26984A4335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5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3375E-CEC1-4AC3-BBFC-3A408BFC860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92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97230"/>
            <a:ext cx="60960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3BDCC6-B5BC-41A9-914B-3696DE77218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038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D4F4E6-09A2-40BD-8811-8A3FE089678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3375E-CEC1-4AC3-BBFC-3A408BFC860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06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3375E-CEC1-4AC3-BBFC-3A408BFC860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870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03375E-CEC1-4AC3-BBFC-3A408BFC860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717578" y="3130653"/>
            <a:ext cx="6308923" cy="1242041"/>
          </a:xfrm>
        </p:spPr>
        <p:txBody>
          <a:bodyPr/>
          <a:lstStyle>
            <a:lvl1pPr algn="l">
              <a:defRPr sz="4200" b="0" baseline="0">
                <a:solidFill>
                  <a:srgbClr val="0075B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32" name="Rectangle 1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39953" y="4416528"/>
            <a:ext cx="5544180" cy="65722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ct val="0"/>
              </a:spcBef>
              <a:spcAft>
                <a:spcPct val="0"/>
              </a:spcAft>
              <a:buFont typeface="Times" pitchFamily="1" charset="0"/>
              <a:buNone/>
              <a:defRPr sz="2600" baseline="0">
                <a:solidFill>
                  <a:srgbClr val="4D4F53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Style</a:t>
            </a:r>
          </a:p>
        </p:txBody>
      </p:sp>
      <p:grpSp>
        <p:nvGrpSpPr>
          <p:cNvPr id="34" name="Group 68"/>
          <p:cNvGrpSpPr/>
          <p:nvPr userDrawn="1"/>
        </p:nvGrpSpPr>
        <p:grpSpPr>
          <a:xfrm>
            <a:off x="9757358" y="3204864"/>
            <a:ext cx="1132316" cy="448272"/>
            <a:chOff x="727075" y="755650"/>
            <a:chExt cx="1776413" cy="703263"/>
          </a:xfrm>
          <a:solidFill>
            <a:schemeClr val="bg1"/>
          </a:solidFill>
        </p:grpSpPr>
        <p:sp>
          <p:nvSpPr>
            <p:cNvPr id="35" name="Freeform 57"/>
            <p:cNvSpPr>
              <a:spLocks noEditPoints="1"/>
            </p:cNvSpPr>
            <p:nvPr/>
          </p:nvSpPr>
          <p:spPr bwMode="auto">
            <a:xfrm>
              <a:off x="2416175" y="925513"/>
              <a:ext cx="87313" cy="8890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6"/>
                </a:cxn>
                <a:cxn ang="0">
                  <a:pos x="17" y="33"/>
                </a:cxn>
                <a:cxn ang="0">
                  <a:pos x="33" y="16"/>
                </a:cxn>
                <a:cxn ang="0">
                  <a:pos x="33" y="16"/>
                </a:cxn>
                <a:cxn ang="0">
                  <a:pos x="17" y="0"/>
                </a:cxn>
                <a:cxn ang="0">
                  <a:pos x="17" y="31"/>
                </a:cxn>
                <a:cxn ang="0">
                  <a:pos x="2" y="16"/>
                </a:cxn>
                <a:cxn ang="0">
                  <a:pos x="17" y="2"/>
                </a:cxn>
                <a:cxn ang="0">
                  <a:pos x="31" y="16"/>
                </a:cxn>
                <a:cxn ang="0">
                  <a:pos x="17" y="31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6" y="33"/>
                    <a:pt x="33" y="25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6" y="0"/>
                    <a:pt x="17" y="0"/>
                  </a:cubicBezTo>
                  <a:close/>
                  <a:moveTo>
                    <a:pt x="17" y="31"/>
                  </a:moveTo>
                  <a:cubicBezTo>
                    <a:pt x="9" y="31"/>
                    <a:pt x="2" y="24"/>
                    <a:pt x="2" y="16"/>
                  </a:cubicBezTo>
                  <a:cubicBezTo>
                    <a:pt x="2" y="8"/>
                    <a:pt x="9" y="2"/>
                    <a:pt x="17" y="2"/>
                  </a:cubicBezTo>
                  <a:cubicBezTo>
                    <a:pt x="25" y="2"/>
                    <a:pt x="31" y="8"/>
                    <a:pt x="31" y="16"/>
                  </a:cubicBezTo>
                  <a:cubicBezTo>
                    <a:pt x="31" y="24"/>
                    <a:pt x="25" y="31"/>
                    <a:pt x="17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58"/>
            <p:cNvSpPr>
              <a:spLocks noEditPoints="1"/>
            </p:cNvSpPr>
            <p:nvPr/>
          </p:nvSpPr>
          <p:spPr bwMode="auto">
            <a:xfrm>
              <a:off x="2443163" y="944563"/>
              <a:ext cx="36513" cy="47625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3" y="18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11" y="16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4" y="15"/>
                </a:cxn>
                <a:cxn ang="0">
                  <a:pos x="10" y="10"/>
                </a:cxn>
                <a:cxn ang="0">
                  <a:pos x="14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1" y="5"/>
                </a:cxn>
                <a:cxn ang="0">
                  <a:pos x="6" y="9"/>
                </a:cxn>
              </a:cxnLst>
              <a:rect l="0" t="0" r="r" b="b"/>
              <a:pathLst>
                <a:path w="14" h="18">
                  <a:moveTo>
                    <a:pt x="14" y="5"/>
                  </a:moveTo>
                  <a:cubicBezTo>
                    <a:pt x="14" y="1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1"/>
                    <a:pt x="11" y="12"/>
                    <a:pt x="11" y="16"/>
                  </a:cubicBezTo>
                  <a:cubicBezTo>
                    <a:pt x="11" y="17"/>
                    <a:pt x="11" y="18"/>
                    <a:pt x="11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7"/>
                    <a:pt x="14" y="15"/>
                  </a:cubicBezTo>
                  <a:cubicBezTo>
                    <a:pt x="14" y="12"/>
                    <a:pt x="12" y="10"/>
                    <a:pt x="10" y="10"/>
                  </a:cubicBezTo>
                  <a:cubicBezTo>
                    <a:pt x="12" y="9"/>
                    <a:pt x="14" y="8"/>
                    <a:pt x="14" y="5"/>
                  </a:cubicBezTo>
                  <a:close/>
                  <a:moveTo>
                    <a:pt x="6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2"/>
                    <a:pt x="11" y="3"/>
                    <a:pt x="11" y="5"/>
                  </a:cubicBezTo>
                  <a:cubicBezTo>
                    <a:pt x="11" y="8"/>
                    <a:pt x="9" y="9"/>
                    <a:pt x="6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1227138" y="925513"/>
              <a:ext cx="276225" cy="366713"/>
            </a:xfrm>
            <a:custGeom>
              <a:avLst/>
              <a:gdLst/>
              <a:ahLst/>
              <a:cxnLst>
                <a:cxn ang="0">
                  <a:pos x="52" y="231"/>
                </a:cxn>
                <a:cxn ang="0">
                  <a:pos x="121" y="231"/>
                </a:cxn>
                <a:cxn ang="0">
                  <a:pos x="121" y="61"/>
                </a:cxn>
                <a:cxn ang="0">
                  <a:pos x="174" y="61"/>
                </a:cxn>
                <a:cxn ang="0">
                  <a:pos x="174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52" y="61"/>
                </a:cxn>
                <a:cxn ang="0">
                  <a:pos x="52" y="231"/>
                </a:cxn>
              </a:cxnLst>
              <a:rect l="0" t="0" r="r" b="b"/>
              <a:pathLst>
                <a:path w="174" h="231">
                  <a:moveTo>
                    <a:pt x="52" y="231"/>
                  </a:moveTo>
                  <a:lnTo>
                    <a:pt x="121" y="231"/>
                  </a:lnTo>
                  <a:lnTo>
                    <a:pt x="121" y="61"/>
                  </a:lnTo>
                  <a:lnTo>
                    <a:pt x="174" y="61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52" y="61"/>
                  </a:lnTo>
                  <a:lnTo>
                    <a:pt x="52" y="2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1876425" y="925513"/>
              <a:ext cx="107950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61"/>
            <p:cNvSpPr>
              <a:spLocks/>
            </p:cNvSpPr>
            <p:nvPr/>
          </p:nvSpPr>
          <p:spPr bwMode="auto">
            <a:xfrm>
              <a:off x="2001838" y="925513"/>
              <a:ext cx="401638" cy="366713"/>
            </a:xfrm>
            <a:custGeom>
              <a:avLst/>
              <a:gdLst/>
              <a:ahLst/>
              <a:cxnLst>
                <a:cxn ang="0">
                  <a:pos x="83" y="231"/>
                </a:cxn>
                <a:cxn ang="0">
                  <a:pos x="132" y="164"/>
                </a:cxn>
                <a:cxn ang="0">
                  <a:pos x="170" y="231"/>
                </a:cxn>
                <a:cxn ang="0">
                  <a:pos x="253" y="231"/>
                </a:cxn>
                <a:cxn ang="0">
                  <a:pos x="172" y="106"/>
                </a:cxn>
                <a:cxn ang="0">
                  <a:pos x="249" y="0"/>
                </a:cxn>
                <a:cxn ang="0">
                  <a:pos x="164" y="0"/>
                </a:cxn>
                <a:cxn ang="0">
                  <a:pos x="132" y="49"/>
                </a:cxn>
                <a:cxn ang="0">
                  <a:pos x="105" y="0"/>
                </a:cxn>
                <a:cxn ang="0">
                  <a:pos x="21" y="0"/>
                </a:cxn>
                <a:cxn ang="0">
                  <a:pos x="92" y="106"/>
                </a:cxn>
                <a:cxn ang="0">
                  <a:pos x="0" y="231"/>
                </a:cxn>
                <a:cxn ang="0">
                  <a:pos x="83" y="231"/>
                </a:cxn>
              </a:cxnLst>
              <a:rect l="0" t="0" r="r" b="b"/>
              <a:pathLst>
                <a:path w="253" h="231">
                  <a:moveTo>
                    <a:pt x="83" y="231"/>
                  </a:moveTo>
                  <a:lnTo>
                    <a:pt x="132" y="164"/>
                  </a:lnTo>
                  <a:lnTo>
                    <a:pt x="170" y="231"/>
                  </a:lnTo>
                  <a:lnTo>
                    <a:pt x="253" y="231"/>
                  </a:lnTo>
                  <a:lnTo>
                    <a:pt x="172" y="106"/>
                  </a:lnTo>
                  <a:lnTo>
                    <a:pt x="249" y="0"/>
                  </a:lnTo>
                  <a:lnTo>
                    <a:pt x="164" y="0"/>
                  </a:lnTo>
                  <a:lnTo>
                    <a:pt x="132" y="49"/>
                  </a:lnTo>
                  <a:lnTo>
                    <a:pt x="105" y="0"/>
                  </a:lnTo>
                  <a:lnTo>
                    <a:pt x="21" y="0"/>
                  </a:lnTo>
                  <a:lnTo>
                    <a:pt x="92" y="106"/>
                  </a:lnTo>
                  <a:lnTo>
                    <a:pt x="0" y="231"/>
                  </a:lnTo>
                  <a:lnTo>
                    <a:pt x="83" y="2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Rectangle 62"/>
            <p:cNvSpPr>
              <a:spLocks noChangeArrowheads="1"/>
            </p:cNvSpPr>
            <p:nvPr/>
          </p:nvSpPr>
          <p:spPr bwMode="auto">
            <a:xfrm>
              <a:off x="1089025" y="925513"/>
              <a:ext cx="109538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" name="Freeform 63"/>
            <p:cNvSpPr>
              <a:spLocks/>
            </p:cNvSpPr>
            <p:nvPr/>
          </p:nvSpPr>
          <p:spPr bwMode="auto">
            <a:xfrm>
              <a:off x="727075" y="917575"/>
              <a:ext cx="327025" cy="382588"/>
            </a:xfrm>
            <a:custGeom>
              <a:avLst/>
              <a:gdLst/>
              <a:ahLst/>
              <a:cxnLst>
                <a:cxn ang="0">
                  <a:pos x="72" y="143"/>
                </a:cxn>
                <a:cxn ang="0">
                  <a:pos x="123" y="121"/>
                </a:cxn>
                <a:cxn ang="0">
                  <a:pos x="102" y="86"/>
                </a:cxn>
                <a:cxn ang="0">
                  <a:pos x="72" y="103"/>
                </a:cxn>
                <a:cxn ang="0">
                  <a:pos x="42" y="71"/>
                </a:cxn>
                <a:cxn ang="0">
                  <a:pos x="72" y="40"/>
                </a:cxn>
                <a:cxn ang="0">
                  <a:pos x="102" y="57"/>
                </a:cxn>
                <a:cxn ang="0">
                  <a:pos x="123" y="22"/>
                </a:cxn>
                <a:cxn ang="0">
                  <a:pos x="72" y="0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72" y="143"/>
                </a:cxn>
              </a:cxnLst>
              <a:rect l="0" t="0" r="r" b="b"/>
              <a:pathLst>
                <a:path w="123" h="143">
                  <a:moveTo>
                    <a:pt x="72" y="143"/>
                  </a:moveTo>
                  <a:cubicBezTo>
                    <a:pt x="92" y="143"/>
                    <a:pt x="110" y="135"/>
                    <a:pt x="123" y="121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96" y="96"/>
                    <a:pt x="84" y="103"/>
                    <a:pt x="72" y="103"/>
                  </a:cubicBezTo>
                  <a:cubicBezTo>
                    <a:pt x="54" y="103"/>
                    <a:pt x="42" y="89"/>
                    <a:pt x="42" y="71"/>
                  </a:cubicBezTo>
                  <a:cubicBezTo>
                    <a:pt x="42" y="54"/>
                    <a:pt x="54" y="40"/>
                    <a:pt x="72" y="40"/>
                  </a:cubicBezTo>
                  <a:cubicBezTo>
                    <a:pt x="84" y="40"/>
                    <a:pt x="96" y="47"/>
                    <a:pt x="102" y="57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11"/>
                    <a:pt x="32" y="143"/>
                    <a:pt x="72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2" name="Freeform 64"/>
            <p:cNvSpPr>
              <a:spLocks noEditPoints="1"/>
            </p:cNvSpPr>
            <p:nvPr/>
          </p:nvSpPr>
          <p:spPr bwMode="auto">
            <a:xfrm>
              <a:off x="1533525" y="925513"/>
              <a:ext cx="315913" cy="366713"/>
            </a:xfrm>
            <a:custGeom>
              <a:avLst/>
              <a:gdLst/>
              <a:ahLst/>
              <a:cxnLst>
                <a:cxn ang="0">
                  <a:pos x="41" y="96"/>
                </a:cxn>
                <a:cxn ang="0">
                  <a:pos x="67" y="137"/>
                </a:cxn>
                <a:cxn ang="0">
                  <a:pos x="119" y="137"/>
                </a:cxn>
                <a:cxn ang="0">
                  <a:pos x="77" y="82"/>
                </a:cxn>
                <a:cxn ang="0">
                  <a:pos x="102" y="43"/>
                </a:cxn>
                <a:cxn ang="0">
                  <a:pos x="91" y="13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41" y="137"/>
                </a:cxn>
                <a:cxn ang="0">
                  <a:pos x="41" y="96"/>
                </a:cxn>
                <a:cxn ang="0">
                  <a:pos x="41" y="29"/>
                </a:cxn>
                <a:cxn ang="0">
                  <a:pos x="62" y="35"/>
                </a:cxn>
                <a:cxn ang="0">
                  <a:pos x="66" y="46"/>
                </a:cxn>
                <a:cxn ang="0">
                  <a:pos x="41" y="62"/>
                </a:cxn>
                <a:cxn ang="0">
                  <a:pos x="41" y="29"/>
                </a:cxn>
              </a:cxnLst>
              <a:rect l="0" t="0" r="r" b="b"/>
              <a:pathLst>
                <a:path w="119" h="137">
                  <a:moveTo>
                    <a:pt x="41" y="96"/>
                  </a:moveTo>
                  <a:cubicBezTo>
                    <a:pt x="67" y="137"/>
                    <a:pt x="67" y="137"/>
                    <a:pt x="67" y="13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92" y="77"/>
                    <a:pt x="102" y="62"/>
                    <a:pt x="102" y="43"/>
                  </a:cubicBezTo>
                  <a:cubicBezTo>
                    <a:pt x="102" y="31"/>
                    <a:pt x="99" y="20"/>
                    <a:pt x="91" y="13"/>
                  </a:cubicBezTo>
                  <a:cubicBezTo>
                    <a:pt x="82" y="4"/>
                    <a:pt x="70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41" y="137"/>
                    <a:pt x="41" y="137"/>
                    <a:pt x="41" y="137"/>
                  </a:cubicBezTo>
                  <a:lnTo>
                    <a:pt x="41" y="96"/>
                  </a:lnTo>
                  <a:close/>
                  <a:moveTo>
                    <a:pt x="41" y="29"/>
                  </a:moveTo>
                  <a:cubicBezTo>
                    <a:pt x="48" y="29"/>
                    <a:pt x="57" y="30"/>
                    <a:pt x="62" y="35"/>
                  </a:cubicBezTo>
                  <a:cubicBezTo>
                    <a:pt x="64" y="37"/>
                    <a:pt x="66" y="41"/>
                    <a:pt x="66" y="46"/>
                  </a:cubicBezTo>
                  <a:cubicBezTo>
                    <a:pt x="66" y="57"/>
                    <a:pt x="58" y="61"/>
                    <a:pt x="41" y="62"/>
                  </a:cubicBezTo>
                  <a:lnTo>
                    <a:pt x="41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1074738" y="755650"/>
              <a:ext cx="136525" cy="1397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" name="Oval 66"/>
            <p:cNvSpPr>
              <a:spLocks noChangeArrowheads="1"/>
            </p:cNvSpPr>
            <p:nvPr/>
          </p:nvSpPr>
          <p:spPr bwMode="auto">
            <a:xfrm>
              <a:off x="1860550" y="1322388"/>
              <a:ext cx="138113" cy="1365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29" name="Group 68"/>
          <p:cNvGrpSpPr>
            <a:grpSpLocks noChangeAspect="1"/>
          </p:cNvGrpSpPr>
          <p:nvPr userDrawn="1"/>
        </p:nvGrpSpPr>
        <p:grpSpPr>
          <a:xfrm>
            <a:off x="769298" y="1037004"/>
            <a:ext cx="1371600" cy="522502"/>
            <a:chOff x="727075" y="755650"/>
            <a:chExt cx="1776413" cy="703263"/>
          </a:xfrm>
          <a:solidFill>
            <a:srgbClr val="4D4F53"/>
          </a:solidFill>
        </p:grpSpPr>
        <p:sp>
          <p:nvSpPr>
            <p:cNvPr id="30" name="Freeform 57"/>
            <p:cNvSpPr>
              <a:spLocks noEditPoints="1"/>
            </p:cNvSpPr>
            <p:nvPr/>
          </p:nvSpPr>
          <p:spPr bwMode="auto">
            <a:xfrm>
              <a:off x="2416175" y="925513"/>
              <a:ext cx="87313" cy="8890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6"/>
                </a:cxn>
                <a:cxn ang="0">
                  <a:pos x="17" y="33"/>
                </a:cxn>
                <a:cxn ang="0">
                  <a:pos x="33" y="16"/>
                </a:cxn>
                <a:cxn ang="0">
                  <a:pos x="33" y="16"/>
                </a:cxn>
                <a:cxn ang="0">
                  <a:pos x="17" y="0"/>
                </a:cxn>
                <a:cxn ang="0">
                  <a:pos x="17" y="31"/>
                </a:cxn>
                <a:cxn ang="0">
                  <a:pos x="2" y="16"/>
                </a:cxn>
                <a:cxn ang="0">
                  <a:pos x="17" y="2"/>
                </a:cxn>
                <a:cxn ang="0">
                  <a:pos x="31" y="16"/>
                </a:cxn>
                <a:cxn ang="0">
                  <a:pos x="17" y="31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6" y="33"/>
                    <a:pt x="33" y="25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6" y="0"/>
                    <a:pt x="17" y="0"/>
                  </a:cubicBezTo>
                  <a:close/>
                  <a:moveTo>
                    <a:pt x="17" y="31"/>
                  </a:moveTo>
                  <a:cubicBezTo>
                    <a:pt x="9" y="31"/>
                    <a:pt x="2" y="24"/>
                    <a:pt x="2" y="16"/>
                  </a:cubicBezTo>
                  <a:cubicBezTo>
                    <a:pt x="2" y="8"/>
                    <a:pt x="9" y="2"/>
                    <a:pt x="17" y="2"/>
                  </a:cubicBezTo>
                  <a:cubicBezTo>
                    <a:pt x="25" y="2"/>
                    <a:pt x="31" y="8"/>
                    <a:pt x="31" y="16"/>
                  </a:cubicBezTo>
                  <a:cubicBezTo>
                    <a:pt x="31" y="24"/>
                    <a:pt x="25" y="31"/>
                    <a:pt x="17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3" name="Freeform 58"/>
            <p:cNvSpPr>
              <a:spLocks noEditPoints="1"/>
            </p:cNvSpPr>
            <p:nvPr/>
          </p:nvSpPr>
          <p:spPr bwMode="auto">
            <a:xfrm>
              <a:off x="2443163" y="944563"/>
              <a:ext cx="36513" cy="47625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3" y="18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11" y="16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4" y="15"/>
                </a:cxn>
                <a:cxn ang="0">
                  <a:pos x="10" y="10"/>
                </a:cxn>
                <a:cxn ang="0">
                  <a:pos x="14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1" y="5"/>
                </a:cxn>
                <a:cxn ang="0">
                  <a:pos x="6" y="9"/>
                </a:cxn>
              </a:cxnLst>
              <a:rect l="0" t="0" r="r" b="b"/>
              <a:pathLst>
                <a:path w="14" h="18">
                  <a:moveTo>
                    <a:pt x="14" y="5"/>
                  </a:moveTo>
                  <a:cubicBezTo>
                    <a:pt x="14" y="1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1"/>
                    <a:pt x="11" y="12"/>
                    <a:pt x="11" y="16"/>
                  </a:cubicBezTo>
                  <a:cubicBezTo>
                    <a:pt x="11" y="17"/>
                    <a:pt x="11" y="18"/>
                    <a:pt x="11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7"/>
                    <a:pt x="14" y="15"/>
                  </a:cubicBezTo>
                  <a:cubicBezTo>
                    <a:pt x="14" y="12"/>
                    <a:pt x="12" y="10"/>
                    <a:pt x="10" y="10"/>
                  </a:cubicBezTo>
                  <a:cubicBezTo>
                    <a:pt x="12" y="9"/>
                    <a:pt x="14" y="8"/>
                    <a:pt x="14" y="5"/>
                  </a:cubicBezTo>
                  <a:close/>
                  <a:moveTo>
                    <a:pt x="6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2"/>
                    <a:pt x="11" y="3"/>
                    <a:pt x="11" y="5"/>
                  </a:cubicBezTo>
                  <a:cubicBezTo>
                    <a:pt x="11" y="8"/>
                    <a:pt x="9" y="9"/>
                    <a:pt x="6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8" name="Freeform 59"/>
            <p:cNvSpPr>
              <a:spLocks/>
            </p:cNvSpPr>
            <p:nvPr/>
          </p:nvSpPr>
          <p:spPr bwMode="auto">
            <a:xfrm>
              <a:off x="1227138" y="925513"/>
              <a:ext cx="276225" cy="366713"/>
            </a:xfrm>
            <a:custGeom>
              <a:avLst/>
              <a:gdLst/>
              <a:ahLst/>
              <a:cxnLst>
                <a:cxn ang="0">
                  <a:pos x="52" y="231"/>
                </a:cxn>
                <a:cxn ang="0">
                  <a:pos x="121" y="231"/>
                </a:cxn>
                <a:cxn ang="0">
                  <a:pos x="121" y="61"/>
                </a:cxn>
                <a:cxn ang="0">
                  <a:pos x="174" y="61"/>
                </a:cxn>
                <a:cxn ang="0">
                  <a:pos x="174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52" y="61"/>
                </a:cxn>
                <a:cxn ang="0">
                  <a:pos x="52" y="231"/>
                </a:cxn>
              </a:cxnLst>
              <a:rect l="0" t="0" r="r" b="b"/>
              <a:pathLst>
                <a:path w="174" h="231">
                  <a:moveTo>
                    <a:pt x="52" y="231"/>
                  </a:moveTo>
                  <a:lnTo>
                    <a:pt x="121" y="231"/>
                  </a:lnTo>
                  <a:lnTo>
                    <a:pt x="121" y="61"/>
                  </a:lnTo>
                  <a:lnTo>
                    <a:pt x="174" y="61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52" y="61"/>
                  </a:lnTo>
                  <a:lnTo>
                    <a:pt x="52" y="2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9" name="Rectangle 60"/>
            <p:cNvSpPr>
              <a:spLocks noChangeArrowheads="1"/>
            </p:cNvSpPr>
            <p:nvPr/>
          </p:nvSpPr>
          <p:spPr bwMode="auto">
            <a:xfrm>
              <a:off x="1876425" y="925513"/>
              <a:ext cx="107950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" name="Freeform 61"/>
            <p:cNvSpPr>
              <a:spLocks/>
            </p:cNvSpPr>
            <p:nvPr/>
          </p:nvSpPr>
          <p:spPr bwMode="auto">
            <a:xfrm>
              <a:off x="2001837" y="925513"/>
              <a:ext cx="401637" cy="366714"/>
            </a:xfrm>
            <a:custGeom>
              <a:avLst/>
              <a:gdLst/>
              <a:ahLst/>
              <a:cxnLst>
                <a:cxn ang="0">
                  <a:pos x="83" y="231"/>
                </a:cxn>
                <a:cxn ang="0">
                  <a:pos x="132" y="164"/>
                </a:cxn>
                <a:cxn ang="0">
                  <a:pos x="170" y="231"/>
                </a:cxn>
                <a:cxn ang="0">
                  <a:pos x="253" y="231"/>
                </a:cxn>
                <a:cxn ang="0">
                  <a:pos x="172" y="106"/>
                </a:cxn>
                <a:cxn ang="0">
                  <a:pos x="249" y="0"/>
                </a:cxn>
                <a:cxn ang="0">
                  <a:pos x="164" y="0"/>
                </a:cxn>
                <a:cxn ang="0">
                  <a:pos x="132" y="49"/>
                </a:cxn>
                <a:cxn ang="0">
                  <a:pos x="105" y="0"/>
                </a:cxn>
                <a:cxn ang="0">
                  <a:pos x="21" y="0"/>
                </a:cxn>
                <a:cxn ang="0">
                  <a:pos x="92" y="106"/>
                </a:cxn>
                <a:cxn ang="0">
                  <a:pos x="0" y="231"/>
                </a:cxn>
                <a:cxn ang="0">
                  <a:pos x="83" y="231"/>
                </a:cxn>
              </a:cxnLst>
              <a:rect l="0" t="0" r="r" b="b"/>
              <a:pathLst>
                <a:path w="253" h="231">
                  <a:moveTo>
                    <a:pt x="83" y="231"/>
                  </a:moveTo>
                  <a:lnTo>
                    <a:pt x="132" y="164"/>
                  </a:lnTo>
                  <a:lnTo>
                    <a:pt x="170" y="231"/>
                  </a:lnTo>
                  <a:lnTo>
                    <a:pt x="253" y="231"/>
                  </a:lnTo>
                  <a:lnTo>
                    <a:pt x="172" y="106"/>
                  </a:lnTo>
                  <a:lnTo>
                    <a:pt x="249" y="0"/>
                  </a:lnTo>
                  <a:lnTo>
                    <a:pt x="164" y="0"/>
                  </a:lnTo>
                  <a:lnTo>
                    <a:pt x="132" y="49"/>
                  </a:lnTo>
                  <a:lnTo>
                    <a:pt x="105" y="0"/>
                  </a:lnTo>
                  <a:lnTo>
                    <a:pt x="21" y="0"/>
                  </a:lnTo>
                  <a:lnTo>
                    <a:pt x="92" y="106"/>
                  </a:lnTo>
                  <a:lnTo>
                    <a:pt x="0" y="231"/>
                  </a:lnTo>
                  <a:lnTo>
                    <a:pt x="83" y="2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1" name="Rectangle 62"/>
            <p:cNvSpPr>
              <a:spLocks noChangeArrowheads="1"/>
            </p:cNvSpPr>
            <p:nvPr/>
          </p:nvSpPr>
          <p:spPr bwMode="auto">
            <a:xfrm>
              <a:off x="1089025" y="925513"/>
              <a:ext cx="109538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2" name="Freeform 63"/>
            <p:cNvSpPr>
              <a:spLocks/>
            </p:cNvSpPr>
            <p:nvPr/>
          </p:nvSpPr>
          <p:spPr bwMode="auto">
            <a:xfrm>
              <a:off x="727075" y="917575"/>
              <a:ext cx="327025" cy="382588"/>
            </a:xfrm>
            <a:custGeom>
              <a:avLst/>
              <a:gdLst/>
              <a:ahLst/>
              <a:cxnLst>
                <a:cxn ang="0">
                  <a:pos x="72" y="143"/>
                </a:cxn>
                <a:cxn ang="0">
                  <a:pos x="123" y="121"/>
                </a:cxn>
                <a:cxn ang="0">
                  <a:pos x="102" y="86"/>
                </a:cxn>
                <a:cxn ang="0">
                  <a:pos x="72" y="103"/>
                </a:cxn>
                <a:cxn ang="0">
                  <a:pos x="42" y="71"/>
                </a:cxn>
                <a:cxn ang="0">
                  <a:pos x="72" y="40"/>
                </a:cxn>
                <a:cxn ang="0">
                  <a:pos x="102" y="57"/>
                </a:cxn>
                <a:cxn ang="0">
                  <a:pos x="123" y="22"/>
                </a:cxn>
                <a:cxn ang="0">
                  <a:pos x="72" y="0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72" y="143"/>
                </a:cxn>
              </a:cxnLst>
              <a:rect l="0" t="0" r="r" b="b"/>
              <a:pathLst>
                <a:path w="123" h="143">
                  <a:moveTo>
                    <a:pt x="72" y="143"/>
                  </a:moveTo>
                  <a:cubicBezTo>
                    <a:pt x="92" y="143"/>
                    <a:pt x="110" y="135"/>
                    <a:pt x="123" y="121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96" y="96"/>
                    <a:pt x="84" y="103"/>
                    <a:pt x="72" y="103"/>
                  </a:cubicBezTo>
                  <a:cubicBezTo>
                    <a:pt x="54" y="103"/>
                    <a:pt x="42" y="89"/>
                    <a:pt x="42" y="71"/>
                  </a:cubicBezTo>
                  <a:cubicBezTo>
                    <a:pt x="42" y="54"/>
                    <a:pt x="54" y="40"/>
                    <a:pt x="72" y="40"/>
                  </a:cubicBezTo>
                  <a:cubicBezTo>
                    <a:pt x="84" y="40"/>
                    <a:pt x="96" y="47"/>
                    <a:pt x="102" y="57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11"/>
                    <a:pt x="32" y="143"/>
                    <a:pt x="72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3" name="Freeform 64"/>
            <p:cNvSpPr>
              <a:spLocks noEditPoints="1"/>
            </p:cNvSpPr>
            <p:nvPr/>
          </p:nvSpPr>
          <p:spPr bwMode="auto">
            <a:xfrm>
              <a:off x="1533525" y="925513"/>
              <a:ext cx="315913" cy="366713"/>
            </a:xfrm>
            <a:custGeom>
              <a:avLst/>
              <a:gdLst/>
              <a:ahLst/>
              <a:cxnLst>
                <a:cxn ang="0">
                  <a:pos x="41" y="96"/>
                </a:cxn>
                <a:cxn ang="0">
                  <a:pos x="67" y="137"/>
                </a:cxn>
                <a:cxn ang="0">
                  <a:pos x="119" y="137"/>
                </a:cxn>
                <a:cxn ang="0">
                  <a:pos x="77" y="82"/>
                </a:cxn>
                <a:cxn ang="0">
                  <a:pos x="102" y="43"/>
                </a:cxn>
                <a:cxn ang="0">
                  <a:pos x="91" y="13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41" y="137"/>
                </a:cxn>
                <a:cxn ang="0">
                  <a:pos x="41" y="96"/>
                </a:cxn>
                <a:cxn ang="0">
                  <a:pos x="41" y="29"/>
                </a:cxn>
                <a:cxn ang="0">
                  <a:pos x="62" y="35"/>
                </a:cxn>
                <a:cxn ang="0">
                  <a:pos x="66" y="46"/>
                </a:cxn>
                <a:cxn ang="0">
                  <a:pos x="41" y="62"/>
                </a:cxn>
                <a:cxn ang="0">
                  <a:pos x="41" y="29"/>
                </a:cxn>
              </a:cxnLst>
              <a:rect l="0" t="0" r="r" b="b"/>
              <a:pathLst>
                <a:path w="119" h="137">
                  <a:moveTo>
                    <a:pt x="41" y="96"/>
                  </a:moveTo>
                  <a:cubicBezTo>
                    <a:pt x="67" y="137"/>
                    <a:pt x="67" y="137"/>
                    <a:pt x="67" y="13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92" y="77"/>
                    <a:pt x="102" y="62"/>
                    <a:pt x="102" y="43"/>
                  </a:cubicBezTo>
                  <a:cubicBezTo>
                    <a:pt x="102" y="31"/>
                    <a:pt x="99" y="20"/>
                    <a:pt x="91" y="13"/>
                  </a:cubicBezTo>
                  <a:cubicBezTo>
                    <a:pt x="82" y="4"/>
                    <a:pt x="70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41" y="137"/>
                    <a:pt x="41" y="137"/>
                    <a:pt x="41" y="137"/>
                  </a:cubicBezTo>
                  <a:lnTo>
                    <a:pt x="41" y="96"/>
                  </a:lnTo>
                  <a:close/>
                  <a:moveTo>
                    <a:pt x="41" y="29"/>
                  </a:moveTo>
                  <a:cubicBezTo>
                    <a:pt x="48" y="29"/>
                    <a:pt x="57" y="30"/>
                    <a:pt x="62" y="35"/>
                  </a:cubicBezTo>
                  <a:cubicBezTo>
                    <a:pt x="64" y="37"/>
                    <a:pt x="66" y="41"/>
                    <a:pt x="66" y="46"/>
                  </a:cubicBezTo>
                  <a:cubicBezTo>
                    <a:pt x="66" y="57"/>
                    <a:pt x="58" y="61"/>
                    <a:pt x="41" y="62"/>
                  </a:cubicBezTo>
                  <a:lnTo>
                    <a:pt x="41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4" name="Oval 65"/>
            <p:cNvSpPr>
              <a:spLocks noChangeArrowheads="1"/>
            </p:cNvSpPr>
            <p:nvPr/>
          </p:nvSpPr>
          <p:spPr bwMode="auto">
            <a:xfrm>
              <a:off x="1074738" y="755650"/>
              <a:ext cx="136525" cy="1397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5" name="Oval 66"/>
            <p:cNvSpPr>
              <a:spLocks noChangeArrowheads="1"/>
            </p:cNvSpPr>
            <p:nvPr/>
          </p:nvSpPr>
          <p:spPr bwMode="auto">
            <a:xfrm>
              <a:off x="1860550" y="1322388"/>
              <a:ext cx="138113" cy="1365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27" name="Picture 52" descr="\\Mvfs\projects\Citrix\09-0288 Citrix Rebrand Corporate Template\Art\PNG\Citrix_Dot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85971"/>
            <a:ext cx="3614063" cy="148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\\Mvfs\projects\Citrix\09-0288 Citrix Rebrand Corporate Template\Art\PNG\Quote_End_Grey.png"/>
          <p:cNvPicPr>
            <a:picLocks noChangeAspect="1" noChangeArrowheads="1"/>
          </p:cNvPicPr>
          <p:nvPr userDrawn="1"/>
        </p:nvPicPr>
        <p:blipFill>
          <a:blip r:embed="rId2" cstate="print">
            <a:lum bright="52000"/>
          </a:blip>
          <a:srcRect r="16431"/>
          <a:stretch>
            <a:fillRect/>
          </a:stretch>
        </p:blipFill>
        <p:spPr bwMode="auto">
          <a:xfrm>
            <a:off x="10972686" y="3534047"/>
            <a:ext cx="12192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\\Mvfs\projects\Citrix\09-0288 Citrix Rebrand Corporate Template\Art\PNG\Quote_Begin_Grey.png"/>
          <p:cNvPicPr>
            <a:picLocks noChangeAspect="1" noChangeArrowheads="1"/>
          </p:cNvPicPr>
          <p:nvPr userDrawn="1"/>
        </p:nvPicPr>
        <p:blipFill>
          <a:blip r:embed="rId3" cstate="print">
            <a:lum bright="54000"/>
          </a:blip>
          <a:srcRect l="15000"/>
          <a:stretch>
            <a:fillRect/>
          </a:stretch>
        </p:blipFill>
        <p:spPr bwMode="auto">
          <a:xfrm>
            <a:off x="0" y="1254363"/>
            <a:ext cx="12414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630603" y="1981201"/>
            <a:ext cx="10927620" cy="3311525"/>
          </a:xfrm>
          <a:prstGeom prst="roundRect">
            <a:avLst>
              <a:gd name="adj" fmla="val 2731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630603" y="1981201"/>
            <a:ext cx="10927620" cy="3311525"/>
          </a:xfrm>
          <a:prstGeom prst="roundRect">
            <a:avLst>
              <a:gd name="adj" fmla="val 2731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822093" y="1810043"/>
            <a:ext cx="8586250" cy="280699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D4F53"/>
              </a:buClr>
              <a:buSzPct val="100000"/>
              <a:buFontTx/>
              <a:buNone/>
              <a:tabLst/>
              <a:defRPr lang="en-US" sz="4400" b="0" kern="1200" dirty="0" smtClean="0">
                <a:solidFill>
                  <a:srgbClr val="0075B0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10996" y="4808370"/>
            <a:ext cx="8573848" cy="449263"/>
          </a:xfrm>
          <a:prstGeom prst="rect">
            <a:avLst/>
          </a:prstGeom>
        </p:spPr>
        <p:txBody>
          <a:bodyPr/>
          <a:lstStyle>
            <a:lvl1pPr algn="r">
              <a:buNone/>
              <a:defRPr lang="en-US" sz="2400" kern="1200" baseline="0" dirty="0" smtClean="0">
                <a:solidFill>
                  <a:srgbClr val="4D4F53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6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en-US" sz="26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en-US" sz="26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en-US" sz="2600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- Click to edit Master text styles</a:t>
            </a:r>
          </a:p>
        </p:txBody>
      </p:sp>
      <p:sp>
        <p:nvSpPr>
          <p:cNvPr id="9" name="AutoShape 14"/>
          <p:cNvSpPr>
            <a:spLocks noChangeArrowheads="1"/>
          </p:cNvSpPr>
          <p:nvPr userDrawn="1"/>
        </p:nvSpPr>
        <p:spPr bwMode="auto">
          <a:xfrm>
            <a:off x="630603" y="1981201"/>
            <a:ext cx="10927620" cy="3311525"/>
          </a:xfrm>
          <a:prstGeom prst="roundRect">
            <a:avLst>
              <a:gd name="adj" fmla="val 2731"/>
            </a:avLst>
          </a:prstGeom>
          <a:noFill/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Citrix Confidential - Do Not Distribute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with bullets (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Citrix Confidential - Do Not Distribute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21847" y="3143214"/>
            <a:ext cx="6228685" cy="1317284"/>
          </a:xfrm>
          <a:prstGeom prst="rect">
            <a:avLst/>
          </a:prstGeom>
        </p:spPr>
        <p:txBody>
          <a:bodyPr anchor="ctr" anchorCtr="0"/>
          <a:lstStyle>
            <a:lvl1pPr marL="400050" marR="0" indent="-400050" algn="l" defTabSz="914400" rtl="0" eaLnBrk="1" fontAlgn="base" latinLnBrk="0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10000"/>
              <a:buFont typeface="Arial" pitchFamily="34" charset="0"/>
              <a:buChar char="•"/>
              <a:tabLst/>
              <a:defRPr sz="3400">
                <a:solidFill>
                  <a:srgbClr val="4D4F53"/>
                </a:solidFill>
              </a:defRPr>
            </a:lvl1pPr>
            <a:lvl2pPr marL="857250" indent="-450850">
              <a:buClr>
                <a:schemeClr val="bg1">
                  <a:lumMod val="65000"/>
                </a:schemeClr>
              </a:buClr>
              <a:buFont typeface="Arial" pitchFamily="34" charset="0"/>
              <a:buChar char="–"/>
              <a:defRPr sz="3200">
                <a:solidFill>
                  <a:srgbClr val="4D4F53"/>
                </a:solidFill>
              </a:defRPr>
            </a:lvl2pPr>
            <a:lvl3pPr>
              <a:buNone/>
              <a:defRPr/>
            </a:lvl3pPr>
            <a:lvl4pPr>
              <a:buNone/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Click to edit styles</a:t>
            </a:r>
          </a:p>
          <a:p>
            <a:pPr marL="400050" marR="0" lvl="0" indent="-400050" algn="l" defTabSz="914400" rtl="0" eaLnBrk="1" fontAlgn="base" latinLnBrk="0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styles</a:t>
            </a:r>
          </a:p>
          <a:p>
            <a:pPr marL="400050" marR="0" lvl="0" indent="-400050" algn="l" defTabSz="914400" rtl="0" eaLnBrk="1" fontAlgn="base" latinLnBrk="0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styles</a:t>
            </a:r>
          </a:p>
          <a:p>
            <a:pPr marL="400050" marR="0" lvl="0" indent="-400050" algn="l" defTabSz="914400" rtl="0" eaLnBrk="1" fontAlgn="base" latinLnBrk="0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styles</a:t>
            </a:r>
          </a:p>
        </p:txBody>
      </p:sp>
      <p:sp>
        <p:nvSpPr>
          <p:cNvPr id="17" name="Title 26"/>
          <p:cNvSpPr>
            <a:spLocks noGrp="1"/>
          </p:cNvSpPr>
          <p:nvPr>
            <p:ph type="title"/>
          </p:nvPr>
        </p:nvSpPr>
        <p:spPr>
          <a:xfrm>
            <a:off x="383017" y="622301"/>
            <a:ext cx="11376237" cy="506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bullets (no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Citrix Confidential - Do Not Distribute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21847" y="2766684"/>
            <a:ext cx="6228685" cy="1317284"/>
          </a:xfrm>
          <a:prstGeom prst="rect">
            <a:avLst/>
          </a:prstGeom>
        </p:spPr>
        <p:txBody>
          <a:bodyPr anchor="ctr" anchorCtr="0"/>
          <a:lstStyle>
            <a:lvl1pPr marL="400050" marR="0" indent="-400050" algn="l" defTabSz="914400" rtl="0" eaLnBrk="1" fontAlgn="base" latinLnBrk="0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10000"/>
              <a:buFont typeface="Arial" pitchFamily="34" charset="0"/>
              <a:buChar char="•"/>
              <a:tabLst/>
              <a:defRPr sz="3600">
                <a:solidFill>
                  <a:srgbClr val="4D4F53"/>
                </a:solidFill>
              </a:defRPr>
            </a:lvl1pPr>
            <a:lvl2pPr marL="857250" indent="-450850">
              <a:buClr>
                <a:schemeClr val="bg1">
                  <a:lumMod val="65000"/>
                </a:schemeClr>
              </a:buClr>
              <a:buFont typeface="Arial" pitchFamily="34" charset="0"/>
              <a:buChar char="–"/>
              <a:defRPr sz="3200">
                <a:solidFill>
                  <a:srgbClr val="4D4F53"/>
                </a:solidFill>
              </a:defRPr>
            </a:lvl2pPr>
            <a:lvl3pPr>
              <a:buNone/>
              <a:defRPr/>
            </a:lvl3pPr>
            <a:lvl4pPr>
              <a:buNone/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Click to edit styles</a:t>
            </a:r>
          </a:p>
          <a:p>
            <a:pPr marL="400050" marR="0" lvl="0" indent="-400050" algn="l" defTabSz="914400" rtl="0" eaLnBrk="1" fontAlgn="base" latinLnBrk="0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styles</a:t>
            </a:r>
          </a:p>
          <a:p>
            <a:pPr marL="400050" marR="0" lvl="0" indent="-400050" algn="l" defTabSz="914400" rtl="0" eaLnBrk="1" fontAlgn="base" latinLnBrk="0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styles</a:t>
            </a:r>
          </a:p>
          <a:p>
            <a:pPr marL="400050" marR="0" lvl="0" indent="-400050" algn="l" defTabSz="914400" rtl="0" eaLnBrk="1" fontAlgn="base" latinLnBrk="0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110000"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Click to edit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with s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835948" y="2956252"/>
            <a:ext cx="4292301" cy="1137304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en-US" sz="5500" b="0" spc="-150" dirty="0" smtClean="0">
                <a:solidFill>
                  <a:srgbClr val="4D4F53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algn="ctr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Times" pitchFamily="1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Citrix Confidential - Do Not Distribute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8"/>
          <p:cNvSpPr/>
          <p:nvPr userDrawn="1"/>
        </p:nvSpPr>
        <p:spPr>
          <a:xfrm>
            <a:off x="634835" y="1601789"/>
            <a:ext cx="5199296" cy="796925"/>
          </a:xfrm>
          <a:prstGeom prst="round2SameRect">
            <a:avLst>
              <a:gd name="adj1" fmla="val 5882"/>
              <a:gd name="adj2" fmla="val 0"/>
            </a:avLst>
          </a:prstGeom>
          <a:gradFill>
            <a:gsLst>
              <a:gs pos="0">
                <a:srgbClr val="4D4F53"/>
              </a:gs>
              <a:gs pos="100000">
                <a:schemeClr val="bg1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6788">
              <a:defRPr/>
            </a:pPr>
            <a:endParaRPr lang="en-US" dirty="0">
              <a:sym typeface="Gill Sans"/>
            </a:endParaRPr>
          </a:p>
        </p:txBody>
      </p:sp>
      <p:sp>
        <p:nvSpPr>
          <p:cNvPr id="13" name="Round Same Side Corner Rectangle 19"/>
          <p:cNvSpPr/>
          <p:nvPr userDrawn="1"/>
        </p:nvSpPr>
        <p:spPr>
          <a:xfrm>
            <a:off x="6333535" y="1601789"/>
            <a:ext cx="5199295" cy="796925"/>
          </a:xfrm>
          <a:prstGeom prst="round2SameRect">
            <a:avLst>
              <a:gd name="adj1" fmla="val 5882"/>
              <a:gd name="adj2" fmla="val 0"/>
            </a:avLst>
          </a:prstGeom>
          <a:gradFill>
            <a:gsLst>
              <a:gs pos="0">
                <a:srgbClr val="4D4F53"/>
              </a:gs>
              <a:gs pos="100000">
                <a:schemeClr val="bg1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6788">
              <a:defRPr/>
            </a:pPr>
            <a:endParaRPr lang="en-US" dirty="0">
              <a:sym typeface="Gill Sans"/>
            </a:endParaRPr>
          </a:p>
        </p:txBody>
      </p:sp>
      <p:sp>
        <p:nvSpPr>
          <p:cNvPr id="5" name="Round Same Side Corner Rectangle 18"/>
          <p:cNvSpPr/>
          <p:nvPr/>
        </p:nvSpPr>
        <p:spPr>
          <a:xfrm>
            <a:off x="634835" y="1601789"/>
            <a:ext cx="5199296" cy="796925"/>
          </a:xfrm>
          <a:prstGeom prst="round2SameRect">
            <a:avLst>
              <a:gd name="adj1" fmla="val 5882"/>
              <a:gd name="adj2" fmla="val 0"/>
            </a:avLst>
          </a:prstGeom>
          <a:gradFill>
            <a:gsLst>
              <a:gs pos="0">
                <a:srgbClr val="4D4F53"/>
              </a:gs>
              <a:gs pos="100000">
                <a:schemeClr val="bg1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6788">
              <a:defRPr/>
            </a:pPr>
            <a:endParaRPr lang="en-US" dirty="0">
              <a:sym typeface="Gill Sans"/>
            </a:endParaRPr>
          </a:p>
        </p:txBody>
      </p:sp>
      <p:sp>
        <p:nvSpPr>
          <p:cNvPr id="6" name="Round Same Side Corner Rectangle 19"/>
          <p:cNvSpPr/>
          <p:nvPr/>
        </p:nvSpPr>
        <p:spPr>
          <a:xfrm>
            <a:off x="6333535" y="1601789"/>
            <a:ext cx="5199295" cy="796925"/>
          </a:xfrm>
          <a:prstGeom prst="round2SameRect">
            <a:avLst>
              <a:gd name="adj1" fmla="val 5882"/>
              <a:gd name="adj2" fmla="val 0"/>
            </a:avLst>
          </a:prstGeom>
          <a:gradFill>
            <a:gsLst>
              <a:gs pos="0">
                <a:srgbClr val="4D4F53"/>
              </a:gs>
              <a:gs pos="100000">
                <a:schemeClr val="bg1">
                  <a:lumMod val="5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6788">
              <a:defRPr/>
            </a:pPr>
            <a:endParaRPr lang="en-US" dirty="0">
              <a:sym typeface="Gill Sans"/>
            </a:endParaRPr>
          </a:p>
        </p:txBody>
      </p:sp>
      <p:sp>
        <p:nvSpPr>
          <p:cNvPr id="7" name="AutoShape 34"/>
          <p:cNvSpPr>
            <a:spLocks noChangeArrowheads="1"/>
          </p:cNvSpPr>
          <p:nvPr/>
        </p:nvSpPr>
        <p:spPr bwMode="auto">
          <a:xfrm>
            <a:off x="6337767" y="1592263"/>
            <a:ext cx="5203527" cy="4495800"/>
          </a:xfrm>
          <a:prstGeom prst="roundRect">
            <a:avLst>
              <a:gd name="adj" fmla="val 1535"/>
            </a:avLst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6788">
              <a:defRPr/>
            </a:pPr>
            <a:endParaRPr lang="en-US" dirty="0">
              <a:sym typeface="Gill Sans"/>
            </a:endParaRPr>
          </a:p>
        </p:txBody>
      </p:sp>
      <p:sp>
        <p:nvSpPr>
          <p:cNvPr id="11" name="AutoShape 34"/>
          <p:cNvSpPr>
            <a:spLocks noChangeArrowheads="1"/>
          </p:cNvSpPr>
          <p:nvPr/>
        </p:nvSpPr>
        <p:spPr bwMode="auto">
          <a:xfrm>
            <a:off x="639067" y="1592263"/>
            <a:ext cx="5205644" cy="4495800"/>
          </a:xfrm>
          <a:prstGeom prst="roundRect">
            <a:avLst>
              <a:gd name="adj" fmla="val 1535"/>
            </a:avLst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6788">
              <a:defRPr/>
            </a:pPr>
            <a:endParaRPr lang="en-US" dirty="0">
              <a:sym typeface="Gill San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60119" y="1752839"/>
            <a:ext cx="4471417" cy="50292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Clr>
                <a:srgbClr val="0046AD"/>
              </a:buClr>
              <a:buFontTx/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>
              <a:buClr>
                <a:srgbClr val="0046AD"/>
              </a:buClr>
              <a:buFont typeface="Arial" pitchFamily="34" charset="0"/>
              <a:buChar char="•"/>
              <a:defRPr sz="2400"/>
            </a:lvl2pPr>
            <a:lvl3pPr>
              <a:buClr>
                <a:srgbClr val="0046AD"/>
              </a:buClr>
              <a:buFont typeface="Arial" pitchFamily="34" charset="0"/>
              <a:buChar char="•"/>
              <a:defRPr sz="2000"/>
            </a:lvl3pPr>
            <a:lvl4pPr>
              <a:buClr>
                <a:srgbClr val="0046AD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6AD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739127" y="1752839"/>
            <a:ext cx="4471417" cy="502920"/>
          </a:xfrm>
          <a:prstGeom prst="rect">
            <a:avLst/>
          </a:prstGeom>
          <a:effectLst/>
        </p:spPr>
        <p:txBody>
          <a:bodyPr/>
          <a:lstStyle>
            <a:lvl1pPr marL="0" indent="0" algn="ctr">
              <a:buClr>
                <a:srgbClr val="0046AD"/>
              </a:buClr>
              <a:buFontTx/>
              <a:buNone/>
              <a:defRPr lang="en-US" sz="3200" b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Clr>
                <a:srgbClr val="0046AD"/>
              </a:buClr>
              <a:buFont typeface="Arial" pitchFamily="34" charset="0"/>
              <a:buChar char="•"/>
              <a:defRPr sz="2400"/>
            </a:lvl2pPr>
            <a:lvl3pPr>
              <a:buClr>
                <a:srgbClr val="0046AD"/>
              </a:buClr>
              <a:buFont typeface="Arial" pitchFamily="34" charset="0"/>
              <a:buChar char="•"/>
              <a:defRPr sz="2000"/>
            </a:lvl3pPr>
            <a:lvl4pPr>
              <a:buClr>
                <a:srgbClr val="0046AD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6AD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styles</a:t>
            </a:r>
          </a:p>
        </p:txBody>
      </p:sp>
      <p:sp>
        <p:nvSpPr>
          <p:cNvPr id="14" name="AutoShape 34"/>
          <p:cNvSpPr>
            <a:spLocks noChangeArrowheads="1"/>
          </p:cNvSpPr>
          <p:nvPr userDrawn="1"/>
        </p:nvSpPr>
        <p:spPr bwMode="auto">
          <a:xfrm>
            <a:off x="6337767" y="1592263"/>
            <a:ext cx="5203527" cy="4495800"/>
          </a:xfrm>
          <a:prstGeom prst="roundRect">
            <a:avLst>
              <a:gd name="adj" fmla="val 1535"/>
            </a:avLst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6788">
              <a:defRPr/>
            </a:pPr>
            <a:endParaRPr lang="en-US" dirty="0">
              <a:sym typeface="Gill Sans"/>
            </a:endParaRPr>
          </a:p>
        </p:txBody>
      </p:sp>
      <p:sp>
        <p:nvSpPr>
          <p:cNvPr id="17" name="AutoShape 34"/>
          <p:cNvSpPr>
            <a:spLocks noChangeArrowheads="1"/>
          </p:cNvSpPr>
          <p:nvPr userDrawn="1"/>
        </p:nvSpPr>
        <p:spPr bwMode="auto">
          <a:xfrm>
            <a:off x="639067" y="1592263"/>
            <a:ext cx="5205644" cy="4495800"/>
          </a:xfrm>
          <a:prstGeom prst="roundRect">
            <a:avLst>
              <a:gd name="adj" fmla="val 1535"/>
            </a:avLst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6788">
              <a:defRPr/>
            </a:pPr>
            <a:endParaRPr lang="en-US" dirty="0">
              <a:sym typeface="Gill Sans"/>
            </a:endParaRPr>
          </a:p>
        </p:txBody>
      </p:sp>
      <p:sp>
        <p:nvSpPr>
          <p:cNvPr id="2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Citrix Confidential - Do Not Distribute</a:t>
            </a:r>
            <a:endParaRPr lang="en-US" dirty="0"/>
          </a:p>
        </p:txBody>
      </p:sp>
      <p:sp>
        <p:nvSpPr>
          <p:cNvPr id="32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1015700" y="2669032"/>
            <a:ext cx="4471417" cy="5029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4D4F53"/>
              </a:buClr>
              <a:buFont typeface="Arial" pitchFamily="34" charset="0"/>
              <a:buChar char="•"/>
              <a:defRPr sz="2800" b="0" baseline="0">
                <a:solidFill>
                  <a:schemeClr val="tx1"/>
                </a:solidFill>
                <a:latin typeface="+mj-lt"/>
              </a:defRPr>
            </a:lvl1pPr>
            <a:lvl2pPr>
              <a:buClr>
                <a:srgbClr val="0046AD"/>
              </a:buClr>
              <a:buFont typeface="Arial" pitchFamily="34" charset="0"/>
              <a:buChar char="•"/>
              <a:defRPr sz="2400"/>
            </a:lvl2pPr>
            <a:lvl3pPr>
              <a:buClr>
                <a:srgbClr val="0046AD"/>
              </a:buClr>
              <a:buFont typeface="Arial" pitchFamily="34" charset="0"/>
              <a:buChar char="•"/>
              <a:defRPr sz="2000"/>
            </a:lvl3pPr>
            <a:lvl4pPr>
              <a:buClr>
                <a:srgbClr val="0046AD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6AD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 Click to edit Master styles</a:t>
            </a:r>
          </a:p>
          <a:p>
            <a:pPr lvl="0"/>
            <a:r>
              <a:rPr lang="en-US" dirty="0" smtClean="0"/>
              <a:t> Click to edit Master styles</a:t>
            </a:r>
          </a:p>
          <a:p>
            <a:pPr lvl="0"/>
            <a:r>
              <a:rPr lang="en-US" dirty="0" smtClean="0"/>
              <a:t> Click to edit Master styles</a:t>
            </a:r>
          </a:p>
        </p:txBody>
      </p:sp>
      <p:sp>
        <p:nvSpPr>
          <p:cNvPr id="33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654504" y="2660062"/>
            <a:ext cx="4471417" cy="502920"/>
          </a:xfrm>
          <a:prstGeom prst="rect">
            <a:avLst/>
          </a:prstGeom>
          <a:effectLst/>
        </p:spPr>
        <p:txBody>
          <a:bodyPr/>
          <a:lstStyle>
            <a:lvl1pPr marL="0" indent="0" algn="l">
              <a:buClr>
                <a:srgbClr val="4D4F53"/>
              </a:buClr>
              <a:buFont typeface="Arial" pitchFamily="34" charset="0"/>
              <a:buChar char="•"/>
              <a:defRPr sz="2800" b="0" baseline="0">
                <a:solidFill>
                  <a:schemeClr val="tx1"/>
                </a:solidFill>
                <a:latin typeface="+mj-lt"/>
              </a:defRPr>
            </a:lvl1pPr>
            <a:lvl2pPr>
              <a:buClr>
                <a:srgbClr val="0046AD"/>
              </a:buClr>
              <a:buFont typeface="Arial" pitchFamily="34" charset="0"/>
              <a:buChar char="•"/>
              <a:defRPr sz="2400"/>
            </a:lvl2pPr>
            <a:lvl3pPr>
              <a:buClr>
                <a:srgbClr val="0046AD"/>
              </a:buClr>
              <a:buFont typeface="Arial" pitchFamily="34" charset="0"/>
              <a:buChar char="•"/>
              <a:defRPr sz="2000"/>
            </a:lvl3pPr>
            <a:lvl4pPr>
              <a:buClr>
                <a:srgbClr val="0046AD"/>
              </a:buClr>
              <a:buFont typeface="Arial" pitchFamily="34" charset="0"/>
              <a:buChar char="•"/>
              <a:defRPr sz="1800"/>
            </a:lvl4pPr>
            <a:lvl5pPr>
              <a:buClr>
                <a:srgbClr val="0046AD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 Click to edit Master styles</a:t>
            </a:r>
          </a:p>
          <a:p>
            <a:pPr lvl="0"/>
            <a:r>
              <a:rPr lang="en-US" dirty="0" smtClean="0"/>
              <a:t> Click to edit Master styles</a:t>
            </a:r>
          </a:p>
          <a:p>
            <a:pPr lvl="0"/>
            <a:r>
              <a:rPr lang="en-US" dirty="0" smtClean="0"/>
              <a:t> Click to edit Master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s-Datacenter (b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Citrix Confidential - Do Not Distribute</a:t>
            </a:r>
            <a:endParaRPr lang="en-US" dirty="0"/>
          </a:p>
        </p:txBody>
      </p:sp>
      <p:pic>
        <p:nvPicPr>
          <p:cNvPr id="19" name="Picture 18" descr="apps.png"/>
          <p:cNvPicPr>
            <a:picLocks noChangeAspect="1"/>
          </p:cNvPicPr>
          <p:nvPr userDrawn="1"/>
        </p:nvPicPr>
        <p:blipFill>
          <a:blip r:embed="rId2" cstate="print"/>
          <a:srcRect l="330"/>
          <a:stretch>
            <a:fillRect/>
          </a:stretch>
        </p:blipFill>
        <p:spPr>
          <a:xfrm>
            <a:off x="9748979" y="1887061"/>
            <a:ext cx="2439846" cy="2981325"/>
          </a:xfrm>
          <a:prstGeom prst="rect">
            <a:avLst/>
          </a:prstGeom>
          <a:effectLst>
            <a:outerShdw blurRad="101600" sx="104000" sy="104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use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887061"/>
            <a:ext cx="2352675" cy="2981325"/>
          </a:xfrm>
          <a:prstGeom prst="rect">
            <a:avLst/>
          </a:prstGeom>
          <a:effectLst>
            <a:outerShdw blurRad="101600" sx="104000" sy="104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sers-Datacenter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5B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Citrix Confidential - Do Not Distribute</a:t>
            </a:r>
            <a:endParaRPr lang="en-US" dirty="0"/>
          </a:p>
        </p:txBody>
      </p:sp>
      <p:pic>
        <p:nvPicPr>
          <p:cNvPr id="17" name="Picture 16" descr="apps.png"/>
          <p:cNvPicPr>
            <a:picLocks noChangeAspect="1"/>
          </p:cNvPicPr>
          <p:nvPr userDrawn="1"/>
        </p:nvPicPr>
        <p:blipFill>
          <a:blip r:embed="rId2" cstate="print"/>
          <a:srcRect l="41252" r="-8786"/>
          <a:stretch>
            <a:fillRect/>
          </a:stretch>
        </p:blipFill>
        <p:spPr>
          <a:xfrm>
            <a:off x="11138206" y="2607868"/>
            <a:ext cx="1262561" cy="2276856"/>
          </a:xfrm>
          <a:prstGeom prst="roundRect">
            <a:avLst>
              <a:gd name="adj" fmla="val 7360"/>
            </a:avLst>
          </a:prstGeom>
          <a:effectLst>
            <a:outerShdw blurRad="101600" sx="104000" sy="104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user.png"/>
          <p:cNvPicPr>
            <a:picLocks noChangeAspect="1"/>
          </p:cNvPicPr>
          <p:nvPr userDrawn="1"/>
        </p:nvPicPr>
        <p:blipFill>
          <a:blip r:embed="rId3" cstate="print"/>
          <a:srcRect l="38514" r="11799" b="21643"/>
          <a:stretch>
            <a:fillRect/>
          </a:stretch>
        </p:blipFill>
        <p:spPr>
          <a:xfrm>
            <a:off x="-118038" y="2581044"/>
            <a:ext cx="1139324" cy="2276856"/>
          </a:xfrm>
          <a:prstGeom prst="roundRect">
            <a:avLst>
              <a:gd name="adj" fmla="val 8115"/>
            </a:avLst>
          </a:prstGeom>
          <a:effectLst>
            <a:outerShdw blurRad="101600" sx="104000" sy="104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sktop-Data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5B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Citrix Confidential - Do Not Distribute</a:t>
            </a:r>
            <a:endParaRPr lang="en-US" dirty="0"/>
          </a:p>
        </p:txBody>
      </p:sp>
      <p:pic>
        <p:nvPicPr>
          <p:cNvPr id="53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 l="49761"/>
          <a:stretch>
            <a:fillRect/>
          </a:stretch>
        </p:blipFill>
        <p:spPr bwMode="auto">
          <a:xfrm>
            <a:off x="0" y="2858840"/>
            <a:ext cx="1499771" cy="1828601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  <a:effectLst>
            <a:outerShdw blurRad="177800" dist="25399" dir="2700000" algn="ctr" rotWithShape="0">
              <a:srgbClr val="080808">
                <a:alpha val="75000"/>
              </a:srgbClr>
            </a:outerShdw>
          </a:effectLst>
        </p:spPr>
      </p:pic>
      <p:grpSp>
        <p:nvGrpSpPr>
          <p:cNvPr id="62" name="Group 19"/>
          <p:cNvGrpSpPr>
            <a:grpSpLocks/>
          </p:cNvGrpSpPr>
          <p:nvPr/>
        </p:nvGrpSpPr>
        <p:grpSpPr bwMode="auto">
          <a:xfrm>
            <a:off x="10156824" y="2699969"/>
            <a:ext cx="2368814" cy="2090737"/>
            <a:chOff x="0" y="0"/>
            <a:chExt cx="1491" cy="1316"/>
          </a:xfrm>
        </p:grpSpPr>
        <p:sp>
          <p:nvSpPr>
            <p:cNvPr id="69" name="AutoShape 20"/>
            <p:cNvSpPr>
              <a:spLocks/>
            </p:cNvSpPr>
            <p:nvPr/>
          </p:nvSpPr>
          <p:spPr bwMode="auto">
            <a:xfrm>
              <a:off x="0" y="0"/>
              <a:ext cx="1491" cy="1316"/>
            </a:xfrm>
            <a:prstGeom prst="roundRect">
              <a:avLst>
                <a:gd name="adj" fmla="val 6125"/>
              </a:avLst>
            </a:prstGeom>
            <a:gradFill rotWithShape="0">
              <a:gsLst>
                <a:gs pos="0">
                  <a:srgbClr val="2E333F"/>
                </a:gs>
                <a:gs pos="48999">
                  <a:srgbClr val="3A3F4C"/>
                </a:gs>
                <a:gs pos="50000">
                  <a:srgbClr val="2E333F"/>
                </a:gs>
                <a:gs pos="100000">
                  <a:srgbClr val="1F222A"/>
                </a:gs>
              </a:gsLst>
              <a:lin ang="5400000" scaled="1"/>
            </a:gradFill>
            <a:ln w="25400" cap="flat">
              <a:noFill/>
              <a:round/>
              <a:headEnd type="none" w="med" len="med"/>
              <a:tailEnd type="none" w="med" len="med"/>
            </a:ln>
            <a:effectLst>
              <a:outerShdw blurRad="177800" dist="25399" dir="5400000" algn="ctr" rotWithShape="0">
                <a:srgbClr val="080808">
                  <a:alpha val="75000"/>
                </a:srgb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Rectangle 21"/>
            <p:cNvSpPr>
              <a:spLocks/>
            </p:cNvSpPr>
            <p:nvPr/>
          </p:nvSpPr>
          <p:spPr bwMode="auto">
            <a:xfrm>
              <a:off x="157" y="316"/>
              <a:ext cx="1176" cy="632"/>
            </a:xfrm>
            <a:prstGeom prst="rect">
              <a:avLst/>
            </a:prstGeom>
            <a:noFill/>
            <a:ln w="12700" cap="rnd">
              <a:noFill/>
              <a:round/>
              <a:headEnd type="none" w="med" len="med"/>
              <a:tailEnd type="none" w="med" len="med"/>
            </a:ln>
            <a:effectLst>
              <a:outerShdw blurRad="38100" dist="25399" dir="5400000" algn="ctr" rotWithShape="0">
                <a:srgbClr val="3E4554">
                  <a:alpha val="79999"/>
                </a:srgbClr>
              </a:outerShdw>
            </a:effectLst>
          </p:spPr>
          <p:txBody>
            <a:bodyPr lIns="38100" tIns="38100" rIns="38100" bIns="38100">
              <a:prstTxWarp prst="textNoShape">
                <a:avLst/>
              </a:prstTxWarp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  <a:sym typeface="Arial" charset="0"/>
                </a:rPr>
                <a:t>Data Center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8"/>
          <p:cNvGrpSpPr>
            <a:grpSpLocks noChangeAspect="1"/>
          </p:cNvGrpSpPr>
          <p:nvPr userDrawn="1"/>
        </p:nvGrpSpPr>
        <p:grpSpPr>
          <a:xfrm>
            <a:off x="5107931" y="3153431"/>
            <a:ext cx="1371600" cy="543003"/>
            <a:chOff x="727075" y="755650"/>
            <a:chExt cx="1776413" cy="703263"/>
          </a:xfrm>
          <a:solidFill>
            <a:srgbClr val="4D4F53"/>
          </a:solidFill>
        </p:grpSpPr>
        <p:sp>
          <p:nvSpPr>
            <p:cNvPr id="4" name="Freeform 57"/>
            <p:cNvSpPr>
              <a:spLocks noEditPoints="1"/>
            </p:cNvSpPr>
            <p:nvPr/>
          </p:nvSpPr>
          <p:spPr bwMode="auto">
            <a:xfrm>
              <a:off x="2416175" y="925513"/>
              <a:ext cx="87313" cy="8890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16"/>
                </a:cxn>
                <a:cxn ang="0">
                  <a:pos x="17" y="33"/>
                </a:cxn>
                <a:cxn ang="0">
                  <a:pos x="33" y="16"/>
                </a:cxn>
                <a:cxn ang="0">
                  <a:pos x="33" y="16"/>
                </a:cxn>
                <a:cxn ang="0">
                  <a:pos x="17" y="0"/>
                </a:cxn>
                <a:cxn ang="0">
                  <a:pos x="17" y="31"/>
                </a:cxn>
                <a:cxn ang="0">
                  <a:pos x="2" y="16"/>
                </a:cxn>
                <a:cxn ang="0">
                  <a:pos x="17" y="2"/>
                </a:cxn>
                <a:cxn ang="0">
                  <a:pos x="31" y="16"/>
                </a:cxn>
                <a:cxn ang="0">
                  <a:pos x="17" y="31"/>
                </a:cxn>
              </a:cxnLst>
              <a:rect l="0" t="0" r="r" b="b"/>
              <a:pathLst>
                <a:path w="33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6" y="33"/>
                    <a:pt x="33" y="25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7"/>
                    <a:pt x="26" y="0"/>
                    <a:pt x="17" y="0"/>
                  </a:cubicBezTo>
                  <a:close/>
                  <a:moveTo>
                    <a:pt x="17" y="31"/>
                  </a:moveTo>
                  <a:cubicBezTo>
                    <a:pt x="9" y="31"/>
                    <a:pt x="2" y="24"/>
                    <a:pt x="2" y="16"/>
                  </a:cubicBezTo>
                  <a:cubicBezTo>
                    <a:pt x="2" y="8"/>
                    <a:pt x="9" y="2"/>
                    <a:pt x="17" y="2"/>
                  </a:cubicBezTo>
                  <a:cubicBezTo>
                    <a:pt x="25" y="2"/>
                    <a:pt x="31" y="8"/>
                    <a:pt x="31" y="16"/>
                  </a:cubicBezTo>
                  <a:cubicBezTo>
                    <a:pt x="31" y="24"/>
                    <a:pt x="25" y="31"/>
                    <a:pt x="17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" name="Freeform 58"/>
            <p:cNvSpPr>
              <a:spLocks noEditPoints="1"/>
            </p:cNvSpPr>
            <p:nvPr/>
          </p:nvSpPr>
          <p:spPr bwMode="auto">
            <a:xfrm>
              <a:off x="2443163" y="944563"/>
              <a:ext cx="36513" cy="47625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3" y="18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11" y="16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4" y="15"/>
                </a:cxn>
                <a:cxn ang="0">
                  <a:pos x="10" y="10"/>
                </a:cxn>
                <a:cxn ang="0">
                  <a:pos x="14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6" y="2"/>
                </a:cxn>
                <a:cxn ang="0">
                  <a:pos x="11" y="5"/>
                </a:cxn>
                <a:cxn ang="0">
                  <a:pos x="6" y="9"/>
                </a:cxn>
              </a:cxnLst>
              <a:rect l="0" t="0" r="r" b="b"/>
              <a:pathLst>
                <a:path w="14" h="18">
                  <a:moveTo>
                    <a:pt x="14" y="5"/>
                  </a:moveTo>
                  <a:cubicBezTo>
                    <a:pt x="14" y="1"/>
                    <a:pt x="10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1"/>
                    <a:pt x="11" y="12"/>
                    <a:pt x="11" y="16"/>
                  </a:cubicBezTo>
                  <a:cubicBezTo>
                    <a:pt x="11" y="17"/>
                    <a:pt x="11" y="18"/>
                    <a:pt x="11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7"/>
                    <a:pt x="14" y="15"/>
                  </a:cubicBezTo>
                  <a:cubicBezTo>
                    <a:pt x="14" y="12"/>
                    <a:pt x="12" y="10"/>
                    <a:pt x="10" y="10"/>
                  </a:cubicBezTo>
                  <a:cubicBezTo>
                    <a:pt x="12" y="9"/>
                    <a:pt x="14" y="8"/>
                    <a:pt x="14" y="5"/>
                  </a:cubicBezTo>
                  <a:close/>
                  <a:moveTo>
                    <a:pt x="6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2"/>
                    <a:pt x="11" y="3"/>
                    <a:pt x="11" y="5"/>
                  </a:cubicBezTo>
                  <a:cubicBezTo>
                    <a:pt x="11" y="8"/>
                    <a:pt x="9" y="9"/>
                    <a:pt x="6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59"/>
            <p:cNvSpPr>
              <a:spLocks/>
            </p:cNvSpPr>
            <p:nvPr/>
          </p:nvSpPr>
          <p:spPr bwMode="auto">
            <a:xfrm>
              <a:off x="1227138" y="925513"/>
              <a:ext cx="276225" cy="366713"/>
            </a:xfrm>
            <a:custGeom>
              <a:avLst/>
              <a:gdLst/>
              <a:ahLst/>
              <a:cxnLst>
                <a:cxn ang="0">
                  <a:pos x="52" y="231"/>
                </a:cxn>
                <a:cxn ang="0">
                  <a:pos x="121" y="231"/>
                </a:cxn>
                <a:cxn ang="0">
                  <a:pos x="121" y="61"/>
                </a:cxn>
                <a:cxn ang="0">
                  <a:pos x="174" y="61"/>
                </a:cxn>
                <a:cxn ang="0">
                  <a:pos x="174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52" y="61"/>
                </a:cxn>
                <a:cxn ang="0">
                  <a:pos x="52" y="231"/>
                </a:cxn>
              </a:cxnLst>
              <a:rect l="0" t="0" r="r" b="b"/>
              <a:pathLst>
                <a:path w="174" h="231">
                  <a:moveTo>
                    <a:pt x="52" y="231"/>
                  </a:moveTo>
                  <a:lnTo>
                    <a:pt x="121" y="231"/>
                  </a:lnTo>
                  <a:lnTo>
                    <a:pt x="121" y="61"/>
                  </a:lnTo>
                  <a:lnTo>
                    <a:pt x="174" y="61"/>
                  </a:lnTo>
                  <a:lnTo>
                    <a:pt x="174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52" y="61"/>
                  </a:lnTo>
                  <a:lnTo>
                    <a:pt x="52" y="2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Rectangle 60"/>
            <p:cNvSpPr>
              <a:spLocks noChangeArrowheads="1"/>
            </p:cNvSpPr>
            <p:nvPr/>
          </p:nvSpPr>
          <p:spPr bwMode="auto">
            <a:xfrm>
              <a:off x="1876425" y="925513"/>
              <a:ext cx="107950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1"/>
            <p:cNvSpPr>
              <a:spLocks/>
            </p:cNvSpPr>
            <p:nvPr/>
          </p:nvSpPr>
          <p:spPr bwMode="auto">
            <a:xfrm>
              <a:off x="2001838" y="925513"/>
              <a:ext cx="401638" cy="366713"/>
            </a:xfrm>
            <a:custGeom>
              <a:avLst/>
              <a:gdLst/>
              <a:ahLst/>
              <a:cxnLst>
                <a:cxn ang="0">
                  <a:pos x="83" y="231"/>
                </a:cxn>
                <a:cxn ang="0">
                  <a:pos x="132" y="164"/>
                </a:cxn>
                <a:cxn ang="0">
                  <a:pos x="170" y="231"/>
                </a:cxn>
                <a:cxn ang="0">
                  <a:pos x="253" y="231"/>
                </a:cxn>
                <a:cxn ang="0">
                  <a:pos x="172" y="106"/>
                </a:cxn>
                <a:cxn ang="0">
                  <a:pos x="249" y="0"/>
                </a:cxn>
                <a:cxn ang="0">
                  <a:pos x="164" y="0"/>
                </a:cxn>
                <a:cxn ang="0">
                  <a:pos x="132" y="49"/>
                </a:cxn>
                <a:cxn ang="0">
                  <a:pos x="105" y="0"/>
                </a:cxn>
                <a:cxn ang="0">
                  <a:pos x="21" y="0"/>
                </a:cxn>
                <a:cxn ang="0">
                  <a:pos x="92" y="106"/>
                </a:cxn>
                <a:cxn ang="0">
                  <a:pos x="0" y="231"/>
                </a:cxn>
                <a:cxn ang="0">
                  <a:pos x="83" y="231"/>
                </a:cxn>
              </a:cxnLst>
              <a:rect l="0" t="0" r="r" b="b"/>
              <a:pathLst>
                <a:path w="253" h="231">
                  <a:moveTo>
                    <a:pt x="83" y="231"/>
                  </a:moveTo>
                  <a:lnTo>
                    <a:pt x="132" y="164"/>
                  </a:lnTo>
                  <a:lnTo>
                    <a:pt x="170" y="231"/>
                  </a:lnTo>
                  <a:lnTo>
                    <a:pt x="253" y="231"/>
                  </a:lnTo>
                  <a:lnTo>
                    <a:pt x="172" y="106"/>
                  </a:lnTo>
                  <a:lnTo>
                    <a:pt x="249" y="0"/>
                  </a:lnTo>
                  <a:lnTo>
                    <a:pt x="164" y="0"/>
                  </a:lnTo>
                  <a:lnTo>
                    <a:pt x="132" y="49"/>
                  </a:lnTo>
                  <a:lnTo>
                    <a:pt x="105" y="0"/>
                  </a:lnTo>
                  <a:lnTo>
                    <a:pt x="21" y="0"/>
                  </a:lnTo>
                  <a:lnTo>
                    <a:pt x="92" y="106"/>
                  </a:lnTo>
                  <a:lnTo>
                    <a:pt x="0" y="231"/>
                  </a:lnTo>
                  <a:lnTo>
                    <a:pt x="83" y="2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Rectangle 62"/>
            <p:cNvSpPr>
              <a:spLocks noChangeArrowheads="1"/>
            </p:cNvSpPr>
            <p:nvPr/>
          </p:nvSpPr>
          <p:spPr bwMode="auto">
            <a:xfrm>
              <a:off x="1089025" y="925513"/>
              <a:ext cx="109538" cy="3667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63"/>
            <p:cNvSpPr>
              <a:spLocks/>
            </p:cNvSpPr>
            <p:nvPr/>
          </p:nvSpPr>
          <p:spPr bwMode="auto">
            <a:xfrm>
              <a:off x="727075" y="917575"/>
              <a:ext cx="327025" cy="382588"/>
            </a:xfrm>
            <a:custGeom>
              <a:avLst/>
              <a:gdLst/>
              <a:ahLst/>
              <a:cxnLst>
                <a:cxn ang="0">
                  <a:pos x="72" y="143"/>
                </a:cxn>
                <a:cxn ang="0">
                  <a:pos x="123" y="121"/>
                </a:cxn>
                <a:cxn ang="0">
                  <a:pos x="102" y="86"/>
                </a:cxn>
                <a:cxn ang="0">
                  <a:pos x="72" y="103"/>
                </a:cxn>
                <a:cxn ang="0">
                  <a:pos x="42" y="71"/>
                </a:cxn>
                <a:cxn ang="0">
                  <a:pos x="72" y="40"/>
                </a:cxn>
                <a:cxn ang="0">
                  <a:pos x="102" y="57"/>
                </a:cxn>
                <a:cxn ang="0">
                  <a:pos x="123" y="22"/>
                </a:cxn>
                <a:cxn ang="0">
                  <a:pos x="72" y="0"/>
                </a:cxn>
                <a:cxn ang="0">
                  <a:pos x="0" y="71"/>
                </a:cxn>
                <a:cxn ang="0">
                  <a:pos x="0" y="72"/>
                </a:cxn>
                <a:cxn ang="0">
                  <a:pos x="72" y="143"/>
                </a:cxn>
              </a:cxnLst>
              <a:rect l="0" t="0" r="r" b="b"/>
              <a:pathLst>
                <a:path w="123" h="143">
                  <a:moveTo>
                    <a:pt x="72" y="143"/>
                  </a:moveTo>
                  <a:cubicBezTo>
                    <a:pt x="92" y="143"/>
                    <a:pt x="110" y="135"/>
                    <a:pt x="123" y="121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96" y="96"/>
                    <a:pt x="84" y="103"/>
                    <a:pt x="72" y="103"/>
                  </a:cubicBezTo>
                  <a:cubicBezTo>
                    <a:pt x="54" y="103"/>
                    <a:pt x="42" y="89"/>
                    <a:pt x="42" y="71"/>
                  </a:cubicBezTo>
                  <a:cubicBezTo>
                    <a:pt x="42" y="54"/>
                    <a:pt x="54" y="40"/>
                    <a:pt x="72" y="40"/>
                  </a:cubicBezTo>
                  <a:cubicBezTo>
                    <a:pt x="84" y="40"/>
                    <a:pt x="96" y="47"/>
                    <a:pt x="102" y="57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11"/>
                    <a:pt x="32" y="143"/>
                    <a:pt x="72" y="1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Freeform 64"/>
            <p:cNvSpPr>
              <a:spLocks noEditPoints="1"/>
            </p:cNvSpPr>
            <p:nvPr/>
          </p:nvSpPr>
          <p:spPr bwMode="auto">
            <a:xfrm>
              <a:off x="1533525" y="925513"/>
              <a:ext cx="315913" cy="366713"/>
            </a:xfrm>
            <a:custGeom>
              <a:avLst/>
              <a:gdLst/>
              <a:ahLst/>
              <a:cxnLst>
                <a:cxn ang="0">
                  <a:pos x="41" y="96"/>
                </a:cxn>
                <a:cxn ang="0">
                  <a:pos x="67" y="137"/>
                </a:cxn>
                <a:cxn ang="0">
                  <a:pos x="119" y="137"/>
                </a:cxn>
                <a:cxn ang="0">
                  <a:pos x="77" y="82"/>
                </a:cxn>
                <a:cxn ang="0">
                  <a:pos x="102" y="43"/>
                </a:cxn>
                <a:cxn ang="0">
                  <a:pos x="91" y="13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41" y="137"/>
                </a:cxn>
                <a:cxn ang="0">
                  <a:pos x="41" y="96"/>
                </a:cxn>
                <a:cxn ang="0">
                  <a:pos x="41" y="29"/>
                </a:cxn>
                <a:cxn ang="0">
                  <a:pos x="62" y="35"/>
                </a:cxn>
                <a:cxn ang="0">
                  <a:pos x="66" y="46"/>
                </a:cxn>
                <a:cxn ang="0">
                  <a:pos x="41" y="62"/>
                </a:cxn>
                <a:cxn ang="0">
                  <a:pos x="41" y="29"/>
                </a:cxn>
              </a:cxnLst>
              <a:rect l="0" t="0" r="r" b="b"/>
              <a:pathLst>
                <a:path w="119" h="137">
                  <a:moveTo>
                    <a:pt x="41" y="96"/>
                  </a:moveTo>
                  <a:cubicBezTo>
                    <a:pt x="67" y="137"/>
                    <a:pt x="67" y="137"/>
                    <a:pt x="67" y="137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92" y="77"/>
                    <a:pt x="102" y="62"/>
                    <a:pt x="102" y="43"/>
                  </a:cubicBezTo>
                  <a:cubicBezTo>
                    <a:pt x="102" y="31"/>
                    <a:pt x="99" y="20"/>
                    <a:pt x="91" y="13"/>
                  </a:cubicBezTo>
                  <a:cubicBezTo>
                    <a:pt x="82" y="4"/>
                    <a:pt x="70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41" y="137"/>
                    <a:pt x="41" y="137"/>
                    <a:pt x="41" y="137"/>
                  </a:cubicBezTo>
                  <a:lnTo>
                    <a:pt x="41" y="96"/>
                  </a:lnTo>
                  <a:close/>
                  <a:moveTo>
                    <a:pt x="41" y="29"/>
                  </a:moveTo>
                  <a:cubicBezTo>
                    <a:pt x="48" y="29"/>
                    <a:pt x="57" y="30"/>
                    <a:pt x="62" y="35"/>
                  </a:cubicBezTo>
                  <a:cubicBezTo>
                    <a:pt x="64" y="37"/>
                    <a:pt x="66" y="41"/>
                    <a:pt x="66" y="46"/>
                  </a:cubicBezTo>
                  <a:cubicBezTo>
                    <a:pt x="66" y="57"/>
                    <a:pt x="58" y="61"/>
                    <a:pt x="41" y="62"/>
                  </a:cubicBezTo>
                  <a:lnTo>
                    <a:pt x="41" y="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auto">
            <a:xfrm>
              <a:off x="1074738" y="755650"/>
              <a:ext cx="136525" cy="1397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auto">
            <a:xfrm>
              <a:off x="1860550" y="1322388"/>
              <a:ext cx="138113" cy="1365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739373" y="3934047"/>
            <a:ext cx="6681069" cy="725723"/>
          </a:xfrm>
        </p:spPr>
        <p:txBody>
          <a:bodyPr/>
          <a:lstStyle>
            <a:lvl1pPr algn="l">
              <a:defRPr sz="4000" b="0" baseline="0">
                <a:solidFill>
                  <a:srgbClr val="0075B0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pic>
        <p:nvPicPr>
          <p:cNvPr id="5" name="Picture 4" descr="\\Mvfs\projects\Citrix\09-0288 Citrix Rebrand Corporate Template\Art\PNG\Citrix_Circle_Dots_Crop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40" y="4184542"/>
            <a:ext cx="1586670" cy="267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406294" y="381000"/>
            <a:ext cx="10766795" cy="533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anchor="ctr">
            <a:normAutofit/>
          </a:bodyPr>
          <a:lstStyle>
            <a:lvl1pPr>
              <a:defRPr lang="en-US" sz="2000" b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4"/>
          </p:nvPr>
        </p:nvSpPr>
        <p:spPr>
          <a:xfrm>
            <a:off x="8532178" y="152400"/>
            <a:ext cx="2640912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OCT'11 BOD Meeting</a:t>
            </a:r>
            <a:endParaRPr lang="en-US" dirty="0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5"/>
          </p:nvPr>
        </p:nvSpPr>
        <p:spPr>
          <a:xfrm>
            <a:off x="11477810" y="6477000"/>
            <a:ext cx="711015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3F87F-2D52-4935-99C6-D3965065B7F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Cloud Platforms Operating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2235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527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/>
              <a:defRPr>
                <a:solidFill>
                  <a:srgbClr val="4D4F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375400"/>
            <a:ext cx="609441" cy="365125"/>
          </a:xfrm>
          <a:prstGeom prst="rect">
            <a:avLst/>
          </a:prstGeom>
        </p:spPr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29031" y="1764034"/>
            <a:ext cx="11151928" cy="43878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9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10272" y="4869877"/>
            <a:ext cx="8434667" cy="997524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pitchFamily="34" charset="0"/>
              <a:buNone/>
              <a:defRPr sz="1900" b="0" smtClean="0">
                <a:solidFill>
                  <a:srgbClr val="4D4F53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3010272" y="1725880"/>
            <a:ext cx="8434667" cy="155170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4300" b="1" kern="0" dirty="0" smtClean="0">
                <a:solidFill>
                  <a:srgbClr val="4D4F5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3010272" y="3287835"/>
            <a:ext cx="8434667" cy="51200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lang="en-US" sz="2700" b="1" dirty="0" smtClean="0">
                <a:solidFill>
                  <a:srgbClr val="4D4F5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2" descr="C:\Users\Kirk Mossing\Downloads\Citrix Logo_RGB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745" y="1056991"/>
            <a:ext cx="1501660" cy="68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mail.google.com/mail/ca/u/0/?ui=2&amp;ik=f9c1cb2aac&amp;view=att&amp;th=136a2ee0154ff3f9&amp;attid=0.1&amp;disp=emb&amp;zw&amp;atsh=1"/>
          <p:cNvSpPr>
            <a:spLocks noChangeAspect="1" noChangeArrowheads="1"/>
          </p:cNvSpPr>
          <p:nvPr userDrawn="1"/>
        </p:nvSpPr>
        <p:spPr bwMode="auto">
          <a:xfrm>
            <a:off x="207379" y="-192617"/>
            <a:ext cx="406294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defTabSz="1218987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4D4F53"/>
              </a:solidFill>
              <a:latin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10272" y="4376651"/>
            <a:ext cx="8434667" cy="406400"/>
          </a:xfrm>
        </p:spPr>
        <p:txBody>
          <a:bodyPr/>
          <a:lstStyle>
            <a:lvl1pPr marL="0" indent="0">
              <a:buNone/>
              <a:defRPr sz="19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5" y="-9144"/>
            <a:ext cx="2036888" cy="68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3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1"/>
          <p:cNvSpPr>
            <a:spLocks noGrp="1"/>
          </p:cNvSpPr>
          <p:nvPr userDrawn="1">
            <p:ph type="body" sz="quarter" idx="10"/>
          </p:nvPr>
        </p:nvSpPr>
        <p:spPr>
          <a:xfrm>
            <a:off x="3010272" y="1725880"/>
            <a:ext cx="8434667" cy="155170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4300" b="1" kern="0" dirty="0" smtClean="0">
                <a:solidFill>
                  <a:srgbClr val="4D4F5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3010273" y="3287833"/>
            <a:ext cx="8434667" cy="58778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tabLst/>
              <a:defRPr lang="en-US" sz="2700" b="1" dirty="0" smtClean="0">
                <a:solidFill>
                  <a:srgbClr val="4D4F5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4" name="Picture 2" descr="C:\Users\Kirk Mossing\Downloads\Citrix Logo_RGB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81" y="6289471"/>
            <a:ext cx="1122278" cy="51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5" y="-9144"/>
            <a:ext cx="2036888" cy="687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3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tabLst/>
              <a:defRPr>
                <a:solidFill>
                  <a:srgbClr val="4D4F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29030" y="1764032"/>
            <a:ext cx="11151928" cy="43878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8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27" y="314153"/>
            <a:ext cx="11152775" cy="831851"/>
          </a:xfrm>
        </p:spPr>
        <p:txBody>
          <a:bodyPr anchor="b"/>
          <a:lstStyle>
            <a:lvl1pPr marL="0" indent="0">
              <a:lnSpc>
                <a:spcPts val="3999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29027" y="1024088"/>
            <a:ext cx="11152775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29027" y="1764032"/>
            <a:ext cx="11152775" cy="43878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57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E212-D49F-460A-ADF9-11F744EA8EAE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47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78" y="306533"/>
            <a:ext cx="11126343" cy="831851"/>
          </a:xfrm>
        </p:spPr>
        <p:txBody>
          <a:bodyPr anchor="b"/>
          <a:lstStyle>
            <a:lvl1pPr algn="ctr">
              <a:lnSpc>
                <a:spcPts val="3999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7678" y="1036788"/>
            <a:ext cx="11145581" cy="50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7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1" y="1573927"/>
            <a:ext cx="11375136" cy="4654296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sz="3200" b="0" baseline="0">
                <a:solidFill>
                  <a:srgbClr val="4D4F53"/>
                </a:solidFill>
                <a:latin typeface="+mj-lt"/>
              </a:defRPr>
            </a:lvl1pPr>
            <a:lvl2pPr marL="398463" indent="-17145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b="0" baseline="0">
                <a:solidFill>
                  <a:srgbClr val="4D4F53"/>
                </a:solidFill>
                <a:latin typeface="+mj-lt"/>
              </a:defRPr>
            </a:lvl2pPr>
            <a:lvl3pPr marL="569913" indent="-171450"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tabLst>
                <a:tab pos="914400" algn="l"/>
              </a:tabLst>
              <a:defRPr sz="2000" b="0">
                <a:solidFill>
                  <a:srgbClr val="4D4F53"/>
                </a:solidFill>
                <a:latin typeface="Calibri" pitchFamily="34" charset="0"/>
              </a:defRPr>
            </a:lvl3pPr>
            <a:lvl4pPr marL="742950" indent="-173038"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1600" b="0">
                <a:solidFill>
                  <a:srgbClr val="4D4F53"/>
                </a:solidFill>
                <a:latin typeface="Calibri" pitchFamily="34" charset="0"/>
              </a:defRPr>
            </a:lvl4pPr>
            <a:lvl5pPr marL="914400" indent="-171450"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1600" b="0">
                <a:solidFill>
                  <a:srgbClr val="4D4F53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style</a:t>
            </a:r>
          </a:p>
          <a:p>
            <a:pPr lvl="1"/>
            <a:r>
              <a:rPr lang="en-US" dirty="0" smtClean="0"/>
              <a:t>Click to edit master style</a:t>
            </a:r>
          </a:p>
          <a:p>
            <a:pPr lvl="0"/>
            <a:r>
              <a:rPr lang="en-US" dirty="0" smtClean="0"/>
              <a:t>Click to edit master style</a:t>
            </a:r>
          </a:p>
          <a:p>
            <a:pPr lvl="1"/>
            <a:r>
              <a:rPr lang="en-US" dirty="0" smtClean="0"/>
              <a:t>Click to edit master style</a:t>
            </a:r>
          </a:p>
          <a:p>
            <a:pPr lvl="1"/>
            <a:endParaRPr lang="en-US" dirty="0" smtClean="0"/>
          </a:p>
        </p:txBody>
      </p:sp>
      <p:sp>
        <p:nvSpPr>
          <p:cNvPr id="2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Citrix Confidential - Do Not Distribute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81001" y="618909"/>
            <a:ext cx="11375136" cy="506413"/>
          </a:xfrm>
        </p:spPr>
        <p:txBody>
          <a:bodyPr>
            <a:noAutofit/>
          </a:bodyPr>
          <a:lstStyle>
            <a:lvl1pPr>
              <a:defRPr sz="3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7E212-D49F-460A-ADF9-11F744EA8EAE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24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oi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>
            <a:spLocks noGrp="1"/>
          </p:cNvSpPr>
          <p:nvPr>
            <p:ph type="title"/>
          </p:nvPr>
        </p:nvSpPr>
        <p:spPr>
          <a:xfrm>
            <a:off x="529030" y="2117429"/>
            <a:ext cx="11122303" cy="905172"/>
          </a:xfrm>
        </p:spPr>
        <p:txBody>
          <a:bodyPr anchor="t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4300" b="1" kern="1200" dirty="0">
                <a:solidFill>
                  <a:srgbClr val="4D4F53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7678" y="2921000"/>
            <a:ext cx="11145581" cy="50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4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64391" y="1273710"/>
            <a:ext cx="8460046" cy="2657033"/>
          </a:xfrm>
          <a:prstGeom prst="rect">
            <a:avLst/>
          </a:prstGeom>
        </p:spPr>
        <p:txBody>
          <a:bodyPr/>
          <a:lstStyle>
            <a:lvl1pPr marL="152373" indent="-152373" algn="l" defTabSz="1218987" rtl="0" eaLnBrk="1" latinLnBrk="0" hangingPunct="1">
              <a:lnSpc>
                <a:spcPct val="110000"/>
              </a:lnSpc>
              <a:spcBef>
                <a:spcPts val="0"/>
              </a:spcBef>
              <a:buNone/>
              <a:defRPr lang="en-US" sz="3200" b="0" kern="1200" dirty="0" smtClean="0">
                <a:solidFill>
                  <a:srgbClr val="4D4F5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00631" y="3940127"/>
            <a:ext cx="8055166" cy="1320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27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Attribution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4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030" y="383117"/>
            <a:ext cx="11151928" cy="85301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29029" y="1784351"/>
            <a:ext cx="5484971" cy="44280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/>
          </p:nvPr>
        </p:nvSpPr>
        <p:spPr>
          <a:xfrm>
            <a:off x="6195986" y="1784351"/>
            <a:ext cx="5484971" cy="44280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6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_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76" y="380421"/>
            <a:ext cx="11140586" cy="8318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24798" y="1761067"/>
            <a:ext cx="5468042" cy="20845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196833" y="1761068"/>
            <a:ext cx="5472782" cy="20848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28183" y="4038600"/>
            <a:ext cx="5472782" cy="20848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95986" y="4038600"/>
            <a:ext cx="5472782" cy="20848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67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 column_lef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24799" y="1578770"/>
            <a:ext cx="5468041" cy="4390231"/>
          </a:xfrm>
        </p:spPr>
        <p:txBody>
          <a:bodyPr anchor="ctr"/>
          <a:lstStyle>
            <a:lvl1pPr marL="0" indent="0" algn="ctr">
              <a:buNone/>
              <a:defRPr sz="37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195987" y="1578769"/>
            <a:ext cx="5468889" cy="4389120"/>
          </a:xfrm>
        </p:spPr>
        <p:txBody>
          <a:bodyPr anchor="ctr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676" y="307108"/>
            <a:ext cx="11140586" cy="831851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22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78" y="380421"/>
            <a:ext cx="11126343" cy="83185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24799" y="1761067"/>
            <a:ext cx="3555074" cy="44153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088946" y="1761067"/>
            <a:ext cx="3555074" cy="43938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306493" y="1752600"/>
            <a:ext cx="3555834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4205145" y="1803400"/>
            <a:ext cx="0" cy="436880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7983680" y="1803400"/>
            <a:ext cx="0" cy="436880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42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column_w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36" y="787400"/>
            <a:ext cx="3559137" cy="831851"/>
          </a:xfrm>
        </p:spPr>
        <p:txBody>
          <a:bodyPr anchor="ctr"/>
          <a:lstStyle>
            <a:lvl1pPr algn="ctr">
              <a:defRPr sz="2700">
                <a:solidFill>
                  <a:srgbClr val="4D4F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24799" y="1761067"/>
            <a:ext cx="3559137" cy="44153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088946" y="1761067"/>
            <a:ext cx="3559137" cy="43938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306493" y="1752600"/>
            <a:ext cx="3559137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06493" y="787400"/>
            <a:ext cx="3559137" cy="829056"/>
          </a:xfrm>
        </p:spPr>
        <p:txBody>
          <a:bodyPr anchor="ctr"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700" b="1" dirty="0" smtClean="0">
                <a:solidFill>
                  <a:srgbClr val="4D4F53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088946" y="787400"/>
            <a:ext cx="3559137" cy="848784"/>
          </a:xfrm>
        </p:spPr>
        <p:txBody>
          <a:bodyPr anchor="ctr"/>
          <a:lstStyle>
            <a:lvl1pPr marL="0" indent="0" algn="ct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700" b="1" dirty="0" smtClean="0">
                <a:solidFill>
                  <a:srgbClr val="4D4F53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4205145" y="1803400"/>
            <a:ext cx="0" cy="436880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7983680" y="1803400"/>
            <a:ext cx="0" cy="436880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E8C7BDD-EF70-493B-802D-5E1A4C88F269}" type="slidenum">
              <a:rPr>
                <a:solidFill>
                  <a:srgbClr val="706F5C"/>
                </a:solidFill>
              </a:rPr>
              <a:pPr/>
              <a:t>‹#›</a:t>
            </a:fld>
            <a:endParaRPr>
              <a:solidFill>
                <a:srgbClr val="706F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60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ithout a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irk Mossing\Downloads\Citrix Logo_RGB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41" y="2741099"/>
            <a:ext cx="1667672" cy="7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4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with a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3301140" y="3373835"/>
            <a:ext cx="5586545" cy="45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 rtlCol="0">
            <a:spAutoFit/>
          </a:bodyPr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 smtClean="0">
                <a:solidFill>
                  <a:srgbClr val="706F5C"/>
                </a:solidFill>
                <a:latin typeface="Arial" pitchFamily="34" charset="0"/>
              </a:rPr>
              <a:t>Work </a:t>
            </a:r>
            <a:r>
              <a:rPr lang="en-US" sz="2100" b="1" dirty="0">
                <a:solidFill>
                  <a:srgbClr val="706F5C"/>
                </a:solidFill>
                <a:latin typeface="Arial" pitchFamily="34" charset="0"/>
              </a:rPr>
              <a:t>better</a:t>
            </a:r>
            <a:r>
              <a:rPr lang="en-US" sz="2100" b="1" dirty="0" smtClean="0">
                <a:solidFill>
                  <a:srgbClr val="706F5C"/>
                </a:solidFill>
                <a:latin typeface="Arial" pitchFamily="34" charset="0"/>
              </a:rPr>
              <a:t>. Live better.</a:t>
            </a:r>
            <a:endParaRPr lang="en-US" sz="2100" b="1" dirty="0">
              <a:solidFill>
                <a:srgbClr val="706F5C"/>
              </a:solidFill>
              <a:latin typeface="Arial" pitchFamily="34" charset="0"/>
            </a:endParaRPr>
          </a:p>
        </p:txBody>
      </p:sp>
      <p:pic>
        <p:nvPicPr>
          <p:cNvPr id="7" name="Picture 2" descr="C:\Users\Kirk Mossing\Downloads\Citrix Logo_RGB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41" y="2741099"/>
            <a:ext cx="1667672" cy="7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80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79413" y="1092202"/>
            <a:ext cx="9663112" cy="449263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800" kern="1200" dirty="0" smtClean="0">
                <a:solidFill>
                  <a:srgbClr val="4D4F53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6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>
              <a:defRPr lang="en-US" sz="26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>
              <a:defRPr lang="en-US" sz="26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>
              <a:defRPr lang="en-US" sz="2600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1" y="618909"/>
            <a:ext cx="11375136" cy="506413"/>
          </a:xfrm>
        </p:spPr>
        <p:txBody>
          <a:bodyPr>
            <a:noAutofit/>
          </a:bodyPr>
          <a:lstStyle>
            <a:lvl1pPr>
              <a:defRPr sz="3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Citrix Confidential - Do Not Distribute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1" y="1943543"/>
            <a:ext cx="11375136" cy="430373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sz="3200" b="0" baseline="0">
                <a:solidFill>
                  <a:srgbClr val="4D4F53"/>
                </a:solidFill>
                <a:latin typeface="+mj-lt"/>
              </a:defRPr>
            </a:lvl1pPr>
            <a:lvl2pPr marL="398463" indent="-171450">
              <a:spcBef>
                <a:spcPts val="200"/>
              </a:spcBef>
              <a:buClr>
                <a:schemeClr val="bg1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b="0" baseline="0">
                <a:solidFill>
                  <a:srgbClr val="4D4F53"/>
                </a:solidFill>
                <a:latin typeface="+mj-lt"/>
              </a:defRPr>
            </a:lvl2pPr>
            <a:lvl3pPr marL="569913" indent="-171450"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tabLst>
                <a:tab pos="914400" algn="l"/>
              </a:tabLst>
              <a:defRPr sz="2000" b="0">
                <a:solidFill>
                  <a:srgbClr val="4D4F53"/>
                </a:solidFill>
                <a:latin typeface="Calibri" pitchFamily="34" charset="0"/>
              </a:defRPr>
            </a:lvl3pPr>
            <a:lvl4pPr marL="742950" indent="-173038"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1600" b="0">
                <a:solidFill>
                  <a:srgbClr val="4D4F53"/>
                </a:solidFill>
                <a:latin typeface="Calibri" pitchFamily="34" charset="0"/>
              </a:defRPr>
            </a:lvl4pPr>
            <a:lvl5pPr marL="914400" indent="-171450">
              <a:buClr>
                <a:schemeClr val="bg1">
                  <a:lumMod val="50000"/>
                </a:schemeClr>
              </a:buClr>
              <a:buSzPct val="115000"/>
              <a:buFont typeface="Arial" pitchFamily="34" charset="0"/>
              <a:buChar char="•"/>
              <a:defRPr sz="1600" b="0">
                <a:solidFill>
                  <a:srgbClr val="4D4F53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style</a:t>
            </a:r>
          </a:p>
          <a:p>
            <a:pPr lvl="1"/>
            <a:r>
              <a:rPr lang="en-US" dirty="0" smtClean="0"/>
              <a:t>Click to edit master style</a:t>
            </a:r>
          </a:p>
          <a:p>
            <a:pPr lvl="0"/>
            <a:r>
              <a:rPr lang="en-US" dirty="0" smtClean="0"/>
              <a:t>Click to edit master style</a:t>
            </a:r>
          </a:p>
          <a:p>
            <a:pPr lvl="1"/>
            <a:r>
              <a:rPr lang="en-US" dirty="0" smtClean="0"/>
              <a:t>Click to edit master style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title 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5" y="6356352"/>
            <a:ext cx="3860800" cy="365125"/>
          </a:xfrm>
          <a:prstGeom prst="rect">
            <a:avLst/>
          </a:prstGeom>
        </p:spPr>
        <p:txBody>
          <a:bodyPr vert="horz" lIns="91528" tIns="45764" rIns="91528" bIns="4576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defTabSz="1218987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3E4554">
                    <a:tint val="75000"/>
                  </a:srgbClr>
                </a:solidFill>
              </a:rPr>
              <a:t>Citrix Confidential - Do Not Distribute</a:t>
            </a:r>
            <a:endParaRPr lang="en-US" dirty="0">
              <a:solidFill>
                <a:srgbClr val="3E45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55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no logo or page numb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166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itrix_shiny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5729288" y="6415089"/>
            <a:ext cx="730250" cy="2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>
                  <a:lumMod val="65000"/>
                </a:schemeClr>
              </a:buClr>
              <a:defRPr sz="2700"/>
            </a:lvl1pPr>
            <a:lvl2pPr>
              <a:buClr>
                <a:schemeClr val="tx1">
                  <a:lumMod val="65000"/>
                </a:schemeClr>
              </a:buClr>
              <a:defRPr sz="2300"/>
            </a:lvl2pPr>
            <a:lvl3pPr>
              <a:buClr>
                <a:schemeClr val="tx1">
                  <a:lumMod val="65000"/>
                </a:schemeClr>
              </a:buClr>
              <a:defRPr sz="2000"/>
            </a:lvl3pPr>
            <a:lvl4pPr>
              <a:buClr>
                <a:schemeClr val="tx1">
                  <a:lumMod val="65000"/>
                </a:schemeClr>
              </a:buClr>
              <a:defRPr sz="2000"/>
            </a:lvl4pPr>
            <a:lvl5pPr>
              <a:buClr>
                <a:schemeClr val="tx1">
                  <a:lumMod val="65000"/>
                </a:schemeClr>
              </a:buCl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4803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, titl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 t="4990" b="4990"/>
          <a:stretch>
            <a:fillRect/>
          </a:stretch>
        </p:blipFill>
        <p:spPr bwMode="auto">
          <a:xfrm>
            <a:off x="0" y="-7407275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74700" y="692151"/>
            <a:ext cx="10625138" cy="506413"/>
          </a:xfr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46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phic_Bullet_w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09363" y="122237"/>
            <a:ext cx="10970101" cy="868363"/>
          </a:xfrm>
        </p:spPr>
        <p:txBody>
          <a:bodyPr bIns="64090" anchor="ctr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94413" y="1600200"/>
            <a:ext cx="5499370" cy="4495800"/>
          </a:xfrm>
        </p:spPr>
        <p:txBody>
          <a:bodyPr>
            <a:noAutofit/>
          </a:bodyPr>
          <a:lstStyle>
            <a:lvl1pPr marL="227306" indent="-170082">
              <a:lnSpc>
                <a:spcPct val="150000"/>
              </a:lnSpc>
              <a:defRPr lang="en-US" sz="24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97388" indent="-170082">
              <a:lnSpc>
                <a:spcPct val="100000"/>
              </a:lnSpc>
              <a:buSzPct val="70000"/>
              <a:buFont typeface="Wingdings" charset="2"/>
              <a:buChar char="§"/>
              <a:defRPr lang="en-US" sz="20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573828" indent="-176441">
              <a:lnSpc>
                <a:spcPct val="100000"/>
              </a:lnSpc>
              <a:defRPr lang="en-US" sz="190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</a:lstStyle>
          <a:p>
            <a:pPr marL="227306" marR="0" lvl="0" indent="-170082" algn="l" defTabSz="91558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marL="397388" marR="0" lvl="1" indent="-170082" algn="l" defTabSz="91558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Arial" pitchFamily="34" charset="0"/>
              <a:buChar char="○"/>
              <a:tabLst/>
            </a:pPr>
            <a:r>
              <a:rPr lang="en-US" dirty="0" smtClean="0"/>
              <a:t>Second level</a:t>
            </a:r>
          </a:p>
          <a:p>
            <a:pPr marL="573828" marR="0" lvl="2" indent="-176441" algn="l" defTabSz="915581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Arial" pitchFamily="34" charset="0"/>
              <a:buChar char="○"/>
              <a:tabLst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3693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with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 t="4990" b="4990"/>
          <a:stretch>
            <a:fillRect/>
          </a:stretch>
        </p:blipFill>
        <p:spPr bwMode="auto">
          <a:xfrm>
            <a:off x="0" y="-7407275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74700" y="692151"/>
            <a:ext cx="10625138" cy="506413"/>
          </a:xfr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03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Citrix Confidential - Do Not Distribute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title 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Citrix Confidential - Do Not Distribute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logo or page numb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r (burgand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02506" y="2956252"/>
            <a:ext cx="10183812" cy="1137304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en-US" sz="6000" b="0" spc="-150" dirty="0" smtClean="0">
                <a:solidFill>
                  <a:srgbClr val="0075B0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marL="228600" lvl="0" indent="-228600" algn="ctr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Times" pitchFamily="1" charset="0"/>
              <a:buNone/>
            </a:pPr>
            <a:r>
              <a:rPr lang="en-US" dirty="0" smtClean="0"/>
              <a:t>Click to edit Master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004294" y="3603533"/>
            <a:ext cx="10183812" cy="1137304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en-US" sz="4400" b="0" spc="-150" dirty="0" smtClean="0">
                <a:solidFill>
                  <a:srgbClr val="7F7F7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algn="ctr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Times" pitchFamily="1" charset="0"/>
              <a:buNone/>
            </a:pPr>
            <a:r>
              <a:rPr lang="en-US" dirty="0" smtClean="0"/>
              <a:t>Click to edit Master styles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1002506" y="2604611"/>
            <a:ext cx="10183812" cy="1137304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en-US" sz="6600" b="0" spc="-150" dirty="0" smtClean="0">
                <a:solidFill>
                  <a:srgbClr val="0075B0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marL="228600" lvl="0" indent="-228600" algn="ctr" rtl="0" eaLnBrk="1" fontAlgn="base" hangingPunct="1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tx2"/>
              </a:buClr>
              <a:buFont typeface="Times" pitchFamily="1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83017" y="622301"/>
            <a:ext cx="11376237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Citrix Confidential - Do Not Distribute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63" r:id="rId2"/>
    <p:sldLayoutId id="2147483953" r:id="rId3"/>
    <p:sldLayoutId id="2147483954" r:id="rId4"/>
    <p:sldLayoutId id="2147483977" r:id="rId5"/>
    <p:sldLayoutId id="2147483982" r:id="rId6"/>
    <p:sldLayoutId id="2147483978" r:id="rId7"/>
    <p:sldLayoutId id="2147483975" r:id="rId8"/>
    <p:sldLayoutId id="2147483986" r:id="rId9"/>
    <p:sldLayoutId id="2147483973" r:id="rId10"/>
    <p:sldLayoutId id="2147483987" r:id="rId11"/>
    <p:sldLayoutId id="2147483964" r:id="rId12"/>
    <p:sldLayoutId id="2147483984" r:id="rId13"/>
    <p:sldLayoutId id="2147483955" r:id="rId14"/>
    <p:sldLayoutId id="2147483980" r:id="rId15"/>
    <p:sldLayoutId id="2147483979" r:id="rId16"/>
    <p:sldLayoutId id="2147483985" r:id="rId17"/>
    <p:sldLayoutId id="2147483976" r:id="rId18"/>
    <p:sldLayoutId id="2147483988" r:id="rId19"/>
    <p:sldLayoutId id="2147483990" r:id="rId20"/>
    <p:sldLayoutId id="2147483991" r:id="rId21"/>
    <p:sldLayoutId id="2147483992" r:id="rId22"/>
    <p:sldLayoutId id="2147483994" r:id="rId23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en-US" sz="3400" b="1" dirty="0">
          <a:solidFill>
            <a:srgbClr val="0075B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300"/>
        </a:spcBef>
        <a:spcAft>
          <a:spcPct val="15000"/>
        </a:spcAft>
        <a:buClr>
          <a:srgbClr val="7F7F7F"/>
        </a:buClr>
        <a:buSzPct val="100000"/>
        <a:defRPr lang="en-US" sz="2800" dirty="0">
          <a:solidFill>
            <a:srgbClr val="007934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90000"/>
        </a:lnSpc>
        <a:spcBef>
          <a:spcPct val="15000"/>
        </a:spcBef>
        <a:spcAft>
          <a:spcPct val="15000"/>
        </a:spcAft>
        <a:buClr>
          <a:srgbClr val="7F7F7F"/>
        </a:buClr>
        <a:buSzPct val="100000"/>
        <a:defRPr lang="en-US" dirty="0">
          <a:solidFill>
            <a:srgbClr val="007934"/>
          </a:solidFill>
          <a:latin typeface="+mn-lt"/>
        </a:defRPr>
      </a:lvl2pPr>
      <a:lvl3pPr marL="914400" indent="-228600" algn="l" rtl="0" eaLnBrk="1" fontAlgn="base" hangingPunct="1">
        <a:lnSpc>
          <a:spcPct val="90000"/>
        </a:lnSpc>
        <a:spcBef>
          <a:spcPct val="15000"/>
        </a:spcBef>
        <a:spcAft>
          <a:spcPct val="15000"/>
        </a:spcAft>
        <a:buClr>
          <a:srgbClr val="7F7F7F"/>
        </a:buClr>
        <a:buSzPct val="100000"/>
        <a:defRPr lang="en-US" sz="1600" dirty="0">
          <a:solidFill>
            <a:srgbClr val="007934"/>
          </a:solidFill>
          <a:latin typeface="+mn-lt"/>
        </a:defRPr>
      </a:lvl3pPr>
      <a:lvl4pPr marL="1200150" indent="-171450" algn="l" rtl="0" eaLnBrk="1" fontAlgn="base" hangingPunct="1">
        <a:lnSpc>
          <a:spcPct val="85000"/>
        </a:lnSpc>
        <a:spcBef>
          <a:spcPct val="15000"/>
        </a:spcBef>
        <a:spcAft>
          <a:spcPct val="10000"/>
        </a:spcAft>
        <a:buClr>
          <a:srgbClr val="7F7F7F"/>
        </a:buClr>
        <a:buSzPct val="100000"/>
        <a:defRPr sz="1400">
          <a:solidFill>
            <a:srgbClr val="007934"/>
          </a:solidFill>
          <a:latin typeface="+mn-lt"/>
        </a:defRPr>
      </a:lvl4pPr>
      <a:lvl5pPr marL="1485900" indent="-171450" algn="l" rtl="0" eaLnBrk="1" fontAlgn="base" hangingPunct="1">
        <a:lnSpc>
          <a:spcPct val="85000"/>
        </a:lnSpc>
        <a:spcBef>
          <a:spcPct val="15000"/>
        </a:spcBef>
        <a:spcAft>
          <a:spcPct val="10000"/>
        </a:spcAft>
        <a:buClr>
          <a:srgbClr val="7F7F7F"/>
        </a:buClr>
        <a:buSzPct val="100000"/>
        <a:defRPr sz="1400">
          <a:solidFill>
            <a:srgbClr val="007934"/>
          </a:solidFill>
          <a:latin typeface="+mn-lt"/>
        </a:defRPr>
      </a:lvl5pPr>
      <a:lvl6pPr marL="1828800" indent="-171450" algn="l" rtl="0" eaLnBrk="1" fontAlgn="base" hangingPunct="1">
        <a:lnSpc>
          <a:spcPct val="85000"/>
        </a:lnSpc>
        <a:spcBef>
          <a:spcPct val="15000"/>
        </a:spcBef>
        <a:spcAft>
          <a:spcPct val="10000"/>
        </a:spcAft>
        <a:buClr>
          <a:schemeClr val="hlink"/>
        </a:buClr>
        <a:buChar char="•"/>
        <a:defRPr sz="1400">
          <a:solidFill>
            <a:srgbClr val="000000"/>
          </a:solidFill>
          <a:latin typeface="+mn-lt"/>
        </a:defRPr>
      </a:lvl6pPr>
      <a:lvl7pPr marL="2286000" indent="-171450" algn="l" rtl="0" eaLnBrk="1" fontAlgn="base" hangingPunct="1">
        <a:lnSpc>
          <a:spcPct val="85000"/>
        </a:lnSpc>
        <a:spcBef>
          <a:spcPct val="15000"/>
        </a:spcBef>
        <a:spcAft>
          <a:spcPct val="10000"/>
        </a:spcAft>
        <a:buClr>
          <a:schemeClr val="hlink"/>
        </a:buClr>
        <a:buChar char="•"/>
        <a:defRPr sz="1400">
          <a:solidFill>
            <a:srgbClr val="000000"/>
          </a:solidFill>
          <a:latin typeface="+mn-lt"/>
        </a:defRPr>
      </a:lvl7pPr>
      <a:lvl8pPr marL="2743200" indent="-171450" algn="l" rtl="0" eaLnBrk="1" fontAlgn="base" hangingPunct="1">
        <a:lnSpc>
          <a:spcPct val="85000"/>
        </a:lnSpc>
        <a:spcBef>
          <a:spcPct val="15000"/>
        </a:spcBef>
        <a:spcAft>
          <a:spcPct val="10000"/>
        </a:spcAft>
        <a:buClr>
          <a:schemeClr val="hlink"/>
        </a:buClr>
        <a:buChar char="•"/>
        <a:defRPr sz="1400">
          <a:solidFill>
            <a:srgbClr val="000000"/>
          </a:solidFill>
          <a:latin typeface="+mn-lt"/>
        </a:defRPr>
      </a:lvl8pPr>
      <a:lvl9pPr marL="3200400" indent="-171450" algn="l" rtl="0" eaLnBrk="1" fontAlgn="base" hangingPunct="1">
        <a:lnSpc>
          <a:spcPct val="85000"/>
        </a:lnSpc>
        <a:spcBef>
          <a:spcPct val="15000"/>
        </a:spcBef>
        <a:spcAft>
          <a:spcPct val="10000"/>
        </a:spcAft>
        <a:buClr>
          <a:schemeClr val="hlink"/>
        </a:buClr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030" y="383117"/>
            <a:ext cx="11151928" cy="853016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75400"/>
            <a:ext cx="609441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marL="0" algn="r" defTabSz="1218987" rtl="0" eaLnBrk="0" fontAlgn="base" latinLnBrk="0" hangingPunct="0">
              <a:spcBef>
                <a:spcPct val="0"/>
              </a:spcBef>
              <a:spcAft>
                <a:spcPct val="0"/>
              </a:spcAft>
              <a:defRPr lang="en-US" sz="1200" b="0" kern="1200" smtClean="0">
                <a:solidFill>
                  <a:schemeClr val="tx2"/>
                </a:solidFill>
                <a:latin typeface="Arial" pitchFamily="34" charset="0"/>
                <a:ea typeface="ＭＳ Ｐゴシック" pitchFamily="27" charset="-128"/>
                <a:cs typeface="ＭＳ Ｐゴシック" pitchFamily="27" charset="-128"/>
              </a:defRPr>
            </a:lvl1pPr>
          </a:lstStyle>
          <a:p>
            <a:fld id="{27E7E212-D49F-460A-ADF9-11F744EA8EAE}" type="slidenum">
              <a:rPr>
                <a:solidFill>
                  <a:srgbClr val="706F5C"/>
                </a:solidFill>
              </a:rPr>
              <a:pPr/>
              <a:t>‹#›</a:t>
            </a:fld>
            <a:endParaRPr dirty="0">
              <a:solidFill>
                <a:srgbClr val="706F5C"/>
              </a:solidFill>
            </a:endParaRPr>
          </a:p>
        </p:txBody>
      </p:sp>
      <p:pic>
        <p:nvPicPr>
          <p:cNvPr id="7" name="Picture 6" descr="C:\Users\Kirk Mossing\Desktop\CURRENT JOBS\Citrix Mar 12\Citrix Logo_RGB-01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806" y="6290556"/>
            <a:ext cx="1115305" cy="51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 txBox="1">
            <a:spLocks noGrp="1"/>
          </p:cNvSpPr>
          <p:nvPr/>
        </p:nvSpPr>
        <p:spPr bwMode="auto">
          <a:xfrm>
            <a:off x="731238" y="6422930"/>
            <a:ext cx="385055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9" tIns="60949" rIns="121899" bIns="60949" anchor="ctr"/>
          <a:lstStyle/>
          <a:p>
            <a:pPr defTabSz="1218987" eaLnBrk="0" hangingPunct="0">
              <a:defRPr/>
            </a:pPr>
            <a:r>
              <a:rPr lang="en-US" sz="1200" dirty="0">
                <a:solidFill>
                  <a:srgbClr val="4D4F53"/>
                </a:solidFill>
                <a:latin typeface="Arial" pitchFamily="34" charset="0"/>
                <a:ea typeface="ＭＳ Ｐゴシック" pitchFamily="27" charset="-128"/>
                <a:cs typeface="ＭＳ Ｐゴシック" pitchFamily="27" charset="-128"/>
              </a:rPr>
              <a:t>© 2012 Citrix | Confidential – Do Not Distribute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29029" y="1765122"/>
            <a:ext cx="11152775" cy="4525433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5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  <p:sldLayoutId id="2147484012" r:id="rId15"/>
    <p:sldLayoutId id="2147484013" r:id="rId16"/>
    <p:sldLayoutId id="2147484014" r:id="rId17"/>
    <p:sldLayoutId id="2147484015" r:id="rId18"/>
    <p:sldLayoutId id="2147484016" r:id="rId19"/>
    <p:sldLayoutId id="2147484017" r:id="rId20"/>
    <p:sldLayoutId id="2147484018" r:id="rId21"/>
    <p:sldLayoutId id="2147484019" r:id="rId22"/>
  </p:sldLayoutIdLst>
  <p:txStyles>
    <p:titleStyle>
      <a:lvl1pPr marL="0" indent="0" algn="l" defTabSz="1218987" rtl="0" eaLnBrk="1" latinLnBrk="0" hangingPunct="1">
        <a:spcBef>
          <a:spcPct val="0"/>
        </a:spcBef>
        <a:buNone/>
        <a:defRPr lang="en-US" sz="3700" b="1" kern="1200" dirty="0">
          <a:solidFill>
            <a:srgbClr val="4D4F53"/>
          </a:solidFill>
          <a:latin typeface="Arial" pitchFamily="34" charset="0"/>
          <a:ea typeface="+mj-ea"/>
          <a:cs typeface="+mj-cs"/>
        </a:defRPr>
      </a:lvl1pPr>
    </p:titleStyle>
    <p:bodyStyle>
      <a:lvl1pPr marL="224327" indent="-224327" algn="l" defTabSz="1218987" rtl="0" eaLnBrk="1" latinLnBrk="0" hangingPunct="1">
        <a:spcBef>
          <a:spcPts val="800"/>
        </a:spcBef>
        <a:buFont typeface="Arial" pitchFamily="34" charset="0"/>
        <a:buChar char="•"/>
        <a:defRPr lang="en-US" sz="2400" kern="1200" dirty="0" smtClean="0">
          <a:solidFill>
            <a:srgbClr val="4D4F53"/>
          </a:solidFill>
          <a:latin typeface="Arial" pitchFamily="34" charset="0"/>
          <a:ea typeface="+mn-ea"/>
          <a:cs typeface="+mn-cs"/>
        </a:defRPr>
      </a:lvl1pPr>
      <a:lvl2pPr marL="467702" indent="-249723" algn="l" defTabSz="1218987" rtl="0" eaLnBrk="1" latinLnBrk="0" hangingPunct="1">
        <a:spcBef>
          <a:spcPts val="0"/>
        </a:spcBef>
        <a:buFont typeface="Arial" pitchFamily="34" charset="0"/>
        <a:buChar char="ᵒ"/>
        <a:defRPr lang="en-US" sz="2100" kern="120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33821" indent="-215862" algn="l" defTabSz="1218987" rtl="0" eaLnBrk="1" latinLnBrk="0" hangingPunct="1">
        <a:spcBef>
          <a:spcPts val="0"/>
        </a:spcBef>
        <a:buFont typeface="Arial" pitchFamily="34" charset="0"/>
        <a:buChar char="•"/>
        <a:defRPr lang="en-US" sz="1900" kern="120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138567" indent="-220095" algn="l" defTabSz="1218987" rtl="0" eaLnBrk="1" latinLnBrk="0" hangingPunct="1">
        <a:spcBef>
          <a:spcPts val="0"/>
        </a:spcBef>
        <a:buFont typeface="Arial" pitchFamily="34" charset="0"/>
        <a:buChar char="-"/>
        <a:defRPr lang="en-US" sz="1900" kern="120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443314" indent="-224327" algn="l" defTabSz="1218987" rtl="0" eaLnBrk="1" latinLnBrk="0" hangingPunct="1">
        <a:spcBef>
          <a:spcPts val="0"/>
        </a:spcBef>
        <a:buFont typeface="Arial" pitchFamily="34" charset="0"/>
        <a:buChar char="-"/>
        <a:defRPr lang="en-US" sz="1900" kern="1200" dirty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tiff"/><Relationship Id="rId4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34" Type="http://schemas.openxmlformats.org/officeDocument/2006/relationships/image" Target="../media/image56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6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0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tiff"/><Relationship Id="rId5" Type="http://schemas.openxmlformats.org/officeDocument/2006/relationships/image" Target="../media/image63.png"/><Relationship Id="rId10" Type="http://schemas.openxmlformats.org/officeDocument/2006/relationships/image" Target="../media/image68.jpeg"/><Relationship Id="rId4" Type="http://schemas.openxmlformats.org/officeDocument/2006/relationships/image" Target="../media/image16.png"/><Relationship Id="rId9" Type="http://schemas.openxmlformats.org/officeDocument/2006/relationships/image" Target="../media/image6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16.png"/><Relationship Id="rId3" Type="http://schemas.openxmlformats.org/officeDocument/2006/relationships/image" Target="../media/image64.tiff"/><Relationship Id="rId7" Type="http://schemas.openxmlformats.org/officeDocument/2006/relationships/image" Target="../media/image72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1.png"/><Relationship Id="rId11" Type="http://schemas.openxmlformats.org/officeDocument/2006/relationships/image" Target="../media/image63.png"/><Relationship Id="rId5" Type="http://schemas.openxmlformats.org/officeDocument/2006/relationships/image" Target="../media/image70.jpeg"/><Relationship Id="rId10" Type="http://schemas.openxmlformats.org/officeDocument/2006/relationships/image" Target="../media/image62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45621" y="3488519"/>
            <a:ext cx="4388032" cy="621020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</a:rPr>
              <a:t>For </a:t>
            </a:r>
            <a:r>
              <a:rPr lang="en-US" sz="4400" dirty="0" err="1" smtClean="0">
                <a:solidFill>
                  <a:schemeClr val="bg2">
                    <a:lumMod val="75000"/>
                  </a:schemeClr>
                </a:solidFill>
              </a:rPr>
              <a:t>Testbeds</a:t>
            </a:r>
            <a:endParaRPr lang="en-US" sz="44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56212" y="2578054"/>
            <a:ext cx="3574317" cy="648823"/>
            <a:chOff x="5020836" y="3225800"/>
            <a:chExt cx="3574317" cy="648823"/>
          </a:xfrm>
        </p:grpSpPr>
        <p:pic>
          <p:nvPicPr>
            <p:cNvPr id="4" name="Picture 3" descr="cloudstack_logo_transparent_bg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0836" y="3337775"/>
              <a:ext cx="3200400" cy="53684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8077200" y="3225800"/>
              <a:ext cx="517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TM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Platform to Suit Customer Needs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3341" y="1508588"/>
            <a:ext cx="11853681" cy="1302422"/>
            <a:chOff x="193341" y="1508588"/>
            <a:chExt cx="11853681" cy="1302422"/>
          </a:xfrm>
        </p:grpSpPr>
        <p:grpSp>
          <p:nvGrpSpPr>
            <p:cNvPr id="9" name="Group 8"/>
            <p:cNvGrpSpPr/>
            <p:nvPr/>
          </p:nvGrpSpPr>
          <p:grpSpPr>
            <a:xfrm>
              <a:off x="193341" y="1508588"/>
              <a:ext cx="2009892" cy="1302422"/>
              <a:chOff x="1516667" y="4381242"/>
              <a:chExt cx="2540110" cy="204661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516667" y="4381242"/>
                <a:ext cx="2540110" cy="2046613"/>
                <a:chOff x="875474" y="3871302"/>
                <a:chExt cx="2540110" cy="2046613"/>
              </a:xfrm>
            </p:grpSpPr>
            <p:sp>
              <p:nvSpPr>
                <p:cNvPr id="5" name="AutoShape 9"/>
                <p:cNvSpPr>
                  <a:spLocks/>
                </p:cNvSpPr>
                <p:nvPr/>
              </p:nvSpPr>
              <p:spPr bwMode="auto">
                <a:xfrm flipH="1">
                  <a:off x="875474" y="3871302"/>
                  <a:ext cx="2540110" cy="2046613"/>
                </a:xfrm>
                <a:prstGeom prst="roundRect">
                  <a:avLst>
                    <a:gd name="adj" fmla="val 12292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dist="38099" dir="2700000" algn="ctr" rotWithShape="0">
                    <a:schemeClr val="bg2">
                      <a:alpha val="75000"/>
                    </a:schemeClr>
                  </a:outerShdw>
                </a:effectLst>
                <a:extLst/>
              </p:spPr>
              <p:txBody>
                <a:bodyPr lIns="0" tIns="0" rIns="0" bIns="0"/>
                <a:lstStyle/>
                <a:p>
                  <a:pPr marL="342900" indent="-342900">
                    <a:buFont typeface="Arial"/>
                    <a:buChar char="•"/>
                  </a:pPr>
                  <a:endParaRPr lang="en-US" dirty="0" smtClean="0"/>
                </a:p>
                <a:p>
                  <a:pPr marL="342900" indent="-342900">
                    <a:buFont typeface="Arial"/>
                    <a:buChar char="•"/>
                  </a:pPr>
                  <a:endParaRPr lang="en-US" dirty="0"/>
                </a:p>
                <a:p>
                  <a:endParaRPr lang="en-US" sz="2000" dirty="0"/>
                </a:p>
                <a:p>
                  <a:endParaRPr lang="en-US" sz="2000" dirty="0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1584881" y="3883631"/>
                  <a:ext cx="12253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</a:rPr>
                    <a:t>Compute</a:t>
                  </a:r>
                </a:p>
              </p:txBody>
            </p:sp>
          </p:grpSp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l="22481" t="4166" r="24725" b="38109"/>
              <a:stretch/>
            </p:blipFill>
            <p:spPr>
              <a:xfrm>
                <a:off x="1676965" y="4906936"/>
                <a:ext cx="1072765" cy="126988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22481" t="4166" r="24725" b="38109"/>
              <a:stretch/>
            </p:blipFill>
            <p:spPr>
              <a:xfrm>
                <a:off x="2889798" y="5120982"/>
                <a:ext cx="1072765" cy="1269886"/>
              </a:xfrm>
              <a:prstGeom prst="rect">
                <a:avLst/>
              </a:prstGeom>
            </p:spPr>
          </p:pic>
        </p:grpSp>
        <p:sp>
          <p:nvSpPr>
            <p:cNvPr id="11" name="AutoShape 9"/>
            <p:cNvSpPr>
              <a:spLocks/>
            </p:cNvSpPr>
            <p:nvPr/>
          </p:nvSpPr>
          <p:spPr bwMode="auto">
            <a:xfrm flipH="1">
              <a:off x="2404469" y="1516466"/>
              <a:ext cx="9642553" cy="1294543"/>
            </a:xfrm>
            <a:prstGeom prst="roundRect">
              <a:avLst>
                <a:gd name="adj" fmla="val 12292"/>
              </a:avLst>
            </a:prstGeom>
            <a:solidFill>
              <a:srgbClr val="F0F0F0"/>
            </a:solidFill>
            <a:ln>
              <a:noFill/>
            </a:ln>
            <a:effectLst>
              <a:outerShdw blurRad="63500" dist="380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342900" indent="-342900">
                <a:buFont typeface="Arial"/>
                <a:buChar char="•"/>
              </a:pPr>
              <a:endParaRPr lang="en-US" dirty="0" smtClean="0"/>
            </a:p>
            <a:p>
              <a:pPr marL="342900" indent="-342900">
                <a:buFont typeface="Arial"/>
                <a:buChar char="•"/>
              </a:pPr>
              <a:endParaRPr lang="en-US" dirty="0"/>
            </a:p>
            <a:p>
              <a:endParaRPr lang="en-US" sz="2000" dirty="0"/>
            </a:p>
            <a:p>
              <a:endParaRPr lang="en-US" sz="2000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478456" y="2069043"/>
              <a:ext cx="9531575" cy="533400"/>
              <a:chOff x="2549973" y="1871779"/>
              <a:chExt cx="9433409" cy="533400"/>
            </a:xfrm>
            <a:solidFill>
              <a:schemeClr val="bg1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13" name="Rounded Rectangle 12"/>
              <p:cNvSpPr>
                <a:spLocks noChangeArrowheads="1"/>
              </p:cNvSpPr>
              <p:nvPr/>
            </p:nvSpPr>
            <p:spPr bwMode="auto">
              <a:xfrm>
                <a:off x="2549973" y="1871779"/>
                <a:ext cx="1790922" cy="533400"/>
              </a:xfrm>
              <a:prstGeom prst="roundRect">
                <a:avLst>
                  <a:gd name="adj" fmla="val 16667"/>
                </a:avLst>
              </a:prstGeom>
              <a:grpFill/>
              <a:ln w="12700"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rgbClr val="7F7F7F"/>
                    </a:solidFill>
                    <a:latin typeface="+mn-lt"/>
                    <a:ea typeface="+mn-ea"/>
                  </a:rPr>
                  <a:t>XenServer</a:t>
                </a:r>
              </a:p>
            </p:txBody>
          </p:sp>
          <p:sp>
            <p:nvSpPr>
              <p:cNvPr id="14" name="Rounded Rectangle 13"/>
              <p:cNvSpPr>
                <a:spLocks noChangeArrowheads="1"/>
              </p:cNvSpPr>
              <p:nvPr/>
            </p:nvSpPr>
            <p:spPr bwMode="auto">
              <a:xfrm>
                <a:off x="4460595" y="1871779"/>
                <a:ext cx="1790922" cy="533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rgbClr val="7F7F7F"/>
                    </a:solidFill>
                    <a:latin typeface="+mn-lt"/>
                    <a:ea typeface="+mn-ea"/>
                  </a:rPr>
                  <a:t>VMware</a:t>
                </a:r>
              </a:p>
            </p:txBody>
          </p:sp>
          <p:sp>
            <p:nvSpPr>
              <p:cNvPr id="15" name="Rounded Rectangle 14"/>
              <p:cNvSpPr>
                <a:spLocks noChangeArrowheads="1"/>
              </p:cNvSpPr>
              <p:nvPr/>
            </p:nvSpPr>
            <p:spPr bwMode="auto">
              <a:xfrm>
                <a:off x="8281839" y="1871779"/>
                <a:ext cx="1790922" cy="533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>
                    <a:solidFill>
                      <a:srgbClr val="7F7F7F"/>
                    </a:solidFill>
                    <a:latin typeface="+mn-lt"/>
                    <a:ea typeface="+mn-ea"/>
                  </a:rPr>
                  <a:t>KVM</a:t>
                </a:r>
              </a:p>
            </p:txBody>
          </p:sp>
          <p:sp>
            <p:nvSpPr>
              <p:cNvPr id="16" name="Rounded Rectangle 15"/>
              <p:cNvSpPr>
                <a:spLocks noChangeArrowheads="1"/>
              </p:cNvSpPr>
              <p:nvPr/>
            </p:nvSpPr>
            <p:spPr bwMode="auto">
              <a:xfrm>
                <a:off x="6371217" y="1871779"/>
                <a:ext cx="1790922" cy="533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rgbClr val="7F7F7F"/>
                    </a:solidFill>
                    <a:latin typeface="+mn-lt"/>
                    <a:ea typeface="+mn-ea"/>
                  </a:rPr>
                  <a:t>Oracle VM</a:t>
                </a:r>
                <a:endParaRPr lang="en-US" dirty="0">
                  <a:solidFill>
                    <a:srgbClr val="7F7F7F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" name="Rounded Rectangle 16"/>
              <p:cNvSpPr>
                <a:spLocks noChangeArrowheads="1"/>
              </p:cNvSpPr>
              <p:nvPr/>
            </p:nvSpPr>
            <p:spPr bwMode="auto">
              <a:xfrm>
                <a:off x="10192460" y="1871779"/>
                <a:ext cx="1790922" cy="533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rgbClr val="7F7F7F"/>
                    </a:solidFill>
                    <a:latin typeface="+mn-lt"/>
                    <a:ea typeface="+mn-ea"/>
                  </a:rPr>
                  <a:t>Bare metal</a:t>
                </a:r>
                <a:endParaRPr lang="en-US" dirty="0">
                  <a:solidFill>
                    <a:srgbClr val="7F7F7F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563320" y="1557874"/>
              <a:ext cx="14157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Hypervisor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2447" y="3185332"/>
            <a:ext cx="11842244" cy="1310775"/>
            <a:chOff x="192447" y="3185332"/>
            <a:chExt cx="11842244" cy="1310775"/>
          </a:xfrm>
        </p:grpSpPr>
        <p:grpSp>
          <p:nvGrpSpPr>
            <p:cNvPr id="29" name="Group 28"/>
            <p:cNvGrpSpPr/>
            <p:nvPr/>
          </p:nvGrpSpPr>
          <p:grpSpPr>
            <a:xfrm>
              <a:off x="192447" y="3197659"/>
              <a:ext cx="2011680" cy="1298448"/>
              <a:chOff x="8512565" y="4381242"/>
              <a:chExt cx="2540110" cy="2046613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8512565" y="4381242"/>
                <a:ext cx="2540110" cy="2046613"/>
                <a:chOff x="875474" y="3871302"/>
                <a:chExt cx="2540110" cy="2046613"/>
              </a:xfrm>
            </p:grpSpPr>
            <p:sp>
              <p:nvSpPr>
                <p:cNvPr id="21" name="AutoShape 9"/>
                <p:cNvSpPr>
                  <a:spLocks/>
                </p:cNvSpPr>
                <p:nvPr/>
              </p:nvSpPr>
              <p:spPr bwMode="auto">
                <a:xfrm flipH="1">
                  <a:off x="875474" y="3871302"/>
                  <a:ext cx="2540110" cy="2046613"/>
                </a:xfrm>
                <a:prstGeom prst="roundRect">
                  <a:avLst>
                    <a:gd name="adj" fmla="val 12292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dist="38099" dir="2700000" algn="ctr" rotWithShape="0">
                    <a:schemeClr val="bg2">
                      <a:alpha val="75000"/>
                    </a:schemeClr>
                  </a:outerShdw>
                </a:effectLst>
                <a:extLst/>
              </p:spPr>
              <p:txBody>
                <a:bodyPr lIns="0" tIns="0" rIns="0" bIns="0"/>
                <a:lstStyle/>
                <a:p>
                  <a:pPr marL="342900" indent="-342900">
                    <a:buFont typeface="Arial"/>
                    <a:buChar char="•"/>
                  </a:pPr>
                  <a:endParaRPr lang="en-US" dirty="0" smtClean="0"/>
                </a:p>
                <a:p>
                  <a:pPr marL="342900" indent="-342900">
                    <a:buFont typeface="Arial"/>
                    <a:buChar char="•"/>
                  </a:pPr>
                  <a:endParaRPr lang="en-US" dirty="0"/>
                </a:p>
                <a:p>
                  <a:endParaRPr lang="en-US" sz="2000" dirty="0"/>
                </a:p>
                <a:p>
                  <a:endParaRPr lang="en-US" sz="2000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1584881" y="3883631"/>
                  <a:ext cx="10829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</a:rPr>
                    <a:t>Storage</a:t>
                  </a:r>
                </a:p>
              </p:txBody>
            </p:sp>
          </p:grpSp>
          <p:pic>
            <p:nvPicPr>
              <p:cNvPr id="23" name="Picture 18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19511" y="5042327"/>
                <a:ext cx="690383" cy="517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18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52437" y="5227261"/>
                <a:ext cx="690383" cy="517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18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23711" y="5387538"/>
                <a:ext cx="690383" cy="5179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8027238" y="3563077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 smtClean="0">
                <a:latin typeface="+mn-lt"/>
              </a:endParaRPr>
            </a:p>
          </p:txBody>
        </p:sp>
        <p:sp>
          <p:nvSpPr>
            <p:cNvPr id="32" name="AutoShape 9"/>
            <p:cNvSpPr>
              <a:spLocks/>
            </p:cNvSpPr>
            <p:nvPr/>
          </p:nvSpPr>
          <p:spPr bwMode="auto">
            <a:xfrm flipH="1">
              <a:off x="2396572" y="3185332"/>
              <a:ext cx="9638119" cy="1294543"/>
            </a:xfrm>
            <a:prstGeom prst="roundRect">
              <a:avLst>
                <a:gd name="adj" fmla="val 12292"/>
              </a:avLst>
            </a:prstGeom>
            <a:solidFill>
              <a:srgbClr val="F0F0F0"/>
            </a:solidFill>
            <a:ln>
              <a:noFill/>
            </a:ln>
            <a:effectLst>
              <a:outerShdw blurRad="63500" dist="380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342900" indent="-342900">
                <a:buFont typeface="Arial"/>
                <a:buChar char="•"/>
              </a:pPr>
              <a:endParaRPr lang="en-US" dirty="0" smtClean="0"/>
            </a:p>
            <a:p>
              <a:pPr marL="342900" indent="-342900">
                <a:buFont typeface="Arial"/>
                <a:buChar char="•"/>
              </a:pPr>
              <a:endParaRPr lang="en-US" dirty="0"/>
            </a:p>
            <a:p>
              <a:endParaRPr lang="en-US" sz="2000" dirty="0"/>
            </a:p>
            <a:p>
              <a:endParaRPr lang="en-US" sz="2000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468091" y="3737909"/>
              <a:ext cx="9504947" cy="533400"/>
              <a:chOff x="2549973" y="1871779"/>
              <a:chExt cx="9433409" cy="533400"/>
            </a:xfrm>
            <a:solidFill>
              <a:schemeClr val="bg1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4" name="Rounded Rectangle 33"/>
              <p:cNvSpPr>
                <a:spLocks noChangeArrowheads="1"/>
              </p:cNvSpPr>
              <p:nvPr/>
            </p:nvSpPr>
            <p:spPr bwMode="auto">
              <a:xfrm>
                <a:off x="2549973" y="1871779"/>
                <a:ext cx="1790922" cy="533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</a:rPr>
                  <a:t>Local Disk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5" name="Rounded Rectangle 34"/>
              <p:cNvSpPr>
                <a:spLocks noChangeArrowheads="1"/>
              </p:cNvSpPr>
              <p:nvPr/>
            </p:nvSpPr>
            <p:spPr bwMode="auto">
              <a:xfrm>
                <a:off x="4460595" y="1871779"/>
                <a:ext cx="1790922" cy="533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err="1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</a:rPr>
                  <a:t>iSCSI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6" name="Rounded Rectangle 35"/>
              <p:cNvSpPr>
                <a:spLocks noChangeArrowheads="1"/>
              </p:cNvSpPr>
              <p:nvPr/>
            </p:nvSpPr>
            <p:spPr bwMode="auto">
              <a:xfrm>
                <a:off x="8281839" y="1871779"/>
                <a:ext cx="1790922" cy="533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</a:rPr>
                  <a:t>NFS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7" name="Rounded Rectangle 36"/>
              <p:cNvSpPr>
                <a:spLocks noChangeArrowheads="1"/>
              </p:cNvSpPr>
              <p:nvPr/>
            </p:nvSpPr>
            <p:spPr bwMode="auto">
              <a:xfrm>
                <a:off x="6371217" y="1871779"/>
                <a:ext cx="1790922" cy="533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Fiber Channel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8" name="Rounded Rectangle 37"/>
              <p:cNvSpPr>
                <a:spLocks noChangeArrowheads="1"/>
              </p:cNvSpPr>
              <p:nvPr/>
            </p:nvSpPr>
            <p:spPr bwMode="auto">
              <a:xfrm>
                <a:off x="10192460" y="1871779"/>
                <a:ext cx="1790922" cy="533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Swift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555422" y="3226740"/>
              <a:ext cx="18666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Block &amp; Object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97291" y="4977487"/>
            <a:ext cx="11854163" cy="1304954"/>
            <a:chOff x="197291" y="4977487"/>
            <a:chExt cx="11854163" cy="1304954"/>
          </a:xfrm>
        </p:grpSpPr>
        <p:grpSp>
          <p:nvGrpSpPr>
            <p:cNvPr id="46" name="Group 45"/>
            <p:cNvGrpSpPr/>
            <p:nvPr/>
          </p:nvGrpSpPr>
          <p:grpSpPr>
            <a:xfrm>
              <a:off x="197291" y="4983993"/>
              <a:ext cx="2011680" cy="1298448"/>
              <a:chOff x="0" y="4811387"/>
              <a:chExt cx="2540110" cy="2046613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0" y="4811387"/>
                <a:ext cx="2540110" cy="2046613"/>
                <a:chOff x="875474" y="3871302"/>
                <a:chExt cx="2540110" cy="2046613"/>
              </a:xfrm>
            </p:grpSpPr>
            <p:sp>
              <p:nvSpPr>
                <p:cNvPr id="41" name="AutoShape 9"/>
                <p:cNvSpPr>
                  <a:spLocks/>
                </p:cNvSpPr>
                <p:nvPr/>
              </p:nvSpPr>
              <p:spPr bwMode="auto">
                <a:xfrm flipH="1">
                  <a:off x="875474" y="3871302"/>
                  <a:ext cx="2540110" cy="2046613"/>
                </a:xfrm>
                <a:prstGeom prst="roundRect">
                  <a:avLst>
                    <a:gd name="adj" fmla="val 12292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dist="38099" dir="2700000" algn="ctr" rotWithShape="0">
                    <a:schemeClr val="bg2">
                      <a:alpha val="75000"/>
                    </a:schemeClr>
                  </a:outerShdw>
                </a:effectLst>
                <a:extLst/>
              </p:spPr>
              <p:txBody>
                <a:bodyPr lIns="0" tIns="0" rIns="0" bIns="0"/>
                <a:lstStyle/>
                <a:p>
                  <a:pPr marL="342900" indent="-342900">
                    <a:buFont typeface="Arial"/>
                    <a:buChar char="•"/>
                  </a:pPr>
                  <a:endParaRPr lang="en-US" dirty="0" smtClean="0"/>
                </a:p>
                <a:p>
                  <a:pPr marL="342900" indent="-342900">
                    <a:buFont typeface="Arial"/>
                    <a:buChar char="•"/>
                  </a:pPr>
                  <a:endParaRPr lang="en-US" dirty="0"/>
                </a:p>
                <a:p>
                  <a:endParaRPr lang="en-US" sz="2000" dirty="0"/>
                </a:p>
                <a:p>
                  <a:endParaRPr lang="en-US" sz="2000" dirty="0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1584881" y="3883631"/>
                  <a:ext cx="11253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</a:rPr>
                    <a:t>Network</a:t>
                  </a:r>
                </a:p>
              </p:txBody>
            </p:sp>
          </p:grpSp>
          <p:pic>
            <p:nvPicPr>
              <p:cNvPr id="43" name="Picture 3" descr="\\Eric-pauls-power-mac-g5.local\desktop\Graphic Tank\egw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gray">
              <a:xfrm>
                <a:off x="297480" y="5868502"/>
                <a:ext cx="1248842" cy="48094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4" name="Picture 3" descr="\\Eric-pauls-power-mac-g5.local\desktop\Graphic Tank\egw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gray">
              <a:xfrm>
                <a:off x="667398" y="5843844"/>
                <a:ext cx="1248842" cy="48094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5" name="Picture 3" descr="\\Eric-pauls-power-mac-g5.local\desktop\Graphic Tank\egwe.tif"/>
              <p:cNvPicPr>
                <a:picLocks noChangeAspect="1" noChangeArrowheads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 bwMode="gray">
              <a:xfrm>
                <a:off x="1037318" y="5782199"/>
                <a:ext cx="1248842" cy="48094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61" name="TextBox 60"/>
            <p:cNvSpPr txBox="1"/>
            <p:nvPr/>
          </p:nvSpPr>
          <p:spPr>
            <a:xfrm>
              <a:off x="8044001" y="5355232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 smtClean="0">
                <a:latin typeface="+mn-lt"/>
              </a:endParaRPr>
            </a:p>
          </p:txBody>
        </p:sp>
        <p:sp>
          <p:nvSpPr>
            <p:cNvPr id="62" name="AutoShape 9"/>
            <p:cNvSpPr>
              <a:spLocks/>
            </p:cNvSpPr>
            <p:nvPr/>
          </p:nvSpPr>
          <p:spPr bwMode="auto">
            <a:xfrm flipH="1">
              <a:off x="2413335" y="4977487"/>
              <a:ext cx="9638119" cy="1294543"/>
            </a:xfrm>
            <a:prstGeom prst="roundRect">
              <a:avLst>
                <a:gd name="adj" fmla="val 12292"/>
              </a:avLst>
            </a:prstGeom>
            <a:solidFill>
              <a:srgbClr val="F0F0F0"/>
            </a:solidFill>
            <a:ln>
              <a:noFill/>
            </a:ln>
            <a:effectLst>
              <a:outerShdw blurRad="63500" dist="380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342900" indent="-342900">
                <a:buFont typeface="Arial"/>
                <a:buChar char="•"/>
              </a:pPr>
              <a:endParaRPr lang="en-US" dirty="0" smtClean="0"/>
            </a:p>
            <a:p>
              <a:pPr marL="342900" indent="-342900">
                <a:buFont typeface="Arial"/>
                <a:buChar char="•"/>
              </a:pPr>
              <a:endParaRPr lang="en-US" dirty="0"/>
            </a:p>
            <a:p>
              <a:endParaRPr lang="en-US" sz="2000" dirty="0"/>
            </a:p>
            <a:p>
              <a:endParaRPr lang="en-US" sz="2000" dirty="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484854" y="5530064"/>
              <a:ext cx="9504947" cy="533400"/>
              <a:chOff x="2549973" y="1871779"/>
              <a:chExt cx="9433409" cy="533400"/>
            </a:xfrm>
            <a:solidFill>
              <a:schemeClr val="bg1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79" name="Rounded Rectangle 78"/>
              <p:cNvSpPr>
                <a:spLocks noChangeArrowheads="1"/>
              </p:cNvSpPr>
              <p:nvPr/>
            </p:nvSpPr>
            <p:spPr bwMode="auto">
              <a:xfrm>
                <a:off x="2549973" y="1871779"/>
                <a:ext cx="1790922" cy="533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</a:rPr>
                  <a:t>Network Type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0" name="Rounded Rectangle 79"/>
              <p:cNvSpPr>
                <a:spLocks noChangeArrowheads="1"/>
              </p:cNvSpPr>
              <p:nvPr/>
            </p:nvSpPr>
            <p:spPr bwMode="auto">
              <a:xfrm>
                <a:off x="4460595" y="1871779"/>
                <a:ext cx="1790922" cy="533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</a:rPr>
                  <a:t>Isolation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1" name="Rounded Rectangle 80"/>
              <p:cNvSpPr>
                <a:spLocks noChangeArrowheads="1"/>
              </p:cNvSpPr>
              <p:nvPr/>
            </p:nvSpPr>
            <p:spPr bwMode="auto">
              <a:xfrm>
                <a:off x="8281839" y="1871779"/>
                <a:ext cx="1790922" cy="533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</a:rPr>
                  <a:t>Load balancer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2" name="Rounded Rectangle 81"/>
              <p:cNvSpPr>
                <a:spLocks noChangeArrowheads="1"/>
              </p:cNvSpPr>
              <p:nvPr/>
            </p:nvSpPr>
            <p:spPr bwMode="auto">
              <a:xfrm>
                <a:off x="6371217" y="1871779"/>
                <a:ext cx="1790922" cy="533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Firewall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3" name="Rounded Rectangle 82"/>
              <p:cNvSpPr>
                <a:spLocks noChangeArrowheads="1"/>
              </p:cNvSpPr>
              <p:nvPr/>
            </p:nvSpPr>
            <p:spPr bwMode="auto">
              <a:xfrm>
                <a:off x="10192460" y="1871779"/>
                <a:ext cx="1790922" cy="53340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smtClean="0">
                    <a:solidFill>
                      <a:schemeClr val="bg1">
                        <a:lumMod val="50000"/>
                      </a:schemeClr>
                    </a:solidFill>
                  </a:rPr>
                  <a:t>VPN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572185" y="5018895"/>
              <a:ext cx="34342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Network &amp; Network 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7965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CloudStack</a:t>
            </a:r>
            <a:r>
              <a:rPr lang="en-US" dirty="0" smtClean="0"/>
              <a:t> for </a:t>
            </a:r>
            <a:r>
              <a:rPr lang="en-US" dirty="0" err="1" smtClean="0"/>
              <a:t>TestBeds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5488" y="1459234"/>
            <a:ext cx="11151928" cy="5217337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dirty="0" err="1" smtClean="0"/>
              <a:t>Baremetal</a:t>
            </a:r>
            <a:r>
              <a:rPr lang="en-US" dirty="0" smtClean="0"/>
              <a:t> provisioning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Highly Scalable – we have a customer in production with over 30K nodes under a single management domain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Robust multi-tenancy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Highly automated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Supports heterogeneous platforms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Open Source, Open APIs, community driven</a:t>
            </a:r>
          </a:p>
          <a:p>
            <a:pPr marL="457200" indent="-457200">
              <a:buFontTx/>
              <a:buChar char="-"/>
            </a:pPr>
            <a:r>
              <a:rPr lang="en-US" dirty="0" smtClean="0"/>
              <a:t>Local Storage support</a:t>
            </a:r>
          </a:p>
          <a:p>
            <a:pPr marL="457200" indent="-457200">
              <a:buFontTx/>
              <a:buChar char="-"/>
            </a:pPr>
            <a:r>
              <a:rPr lang="en-US" dirty="0"/>
              <a:t>Mature </a:t>
            </a:r>
            <a:r>
              <a:rPr lang="en-US" dirty="0" smtClean="0"/>
              <a:t>platform with over 100 productive customers</a:t>
            </a:r>
          </a:p>
          <a:p>
            <a:pPr marL="457200" indent="-457200">
              <a:buFontTx/>
              <a:buChar char="-"/>
            </a:pPr>
            <a:endParaRPr lang="en-US" dirty="0" smtClean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Call to Action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7871" y="1600205"/>
            <a:ext cx="11151928" cy="4077581"/>
          </a:xfrm>
        </p:spPr>
        <p:txBody>
          <a:bodyPr/>
          <a:lstStyle/>
          <a:p>
            <a:pPr>
              <a:spcBef>
                <a:spcPts val="1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4D4F53"/>
                </a:solidFill>
                <a:latin typeface="Arial"/>
                <a:cs typeface="Arial"/>
              </a:rPr>
              <a:t>Join the community – visit cloudstack.org</a:t>
            </a:r>
            <a:endParaRPr lang="en-US" sz="4400" dirty="0">
              <a:solidFill>
                <a:srgbClr val="4D4F53"/>
              </a:solidFill>
              <a:latin typeface="Arial"/>
              <a:cs typeface="Arial"/>
            </a:endParaRPr>
          </a:p>
          <a:p>
            <a:pPr>
              <a:spcBef>
                <a:spcPts val="1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4400" dirty="0" smtClean="0">
                <a:solidFill>
                  <a:srgbClr val="4D4F53"/>
                </a:solidFill>
                <a:latin typeface="Arial"/>
                <a:cs typeface="Arial"/>
              </a:rPr>
              <a:t>Download, try, contribute!!!</a:t>
            </a:r>
            <a:endParaRPr lang="en-US" sz="4400" dirty="0"/>
          </a:p>
          <a:p>
            <a:pPr marL="609417" indent="-609417">
              <a:buFont typeface="+mj-lt"/>
              <a:buAutoNum type="arabicPeriod"/>
            </a:pPr>
            <a:endParaRPr lang="en-US" sz="3200" dirty="0"/>
          </a:p>
          <a:p>
            <a:pPr marL="609417" indent="-609417">
              <a:buFont typeface="+mj-lt"/>
              <a:buAutoNum type="arabicPeriod"/>
            </a:pP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3004563" y="3577369"/>
            <a:ext cx="4783953" cy="554322"/>
            <a:chOff x="289187" y="2173054"/>
            <a:chExt cx="4783953" cy="554322"/>
          </a:xfrm>
        </p:grpSpPr>
        <p:pic>
          <p:nvPicPr>
            <p:cNvPr id="5" name="Picture 4" descr="cloudstack_logo_transparent_bg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187" y="2173054"/>
              <a:ext cx="3304573" cy="5543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128837">
              <a:off x="3656798" y="2237415"/>
              <a:ext cx="1416342" cy="42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746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5628339" y="1936867"/>
            <a:ext cx="6268800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 fontAlgn="base">
              <a:spcBef>
                <a:spcPct val="3500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Font typeface="Times" pitchFamily="1" charset="0"/>
              <a:buChar char="•"/>
            </a:pPr>
            <a:r>
              <a:rPr lang="en-US" sz="2800" kern="0" dirty="0" smtClean="0"/>
              <a:t>Secure, multi-tenant cloud orchestration platform</a:t>
            </a:r>
          </a:p>
          <a:p>
            <a:pPr marL="571500" lvl="1" indent="-228600" defTabSz="914400" fontAlgn="base">
              <a:spcBef>
                <a:spcPct val="1500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FontTx/>
              <a:buChar char="–"/>
            </a:pPr>
            <a:r>
              <a:rPr lang="en-US" sz="2200" kern="0" dirty="0" smtClean="0"/>
              <a:t>Turnkey platform for delivering IaaS clouds</a:t>
            </a:r>
          </a:p>
          <a:p>
            <a:pPr marL="571500" lvl="1" indent="-228600" defTabSz="914400" fontAlgn="base">
              <a:spcBef>
                <a:spcPct val="1500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FontTx/>
              <a:buChar char="–"/>
            </a:pPr>
            <a:r>
              <a:rPr lang="en-US" sz="2200" kern="0" dirty="0" smtClean="0"/>
              <a:t>Hypervisor agnostic</a:t>
            </a:r>
          </a:p>
          <a:p>
            <a:pPr marL="571500" lvl="1" indent="-228600" defTabSz="914400" fontAlgn="base">
              <a:spcBef>
                <a:spcPct val="1500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FontTx/>
              <a:buChar char="–"/>
            </a:pPr>
            <a:r>
              <a:rPr lang="en-US" sz="2200" kern="0" dirty="0" smtClean="0"/>
              <a:t>Massively scalable, secure and open</a:t>
            </a:r>
          </a:p>
          <a:p>
            <a:pPr marL="571500" lvl="1" indent="-228600" defTabSz="914400" fontAlgn="base">
              <a:spcBef>
                <a:spcPct val="1500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FontTx/>
              <a:buChar char="–"/>
            </a:pPr>
            <a:r>
              <a:rPr lang="en-US" sz="2200" kern="0" dirty="0" smtClean="0"/>
              <a:t>Open source, open standards</a:t>
            </a:r>
          </a:p>
          <a:p>
            <a:pPr marL="571500" lvl="1" indent="-228600">
              <a:spcBef>
                <a:spcPct val="1500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FontTx/>
              <a:buChar char="–"/>
            </a:pPr>
            <a:r>
              <a:rPr lang="en-US" sz="2200" kern="0" dirty="0"/>
              <a:t>Deploys on premise or as a hosted solution</a:t>
            </a:r>
          </a:p>
          <a:p>
            <a:pPr marL="228600" indent="-228600">
              <a:spcBef>
                <a:spcPct val="3500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Font typeface="Times" pitchFamily="1" charset="0"/>
              <a:buChar char="•"/>
            </a:pPr>
            <a:r>
              <a:rPr lang="en-US" sz="2800" kern="0" dirty="0" smtClean="0"/>
              <a:t>Deliver cloud services faster and at a fraction of the cost</a:t>
            </a:r>
            <a:endParaRPr lang="en-US" sz="2800" kern="0" dirty="0"/>
          </a:p>
          <a:p>
            <a:pPr marL="571500" lvl="1" indent="-228600" defTabSz="914400" fontAlgn="base">
              <a:spcBef>
                <a:spcPct val="15000"/>
              </a:spcBef>
              <a:spcAft>
                <a:spcPts val="0"/>
              </a:spcAft>
              <a:buClr>
                <a:srgbClr val="FFFFFF">
                  <a:lumMod val="65000"/>
                </a:srgbClr>
              </a:buClr>
              <a:buFontTx/>
              <a:buChar char="–"/>
            </a:pPr>
            <a:endParaRPr lang="en-US" sz="2800" kern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CloudStack?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5753" y="3645431"/>
            <a:ext cx="4222011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kern="0" dirty="0"/>
              <a:t>Build your cloud the way the world’s most successful clouds are built</a:t>
            </a:r>
          </a:p>
        </p:txBody>
      </p:sp>
      <p:pic>
        <p:nvPicPr>
          <p:cNvPr id="10" name="Picture 9" descr="cloudstack_logo_transparent_b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001" y="2646082"/>
            <a:ext cx="4512186" cy="756893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H="1">
            <a:off x="5417778" y="1398225"/>
            <a:ext cx="16929" cy="480060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529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kT\My Workspaces\Synergy SFO Workgroup\Icons &amp; logos\Apache hadoo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555" y="3092769"/>
            <a:ext cx="2814047" cy="66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570284" y="751481"/>
            <a:ext cx="7048260" cy="2387035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None/>
            </a:pPr>
            <a:r>
              <a:rPr lang="en-US" sz="5500" kern="1200" spc="-151" dirty="0">
                <a:ln w="0">
                  <a:noFill/>
                </a:ln>
                <a:solidFill>
                  <a:schemeClr val="tx1"/>
                </a:solidFill>
                <a:latin typeface="+mn-lt"/>
              </a:rPr>
              <a:t>Apache Software Foundation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54471" y="3115209"/>
            <a:ext cx="2327435" cy="1037361"/>
            <a:chOff x="7379426" y="1381212"/>
            <a:chExt cx="2327435" cy="1037361"/>
          </a:xfrm>
        </p:grpSpPr>
        <p:pic>
          <p:nvPicPr>
            <p:cNvPr id="1029" name="Picture 5" descr="C:\Users\MarkT\My Workspaces\Synergy SFO Workgroup\Icons &amp; logos\Tomcat 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79426" y="1381212"/>
              <a:ext cx="1179671" cy="1037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7961" y="1540603"/>
              <a:ext cx="1358900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39" y="3274600"/>
            <a:ext cx="6132080" cy="4599060"/>
          </a:xfrm>
          <a:prstGeom prst="rect">
            <a:avLst/>
          </a:prstGeom>
        </p:spPr>
      </p:pic>
      <p:pic>
        <p:nvPicPr>
          <p:cNvPr id="4" name="Picture 2" descr="ASF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701" y="1948701"/>
            <a:ext cx="20955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ssandra 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332" y="3092769"/>
            <a:ext cx="2381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863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65799" y="1510427"/>
            <a:ext cx="6007101" cy="3975974"/>
          </a:xfrm>
        </p:spPr>
        <p:txBody>
          <a:bodyPr/>
          <a:lstStyle/>
          <a:p>
            <a:r>
              <a:rPr lang="en-US" sz="2400" dirty="0" smtClean="0">
                <a:latin typeface="Arial"/>
                <a:cs typeface="Arial"/>
              </a:rPr>
              <a:t>Continuous access to source code. Insurance against vendor lock-in</a:t>
            </a:r>
          </a:p>
          <a:p>
            <a:r>
              <a:rPr lang="en-US" sz="2400" dirty="0" smtClean="0">
                <a:latin typeface="Arial"/>
                <a:cs typeface="Arial"/>
              </a:rPr>
              <a:t>Apache has open governance policy. No single vendor can control the project</a:t>
            </a:r>
          </a:p>
          <a:p>
            <a:r>
              <a:rPr lang="en-US" sz="2400" dirty="0" smtClean="0">
                <a:latin typeface="Arial"/>
                <a:cs typeface="Arial"/>
              </a:rPr>
              <a:t>Rich partner integrations in </a:t>
            </a:r>
            <a:r>
              <a:rPr lang="en-US" sz="2400" dirty="0" err="1" smtClean="0">
                <a:latin typeface="Arial"/>
                <a:cs typeface="Arial"/>
              </a:rPr>
              <a:t>IaaS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en-US" sz="2400" dirty="0" err="1" smtClean="0">
                <a:latin typeface="Arial"/>
                <a:cs typeface="Arial"/>
              </a:rPr>
              <a:t>PaaS</a:t>
            </a:r>
            <a:r>
              <a:rPr lang="en-US" sz="2400" dirty="0" smtClean="0">
                <a:latin typeface="Arial"/>
                <a:cs typeface="Arial"/>
              </a:rPr>
              <a:t> &amp; </a:t>
            </a:r>
            <a:r>
              <a:rPr lang="en-US" sz="2400" dirty="0" err="1" smtClean="0">
                <a:latin typeface="Arial"/>
                <a:cs typeface="Arial"/>
              </a:rPr>
              <a:t>SaaS</a:t>
            </a:r>
            <a:r>
              <a:rPr lang="en-US" sz="2400" dirty="0" smtClean="0">
                <a:latin typeface="Arial"/>
                <a:cs typeface="Arial"/>
              </a:rPr>
              <a:t> layers</a:t>
            </a:r>
          </a:p>
          <a:p>
            <a:r>
              <a:rPr lang="en-US" sz="2400" dirty="0" smtClean="0">
                <a:latin typeface="Arial"/>
                <a:cs typeface="Arial"/>
              </a:rPr>
              <a:t>Leverage developers for innovation &amp;  accelerated development</a:t>
            </a:r>
          </a:p>
          <a:p>
            <a:r>
              <a:rPr lang="en-US" sz="2400" dirty="0" smtClean="0">
                <a:latin typeface="Arial"/>
                <a:cs typeface="Arial"/>
              </a:rPr>
              <a:t>Large community to share knowledge, tools &amp; best practices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OpenSource</a:t>
            </a:r>
            <a:r>
              <a:rPr lang="en-US" dirty="0"/>
              <a:t> </a:t>
            </a:r>
            <a:r>
              <a:rPr lang="en-US" dirty="0" smtClean="0"/>
              <a:t>?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18017" y="2173054"/>
            <a:ext cx="4783953" cy="554322"/>
            <a:chOff x="289187" y="2173054"/>
            <a:chExt cx="4783953" cy="554322"/>
          </a:xfrm>
        </p:grpSpPr>
        <p:pic>
          <p:nvPicPr>
            <p:cNvPr id="5" name="Picture 4" descr="cloudstack_logo_transparent_bg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187" y="2173054"/>
              <a:ext cx="3304573" cy="55432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28837">
              <a:off x="3656798" y="2237415"/>
              <a:ext cx="1416342" cy="4256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92920" y="2918251"/>
            <a:ext cx="4834147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400" kern="0" dirty="0" smtClean="0"/>
              <a:t>To Become the Cloud</a:t>
            </a:r>
            <a:r>
              <a:rPr lang="en-US" sz="2400" b="1" kern="0" dirty="0" smtClean="0"/>
              <a:t>Platform </a:t>
            </a:r>
            <a:r>
              <a:rPr lang="en-US" sz="2400" kern="0" dirty="0" smtClean="0"/>
              <a:t>of</a:t>
            </a:r>
          </a:p>
          <a:p>
            <a:pPr algn="ctr">
              <a:defRPr/>
            </a:pPr>
            <a:r>
              <a:rPr lang="en-US" sz="2400" kern="0" dirty="0" smtClean="0"/>
              <a:t>Apache Software Foundation</a:t>
            </a:r>
            <a:endParaRPr lang="en-US" sz="2400" kern="0" dirty="0"/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H="1">
            <a:off x="5316178" y="1398225"/>
            <a:ext cx="16929" cy="480060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322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0973" y="1171561"/>
            <a:ext cx="5668105" cy="2501100"/>
            <a:chOff x="640971" y="1394592"/>
            <a:chExt cx="11407519" cy="4992979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892449" y="2087555"/>
              <a:ext cx="10415016" cy="3634576"/>
            </a:xfrm>
            <a:custGeom>
              <a:avLst/>
              <a:gdLst>
                <a:gd name="T0" fmla="*/ 0 w 4578"/>
                <a:gd name="T1" fmla="*/ 1807 h 1807"/>
                <a:gd name="T2" fmla="*/ 4578 w 4578"/>
                <a:gd name="T3" fmla="*/ 1807 h 1807"/>
                <a:gd name="T4" fmla="*/ 4578 w 4578"/>
                <a:gd name="T5" fmla="*/ 0 h 1807"/>
                <a:gd name="T6" fmla="*/ 2296 w 4578"/>
                <a:gd name="T7" fmla="*/ 1714 h 1807"/>
                <a:gd name="T8" fmla="*/ 0 w 4578"/>
                <a:gd name="T9" fmla="*/ 1724 h 1807"/>
                <a:gd name="T10" fmla="*/ 0 w 4578"/>
                <a:gd name="T11" fmla="*/ 1807 h 1807"/>
                <a:gd name="connsiteX0" fmla="*/ 0 w 10000"/>
                <a:gd name="connsiteY0" fmla="*/ 10000 h 10000"/>
                <a:gd name="connsiteX1" fmla="*/ 10000 w 10000"/>
                <a:gd name="connsiteY1" fmla="*/ 10000 h 10000"/>
                <a:gd name="connsiteX2" fmla="*/ 10000 w 10000"/>
                <a:gd name="connsiteY2" fmla="*/ 0 h 10000"/>
                <a:gd name="connsiteX3" fmla="*/ 5117 w 10000"/>
                <a:gd name="connsiteY3" fmla="*/ 7347 h 10000"/>
                <a:gd name="connsiteX4" fmla="*/ 0 w 10000"/>
                <a:gd name="connsiteY4" fmla="*/ 9541 h 10000"/>
                <a:gd name="connsiteX5" fmla="*/ 0 w 10000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10000" y="10000"/>
                  </a:lnTo>
                  <a:lnTo>
                    <a:pt x="10000" y="0"/>
                  </a:lnTo>
                  <a:lnTo>
                    <a:pt x="5117" y="7347"/>
                  </a:lnTo>
                  <a:lnTo>
                    <a:pt x="0" y="9541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shade val="67500"/>
                    <a:satMod val="115000"/>
                    <a:alpha val="47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72193" y="4855326"/>
              <a:ext cx="946291" cy="675852"/>
            </a:xfrm>
            <a:prstGeom prst="rect">
              <a:avLst/>
            </a:prstGeom>
          </p:spPr>
          <p:txBody>
            <a:bodyPr wrap="square" lIns="91436" tIns="45718" rIns="91436" bIns="45718">
              <a:spAutoFit/>
            </a:bodyPr>
            <a:lstStyle/>
            <a:p>
              <a:pPr algn="ctr"/>
              <a:r>
                <a:rPr lang="en-US" sz="800" b="1" dirty="0">
                  <a:latin typeface="+mj-lt"/>
                </a:rPr>
                <a:t>15,683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649212" y="4064505"/>
              <a:ext cx="1082648" cy="675852"/>
            </a:xfrm>
            <a:prstGeom prst="rect">
              <a:avLst/>
            </a:prstGeom>
          </p:spPr>
          <p:txBody>
            <a:bodyPr wrap="square" lIns="91436" tIns="45718" rIns="91436" bIns="45718">
              <a:spAutoFit/>
            </a:bodyPr>
            <a:lstStyle/>
            <a:p>
              <a:pPr algn="ctr"/>
              <a:r>
                <a:rPr lang="en-US" sz="800" b="1" dirty="0">
                  <a:latin typeface="+mj-lt"/>
                </a:rPr>
                <a:t>185,515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15322" y="1394592"/>
              <a:ext cx="1933168" cy="522247"/>
            </a:xfrm>
            <a:prstGeom prst="rect">
              <a:avLst/>
            </a:prstGeom>
          </p:spPr>
          <p:txBody>
            <a:bodyPr wrap="square" lIns="91436" tIns="45718" rIns="91436" bIns="45718">
              <a:spAutoFit/>
            </a:bodyPr>
            <a:lstStyle/>
            <a:p>
              <a:r>
                <a:rPr lang="en-US" sz="1100" b="1" dirty="0">
                  <a:latin typeface="+mj-lt"/>
                </a:rPr>
                <a:t>598,651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850476" y="2087555"/>
              <a:ext cx="10412740" cy="3634576"/>
            </a:xfrm>
            <a:prstGeom prst="rect">
              <a:avLst/>
            </a:prstGeom>
            <a:gradFill>
              <a:gsLst>
                <a:gs pos="22000">
                  <a:schemeClr val="bg2">
                    <a:alpha val="0"/>
                  </a:schemeClr>
                </a:gs>
                <a:gs pos="100000">
                  <a:schemeClr val="bg2">
                    <a:alpha val="31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66580" fontAlgn="base">
                <a:spcBef>
                  <a:spcPct val="0"/>
                </a:spcBef>
                <a:spcAft>
                  <a:spcPct val="0"/>
                </a:spcAft>
              </a:pPr>
              <a:endParaRPr lang="en-US" sz="800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850476" y="5742432"/>
              <a:ext cx="10412740" cy="0"/>
            </a:xfrm>
            <a:prstGeom prst="line">
              <a:avLst/>
            </a:prstGeom>
            <a:solidFill>
              <a:schemeClr val="tx2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Rectangle 8"/>
            <p:cNvSpPr/>
            <p:nvPr/>
          </p:nvSpPr>
          <p:spPr>
            <a:xfrm>
              <a:off x="640971" y="5742434"/>
              <a:ext cx="1808728" cy="645131"/>
            </a:xfrm>
            <a:prstGeom prst="rect">
              <a:avLst/>
            </a:prstGeom>
          </p:spPr>
          <p:txBody>
            <a:bodyPr wrap="square" lIns="91436" tIns="45718" rIns="91436" bIns="45718">
              <a:spAutoFit/>
            </a:bodyPr>
            <a:lstStyle/>
            <a:p>
              <a:pPr algn="ctr"/>
              <a:r>
                <a:rPr lang="en-US" sz="800" b="1" dirty="0"/>
                <a:t>June ’11</a:t>
              </a:r>
            </a:p>
            <a:p>
              <a:pPr algn="ctr"/>
              <a:r>
                <a:rPr lang="en-US" sz="700" dirty="0"/>
                <a:t>Pre-Acquisition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94466" y="5742440"/>
              <a:ext cx="1792137" cy="645131"/>
            </a:xfrm>
            <a:prstGeom prst="rect">
              <a:avLst/>
            </a:prstGeom>
          </p:spPr>
          <p:txBody>
            <a:bodyPr wrap="square" lIns="91436" tIns="45718" rIns="91436" bIns="45718">
              <a:spAutoFit/>
            </a:bodyPr>
            <a:lstStyle/>
            <a:p>
              <a:pPr algn="ctr"/>
              <a:r>
                <a:rPr lang="en-US" sz="800" b="1" dirty="0"/>
                <a:t>September ’11</a:t>
              </a:r>
            </a:p>
            <a:p>
              <a:pPr algn="ctr"/>
              <a:r>
                <a:rPr lang="en-US" sz="700" dirty="0"/>
                <a:t>Post-Acquisition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868527" y="5742436"/>
              <a:ext cx="1711652" cy="645131"/>
            </a:xfrm>
            <a:prstGeom prst="rect">
              <a:avLst/>
            </a:prstGeom>
          </p:spPr>
          <p:txBody>
            <a:bodyPr wrap="square" lIns="91436" tIns="45718" rIns="91436" bIns="45718">
              <a:spAutoFit/>
            </a:bodyPr>
            <a:lstStyle/>
            <a:p>
              <a:pPr algn="ctr"/>
              <a:r>
                <a:rPr lang="en-US" sz="800" b="1" dirty="0"/>
                <a:t>April ’12</a:t>
              </a:r>
            </a:p>
            <a:p>
              <a:pPr algn="ctr"/>
              <a:r>
                <a:rPr lang="en-US" sz="700" dirty="0"/>
                <a:t>Post-Apache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2747" y="3853842"/>
            <a:ext cx="5606213" cy="2562846"/>
            <a:chOff x="640971" y="1809128"/>
            <a:chExt cx="11388859" cy="4500840"/>
          </a:xfrm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850394" y="2508075"/>
              <a:ext cx="10415016" cy="3214056"/>
            </a:xfrm>
            <a:custGeom>
              <a:avLst/>
              <a:gdLst>
                <a:gd name="T0" fmla="*/ 0 w 4578"/>
                <a:gd name="T1" fmla="*/ 1807 h 1807"/>
                <a:gd name="T2" fmla="*/ 4578 w 4578"/>
                <a:gd name="T3" fmla="*/ 1807 h 1807"/>
                <a:gd name="T4" fmla="*/ 4578 w 4578"/>
                <a:gd name="T5" fmla="*/ 0 h 1807"/>
                <a:gd name="T6" fmla="*/ 2296 w 4578"/>
                <a:gd name="T7" fmla="*/ 1714 h 1807"/>
                <a:gd name="T8" fmla="*/ 0 w 4578"/>
                <a:gd name="T9" fmla="*/ 1724 h 1807"/>
                <a:gd name="T10" fmla="*/ 0 w 4578"/>
                <a:gd name="T11" fmla="*/ 1807 h 1807"/>
                <a:gd name="connsiteX0" fmla="*/ 0 w 10000"/>
                <a:gd name="connsiteY0" fmla="*/ 10000 h 10000"/>
                <a:gd name="connsiteX1" fmla="*/ 10000 w 10000"/>
                <a:gd name="connsiteY1" fmla="*/ 10000 h 10000"/>
                <a:gd name="connsiteX2" fmla="*/ 10000 w 10000"/>
                <a:gd name="connsiteY2" fmla="*/ 0 h 10000"/>
                <a:gd name="connsiteX3" fmla="*/ 5117 w 10000"/>
                <a:gd name="connsiteY3" fmla="*/ 7347 h 10000"/>
                <a:gd name="connsiteX4" fmla="*/ 0 w 10000"/>
                <a:gd name="connsiteY4" fmla="*/ 9541 h 10000"/>
                <a:gd name="connsiteX5" fmla="*/ 0 w 10000"/>
                <a:gd name="connsiteY5" fmla="*/ 10000 h 10000"/>
                <a:gd name="connsiteX0" fmla="*/ 0 w 10000"/>
                <a:gd name="connsiteY0" fmla="*/ 8843 h 8843"/>
                <a:gd name="connsiteX1" fmla="*/ 10000 w 10000"/>
                <a:gd name="connsiteY1" fmla="*/ 8843 h 8843"/>
                <a:gd name="connsiteX2" fmla="*/ 10000 w 10000"/>
                <a:gd name="connsiteY2" fmla="*/ 0 h 8843"/>
                <a:gd name="connsiteX3" fmla="*/ 5117 w 10000"/>
                <a:gd name="connsiteY3" fmla="*/ 6190 h 8843"/>
                <a:gd name="connsiteX4" fmla="*/ 0 w 10000"/>
                <a:gd name="connsiteY4" fmla="*/ 8384 h 8843"/>
                <a:gd name="connsiteX5" fmla="*/ 0 w 10000"/>
                <a:gd name="connsiteY5" fmla="*/ 8843 h 8843"/>
                <a:gd name="connsiteX0" fmla="*/ 0 w 10000"/>
                <a:gd name="connsiteY0" fmla="*/ 10000 h 10000"/>
                <a:gd name="connsiteX1" fmla="*/ 10000 w 10000"/>
                <a:gd name="connsiteY1" fmla="*/ 10000 h 10000"/>
                <a:gd name="connsiteX2" fmla="*/ 10000 w 10000"/>
                <a:gd name="connsiteY2" fmla="*/ 0 h 10000"/>
                <a:gd name="connsiteX3" fmla="*/ 4906 w 10000"/>
                <a:gd name="connsiteY3" fmla="*/ 3358 h 10000"/>
                <a:gd name="connsiteX4" fmla="*/ 0 w 10000"/>
                <a:gd name="connsiteY4" fmla="*/ 9481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10000 w 10000"/>
                <a:gd name="connsiteY1" fmla="*/ 10000 h 10000"/>
                <a:gd name="connsiteX2" fmla="*/ 10000 w 10000"/>
                <a:gd name="connsiteY2" fmla="*/ 0 h 10000"/>
                <a:gd name="connsiteX3" fmla="*/ 5143 w 10000"/>
                <a:gd name="connsiteY3" fmla="*/ 3187 h 10000"/>
                <a:gd name="connsiteX4" fmla="*/ 0 w 10000"/>
                <a:gd name="connsiteY4" fmla="*/ 9481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10000 w 10000"/>
                <a:gd name="connsiteY1" fmla="*/ 10000 h 10000"/>
                <a:gd name="connsiteX2" fmla="*/ 10000 w 10000"/>
                <a:gd name="connsiteY2" fmla="*/ 0 h 10000"/>
                <a:gd name="connsiteX3" fmla="*/ 5161 w 10000"/>
                <a:gd name="connsiteY3" fmla="*/ 5491 h 10000"/>
                <a:gd name="connsiteX4" fmla="*/ 0 w 10000"/>
                <a:gd name="connsiteY4" fmla="*/ 9481 h 10000"/>
                <a:gd name="connsiteX5" fmla="*/ 0 w 10000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10000" y="10000"/>
                  </a:lnTo>
                  <a:lnTo>
                    <a:pt x="10000" y="0"/>
                  </a:lnTo>
                  <a:lnTo>
                    <a:pt x="5161" y="5491"/>
                  </a:lnTo>
                  <a:lnTo>
                    <a:pt x="0" y="9481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32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72189" y="4791318"/>
              <a:ext cx="946294" cy="378353"/>
            </a:xfrm>
            <a:prstGeom prst="rect">
              <a:avLst/>
            </a:prstGeom>
          </p:spPr>
          <p:txBody>
            <a:bodyPr wrap="square" lIns="91436" tIns="45718" rIns="91436" bIns="45718">
              <a:spAutoFit/>
            </a:bodyPr>
            <a:lstStyle/>
            <a:p>
              <a:pPr algn="ctr"/>
              <a:r>
                <a:rPr lang="en-US" sz="800" b="1" dirty="0">
                  <a:latin typeface="+mj-lt"/>
                </a:rPr>
                <a:t>5,088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649211" y="3745775"/>
              <a:ext cx="1082646" cy="378353"/>
            </a:xfrm>
            <a:prstGeom prst="rect">
              <a:avLst/>
            </a:prstGeom>
          </p:spPr>
          <p:txBody>
            <a:bodyPr wrap="square" lIns="91436" tIns="45718" rIns="91436" bIns="45718">
              <a:spAutoFit/>
            </a:bodyPr>
            <a:lstStyle/>
            <a:p>
              <a:pPr algn="ctr"/>
              <a:r>
                <a:rPr lang="en-US" sz="800" b="1" dirty="0">
                  <a:latin typeface="+mj-lt"/>
                </a:rPr>
                <a:t>12,950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096664" y="1809128"/>
              <a:ext cx="1933166" cy="459429"/>
            </a:xfrm>
            <a:prstGeom prst="rect">
              <a:avLst/>
            </a:prstGeom>
          </p:spPr>
          <p:txBody>
            <a:bodyPr wrap="square" lIns="91436" tIns="45718" rIns="91436" bIns="45718">
              <a:spAutoFit/>
            </a:bodyPr>
            <a:lstStyle/>
            <a:p>
              <a:r>
                <a:rPr lang="en-US" sz="1100" b="1" dirty="0">
                  <a:latin typeface="+mj-lt"/>
                </a:rPr>
                <a:t>16,511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850476" y="5742432"/>
              <a:ext cx="10412740" cy="0"/>
            </a:xfrm>
            <a:prstGeom prst="line">
              <a:avLst/>
            </a:prstGeom>
            <a:solidFill>
              <a:schemeClr val="tx2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Rectangle 17"/>
            <p:cNvSpPr/>
            <p:nvPr/>
          </p:nvSpPr>
          <p:spPr>
            <a:xfrm>
              <a:off x="640971" y="5742436"/>
              <a:ext cx="1808730" cy="567532"/>
            </a:xfrm>
            <a:prstGeom prst="rect">
              <a:avLst/>
            </a:prstGeom>
          </p:spPr>
          <p:txBody>
            <a:bodyPr wrap="square" lIns="91436" tIns="45718" rIns="91436" bIns="45718">
              <a:spAutoFit/>
            </a:bodyPr>
            <a:lstStyle/>
            <a:p>
              <a:pPr algn="ctr"/>
              <a:r>
                <a:rPr lang="en-US" sz="800" b="1" dirty="0"/>
                <a:t>June ’11</a:t>
              </a:r>
            </a:p>
            <a:p>
              <a:pPr algn="ctr"/>
              <a:r>
                <a:rPr lang="en-US" sz="700" dirty="0"/>
                <a:t>Pre-Acquisition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294468" y="5742436"/>
              <a:ext cx="1792135" cy="567532"/>
            </a:xfrm>
            <a:prstGeom prst="rect">
              <a:avLst/>
            </a:prstGeom>
          </p:spPr>
          <p:txBody>
            <a:bodyPr wrap="square" lIns="91436" tIns="45718" rIns="91436" bIns="45718">
              <a:spAutoFit/>
            </a:bodyPr>
            <a:lstStyle/>
            <a:p>
              <a:pPr algn="ctr"/>
              <a:r>
                <a:rPr lang="en-US" sz="800" b="1" dirty="0"/>
                <a:t>September ’11</a:t>
              </a:r>
            </a:p>
            <a:p>
              <a:pPr algn="ctr"/>
              <a:r>
                <a:rPr lang="en-US" sz="700" dirty="0"/>
                <a:t>Post-Acquisition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868526" y="5742435"/>
              <a:ext cx="1711650" cy="567532"/>
            </a:xfrm>
            <a:prstGeom prst="rect">
              <a:avLst/>
            </a:prstGeom>
          </p:spPr>
          <p:txBody>
            <a:bodyPr wrap="square" lIns="91436" tIns="45718" rIns="91436" bIns="45718">
              <a:spAutoFit/>
            </a:bodyPr>
            <a:lstStyle/>
            <a:p>
              <a:pPr algn="ctr"/>
              <a:r>
                <a:rPr lang="en-US" sz="800" b="1" dirty="0"/>
                <a:t>April ’12</a:t>
              </a:r>
            </a:p>
            <a:p>
              <a:pPr algn="ctr"/>
              <a:r>
                <a:rPr lang="en-US" sz="700" dirty="0"/>
                <a:t>Post-Apache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48954" y="1171559"/>
            <a:ext cx="5523000" cy="2478442"/>
            <a:chOff x="640971" y="1394595"/>
            <a:chExt cx="11327089" cy="5072186"/>
          </a:xfrm>
        </p:grpSpPr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850394" y="2087555"/>
              <a:ext cx="10415016" cy="3634576"/>
            </a:xfrm>
            <a:custGeom>
              <a:avLst/>
              <a:gdLst>
                <a:gd name="T0" fmla="*/ 0 w 4578"/>
                <a:gd name="T1" fmla="*/ 1807 h 1807"/>
                <a:gd name="T2" fmla="*/ 4578 w 4578"/>
                <a:gd name="T3" fmla="*/ 1807 h 1807"/>
                <a:gd name="T4" fmla="*/ 4578 w 4578"/>
                <a:gd name="T5" fmla="*/ 0 h 1807"/>
                <a:gd name="T6" fmla="*/ 2296 w 4578"/>
                <a:gd name="T7" fmla="*/ 1714 h 1807"/>
                <a:gd name="T8" fmla="*/ 0 w 4578"/>
                <a:gd name="T9" fmla="*/ 1724 h 1807"/>
                <a:gd name="T10" fmla="*/ 0 w 4578"/>
                <a:gd name="T11" fmla="*/ 1807 h 1807"/>
                <a:gd name="connsiteX0" fmla="*/ 0 w 10000"/>
                <a:gd name="connsiteY0" fmla="*/ 10000 h 10000"/>
                <a:gd name="connsiteX1" fmla="*/ 10000 w 10000"/>
                <a:gd name="connsiteY1" fmla="*/ 10000 h 10000"/>
                <a:gd name="connsiteX2" fmla="*/ 10000 w 10000"/>
                <a:gd name="connsiteY2" fmla="*/ 0 h 10000"/>
                <a:gd name="connsiteX3" fmla="*/ 5117 w 10000"/>
                <a:gd name="connsiteY3" fmla="*/ 7347 h 10000"/>
                <a:gd name="connsiteX4" fmla="*/ 0 w 10000"/>
                <a:gd name="connsiteY4" fmla="*/ 9541 h 10000"/>
                <a:gd name="connsiteX5" fmla="*/ 0 w 10000"/>
                <a:gd name="connsiteY5" fmla="*/ 10000 h 10000"/>
                <a:gd name="connsiteX0" fmla="*/ 0 w 10000"/>
                <a:gd name="connsiteY0" fmla="*/ 10000 h 10000"/>
                <a:gd name="connsiteX1" fmla="*/ 10000 w 10000"/>
                <a:gd name="connsiteY1" fmla="*/ 10000 h 10000"/>
                <a:gd name="connsiteX2" fmla="*/ 10000 w 10000"/>
                <a:gd name="connsiteY2" fmla="*/ 0 h 10000"/>
                <a:gd name="connsiteX3" fmla="*/ 5117 w 10000"/>
                <a:gd name="connsiteY3" fmla="*/ 8378 h 10000"/>
                <a:gd name="connsiteX4" fmla="*/ 0 w 10000"/>
                <a:gd name="connsiteY4" fmla="*/ 9541 h 10000"/>
                <a:gd name="connsiteX5" fmla="*/ 0 w 10000"/>
                <a:gd name="connsiteY5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10000" y="10000"/>
                  </a:lnTo>
                  <a:lnTo>
                    <a:pt x="10000" y="0"/>
                  </a:lnTo>
                  <a:lnTo>
                    <a:pt x="5117" y="8378"/>
                  </a:lnTo>
                  <a:lnTo>
                    <a:pt x="0" y="9541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22000">
                  <a:schemeClr val="accent3">
                    <a:alpha val="70000"/>
                  </a:schemeClr>
                </a:gs>
                <a:gs pos="100000">
                  <a:schemeClr val="accent3">
                    <a:alpha val="2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36" tIns="45718" rIns="91436" bIns="45718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72190" y="4985126"/>
              <a:ext cx="946293" cy="755838"/>
            </a:xfrm>
            <a:prstGeom prst="rect">
              <a:avLst/>
            </a:prstGeom>
          </p:spPr>
          <p:txBody>
            <a:bodyPr wrap="square" lIns="91436" tIns="45718" rIns="91436" bIns="45718">
              <a:spAutoFit/>
            </a:bodyPr>
            <a:lstStyle/>
            <a:p>
              <a:pPr algn="ctr"/>
              <a:r>
                <a:rPr lang="en-US" sz="900" b="1" dirty="0">
                  <a:latin typeface="+mj-lt"/>
                </a:rPr>
                <a:t>2,000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49212" y="4513423"/>
              <a:ext cx="1082651" cy="472395"/>
            </a:xfrm>
            <a:prstGeom prst="rect">
              <a:avLst/>
            </a:prstGeom>
          </p:spPr>
          <p:txBody>
            <a:bodyPr wrap="square" lIns="91436" tIns="45718" rIns="91436" bIns="45718">
              <a:spAutoFit/>
            </a:bodyPr>
            <a:lstStyle/>
            <a:p>
              <a:pPr algn="ctr"/>
              <a:r>
                <a:rPr lang="en-US" sz="900" b="1" dirty="0">
                  <a:latin typeface="+mj-lt"/>
                </a:rPr>
                <a:t>8,000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034889" y="1394595"/>
              <a:ext cx="1933171" cy="566876"/>
            </a:xfrm>
            <a:prstGeom prst="rect">
              <a:avLst/>
            </a:prstGeom>
          </p:spPr>
          <p:txBody>
            <a:bodyPr wrap="square" lIns="91436" tIns="45718" rIns="91436" bIns="45718">
              <a:spAutoFit/>
            </a:bodyPr>
            <a:lstStyle/>
            <a:p>
              <a:pPr algn="ctr"/>
              <a:r>
                <a:rPr lang="en-US" sz="1200" b="1" dirty="0">
                  <a:latin typeface="+mj-lt"/>
                </a:rPr>
                <a:t>32,000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850476" y="2087555"/>
              <a:ext cx="10412740" cy="3634576"/>
            </a:xfrm>
            <a:prstGeom prst="rect">
              <a:avLst/>
            </a:prstGeom>
            <a:gradFill>
              <a:gsLst>
                <a:gs pos="22000">
                  <a:schemeClr val="bg2">
                    <a:alpha val="0"/>
                  </a:schemeClr>
                </a:gs>
                <a:gs pos="100000">
                  <a:schemeClr val="bg2">
                    <a:alpha val="31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6658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850476" y="5742432"/>
              <a:ext cx="10412740" cy="0"/>
            </a:xfrm>
            <a:prstGeom prst="line">
              <a:avLst/>
            </a:prstGeom>
            <a:solidFill>
              <a:schemeClr val="tx2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Rectangle 27"/>
            <p:cNvSpPr/>
            <p:nvPr/>
          </p:nvSpPr>
          <p:spPr>
            <a:xfrm>
              <a:off x="640971" y="5742433"/>
              <a:ext cx="1808729" cy="724344"/>
            </a:xfrm>
            <a:prstGeom prst="rect">
              <a:avLst/>
            </a:prstGeom>
          </p:spPr>
          <p:txBody>
            <a:bodyPr wrap="square" lIns="91436" tIns="45718" rIns="91436" bIns="45718">
              <a:spAutoFit/>
            </a:bodyPr>
            <a:lstStyle/>
            <a:p>
              <a:pPr algn="ctr"/>
              <a:r>
                <a:rPr lang="en-US" sz="900" b="1" dirty="0"/>
                <a:t>June ’11</a:t>
              </a:r>
            </a:p>
            <a:p>
              <a:pPr algn="ctr"/>
              <a:r>
                <a:rPr lang="en-US" sz="800" dirty="0"/>
                <a:t>Pre-Acquisition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294464" y="5742437"/>
              <a:ext cx="2474139" cy="724344"/>
            </a:xfrm>
            <a:prstGeom prst="rect">
              <a:avLst/>
            </a:prstGeom>
          </p:spPr>
          <p:txBody>
            <a:bodyPr wrap="square" lIns="91436" tIns="45718" rIns="91436" bIns="45718">
              <a:spAutoFit/>
            </a:bodyPr>
            <a:lstStyle/>
            <a:p>
              <a:pPr algn="ctr"/>
              <a:r>
                <a:rPr lang="en-US" sz="900" b="1" dirty="0"/>
                <a:t>September ’11</a:t>
              </a:r>
            </a:p>
            <a:p>
              <a:pPr algn="ctr"/>
              <a:r>
                <a:rPr lang="en-US" sz="800" dirty="0"/>
                <a:t>Post-Acquisition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868527" y="5742431"/>
              <a:ext cx="1711652" cy="724344"/>
            </a:xfrm>
            <a:prstGeom prst="rect">
              <a:avLst/>
            </a:prstGeom>
          </p:spPr>
          <p:txBody>
            <a:bodyPr wrap="square" lIns="91436" tIns="45718" rIns="91436" bIns="45718">
              <a:spAutoFit/>
            </a:bodyPr>
            <a:lstStyle/>
            <a:p>
              <a:pPr algn="ctr"/>
              <a:r>
                <a:rPr lang="en-US" sz="900" b="1" dirty="0"/>
                <a:t>April ’12</a:t>
              </a:r>
            </a:p>
            <a:p>
              <a:pPr algn="ctr"/>
              <a:r>
                <a:rPr lang="en-US" sz="800" dirty="0"/>
                <a:t>Post-Apache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547549" y="4188613"/>
            <a:ext cx="3119757" cy="32316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r>
              <a:rPr lang="en-US" sz="1500" dirty="0"/>
              <a:t>Monthly Downloads of CloudStack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69861" y="1151917"/>
            <a:ext cx="2225024" cy="32316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r>
              <a:rPr lang="en-US" sz="1500" dirty="0"/>
              <a:t>Visits to </a:t>
            </a:r>
            <a:r>
              <a:rPr lang="en-US" sz="1500" dirty="0" err="1"/>
              <a:t>CloudStack.org</a:t>
            </a:r>
            <a:endParaRPr lang="en-US" sz="1500" dirty="0"/>
          </a:p>
        </p:txBody>
      </p:sp>
      <p:sp>
        <p:nvSpPr>
          <p:cNvPr id="33" name="TextBox 32"/>
          <p:cNvSpPr txBox="1"/>
          <p:nvPr/>
        </p:nvSpPr>
        <p:spPr>
          <a:xfrm>
            <a:off x="7226433" y="1113453"/>
            <a:ext cx="3054032" cy="32316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r>
              <a:rPr lang="en-US" sz="1500" dirty="0"/>
              <a:t>CloudStack Community Members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440251" y="4124859"/>
            <a:ext cx="4989096" cy="2280583"/>
            <a:chOff x="680653" y="1216925"/>
            <a:chExt cx="11422256" cy="5456278"/>
          </a:xfrm>
        </p:grpSpPr>
        <p:sp>
          <p:nvSpPr>
            <p:cNvPr id="35" name="Rounded Rectangle 34"/>
            <p:cNvSpPr/>
            <p:nvPr/>
          </p:nvSpPr>
          <p:spPr bwMode="auto">
            <a:xfrm>
              <a:off x="680653" y="1216925"/>
              <a:ext cx="11422256" cy="5062522"/>
            </a:xfrm>
            <a:prstGeom prst="roundRect">
              <a:avLst>
                <a:gd name="adj" fmla="val 6632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66628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99412" y="1664199"/>
              <a:ext cx="1738281" cy="44467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7351" y="1719867"/>
              <a:ext cx="1543681" cy="51191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56812" y="1503337"/>
              <a:ext cx="1377315" cy="69082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2612" y="1503337"/>
              <a:ext cx="609600" cy="71574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88160" y="2638710"/>
              <a:ext cx="1108104" cy="5351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65375" y="1536394"/>
              <a:ext cx="1451976" cy="46565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97556" y="1440704"/>
              <a:ext cx="877047" cy="778378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411670" y="3482766"/>
              <a:ext cx="639314" cy="920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2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*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09164" y="2692883"/>
              <a:ext cx="639314" cy="920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2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*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45840" y="2638709"/>
              <a:ext cx="639314" cy="920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2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*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57140" y="2532194"/>
              <a:ext cx="1492304" cy="67361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987953" y="3827945"/>
              <a:ext cx="1530448" cy="233819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55505" y="5547928"/>
              <a:ext cx="1507487" cy="34546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199374" y="3727356"/>
              <a:ext cx="1538319" cy="30418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25301" y="2539371"/>
              <a:ext cx="1212392" cy="67042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346455" y="2521352"/>
              <a:ext cx="1380223" cy="64186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22269" y="3409970"/>
              <a:ext cx="2300217" cy="545812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847127" y="3682876"/>
              <a:ext cx="1152285" cy="413415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016333" y="4766683"/>
              <a:ext cx="1218450" cy="81968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363829" y="3488010"/>
              <a:ext cx="1278154" cy="49262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0209212" y="2284724"/>
              <a:ext cx="720129" cy="1182598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566024" y="4282799"/>
              <a:ext cx="2021128" cy="57370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744794" y="4306750"/>
              <a:ext cx="1773608" cy="549754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4561577" y="5011866"/>
              <a:ext cx="639314" cy="920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2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*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67956" y="4995944"/>
              <a:ext cx="639314" cy="920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2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*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377569" y="5010631"/>
              <a:ext cx="639314" cy="920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2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*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915169" y="5034200"/>
              <a:ext cx="422931" cy="920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21" fontAlgn="base">
                <a:spcBef>
                  <a:spcPct val="0"/>
                </a:spcBef>
                <a:spcAft>
                  <a:spcPct val="0"/>
                </a:spcAft>
              </a:pP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053115" y="5752761"/>
              <a:ext cx="639314" cy="920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2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*</a:t>
              </a: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1157284" y="2696374"/>
              <a:ext cx="364056" cy="323605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595727" y="4323660"/>
              <a:ext cx="1668241" cy="350709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044310" y="4182758"/>
              <a:ext cx="1215515" cy="57420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755505" y="4517971"/>
              <a:ext cx="1561098" cy="556349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474255" y="4234899"/>
              <a:ext cx="869936" cy="79930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037154" y="5547928"/>
              <a:ext cx="1346599" cy="56051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035573" y="5067624"/>
              <a:ext cx="1580306" cy="42348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7966681" y="5145353"/>
              <a:ext cx="1676935" cy="1115924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4961954" y="2532194"/>
              <a:ext cx="1755239" cy="64170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157284" y="1709162"/>
              <a:ext cx="1038572" cy="360767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7919315" y="4920773"/>
              <a:ext cx="1667837" cy="436905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2949543" y="4920773"/>
              <a:ext cx="793823" cy="713436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4134210" y="5145353"/>
              <a:ext cx="854733" cy="69285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1353474" y="3297618"/>
              <a:ext cx="1210333" cy="733925"/>
            </a:xfrm>
            <a:prstGeom prst="rect">
              <a:avLst/>
            </a:prstGeom>
          </p:spPr>
        </p:pic>
      </p:grpSp>
      <p:sp>
        <p:nvSpPr>
          <p:cNvPr id="78" name="TextBox 77"/>
          <p:cNvSpPr txBox="1"/>
          <p:nvPr/>
        </p:nvSpPr>
        <p:spPr>
          <a:xfrm>
            <a:off x="7596410" y="6283541"/>
            <a:ext cx="2977089" cy="323163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r>
              <a:rPr lang="en-US" sz="1500" dirty="0"/>
              <a:t>CloudStack </a:t>
            </a:r>
            <a:r>
              <a:rPr lang="en-US" sz="1500" dirty="0" err="1"/>
              <a:t>EcoSystem</a:t>
            </a:r>
            <a:r>
              <a:rPr lang="en-US" sz="1500" dirty="0"/>
              <a:t> Partners</a:t>
            </a:r>
          </a:p>
        </p:txBody>
      </p:sp>
      <p:sp>
        <p:nvSpPr>
          <p:cNvPr id="79" name="Title 26"/>
          <p:cNvSpPr txBox="1">
            <a:spLocks/>
          </p:cNvSpPr>
          <p:nvPr/>
        </p:nvSpPr>
        <p:spPr>
          <a:xfrm>
            <a:off x="531250" y="380909"/>
            <a:ext cx="11126343" cy="831851"/>
          </a:xfrm>
          <a:prstGeom prst="rect">
            <a:avLst/>
          </a:prstGeom>
        </p:spPr>
        <p:txBody>
          <a:bodyPr lIns="91424" tIns="45713" rIns="91424" bIns="45713"/>
          <a:lstStyle>
            <a:lvl1pPr algn="ct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dirty="0" smtClean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178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356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534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712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Post-Apache Community Momentum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054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772906" y="561976"/>
            <a:ext cx="10625138" cy="506413"/>
          </a:xfrm>
        </p:spPr>
        <p:txBody>
          <a:bodyPr lIns="91424" tIns="45713" rIns="91424" bIns="45713"/>
          <a:lstStyle/>
          <a:p>
            <a:pPr algn="ctr" defTabSz="457141"/>
            <a:r>
              <a:rPr lang="en-US" kern="1200" dirty="0">
                <a:gradFill flip="none" rotWithShape="1">
                  <a:gsLst>
                    <a:gs pos="0">
                      <a:schemeClr val="tx1">
                        <a:shade val="30000"/>
                        <a:satMod val="115000"/>
                      </a:schemeClr>
                    </a:gs>
                    <a:gs pos="50000">
                      <a:schemeClr val="tx1">
                        <a:shade val="67500"/>
                        <a:satMod val="115000"/>
                      </a:schemeClr>
                    </a:gs>
                    <a:gs pos="100000">
                      <a:schemeClr val="tx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Q2 2012 Apache CloudStack Community Snapshot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776228"/>
              </p:ext>
            </p:extLst>
          </p:nvPr>
        </p:nvGraphicFramePr>
        <p:xfrm>
          <a:off x="667475" y="1367925"/>
          <a:ext cx="10900413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1440"/>
                <a:gridCol w="3248468"/>
                <a:gridCol w="3020505"/>
              </a:tblGrid>
              <a:tr h="32004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Pre Apache Move (Jan 2012)</a:t>
                      </a:r>
                      <a:endParaRPr lang="en-US" sz="150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June Actuals</a:t>
                      </a:r>
                      <a:endParaRPr lang="en-US" sz="1500" dirty="0"/>
                    </a:p>
                  </a:txBody>
                  <a:tcPr marL="121888" marR="121888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# of companies endorsing project</a:t>
                      </a:r>
                      <a:endParaRPr lang="en-US" sz="150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</a:t>
                      </a:r>
                      <a:endParaRPr lang="en-US" sz="150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68</a:t>
                      </a:r>
                      <a:endParaRPr lang="en-US" sz="1500" dirty="0"/>
                    </a:p>
                  </a:txBody>
                  <a:tcPr marL="121888" marR="121888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# of companies</a:t>
                      </a:r>
                      <a:r>
                        <a:rPr lang="en-US" sz="1500" baseline="0" dirty="0" smtClean="0"/>
                        <a:t> participating</a:t>
                      </a:r>
                      <a:endParaRPr lang="en-US" sz="150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140</a:t>
                      </a:r>
                      <a:endParaRPr lang="en-US" sz="1500" dirty="0"/>
                    </a:p>
                  </a:txBody>
                  <a:tcPr marL="121888" marR="121888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# of developers working on project</a:t>
                      </a:r>
                      <a:endParaRPr lang="en-US" sz="150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40</a:t>
                      </a:r>
                      <a:endParaRPr lang="en-US" sz="150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238</a:t>
                      </a:r>
                      <a:endParaRPr lang="en-US" sz="1500" dirty="0"/>
                    </a:p>
                  </a:txBody>
                  <a:tcPr marL="121888" marR="121888"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# Citrix </a:t>
                      </a:r>
                      <a:r>
                        <a:rPr lang="en-US" sz="1500" dirty="0" err="1" smtClean="0"/>
                        <a:t>CloudPlatform</a:t>
                      </a:r>
                      <a:r>
                        <a:rPr lang="en-US" sz="1500" dirty="0" smtClean="0"/>
                        <a:t> deployments</a:t>
                      </a:r>
                      <a:r>
                        <a:rPr lang="en-US" sz="1500" baseline="0" dirty="0" smtClean="0"/>
                        <a:t> in production</a:t>
                      </a:r>
                      <a:endParaRPr lang="en-US" sz="150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82</a:t>
                      </a:r>
                      <a:endParaRPr lang="en-US" sz="150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130</a:t>
                      </a:r>
                      <a:endParaRPr lang="en-US" sz="1500" dirty="0"/>
                    </a:p>
                  </a:txBody>
                  <a:tcPr marL="121888" marR="121888"/>
                </a:tc>
              </a:tr>
            </a:tbl>
          </a:graphicData>
        </a:graphic>
      </p:graphicFrame>
      <p:pic>
        <p:nvPicPr>
          <p:cNvPr id="3" name="Picture 2" descr="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852" y="3343331"/>
            <a:ext cx="5248064" cy="3091007"/>
          </a:xfrm>
          <a:prstGeom prst="rect">
            <a:avLst/>
          </a:prstGeom>
        </p:spPr>
      </p:pic>
      <p:pic>
        <p:nvPicPr>
          <p:cNvPr id="2" name="Picture 1" descr="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98" y="3341926"/>
            <a:ext cx="5576313" cy="310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83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CloudStack Supports Multiple Cloud Strategies</a:t>
            </a: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9577549" y="2193925"/>
            <a:ext cx="229810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</a:pPr>
            <a:r>
              <a:rPr kumimoji="1" lang="en-AU" sz="1600" b="1" dirty="0" smtClean="0">
                <a:solidFill>
                  <a:schemeClr val="accent1"/>
                </a:solidFill>
                <a:ea typeface="New MingLiu" charset="-120"/>
              </a:rPr>
              <a:t>Multi-tenant</a:t>
            </a:r>
            <a:r>
              <a:rPr kumimoji="1" lang="en-AU" sz="1600" b="1" dirty="0">
                <a:solidFill>
                  <a:schemeClr val="accent1"/>
                </a:solidFill>
                <a:ea typeface="New MingLiu" charset="-120"/>
              </a:rPr>
              <a:t/>
            </a:r>
            <a:br>
              <a:rPr kumimoji="1" lang="en-AU" sz="1600" b="1" dirty="0">
                <a:solidFill>
                  <a:schemeClr val="accent1"/>
                </a:solidFill>
                <a:ea typeface="New MingLiu" charset="-120"/>
              </a:rPr>
            </a:br>
            <a:r>
              <a:rPr kumimoji="1" lang="en-AU" sz="1600" b="1" dirty="0" smtClean="0">
                <a:solidFill>
                  <a:schemeClr val="accent1"/>
                </a:solidFill>
                <a:ea typeface="New MingLiu" charset="-120"/>
              </a:rPr>
              <a:t>Public Cloud</a:t>
            </a:r>
            <a:endParaRPr kumimoji="1" lang="en-AU" sz="1600" b="1" dirty="0">
              <a:solidFill>
                <a:schemeClr val="accent1"/>
              </a:solidFill>
              <a:ea typeface="New MingLiu" charset="-120"/>
            </a:endParaRPr>
          </a:p>
        </p:txBody>
      </p:sp>
      <p:sp>
        <p:nvSpPr>
          <p:cNvPr id="13319" name="Rectangle 34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560300" y="4479925"/>
            <a:ext cx="25672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1600" dirty="0"/>
              <a:t>Dedicated </a:t>
            </a:r>
            <a:r>
              <a:rPr lang="en-AU" sz="1600" dirty="0" smtClean="0"/>
              <a:t>resources</a:t>
            </a:r>
            <a:endParaRPr lang="en-AU" sz="1600" dirty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1600" dirty="0" smtClean="0"/>
              <a:t>Security &amp; </a:t>
            </a:r>
            <a:r>
              <a:rPr lang="en-AU" sz="1600" dirty="0"/>
              <a:t>t</a:t>
            </a:r>
            <a:r>
              <a:rPr lang="en-AU" sz="1600" dirty="0" smtClean="0"/>
              <a:t>otal control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1600" dirty="0" smtClean="0"/>
              <a:t>Internal network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1600" dirty="0"/>
              <a:t>Managed by </a:t>
            </a:r>
            <a:r>
              <a:rPr lang="en-AU" sz="1600" dirty="0" smtClean="0"/>
              <a:t>Enterprise </a:t>
            </a:r>
            <a:r>
              <a:rPr lang="en-AU" sz="1600" dirty="0"/>
              <a:t>or 3</a:t>
            </a:r>
            <a:r>
              <a:rPr lang="en-AU" sz="1600" baseline="30000" dirty="0"/>
              <a:t>rd</a:t>
            </a:r>
            <a:r>
              <a:rPr lang="en-AU" sz="1600" dirty="0"/>
              <a:t> party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endParaRPr lang="en-AU" sz="1600" dirty="0"/>
          </a:p>
        </p:txBody>
      </p:sp>
      <p:sp>
        <p:nvSpPr>
          <p:cNvPr id="13320" name="Rectangle 37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9626600" y="4479925"/>
            <a:ext cx="23876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1600" dirty="0" smtClean="0"/>
              <a:t>Mix of shared and dedicated resources</a:t>
            </a:r>
            <a:endParaRPr lang="en-AU" sz="1600" dirty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1600" dirty="0"/>
              <a:t>Elastic scaling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1600" dirty="0"/>
              <a:t>Pay as you go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1600" dirty="0"/>
              <a:t>Public </a:t>
            </a:r>
            <a:r>
              <a:rPr lang="en-AU" sz="1600" dirty="0" smtClean="0"/>
              <a:t>internet, VPN access</a:t>
            </a:r>
            <a:endParaRPr lang="en-AU" sz="1600" dirty="0"/>
          </a:p>
        </p:txBody>
      </p:sp>
      <p:sp>
        <p:nvSpPr>
          <p:cNvPr id="13326" name="Text Box 9"/>
          <p:cNvSpPr txBox="1">
            <a:spLocks noChangeArrowheads="1"/>
          </p:cNvSpPr>
          <p:nvPr/>
        </p:nvSpPr>
        <p:spPr bwMode="auto">
          <a:xfrm>
            <a:off x="5893182" y="2193925"/>
            <a:ext cx="207167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</a:pPr>
            <a:r>
              <a:rPr kumimoji="1" lang="en-AU" sz="1600" b="1" dirty="0">
                <a:solidFill>
                  <a:schemeClr val="accent1"/>
                </a:solidFill>
                <a:ea typeface="New MingLiu" charset="-120"/>
              </a:rPr>
              <a:t>Hosted </a:t>
            </a:r>
            <a:endParaRPr kumimoji="1" lang="en-AU" sz="1600" b="1" dirty="0" smtClean="0">
              <a:solidFill>
                <a:schemeClr val="accent1"/>
              </a:solidFill>
              <a:ea typeface="New MingLiu" charset="-120"/>
            </a:endParaRPr>
          </a:p>
          <a:p>
            <a:pPr algn="ctr">
              <a:buClr>
                <a:schemeClr val="bg2"/>
              </a:buClr>
            </a:pPr>
            <a:r>
              <a:rPr kumimoji="1" lang="en-AU" sz="1600" b="1" dirty="0" smtClean="0">
                <a:solidFill>
                  <a:schemeClr val="accent1"/>
                </a:solidFill>
                <a:ea typeface="New MingLiu" charset="-120"/>
              </a:rPr>
              <a:t>Enterprise Cloud</a:t>
            </a:r>
            <a:endParaRPr kumimoji="1" lang="en-AU" sz="1600" b="1" dirty="0">
              <a:solidFill>
                <a:schemeClr val="accent1"/>
              </a:solidFill>
              <a:ea typeface="New MingLiu" charset="-12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643423" y="2816225"/>
            <a:ext cx="2084374" cy="1500188"/>
            <a:chOff x="9605323" y="2644775"/>
            <a:chExt cx="2084374" cy="1500188"/>
          </a:xfrm>
        </p:grpSpPr>
        <p:sp>
          <p:nvSpPr>
            <p:cNvPr id="42" name="AutoShape 12"/>
            <p:cNvSpPr>
              <a:spLocks noChangeArrowheads="1"/>
            </p:cNvSpPr>
            <p:nvPr/>
          </p:nvSpPr>
          <p:spPr bwMode="auto">
            <a:xfrm>
              <a:off x="9605323" y="2644775"/>
              <a:ext cx="2084374" cy="1500188"/>
            </a:xfrm>
            <a:prstGeom prst="roundRect">
              <a:avLst>
                <a:gd name="adj" fmla="val 8972"/>
              </a:avLst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41" name="Picture 6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180632" y="3152775"/>
              <a:ext cx="1326804" cy="7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"/>
          <p:cNvGrpSpPr/>
          <p:nvPr/>
        </p:nvGrpSpPr>
        <p:grpSpPr>
          <a:xfrm>
            <a:off x="1757263" y="2816225"/>
            <a:ext cx="2084374" cy="1500188"/>
            <a:chOff x="1922363" y="2987675"/>
            <a:chExt cx="2084374" cy="1500188"/>
          </a:xfrm>
        </p:grpSpPr>
        <p:sp>
          <p:nvSpPr>
            <p:cNvPr id="13317" name="AutoShape 12"/>
            <p:cNvSpPr>
              <a:spLocks noChangeArrowheads="1"/>
            </p:cNvSpPr>
            <p:nvPr/>
          </p:nvSpPr>
          <p:spPr bwMode="auto">
            <a:xfrm>
              <a:off x="1922363" y="2987675"/>
              <a:ext cx="2084374" cy="1500188"/>
            </a:xfrm>
            <a:prstGeom prst="roundRect">
              <a:avLst>
                <a:gd name="adj" fmla="val 8972"/>
              </a:avLst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44" name="Picture 5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32360" y="3511550"/>
              <a:ext cx="1402985" cy="782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33" name="Rectangle 3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978751" y="4479925"/>
            <a:ext cx="2383141" cy="157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1600" dirty="0"/>
              <a:t>Dedicated </a:t>
            </a:r>
            <a:r>
              <a:rPr lang="en-AU" sz="1600" dirty="0" smtClean="0"/>
              <a:t>resources</a:t>
            </a:r>
            <a:endParaRPr lang="en-AU" sz="1600" dirty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1600" dirty="0" smtClean="0"/>
              <a:t>Security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1600" dirty="0"/>
              <a:t>SLA </a:t>
            </a:r>
            <a:r>
              <a:rPr lang="en-AU" sz="1600" dirty="0" smtClean="0"/>
              <a:t>bound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AU" sz="1600" dirty="0" smtClean="0"/>
              <a:t>3</a:t>
            </a:r>
            <a:r>
              <a:rPr lang="en-AU" sz="1600" baseline="30000" dirty="0" smtClean="0"/>
              <a:t>rd</a:t>
            </a:r>
            <a:r>
              <a:rPr lang="en-AU" sz="1600" dirty="0" smtClean="0"/>
              <a:t> </a:t>
            </a:r>
            <a:r>
              <a:rPr lang="en-AU" sz="1600" dirty="0"/>
              <a:t>party owned and operated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85823" y="2816225"/>
            <a:ext cx="2084374" cy="1500188"/>
            <a:chOff x="5947723" y="2759075"/>
            <a:chExt cx="2084374" cy="1500188"/>
          </a:xfrm>
        </p:grpSpPr>
        <p:sp>
          <p:nvSpPr>
            <p:cNvPr id="41" name="AutoShape 12"/>
            <p:cNvSpPr>
              <a:spLocks noChangeArrowheads="1"/>
            </p:cNvSpPr>
            <p:nvPr/>
          </p:nvSpPr>
          <p:spPr bwMode="auto">
            <a:xfrm>
              <a:off x="5947723" y="2759075"/>
              <a:ext cx="2084374" cy="1500188"/>
            </a:xfrm>
            <a:prstGeom prst="roundRect">
              <a:avLst>
                <a:gd name="adj" fmla="val 8972"/>
              </a:avLst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45" name="Picture 5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94229" y="3281364"/>
              <a:ext cx="1402984" cy="782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1706393" y="1581150"/>
            <a:ext cx="2186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Private Clouds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708900" y="1581150"/>
            <a:ext cx="2066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Public Clouds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1763611" y="2193925"/>
            <a:ext cx="207167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</a:pPr>
            <a:r>
              <a:rPr kumimoji="1" lang="en-AU" sz="1600" b="1" dirty="0" smtClean="0">
                <a:solidFill>
                  <a:schemeClr val="accent1"/>
                </a:solidFill>
                <a:ea typeface="New MingLiu" charset="-120"/>
              </a:rPr>
              <a:t>On-premise Enterprise Cloud</a:t>
            </a:r>
            <a:endParaRPr kumimoji="1" lang="en-AU" sz="1600" b="1" dirty="0">
              <a:solidFill>
                <a:schemeClr val="accent1"/>
              </a:solidFill>
              <a:ea typeface="New 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3623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694467" y="4381242"/>
            <a:ext cx="2540110" cy="2046613"/>
            <a:chOff x="875474" y="3871302"/>
            <a:chExt cx="2540110" cy="2046613"/>
          </a:xfrm>
        </p:grpSpPr>
        <p:sp>
          <p:nvSpPr>
            <p:cNvPr id="13" name="AutoShape 9"/>
            <p:cNvSpPr>
              <a:spLocks/>
            </p:cNvSpPr>
            <p:nvPr/>
          </p:nvSpPr>
          <p:spPr bwMode="auto">
            <a:xfrm flipH="1">
              <a:off x="875474" y="3871302"/>
              <a:ext cx="2540110" cy="2046613"/>
            </a:xfrm>
            <a:prstGeom prst="roundRect">
              <a:avLst>
                <a:gd name="adj" fmla="val 12292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dist="38099" dir="2700000" algn="ctr" rotWithShape="0">
                <a:schemeClr val="bg2">
                  <a:alpha val="75000"/>
                </a:schemeClr>
              </a:outerShdw>
            </a:effectLst>
            <a:extLst/>
          </p:spPr>
          <p:txBody>
            <a:bodyPr lIns="0" tIns="0" rIns="0" bIns="0"/>
            <a:lstStyle/>
            <a:p>
              <a:pPr marL="342900" indent="-342900">
                <a:buFont typeface="Arial"/>
                <a:buChar char="•"/>
              </a:pPr>
              <a:endParaRPr lang="en-US" dirty="0" smtClean="0"/>
            </a:p>
            <a:p>
              <a:pPr marL="342900" indent="-342900">
                <a:buFont typeface="Arial"/>
                <a:buChar char="•"/>
              </a:pPr>
              <a:endParaRPr lang="en-US" dirty="0"/>
            </a:p>
            <a:p>
              <a:endParaRPr lang="en-US" sz="2000" dirty="0"/>
            </a:p>
            <a:p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84881" y="3883631"/>
              <a:ext cx="1225365" cy="400110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Compute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017" y="1"/>
            <a:ext cx="11376237" cy="1128714"/>
          </a:xfrm>
        </p:spPr>
        <p:txBody>
          <a:bodyPr/>
          <a:lstStyle/>
          <a:p>
            <a:r>
              <a:rPr lang="en-US" dirty="0" smtClean="0"/>
              <a:t>CloudStack Provides On-demand Access to Infrastructure Through a Self-Service Portal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2481" t="4166" r="24725" b="38109"/>
          <a:stretch/>
        </p:blipFill>
        <p:spPr>
          <a:xfrm>
            <a:off x="2413565" y="4932336"/>
            <a:ext cx="1072765" cy="1269886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638299" y="3321633"/>
            <a:ext cx="9298967" cy="746933"/>
            <a:chOff x="1504335" y="2865461"/>
            <a:chExt cx="9445262" cy="746933"/>
          </a:xfrm>
        </p:grpSpPr>
        <p:sp>
          <p:nvSpPr>
            <p:cNvPr id="15" name="AutoShape 9"/>
            <p:cNvSpPr>
              <a:spLocks/>
            </p:cNvSpPr>
            <p:nvPr/>
          </p:nvSpPr>
          <p:spPr bwMode="auto">
            <a:xfrm flipH="1">
              <a:off x="1504335" y="2865461"/>
              <a:ext cx="9445262" cy="746933"/>
            </a:xfrm>
            <a:prstGeom prst="roundRect">
              <a:avLst>
                <a:gd name="adj" fmla="val 12292"/>
              </a:avLst>
            </a:prstGeom>
            <a:solidFill>
              <a:srgbClr val="F0F0F0"/>
            </a:solidFill>
            <a:ln>
              <a:noFill/>
            </a:ln>
            <a:effectLst>
              <a:outerShdw blurRad="63500" dist="38099" dir="2700000" algn="ctr" rotWithShape="0">
                <a:schemeClr val="bg2">
                  <a:alpha val="75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marL="342900" indent="-342900">
                <a:buFont typeface="Arial"/>
                <a:buChar char="•"/>
              </a:pPr>
              <a:endParaRPr lang="en-US" dirty="0" smtClean="0"/>
            </a:p>
            <a:p>
              <a:pPr marL="342900" indent="-342900">
                <a:buFont typeface="Arial"/>
                <a:buChar char="•"/>
              </a:pPr>
              <a:endParaRPr lang="en-US" dirty="0"/>
            </a:p>
            <a:p>
              <a:endParaRPr lang="en-US" sz="2000" dirty="0"/>
            </a:p>
            <a:p>
              <a:endParaRPr lang="en-US" sz="2000" dirty="0"/>
            </a:p>
          </p:txBody>
        </p:sp>
        <p:pic>
          <p:nvPicPr>
            <p:cNvPr id="16" name="Picture 15" descr="cloudstack_logo_transparent_bg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6766" y="2970503"/>
              <a:ext cx="3200400" cy="53684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944581" y="4381242"/>
            <a:ext cx="2540110" cy="2046613"/>
            <a:chOff x="875474" y="3871302"/>
            <a:chExt cx="2540110" cy="2046613"/>
          </a:xfrm>
        </p:grpSpPr>
        <p:sp>
          <p:nvSpPr>
            <p:cNvPr id="22" name="AutoShape 9"/>
            <p:cNvSpPr>
              <a:spLocks/>
            </p:cNvSpPr>
            <p:nvPr/>
          </p:nvSpPr>
          <p:spPr bwMode="auto">
            <a:xfrm flipH="1">
              <a:off x="875474" y="3871302"/>
              <a:ext cx="2540110" cy="2046613"/>
            </a:xfrm>
            <a:prstGeom prst="roundRect">
              <a:avLst>
                <a:gd name="adj" fmla="val 12292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dist="38099" dir="2700000" algn="ctr" rotWithShape="0">
                <a:schemeClr val="bg2">
                  <a:alpha val="75000"/>
                </a:schemeClr>
              </a:outerShdw>
            </a:effectLst>
            <a:extLst/>
          </p:spPr>
          <p:txBody>
            <a:bodyPr lIns="0" tIns="0" rIns="0" bIns="0"/>
            <a:lstStyle/>
            <a:p>
              <a:pPr marL="342900" indent="-342900">
                <a:buFont typeface="Arial"/>
                <a:buChar char="•"/>
              </a:pPr>
              <a:endParaRPr lang="en-US" dirty="0" smtClean="0"/>
            </a:p>
            <a:p>
              <a:pPr marL="342900" indent="-342900">
                <a:buFont typeface="Arial"/>
                <a:buChar char="•"/>
              </a:pPr>
              <a:endParaRPr lang="en-US" dirty="0"/>
            </a:p>
            <a:p>
              <a:endParaRPr lang="en-US" sz="2000" dirty="0"/>
            </a:p>
            <a:p>
              <a:endParaRPr lang="en-US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84881" y="3883631"/>
              <a:ext cx="1125303" cy="400110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Network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34765" y="4381242"/>
            <a:ext cx="2540110" cy="2046613"/>
            <a:chOff x="875474" y="3871302"/>
            <a:chExt cx="2540110" cy="2046613"/>
          </a:xfrm>
        </p:grpSpPr>
        <p:sp>
          <p:nvSpPr>
            <p:cNvPr id="25" name="AutoShape 9"/>
            <p:cNvSpPr>
              <a:spLocks/>
            </p:cNvSpPr>
            <p:nvPr/>
          </p:nvSpPr>
          <p:spPr bwMode="auto">
            <a:xfrm flipH="1">
              <a:off x="875474" y="3871302"/>
              <a:ext cx="2540110" cy="2046613"/>
            </a:xfrm>
            <a:prstGeom prst="roundRect">
              <a:avLst>
                <a:gd name="adj" fmla="val 12292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dist="38099" dir="2700000" algn="ctr" rotWithShape="0">
                <a:schemeClr val="bg2">
                  <a:alpha val="75000"/>
                </a:schemeClr>
              </a:outerShdw>
            </a:effectLst>
            <a:extLst/>
          </p:spPr>
          <p:txBody>
            <a:bodyPr lIns="0" tIns="0" rIns="0" bIns="0"/>
            <a:lstStyle/>
            <a:p>
              <a:pPr marL="342900" indent="-342900">
                <a:buFont typeface="Arial"/>
                <a:buChar char="•"/>
              </a:pPr>
              <a:endParaRPr lang="en-US" dirty="0" smtClean="0"/>
            </a:p>
            <a:p>
              <a:pPr marL="342900" indent="-342900">
                <a:buFont typeface="Arial"/>
                <a:buChar char="•"/>
              </a:pPr>
              <a:endParaRPr lang="en-US" dirty="0"/>
            </a:p>
            <a:p>
              <a:endParaRPr lang="en-US" sz="2000" dirty="0"/>
            </a:p>
            <a:p>
              <a:endParaRPr lang="en-US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84881" y="3883631"/>
              <a:ext cx="1082974" cy="400110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lt"/>
                </a:rPr>
                <a:t>Storage</a:t>
              </a:r>
            </a:p>
          </p:txBody>
        </p:sp>
      </p:grpSp>
      <p:pic>
        <p:nvPicPr>
          <p:cNvPr id="27" name="Picture 1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711" y="5042327"/>
            <a:ext cx="690383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637" y="5227261"/>
            <a:ext cx="690383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911" y="5387538"/>
            <a:ext cx="690383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\\Eric-pauls-power-mac-g5.local\desktop\Graphic Tank\egwe.tif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gray">
          <a:xfrm>
            <a:off x="5312096" y="5438357"/>
            <a:ext cx="1248842" cy="4809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" descr="\\Eric-pauls-power-mac-g5.local\desktop\Graphic Tank\egwe.tif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gray">
          <a:xfrm>
            <a:off x="5682014" y="5413699"/>
            <a:ext cx="1248842" cy="4809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" descr="\\Eric-pauls-power-mac-g5.local\desktop\Graphic Tank\egwe.tif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gray">
          <a:xfrm>
            <a:off x="6051934" y="5352054"/>
            <a:ext cx="1248842" cy="4809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6" name="Group 4"/>
          <p:cNvGrpSpPr>
            <a:grpSpLocks/>
          </p:cNvGrpSpPr>
          <p:nvPr/>
        </p:nvGrpSpPr>
        <p:grpSpPr bwMode="auto">
          <a:xfrm>
            <a:off x="2569308" y="1652041"/>
            <a:ext cx="2009942" cy="1339453"/>
            <a:chOff x="177800" y="2286000"/>
            <a:chExt cx="1752600" cy="1905248"/>
          </a:xfrm>
        </p:grpSpPr>
        <p:sp>
          <p:nvSpPr>
            <p:cNvPr id="48" name="AutoShape 3"/>
            <p:cNvSpPr>
              <a:spLocks/>
            </p:cNvSpPr>
            <p:nvPr/>
          </p:nvSpPr>
          <p:spPr bwMode="auto">
            <a:xfrm rot="10800000">
              <a:off x="177800" y="2286000"/>
              <a:ext cx="1752600" cy="1905248"/>
            </a:xfrm>
            <a:prstGeom prst="roundRect">
              <a:avLst>
                <a:gd name="adj" fmla="val 17644"/>
              </a:avLst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49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" y="3505200"/>
              <a:ext cx="3683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1"/>
            <p:cNvSpPr txBox="1">
              <a:spLocks noChangeArrowheads="1"/>
            </p:cNvSpPr>
            <p:nvPr/>
          </p:nvSpPr>
          <p:spPr bwMode="auto">
            <a:xfrm>
              <a:off x="1092200" y="2743200"/>
              <a:ext cx="671413" cy="415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300"/>
                <a:t>Admin</a:t>
              </a:r>
            </a:p>
          </p:txBody>
        </p:sp>
        <p:pic>
          <p:nvPicPr>
            <p:cNvPr id="51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00" y="3276600"/>
              <a:ext cx="3683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15"/>
            <p:cNvSpPr txBox="1">
              <a:spLocks noChangeArrowheads="1"/>
            </p:cNvSpPr>
            <p:nvPr/>
          </p:nvSpPr>
          <p:spPr bwMode="auto">
            <a:xfrm>
              <a:off x="1092200" y="3429000"/>
              <a:ext cx="615481" cy="415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300" dirty="0"/>
                <a:t>Users</a:t>
              </a:r>
            </a:p>
          </p:txBody>
        </p:sp>
        <p:pic>
          <p:nvPicPr>
            <p:cNvPr id="53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00" y="3657600"/>
              <a:ext cx="3683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3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00" y="2743200"/>
              <a:ext cx="35560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3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00" y="2717800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Box 3"/>
            <p:cNvSpPr txBox="1">
              <a:spLocks noChangeArrowheads="1"/>
            </p:cNvSpPr>
            <p:nvPr/>
          </p:nvSpPr>
          <p:spPr bwMode="auto">
            <a:xfrm>
              <a:off x="406400" y="2286000"/>
              <a:ext cx="605981" cy="39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dirty="0"/>
                <a:t>Org A</a:t>
              </a:r>
            </a:p>
          </p:txBody>
        </p:sp>
      </p:grpSp>
      <p:grpSp>
        <p:nvGrpSpPr>
          <p:cNvPr id="37" name="Group 5"/>
          <p:cNvGrpSpPr>
            <a:grpSpLocks/>
          </p:cNvGrpSpPr>
          <p:nvPr/>
        </p:nvGrpSpPr>
        <p:grpSpPr bwMode="auto">
          <a:xfrm>
            <a:off x="5209665" y="1651933"/>
            <a:ext cx="2009942" cy="1339669"/>
            <a:chOff x="190624" y="4648200"/>
            <a:chExt cx="1752600" cy="1905556"/>
          </a:xfrm>
        </p:grpSpPr>
        <p:sp>
          <p:nvSpPr>
            <p:cNvPr id="39" name="AutoShape 3"/>
            <p:cNvSpPr>
              <a:spLocks/>
            </p:cNvSpPr>
            <p:nvPr/>
          </p:nvSpPr>
          <p:spPr bwMode="auto">
            <a:xfrm rot="10800000">
              <a:off x="190624" y="4648508"/>
              <a:ext cx="1752600" cy="1905248"/>
            </a:xfrm>
            <a:prstGeom prst="roundRect">
              <a:avLst>
                <a:gd name="adj" fmla="val 17644"/>
              </a:avLst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40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24" y="5867400"/>
              <a:ext cx="3683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26"/>
            <p:cNvSpPr txBox="1">
              <a:spLocks noChangeArrowheads="1"/>
            </p:cNvSpPr>
            <p:nvPr/>
          </p:nvSpPr>
          <p:spPr bwMode="auto">
            <a:xfrm>
              <a:off x="1105024" y="5105400"/>
              <a:ext cx="671413" cy="415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300"/>
                <a:t>Admin</a:t>
              </a:r>
            </a:p>
          </p:txBody>
        </p:sp>
        <p:pic>
          <p:nvPicPr>
            <p:cNvPr id="42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24" y="5638800"/>
              <a:ext cx="3683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28"/>
            <p:cNvSpPr txBox="1">
              <a:spLocks noChangeArrowheads="1"/>
            </p:cNvSpPr>
            <p:nvPr/>
          </p:nvSpPr>
          <p:spPr bwMode="auto">
            <a:xfrm>
              <a:off x="1105024" y="5791199"/>
              <a:ext cx="615481" cy="415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300"/>
                <a:t>Users</a:t>
              </a:r>
            </a:p>
          </p:txBody>
        </p:sp>
        <p:pic>
          <p:nvPicPr>
            <p:cNvPr id="44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24" y="6019800"/>
              <a:ext cx="3683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3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224" y="5105400"/>
              <a:ext cx="35560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3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24" y="5080000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32"/>
            <p:cNvSpPr txBox="1">
              <a:spLocks noChangeArrowheads="1"/>
            </p:cNvSpPr>
            <p:nvPr/>
          </p:nvSpPr>
          <p:spPr bwMode="auto">
            <a:xfrm>
              <a:off x="420408" y="4648200"/>
              <a:ext cx="605339" cy="394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dirty="0"/>
                <a:t>Org B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857957" y="1652041"/>
            <a:ext cx="2009942" cy="1339452"/>
            <a:chOff x="7857957" y="1707739"/>
            <a:chExt cx="2009942" cy="1339452"/>
          </a:xfrm>
        </p:grpSpPr>
        <p:sp>
          <p:nvSpPr>
            <p:cNvPr id="76" name="AutoShape 3"/>
            <p:cNvSpPr>
              <a:spLocks/>
            </p:cNvSpPr>
            <p:nvPr/>
          </p:nvSpPr>
          <p:spPr bwMode="auto">
            <a:xfrm rot="10800000">
              <a:off x="7857957" y="1707739"/>
              <a:ext cx="2009942" cy="1339452"/>
            </a:xfrm>
            <a:prstGeom prst="roundRect">
              <a:avLst>
                <a:gd name="adj" fmla="val 17644"/>
              </a:avLst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0" tIns="0" rIns="0" bIns="0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57" name="Picture 3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9643" y="2438828"/>
              <a:ext cx="624507" cy="468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3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2393" y="2438828"/>
              <a:ext cx="624507" cy="468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3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042" y="2438828"/>
              <a:ext cx="624507" cy="468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Box 32"/>
            <p:cNvSpPr txBox="1">
              <a:spLocks noChangeArrowheads="1"/>
            </p:cNvSpPr>
            <p:nvPr/>
          </p:nvSpPr>
          <p:spPr bwMode="auto">
            <a:xfrm>
              <a:off x="7962686" y="1923793"/>
              <a:ext cx="5466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eaLnBrk="1" hangingPunct="1"/>
              <a:r>
                <a:rPr lang="en-US" sz="1200" dirty="0" smtClean="0"/>
                <a:t>Users</a:t>
              </a:r>
              <a:endParaRPr lang="en-US" sz="1200" dirty="0"/>
            </a:p>
          </p:txBody>
        </p:sp>
      </p:grpSp>
      <p:sp>
        <p:nvSpPr>
          <p:cNvPr id="73" name="TextBox 15"/>
          <p:cNvSpPr txBox="1">
            <a:spLocks noChangeArrowheads="1"/>
          </p:cNvSpPr>
          <p:nvPr/>
        </p:nvSpPr>
        <p:spPr bwMode="auto">
          <a:xfrm>
            <a:off x="352935" y="2438227"/>
            <a:ext cx="10515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 smtClean="0"/>
              <a:t>End User</a:t>
            </a:r>
            <a:endParaRPr lang="en-US" sz="1800" dirty="0"/>
          </a:p>
        </p:txBody>
      </p:sp>
      <p:sp>
        <p:nvSpPr>
          <p:cNvPr id="74" name="TextBox 15"/>
          <p:cNvSpPr txBox="1">
            <a:spLocks noChangeArrowheads="1"/>
          </p:cNvSpPr>
          <p:nvPr/>
        </p:nvSpPr>
        <p:spPr bwMode="auto">
          <a:xfrm>
            <a:off x="352935" y="5257627"/>
            <a:ext cx="8002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1800" dirty="0" smtClean="0"/>
              <a:t>Admin</a:t>
            </a:r>
            <a:endParaRPr lang="en-US" sz="1800" dirty="0"/>
          </a:p>
        </p:txBody>
      </p:sp>
      <p:sp>
        <p:nvSpPr>
          <p:cNvPr id="75" name="Isosceles Triangle 74"/>
          <p:cNvSpPr/>
          <p:nvPr/>
        </p:nvSpPr>
        <p:spPr>
          <a:xfrm>
            <a:off x="3642886" y="3009900"/>
            <a:ext cx="5143500" cy="330200"/>
          </a:xfrm>
          <a:prstGeom prst="triangle">
            <a:avLst/>
          </a:prstGeom>
          <a:solidFill>
            <a:srgbClr val="D5D9E0"/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Isosceles Triangle 80"/>
          <p:cNvSpPr/>
          <p:nvPr/>
        </p:nvSpPr>
        <p:spPr>
          <a:xfrm>
            <a:off x="3642886" y="4051300"/>
            <a:ext cx="5143500" cy="330200"/>
          </a:xfrm>
          <a:prstGeom prst="triangle">
            <a:avLst/>
          </a:prstGeom>
          <a:solidFill>
            <a:srgbClr val="D5D9E0"/>
          </a:solidFill>
          <a:ln>
            <a:solidFill>
              <a:schemeClr val="bg1">
                <a:lumMod val="8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421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/>
          <p:cNvSpPr>
            <a:spLocks/>
          </p:cNvSpPr>
          <p:nvPr/>
        </p:nvSpPr>
        <p:spPr bwMode="auto">
          <a:xfrm flipH="1">
            <a:off x="1530329" y="1648692"/>
            <a:ext cx="9298967" cy="5056909"/>
          </a:xfrm>
          <a:prstGeom prst="roundRect">
            <a:avLst>
              <a:gd name="adj" fmla="val 10032"/>
            </a:avLst>
          </a:prstGeom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/>
          </a:p>
          <a:p>
            <a:endParaRPr lang="en-US" sz="2000" dirty="0"/>
          </a:p>
          <a:p>
            <a:endParaRPr lang="en-US" sz="20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1988544" y="3478645"/>
            <a:ext cx="8247861" cy="1371600"/>
            <a:chOff x="1984141" y="3478645"/>
            <a:chExt cx="8229600" cy="1371600"/>
          </a:xfrm>
        </p:grpSpPr>
        <p:grpSp>
          <p:nvGrpSpPr>
            <p:cNvPr id="67" name="Group 66"/>
            <p:cNvGrpSpPr/>
            <p:nvPr/>
          </p:nvGrpSpPr>
          <p:grpSpPr>
            <a:xfrm>
              <a:off x="1984141" y="3478645"/>
              <a:ext cx="1828800" cy="1371600"/>
              <a:chOff x="1585119" y="2590800"/>
              <a:chExt cx="1828800" cy="1371600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1585119" y="2590800"/>
                <a:ext cx="1828800" cy="1371600"/>
              </a:xfrm>
              <a:prstGeom prst="roundRect">
                <a:avLst/>
              </a:prstGeom>
              <a:solidFill>
                <a:srgbClr val="FFFFFF"/>
              </a:solidFill>
              <a:ln w="25400">
                <a:solidFill>
                  <a:schemeClr val="accent5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Load Balancers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1691931" y="3251942"/>
                <a:ext cx="1615176" cy="505604"/>
                <a:chOff x="1737519" y="3251942"/>
                <a:chExt cx="1615176" cy="505604"/>
              </a:xfrm>
            </p:grpSpPr>
            <p:pic>
              <p:nvPicPr>
                <p:cNvPr id="47" name="Picture 3" descr="\\Eric-pauls-power-mac-g5.local\desktop\Graphic Tank\egwe.t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 bwMode="gray">
                <a:xfrm>
                  <a:off x="1737519" y="3276600"/>
                  <a:ext cx="1246077" cy="4809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48" name="Picture 3" descr="\\Eric-pauls-power-mac-g5.local\desktop\Graphic Tank\egwe.t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 bwMode="gray">
                <a:xfrm>
                  <a:off x="2106618" y="3251942"/>
                  <a:ext cx="1246077" cy="480946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grpSp>
          <p:nvGrpSpPr>
            <p:cNvPr id="63" name="Group 62"/>
            <p:cNvGrpSpPr/>
            <p:nvPr/>
          </p:nvGrpSpPr>
          <p:grpSpPr>
            <a:xfrm>
              <a:off x="8384941" y="3478645"/>
              <a:ext cx="1828800" cy="1371600"/>
              <a:chOff x="7985919" y="2590800"/>
              <a:chExt cx="1828800" cy="137160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7985919" y="2590800"/>
                <a:ext cx="1828800" cy="1371600"/>
              </a:xfrm>
              <a:prstGeom prst="roundRect">
                <a:avLst/>
              </a:prstGeom>
              <a:solidFill>
                <a:srgbClr val="FFFFFF"/>
              </a:solidFill>
              <a:ln w="25400">
                <a:solidFill>
                  <a:schemeClr val="accent5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 smtClean="0">
                    <a:solidFill>
                      <a:srgbClr val="005B8E"/>
                    </a:solidFill>
                  </a:rPr>
                  <a:t>FWs &amp; VPNs</a:t>
                </a:r>
                <a:endParaRPr lang="en-US" dirty="0">
                  <a:solidFill>
                    <a:srgbClr val="005B8E"/>
                  </a:solidFill>
                </a:endParaRP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8366919" y="3124200"/>
                <a:ext cx="1053724" cy="609600"/>
                <a:chOff x="8366919" y="3124200"/>
                <a:chExt cx="1053724" cy="609600"/>
              </a:xfrm>
            </p:grpSpPr>
            <p:pic>
              <p:nvPicPr>
                <p:cNvPr id="50" name="Picture 4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824119" y="3200400"/>
                  <a:ext cx="596524" cy="533400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6919" y="3124200"/>
                  <a:ext cx="596524" cy="5334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90" name="Group 89"/>
          <p:cNvGrpSpPr/>
          <p:nvPr/>
        </p:nvGrpSpPr>
        <p:grpSpPr>
          <a:xfrm>
            <a:off x="1988544" y="1802245"/>
            <a:ext cx="8247861" cy="1371600"/>
            <a:chOff x="1984141" y="1802245"/>
            <a:chExt cx="8229600" cy="1371600"/>
          </a:xfrm>
        </p:grpSpPr>
        <p:grpSp>
          <p:nvGrpSpPr>
            <p:cNvPr id="89" name="Group 88"/>
            <p:cNvGrpSpPr/>
            <p:nvPr/>
          </p:nvGrpSpPr>
          <p:grpSpPr>
            <a:xfrm>
              <a:off x="5184541" y="1802245"/>
              <a:ext cx="1828800" cy="1371600"/>
              <a:chOff x="5184541" y="1802245"/>
              <a:chExt cx="1828800" cy="1371600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5184541" y="1802245"/>
                <a:ext cx="1828800" cy="1371600"/>
              </a:xfrm>
              <a:prstGeom prst="roundRect">
                <a:avLst/>
              </a:prstGeom>
              <a:solidFill>
                <a:srgbClr val="FFFFFF"/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 smtClean="0">
                    <a:solidFill>
                      <a:srgbClr val="54712E"/>
                    </a:solidFill>
                  </a:rPr>
                  <a:t>Dashboard</a:t>
                </a:r>
                <a:endParaRPr lang="en-US" dirty="0">
                  <a:solidFill>
                    <a:srgbClr val="54712E"/>
                  </a:solidFill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5451241" y="2259445"/>
                <a:ext cx="1295400" cy="838200"/>
                <a:chOff x="5090319" y="1371600"/>
                <a:chExt cx="1295400" cy="838200"/>
              </a:xfrm>
            </p:grpSpPr>
            <p:pic>
              <p:nvPicPr>
                <p:cNvPr id="51" name="Picture 2" descr="C:\Tom McCafferty\CloudStack 3.0\cs3.0_peder\peder\02_admin-dashboard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90319" y="1371600"/>
                  <a:ext cx="914400" cy="6931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2" descr="C:\Tom McCafferty\CloudStack 3.0\cs3.0_peder\peder\02_admin-dashboard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1319" y="1516700"/>
                  <a:ext cx="914400" cy="6931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83" name="Group 82"/>
            <p:cNvGrpSpPr/>
            <p:nvPr/>
          </p:nvGrpSpPr>
          <p:grpSpPr>
            <a:xfrm>
              <a:off x="8384941" y="1802245"/>
              <a:ext cx="1828800" cy="1371600"/>
              <a:chOff x="8384941" y="1600200"/>
              <a:chExt cx="1828800" cy="1371600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8384941" y="1600200"/>
                <a:ext cx="1828800" cy="1371600"/>
              </a:xfrm>
              <a:prstGeom prst="roundRect">
                <a:avLst/>
              </a:prstGeom>
              <a:solidFill>
                <a:srgbClr val="FFFFFF"/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 smtClean="0">
                    <a:solidFill>
                      <a:srgbClr val="54712E"/>
                    </a:solidFill>
                  </a:rPr>
                  <a:t>Identity Mgmt.</a:t>
                </a:r>
                <a:endParaRPr lang="en-US" dirty="0">
                  <a:solidFill>
                    <a:srgbClr val="54712E"/>
                  </a:solidFill>
                </a:endParaRPr>
              </a:p>
            </p:txBody>
          </p: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62382" y="2057400"/>
                <a:ext cx="873919" cy="796809"/>
              </a:xfrm>
              <a:prstGeom prst="rect">
                <a:avLst/>
              </a:prstGeom>
            </p:spPr>
          </p:pic>
        </p:grpSp>
        <p:grpSp>
          <p:nvGrpSpPr>
            <p:cNvPr id="69" name="Group 68"/>
            <p:cNvGrpSpPr/>
            <p:nvPr/>
          </p:nvGrpSpPr>
          <p:grpSpPr>
            <a:xfrm>
              <a:off x="1984141" y="1802245"/>
              <a:ext cx="1854635" cy="1371600"/>
              <a:chOff x="1585119" y="914400"/>
              <a:chExt cx="1854635" cy="1371600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1585119" y="914400"/>
                <a:ext cx="1828800" cy="1371600"/>
              </a:xfrm>
              <a:prstGeom prst="roundRect">
                <a:avLst/>
              </a:prstGeom>
              <a:solidFill>
                <a:srgbClr val="FFFFFF"/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Image Mgmt.</a:t>
                </a:r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1319" y="1448722"/>
                <a:ext cx="540926" cy="635000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2198482" y="1600200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68" name="Picture 9" descr="C:\Users\contractor.DUARTE\Documents\Citrix Event\Projects\ShareFile Slide\Art\WIndows_7_Orb_icon_by_skyangels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4319" y="1447800"/>
                <a:ext cx="635435" cy="636845"/>
              </a:xfrm>
              <a:prstGeom prst="rect">
                <a:avLst/>
              </a:prstGeom>
              <a:noFill/>
              <a:effectLst>
                <a:outerShdw blurRad="63500" sx="103000" sy="103000" algn="ctr" rotWithShape="0">
                  <a:srgbClr val="00ABB8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7" name="Group 86"/>
          <p:cNvGrpSpPr/>
          <p:nvPr/>
        </p:nvGrpSpPr>
        <p:grpSpPr>
          <a:xfrm>
            <a:off x="1988544" y="5155045"/>
            <a:ext cx="8247861" cy="1371600"/>
            <a:chOff x="1984141" y="5155045"/>
            <a:chExt cx="8229600" cy="1371600"/>
          </a:xfrm>
        </p:grpSpPr>
        <p:grpSp>
          <p:nvGrpSpPr>
            <p:cNvPr id="84" name="Group 83"/>
            <p:cNvGrpSpPr/>
            <p:nvPr/>
          </p:nvGrpSpPr>
          <p:grpSpPr>
            <a:xfrm>
              <a:off x="5184541" y="5155045"/>
              <a:ext cx="1828800" cy="1371600"/>
              <a:chOff x="5184541" y="4953000"/>
              <a:chExt cx="1828800" cy="137160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5184541" y="4953000"/>
                <a:ext cx="1828800" cy="1371600"/>
              </a:xfrm>
              <a:prstGeom prst="roundRect">
                <a:avLst/>
              </a:prstGeom>
              <a:solidFill>
                <a:srgbClr val="FFFFFF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 smtClean="0">
                    <a:solidFill>
                      <a:srgbClr val="633984"/>
                    </a:solidFill>
                  </a:rPr>
                  <a:t>Compute</a:t>
                </a:r>
                <a:endParaRPr lang="en-US" dirty="0">
                  <a:solidFill>
                    <a:srgbClr val="633984"/>
                  </a:solidFill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5505110" y="5410200"/>
                <a:ext cx="1187662" cy="762000"/>
                <a:chOff x="5045657" y="4724400"/>
                <a:chExt cx="1187662" cy="762000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22481" t="4166" r="24725" b="38109"/>
                <a:stretch/>
              </p:blipFill>
              <p:spPr>
                <a:xfrm>
                  <a:off x="5045657" y="4724400"/>
                  <a:ext cx="578062" cy="685800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22481" t="4166" r="24725" b="38109"/>
                <a:stretch/>
              </p:blipFill>
              <p:spPr>
                <a:xfrm>
                  <a:off x="5655257" y="4800600"/>
                  <a:ext cx="578062" cy="6858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86" name="Group 85"/>
            <p:cNvGrpSpPr/>
            <p:nvPr/>
          </p:nvGrpSpPr>
          <p:grpSpPr>
            <a:xfrm>
              <a:off x="1984141" y="5155045"/>
              <a:ext cx="1828800" cy="1371600"/>
              <a:chOff x="1984141" y="4953000"/>
              <a:chExt cx="1828800" cy="137160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984141" y="4953000"/>
                <a:ext cx="1828800" cy="1371600"/>
              </a:xfrm>
              <a:prstGeom prst="roundRect">
                <a:avLst/>
              </a:prstGeom>
              <a:solidFill>
                <a:srgbClr val="FFFFFF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 smtClean="0">
                    <a:solidFill>
                      <a:srgbClr val="633984"/>
                    </a:solidFill>
                  </a:rPr>
                  <a:t>Storage</a:t>
                </a:r>
                <a:endParaRPr lang="en-US" dirty="0">
                  <a:solidFill>
                    <a:srgbClr val="633984"/>
                  </a:solidFill>
                </a:endParaRPr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2252684" y="5410200"/>
                <a:ext cx="1291714" cy="863133"/>
                <a:chOff x="1862530" y="4768066"/>
                <a:chExt cx="1291714" cy="863133"/>
              </a:xfrm>
            </p:grpSpPr>
            <p:pic>
              <p:nvPicPr>
                <p:cNvPr id="40" name="Picture 18"/>
                <p:cNvPicPr>
                  <a:picLocks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62530" y="4768066"/>
                  <a:ext cx="688854" cy="5179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" name="Picture 18"/>
                <p:cNvPicPr>
                  <a:picLocks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94719" y="4953000"/>
                  <a:ext cx="688854" cy="5179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2" name="Picture 18"/>
                <p:cNvPicPr>
                  <a:picLocks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65390" y="5113277"/>
                  <a:ext cx="688854" cy="5179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85" name="Group 84"/>
            <p:cNvGrpSpPr/>
            <p:nvPr/>
          </p:nvGrpSpPr>
          <p:grpSpPr>
            <a:xfrm>
              <a:off x="8384941" y="5155045"/>
              <a:ext cx="1828800" cy="1371600"/>
              <a:chOff x="8384941" y="4953000"/>
              <a:chExt cx="1828800" cy="137160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8384941" y="4953000"/>
                <a:ext cx="1828800" cy="1371600"/>
              </a:xfrm>
              <a:prstGeom prst="roundRect">
                <a:avLst/>
              </a:prstGeom>
              <a:solidFill>
                <a:srgbClr val="FFFFFF"/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dirty="0" smtClean="0">
                    <a:solidFill>
                      <a:srgbClr val="633984"/>
                    </a:solidFill>
                  </a:rPr>
                  <a:t>Network</a:t>
                </a:r>
                <a:endParaRPr lang="en-US" dirty="0">
                  <a:solidFill>
                    <a:srgbClr val="633984"/>
                  </a:solidFill>
                </a:endParaRPr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8804041" y="5486400"/>
                <a:ext cx="990600" cy="617111"/>
                <a:chOff x="8366919" y="4800600"/>
                <a:chExt cx="990600" cy="617111"/>
              </a:xfrm>
            </p:grpSpPr>
            <p:pic>
              <p:nvPicPr>
                <p:cNvPr id="70" name="Picture 4" descr="\\psf\Host\Users\eric\Graphic Tank\Citrix Icons_vd-30.png"/>
                <p:cNvPicPr>
                  <a:picLocks noChangeAspect="1" noChangeArrowheads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8366919" y="4800600"/>
                  <a:ext cx="457200" cy="6171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2" name="Picture 4" descr="\\psf\Host\Users\eric\Graphic Tank\Citrix Icons_vd-30.png"/>
                <p:cNvPicPr>
                  <a:picLocks noChangeAspect="1" noChangeArrowheads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8900319" y="4800600"/>
                  <a:ext cx="457200" cy="6171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75" name="Picture 74" descr="cloudstack_logo_transparent_bg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982" y="3851061"/>
            <a:ext cx="3827661" cy="652168"/>
          </a:xfrm>
          <a:prstGeom prst="rect">
            <a:avLst/>
          </a:prstGeom>
        </p:spPr>
      </p:pic>
      <p:grpSp>
        <p:nvGrpSpPr>
          <p:cNvPr id="82" name="Group 81"/>
          <p:cNvGrpSpPr/>
          <p:nvPr/>
        </p:nvGrpSpPr>
        <p:grpSpPr>
          <a:xfrm>
            <a:off x="1712221" y="964045"/>
            <a:ext cx="8935183" cy="629752"/>
            <a:chOff x="1356519" y="762000"/>
            <a:chExt cx="8915400" cy="629752"/>
          </a:xfrm>
        </p:grpSpPr>
        <p:sp>
          <p:nvSpPr>
            <p:cNvPr id="79" name="Rounded Rectangle 78"/>
            <p:cNvSpPr/>
            <p:nvPr/>
          </p:nvSpPr>
          <p:spPr>
            <a:xfrm>
              <a:off x="7985919" y="762000"/>
              <a:ext cx="2286000" cy="629752"/>
            </a:xfrm>
            <a:prstGeom prst="roundRect">
              <a:avLst/>
            </a:prstGeom>
            <a:solidFill>
              <a:srgbClr val="FFFFFF"/>
            </a:solidFill>
            <a:ln w="25400"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Metering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1356519" y="762000"/>
              <a:ext cx="2286000" cy="629752"/>
            </a:xfrm>
            <a:prstGeom prst="roundRect">
              <a:avLst/>
            </a:prstGeom>
            <a:solidFill>
              <a:srgbClr val="FFFFFF"/>
            </a:solidFill>
            <a:ln w="25400">
              <a:solidFill>
                <a:schemeClr val="accent4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54712E"/>
                  </a:solidFill>
                </a:rPr>
                <a:t>API (EC2 &amp; CS)</a:t>
              </a:r>
              <a:endParaRPr lang="en-US" dirty="0">
                <a:solidFill>
                  <a:srgbClr val="54712E"/>
                </a:solidFill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3789325" y="762000"/>
              <a:ext cx="4049789" cy="629752"/>
            </a:xfrm>
            <a:prstGeom prst="roundRect">
              <a:avLst/>
            </a:prstGeom>
            <a:solidFill>
              <a:srgbClr val="FFFFFF"/>
            </a:solidFill>
            <a:ln w="25400">
              <a:solidFill>
                <a:schemeClr val="accent5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Self-service Portal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56" name="Title 1"/>
          <p:cNvSpPr txBox="1">
            <a:spLocks/>
          </p:cNvSpPr>
          <p:nvPr/>
        </p:nvSpPr>
        <p:spPr>
          <a:xfrm>
            <a:off x="370317" y="317501"/>
            <a:ext cx="11529583" cy="50641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400" b="1" dirty="0">
                <a:solidFill>
                  <a:srgbClr val="0075B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dirty="0" err="1" smtClean="0"/>
              <a:t>CloudStack</a:t>
            </a:r>
            <a:r>
              <a:rPr lang="en-US" dirty="0" smtClean="0"/>
              <a:t> is Full-Service Orchestration Platform</a:t>
            </a:r>
          </a:p>
        </p:txBody>
      </p:sp>
    </p:spTree>
    <p:extLst>
      <p:ext uri="{BB962C8B-B14F-4D97-AF65-F5344CB8AC3E}">
        <p14:creationId xmlns:p14="http://schemas.microsoft.com/office/powerpoint/2010/main" val="359295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Keynote &amp;#x0D;&amp;#x0A;Presentation Template&amp;quot;&quot;/&gt;&lt;property id=&quot;20307&quot; value=&quot;262&quot;/&gt;&lt;/object&gt;&lt;object type=&quot;3&quot; unique_id=&quot;10005&quot;&gt;&lt;property id=&quot;20148&quot; value=&quot;5&quot;/&gt;&lt;property id=&quot;20300&quot; value=&quot;Slide 2 - &amp;quot;Which Template Do I Use?&amp;quot;&quot;/&gt;&lt;property id=&quot;20307&quot; value=&quot;435&quot;/&gt;&lt;/object&gt;&lt;object type=&quot;3&quot; unique_id=&quot;10006&quot;&gt;&lt;property id=&quot;20148&quot; value=&quot;5&quot;/&gt;&lt;property id=&quot;20300&quot; value=&quot;Slide 3 - &amp;quot;Title Slide&amp;quot;&quot;/&gt;&lt;property id=&quot;20307&quot; value=&quot;423&quot;/&gt;&lt;/object&gt;&lt;object type=&quot;3&quot; unique_id=&quot;10007&quot;&gt;&lt;property id=&quot;20148&quot; value=&quot;5&quot;/&gt;&lt;property id=&quot;20300&quot; value=&quot;Slide 4&quot;/&gt;&lt;property id=&quot;20307&quot; value=&quot;296&quot;/&gt;&lt;/object&gt;&lt;object type=&quot;3&quot; unique_id=&quot;10008&quot;&gt;&lt;property id=&quot;20148&quot; value=&quot;5&quot;/&gt;&lt;property id=&quot;20300&quot; value=&quot;Slide 5 - &amp;quot;Presentation Guidelines&amp;quot;&quot;/&gt;&lt;property id=&quot;20307&quot; value=&quot;266&quot;/&gt;&lt;/object&gt;&lt;object type=&quot;3&quot; unique_id=&quot;10009&quot;&gt;&lt;property id=&quot;20148&quot; value=&quot;5&quot;/&gt;&lt;property id=&quot;20300&quot; value=&quot;Slide 6 - &amp;quot;Bullet Guidelines&amp;quot;&quot;/&gt;&lt;property id=&quot;20307&quot; value=&quot;317&quot;/&gt;&lt;/object&gt;&lt;object type=&quot;3&quot; unique_id=&quot;10010&quot;&gt;&lt;property id=&quot;20148&quot; value=&quot;5&quot;/&gt;&lt;property id=&quot;20300&quot; value=&quot;Slide 7 - &amp;quot;Slide Transition Guidelines&amp;quot;&quot;/&gt;&lt;property id=&quot;20307&quot; value=&quot;271&quot;/&gt;&lt;/object&gt;&lt;object type=&quot;3&quot; unique_id=&quot;10011&quot;&gt;&lt;property id=&quot;20148&quot; value=&quot;5&quot;/&gt;&lt;property id=&quot;20300&quot; value=&quot;Slide 8&quot;/&gt;&lt;property id=&quot;20307&quot; value=&quot;426&quot;/&gt;&lt;/object&gt;&lt;object type=&quot;3&quot; unique_id=&quot;10012&quot;&gt;&lt;property id=&quot;20148&quot; value=&quot;5&quot;/&gt;&lt;property id=&quot;20300&quot; value=&quot;Slide 9 - &amp;quot;Migrating Existing File to New Template&amp;quot;&quot;/&gt;&lt;property id=&quot;20307&quot; value=&quot;392&quot;/&gt;&lt;/object&gt;&lt;object type=&quot;3&quot; unique_id=&quot;10013&quot;&gt;&lt;property id=&quot;20148&quot; value=&quot;5&quot;/&gt;&lt;property id=&quot;20300&quot; value=&quot;Slide 10 - &amp;quot;Updating a Single Slide to New Layout&amp;quot;&quot;/&gt;&lt;property id=&quot;20307&quot; value=&quot;393&quot;/&gt;&lt;/object&gt;&lt;object type=&quot;3&quot; unique_id=&quot;10014&quot;&gt;&lt;property id=&quot;20148&quot; value=&quot;5&quot;/&gt;&lt;property id=&quot;20300&quot; value=&quot;Slide 11 - &amp;quot;Additional Tips to Apply New Template&amp;quot;&quot;/&gt;&lt;property id=&quot;20307&quot; value=&quot;394&quot;/&gt;&lt;/object&gt;&lt;object type=&quot;3&quot; unique_id=&quot;10015&quot;&gt;&lt;property id=&quot;20148&quot; value=&quot;5&quot;/&gt;&lt;property id=&quot;20300&quot; value=&quot;Slide 12 - &amp;quot;Additional Tips to Apply New Template&amp;quot;&quot;/&gt;&lt;property id=&quot;20307&quot; value=&quot;397&quot;/&gt;&lt;/object&gt;&lt;object type=&quot;3&quot; unique_id=&quot;10016&quot;&gt;&lt;property id=&quot;20148&quot; value=&quot;5&quot;/&gt;&lt;property id=&quot;20300&quot; value=&quot;Slide 13&quot;/&gt;&lt;property id=&quot;20307&quot; value=&quot;405&quot;/&gt;&lt;/object&gt;&lt;object type=&quot;3&quot; unique_id=&quot;10017&quot;&gt;&lt;property id=&quot;20148&quot; value=&quot;5&quot;/&gt;&lt;property id=&quot;20300&quot; value=&quot;Slide 14&quot;/&gt;&lt;property id=&quot;20307&quot; value=&quot;432&quot;/&gt;&lt;/object&gt;&lt;object type=&quot;3&quot; unique_id=&quot;10018&quot;&gt;&lt;property id=&quot;20148&quot; value=&quot;5&quot;/&gt;&lt;property id=&quot;20300&quot; value=&quot;Slide 15&quot;/&gt;&lt;property id=&quot;20307&quot; value=&quot;433&quot;/&gt;&lt;/object&gt;&lt;object type=&quot;3&quot; unique_id=&quot;10019&quot;&gt;&lt;property id=&quot;20148&quot; value=&quot;5&quot;/&gt;&lt;property id=&quot;20300&quot; value=&quot;Slide 16&quot;/&gt;&lt;property id=&quot;20307&quot; value=&quot;434&quot;/&gt;&lt;/object&gt;&lt;object type=&quot;3&quot; unique_id=&quot;10020&quot;&gt;&lt;property id=&quot;20148&quot; value=&quot;5&quot;/&gt;&lt;property id=&quot;20300&quot; value=&quot;Slide 17&quot;/&gt;&lt;property id=&quot;20307&quot; value=&quot;431&quot;/&gt;&lt;/object&gt;&lt;object type=&quot;3&quot; unique_id=&quot;10021&quot;&gt;&lt;property id=&quot;20148&quot; value=&quot;5&quot;/&gt;&lt;property id=&quot;20300&quot; value=&quot;Slide 18 - &amp;quot;Box Styles&amp;quot;&quot;/&gt;&lt;property id=&quot;20307&quot; value=&quot;279&quot;/&gt;&lt;/object&gt;&lt;object type=&quot;3&quot; unique_id=&quot;10022&quot;&gt;&lt;property id=&quot;20148&quot; value=&quot;5&quot;/&gt;&lt;property id=&quot;20300&quot; value=&quot;Slide 19 - &amp;quot;Arrow and Line Styles&amp;quot;&quot;/&gt;&lt;property id=&quot;20307&quot; value=&quot;378&quot;/&gt;&lt;/object&gt;&lt;object type=&quot;3&quot; unique_id=&quot;10023&quot;&gt;&lt;property id=&quot;20148&quot; value=&quot;5&quot;/&gt;&lt;property id=&quot;20300&quot; value=&quot;Slide 20&quot;/&gt;&lt;property id=&quot;20307&quot; value=&quot;436&quot;/&gt;&lt;/object&gt;&lt;object type=&quot;3&quot; unique_id=&quot;10024&quot;&gt;&lt;property id=&quot;20148&quot; value=&quot;5&quot;/&gt;&lt;property id=&quot;20300&quot; value=&quot;Slide 21&quot;/&gt;&lt;property id=&quot;20307&quot; value=&quot;437&quot;/&gt;&lt;/object&gt;&lt;object type=&quot;3&quot; unique_id=&quot;10025&quot;&gt;&lt;property id=&quot;20148&quot; value=&quot;5&quot;/&gt;&lt;property id=&quot;20300&quot; value=&quot;Slide 22 - &amp;quot;Slides with Two Columns&amp;quot;&quot;/&gt;&lt;property id=&quot;20307&quot; value=&quot;404&quot;/&gt;&lt;/object&gt;&lt;object type=&quot;3&quot; unique_id=&quot;10026&quot;&gt;&lt;property id=&quot;20148&quot; value=&quot;5&quot;/&gt;&lt;property id=&quot;20300&quot; value=&quot;Slide 23 - &amp;quot;Slides with Tables&amp;quot;&quot;/&gt;&lt;property id=&quot;20307&quot; value=&quot;414&quot;/&gt;&lt;/object&gt;&lt;object type=&quot;3&quot; unique_id=&quot;10027&quot;&gt;&lt;property id=&quot;20148&quot; value=&quot;5&quot;/&gt;&lt;property id=&quot;20300&quot; value=&quot;Slide 24 - &amp;quot;Chart Color Palette&amp;quot;&quot;/&gt;&lt;property id=&quot;20307&quot; value=&quot;358&quot;/&gt;&lt;/object&gt;&lt;object type=&quot;3&quot; unique_id=&quot;10028&quot;&gt;&lt;property id=&quot;20148&quot; value=&quot;5&quot;/&gt;&lt;property id=&quot;20300&quot; value=&quot;Slide 25 - &amp;quot;Bar Chart Style &amp;quot;&quot;/&gt;&lt;property id=&quot;20307&quot; value=&quot;438&quot;/&gt;&lt;/object&gt;&lt;object type=&quot;3&quot; unique_id=&quot;10029&quot;&gt;&lt;property id=&quot;20148&quot; value=&quot;5&quot;/&gt;&lt;property id=&quot;20300&quot; value=&quot;Slide 26 - &amp;quot;Pie Chart Style &amp;quot;&quot;/&gt;&lt;property id=&quot;20307&quot; value=&quot;439&quot;/&gt;&lt;/object&gt;&lt;object type=&quot;3&quot; unique_id=&quot;10030&quot;&gt;&lt;property id=&quot;20148&quot; value=&quot;5&quot;/&gt;&lt;property id=&quot;20300&quot; value=&quot;Slide 27&quot;/&gt;&lt;property id=&quot;20307&quot; value=&quot;440&quot;/&gt;&lt;/object&gt;&lt;object type=&quot;3&quot; unique_id=&quot;10031&quot;&gt;&lt;property id=&quot;20148&quot; value=&quot;5&quot;/&gt;&lt;property id=&quot;20300&quot; value=&quot;Slide 28&quot;/&gt;&lt;property id=&quot;20307&quot; value=&quot;441&quot;/&gt;&lt;/object&gt;&lt;object type=&quot;3&quot; unique_id=&quot;10032&quot;&gt;&lt;property id=&quot;20148&quot; value=&quot;5&quot;/&gt;&lt;property id=&quot;20300&quot; value=&quot;Slide 29&quot;/&gt;&lt;property id=&quot;20307&quot; value=&quot;442&quot;/&gt;&lt;/object&gt;&lt;object type=&quot;3&quot; unique_id=&quot;10033&quot;&gt;&lt;property id=&quot;20148&quot; value=&quot;5&quot;/&gt;&lt;property id=&quot;20300&quot; value=&quot;Slide 30&quot;/&gt;&lt;property id=&quot;20307&quot; value=&quot;443&quot;/&gt;&lt;/object&gt;&lt;object type=&quot;3&quot; unique_id=&quot;10034&quot;&gt;&lt;property id=&quot;20148&quot; value=&quot;5&quot;/&gt;&lt;property id=&quot;20300&quot; value=&quot;Slide 31&quot;/&gt;&lt;property id=&quot;20307&quot; value=&quot;444&quot;/&gt;&lt;/object&gt;&lt;object type=&quot;3&quot; unique_id=&quot;10563&quot;&gt;&lt;property id=&quot;20148&quot; value=&quot;5&quot;/&gt;&lt;property id=&quot;20300&quot; value=&quot;Slide 32&quot;/&gt;&lt;property id=&quot;20307&quot; value=&quot;445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4bmfS2ZUiNZF26I3oTF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_8jZPqtUS5dA_I5wiz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2d_oAbgkCtUFheBvO3_w"/>
</p:tagLst>
</file>

<file path=ppt/theme/theme1.xml><?xml version="1.0" encoding="utf-8"?>
<a:theme xmlns:a="http://schemas.openxmlformats.org/drawingml/2006/main" name="Citrix_Corp_Blue_Template_June_2009">
  <a:themeElements>
    <a:clrScheme name="Citrix Keynote Colors">
      <a:dk1>
        <a:srgbClr val="3E4554"/>
      </a:dk1>
      <a:lt1>
        <a:srgbClr val="FFFFFF"/>
      </a:lt1>
      <a:dk2>
        <a:srgbClr val="0040A8"/>
      </a:dk2>
      <a:lt2>
        <a:srgbClr val="478DFF"/>
      </a:lt2>
      <a:accent1>
        <a:srgbClr val="0175B0"/>
      </a:accent1>
      <a:accent2>
        <a:srgbClr val="772432"/>
      </a:accent2>
      <a:accent3>
        <a:srgbClr val="CE8E00"/>
      </a:accent3>
      <a:accent4>
        <a:srgbClr val="007934"/>
      </a:accent4>
      <a:accent5>
        <a:srgbClr val="008B95"/>
      </a:accent5>
      <a:accent6>
        <a:srgbClr val="E7A300"/>
      </a:accent6>
      <a:hlink>
        <a:srgbClr val="FFB001"/>
      </a:hlink>
      <a:folHlink>
        <a:srgbClr val="616C8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spDef>
    <a:lnDef>
      <a:spPr bwMode="auto">
        <a:noFill/>
        <a:ln w="25400" algn="ctr">
          <a:solidFill>
            <a:srgbClr val="008B95"/>
          </a:solidFill>
          <a:round/>
          <a:headEnd/>
          <a:tailEnd type="triangle" w="lg" len="lg"/>
        </a:ln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002D8A"/>
        </a:accent6>
        <a:hlink>
          <a:srgbClr val="FFB4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 Main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 Main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 Main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 Main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 Main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 Main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trix Main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002D8A"/>
        </a:accent6>
        <a:hlink>
          <a:srgbClr val="FFB4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6AD"/>
        </a:accent1>
        <a:accent2>
          <a:srgbClr val="0098DB"/>
        </a:accent2>
        <a:accent3>
          <a:srgbClr val="FFFFFF"/>
        </a:accent3>
        <a:accent4>
          <a:srgbClr val="000000"/>
        </a:accent4>
        <a:accent5>
          <a:srgbClr val="AAB0D3"/>
        </a:accent5>
        <a:accent6>
          <a:srgbClr val="0089C6"/>
        </a:accent6>
        <a:hlink>
          <a:srgbClr val="FFB612"/>
        </a:hlink>
        <a:folHlink>
          <a:srgbClr val="7A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15">
        <a:dk1>
          <a:srgbClr val="000000"/>
        </a:dk1>
        <a:lt1>
          <a:srgbClr val="FFFFFF"/>
        </a:lt1>
        <a:dk2>
          <a:srgbClr val="000000"/>
        </a:dk2>
        <a:lt2>
          <a:srgbClr val="737B87"/>
        </a:lt2>
        <a:accent1>
          <a:srgbClr val="0046AD"/>
        </a:accent1>
        <a:accent2>
          <a:srgbClr val="0098DB"/>
        </a:accent2>
        <a:accent3>
          <a:srgbClr val="FFFFFF"/>
        </a:accent3>
        <a:accent4>
          <a:srgbClr val="000000"/>
        </a:accent4>
        <a:accent5>
          <a:srgbClr val="AAB0D3"/>
        </a:accent5>
        <a:accent6>
          <a:srgbClr val="0089C6"/>
        </a:accent6>
        <a:hlink>
          <a:srgbClr val="FFB612"/>
        </a:hlink>
        <a:folHlink>
          <a:srgbClr val="7AB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ix Main Design 16">
        <a:dk1>
          <a:srgbClr val="000000"/>
        </a:dk1>
        <a:lt1>
          <a:srgbClr val="FFFFFF"/>
        </a:lt1>
        <a:dk2>
          <a:srgbClr val="000000"/>
        </a:dk2>
        <a:lt2>
          <a:srgbClr val="616C85"/>
        </a:lt2>
        <a:accent1>
          <a:srgbClr val="0046AD"/>
        </a:accent1>
        <a:accent2>
          <a:srgbClr val="0098DB"/>
        </a:accent2>
        <a:accent3>
          <a:srgbClr val="FFFFFF"/>
        </a:accent3>
        <a:accent4>
          <a:srgbClr val="000000"/>
        </a:accent4>
        <a:accent5>
          <a:srgbClr val="AAB0D3"/>
        </a:accent5>
        <a:accent6>
          <a:srgbClr val="0089C6"/>
        </a:accent6>
        <a:hlink>
          <a:srgbClr val="FFB612"/>
        </a:hlink>
        <a:folHlink>
          <a:srgbClr val="7AB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49">
      <a:dk1>
        <a:srgbClr val="4D4F53"/>
      </a:dk1>
      <a:lt1>
        <a:sysClr val="window" lastClr="FFFFFF"/>
      </a:lt1>
      <a:dk2>
        <a:srgbClr val="706F5C"/>
      </a:dk2>
      <a:lt2>
        <a:srgbClr val="D6D5CC"/>
      </a:lt2>
      <a:accent1>
        <a:srgbClr val="0079BD"/>
      </a:accent1>
      <a:accent2>
        <a:srgbClr val="70963E"/>
      </a:accent2>
      <a:accent3>
        <a:srgbClr val="844CB0"/>
      </a:accent3>
      <a:accent4>
        <a:srgbClr val="0079BD"/>
      </a:accent4>
      <a:accent5>
        <a:srgbClr val="70963E"/>
      </a:accent5>
      <a:accent6>
        <a:srgbClr val="844CB0"/>
      </a:accent6>
      <a:hlink>
        <a:srgbClr val="00598C"/>
      </a:hlink>
      <a:folHlink>
        <a:srgbClr val="56317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algn="ctr">
          <a:noFill/>
          <a:miter lim="800000"/>
          <a:headEnd/>
          <a:tailEnd/>
        </a:ln>
        <a:effectLst/>
        <a:extLst/>
      </a:spPr>
      <a:bodyPr rtlCol="0" anchor="ctr"/>
      <a:lstStyle>
        <a:defPPr algn="ctr" eaLnBrk="0" fontAlgn="base" hangingPunct="0">
          <a:spcBef>
            <a:spcPct val="0"/>
          </a:spcBef>
          <a:spcAft>
            <a:spcPct val="0"/>
          </a:spcAft>
          <a:defRPr sz="1600" dirty="0" err="1" smtClean="0">
            <a:solidFill>
              <a:srgbClr val="FFFFFF"/>
            </a:solidFill>
            <a:latin typeface="Arial" pitchFamily="34" charset="0"/>
            <a:cs typeface="Arial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Citrix_Corp_Blue_Template_June_2009</Template>
  <TotalTime>0</TotalTime>
  <Words>453</Words>
  <Application>Microsoft Office PowerPoint</Application>
  <PresentationFormat>Custom</PresentationFormat>
  <Paragraphs>183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Citrix_Corp_Blue_Template_June_2009</vt:lpstr>
      <vt:lpstr>1_Office Theme</vt:lpstr>
      <vt:lpstr>For Testbeds</vt:lpstr>
      <vt:lpstr>What is CloudStack?</vt:lpstr>
      <vt:lpstr>PowerPoint Presentation</vt:lpstr>
      <vt:lpstr>Why OpenSource ? </vt:lpstr>
      <vt:lpstr>PowerPoint Presentation</vt:lpstr>
      <vt:lpstr>Q2 2012 Apache CloudStack Community Snapshot</vt:lpstr>
      <vt:lpstr>CloudStack Supports Multiple Cloud Strategies</vt:lpstr>
      <vt:lpstr>CloudStack Provides On-demand Access to Infrastructure Through a Self-Service Portal</vt:lpstr>
      <vt:lpstr>PowerPoint Presentation</vt:lpstr>
      <vt:lpstr>Open Platform to Suit Customer Needs</vt:lpstr>
      <vt:lpstr>Why CloudStack for TestBeds?</vt:lpstr>
      <vt:lpstr>Call to Action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2012-11-14T18:52:56Z</dcterms:created>
  <dcterms:modified xsi:type="dcterms:W3CDTF">2012-11-14T18:53:17Z</dcterms:modified>
</cp:coreProperties>
</file>