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92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0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07C2C5-6D35-3343-9342-3CE0BA3D7B3C}" type="doc">
      <dgm:prSet loTypeId="urn:microsoft.com/office/officeart/2005/8/layout/target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1E25B12-7807-6944-8C8F-647E100DCC99}">
      <dgm:prSet phldrT="[Text]"/>
      <dgm:spPr/>
      <dgm:t>
        <a:bodyPr/>
        <a:lstStyle/>
        <a:p>
          <a:r>
            <a:rPr lang="en-US" dirty="0" smtClean="0"/>
            <a:t>Virtual Cluster</a:t>
          </a:r>
          <a:endParaRPr lang="en-US" dirty="0"/>
        </a:p>
      </dgm:t>
    </dgm:pt>
    <dgm:pt modelId="{BF8AA2C1-177E-C548-890B-F49CFC5F1903}" type="parTrans" cxnId="{D2B804A5-10BD-A94E-833A-3A873FDAE122}">
      <dgm:prSet/>
      <dgm:spPr/>
      <dgm:t>
        <a:bodyPr/>
        <a:lstStyle/>
        <a:p>
          <a:endParaRPr lang="en-US"/>
        </a:p>
      </dgm:t>
    </dgm:pt>
    <dgm:pt modelId="{218BF23F-431E-9A44-AAF8-3D6E8599CCC1}" type="sibTrans" cxnId="{D2B804A5-10BD-A94E-833A-3A873FDAE122}">
      <dgm:prSet/>
      <dgm:spPr/>
      <dgm:t>
        <a:bodyPr/>
        <a:lstStyle/>
        <a:p>
          <a:endParaRPr lang="en-US"/>
        </a:p>
      </dgm:t>
    </dgm:pt>
    <dgm:pt modelId="{EC0A4967-EED1-CD41-939C-D4C57405A782}">
      <dgm:prSet phldrT="[Text]"/>
      <dgm:spPr/>
      <dgm:t>
        <a:bodyPr/>
        <a:lstStyle/>
        <a:p>
          <a:r>
            <a:rPr lang="en-US" dirty="0" smtClean="0"/>
            <a:t>Heat</a:t>
          </a:r>
          <a:endParaRPr lang="en-US" dirty="0"/>
        </a:p>
      </dgm:t>
    </dgm:pt>
    <dgm:pt modelId="{FC388876-CA6E-BD4D-9687-6D91DE51403A}" type="parTrans" cxnId="{173DE930-14E9-8544-83EA-1B6E2B5F458E}">
      <dgm:prSet/>
      <dgm:spPr/>
      <dgm:t>
        <a:bodyPr/>
        <a:lstStyle/>
        <a:p>
          <a:endParaRPr lang="en-US"/>
        </a:p>
      </dgm:t>
    </dgm:pt>
    <dgm:pt modelId="{DE1A5A2F-2F5C-4144-A4A0-E256B642E3EF}" type="sibTrans" cxnId="{173DE930-14E9-8544-83EA-1B6E2B5F458E}">
      <dgm:prSet/>
      <dgm:spPr/>
      <dgm:t>
        <a:bodyPr/>
        <a:lstStyle/>
        <a:p>
          <a:endParaRPr lang="en-US"/>
        </a:p>
      </dgm:t>
    </dgm:pt>
    <dgm:pt modelId="{4816E84F-D615-A840-9808-4766BD9C63E8}">
      <dgm:prSet phldrT="[Text]"/>
      <dgm:spPr/>
      <dgm:t>
        <a:bodyPr/>
        <a:lstStyle/>
        <a:p>
          <a:r>
            <a:rPr lang="en-US" dirty="0" smtClean="0"/>
            <a:t>Python</a:t>
          </a:r>
          <a:endParaRPr lang="en-US" dirty="0"/>
        </a:p>
      </dgm:t>
    </dgm:pt>
    <dgm:pt modelId="{5CAF89FD-4352-0745-A498-65EDC5F8F404}" type="parTrans" cxnId="{04CFF833-506E-BE4A-8223-7F28EBDE30DB}">
      <dgm:prSet/>
      <dgm:spPr/>
      <dgm:t>
        <a:bodyPr/>
        <a:lstStyle/>
        <a:p>
          <a:endParaRPr lang="en-US"/>
        </a:p>
      </dgm:t>
    </dgm:pt>
    <dgm:pt modelId="{3ED7B928-D68A-374B-8094-1134080185BA}" type="sibTrans" cxnId="{04CFF833-506E-BE4A-8223-7F28EBDE30DB}">
      <dgm:prSet/>
      <dgm:spPr/>
      <dgm:t>
        <a:bodyPr/>
        <a:lstStyle/>
        <a:p>
          <a:endParaRPr lang="en-US"/>
        </a:p>
      </dgm:t>
    </dgm:pt>
    <dgm:pt modelId="{1E40C10E-092B-4C44-8EEA-C4110E061153}">
      <dgm:prSet phldrT="[Text]"/>
      <dgm:spPr/>
      <dgm:t>
        <a:bodyPr/>
        <a:lstStyle/>
        <a:p>
          <a:r>
            <a:rPr lang="en-US" dirty="0" smtClean="0"/>
            <a:t>Components</a:t>
          </a:r>
          <a:endParaRPr lang="en-US" dirty="0"/>
        </a:p>
      </dgm:t>
    </dgm:pt>
    <dgm:pt modelId="{03899DEF-551E-4049-8EAD-4C0CEAD52178}" type="parTrans" cxnId="{93C014B5-5EFB-4C44-A4EF-244BB92BDF8E}">
      <dgm:prSet/>
      <dgm:spPr/>
      <dgm:t>
        <a:bodyPr/>
        <a:lstStyle/>
        <a:p>
          <a:endParaRPr lang="en-US"/>
        </a:p>
      </dgm:t>
    </dgm:pt>
    <dgm:pt modelId="{31E175A2-12EA-9849-B7AA-11DAAAD70438}" type="sibTrans" cxnId="{93C014B5-5EFB-4C44-A4EF-244BB92BDF8E}">
      <dgm:prSet/>
      <dgm:spPr/>
      <dgm:t>
        <a:bodyPr/>
        <a:lstStyle/>
        <a:p>
          <a:endParaRPr lang="en-US"/>
        </a:p>
      </dgm:t>
    </dgm:pt>
    <dgm:pt modelId="{0D9AF716-B8A7-144D-AC89-E16B3D218F53}">
      <dgm:prSet phldrT="[Text]"/>
      <dgm:spPr/>
      <dgm:t>
        <a:bodyPr/>
        <a:lstStyle/>
        <a:p>
          <a:r>
            <a:rPr lang="en-US" dirty="0" smtClean="0"/>
            <a:t>chef</a:t>
          </a:r>
          <a:endParaRPr lang="en-US" dirty="0"/>
        </a:p>
      </dgm:t>
    </dgm:pt>
    <dgm:pt modelId="{277450B2-404B-A64E-B63C-E3A714FC5F41}" type="parTrans" cxnId="{29853A9D-583C-AC40-96B6-0191F4A616A7}">
      <dgm:prSet/>
      <dgm:spPr/>
      <dgm:t>
        <a:bodyPr/>
        <a:lstStyle/>
        <a:p>
          <a:endParaRPr lang="en-US"/>
        </a:p>
      </dgm:t>
    </dgm:pt>
    <dgm:pt modelId="{B2A33DF6-33B1-3F40-8AD2-3EEDC6584DA2}" type="sibTrans" cxnId="{29853A9D-583C-AC40-96B6-0191F4A616A7}">
      <dgm:prSet/>
      <dgm:spPr/>
      <dgm:t>
        <a:bodyPr/>
        <a:lstStyle/>
        <a:p>
          <a:endParaRPr lang="en-US"/>
        </a:p>
      </dgm:t>
    </dgm:pt>
    <dgm:pt modelId="{66C42865-743D-6143-A3B3-F11C7C2604AD}">
      <dgm:prSet phldrT="[Text]"/>
      <dgm:spPr/>
      <dgm:t>
        <a:bodyPr/>
        <a:lstStyle/>
        <a:p>
          <a:r>
            <a:rPr lang="en-US" dirty="0" smtClean="0"/>
            <a:t>apt-get/yum</a:t>
          </a:r>
          <a:endParaRPr lang="en-US" dirty="0"/>
        </a:p>
      </dgm:t>
    </dgm:pt>
    <dgm:pt modelId="{1DFDE41C-2530-F748-8F47-25301CE42BC4}" type="parTrans" cxnId="{2A41D88A-2831-8942-9FFA-27FC275DCEC4}">
      <dgm:prSet/>
      <dgm:spPr/>
      <dgm:t>
        <a:bodyPr/>
        <a:lstStyle/>
        <a:p>
          <a:endParaRPr lang="en-US"/>
        </a:p>
      </dgm:t>
    </dgm:pt>
    <dgm:pt modelId="{2994F1C6-CA5C-FE43-BD55-12621708A0D4}" type="sibTrans" cxnId="{2A41D88A-2831-8942-9FFA-27FC275DCEC4}">
      <dgm:prSet/>
      <dgm:spPr/>
      <dgm:t>
        <a:bodyPr/>
        <a:lstStyle/>
        <a:p>
          <a:endParaRPr lang="en-US"/>
        </a:p>
      </dgm:t>
    </dgm:pt>
    <dgm:pt modelId="{9A55BC43-5CCE-C04A-9EA1-F67F4A77D86E}">
      <dgm:prSet phldrT="[Text]"/>
      <dgm:spPr/>
      <dgm:t>
        <a:bodyPr/>
        <a:lstStyle/>
        <a:p>
          <a:r>
            <a:rPr lang="en-US" dirty="0" smtClean="0"/>
            <a:t>Infrastructure</a:t>
          </a:r>
          <a:endParaRPr lang="en-US" dirty="0"/>
        </a:p>
      </dgm:t>
    </dgm:pt>
    <dgm:pt modelId="{21D3223C-5878-884B-9150-A1EFDA0F6CA4}" type="parTrans" cxnId="{FC4608F6-C097-8540-B704-C38E4E423253}">
      <dgm:prSet/>
      <dgm:spPr/>
      <dgm:t>
        <a:bodyPr/>
        <a:lstStyle/>
        <a:p>
          <a:endParaRPr lang="en-US"/>
        </a:p>
      </dgm:t>
    </dgm:pt>
    <dgm:pt modelId="{ED4B17BA-396D-304F-B03F-20A3903F2A5A}" type="sibTrans" cxnId="{FC4608F6-C097-8540-B704-C38E4E423253}">
      <dgm:prSet/>
      <dgm:spPr/>
      <dgm:t>
        <a:bodyPr/>
        <a:lstStyle/>
        <a:p>
          <a:endParaRPr lang="en-US"/>
        </a:p>
      </dgm:t>
    </dgm:pt>
    <dgm:pt modelId="{61813B07-0059-BC4C-9979-1E940CACCD91}">
      <dgm:prSet phldrT="[Text]"/>
      <dgm:spPr/>
      <dgm:t>
        <a:bodyPr/>
        <a:lstStyle/>
        <a:p>
          <a:r>
            <a:rPr lang="en-US" dirty="0" smtClean="0"/>
            <a:t>VMs, </a:t>
          </a:r>
          <a:r>
            <a:rPr lang="en-US" dirty="0" err="1" smtClean="0"/>
            <a:t>NaaS</a:t>
          </a:r>
          <a:endParaRPr lang="en-US" dirty="0"/>
        </a:p>
      </dgm:t>
    </dgm:pt>
    <dgm:pt modelId="{6296B46B-184F-384B-A389-1FCB380D36E9}" type="parTrans" cxnId="{17D8973A-7279-A44A-9656-5C1EBC902FF1}">
      <dgm:prSet/>
      <dgm:spPr/>
      <dgm:t>
        <a:bodyPr/>
        <a:lstStyle/>
        <a:p>
          <a:endParaRPr lang="en-US"/>
        </a:p>
      </dgm:t>
    </dgm:pt>
    <dgm:pt modelId="{3FC46328-5030-B640-9761-5890D4A495EF}" type="sibTrans" cxnId="{17D8973A-7279-A44A-9656-5C1EBC902FF1}">
      <dgm:prSet/>
      <dgm:spPr/>
      <dgm:t>
        <a:bodyPr/>
        <a:lstStyle/>
        <a:p>
          <a:endParaRPr lang="en-US"/>
        </a:p>
      </dgm:t>
    </dgm:pt>
    <dgm:pt modelId="{6C3761EB-5807-A64B-9C87-CF5CD8B70638}">
      <dgm:prSet phldrT="[Text]"/>
      <dgm:spPr/>
      <dgm:t>
        <a:bodyPr/>
        <a:lstStyle/>
        <a:p>
          <a:r>
            <a:rPr lang="en-US" dirty="0" err="1" smtClean="0"/>
            <a:t>Baremetal</a:t>
          </a:r>
          <a:endParaRPr lang="en-US" dirty="0"/>
        </a:p>
      </dgm:t>
    </dgm:pt>
    <dgm:pt modelId="{3D05F5E9-B9FA-1548-98B3-6F57A32C6679}" type="parTrans" cxnId="{7DC773E7-9B8A-7140-B26C-A1017EB86719}">
      <dgm:prSet/>
      <dgm:spPr/>
      <dgm:t>
        <a:bodyPr/>
        <a:lstStyle/>
        <a:p>
          <a:endParaRPr lang="en-US"/>
        </a:p>
      </dgm:t>
    </dgm:pt>
    <dgm:pt modelId="{354783FE-0DD8-F147-967D-087BCA8AAD3F}" type="sibTrans" cxnId="{7DC773E7-9B8A-7140-B26C-A1017EB86719}">
      <dgm:prSet/>
      <dgm:spPr/>
      <dgm:t>
        <a:bodyPr/>
        <a:lstStyle/>
        <a:p>
          <a:endParaRPr lang="en-US"/>
        </a:p>
      </dgm:t>
    </dgm:pt>
    <dgm:pt modelId="{8A623EE8-D161-1F4B-B067-40E8CB821DC2}">
      <dgm:prSet phldrT="[Text]"/>
      <dgm:spPr/>
      <dgm:t>
        <a:bodyPr/>
        <a:lstStyle/>
        <a:p>
          <a:r>
            <a:rPr lang="en-US" dirty="0" smtClean="0"/>
            <a:t>Workflow</a:t>
          </a:r>
          <a:endParaRPr lang="en-US" dirty="0"/>
        </a:p>
      </dgm:t>
    </dgm:pt>
    <dgm:pt modelId="{D7FE4A8F-022C-AC44-8C74-20FAC6E16B83}" type="parTrans" cxnId="{9A677D14-36C6-D740-9AD7-37DE034A92F0}">
      <dgm:prSet/>
      <dgm:spPr/>
      <dgm:t>
        <a:bodyPr/>
        <a:lstStyle/>
        <a:p>
          <a:endParaRPr lang="en-US"/>
        </a:p>
      </dgm:t>
    </dgm:pt>
    <dgm:pt modelId="{6E0040A2-056D-BF4D-81F1-2E5F2AE57940}" type="sibTrans" cxnId="{9A677D14-36C6-D740-9AD7-37DE034A92F0}">
      <dgm:prSet/>
      <dgm:spPr/>
      <dgm:t>
        <a:bodyPr/>
        <a:lstStyle/>
        <a:p>
          <a:endParaRPr lang="en-US"/>
        </a:p>
      </dgm:t>
    </dgm:pt>
    <dgm:pt modelId="{D1FFA636-9DB2-EB43-94AF-A185D3E654AB}">
      <dgm:prSet phldrT="[Text]"/>
      <dgm:spPr/>
      <dgm:t>
        <a:bodyPr/>
        <a:lstStyle/>
        <a:p>
          <a:r>
            <a:rPr lang="en-US" dirty="0" err="1" smtClean="0"/>
            <a:t>iPython</a:t>
          </a:r>
          <a:endParaRPr lang="en-US" dirty="0"/>
        </a:p>
      </dgm:t>
    </dgm:pt>
    <dgm:pt modelId="{050B5B5C-CA11-F04F-B0A8-15DF3EA2852A}" type="parTrans" cxnId="{FD4E511B-6FE9-0844-A1EF-BFD8224853C8}">
      <dgm:prSet/>
      <dgm:spPr/>
      <dgm:t>
        <a:bodyPr/>
        <a:lstStyle/>
        <a:p>
          <a:endParaRPr lang="en-US"/>
        </a:p>
      </dgm:t>
    </dgm:pt>
    <dgm:pt modelId="{2F3651DF-DBBE-D146-935A-B5E5A5972DD6}" type="sibTrans" cxnId="{FD4E511B-6FE9-0844-A1EF-BFD8224853C8}">
      <dgm:prSet/>
      <dgm:spPr/>
      <dgm:t>
        <a:bodyPr/>
        <a:lstStyle/>
        <a:p>
          <a:endParaRPr lang="en-US"/>
        </a:p>
      </dgm:t>
    </dgm:pt>
    <dgm:pt modelId="{6F91135E-4C40-6746-8F08-CE430D855592}">
      <dgm:prSet phldrT="[Text]"/>
      <dgm:spPr/>
      <dgm:t>
        <a:bodyPr/>
        <a:lstStyle/>
        <a:p>
          <a:r>
            <a:rPr lang="en-US" dirty="0" smtClean="0"/>
            <a:t>(Pegasus)</a:t>
          </a:r>
          <a:endParaRPr lang="en-US" dirty="0"/>
        </a:p>
      </dgm:t>
    </dgm:pt>
    <dgm:pt modelId="{3675C22F-3D14-9A4F-96F1-6281C882BE27}" type="parTrans" cxnId="{62DD05C5-1D5E-9743-BD4B-A477C751888B}">
      <dgm:prSet/>
      <dgm:spPr/>
      <dgm:t>
        <a:bodyPr/>
        <a:lstStyle/>
        <a:p>
          <a:endParaRPr lang="en-US"/>
        </a:p>
      </dgm:t>
    </dgm:pt>
    <dgm:pt modelId="{A40D2F02-10DF-B54C-A140-DFC519331017}" type="sibTrans" cxnId="{62DD05C5-1D5E-9743-BD4B-A477C751888B}">
      <dgm:prSet/>
      <dgm:spPr/>
      <dgm:t>
        <a:bodyPr/>
        <a:lstStyle/>
        <a:p>
          <a:endParaRPr lang="en-US"/>
        </a:p>
      </dgm:t>
    </dgm:pt>
    <dgm:pt modelId="{8EDAA68C-E4F6-F248-9CEF-CA51121AA7DF}" type="pres">
      <dgm:prSet presAssocID="{1107C2C5-6D35-3343-9342-3CE0BA3D7B3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B81A2B-1A1D-604E-959A-08E07B74CE05}" type="pres">
      <dgm:prSet presAssocID="{8A623EE8-D161-1F4B-B067-40E8CB821DC2}" presName="circle1" presStyleLbl="node1" presStyleIdx="0" presStyleCnt="4"/>
      <dgm:spPr/>
    </dgm:pt>
    <dgm:pt modelId="{79C5CA00-511A-A247-B8B4-D8EE95B19DCD}" type="pres">
      <dgm:prSet presAssocID="{8A623EE8-D161-1F4B-B067-40E8CB821DC2}" presName="space" presStyleCnt="0"/>
      <dgm:spPr/>
    </dgm:pt>
    <dgm:pt modelId="{1D4D3C4D-05E1-EA4E-8E6A-C9B0AD385B25}" type="pres">
      <dgm:prSet presAssocID="{8A623EE8-D161-1F4B-B067-40E8CB821DC2}" presName="rect1" presStyleLbl="alignAcc1" presStyleIdx="0" presStyleCnt="4"/>
      <dgm:spPr/>
      <dgm:t>
        <a:bodyPr/>
        <a:lstStyle/>
        <a:p>
          <a:endParaRPr lang="en-US"/>
        </a:p>
      </dgm:t>
    </dgm:pt>
    <dgm:pt modelId="{EEE05515-6487-C44F-B6FD-9006B77462AD}" type="pres">
      <dgm:prSet presAssocID="{E1E25B12-7807-6944-8C8F-647E100DCC99}" presName="vertSpace2" presStyleLbl="node1" presStyleIdx="0" presStyleCnt="4"/>
      <dgm:spPr/>
    </dgm:pt>
    <dgm:pt modelId="{37E32989-327D-384B-99EA-A6910B9E65E9}" type="pres">
      <dgm:prSet presAssocID="{E1E25B12-7807-6944-8C8F-647E100DCC99}" presName="circle2" presStyleLbl="node1" presStyleIdx="1" presStyleCnt="4"/>
      <dgm:spPr/>
    </dgm:pt>
    <dgm:pt modelId="{8E76B562-F679-4041-99B1-756D7995F956}" type="pres">
      <dgm:prSet presAssocID="{E1E25B12-7807-6944-8C8F-647E100DCC99}" presName="rect2" presStyleLbl="alignAcc1" presStyleIdx="1" presStyleCnt="4"/>
      <dgm:spPr/>
      <dgm:t>
        <a:bodyPr/>
        <a:lstStyle/>
        <a:p>
          <a:endParaRPr lang="en-US"/>
        </a:p>
      </dgm:t>
    </dgm:pt>
    <dgm:pt modelId="{5B444D83-798C-274E-923E-304D624A7C9A}" type="pres">
      <dgm:prSet presAssocID="{1E40C10E-092B-4C44-8EEA-C4110E061153}" presName="vertSpace3" presStyleLbl="node1" presStyleIdx="1" presStyleCnt="4"/>
      <dgm:spPr/>
    </dgm:pt>
    <dgm:pt modelId="{8BF9FB02-694D-9D4E-8F6B-6B521AE825CA}" type="pres">
      <dgm:prSet presAssocID="{1E40C10E-092B-4C44-8EEA-C4110E061153}" presName="circle3" presStyleLbl="node1" presStyleIdx="2" presStyleCnt="4"/>
      <dgm:spPr/>
    </dgm:pt>
    <dgm:pt modelId="{39E4664A-B20E-B340-86E3-2A69C4E94C5C}" type="pres">
      <dgm:prSet presAssocID="{1E40C10E-092B-4C44-8EEA-C4110E061153}" presName="rect3" presStyleLbl="alignAcc1" presStyleIdx="2" presStyleCnt="4"/>
      <dgm:spPr/>
      <dgm:t>
        <a:bodyPr/>
        <a:lstStyle/>
        <a:p>
          <a:endParaRPr lang="en-US"/>
        </a:p>
      </dgm:t>
    </dgm:pt>
    <dgm:pt modelId="{165680D7-8367-1D4F-92A2-0220BA6810D3}" type="pres">
      <dgm:prSet presAssocID="{9A55BC43-5CCE-C04A-9EA1-F67F4A77D86E}" presName="vertSpace4" presStyleLbl="node1" presStyleIdx="2" presStyleCnt="4"/>
      <dgm:spPr/>
    </dgm:pt>
    <dgm:pt modelId="{64A075C5-DE18-9D4C-BA04-902FC9DA7B2F}" type="pres">
      <dgm:prSet presAssocID="{9A55BC43-5CCE-C04A-9EA1-F67F4A77D86E}" presName="circle4" presStyleLbl="node1" presStyleIdx="3" presStyleCnt="4"/>
      <dgm:spPr/>
    </dgm:pt>
    <dgm:pt modelId="{FA07BEE4-13D9-4649-BF1A-F876EF19621B}" type="pres">
      <dgm:prSet presAssocID="{9A55BC43-5CCE-C04A-9EA1-F67F4A77D86E}" presName="rect4" presStyleLbl="alignAcc1" presStyleIdx="3" presStyleCnt="4"/>
      <dgm:spPr/>
      <dgm:t>
        <a:bodyPr/>
        <a:lstStyle/>
        <a:p>
          <a:endParaRPr lang="en-US"/>
        </a:p>
      </dgm:t>
    </dgm:pt>
    <dgm:pt modelId="{EC916D3C-52FE-534E-8FE7-679103DA3DBE}" type="pres">
      <dgm:prSet presAssocID="{8A623EE8-D161-1F4B-B067-40E8CB821DC2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8189D0-6850-224D-84E7-C6ED75E7A592}" type="pres">
      <dgm:prSet presAssocID="{8A623EE8-D161-1F4B-B067-40E8CB821DC2}" presName="rect1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11F26-1659-4B4B-8432-FB08FBD5AC42}" type="pres">
      <dgm:prSet presAssocID="{E1E25B12-7807-6944-8C8F-647E100DCC99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DDF7C-3928-C946-85E8-29AC6EE62A4B}" type="pres">
      <dgm:prSet presAssocID="{E1E25B12-7807-6944-8C8F-647E100DCC99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95A74-4D8C-AD4B-9EE9-8995F4D7178C}" type="pres">
      <dgm:prSet presAssocID="{1E40C10E-092B-4C44-8EEA-C4110E061153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FF7E3-91DD-1345-BF13-3B5CE8152537}" type="pres">
      <dgm:prSet presAssocID="{1E40C10E-092B-4C44-8EEA-C4110E061153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A348E-E2F3-954A-B809-9AFE7909A308}" type="pres">
      <dgm:prSet presAssocID="{9A55BC43-5CCE-C04A-9EA1-F67F4A77D86E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11E91-EDB2-D748-9EE1-B5B32C614AF1}" type="pres">
      <dgm:prSet presAssocID="{9A55BC43-5CCE-C04A-9EA1-F67F4A77D86E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5A073E-33E2-45DA-8235-E1908BC44FF7}" type="presOf" srcId="{1E40C10E-092B-4C44-8EEA-C4110E061153}" destId="{B1595A74-4D8C-AD4B-9EE9-8995F4D7178C}" srcOrd="1" destOrd="0" presId="urn:microsoft.com/office/officeart/2005/8/layout/target3"/>
    <dgm:cxn modelId="{D2B804A5-10BD-A94E-833A-3A873FDAE122}" srcId="{1107C2C5-6D35-3343-9342-3CE0BA3D7B3C}" destId="{E1E25B12-7807-6944-8C8F-647E100DCC99}" srcOrd="1" destOrd="0" parTransId="{BF8AA2C1-177E-C548-890B-F49CFC5F1903}" sibTransId="{218BF23F-431E-9A44-AAF8-3D6E8599CCC1}"/>
    <dgm:cxn modelId="{41D9AD06-4E6B-4AF2-90C7-A1C670DFFA55}" type="presOf" srcId="{8A623EE8-D161-1F4B-B067-40E8CB821DC2}" destId="{1D4D3C4D-05E1-EA4E-8E6A-C9B0AD385B25}" srcOrd="0" destOrd="0" presId="urn:microsoft.com/office/officeart/2005/8/layout/target3"/>
    <dgm:cxn modelId="{FC4608F6-C097-8540-B704-C38E4E423253}" srcId="{1107C2C5-6D35-3343-9342-3CE0BA3D7B3C}" destId="{9A55BC43-5CCE-C04A-9EA1-F67F4A77D86E}" srcOrd="3" destOrd="0" parTransId="{21D3223C-5878-884B-9150-A1EFDA0F6CA4}" sibTransId="{ED4B17BA-396D-304F-B03F-20A3903F2A5A}"/>
    <dgm:cxn modelId="{A450DB0B-F4D4-4FB8-AB74-D5EA78C5C397}" type="presOf" srcId="{D1FFA636-9DB2-EB43-94AF-A185D3E654AB}" destId="{028189D0-6850-224D-84E7-C6ED75E7A592}" srcOrd="0" destOrd="0" presId="urn:microsoft.com/office/officeart/2005/8/layout/target3"/>
    <dgm:cxn modelId="{9A677D14-36C6-D740-9AD7-37DE034A92F0}" srcId="{1107C2C5-6D35-3343-9342-3CE0BA3D7B3C}" destId="{8A623EE8-D161-1F4B-B067-40E8CB821DC2}" srcOrd="0" destOrd="0" parTransId="{D7FE4A8F-022C-AC44-8C74-20FAC6E16B83}" sibTransId="{6E0040A2-056D-BF4D-81F1-2E5F2AE57940}"/>
    <dgm:cxn modelId="{173DE930-14E9-8544-83EA-1B6E2B5F458E}" srcId="{E1E25B12-7807-6944-8C8F-647E100DCC99}" destId="{EC0A4967-EED1-CD41-939C-D4C57405A782}" srcOrd="0" destOrd="0" parTransId="{FC388876-CA6E-BD4D-9687-6D91DE51403A}" sibTransId="{DE1A5A2F-2F5C-4144-A4A0-E256B642E3EF}"/>
    <dgm:cxn modelId="{17D8973A-7279-A44A-9656-5C1EBC902FF1}" srcId="{9A55BC43-5CCE-C04A-9EA1-F67F4A77D86E}" destId="{61813B07-0059-BC4C-9979-1E940CACCD91}" srcOrd="0" destOrd="0" parTransId="{6296B46B-184F-384B-A389-1FCB380D36E9}" sibTransId="{3FC46328-5030-B640-9761-5890D4A495EF}"/>
    <dgm:cxn modelId="{0AD543F5-A275-4748-AD39-7854635351BB}" type="presOf" srcId="{8A623EE8-D161-1F4B-B067-40E8CB821DC2}" destId="{EC916D3C-52FE-534E-8FE7-679103DA3DBE}" srcOrd="1" destOrd="0" presId="urn:microsoft.com/office/officeart/2005/8/layout/target3"/>
    <dgm:cxn modelId="{62DD05C5-1D5E-9743-BD4B-A477C751888B}" srcId="{8A623EE8-D161-1F4B-B067-40E8CB821DC2}" destId="{6F91135E-4C40-6746-8F08-CE430D855592}" srcOrd="1" destOrd="0" parTransId="{3675C22F-3D14-9A4F-96F1-6281C882BE27}" sibTransId="{A40D2F02-10DF-B54C-A140-DFC519331017}"/>
    <dgm:cxn modelId="{5CE3D261-9F39-47E7-8145-5DA6BD0676B0}" type="presOf" srcId="{E1E25B12-7807-6944-8C8F-647E100DCC99}" destId="{A9B11F26-1659-4B4B-8432-FB08FBD5AC42}" srcOrd="1" destOrd="0" presId="urn:microsoft.com/office/officeart/2005/8/layout/target3"/>
    <dgm:cxn modelId="{06BD8425-DFC6-4D9C-9409-60D7E78C2047}" type="presOf" srcId="{EC0A4967-EED1-CD41-939C-D4C57405A782}" destId="{CF9DDF7C-3928-C946-85E8-29AC6EE62A4B}" srcOrd="0" destOrd="0" presId="urn:microsoft.com/office/officeart/2005/8/layout/target3"/>
    <dgm:cxn modelId="{DDA9EE26-39D1-40F0-8651-0FC7059C43C6}" type="presOf" srcId="{6C3761EB-5807-A64B-9C87-CF5CD8B70638}" destId="{61811E91-EDB2-D748-9EE1-B5B32C614AF1}" srcOrd="0" destOrd="1" presId="urn:microsoft.com/office/officeart/2005/8/layout/target3"/>
    <dgm:cxn modelId="{FD4E511B-6FE9-0844-A1EF-BFD8224853C8}" srcId="{8A623EE8-D161-1F4B-B067-40E8CB821DC2}" destId="{D1FFA636-9DB2-EB43-94AF-A185D3E654AB}" srcOrd="0" destOrd="0" parTransId="{050B5B5C-CA11-F04F-B0A8-15DF3EA2852A}" sibTransId="{2F3651DF-DBBE-D146-935A-B5E5A5972DD6}"/>
    <dgm:cxn modelId="{2BC3781B-3169-4049-8DA6-5957BC0427B7}" type="presOf" srcId="{E1E25B12-7807-6944-8C8F-647E100DCC99}" destId="{8E76B562-F679-4041-99B1-756D7995F956}" srcOrd="0" destOrd="0" presId="urn:microsoft.com/office/officeart/2005/8/layout/target3"/>
    <dgm:cxn modelId="{7DC773E7-9B8A-7140-B26C-A1017EB86719}" srcId="{9A55BC43-5CCE-C04A-9EA1-F67F4A77D86E}" destId="{6C3761EB-5807-A64B-9C87-CF5CD8B70638}" srcOrd="1" destOrd="0" parTransId="{3D05F5E9-B9FA-1548-98B3-6F57A32C6679}" sibTransId="{354783FE-0DD8-F147-967D-087BCA8AAD3F}"/>
    <dgm:cxn modelId="{29853A9D-583C-AC40-96B6-0191F4A616A7}" srcId="{1E40C10E-092B-4C44-8EEA-C4110E061153}" destId="{0D9AF716-B8A7-144D-AC89-E16B3D218F53}" srcOrd="0" destOrd="0" parTransId="{277450B2-404B-A64E-B63C-E3A714FC5F41}" sibTransId="{B2A33DF6-33B1-3F40-8AD2-3EEDC6584DA2}"/>
    <dgm:cxn modelId="{EF1F38DA-59A0-4A93-9935-017625185FBB}" type="presOf" srcId="{0D9AF716-B8A7-144D-AC89-E16B3D218F53}" destId="{E29FF7E3-91DD-1345-BF13-3B5CE8152537}" srcOrd="0" destOrd="0" presId="urn:microsoft.com/office/officeart/2005/8/layout/target3"/>
    <dgm:cxn modelId="{B7AE5704-44F7-44AA-B7D4-FE19C14E5ACC}" type="presOf" srcId="{61813B07-0059-BC4C-9979-1E940CACCD91}" destId="{61811E91-EDB2-D748-9EE1-B5B32C614AF1}" srcOrd="0" destOrd="0" presId="urn:microsoft.com/office/officeart/2005/8/layout/target3"/>
    <dgm:cxn modelId="{DEDC05D0-A38A-4D57-BCF5-436F66AA2AFA}" type="presOf" srcId="{1107C2C5-6D35-3343-9342-3CE0BA3D7B3C}" destId="{8EDAA68C-E4F6-F248-9CEF-CA51121AA7DF}" srcOrd="0" destOrd="0" presId="urn:microsoft.com/office/officeart/2005/8/layout/target3"/>
    <dgm:cxn modelId="{7C1D8F29-27F9-45D6-8CB0-F2F9F60A146A}" type="presOf" srcId="{4816E84F-D615-A840-9808-4766BD9C63E8}" destId="{CF9DDF7C-3928-C946-85E8-29AC6EE62A4B}" srcOrd="0" destOrd="1" presId="urn:microsoft.com/office/officeart/2005/8/layout/target3"/>
    <dgm:cxn modelId="{221BCE92-F7E5-4A98-AB08-0E66420ECDFA}" type="presOf" srcId="{6F91135E-4C40-6746-8F08-CE430D855592}" destId="{028189D0-6850-224D-84E7-C6ED75E7A592}" srcOrd="0" destOrd="1" presId="urn:microsoft.com/office/officeart/2005/8/layout/target3"/>
    <dgm:cxn modelId="{2A41D88A-2831-8942-9FFA-27FC275DCEC4}" srcId="{1E40C10E-092B-4C44-8EEA-C4110E061153}" destId="{66C42865-743D-6143-A3B3-F11C7C2604AD}" srcOrd="1" destOrd="0" parTransId="{1DFDE41C-2530-F748-8F47-25301CE42BC4}" sibTransId="{2994F1C6-CA5C-FE43-BD55-12621708A0D4}"/>
    <dgm:cxn modelId="{856238DF-AC6F-46EE-8EE9-78065B78C8FC}" type="presOf" srcId="{9A55BC43-5CCE-C04A-9EA1-F67F4A77D86E}" destId="{FA07BEE4-13D9-4649-BF1A-F876EF19621B}" srcOrd="0" destOrd="0" presId="urn:microsoft.com/office/officeart/2005/8/layout/target3"/>
    <dgm:cxn modelId="{93C014B5-5EFB-4C44-A4EF-244BB92BDF8E}" srcId="{1107C2C5-6D35-3343-9342-3CE0BA3D7B3C}" destId="{1E40C10E-092B-4C44-8EEA-C4110E061153}" srcOrd="2" destOrd="0" parTransId="{03899DEF-551E-4049-8EAD-4C0CEAD52178}" sibTransId="{31E175A2-12EA-9849-B7AA-11DAAAD70438}"/>
    <dgm:cxn modelId="{3E4E9E57-435E-4443-896D-3876F161CA9C}" type="presOf" srcId="{9A55BC43-5CCE-C04A-9EA1-F67F4A77D86E}" destId="{634A348E-E2F3-954A-B809-9AFE7909A308}" srcOrd="1" destOrd="0" presId="urn:microsoft.com/office/officeart/2005/8/layout/target3"/>
    <dgm:cxn modelId="{5B4106E4-BD10-45A5-BA8C-CEA0B8A1383A}" type="presOf" srcId="{1E40C10E-092B-4C44-8EEA-C4110E061153}" destId="{39E4664A-B20E-B340-86E3-2A69C4E94C5C}" srcOrd="0" destOrd="0" presId="urn:microsoft.com/office/officeart/2005/8/layout/target3"/>
    <dgm:cxn modelId="{E6DB881E-8021-4BD8-9270-978B52968025}" type="presOf" srcId="{66C42865-743D-6143-A3B3-F11C7C2604AD}" destId="{E29FF7E3-91DD-1345-BF13-3B5CE8152537}" srcOrd="0" destOrd="1" presId="urn:microsoft.com/office/officeart/2005/8/layout/target3"/>
    <dgm:cxn modelId="{04CFF833-506E-BE4A-8223-7F28EBDE30DB}" srcId="{E1E25B12-7807-6944-8C8F-647E100DCC99}" destId="{4816E84F-D615-A840-9808-4766BD9C63E8}" srcOrd="1" destOrd="0" parTransId="{5CAF89FD-4352-0745-A498-65EDC5F8F404}" sibTransId="{3ED7B928-D68A-374B-8094-1134080185BA}"/>
    <dgm:cxn modelId="{C3166806-0055-4934-B6CB-6D4F5BB112A9}" type="presParOf" srcId="{8EDAA68C-E4F6-F248-9CEF-CA51121AA7DF}" destId="{A4B81A2B-1A1D-604E-959A-08E07B74CE05}" srcOrd="0" destOrd="0" presId="urn:microsoft.com/office/officeart/2005/8/layout/target3"/>
    <dgm:cxn modelId="{01F21002-90F9-4D3B-A6A6-BEB2427786B2}" type="presParOf" srcId="{8EDAA68C-E4F6-F248-9CEF-CA51121AA7DF}" destId="{79C5CA00-511A-A247-B8B4-D8EE95B19DCD}" srcOrd="1" destOrd="0" presId="urn:microsoft.com/office/officeart/2005/8/layout/target3"/>
    <dgm:cxn modelId="{2A93A0DA-0341-434F-B16C-F90527BBF4E0}" type="presParOf" srcId="{8EDAA68C-E4F6-F248-9CEF-CA51121AA7DF}" destId="{1D4D3C4D-05E1-EA4E-8E6A-C9B0AD385B25}" srcOrd="2" destOrd="0" presId="urn:microsoft.com/office/officeart/2005/8/layout/target3"/>
    <dgm:cxn modelId="{E590CF56-9E54-43E2-94B5-D2F7CB5DB47C}" type="presParOf" srcId="{8EDAA68C-E4F6-F248-9CEF-CA51121AA7DF}" destId="{EEE05515-6487-C44F-B6FD-9006B77462AD}" srcOrd="3" destOrd="0" presId="urn:microsoft.com/office/officeart/2005/8/layout/target3"/>
    <dgm:cxn modelId="{881A18A9-403E-4BDF-AC14-D0B3D132BC6E}" type="presParOf" srcId="{8EDAA68C-E4F6-F248-9CEF-CA51121AA7DF}" destId="{37E32989-327D-384B-99EA-A6910B9E65E9}" srcOrd="4" destOrd="0" presId="urn:microsoft.com/office/officeart/2005/8/layout/target3"/>
    <dgm:cxn modelId="{9B62FAA3-A5A6-4E94-9CCC-E10A7025A11D}" type="presParOf" srcId="{8EDAA68C-E4F6-F248-9CEF-CA51121AA7DF}" destId="{8E76B562-F679-4041-99B1-756D7995F956}" srcOrd="5" destOrd="0" presId="urn:microsoft.com/office/officeart/2005/8/layout/target3"/>
    <dgm:cxn modelId="{CA17BE49-82ED-4A0E-9E0A-8776B92517FF}" type="presParOf" srcId="{8EDAA68C-E4F6-F248-9CEF-CA51121AA7DF}" destId="{5B444D83-798C-274E-923E-304D624A7C9A}" srcOrd="6" destOrd="0" presId="urn:microsoft.com/office/officeart/2005/8/layout/target3"/>
    <dgm:cxn modelId="{A8E21445-5E09-4858-B118-73F323E5326B}" type="presParOf" srcId="{8EDAA68C-E4F6-F248-9CEF-CA51121AA7DF}" destId="{8BF9FB02-694D-9D4E-8F6B-6B521AE825CA}" srcOrd="7" destOrd="0" presId="urn:microsoft.com/office/officeart/2005/8/layout/target3"/>
    <dgm:cxn modelId="{726FF4BF-8767-4980-944F-DB9F059E7D5B}" type="presParOf" srcId="{8EDAA68C-E4F6-F248-9CEF-CA51121AA7DF}" destId="{39E4664A-B20E-B340-86E3-2A69C4E94C5C}" srcOrd="8" destOrd="0" presId="urn:microsoft.com/office/officeart/2005/8/layout/target3"/>
    <dgm:cxn modelId="{B69C8956-CEEE-4EF4-9E2B-433CC3C0D2B3}" type="presParOf" srcId="{8EDAA68C-E4F6-F248-9CEF-CA51121AA7DF}" destId="{165680D7-8367-1D4F-92A2-0220BA6810D3}" srcOrd="9" destOrd="0" presId="urn:microsoft.com/office/officeart/2005/8/layout/target3"/>
    <dgm:cxn modelId="{D03FDFB2-8496-42DC-912F-CD89868FF641}" type="presParOf" srcId="{8EDAA68C-E4F6-F248-9CEF-CA51121AA7DF}" destId="{64A075C5-DE18-9D4C-BA04-902FC9DA7B2F}" srcOrd="10" destOrd="0" presId="urn:microsoft.com/office/officeart/2005/8/layout/target3"/>
    <dgm:cxn modelId="{108F3664-BF82-4325-8308-29C1BA8334E5}" type="presParOf" srcId="{8EDAA68C-E4F6-F248-9CEF-CA51121AA7DF}" destId="{FA07BEE4-13D9-4649-BF1A-F876EF19621B}" srcOrd="11" destOrd="0" presId="urn:microsoft.com/office/officeart/2005/8/layout/target3"/>
    <dgm:cxn modelId="{30085F11-FBEE-455B-807C-BC359DA8662C}" type="presParOf" srcId="{8EDAA68C-E4F6-F248-9CEF-CA51121AA7DF}" destId="{EC916D3C-52FE-534E-8FE7-679103DA3DBE}" srcOrd="12" destOrd="0" presId="urn:microsoft.com/office/officeart/2005/8/layout/target3"/>
    <dgm:cxn modelId="{C1712B11-50F8-4463-A412-E5C36AD8179D}" type="presParOf" srcId="{8EDAA68C-E4F6-F248-9CEF-CA51121AA7DF}" destId="{028189D0-6850-224D-84E7-C6ED75E7A592}" srcOrd="13" destOrd="0" presId="urn:microsoft.com/office/officeart/2005/8/layout/target3"/>
    <dgm:cxn modelId="{21CE99E0-8558-4C93-8C0A-575A57B94377}" type="presParOf" srcId="{8EDAA68C-E4F6-F248-9CEF-CA51121AA7DF}" destId="{A9B11F26-1659-4B4B-8432-FB08FBD5AC42}" srcOrd="14" destOrd="0" presId="urn:microsoft.com/office/officeart/2005/8/layout/target3"/>
    <dgm:cxn modelId="{4B94036D-EA3C-4E2F-AA43-B4693CC9353E}" type="presParOf" srcId="{8EDAA68C-E4F6-F248-9CEF-CA51121AA7DF}" destId="{CF9DDF7C-3928-C946-85E8-29AC6EE62A4B}" srcOrd="15" destOrd="0" presId="urn:microsoft.com/office/officeart/2005/8/layout/target3"/>
    <dgm:cxn modelId="{E6E7F71C-B34B-45E7-922F-4BB9C5810547}" type="presParOf" srcId="{8EDAA68C-E4F6-F248-9CEF-CA51121AA7DF}" destId="{B1595A74-4D8C-AD4B-9EE9-8995F4D7178C}" srcOrd="16" destOrd="0" presId="urn:microsoft.com/office/officeart/2005/8/layout/target3"/>
    <dgm:cxn modelId="{6E3D485F-76C9-4100-BB1C-88110AF3C128}" type="presParOf" srcId="{8EDAA68C-E4F6-F248-9CEF-CA51121AA7DF}" destId="{E29FF7E3-91DD-1345-BF13-3B5CE8152537}" srcOrd="17" destOrd="0" presId="urn:microsoft.com/office/officeart/2005/8/layout/target3"/>
    <dgm:cxn modelId="{63391520-08D5-4B5F-B10F-060C6B6372C1}" type="presParOf" srcId="{8EDAA68C-E4F6-F248-9CEF-CA51121AA7DF}" destId="{634A348E-E2F3-954A-B809-9AFE7909A308}" srcOrd="18" destOrd="0" presId="urn:microsoft.com/office/officeart/2005/8/layout/target3"/>
    <dgm:cxn modelId="{891960EA-6C4D-4778-8370-4E6DF54D984D}" type="presParOf" srcId="{8EDAA68C-E4F6-F248-9CEF-CA51121AA7DF}" destId="{61811E91-EDB2-D748-9EE1-B5B32C614AF1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81A2B-1A1D-604E-959A-08E07B74CE05}">
      <dsp:nvSpPr>
        <dsp:cNvPr id="0" name=""/>
        <dsp:cNvSpPr/>
      </dsp:nvSpPr>
      <dsp:spPr>
        <a:xfrm>
          <a:off x="0" y="298835"/>
          <a:ext cx="4279128" cy="42791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4D3C4D-05E1-EA4E-8E6A-C9B0AD385B25}">
      <dsp:nvSpPr>
        <dsp:cNvPr id="0" name=""/>
        <dsp:cNvSpPr/>
      </dsp:nvSpPr>
      <dsp:spPr>
        <a:xfrm>
          <a:off x="2139564" y="298835"/>
          <a:ext cx="4992316" cy="4279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Workflow</a:t>
          </a:r>
          <a:endParaRPr lang="en-US" sz="2800" kern="1200" dirty="0"/>
        </a:p>
      </dsp:txBody>
      <dsp:txXfrm>
        <a:off x="2139564" y="298835"/>
        <a:ext cx="2496158" cy="909314"/>
      </dsp:txXfrm>
    </dsp:sp>
    <dsp:sp modelId="{37E32989-327D-384B-99EA-A6910B9E65E9}">
      <dsp:nvSpPr>
        <dsp:cNvPr id="0" name=""/>
        <dsp:cNvSpPr/>
      </dsp:nvSpPr>
      <dsp:spPr>
        <a:xfrm>
          <a:off x="561635" y="1208150"/>
          <a:ext cx="3155856" cy="31558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70000"/>
                <a:satMod val="150000"/>
              </a:schemeClr>
            </a:gs>
            <a:gs pos="34000">
              <a:schemeClr val="accent4">
                <a:hueOff val="-1488257"/>
                <a:satOff val="8966"/>
                <a:lumOff val="719"/>
                <a:alphaOff val="0"/>
                <a:shade val="70000"/>
                <a:satMod val="140000"/>
              </a:schemeClr>
            </a:gs>
            <a:gs pos="70000">
              <a:schemeClr val="accent4">
                <a:hueOff val="-1488257"/>
                <a:satOff val="8966"/>
                <a:lumOff val="719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76B562-F679-4041-99B1-756D7995F956}">
      <dsp:nvSpPr>
        <dsp:cNvPr id="0" name=""/>
        <dsp:cNvSpPr/>
      </dsp:nvSpPr>
      <dsp:spPr>
        <a:xfrm>
          <a:off x="2139564" y="1208150"/>
          <a:ext cx="4992316" cy="31558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Virtual Cluster</a:t>
          </a:r>
          <a:endParaRPr lang="en-US" sz="2800" kern="1200" dirty="0"/>
        </a:p>
      </dsp:txBody>
      <dsp:txXfrm>
        <a:off x="2139564" y="1208150"/>
        <a:ext cx="2496158" cy="909314"/>
      </dsp:txXfrm>
    </dsp:sp>
    <dsp:sp modelId="{8BF9FB02-694D-9D4E-8F6B-6B521AE825CA}">
      <dsp:nvSpPr>
        <dsp:cNvPr id="0" name=""/>
        <dsp:cNvSpPr/>
      </dsp:nvSpPr>
      <dsp:spPr>
        <a:xfrm>
          <a:off x="1123271" y="2117465"/>
          <a:ext cx="2032585" cy="203258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70000"/>
                <a:satMod val="150000"/>
              </a:schemeClr>
            </a:gs>
            <a:gs pos="34000">
              <a:schemeClr val="accent4">
                <a:hueOff val="-2976513"/>
                <a:satOff val="17933"/>
                <a:lumOff val="1437"/>
                <a:alphaOff val="0"/>
                <a:shade val="70000"/>
                <a:satMod val="140000"/>
              </a:schemeClr>
            </a:gs>
            <a:gs pos="70000">
              <a:schemeClr val="accent4">
                <a:hueOff val="-2976513"/>
                <a:satOff val="17933"/>
                <a:lumOff val="143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E4664A-B20E-B340-86E3-2A69C4E94C5C}">
      <dsp:nvSpPr>
        <dsp:cNvPr id="0" name=""/>
        <dsp:cNvSpPr/>
      </dsp:nvSpPr>
      <dsp:spPr>
        <a:xfrm>
          <a:off x="2139564" y="2117465"/>
          <a:ext cx="4992316" cy="20325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Components</a:t>
          </a:r>
          <a:endParaRPr lang="en-US" sz="2800" kern="1200" dirty="0"/>
        </a:p>
      </dsp:txBody>
      <dsp:txXfrm>
        <a:off x="2139564" y="2117465"/>
        <a:ext cx="2496158" cy="909314"/>
      </dsp:txXfrm>
    </dsp:sp>
    <dsp:sp modelId="{64A075C5-DE18-9D4C-BA04-902FC9DA7B2F}">
      <dsp:nvSpPr>
        <dsp:cNvPr id="0" name=""/>
        <dsp:cNvSpPr/>
      </dsp:nvSpPr>
      <dsp:spPr>
        <a:xfrm>
          <a:off x="1684906" y="3026780"/>
          <a:ext cx="909314" cy="90931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70000"/>
                <a:satMod val="150000"/>
              </a:schemeClr>
            </a:gs>
            <a:gs pos="34000">
              <a:schemeClr val="accent4">
                <a:hueOff val="-4464770"/>
                <a:satOff val="26899"/>
                <a:lumOff val="2156"/>
                <a:alphaOff val="0"/>
                <a:shade val="70000"/>
                <a:satMod val="140000"/>
              </a:schemeClr>
            </a:gs>
            <a:gs pos="70000">
              <a:schemeClr val="accent4">
                <a:hueOff val="-4464770"/>
                <a:satOff val="26899"/>
                <a:lumOff val="215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07BEE4-13D9-4649-BF1A-F876EF19621B}">
      <dsp:nvSpPr>
        <dsp:cNvPr id="0" name=""/>
        <dsp:cNvSpPr/>
      </dsp:nvSpPr>
      <dsp:spPr>
        <a:xfrm>
          <a:off x="2139564" y="3026780"/>
          <a:ext cx="4992316" cy="9093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Infrastructure</a:t>
          </a:r>
          <a:endParaRPr lang="en-US" sz="2800" kern="1200" dirty="0"/>
        </a:p>
      </dsp:txBody>
      <dsp:txXfrm>
        <a:off x="2139564" y="3026780"/>
        <a:ext cx="2496158" cy="909314"/>
      </dsp:txXfrm>
    </dsp:sp>
    <dsp:sp modelId="{028189D0-6850-224D-84E7-C6ED75E7A592}">
      <dsp:nvSpPr>
        <dsp:cNvPr id="0" name=""/>
        <dsp:cNvSpPr/>
      </dsp:nvSpPr>
      <dsp:spPr>
        <a:xfrm>
          <a:off x="4635722" y="298835"/>
          <a:ext cx="2496158" cy="90931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iPython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(Pegasus)</a:t>
          </a:r>
          <a:endParaRPr lang="en-US" sz="2500" kern="1200" dirty="0"/>
        </a:p>
      </dsp:txBody>
      <dsp:txXfrm>
        <a:off x="4635722" y="298835"/>
        <a:ext cx="2496158" cy="909314"/>
      </dsp:txXfrm>
    </dsp:sp>
    <dsp:sp modelId="{CF9DDF7C-3928-C946-85E8-29AC6EE62A4B}">
      <dsp:nvSpPr>
        <dsp:cNvPr id="0" name=""/>
        <dsp:cNvSpPr/>
      </dsp:nvSpPr>
      <dsp:spPr>
        <a:xfrm>
          <a:off x="4635722" y="1208150"/>
          <a:ext cx="2496158" cy="90931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Heat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Python</a:t>
          </a:r>
          <a:endParaRPr lang="en-US" sz="2500" kern="1200" dirty="0"/>
        </a:p>
      </dsp:txBody>
      <dsp:txXfrm>
        <a:off x="4635722" y="1208150"/>
        <a:ext cx="2496158" cy="909314"/>
      </dsp:txXfrm>
    </dsp:sp>
    <dsp:sp modelId="{E29FF7E3-91DD-1345-BF13-3B5CE8152537}">
      <dsp:nvSpPr>
        <dsp:cNvPr id="0" name=""/>
        <dsp:cNvSpPr/>
      </dsp:nvSpPr>
      <dsp:spPr>
        <a:xfrm>
          <a:off x="4635722" y="2117465"/>
          <a:ext cx="2496158" cy="90931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chef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apt-get/yum</a:t>
          </a:r>
          <a:endParaRPr lang="en-US" sz="2500" kern="1200" dirty="0"/>
        </a:p>
      </dsp:txBody>
      <dsp:txXfrm>
        <a:off x="4635722" y="2117465"/>
        <a:ext cx="2496158" cy="909314"/>
      </dsp:txXfrm>
    </dsp:sp>
    <dsp:sp modelId="{61811E91-EDB2-D748-9EE1-B5B32C614AF1}">
      <dsp:nvSpPr>
        <dsp:cNvPr id="0" name=""/>
        <dsp:cNvSpPr/>
      </dsp:nvSpPr>
      <dsp:spPr>
        <a:xfrm>
          <a:off x="4635722" y="3026780"/>
          <a:ext cx="2496158" cy="90931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VMs, </a:t>
          </a:r>
          <a:r>
            <a:rPr lang="en-US" sz="2500" kern="1200" dirty="0" err="1" smtClean="0"/>
            <a:t>NaaS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Baremetal</a:t>
          </a:r>
          <a:endParaRPr lang="en-US" sz="2500" kern="1200" dirty="0"/>
        </a:p>
      </dsp:txBody>
      <dsp:txXfrm>
        <a:off x="4635722" y="3026780"/>
        <a:ext cx="2496158" cy="90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Gregor von Laszewski</a:t>
            </a:r>
          </a:p>
          <a:p>
            <a:r>
              <a:rPr lang="en-US" dirty="0" smtClean="0"/>
              <a:t>Indiana University</a:t>
            </a:r>
          </a:p>
          <a:p>
            <a:r>
              <a:rPr lang="en-US" dirty="0" err="1" smtClean="0"/>
              <a:t>laszewski@gmail.com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09-08 at 1.04.17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79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77904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7790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078" y="18288"/>
            <a:ext cx="2781721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249E6AE-4DB5-B44C-A9AE-3E93A4B88DAA}" type="datetimeFigureOut">
              <a:rPr lang="en-US" smtClean="0"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7A1B30E-293B-2C46-812A-5EC87BFA78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rcRect l="-5423" r="-5423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Cloudmesh</a:t>
            </a:r>
            <a:r>
              <a:rPr lang="en-US" dirty="0" smtClean="0"/>
              <a:t> Resource Shifting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48416" y="2132649"/>
            <a:ext cx="5185833" cy="1926167"/>
            <a:chOff x="2148416" y="1994958"/>
            <a:chExt cx="5185833" cy="1926167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5" name="Left-Right Arrow 4"/>
            <p:cNvSpPr/>
            <p:nvPr/>
          </p:nvSpPr>
          <p:spPr>
            <a:xfrm>
              <a:off x="2148416" y="3275541"/>
              <a:ext cx="5185833" cy="645584"/>
            </a:xfrm>
            <a:prstGeom prst="leftRight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Bent Arrow 2"/>
            <p:cNvSpPr/>
            <p:nvPr/>
          </p:nvSpPr>
          <p:spPr>
            <a:xfrm rot="5400000" flipV="1">
              <a:off x="3069167" y="2074333"/>
              <a:ext cx="1481667" cy="1322917"/>
            </a:xfrm>
            <a:prstGeom prst="bentArrow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65960" y="4594860"/>
            <a:ext cx="2057400" cy="1028700"/>
            <a:chOff x="1965960" y="4594860"/>
            <a:chExt cx="2057400" cy="1028700"/>
          </a:xfrm>
        </p:grpSpPr>
        <p:sp>
          <p:nvSpPr>
            <p:cNvPr id="8" name="Oval 7"/>
            <p:cNvSpPr/>
            <p:nvPr/>
          </p:nvSpPr>
          <p:spPr>
            <a:xfrm>
              <a:off x="1965960" y="4800600"/>
              <a:ext cx="411480" cy="4114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82292" tIns="41148" rIns="82292" bIns="41148"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9" name="&quot;No&quot; Symbol 8"/>
            <p:cNvSpPr/>
            <p:nvPr/>
          </p:nvSpPr>
          <p:spPr>
            <a:xfrm>
              <a:off x="1965960" y="5280660"/>
              <a:ext cx="342900" cy="342900"/>
            </a:xfrm>
            <a:prstGeom prst="noSmoking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2292" tIns="41148" rIns="82292" bIns="41148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406140" y="4594860"/>
              <a:ext cx="411480" cy="4114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82292" tIns="41148" rIns="82292" bIns="41148"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1" name="Sun 10"/>
            <p:cNvSpPr/>
            <p:nvPr/>
          </p:nvSpPr>
          <p:spPr>
            <a:xfrm>
              <a:off x="3680460" y="4869180"/>
              <a:ext cx="342900" cy="342900"/>
            </a:xfrm>
            <a:prstGeom prst="su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82292" tIns="41148" rIns="82292" bIns="41148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Elbow Connector 11"/>
            <p:cNvCxnSpPr>
              <a:stCxn id="13" idx="6"/>
              <a:endCxn id="14" idx="2"/>
            </p:cNvCxnSpPr>
            <p:nvPr/>
          </p:nvCxnSpPr>
          <p:spPr>
            <a:xfrm>
              <a:off x="2377440" y="5383530"/>
              <a:ext cx="1234440" cy="1143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171700" y="5280660"/>
              <a:ext cx="205740" cy="2057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292" tIns="41148" rIns="82292" bIns="41148"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611880" y="5280660"/>
              <a:ext cx="205740" cy="2057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292" tIns="41148" rIns="82292" bIns="41148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1083" y="2111376"/>
            <a:ext cx="3082529" cy="2325478"/>
            <a:chOff x="2741083" y="2111376"/>
            <a:chExt cx="3082529" cy="2689224"/>
          </a:xfrm>
        </p:grpSpPr>
        <p:sp>
          <p:nvSpPr>
            <p:cNvPr id="17" name="Bent Arrow 16"/>
            <p:cNvSpPr/>
            <p:nvPr/>
          </p:nvSpPr>
          <p:spPr>
            <a:xfrm rot="16200000" flipH="1" flipV="1">
              <a:off x="4427867" y="2615340"/>
              <a:ext cx="1899709" cy="891781"/>
            </a:xfrm>
            <a:prstGeom prst="bentArrow">
              <a:avLst/>
            </a:prstGeom>
            <a:solidFill>
              <a:schemeClr val="bg1">
                <a:lumMod val="75000"/>
                <a:alpha val="26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urved Down Arrow 17"/>
            <p:cNvSpPr/>
            <p:nvPr/>
          </p:nvSpPr>
          <p:spPr>
            <a:xfrm>
              <a:off x="2741083" y="4011083"/>
              <a:ext cx="1502834" cy="789517"/>
            </a:xfrm>
            <a:prstGeom prst="curvedDownArrow">
              <a:avLst/>
            </a:prstGeom>
            <a:solidFill>
              <a:schemeClr val="bg1">
                <a:lumMod val="75000"/>
                <a:alpha val="26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Left Arrow 18"/>
            <p:cNvSpPr/>
            <p:nvPr/>
          </p:nvSpPr>
          <p:spPr>
            <a:xfrm>
              <a:off x="4023360" y="3810000"/>
              <a:ext cx="1691640" cy="784860"/>
            </a:xfrm>
            <a:prstGeom prst="leftArrow">
              <a:avLst/>
            </a:prstGeom>
            <a:solidFill>
              <a:schemeClr val="bg1">
                <a:lumMod val="75000"/>
                <a:alpha val="26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36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65"/>
    </mc:Choice>
    <mc:Fallback xmlns="">
      <p:transition xmlns:p14="http://schemas.microsoft.com/office/powerpoint/2010/main" spd="slow" advTm="93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Older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23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to Federated Environment</a:t>
            </a:r>
            <a:endParaRPr lang="en-US" dirty="0"/>
          </a:p>
        </p:txBody>
      </p:sp>
      <p:pic>
        <p:nvPicPr>
          <p:cNvPr id="9" name="Content Placeholder 8" descr="Screen Shot 2014-09-30 at 3.33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10" name="Rounded Rectangular Callout 9"/>
          <p:cNvSpPr/>
          <p:nvPr/>
        </p:nvSpPr>
        <p:spPr>
          <a:xfrm>
            <a:off x="6154145" y="2833222"/>
            <a:ext cx="2777041" cy="1032800"/>
          </a:xfrm>
          <a:prstGeom prst="wedgeRoundRectCallout">
            <a:avLst>
              <a:gd name="adj1" fmla="val -48938"/>
              <a:gd name="adj2" fmla="val 86574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For FG integrated account management with XSEDE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693787" y="927457"/>
            <a:ext cx="1324618" cy="455746"/>
          </a:xfrm>
          <a:prstGeom prst="wedgeRoundRectCallout">
            <a:avLst>
              <a:gd name="adj1" fmla="val -33136"/>
              <a:gd name="adj2" fmla="val 218257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Login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161917" y="5444200"/>
            <a:ext cx="2777041" cy="1185258"/>
          </a:xfrm>
          <a:prstGeom prst="wedgeRoundRectCallout">
            <a:avLst>
              <a:gd name="adj1" fmla="val -65521"/>
              <a:gd name="adj2" fmla="val -147210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Menu with options for status, </a:t>
            </a:r>
            <a:r>
              <a:rPr lang="en-US" dirty="0" err="1" smtClean="0">
                <a:solidFill>
                  <a:prstClr val="white"/>
                </a:solidFill>
              </a:rPr>
              <a:t>vm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management,HPC</a:t>
            </a:r>
            <a:r>
              <a:rPr lang="en-US" dirty="0" smtClean="0">
                <a:solidFill>
                  <a:prstClr val="white"/>
                </a:solidFill>
              </a:rPr>
              <a:t> queues</a:t>
            </a:r>
          </a:p>
        </p:txBody>
      </p:sp>
    </p:spTree>
    <p:extLst>
      <p:ext uri="{BB962C8B-B14F-4D97-AF65-F5344CB8AC3E}">
        <p14:creationId xmlns:p14="http://schemas.microsoft.com/office/powerpoint/2010/main" val="15470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after login you get to a start page</a:t>
            </a:r>
            <a:endParaRPr lang="en-US" dirty="0"/>
          </a:p>
        </p:txBody>
      </p:sp>
      <p:pic>
        <p:nvPicPr>
          <p:cNvPr id="2" name="Content Placeholder 1" descr="Screen Shot 2014-09-30 at 3.33.4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13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showing the </a:t>
            </a:r>
            <a:r>
              <a:rPr lang="en-US" dirty="0"/>
              <a:t>p</a:t>
            </a:r>
            <a:r>
              <a:rPr lang="en-US" dirty="0" smtClean="0"/>
              <a:t>rofile</a:t>
            </a:r>
            <a:endParaRPr lang="en-US" dirty="0"/>
          </a:p>
        </p:txBody>
      </p:sp>
      <p:pic>
        <p:nvPicPr>
          <p:cNvPr id="2" name="Content Placeholder 1" descr="Screen Shot 2014-09-30 at 3.43.2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1674597" y="2674870"/>
            <a:ext cx="976849" cy="502444"/>
          </a:xfrm>
          <a:prstGeom prst="wedgeRoundRectCallout">
            <a:avLst>
              <a:gd name="adj1" fmla="val -74423"/>
              <a:gd name="adj2" fmla="val 103241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Profile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register a cloud</a:t>
            </a:r>
            <a:endParaRPr lang="en-US" dirty="0"/>
          </a:p>
        </p:txBody>
      </p:sp>
      <p:pic>
        <p:nvPicPr>
          <p:cNvPr id="2" name="Content Placeholder 1" descr="Screen Shot 2014-09-30 at 3.43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1465274" y="3833280"/>
            <a:ext cx="1228038" cy="502444"/>
          </a:xfrm>
          <a:prstGeom prst="wedgeRoundRectCallout">
            <a:avLst>
              <a:gd name="adj1" fmla="val -44877"/>
              <a:gd name="adj2" fmla="val 8101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Register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91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 descr="Screen Shot 2014-09-30 at 3.44.0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4228359" y="4768381"/>
            <a:ext cx="3432924" cy="1023671"/>
          </a:xfrm>
          <a:prstGeom prst="wedgeRoundRectCallout">
            <a:avLst>
              <a:gd name="adj1" fmla="val -49940"/>
              <a:gd name="adj2" fmla="val -107526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India clouds registered.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Adding others is easy</a:t>
            </a:r>
          </a:p>
        </p:txBody>
      </p:sp>
    </p:spTree>
    <p:extLst>
      <p:ext uri="{BB962C8B-B14F-4D97-AF65-F5344CB8AC3E}">
        <p14:creationId xmlns:p14="http://schemas.microsoft.com/office/powerpoint/2010/main" val="1589314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register a commercial cloud</a:t>
            </a:r>
            <a:endParaRPr lang="en-US" dirty="0"/>
          </a:p>
        </p:txBody>
      </p:sp>
      <p:pic>
        <p:nvPicPr>
          <p:cNvPr id="2" name="Content Placeholder 1" descr="Screen Shot 2014-09-30 at 3.44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5930867" y="4084501"/>
            <a:ext cx="1897875" cy="1149281"/>
          </a:xfrm>
          <a:prstGeom prst="wedgeRoundRectCallout">
            <a:avLst>
              <a:gd name="adj1" fmla="val -90465"/>
              <a:gd name="adj2" fmla="val 34872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Register a commercial cloud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83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register clouds</a:t>
            </a:r>
            <a:endParaRPr lang="en-US" dirty="0"/>
          </a:p>
        </p:txBody>
      </p:sp>
      <p:pic>
        <p:nvPicPr>
          <p:cNvPr id="2" name="Content Placeholder 1" descr="Screen Shot 2014-09-30 at 3.44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5930867" y="4084501"/>
            <a:ext cx="1897875" cy="1149281"/>
          </a:xfrm>
          <a:prstGeom prst="wedgeRoundRectCallout">
            <a:avLst>
              <a:gd name="adj1" fmla="val -70612"/>
              <a:gd name="adj2" fmla="val -65922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Multiple clouds are registered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8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VMs</a:t>
            </a:r>
            <a:endParaRPr lang="en-US" dirty="0"/>
          </a:p>
        </p:txBody>
      </p:sp>
      <p:pic>
        <p:nvPicPr>
          <p:cNvPr id="2" name="Content Placeholder 1" descr="Screen Shot 2014-09-30 at 3.44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1465274" y="3470404"/>
            <a:ext cx="1228038" cy="502444"/>
          </a:xfrm>
          <a:prstGeom prst="wedgeRoundRectCallout">
            <a:avLst>
              <a:gd name="adj1" fmla="val -44877"/>
              <a:gd name="adj2" fmla="val 8101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VMs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50534" y="5690594"/>
            <a:ext cx="3266569" cy="502444"/>
          </a:xfrm>
          <a:prstGeom prst="wedgeRoundRectCallout">
            <a:avLst>
              <a:gd name="adj1" fmla="val -81345"/>
              <a:gd name="adj2" fmla="val -285647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Panel with VM Table (HP)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864243" y="2618262"/>
            <a:ext cx="1109018" cy="502444"/>
          </a:xfrm>
          <a:prstGeom prst="wedgeRoundRectCallout">
            <a:avLst>
              <a:gd name="adj1" fmla="val -44034"/>
              <a:gd name="adj2" fmla="val 11477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Serach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40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VMs</a:t>
            </a:r>
            <a:endParaRPr lang="en-US" dirty="0"/>
          </a:p>
        </p:txBody>
      </p:sp>
      <p:pic>
        <p:nvPicPr>
          <p:cNvPr id="2" name="Content Placeholder 1" descr="Screen Shot 2014-09-30 at 3.45.0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4450534" y="5662680"/>
            <a:ext cx="2792099" cy="502444"/>
          </a:xfrm>
          <a:prstGeom prst="wedgeRoundRectCallout">
            <a:avLst>
              <a:gd name="adj1" fmla="val -81345"/>
              <a:gd name="adj2" fmla="val -285647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Panel with VM Table (</a:t>
            </a:r>
            <a:r>
              <a:rPr lang="en-US" dirty="0" err="1" smtClean="0">
                <a:solidFill>
                  <a:prstClr val="white"/>
                </a:solidFill>
              </a:rPr>
              <a:t>india</a:t>
            </a:r>
            <a:r>
              <a:rPr lang="en-US" dirty="0" smtClean="0">
                <a:solidFill>
                  <a:prstClr val="white"/>
                </a:solidFill>
              </a:rPr>
              <a:t>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854124" y="846534"/>
            <a:ext cx="2792099" cy="502444"/>
          </a:xfrm>
          <a:prstGeom prst="wedgeRoundRectCallout">
            <a:avLst>
              <a:gd name="adj1" fmla="val -46359"/>
              <a:gd name="adj2" fmla="val 344908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Summary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1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77904"/>
            <a:ext cx="9085277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Cloudmesh</a:t>
            </a:r>
            <a:r>
              <a:rPr lang="en-US" dirty="0" smtClean="0"/>
              <a:t>: from </a:t>
            </a:r>
            <a:r>
              <a:rPr lang="en-US" dirty="0" err="1" smtClean="0"/>
              <a:t>IaaS</a:t>
            </a:r>
            <a:r>
              <a:rPr lang="en-US" dirty="0" smtClean="0"/>
              <a:t>(</a:t>
            </a:r>
            <a:r>
              <a:rPr lang="en-US" dirty="0" err="1" smtClean="0"/>
              <a:t>NaaS</a:t>
            </a:r>
            <a:r>
              <a:rPr lang="en-US" dirty="0" smtClean="0"/>
              <a:t>) to Workflow (Orchestration)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713188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8048099" y="2944875"/>
            <a:ext cx="933334" cy="2609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Images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589080" y="5176479"/>
            <a:ext cx="420765" cy="2484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589080" y="4146928"/>
            <a:ext cx="420765" cy="2484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flipH="1">
            <a:off x="7589078" y="3094180"/>
            <a:ext cx="397815" cy="2484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8099" y="1799858"/>
            <a:ext cx="933334" cy="10060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Data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7589080" y="2302864"/>
            <a:ext cx="459019" cy="23726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 interacting with VMs with one button</a:t>
            </a:r>
            <a:endParaRPr lang="en-US" dirty="0"/>
          </a:p>
        </p:txBody>
      </p:sp>
      <p:pic>
        <p:nvPicPr>
          <p:cNvPr id="2" name="Content Placeholder 1" descr="Screen Shot 2014-09-30 at 3.46.1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3864426" y="2310869"/>
            <a:ext cx="1228038" cy="502444"/>
          </a:xfrm>
          <a:prstGeom prst="wedgeRoundRectCallout">
            <a:avLst>
              <a:gd name="adj1" fmla="val -31240"/>
              <a:gd name="adj2" fmla="val 328241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Delete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197139" y="5359198"/>
            <a:ext cx="1228038" cy="502444"/>
          </a:xfrm>
          <a:prstGeom prst="wedgeRoundRectCallout">
            <a:avLst>
              <a:gd name="adj1" fmla="val -99421"/>
              <a:gd name="adj2" fmla="val -249536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Login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773732" y="5511598"/>
            <a:ext cx="1228038" cy="502444"/>
          </a:xfrm>
          <a:prstGeom prst="wedgeRoundRectCallout">
            <a:avLst>
              <a:gd name="adj1" fmla="val -2830"/>
              <a:gd name="adj2" fmla="val -291203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Info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786902" y="5511598"/>
            <a:ext cx="1228038" cy="502444"/>
          </a:xfrm>
          <a:prstGeom prst="wedgeRoundRectCallout">
            <a:avLst>
              <a:gd name="adj1" fmla="val -211921"/>
              <a:gd name="adj2" fmla="val -288425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768532" y="2310869"/>
            <a:ext cx="2409085" cy="502444"/>
          </a:xfrm>
          <a:prstGeom prst="wedgeRoundRectCallout">
            <a:avLst>
              <a:gd name="adj1" fmla="val -72394"/>
              <a:gd name="adj2" fmla="val 58797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Add with defaults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85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setting default Flavor</a:t>
            </a:r>
            <a:endParaRPr lang="en-US" dirty="0"/>
          </a:p>
        </p:txBody>
      </p:sp>
      <p:pic>
        <p:nvPicPr>
          <p:cNvPr id="2" name="Content Placeholder 1" descr="Screen Shot 2014-09-30 at 3.47.1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1465274" y="3721626"/>
            <a:ext cx="1228038" cy="502444"/>
          </a:xfrm>
          <a:prstGeom prst="wedgeRoundRectCallout">
            <a:avLst>
              <a:gd name="adj1" fmla="val -44877"/>
              <a:gd name="adj2" fmla="val 8101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Flavor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864426" y="2310869"/>
            <a:ext cx="1228038" cy="502444"/>
          </a:xfrm>
          <a:prstGeom prst="wedgeRoundRectCallout">
            <a:avLst>
              <a:gd name="adj1" fmla="val -101695"/>
              <a:gd name="adj2" fmla="val 264352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Default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4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setting default images</a:t>
            </a:r>
            <a:endParaRPr lang="en-US" dirty="0"/>
          </a:p>
        </p:txBody>
      </p:sp>
      <p:pic>
        <p:nvPicPr>
          <p:cNvPr id="2" name="Content Placeholder 1" descr="Screen Shot 2014-09-30 at 3.47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1465274" y="3609972"/>
            <a:ext cx="1228038" cy="502444"/>
          </a:xfrm>
          <a:prstGeom prst="wedgeRoundRectCallout">
            <a:avLst>
              <a:gd name="adj1" fmla="val -44877"/>
              <a:gd name="adj2" fmla="val 8101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Images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864426" y="2310869"/>
            <a:ext cx="1228038" cy="502444"/>
          </a:xfrm>
          <a:prstGeom prst="wedgeRoundRectCallout">
            <a:avLst>
              <a:gd name="adj1" fmla="val -109650"/>
              <a:gd name="adj2" fmla="val 30601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Default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398369" y="2373577"/>
            <a:ext cx="1228038" cy="502444"/>
          </a:xfrm>
          <a:prstGeom prst="wedgeRoundRectCallout">
            <a:avLst>
              <a:gd name="adj1" fmla="val 19895"/>
              <a:gd name="adj2" fmla="val 106020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Search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4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adding a VM</a:t>
            </a:r>
            <a:endParaRPr lang="en-US" dirty="0"/>
          </a:p>
        </p:txBody>
      </p:sp>
      <p:pic>
        <p:nvPicPr>
          <p:cNvPr id="2" name="Content Placeholder 1" descr="Screen Shot 2014-09-30 at 3.48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3362046" y="2310869"/>
            <a:ext cx="1759431" cy="502444"/>
          </a:xfrm>
          <a:prstGeom prst="wedgeRoundRectCallout">
            <a:avLst>
              <a:gd name="adj1" fmla="val 8532"/>
              <a:gd name="adj2" fmla="val 13101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Default Image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028552" y="2310869"/>
            <a:ext cx="1994456" cy="502444"/>
          </a:xfrm>
          <a:prstGeom prst="wedgeRoundRectCallout">
            <a:avLst>
              <a:gd name="adj1" fmla="val 8532"/>
              <a:gd name="adj2" fmla="val 13101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Default Flavor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948128" y="866060"/>
            <a:ext cx="1080424" cy="502444"/>
          </a:xfrm>
          <a:prstGeom prst="wedgeRoundRectCallout">
            <a:avLst>
              <a:gd name="adj1" fmla="val -20089"/>
              <a:gd name="adj2" fmla="val 349692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Add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028552" y="3943588"/>
            <a:ext cx="1994456" cy="502444"/>
          </a:xfrm>
          <a:prstGeom prst="wedgeRoundRectCallout">
            <a:avLst>
              <a:gd name="adj1" fmla="val -100492"/>
              <a:gd name="adj2" fmla="val 199178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Added Image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46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refresh the status</a:t>
            </a:r>
            <a:endParaRPr lang="en-US" dirty="0"/>
          </a:p>
        </p:txBody>
      </p:sp>
      <p:pic>
        <p:nvPicPr>
          <p:cNvPr id="2" name="Content Placeholder 1" descr="Screen Shot 2014-09-30 at 3.48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6028552" y="3943588"/>
            <a:ext cx="1994456" cy="502444"/>
          </a:xfrm>
          <a:prstGeom prst="wedgeRoundRectCallout">
            <a:avLst>
              <a:gd name="adj1" fmla="val -100492"/>
              <a:gd name="adj2" fmla="val 199178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Image Build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30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assigning IP</a:t>
            </a:r>
            <a:endParaRPr lang="en-US" dirty="0"/>
          </a:p>
        </p:txBody>
      </p:sp>
      <p:pic>
        <p:nvPicPr>
          <p:cNvPr id="2" name="Content Placeholder 1" descr="Screen Shot 2014-09-30 at 3.49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489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6028552" y="3943588"/>
            <a:ext cx="1994456" cy="502444"/>
          </a:xfrm>
          <a:prstGeom prst="wedgeRoundRectCallout">
            <a:avLst>
              <a:gd name="adj1" fmla="val -152269"/>
              <a:gd name="adj2" fmla="val 207511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Assign IP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98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9-30 at 7.11.5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b="5024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queue info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763086" y="2910788"/>
            <a:ext cx="1994456" cy="502444"/>
          </a:xfrm>
          <a:prstGeom prst="wedgeRoundRectCallout">
            <a:avLst>
              <a:gd name="adj1" fmla="val -106090"/>
              <a:gd name="adj2" fmla="val 326955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Queue Info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63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9-30 at 7.12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b="5024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assigning IP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6391382" y="2352518"/>
            <a:ext cx="1994456" cy="502444"/>
          </a:xfrm>
          <a:prstGeom prst="wedgeRoundRectCallout">
            <a:avLst>
              <a:gd name="adj1" fmla="val -69006"/>
              <a:gd name="adj2" fmla="val 271400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Jobs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701404" y="3174843"/>
            <a:ext cx="1994456" cy="502444"/>
          </a:xfrm>
          <a:prstGeom prst="wedgeRoundRectCallout">
            <a:avLst>
              <a:gd name="adj1" fmla="val -69006"/>
              <a:gd name="adj2" fmla="val 271400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Jobs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8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baremetal</a:t>
            </a:r>
            <a:r>
              <a:rPr lang="en-US" dirty="0" smtClean="0"/>
              <a:t> service status</a:t>
            </a:r>
            <a:endParaRPr lang="en-US" dirty="0"/>
          </a:p>
        </p:txBody>
      </p:sp>
      <p:pic>
        <p:nvPicPr>
          <p:cNvPr id="6" name="Content Placeholder 5" descr="Screen Shot 2014-09-30 at 7.15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b="5024"/>
          <a:stretch>
            <a:fillRect/>
          </a:stretch>
        </p:blipFill>
        <p:spPr/>
      </p:pic>
      <p:pic>
        <p:nvPicPr>
          <p:cNvPr id="7" name="Picture 6" descr="Screen Shot 2014-09-30 at 7.1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20" y="4812370"/>
            <a:ext cx="2407515" cy="18170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ular Callout 7"/>
          <p:cNvSpPr/>
          <p:nvPr/>
        </p:nvSpPr>
        <p:spPr>
          <a:xfrm>
            <a:off x="5665721" y="2352518"/>
            <a:ext cx="2720117" cy="502444"/>
          </a:xfrm>
          <a:prstGeom prst="wedgeRoundRectCallout">
            <a:avLst>
              <a:gd name="adj1" fmla="val -85288"/>
              <a:gd name="adj2" fmla="val 36028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Service Histogram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203918" y="3565631"/>
            <a:ext cx="2720117" cy="502444"/>
          </a:xfrm>
          <a:prstGeom prst="wedgeRoundRectCallout">
            <a:avLst>
              <a:gd name="adj1" fmla="val 12187"/>
              <a:gd name="adj2" fmla="val 23528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Radar Chart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08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baremetal</a:t>
            </a:r>
            <a:r>
              <a:rPr lang="en-US" dirty="0" smtClean="0"/>
              <a:t> </a:t>
            </a:r>
            <a:r>
              <a:rPr lang="en-US" dirty="0" err="1" smtClean="0"/>
              <a:t>provisioner</a:t>
            </a:r>
            <a:endParaRPr lang="en-US" dirty="0"/>
          </a:p>
        </p:txBody>
      </p:sp>
      <p:pic>
        <p:nvPicPr>
          <p:cNvPr id="4" name="Content Placeholder 3" descr="Screen Shot 2013-07-21 at 1.14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b="5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172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Genomic Sequence Analysis Automation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/>
          <a:stretch/>
        </p:blipFill>
        <p:spPr bwMode="auto">
          <a:xfrm>
            <a:off x="749314" y="1260824"/>
            <a:ext cx="6534986" cy="167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loud Callout 22"/>
          <p:cNvSpPr/>
          <p:nvPr/>
        </p:nvSpPr>
        <p:spPr>
          <a:xfrm>
            <a:off x="6985076" y="5533772"/>
            <a:ext cx="1408287" cy="320180"/>
          </a:xfrm>
          <a:prstGeom prst="cloudCallout">
            <a:avLst>
              <a:gd name="adj1" fmla="val -104629"/>
              <a:gd name="adj2" fmla="val -2110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Cluster D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7209599" y="5167984"/>
            <a:ext cx="1408287" cy="320180"/>
          </a:xfrm>
          <a:prstGeom prst="cloudCallout">
            <a:avLst>
              <a:gd name="adj1" fmla="val -104630"/>
              <a:gd name="adj2" fmla="val -875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Cluster C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7169326" y="4783882"/>
            <a:ext cx="1408287" cy="320180"/>
          </a:xfrm>
          <a:prstGeom prst="cloudCallout">
            <a:avLst>
              <a:gd name="adj1" fmla="val -104630"/>
              <a:gd name="adj2" fmla="val 3161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Cluster B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7169326" y="4404342"/>
            <a:ext cx="1408287" cy="320180"/>
          </a:xfrm>
          <a:prstGeom prst="cloudCallout">
            <a:avLst>
              <a:gd name="adj1" fmla="val -104629"/>
              <a:gd name="adj2" fmla="val 15294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Cluster A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230913" y="4483055"/>
            <a:ext cx="4109300" cy="1415968"/>
          </a:xfrm>
          <a:prstGeom prst="round2DiagRect">
            <a:avLst>
              <a:gd name="adj1" fmla="val 50000"/>
              <a:gd name="adj2" fmla="val 118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00" y="1368504"/>
            <a:ext cx="1535047" cy="1267839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510313" y="4704567"/>
            <a:ext cx="2258332" cy="463417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4" name="Flowchart: Multidocument 3"/>
          <p:cNvSpPr/>
          <p:nvPr/>
        </p:nvSpPr>
        <p:spPr>
          <a:xfrm>
            <a:off x="2667316" y="3372760"/>
            <a:ext cx="2504210" cy="95400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 smtClean="0">
              <a:solidFill>
                <a:prstClr val="white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prstClr val="white"/>
                </a:solidFill>
              </a:rPr>
              <a:t>Application Functions</a:t>
            </a:r>
          </a:p>
        </p:txBody>
      </p:sp>
      <p:sp>
        <p:nvSpPr>
          <p:cNvPr id="35" name="Down Arrow 34"/>
          <p:cNvSpPr/>
          <p:nvPr/>
        </p:nvSpPr>
        <p:spPr>
          <a:xfrm rot="9213522">
            <a:off x="4023718" y="4094848"/>
            <a:ext cx="982009" cy="676515"/>
          </a:xfrm>
          <a:prstGeom prst="downArrow">
            <a:avLst>
              <a:gd name="adj1" fmla="val 46507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9314" y="4404342"/>
            <a:ext cx="30315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Workflow Functions: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File </a:t>
            </a:r>
            <a:r>
              <a:rPr lang="en-US" dirty="0">
                <a:solidFill>
                  <a:prstClr val="black"/>
                </a:solidFill>
              </a:rPr>
              <a:t>Transfer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PBS Job 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Dynamic script creation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Submission history </a:t>
            </a:r>
            <a:endParaRPr lang="en-US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storage</a:t>
            </a:r>
            <a:r>
              <a:rPr lang="en-US" dirty="0">
                <a:solidFill>
                  <a:prstClr val="black"/>
                </a:solidFill>
              </a:rPr>
              <a:t>/retrieval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Flowchart: Magnetic Disk 5"/>
          <p:cNvSpPr/>
          <p:nvPr/>
        </p:nvSpPr>
        <p:spPr>
          <a:xfrm>
            <a:off x="5483694" y="4977716"/>
            <a:ext cx="1335689" cy="754046"/>
          </a:xfrm>
          <a:prstGeom prst="flowChartMagneticDisk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prstClr val="black"/>
              </a:solidFill>
            </a:endParaRP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History </a:t>
            </a:r>
            <a:r>
              <a:rPr lang="en-US" sz="1200" dirty="0">
                <a:solidFill>
                  <a:prstClr val="black"/>
                </a:solidFill>
              </a:rPr>
              <a:t>Trace of job submissions</a:t>
            </a:r>
          </a:p>
          <a:p>
            <a:pPr algn="ctr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85076" y="3470937"/>
            <a:ext cx="1757637" cy="268399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Cloudmesh</a:t>
            </a:r>
            <a:endParaRPr lang="en-US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Provisioning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27439" y="3467871"/>
            <a:ext cx="1757637" cy="268705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Cloudmesh</a:t>
            </a:r>
            <a:endParaRPr lang="en-US" dirty="0" smtClean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Workflow/Experiment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Management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316" y="6406634"/>
            <a:ext cx="630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Provisioning of either: </a:t>
            </a:r>
            <a:r>
              <a:rPr lang="en-US" dirty="0" err="1" smtClean="0">
                <a:solidFill>
                  <a:prstClr val="black"/>
                </a:solidFill>
              </a:rPr>
              <a:t>baremetal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IaaS</a:t>
            </a:r>
            <a:r>
              <a:rPr lang="en-US" dirty="0" smtClean="0">
                <a:solidFill>
                  <a:prstClr val="black"/>
                </a:solidFill>
              </a:rPr>
              <a:t>, existing HPC cluster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46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3-07-25 at 6.22.3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r="1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9291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yet completed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 out of time to implement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2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federated service view</a:t>
            </a:r>
            <a:endParaRPr lang="en-US" dirty="0"/>
          </a:p>
        </p:txBody>
      </p:sp>
      <p:pic>
        <p:nvPicPr>
          <p:cNvPr id="4" name="Content Placeholder 3" descr="Screen Shot 2013-07-28 at 8.29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10925"/>
          <a:stretch/>
        </p:blipFill>
        <p:spPr>
          <a:xfrm>
            <a:off x="457200" y="1368503"/>
            <a:ext cx="8229600" cy="5344695"/>
          </a:xfrm>
        </p:spPr>
      </p:pic>
    </p:spTree>
    <p:extLst>
      <p:ext uri="{BB962C8B-B14F-4D97-AF65-F5344CB8AC3E}">
        <p14:creationId xmlns:p14="http://schemas.microsoft.com/office/powerpoint/2010/main" val="3348350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 provisioning multiple machines through DAG</a:t>
            </a:r>
            <a:endParaRPr lang="en-US" dirty="0"/>
          </a:p>
        </p:txBody>
      </p:sp>
      <p:pic>
        <p:nvPicPr>
          <p:cNvPr id="5" name="Content Placeholder 4" descr="Screen Shot 2013-07-28 at 3.31.0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" b="2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6136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</a:t>
            </a:r>
            <a:endParaRPr lang="en-US" dirty="0"/>
          </a:p>
        </p:txBody>
      </p:sp>
      <p:pic>
        <p:nvPicPr>
          <p:cNvPr id="4" name="Content Placeholder 3" descr="Screen Shot 2013-08-23 at 5.48.1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3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6980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cloud metrics</a:t>
            </a:r>
            <a:endParaRPr lang="en-US" dirty="0"/>
          </a:p>
        </p:txBody>
      </p:sp>
      <p:pic>
        <p:nvPicPr>
          <p:cNvPr id="4" name="Content Placeholder 3" descr="Screen Shot 2013-08-23 at 5.52.4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14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0879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Rack Diagram</a:t>
            </a:r>
            <a:endParaRPr lang="en-US" dirty="0"/>
          </a:p>
        </p:txBody>
      </p:sp>
      <p:pic>
        <p:nvPicPr>
          <p:cNvPr id="4" name="Content Placeholder 3" descr="Screen Shot 2013-09-21 at 4.27.3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r="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937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9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baremetal</a:t>
            </a:r>
            <a:r>
              <a:rPr lang="en-US" dirty="0" smtClean="0"/>
              <a:t> </a:t>
            </a:r>
            <a:r>
              <a:rPr lang="en-US" dirty="0" err="1" smtClean="0"/>
              <a:t>provisioner</a:t>
            </a:r>
            <a:endParaRPr lang="en-US" dirty="0"/>
          </a:p>
        </p:txBody>
      </p:sp>
      <p:pic>
        <p:nvPicPr>
          <p:cNvPr id="4" name="Content Placeholder 3" descr="Screen Shot 2013-07-21 at 1.14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b="5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64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baremetal</a:t>
            </a:r>
            <a:r>
              <a:rPr lang="en-US" dirty="0" smtClean="0"/>
              <a:t> </a:t>
            </a:r>
            <a:r>
              <a:rPr lang="en-US" dirty="0" err="1" smtClean="0"/>
              <a:t>provisioner</a:t>
            </a:r>
            <a:r>
              <a:rPr lang="en-US" dirty="0" smtClean="0"/>
              <a:t> policies</a:t>
            </a:r>
            <a:endParaRPr lang="en-US" dirty="0"/>
          </a:p>
        </p:txBody>
      </p:sp>
      <p:pic>
        <p:nvPicPr>
          <p:cNvPr id="4" name="Content Placeholder 3" descr="Screen Shot 2014-10-01 at 6.18.5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b="5024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5665721" y="2352518"/>
            <a:ext cx="2720117" cy="502444"/>
          </a:xfrm>
          <a:prstGeom prst="wedgeRoundRectCallout">
            <a:avLst>
              <a:gd name="adj1" fmla="val -85288"/>
              <a:gd name="adj2" fmla="val 36028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Display Policy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7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provisioning by selection</a:t>
            </a:r>
            <a:endParaRPr lang="en-US" dirty="0"/>
          </a:p>
        </p:txBody>
      </p:sp>
      <p:pic>
        <p:nvPicPr>
          <p:cNvPr id="4" name="Content Placeholder 3" descr="Screen Shot 2014-10-01 at 6.16.2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b="5024"/>
          <a:stretch>
            <a:fillRect/>
          </a:stretch>
        </p:blipFill>
        <p:spPr/>
      </p:pic>
      <p:pic>
        <p:nvPicPr>
          <p:cNvPr id="5" name="Picture 4" descr="Screen Shot 2014-10-01 at 6.28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80" y="4069219"/>
            <a:ext cx="1554786" cy="746787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665721" y="2352517"/>
            <a:ext cx="2720117" cy="1087065"/>
          </a:xfrm>
          <a:prstGeom prst="wedgeRoundRectCallout">
            <a:avLst>
              <a:gd name="adj1" fmla="val -93848"/>
              <a:gd name="adj2" fmla="val 125659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Select Predefined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Provisioned Service type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5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provisioning by specification</a:t>
            </a:r>
            <a:endParaRPr lang="en-US" dirty="0"/>
          </a:p>
        </p:txBody>
      </p:sp>
      <p:pic>
        <p:nvPicPr>
          <p:cNvPr id="4" name="Content Placeholder 3" descr="Screen Shot 2014-10-01 at 6.19.4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b="5024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5665721" y="2352517"/>
            <a:ext cx="2720117" cy="1087065"/>
          </a:xfrm>
          <a:prstGeom prst="wedgeRoundRectCallout">
            <a:avLst>
              <a:gd name="adj1" fmla="val -96182"/>
              <a:gd name="adj2" fmla="val 31223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Provision nodes by name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5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3-07-25 at 6.22.3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r="1981"/>
          <a:stretch>
            <a:fillRect/>
          </a:stretch>
        </p:blipFill>
        <p:spPr/>
      </p:pic>
      <p:sp>
        <p:nvSpPr>
          <p:cNvPr id="5" name="Rounded Rectangular Callout 4"/>
          <p:cNvSpPr/>
          <p:nvPr/>
        </p:nvSpPr>
        <p:spPr>
          <a:xfrm>
            <a:off x="6423883" y="1505850"/>
            <a:ext cx="2720117" cy="1087065"/>
          </a:xfrm>
          <a:prstGeom prst="wedgeRoundRectCallout">
            <a:avLst>
              <a:gd name="adj1" fmla="val -123807"/>
              <a:gd name="adj2" fmla="val 114950"/>
              <a:gd name="adj3" fmla="val 16667"/>
            </a:avLst>
          </a:prstGeom>
          <a:gradFill flip="none" rotWithShape="1">
            <a:gsLst>
              <a:gs pos="0">
                <a:schemeClr val="accent5">
                  <a:shade val="70000"/>
                  <a:satMod val="150000"/>
                  <a:alpha val="41000"/>
                </a:schemeClr>
              </a:gs>
              <a:gs pos="34000">
                <a:schemeClr val="accent5">
                  <a:shade val="70000"/>
                  <a:satMod val="140000"/>
                  <a:alpha val="41000"/>
                </a:schemeClr>
              </a:gs>
              <a:gs pos="70000">
                <a:schemeClr val="accent5">
                  <a:tint val="100000"/>
                  <a:shade val="90000"/>
                  <a:satMod val="140000"/>
                  <a:alpha val="41000"/>
                </a:schemeClr>
              </a:gs>
              <a:gs pos="100000">
                <a:schemeClr val="accent5">
                  <a:tint val="100000"/>
                  <a:shade val="100000"/>
                  <a:satMod val="100000"/>
                  <a:alpha val="41000"/>
                </a:schemeClr>
              </a:gs>
            </a:gsLst>
            <a:path path="circle">
              <a:fillToRect l="100000" t="100000" r="100000" b="10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View the parallel provisioning tasks execution from AMPQ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029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8.0&quot;&gt;&lt;object type=&quot;1&quot; unique_id=&quot;10001&quot;&gt;&lt;object type=&quot;2&quot; unique_id=&quot;425665&quot;&gt;&lt;object type=&quot;3&quot; unique_id=&quot;425666&quot;&gt;&lt;property id=&quot;20148&quot; value=&quot;5&quot;/&gt;&lt;property id=&quot;20300&quot; value=&quot;Slide 1 - &amp;quot;Cloudmesh Resource Shifting&amp;quot;&quot;/&gt;&lt;property id=&quot;20307&quot; value=&quot;257&quot;/&gt;&lt;/object&gt;&lt;object type=&quot;3&quot; unique_id=&quot;426168&quot;&gt;&lt;property id=&quot;20148&quot; value=&quot;5&quot;/&gt;&lt;property id=&quot;20300&quot; value=&quot;Slide 2 - &amp;quot;Cloudmesh: from IaaS(NaaS) to Workflow (Orchestration)&amp;quot;&quot;/&gt;&lt;property id=&quot;20307&quot; value=&quot;292&quot;/&gt;&lt;/object&gt;&lt;object type=&quot;3&quot; unique_id=&quot;426169&quot;&gt;&lt;property id=&quot;20148&quot; value=&quot;5&quot;/&gt;&lt;property id=&quot;20300&quot; value=&quot;Slide 3 - &amp;quot;Genomic Sequence Analysis Automation&amp;quot;&quot;/&gt;&lt;property id=&quot;20307&quot; value=&quot;264&quot;/&gt;&lt;/object&gt;&lt;object type=&quot;3&quot; unique_id=&quot;426170&quot;&gt;&lt;property id=&quot;20148&quot; value=&quot;5&quot;/&gt;&lt;property id=&quot;20300&quot; value=&quot;Slide 4 - &amp;quot;PROTOTYPE&amp;quot;&quot;/&gt;&lt;property id=&quot;20307&quot; value=&quot;258&quot;/&gt;&lt;/object&gt;&lt;object type=&quot;3&quot; unique_id=&quot;426171&quot;&gt;&lt;property id=&quot;20148&quot; value=&quot;5&quot;/&gt;&lt;property id=&quot;20300&quot; value=&quot;Slide 5 - &amp;quot;… baremetal provisioner&amp;quot;&quot;/&gt;&lt;property id=&quot;20307&quot; value=&quot;259&quot;/&gt;&lt;/object&gt;&lt;object type=&quot;3&quot; unique_id=&quot;426172&quot;&gt;&lt;property id=&quot;20148&quot; value=&quot;5&quot;/&gt;&lt;property id=&quot;20300&quot; value=&quot;Slide 6 - &amp;quot;… baremetal provisioner policies&amp;quot;&quot;/&gt;&lt;property id=&quot;20307&quot; value=&quot;260&quot;/&gt;&lt;/object&gt;&lt;object type=&quot;3&quot; unique_id=&quot;426173&quot;&gt;&lt;property id=&quot;20148&quot; value=&quot;5&quot;/&gt;&lt;property id=&quot;20300&quot; value=&quot;Slide 7 - &amp;quot;… provisioning by selection&amp;quot;&quot;/&gt;&lt;property id=&quot;20307&quot; value=&quot;261&quot;/&gt;&lt;/object&gt;&lt;object type=&quot;3&quot; unique_id=&quot;426174&quot;&gt;&lt;property id=&quot;20148&quot; value=&quot;5&quot;/&gt;&lt;property id=&quot;20300&quot; value=&quot;Slide 8 - &amp;quot;… provisioning by specification&amp;quot;&quot;/&gt;&lt;property id=&quot;20307&quot; value=&quot;262&quot;/&gt;&lt;/object&gt;&lt;object type=&quot;3&quot; unique_id=&quot;426175&quot;&gt;&lt;property id=&quot;20148&quot; value=&quot;5&quot;/&gt;&lt;property id=&quot;20300&quot; value=&quot;Slide 9&quot;/&gt;&lt;property id=&quot;20307&quot; value=&quot;263&quot;/&gt;&lt;/object&gt;&lt;object type=&quot;3&quot; unique_id=&quot;426176&quot;&gt;&lt;property id=&quot;20148&quot; value=&quot;5&quot;/&gt;&lt;property id=&quot;20300&quot; value=&quot;Slide 10 - &amp;quot;Older&amp;quot;&quot;/&gt;&lt;property id=&quot;20307&quot; value=&quot;265&quot;/&gt;&lt;/object&gt;&lt;object type=&quot;3&quot; unique_id=&quot;426177&quot;&gt;&lt;property id=&quot;20148&quot; value=&quot;5&quot;/&gt;&lt;property id=&quot;20300&quot; value=&quot;Slide 11 - &amp;quot;Login to Federated Environment&amp;quot;&quot;/&gt;&lt;property id=&quot;20307&quot; value=&quot;266&quot;/&gt;&lt;/object&gt;&lt;object type=&quot;3&quot; unique_id=&quot;426178&quot;&gt;&lt;property id=&quot;20148&quot; value=&quot;5&quot;/&gt;&lt;property id=&quot;20300&quot; value=&quot;Slide 12 - &amp;quot;… after login you get to a start page&amp;quot;&quot;/&gt;&lt;property id=&quot;20307&quot; value=&quot;267&quot;/&gt;&lt;/object&gt;&lt;object type=&quot;3&quot; unique_id=&quot;426179&quot;&gt;&lt;property id=&quot;20148&quot; value=&quot;5&quot;/&gt;&lt;property id=&quot;20300&quot; value=&quot;Slide 13 - &amp;quot;… showing the profile&amp;quot;&quot;/&gt;&lt;property id=&quot;20307&quot; value=&quot;268&quot;/&gt;&lt;/object&gt;&lt;object type=&quot;3&quot; unique_id=&quot;426180&quot;&gt;&lt;property id=&quot;20148&quot; value=&quot;5&quot;/&gt;&lt;property id=&quot;20300&quot; value=&quot;Slide 14 - &amp;quot;… register a cloud&amp;quot;&quot;/&gt;&lt;property id=&quot;20307&quot; value=&quot;269&quot;/&gt;&lt;/object&gt;&lt;object type=&quot;3&quot; unique_id=&quot;426181&quot;&gt;&lt;property id=&quot;20148&quot; value=&quot;5&quot;/&gt;&lt;property id=&quot;20300&quot; value=&quot;Slide 15&quot;/&gt;&lt;property id=&quot;20307&quot; value=&quot;270&quot;/&gt;&lt;/object&gt;&lt;object type=&quot;3&quot; unique_id=&quot;426182&quot;&gt;&lt;property id=&quot;20148&quot; value=&quot;5&quot;/&gt;&lt;property id=&quot;20300&quot; value=&quot;Slide 16 - &amp;quot;… register a commercial cloud&amp;quot;&quot;/&gt;&lt;property id=&quot;20307&quot; value=&quot;271&quot;/&gt;&lt;/object&gt;&lt;object type=&quot;3&quot; unique_id=&quot;426183&quot;&gt;&lt;property id=&quot;20148&quot; value=&quot;5&quot;/&gt;&lt;property id=&quot;20300&quot; value=&quot;Slide 17 - &amp;quot;… register clouds&amp;quot;&quot;/&gt;&lt;property id=&quot;20307&quot; value=&quot;272&quot;/&gt;&lt;/object&gt;&lt;object type=&quot;3&quot; unique_id=&quot;426184&quot;&gt;&lt;property id=&quot;20148&quot; value=&quot;5&quot;/&gt;&lt;property id=&quot;20300&quot; value=&quot;Slide 18 - &amp;quot;… VMs&amp;quot;&quot;/&gt;&lt;property id=&quot;20307&quot; value=&quot;273&quot;/&gt;&lt;/object&gt;&lt;object type=&quot;3&quot; unique_id=&quot;426185&quot;&gt;&lt;property id=&quot;20148&quot; value=&quot;5&quot;/&gt;&lt;property id=&quot;20300&quot; value=&quot;Slide 19 - &amp;quot;… VMs&amp;quot;&quot;/&gt;&lt;property id=&quot;20307&quot; value=&quot;274&quot;/&gt;&lt;/object&gt;&lt;object type=&quot;3&quot; unique_id=&quot;426186&quot;&gt;&lt;property id=&quot;20148&quot; value=&quot;5&quot;/&gt;&lt;property id=&quot;20300&quot; value=&quot;Slide 20 - &amp;quot;… interacting with VMs with one button&amp;quot;&quot;/&gt;&lt;property id=&quot;20307&quot; value=&quot;275&quot;/&gt;&lt;/object&gt;&lt;object type=&quot;3&quot; unique_id=&quot;426187&quot;&gt;&lt;property id=&quot;20148&quot; value=&quot;5&quot;/&gt;&lt;property id=&quot;20300&quot; value=&quot;Slide 21 - &amp;quot;… setting default Flavor&amp;quot;&quot;/&gt;&lt;property id=&quot;20307&quot; value=&quot;276&quot;/&gt;&lt;/object&gt;&lt;object type=&quot;3&quot; unique_id=&quot;426188&quot;&gt;&lt;property id=&quot;20148&quot; value=&quot;5&quot;/&gt;&lt;property id=&quot;20300&quot; value=&quot;Slide 22 - &amp;quot;… setting default images&amp;quot;&quot;/&gt;&lt;property id=&quot;20307&quot; value=&quot;277&quot;/&gt;&lt;/object&gt;&lt;object type=&quot;3&quot; unique_id=&quot;426189&quot;&gt;&lt;property id=&quot;20148&quot; value=&quot;5&quot;/&gt;&lt;property id=&quot;20300&quot; value=&quot;Slide 23 - &amp;quot;… adding a VM&amp;quot;&quot;/&gt;&lt;property id=&quot;20307&quot; value=&quot;278&quot;/&gt;&lt;/object&gt;&lt;object type=&quot;3&quot; unique_id=&quot;426190&quot;&gt;&lt;property id=&quot;20148&quot; value=&quot;5&quot;/&gt;&lt;property id=&quot;20300&quot; value=&quot;Slide 24 - &amp;quot;… refresh the status&amp;quot;&quot;/&gt;&lt;property id=&quot;20307&quot; value=&quot;279&quot;/&gt;&lt;/object&gt;&lt;object type=&quot;3&quot; unique_id=&quot;426191&quot;&gt;&lt;property id=&quot;20148&quot; value=&quot;5&quot;/&gt;&lt;property id=&quot;20300&quot; value=&quot;Slide 25 - &amp;quot;… assigning IP&amp;quot;&quot;/&gt;&lt;property id=&quot;20307&quot; value=&quot;280&quot;/&gt;&lt;/object&gt;&lt;object type=&quot;3&quot; unique_id=&quot;426192&quot;&gt;&lt;property id=&quot;20148&quot; value=&quot;5&quot;/&gt;&lt;property id=&quot;20300&quot; value=&quot;Slide 26 - &amp;quot;… queue info&amp;quot;&quot;/&gt;&lt;property id=&quot;20307&quot; value=&quot;281&quot;/&gt;&lt;/object&gt;&lt;object type=&quot;3&quot; unique_id=&quot;426193&quot;&gt;&lt;property id=&quot;20148&quot; value=&quot;5&quot;/&gt;&lt;property id=&quot;20300&quot; value=&quot;Slide 27 - &amp;quot;… assigning IP&amp;quot;&quot;/&gt;&lt;property id=&quot;20307&quot; value=&quot;282&quot;/&gt;&lt;/object&gt;&lt;object type=&quot;3&quot; unique_id=&quot;426194&quot;&gt;&lt;property id=&quot;20148&quot; value=&quot;5&quot;/&gt;&lt;property id=&quot;20300&quot; value=&quot;Slide 28 - &amp;quot;… baremetal service status&amp;quot;&quot;/&gt;&lt;property id=&quot;20307&quot; value=&quot;283&quot;/&gt;&lt;/object&gt;&lt;object type=&quot;3&quot; unique_id=&quot;426195&quot;&gt;&lt;property id=&quot;20148&quot; value=&quot;5&quot;/&gt;&lt;property id=&quot;20300&quot; value=&quot;Slide 29 - &amp;quot;… baremetal provisioner&amp;quot;&quot;/&gt;&lt;property id=&quot;20307&quot; value=&quot;284&quot;/&gt;&lt;/object&gt;&lt;object type=&quot;3&quot; unique_id=&quot;426196&quot;&gt;&lt;property id=&quot;20148&quot; value=&quot;5&quot;/&gt;&lt;property id=&quot;20300&quot; value=&quot;Slide 30&quot;/&gt;&lt;property id=&quot;20307&quot; value=&quot;285&quot;/&gt;&lt;/object&gt;&lt;object type=&quot;3&quot; unique_id=&quot;426197&quot;&gt;&lt;property id=&quot;20148&quot; value=&quot;5&quot;/&gt;&lt;property id=&quot;20300&quot; value=&quot;Slide 31 - &amp;quot;Not yet completed …&amp;quot;&quot;/&gt;&lt;property id=&quot;20307&quot; value=&quot;286&quot;/&gt;&lt;/object&gt;&lt;object type=&quot;3&quot; unique_id=&quot;426198&quot;&gt;&lt;property id=&quot;20148&quot; value=&quot;5&quot;/&gt;&lt;property id=&quot;20300&quot; value=&quot;Slide 32 - &amp;quot;… federated service view&amp;quot;&quot;/&gt;&lt;property id=&quot;20307&quot; value=&quot;287&quot;/&gt;&lt;/object&gt;&lt;object type=&quot;3&quot; unique_id=&quot;426199&quot;&gt;&lt;property id=&quot;20148&quot; value=&quot;5&quot;/&gt;&lt;property id=&quot;20300&quot; value=&quot;Slide 33 - &amp;quot;… provisioning multiple machines through DAG&amp;quot;&quot;/&gt;&lt;property id=&quot;20307&quot; value=&quot;288&quot;/&gt;&lt;/object&gt;&lt;object type=&quot;3&quot; unique_id=&quot;426200&quot;&gt;&lt;property id=&quot;20148&quot; value=&quot;5&quot;/&gt;&lt;property id=&quot;20300&quot; value=&quot;Slide 34 - &amp;quot;Inventory&amp;quot;&quot;/&gt;&lt;property id=&quot;20307&quot; value=&quot;289&quot;/&gt;&lt;/object&gt;&lt;object type=&quot;3&quot; unique_id=&quot;426201&quot;&gt;&lt;property id=&quot;20148&quot; value=&quot;5&quot;/&gt;&lt;property id=&quot;20300&quot; value=&quot;Slide 35 - &amp;quot;Federated cloud metrics&amp;quot;&quot;/&gt;&lt;property id=&quot;20307&quot; value=&quot;290&quot;/&gt;&lt;/object&gt;&lt;object type=&quot;3&quot; unique_id=&quot;426202&quot;&gt;&lt;property id=&quot;20148&quot; value=&quot;5&quot;/&gt;&lt;property id=&quot;20300&quot; value=&quot;Slide 36 - &amp;quot;Rack Diagram&amp;quot;&quot;/&gt;&lt;property id=&quot;20307&quot; value=&quot;291&quot;/&gt;&lt;/object&gt;&lt;/object&gt;&lt;object type=&quot;8&quot; unique_id=&quot;425669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3|2|21|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oudmes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cloudmesh.thmx</Template>
  <TotalTime>21</TotalTime>
  <Words>301</Words>
  <Application>Microsoft Office PowerPoint</Application>
  <PresentationFormat>On-screen Show (4:3)</PresentationFormat>
  <Paragraphs>110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Arial</vt:lpstr>
      <vt:lpstr>cloudmesh</vt:lpstr>
      <vt:lpstr>Cloudmesh Resource Shifting</vt:lpstr>
      <vt:lpstr>Cloudmesh: from IaaS(NaaS) to Workflow (Orchestration)</vt:lpstr>
      <vt:lpstr>Genomic Sequence Analysis Automation</vt:lpstr>
      <vt:lpstr>PROTOTYPE</vt:lpstr>
      <vt:lpstr>… baremetal provisioner</vt:lpstr>
      <vt:lpstr>… baremetal provisioner policies</vt:lpstr>
      <vt:lpstr>… provisioning by selection</vt:lpstr>
      <vt:lpstr>… provisioning by specification</vt:lpstr>
      <vt:lpstr>PowerPoint Presentation</vt:lpstr>
      <vt:lpstr>Older</vt:lpstr>
      <vt:lpstr>Login to Federated Environment</vt:lpstr>
      <vt:lpstr>… after login you get to a start page</vt:lpstr>
      <vt:lpstr>… showing the profile</vt:lpstr>
      <vt:lpstr>… register a cloud</vt:lpstr>
      <vt:lpstr>PowerPoint Presentation</vt:lpstr>
      <vt:lpstr>… register a commercial cloud</vt:lpstr>
      <vt:lpstr>… register clouds</vt:lpstr>
      <vt:lpstr>… VMs</vt:lpstr>
      <vt:lpstr>… VMs</vt:lpstr>
      <vt:lpstr>… interacting with VMs with one button</vt:lpstr>
      <vt:lpstr>… setting default Flavor</vt:lpstr>
      <vt:lpstr>… setting default images</vt:lpstr>
      <vt:lpstr>… adding a VM</vt:lpstr>
      <vt:lpstr>… refresh the status</vt:lpstr>
      <vt:lpstr>… assigning IP</vt:lpstr>
      <vt:lpstr>… queue info</vt:lpstr>
      <vt:lpstr>… assigning IP</vt:lpstr>
      <vt:lpstr>… baremetal service status</vt:lpstr>
      <vt:lpstr>… baremetal provisioner</vt:lpstr>
      <vt:lpstr>PowerPoint Presentation</vt:lpstr>
      <vt:lpstr>Not yet completed …</vt:lpstr>
      <vt:lpstr>… federated service view</vt:lpstr>
      <vt:lpstr>… provisioning multiple machines through DAG</vt:lpstr>
      <vt:lpstr>Inventory</vt:lpstr>
      <vt:lpstr>Federated cloud metrics</vt:lpstr>
      <vt:lpstr>Rack Diagram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Cloudmesh Resource Shifting</dc:title>
  <dc:creator>Gregor</dc:creator>
  <cp:lastModifiedBy>Geoffrey Fox</cp:lastModifiedBy>
  <cp:revision>6</cp:revision>
  <dcterms:created xsi:type="dcterms:W3CDTF">2014-10-01T10:46:48Z</dcterms:created>
  <dcterms:modified xsi:type="dcterms:W3CDTF">2014-12-29T18:44:03Z</dcterms:modified>
</cp:coreProperties>
</file>