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2" r:id="rId4"/>
  </p:sldMasterIdLst>
  <p:notesMasterIdLst>
    <p:notesMasterId r:id="rId41"/>
  </p:notesMasterIdLst>
  <p:handoutMasterIdLst>
    <p:handoutMasterId r:id="rId42"/>
  </p:handoutMasterIdLst>
  <p:sldIdLst>
    <p:sldId id="1074" r:id="rId5"/>
    <p:sldId id="1156" r:id="rId6"/>
    <p:sldId id="1187" r:id="rId7"/>
    <p:sldId id="1088" r:id="rId8"/>
    <p:sldId id="1147" r:id="rId9"/>
    <p:sldId id="1188" r:id="rId10"/>
    <p:sldId id="1206" r:id="rId11"/>
    <p:sldId id="1207" r:id="rId12"/>
    <p:sldId id="1092" r:id="rId13"/>
    <p:sldId id="1105" r:id="rId14"/>
    <p:sldId id="1094" r:id="rId15"/>
    <p:sldId id="1186" r:id="rId16"/>
    <p:sldId id="1177" r:id="rId17"/>
    <p:sldId id="1173" r:id="rId18"/>
    <p:sldId id="1178" r:id="rId19"/>
    <p:sldId id="1174" r:id="rId20"/>
    <p:sldId id="1175" r:id="rId21"/>
    <p:sldId id="1189" r:id="rId22"/>
    <p:sldId id="1151" r:id="rId23"/>
    <p:sldId id="1208" r:id="rId24"/>
    <p:sldId id="1190" r:id="rId25"/>
    <p:sldId id="1201" r:id="rId26"/>
    <p:sldId id="1202" r:id="rId27"/>
    <p:sldId id="1203" r:id="rId28"/>
    <p:sldId id="1204" r:id="rId29"/>
    <p:sldId id="1205" r:id="rId30"/>
    <p:sldId id="1097" r:id="rId31"/>
    <p:sldId id="1200" r:id="rId32"/>
    <p:sldId id="1193" r:id="rId33"/>
    <p:sldId id="1179" r:id="rId34"/>
    <p:sldId id="1195" r:id="rId35"/>
    <p:sldId id="1180" r:id="rId36"/>
    <p:sldId id="1181" r:id="rId37"/>
    <p:sldId id="1182" r:id="rId38"/>
    <p:sldId id="1197" r:id="rId39"/>
    <p:sldId id="1183" r:id="rId40"/>
  </p:sldIdLst>
  <p:sldSz cx="9144000" cy="6858000" type="screen4x3"/>
  <p:notesSz cx="7251700" cy="95377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i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i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i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i="1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003399"/>
    <a:srgbClr val="008080"/>
    <a:srgbClr val="006666"/>
    <a:srgbClr val="CC0000"/>
    <a:srgbClr val="0066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2" autoAdjust="0"/>
    <p:restoredTop sz="94737" autoAdjust="0"/>
  </p:normalViewPr>
  <p:slideViewPr>
    <p:cSldViewPr>
      <p:cViewPr>
        <p:scale>
          <a:sx n="125" d="100"/>
          <a:sy n="125" d="100"/>
        </p:scale>
        <p:origin x="144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34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45" tIns="45373" rIns="90745" bIns="45373" numCol="1" anchor="t" anchorCtr="0" compatLnSpc="1">
            <a:prstTxWarp prst="textNoShape">
              <a:avLst/>
            </a:prstTxWarp>
          </a:bodyPr>
          <a:lstStyle>
            <a:lvl1pPr defTabSz="908050">
              <a:defRPr sz="1200" i="0"/>
            </a:lvl1pPr>
          </a:lstStyle>
          <a:p>
            <a:endParaRPr lang="en-US" altLang="en-US"/>
          </a:p>
        </p:txBody>
      </p:sp>
      <p:sp>
        <p:nvSpPr>
          <p:cNvPr id="1239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79875" y="0"/>
            <a:ext cx="317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45" tIns="45373" rIns="90745" bIns="45373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 i="0"/>
            </a:lvl1pPr>
          </a:lstStyle>
          <a:p>
            <a:endParaRPr lang="en-US" altLang="en-US"/>
          </a:p>
        </p:txBody>
      </p:sp>
      <p:sp>
        <p:nvSpPr>
          <p:cNvPr id="1239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83675"/>
            <a:ext cx="31734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45" tIns="45373" rIns="90745" bIns="45373" numCol="1" anchor="b" anchorCtr="0" compatLnSpc="1">
            <a:prstTxWarp prst="textNoShape">
              <a:avLst/>
            </a:prstTxWarp>
          </a:bodyPr>
          <a:lstStyle>
            <a:lvl1pPr defTabSz="908050">
              <a:defRPr sz="1200" i="0"/>
            </a:lvl1pPr>
          </a:lstStyle>
          <a:p>
            <a:endParaRPr lang="en-US" altLang="en-US"/>
          </a:p>
        </p:txBody>
      </p:sp>
      <p:sp>
        <p:nvSpPr>
          <p:cNvPr id="1239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79875" y="9083675"/>
            <a:ext cx="317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45" tIns="45373" rIns="90745" bIns="45373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 i="0"/>
            </a:lvl1pPr>
          </a:lstStyle>
          <a:p>
            <a:fld id="{DFC6D6C9-5814-4948-A00D-F098AA9737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237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788" y="4529138"/>
            <a:ext cx="5318125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20" tIns="46478" rIns="94620" bIns="46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1425" y="715963"/>
            <a:ext cx="4768850" cy="35766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418465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image" Target="../media/image1.png"/><Relationship Id="rId6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191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91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191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A559F-4BB5-B14B-BE29-D64C8335CA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6154220"/>
            <a:ext cx="9144000" cy="7037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81" y="6340068"/>
            <a:ext cx="1779117" cy="275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6340375"/>
            <a:ext cx="1238250" cy="3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9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9" r:id="rId2"/>
    <p:sldLayoutId id="2147483812" r:id="rId3"/>
    <p:sldLayoutId id="2147483808" r:id="rId4"/>
    <p:sldLayoutId id="2147483802" r:id="rId5"/>
    <p:sldLayoutId id="2147483796" r:id="rId6"/>
    <p:sldLayoutId id="2147483793" r:id="rId7"/>
    <p:sldLayoutId id="2147483790" r:id="rId8"/>
    <p:sldLayoutId id="2147483789" r:id="rId9"/>
    <p:sldLayoutId id="2147483788" r:id="rId10"/>
    <p:sldLayoutId id="2147483787" r:id="rId11"/>
    <p:sldLayoutId id="2147483786" r:id="rId12"/>
    <p:sldLayoutId id="2147483785" r:id="rId13"/>
    <p:sldLayoutId id="2147483784" r:id="rId14"/>
    <p:sldLayoutId id="2147483783" r:id="rId15"/>
    <p:sldLayoutId id="2147483782" r:id="rId16"/>
    <p:sldLayoutId id="2147483781" r:id="rId17"/>
    <p:sldLayoutId id="2147483780" r:id="rId18"/>
    <p:sldLayoutId id="2147483779" r:id="rId19"/>
    <p:sldLayoutId id="2147483825" r:id="rId20"/>
    <p:sldLayoutId id="2147483826" r:id="rId21"/>
    <p:sldLayoutId id="2147483824" r:id="rId22"/>
    <p:sldLayoutId id="2147483823" r:id="rId23"/>
    <p:sldLayoutId id="2147483822" r:id="rId24"/>
    <p:sldLayoutId id="2147483820" r:id="rId25"/>
    <p:sldLayoutId id="2147483818" r:id="rId26"/>
    <p:sldLayoutId id="2147483770" r:id="rId27"/>
    <p:sldLayoutId id="2147483811" r:id="rId28"/>
    <p:sldLayoutId id="2147483817" r:id="rId29"/>
    <p:sldLayoutId id="2147483816" r:id="rId30"/>
    <p:sldLayoutId id="2147483815" r:id="rId31"/>
    <p:sldLayoutId id="2147483813" r:id="rId32"/>
    <p:sldLayoutId id="2147483810" r:id="rId33"/>
    <p:sldLayoutId id="2147483809" r:id="rId34"/>
    <p:sldLayoutId id="2147483763" r:id="rId35"/>
    <p:sldLayoutId id="2147483805" r:id="rId36"/>
    <p:sldLayoutId id="2147483804" r:id="rId37"/>
    <p:sldLayoutId id="2147483803" r:id="rId38"/>
    <p:sldLayoutId id="2147483801" r:id="rId39"/>
    <p:sldLayoutId id="2147483798" r:id="rId40"/>
    <p:sldLayoutId id="2147483797" r:id="rId41"/>
    <p:sldLayoutId id="2147483795" r:id="rId42"/>
    <p:sldLayoutId id="2147483794" r:id="rId43"/>
    <p:sldLayoutId id="2147483792" r:id="rId44"/>
    <p:sldLayoutId id="2147483735" r:id="rId45"/>
    <p:sldLayoutId id="2147483814" r:id="rId46"/>
    <p:sldLayoutId id="2147483800" r:id="rId47"/>
    <p:sldLayoutId id="2147483799" r:id="rId48"/>
    <p:sldLayoutId id="2147483737" r:id="rId49"/>
    <p:sldLayoutId id="2147483738" r:id="rId50"/>
    <p:sldLayoutId id="2147483791" r:id="rId51"/>
    <p:sldLayoutId id="2147483771" r:id="rId52"/>
    <p:sldLayoutId id="2147483762" r:id="rId53"/>
    <p:sldLayoutId id="2147483807" r:id="rId54"/>
    <p:sldLayoutId id="2147483806" r:id="rId55"/>
    <p:sldLayoutId id="2147483741" r:id="rId56"/>
    <p:sldLayoutId id="2147483742" r:id="rId57"/>
    <p:sldLayoutId id="2147483743" r:id="rId5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base" latinLnBrk="0" hangingPunct="1">
        <a:lnSpc>
          <a:spcPct val="9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Tx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base" latinLnBrk="0" hangingPunct="1">
        <a:lnSpc>
          <a:spcPct val="9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Tx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base" latinLnBrk="0" hangingPunct="1">
        <a:lnSpc>
          <a:spcPct val="9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Tx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.tiff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5.tiff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7037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Placeholder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03779"/>
            <a:ext cx="9144000" cy="545044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990600" y="990600"/>
            <a:ext cx="8153400" cy="61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6000" b="1" i="0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2pPr>
            <a:lvl3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3pPr>
            <a:lvl4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4pPr>
            <a:lvl5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5pPr>
            <a:lvl6pPr marL="4572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6pPr>
            <a:lvl7pPr marL="9144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7pPr>
            <a:lvl8pPr marL="13716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8pPr>
            <a:lvl9pPr marL="18288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9pPr>
          </a:lstStyle>
          <a:p>
            <a:pPr algn="l"/>
            <a:r>
              <a:rPr lang="en-US" sz="3600" b="0" dirty="0" smtClean="0">
                <a:solidFill>
                  <a:prstClr val="white"/>
                </a:solidFill>
                <a:latin typeface="Arial"/>
                <a:cs typeface="Arial"/>
              </a:rPr>
              <a:t>Virtual </a:t>
            </a:r>
            <a:r>
              <a:rPr lang="en-US" sz="3600" b="0" smtClean="0">
                <a:solidFill>
                  <a:prstClr val="white"/>
                </a:solidFill>
                <a:latin typeface="Arial"/>
                <a:cs typeface="Arial"/>
              </a:rPr>
              <a:t>Clusters Production Experience</a:t>
            </a:r>
            <a:endParaRPr lang="en-US" sz="3600" b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267200" y="1539289"/>
            <a:ext cx="4419600" cy="234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6000" b="1" i="0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2pPr>
            <a:lvl3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3pPr>
            <a:lvl4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4pPr>
            <a:lvl5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5pPr>
            <a:lvl6pPr marL="4572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6pPr>
            <a:lvl7pPr marL="9144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7pPr>
            <a:lvl8pPr marL="13716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8pPr>
            <a:lvl9pPr marL="18288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9pPr>
          </a:lstStyle>
          <a:p>
            <a:pPr algn="l"/>
            <a:r>
              <a:rPr lang="en-US" sz="2800" b="0" dirty="0" err="1" smtClean="0">
                <a:solidFill>
                  <a:prstClr val="white"/>
                </a:solidFill>
                <a:latin typeface="Arial"/>
                <a:cs typeface="Arial"/>
              </a:rPr>
              <a:t>Gregor</a:t>
            </a:r>
            <a:r>
              <a:rPr lang="en-US" sz="2800" b="0" dirty="0" smtClean="0">
                <a:solidFill>
                  <a:prstClr val="white"/>
                </a:solidFill>
                <a:latin typeface="Arial"/>
                <a:cs typeface="Arial"/>
              </a:rPr>
              <a:t> von </a:t>
            </a:r>
            <a:r>
              <a:rPr lang="en-US" sz="2800" b="0" dirty="0" err="1" smtClean="0">
                <a:solidFill>
                  <a:prstClr val="white"/>
                </a:solidFill>
                <a:latin typeface="Arial"/>
                <a:cs typeface="Arial"/>
              </a:rPr>
              <a:t>Laszewski</a:t>
            </a:r>
            <a:r>
              <a:rPr lang="en-US" sz="2800" b="0" dirty="0" smtClean="0">
                <a:solidFill>
                  <a:prstClr val="white"/>
                </a:solidFill>
                <a:latin typeface="Arial"/>
                <a:cs typeface="Arial"/>
              </a:rPr>
              <a:t>, IU</a:t>
            </a:r>
          </a:p>
          <a:p>
            <a:pPr algn="l"/>
            <a:r>
              <a:rPr lang="en-US" sz="1800" b="0" dirty="0" err="1" smtClean="0">
                <a:solidFill>
                  <a:prstClr val="white"/>
                </a:solidFill>
                <a:latin typeface="Arial"/>
                <a:cs typeface="Arial"/>
              </a:rPr>
              <a:t>Fugang</a:t>
            </a:r>
            <a:r>
              <a:rPr lang="en-US" sz="1800" b="0" dirty="0" smtClean="0">
                <a:solidFill>
                  <a:prstClr val="white"/>
                </a:solidFill>
                <a:latin typeface="Arial"/>
                <a:cs typeface="Arial"/>
              </a:rPr>
              <a:t> Wang, IU</a:t>
            </a:r>
          </a:p>
          <a:p>
            <a:pPr algn="l"/>
            <a:r>
              <a:rPr lang="en-US" sz="1800" b="0" dirty="0">
                <a:solidFill>
                  <a:prstClr val="white"/>
                </a:solidFill>
                <a:latin typeface="Arial"/>
                <a:cs typeface="Arial"/>
              </a:rPr>
              <a:t>Dmitry </a:t>
            </a:r>
            <a:r>
              <a:rPr lang="en-US" sz="1800" b="0" dirty="0" err="1">
                <a:solidFill>
                  <a:prstClr val="white"/>
                </a:solidFill>
                <a:latin typeface="Arial"/>
                <a:cs typeface="Arial"/>
              </a:rPr>
              <a:t>Mishin</a:t>
            </a:r>
            <a:endParaRPr lang="en-US" sz="1800" b="0" dirty="0">
              <a:solidFill>
                <a:prstClr val="white"/>
              </a:solidFill>
              <a:latin typeface="Arial"/>
              <a:cs typeface="Arial"/>
            </a:endParaRPr>
          </a:p>
          <a:p>
            <a:pPr algn="l"/>
            <a:r>
              <a:rPr lang="en-US" sz="1800" b="0" dirty="0">
                <a:solidFill>
                  <a:prstClr val="white"/>
                </a:solidFill>
                <a:latin typeface="Arial"/>
                <a:cs typeface="Arial"/>
              </a:rPr>
              <a:t>Trevor </a:t>
            </a:r>
            <a:r>
              <a:rPr lang="en-US" sz="1800" b="0" dirty="0" smtClean="0">
                <a:solidFill>
                  <a:prstClr val="white"/>
                </a:solidFill>
                <a:latin typeface="Arial"/>
                <a:cs typeface="Arial"/>
              </a:rPr>
              <a:t>Cooper</a:t>
            </a:r>
          </a:p>
          <a:p>
            <a:pPr algn="l"/>
            <a:r>
              <a:rPr lang="en-US" sz="1800" b="0" dirty="0" smtClean="0">
                <a:solidFill>
                  <a:prstClr val="white"/>
                </a:solidFill>
                <a:latin typeface="Arial"/>
                <a:cs typeface="Arial"/>
              </a:rPr>
              <a:t>Christopher Irving</a:t>
            </a:r>
          </a:p>
          <a:p>
            <a:pPr algn="l"/>
            <a:r>
              <a:rPr lang="en-US" sz="1800" b="0" dirty="0" smtClean="0">
                <a:solidFill>
                  <a:prstClr val="white"/>
                </a:solidFill>
                <a:latin typeface="Arial"/>
                <a:cs typeface="Arial"/>
              </a:rPr>
              <a:t>Phil </a:t>
            </a:r>
            <a:r>
              <a:rPr lang="en-US" sz="1800" b="0" dirty="0" smtClean="0">
                <a:solidFill>
                  <a:prstClr val="white"/>
                </a:solidFill>
                <a:latin typeface="Arial"/>
                <a:cs typeface="Arial"/>
              </a:rPr>
              <a:t>Papadopoulos</a:t>
            </a:r>
          </a:p>
          <a:p>
            <a:pPr algn="l"/>
            <a:r>
              <a:rPr lang="en-US" sz="1800" b="0" dirty="0" smtClean="0">
                <a:solidFill>
                  <a:prstClr val="white"/>
                </a:solidFill>
                <a:latin typeface="Arial"/>
                <a:cs typeface="Arial"/>
              </a:rPr>
              <a:t>Geoffrey C. Fox</a:t>
            </a:r>
            <a:endParaRPr lang="en-US" sz="1800" b="0" dirty="0">
              <a:solidFill>
                <a:prstClr val="white"/>
              </a:solidFill>
              <a:latin typeface="Arial"/>
              <a:cs typeface="Arial"/>
            </a:endParaRPr>
          </a:p>
          <a:p>
            <a:pPr algn="l"/>
            <a:endParaRPr lang="en-US" sz="1800" b="0" dirty="0" smtClean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0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>
            <a:off x="3300599" y="2898578"/>
            <a:ext cx="5763298" cy="29974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 bwMode="auto">
          <a:xfrm>
            <a:off x="1662794" y="3447497"/>
            <a:ext cx="838200" cy="533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48" y="2805154"/>
            <a:ext cx="142859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i="0" dirty="0" smtClean="0">
                <a:solidFill>
                  <a:prstClr val="black"/>
                </a:solidFill>
                <a:latin typeface="Calibri"/>
              </a:rPr>
              <a:t>Request nodes</a:t>
            </a:r>
          </a:p>
          <a:p>
            <a:pPr marL="171450" indent="-171450">
              <a:buFont typeface="Arial"/>
              <a:buChar char="•"/>
            </a:pPr>
            <a:r>
              <a:rPr lang="en-US" sz="1200" i="0" dirty="0" smtClean="0">
                <a:solidFill>
                  <a:prstClr val="black"/>
                </a:solidFill>
                <a:latin typeface="Calibri"/>
              </a:rPr>
              <a:t>Console &amp; power</a:t>
            </a:r>
            <a:endParaRPr lang="en-US" sz="1200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548" y="1943998"/>
            <a:ext cx="227498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i="0" dirty="0" smtClean="0">
                <a:solidFill>
                  <a:prstClr val="black"/>
                </a:solidFill>
                <a:latin typeface="Calibri"/>
              </a:rPr>
              <a:t>Scheduling</a:t>
            </a:r>
          </a:p>
          <a:p>
            <a:pPr marL="171450" indent="-171450">
              <a:buFont typeface="Arial"/>
              <a:buChar char="•"/>
            </a:pPr>
            <a:r>
              <a:rPr lang="en-US" sz="1200" i="0" dirty="0" smtClean="0">
                <a:solidFill>
                  <a:prstClr val="black"/>
                </a:solidFill>
                <a:latin typeface="Calibri"/>
              </a:rPr>
              <a:t>Storage management</a:t>
            </a:r>
          </a:p>
          <a:p>
            <a:pPr marL="171450" indent="-171450">
              <a:buFont typeface="Arial"/>
              <a:buChar char="•"/>
            </a:pPr>
            <a:r>
              <a:rPr lang="en-US" sz="1200" i="0" dirty="0" smtClean="0">
                <a:solidFill>
                  <a:prstClr val="black"/>
                </a:solidFill>
                <a:latin typeface="Calibri"/>
              </a:rPr>
              <a:t>Coordinating network changes</a:t>
            </a:r>
          </a:p>
          <a:p>
            <a:pPr marL="171450" indent="-171450">
              <a:buFont typeface="Arial"/>
              <a:buChar char="•"/>
            </a:pPr>
            <a:r>
              <a:rPr lang="en-US" sz="1200" i="0" dirty="0" smtClean="0">
                <a:solidFill>
                  <a:prstClr val="black"/>
                </a:solidFill>
                <a:latin typeface="Calibri"/>
              </a:rPr>
              <a:t>VM launch &amp; shutdown</a:t>
            </a:r>
            <a:endParaRPr lang="en-US" sz="1200" i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7091" y="1673748"/>
            <a:ext cx="2506716" cy="307777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prstClr val="black"/>
                </a:solidFill>
              </a:rPr>
              <a:t>Active virtual compute nodes</a:t>
            </a:r>
            <a:endParaRPr lang="en-US" sz="1400" i="0" dirty="0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212864" y="2971800"/>
            <a:ext cx="7713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prstClr val="black"/>
                </a:solidFill>
              </a:rPr>
              <a:t>Active</a:t>
            </a:r>
          </a:p>
          <a:p>
            <a:r>
              <a:rPr lang="en-US" sz="1400" i="0" dirty="0" smtClean="0">
                <a:solidFill>
                  <a:prstClr val="black"/>
                </a:solidFill>
              </a:rPr>
              <a:t>Disk </a:t>
            </a:r>
          </a:p>
          <a:p>
            <a:r>
              <a:rPr lang="en-US" sz="1400" i="0" dirty="0">
                <a:solidFill>
                  <a:prstClr val="black"/>
                </a:solidFill>
              </a:rPr>
              <a:t>I</a:t>
            </a:r>
            <a:r>
              <a:rPr lang="en-US" sz="1400" i="0" dirty="0" smtClean="0">
                <a:solidFill>
                  <a:prstClr val="black"/>
                </a:solidFill>
              </a:rPr>
              <a:t>mages</a:t>
            </a:r>
            <a:endParaRPr lang="en-US" sz="1400" i="0" dirty="0">
              <a:solidFill>
                <a:prstClr val="black"/>
              </a:solidFill>
            </a:endParaRPr>
          </a:p>
        </p:txBody>
      </p:sp>
      <p:cxnSp>
        <p:nvCxnSpPr>
          <p:cNvPr id="59" name="Straight Connector 58"/>
          <p:cNvCxnSpPr>
            <a:stCxn id="62" idx="3"/>
            <a:endCxn id="63" idx="2"/>
          </p:cNvCxnSpPr>
          <p:nvPr/>
        </p:nvCxnSpPr>
        <p:spPr bwMode="auto">
          <a:xfrm flipV="1">
            <a:off x="6826656" y="3352251"/>
            <a:ext cx="789441" cy="393887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stCxn id="62" idx="1"/>
            <a:endCxn id="93" idx="3"/>
          </p:cNvCxnSpPr>
          <p:nvPr/>
        </p:nvCxnSpPr>
        <p:spPr bwMode="auto">
          <a:xfrm flipH="1">
            <a:off x="5040991" y="3746138"/>
            <a:ext cx="337865" cy="77320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42" idx="1"/>
            <a:endCxn id="93" idx="3"/>
          </p:cNvCxnSpPr>
          <p:nvPr/>
        </p:nvCxnSpPr>
        <p:spPr bwMode="auto">
          <a:xfrm flipH="1" flipV="1">
            <a:off x="5040991" y="4519338"/>
            <a:ext cx="1066800" cy="245975"/>
          </a:xfrm>
          <a:prstGeom prst="line">
            <a:avLst/>
          </a:prstGeom>
          <a:solidFill>
            <a:schemeClr val="accent1"/>
          </a:solidFill>
          <a:ln w="2857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47" idx="1"/>
            <a:endCxn id="93" idx="3"/>
          </p:cNvCxnSpPr>
          <p:nvPr/>
        </p:nvCxnSpPr>
        <p:spPr bwMode="auto">
          <a:xfrm flipH="1">
            <a:off x="5040991" y="4229192"/>
            <a:ext cx="686205" cy="290146"/>
          </a:xfrm>
          <a:prstGeom prst="line">
            <a:avLst/>
          </a:prstGeom>
          <a:solidFill>
            <a:schemeClr val="accent1"/>
          </a:solidFill>
          <a:ln w="2857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itle 1"/>
          <p:cNvSpPr>
            <a:spLocks noGrp="1"/>
          </p:cNvSpPr>
          <p:nvPr>
            <p:ph type="title"/>
          </p:nvPr>
        </p:nvSpPr>
        <p:spPr>
          <a:xfrm>
            <a:off x="381000" y="198437"/>
            <a:ext cx="8229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User Perspective</a:t>
            </a:r>
            <a:r>
              <a:rPr lang="en-US" dirty="0"/>
              <a:t/>
            </a:r>
            <a:br>
              <a:rPr lang="en-US" dirty="0"/>
            </a:br>
            <a:r>
              <a:rPr lang="en-US" sz="3600" i="1" u="sng" dirty="0"/>
              <a:t>User</a:t>
            </a:r>
            <a:r>
              <a:rPr lang="en-US" sz="3600" dirty="0"/>
              <a:t> is a system administrator –we give them their own HPC cluster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6195600" y="2341936"/>
            <a:ext cx="2350498" cy="307777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prstClr val="black"/>
                </a:solidFill>
              </a:rPr>
              <a:t>Attached and synchronized</a:t>
            </a:r>
            <a:endParaRPr lang="en-US" sz="1400" i="0" dirty="0">
              <a:solidFill>
                <a:prstClr val="black"/>
              </a:solidFill>
            </a:endParaRPr>
          </a:p>
        </p:txBody>
      </p:sp>
      <p:sp>
        <p:nvSpPr>
          <p:cNvPr id="62" name="Rounded Rectangle 61"/>
          <p:cNvSpPr/>
          <p:nvPr/>
        </p:nvSpPr>
        <p:spPr bwMode="auto">
          <a:xfrm>
            <a:off x="5378856" y="3327038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63" name="Can 62"/>
          <p:cNvSpPr/>
          <p:nvPr/>
        </p:nvSpPr>
        <p:spPr bwMode="auto">
          <a:xfrm>
            <a:off x="7616097" y="3237951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64" name="Can 63"/>
          <p:cNvSpPr/>
          <p:nvPr/>
        </p:nvSpPr>
        <p:spPr bwMode="auto">
          <a:xfrm>
            <a:off x="7768497" y="3390351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65" name="Can 64"/>
          <p:cNvSpPr/>
          <p:nvPr/>
        </p:nvSpPr>
        <p:spPr bwMode="auto">
          <a:xfrm>
            <a:off x="7920897" y="3542751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cxnSp>
        <p:nvCxnSpPr>
          <p:cNvPr id="66" name="Straight Connector 65"/>
          <p:cNvCxnSpPr>
            <a:stCxn id="47" idx="3"/>
            <a:endCxn id="64" idx="2"/>
          </p:cNvCxnSpPr>
          <p:nvPr/>
        </p:nvCxnSpPr>
        <p:spPr bwMode="auto">
          <a:xfrm flipV="1">
            <a:off x="7174996" y="3504651"/>
            <a:ext cx="593501" cy="724541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42" idx="3"/>
            <a:endCxn id="65" idx="3"/>
          </p:cNvCxnSpPr>
          <p:nvPr/>
        </p:nvCxnSpPr>
        <p:spPr bwMode="auto">
          <a:xfrm flipV="1">
            <a:off x="7555591" y="3771351"/>
            <a:ext cx="479606" cy="993962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 useBgFill="1">
        <p:nvSpPr>
          <p:cNvPr id="73" name="TextBox 72"/>
          <p:cNvSpPr txBox="1"/>
          <p:nvPr/>
        </p:nvSpPr>
        <p:spPr>
          <a:xfrm>
            <a:off x="7936186" y="5032013"/>
            <a:ext cx="801823" cy="73866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prstClr val="black"/>
                </a:solidFill>
              </a:rPr>
              <a:t>Inactive</a:t>
            </a:r>
          </a:p>
          <a:p>
            <a:r>
              <a:rPr lang="en-US" sz="1400" i="0" dirty="0" smtClean="0">
                <a:solidFill>
                  <a:prstClr val="black"/>
                </a:solidFill>
              </a:rPr>
              <a:t>Disk </a:t>
            </a:r>
          </a:p>
          <a:p>
            <a:r>
              <a:rPr lang="en-US" sz="1400" i="0" dirty="0">
                <a:solidFill>
                  <a:prstClr val="black"/>
                </a:solidFill>
              </a:rPr>
              <a:t>I</a:t>
            </a:r>
            <a:r>
              <a:rPr lang="en-US" sz="1400" i="0" dirty="0" smtClean="0">
                <a:solidFill>
                  <a:prstClr val="black"/>
                </a:solidFill>
              </a:rPr>
              <a:t>mages</a:t>
            </a:r>
            <a:endParaRPr lang="en-US" sz="1400" i="0" dirty="0">
              <a:solidFill>
                <a:prstClr val="black"/>
              </a:solidFill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5727196" y="3810092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6107791" y="4346213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cxnSp>
        <p:nvCxnSpPr>
          <p:cNvPr id="81" name="Straight Arrow Connector 80"/>
          <p:cNvCxnSpPr>
            <a:stCxn id="48" idx="2"/>
            <a:endCxn id="62" idx="0"/>
          </p:cNvCxnSpPr>
          <p:nvPr/>
        </p:nvCxnSpPr>
        <p:spPr>
          <a:xfrm>
            <a:off x="5570449" y="1981525"/>
            <a:ext cx="532307" cy="1345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165" idx="2"/>
          </p:cNvCxnSpPr>
          <p:nvPr/>
        </p:nvCxnSpPr>
        <p:spPr>
          <a:xfrm>
            <a:off x="7370849" y="2649713"/>
            <a:ext cx="0" cy="682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 bwMode="auto">
          <a:xfrm>
            <a:off x="3593191" y="4100238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Persistent</a:t>
            </a:r>
          </a:p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Virtual</a:t>
            </a:r>
          </a:p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Frontend</a:t>
            </a:r>
          </a:p>
        </p:txBody>
      </p:sp>
      <p:sp>
        <p:nvSpPr>
          <p:cNvPr id="109" name="Rounded Rectangle 108"/>
          <p:cNvSpPr/>
          <p:nvPr/>
        </p:nvSpPr>
        <p:spPr bwMode="auto">
          <a:xfrm>
            <a:off x="2584598" y="2018593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Nucleus</a:t>
            </a:r>
          </a:p>
        </p:txBody>
      </p:sp>
      <p:sp>
        <p:nvSpPr>
          <p:cNvPr id="110" name="Rounded Rectangle 109"/>
          <p:cNvSpPr/>
          <p:nvPr/>
        </p:nvSpPr>
        <p:spPr bwMode="auto">
          <a:xfrm>
            <a:off x="2576699" y="2872129"/>
            <a:ext cx="1447800" cy="32112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smtClean="0">
                <a:solidFill>
                  <a:prstClr val="black"/>
                </a:solidFill>
              </a:rPr>
              <a:t>API</a:t>
            </a:r>
            <a:endParaRPr lang="en-US" sz="1400" b="1" i="0" dirty="0" smtClean="0">
              <a:solidFill>
                <a:prstClr val="black"/>
              </a:solidFill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2276272" y="3139889"/>
            <a:ext cx="308326" cy="250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199025" y="4419692"/>
            <a:ext cx="381000" cy="381000"/>
            <a:chOff x="8345077" y="3739821"/>
            <a:chExt cx="381000" cy="381000"/>
          </a:xfrm>
        </p:grpSpPr>
        <p:sp>
          <p:nvSpPr>
            <p:cNvPr id="70" name="Can 69"/>
            <p:cNvSpPr/>
            <p:nvPr/>
          </p:nvSpPr>
          <p:spPr bwMode="auto">
            <a:xfrm>
              <a:off x="8345077" y="3739821"/>
              <a:ext cx="228600" cy="228600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1000" b="1" i="0" smtClean="0">
                <a:solidFill>
                  <a:prstClr val="black"/>
                </a:solidFill>
              </a:endParaRPr>
            </a:p>
          </p:txBody>
        </p:sp>
        <p:sp>
          <p:nvSpPr>
            <p:cNvPr id="71" name="Can 70"/>
            <p:cNvSpPr/>
            <p:nvPr/>
          </p:nvSpPr>
          <p:spPr bwMode="auto">
            <a:xfrm>
              <a:off x="8497477" y="3892221"/>
              <a:ext cx="228600" cy="228600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1000" b="1" i="0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76" y="4441463"/>
            <a:ext cx="2512242" cy="1546599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655024" y="4729109"/>
            <a:ext cx="1428053" cy="696829"/>
            <a:chOff x="914400" y="4648200"/>
            <a:chExt cx="1082675" cy="40835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 bwMode="auto">
            <a:xfrm>
              <a:off x="914400" y="4648200"/>
              <a:ext cx="1082675" cy="40835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1000" b="1" i="0" smtClean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724400"/>
              <a:ext cx="894851" cy="292230"/>
            </a:xfrm>
            <a:prstGeom prst="rect">
              <a:avLst/>
            </a:prstGeom>
            <a:effectLst/>
          </p:spPr>
        </p:pic>
      </p:grpSp>
      <p:cxnSp>
        <p:nvCxnSpPr>
          <p:cNvPr id="118" name="Straight Connector 117"/>
          <p:cNvCxnSpPr/>
          <p:nvPr/>
        </p:nvCxnSpPr>
        <p:spPr>
          <a:xfrm flipV="1">
            <a:off x="1792293" y="4061483"/>
            <a:ext cx="172069" cy="353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18577" y="3922984"/>
            <a:ext cx="145283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i="0" dirty="0" err="1" smtClean="0">
                <a:solidFill>
                  <a:prstClr val="black"/>
                </a:solidFill>
                <a:latin typeface="Calibri"/>
              </a:rPr>
              <a:t>Cloudmesh</a:t>
            </a:r>
            <a:r>
              <a:rPr lang="en-US" sz="1200" i="0" dirty="0" smtClean="0">
                <a:solidFill>
                  <a:prstClr val="black"/>
                </a:solidFill>
                <a:latin typeface="Calibri"/>
              </a:rPr>
              <a:t> Client</a:t>
            </a:r>
            <a:endParaRPr lang="en-US" sz="1200" i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1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62950" cy="1325563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Production Data </a:t>
            </a:r>
            <a:r>
              <a:rPr lang="en-US" sz="3600" i="1" dirty="0"/>
              <a:t>Storage/Filesystems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886700" cy="4419600"/>
          </a:xfrm>
        </p:spPr>
        <p:txBody>
          <a:bodyPr>
            <a:normAutofit lnSpcReduction="10000"/>
          </a:bodyPr>
          <a:lstStyle/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</a:rPr>
              <a:t>Local </a:t>
            </a:r>
            <a:r>
              <a:rPr lang="en-US" dirty="0">
                <a:solidFill>
                  <a:srgbClr val="000000"/>
                </a:solidFill>
              </a:rPr>
              <a:t>SSD storage on each compute node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</a:rPr>
              <a:t>Local </a:t>
            </a:r>
            <a:r>
              <a:rPr lang="en-US" dirty="0">
                <a:solidFill>
                  <a:srgbClr val="000000"/>
                </a:solidFill>
              </a:rPr>
              <a:t>(SDSC) network access same as compute nodes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</a:rPr>
              <a:t>Modest (TB) storage available via NFS </a:t>
            </a:r>
            <a:r>
              <a:rPr lang="en-US" dirty="0" smtClean="0">
                <a:solidFill>
                  <a:srgbClr val="000000"/>
                </a:solidFill>
              </a:rPr>
              <a:t>now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</a:rPr>
              <a:t>Integration of custom storage into the production system (example Kansas)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</a:rPr>
              <a:t>Possible Future Feature: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</a:rPr>
              <a:t>Limited </a:t>
            </a:r>
            <a:r>
              <a:rPr lang="en-US" dirty="0">
                <a:solidFill>
                  <a:srgbClr val="000000"/>
                </a:solidFill>
              </a:rPr>
              <a:t>number of large SSD nodes (1.4TB) for large VM images</a:t>
            </a:r>
          </a:p>
          <a:p>
            <a:pPr>
              <a:lnSpc>
                <a:spcPct val="105000"/>
              </a:lnSpc>
              <a:spcBef>
                <a:spcPts val="600"/>
              </a:spcBef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914400"/>
          </a:xfrm>
        </p:spPr>
        <p:txBody>
          <a:bodyPr>
            <a:normAutofit/>
          </a:bodyPr>
          <a:lstStyle/>
          <a:p>
            <a:r>
              <a:rPr lang="en-US" sz="4000" i="1" dirty="0"/>
              <a:t>Cloudmesh </a:t>
            </a:r>
            <a:r>
              <a:rPr lang="en-US" sz="4000" i="1" dirty="0" smtClean="0"/>
              <a:t>Client Tool</a:t>
            </a:r>
            <a:endParaRPr lang="en-US" sz="2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7886700" cy="47244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/>
              <a:t>Easy to use CLI and command shell</a:t>
            </a:r>
            <a:r>
              <a:rPr lang="en-US" sz="2400" dirty="0"/>
              <a:t>, allowing the use of Comet as infrastructure for virtual cluster management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endParaRPr lang="en-US" sz="2400" dirty="0"/>
          </a:p>
          <a:p>
            <a:pPr algn="just"/>
            <a:r>
              <a:rPr lang="en-US" sz="2400" b="1" dirty="0" smtClean="0"/>
              <a:t>Enables </a:t>
            </a:r>
            <a:r>
              <a:rPr lang="en-US" sz="2400" b="1" dirty="0"/>
              <a:t>access to </a:t>
            </a:r>
            <a:r>
              <a:rPr lang="en-US" sz="2400" b="1" dirty="0" smtClean="0"/>
              <a:t>hybrid clouds</a:t>
            </a:r>
            <a:endParaRPr lang="en-US" sz="2400" dirty="0" smtClean="0"/>
          </a:p>
          <a:p>
            <a:pPr lvl="1" algn="just"/>
            <a:r>
              <a:rPr lang="en-US" sz="2000" dirty="0"/>
              <a:t>OpenStack, (EC2, AWS, Azure); </a:t>
            </a:r>
            <a:endParaRPr lang="en-US" sz="2000" dirty="0" smtClean="0"/>
          </a:p>
          <a:p>
            <a:pPr lvl="1" algn="just"/>
            <a:r>
              <a:rPr lang="en-US" sz="2000" dirty="0" smtClean="0"/>
              <a:t>possible </a:t>
            </a:r>
            <a:r>
              <a:rPr lang="en-US" sz="2000" dirty="0"/>
              <a:t>to extend to other systems like Jetstream, Bridges </a:t>
            </a:r>
            <a:r>
              <a:rPr lang="en-US" sz="2000" dirty="0" smtClean="0"/>
              <a:t>etc.</a:t>
            </a:r>
            <a:br>
              <a:rPr lang="en-US" sz="2000" dirty="0" smtClean="0"/>
            </a:br>
            <a:endParaRPr lang="en-US" sz="2000" dirty="0" smtClean="0"/>
          </a:p>
          <a:p>
            <a:pPr marL="342900" lvl="1" indent="-342900" algn="just"/>
            <a:r>
              <a:rPr lang="en-US" b="1" dirty="0"/>
              <a:t>C</a:t>
            </a:r>
            <a:r>
              <a:rPr lang="en-US" b="1" dirty="0" smtClean="0"/>
              <a:t>ustomizable stacks </a:t>
            </a:r>
            <a:r>
              <a:rPr lang="en-US" dirty="0" smtClean="0"/>
              <a:t>that can target specific application user communities.</a:t>
            </a:r>
          </a:p>
          <a:p>
            <a:pPr marL="342900" lvl="1" indent="-342900" algn="just"/>
            <a:endParaRPr lang="en-US" dirty="0"/>
          </a:p>
          <a:p>
            <a:pPr marL="0" indent="0">
              <a:buNone/>
            </a:pPr>
            <a:r>
              <a:rPr lang="en-US" i="1" dirty="0"/>
              <a:t>Reference: https://</a:t>
            </a:r>
            <a:r>
              <a:rPr lang="en-US" i="1" dirty="0" err="1" smtClean="0"/>
              <a:t>github.com</a:t>
            </a:r>
            <a:r>
              <a:rPr lang="en-US" i="1" dirty="0" smtClean="0"/>
              <a:t>/</a:t>
            </a:r>
            <a:r>
              <a:rPr lang="en-US" i="1" dirty="0" err="1" smtClean="0"/>
              <a:t>cloudmesh</a:t>
            </a:r>
            <a:r>
              <a:rPr lang="en-US" i="1" dirty="0" smtClean="0"/>
              <a:t>/client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915400" cy="8382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Accessing Production Virtual Cluster Capabilities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410200" cy="43434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REST API</a:t>
            </a:r>
          </a:p>
          <a:p>
            <a:r>
              <a:rPr lang="en-US" dirty="0" smtClean="0"/>
              <a:t>Command line interface</a:t>
            </a:r>
          </a:p>
          <a:p>
            <a:r>
              <a:rPr lang="en-US" dirty="0" smtClean="0"/>
              <a:t>Command shell for scripting</a:t>
            </a:r>
          </a:p>
          <a:p>
            <a:r>
              <a:rPr lang="en-US" dirty="0" smtClean="0"/>
              <a:t>Console Access</a:t>
            </a:r>
          </a:p>
          <a:p>
            <a:r>
              <a:rPr lang="en-US" dirty="0" smtClean="0"/>
              <a:t>(Portal)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4267200"/>
            <a:ext cx="3645054" cy="1190359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161272" y="5638800"/>
            <a:ext cx="49530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Rocks, </a:t>
            </a:r>
            <a:r>
              <a:rPr lang="en-US" sz="2400" i="0" dirty="0" err="1" smtClean="0">
                <a:solidFill>
                  <a:prstClr val="black"/>
                </a:solidFill>
                <a:latin typeface="Calibri"/>
              </a:rPr>
              <a:t>Slurm</a:t>
            </a:r>
            <a:r>
              <a:rPr lang="en-US" sz="2400" i="0" dirty="0" smtClean="0">
                <a:solidFill>
                  <a:prstClr val="black"/>
                </a:solidFill>
                <a:latin typeface="Calibri"/>
              </a:rPr>
              <a:t>, etc. are hidden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687" y="4556058"/>
            <a:ext cx="1657427" cy="131154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876800"/>
            <a:ext cx="1524000" cy="108346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2675714" y="4054169"/>
            <a:ext cx="372286" cy="4416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990600"/>
            <a:ext cx="2505885" cy="143670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545615"/>
            <a:ext cx="3384627" cy="1587418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2057400" y="1828800"/>
            <a:ext cx="12954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429000" y="3581400"/>
            <a:ext cx="99060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114800" y="2895600"/>
            <a:ext cx="1371600" cy="76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53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Comet </a:t>
            </a:r>
            <a:r>
              <a:rPr lang="en-US" dirty="0" err="1" smtClean="0"/>
              <a:t>Cloudmesh</a:t>
            </a:r>
            <a:r>
              <a:rPr lang="en-US" dirty="0" smtClean="0"/>
              <a:t> Client </a:t>
            </a:r>
            <a:br>
              <a:rPr lang="en-US" dirty="0" smtClean="0"/>
            </a:br>
            <a:r>
              <a:rPr lang="en-US" sz="1600" dirty="0" smtClean="0"/>
              <a:t>(selected commands)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5625"/>
            <a:ext cx="85344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ourier New"/>
                <a:cs typeface="Courier New"/>
              </a:rPr>
              <a:t>cm comet cluster ID </a:t>
            </a:r>
            <a:endParaRPr lang="en-US" sz="2200" b="1" dirty="0" smtClean="0">
              <a:latin typeface="Courier New"/>
              <a:cs typeface="Courier New"/>
            </a:endParaRPr>
          </a:p>
          <a:p>
            <a:pPr lvl="1"/>
            <a:r>
              <a:rPr lang="en-US" dirty="0"/>
              <a:t>Show the cluster details</a:t>
            </a:r>
            <a:endParaRPr lang="en-US" sz="2000" dirty="0" smtClean="0"/>
          </a:p>
          <a:p>
            <a:r>
              <a:rPr lang="en-US" sz="2400" b="1" dirty="0">
                <a:latin typeface="Courier New"/>
                <a:cs typeface="Courier New"/>
              </a:rPr>
              <a:t>cm comet start ID </a:t>
            </a:r>
            <a:r>
              <a:rPr lang="en-US" sz="2400" b="1" dirty="0" err="1">
                <a:latin typeface="Courier New"/>
                <a:cs typeface="Courier New"/>
              </a:rPr>
              <a:t>vm</a:t>
            </a:r>
            <a:r>
              <a:rPr lang="en-US" sz="2400" b="1" dirty="0">
                <a:latin typeface="Courier New"/>
                <a:cs typeface="Courier New"/>
              </a:rPr>
              <a:t>-ID-[0-3] --</a:t>
            </a:r>
            <a:r>
              <a:rPr lang="en-US" sz="2400" b="1" dirty="0" err="1">
                <a:latin typeface="Courier New"/>
                <a:cs typeface="Courier New"/>
              </a:rPr>
              <a:t>walltime</a:t>
            </a:r>
            <a:r>
              <a:rPr lang="en-US" sz="2400" b="1" dirty="0">
                <a:latin typeface="Courier New"/>
                <a:cs typeface="Courier New"/>
              </a:rPr>
              <a:t>=6h</a:t>
            </a:r>
            <a:endParaRPr lang="en-US" sz="2200" b="1" dirty="0" smtClean="0">
              <a:latin typeface="Courier New"/>
              <a:cs typeface="Courier New"/>
            </a:endParaRPr>
          </a:p>
          <a:p>
            <a:pPr lvl="1"/>
            <a:r>
              <a:rPr lang="en-US" dirty="0"/>
              <a:t>Power 3 nodes on for 6 hours</a:t>
            </a:r>
            <a:endParaRPr lang="en-US" sz="2000" dirty="0" smtClean="0"/>
          </a:p>
          <a:p>
            <a:r>
              <a:rPr lang="en-US" sz="2400" b="1" dirty="0">
                <a:latin typeface="Courier New"/>
                <a:cs typeface="Courier New"/>
              </a:rPr>
              <a:t>cm comet image attach </a:t>
            </a:r>
            <a:r>
              <a:rPr lang="en-US" sz="2400" b="1" dirty="0" err="1">
                <a:latin typeface="Courier New"/>
                <a:cs typeface="Courier New"/>
              </a:rPr>
              <a:t>image.iso</a:t>
            </a:r>
            <a:r>
              <a:rPr lang="en-US" sz="2400" b="1" dirty="0">
                <a:latin typeface="Courier New"/>
                <a:cs typeface="Courier New"/>
              </a:rPr>
              <a:t> ID vm-ID-0</a:t>
            </a:r>
            <a:endParaRPr lang="en-US" sz="2200" b="1" dirty="0" smtClean="0">
              <a:latin typeface="Courier New"/>
              <a:cs typeface="Courier New"/>
            </a:endParaRPr>
          </a:p>
          <a:p>
            <a:pPr lvl="1"/>
            <a:r>
              <a:rPr lang="en-US" dirty="0"/>
              <a:t>Attach an ISO image to boot from</a:t>
            </a:r>
            <a:endParaRPr lang="en-US" sz="2000" dirty="0" smtClean="0"/>
          </a:p>
          <a:p>
            <a:r>
              <a:rPr lang="en-US" sz="2400" b="1" dirty="0">
                <a:latin typeface="Courier New"/>
                <a:cs typeface="Courier New"/>
              </a:rPr>
              <a:t>cm comet power on ID vm-ID-0</a:t>
            </a:r>
            <a:endParaRPr lang="en-US" sz="2000" b="1" dirty="0" smtClean="0">
              <a:latin typeface="Courier New"/>
              <a:cs typeface="Courier New"/>
            </a:endParaRPr>
          </a:p>
          <a:p>
            <a:pPr lvl="1"/>
            <a:r>
              <a:rPr lang="en-US" dirty="0"/>
              <a:t>Boot a compute node</a:t>
            </a:r>
            <a:endParaRPr lang="en-US" sz="2000" dirty="0" smtClean="0"/>
          </a:p>
          <a:p>
            <a:r>
              <a:rPr lang="en-US" sz="2400" b="1" dirty="0">
                <a:latin typeface="Courier New"/>
                <a:cs typeface="Courier New"/>
              </a:rPr>
              <a:t>cm comet console ID</a:t>
            </a:r>
            <a:endParaRPr lang="en-US" sz="2000" b="1" dirty="0" smtClean="0">
              <a:latin typeface="Courier New"/>
              <a:cs typeface="Courier New"/>
            </a:endParaRPr>
          </a:p>
          <a:p>
            <a:pPr lvl="1"/>
            <a:r>
              <a:rPr lang="en-US" dirty="0"/>
              <a:t>Console access of VC frontend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7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8689"/>
            <a:ext cx="6629750" cy="5720427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laszewski@gmail.com, https://github.com/cloudmesh/client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2949178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Cloudmesh Supports </a:t>
            </a:r>
            <a:br>
              <a:rPr lang="en-US" dirty="0" smtClean="0"/>
            </a:br>
            <a:r>
              <a:rPr lang="en-US" dirty="0" smtClean="0"/>
              <a:t>Continuous </a:t>
            </a:r>
            <a:r>
              <a:rPr lang="en-US" dirty="0"/>
              <a:t>I</a:t>
            </a:r>
            <a:r>
              <a:rPr lang="en-US" dirty="0" smtClean="0"/>
              <a:t>mprovement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362200"/>
            <a:ext cx="297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/>
              <a:t>Requirements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i="0" dirty="0" smtClean="0"/>
              <a:t>Gradual test and improvement of virtual cluster leading form prototype to production</a:t>
            </a:r>
            <a:endParaRPr lang="en-US" i="0" dirty="0"/>
          </a:p>
          <a:p>
            <a:r>
              <a:rPr lang="en-US" b="1" i="0" dirty="0" smtClean="0"/>
              <a:t/>
            </a:r>
            <a:br>
              <a:rPr lang="en-US" b="1" i="0" dirty="0" smtClean="0"/>
            </a:br>
            <a:r>
              <a:rPr lang="en-US" b="1" i="0" dirty="0" smtClean="0"/>
              <a:t>Benefit</a:t>
            </a:r>
          </a:p>
          <a:p>
            <a:pPr marL="285750" indent="-285750">
              <a:buFont typeface="Arial" charset="0"/>
              <a:buChar char="•"/>
            </a:pPr>
            <a:r>
              <a:rPr lang="en-US" i="0" dirty="0" err="1" smtClean="0"/>
              <a:t>Cloudmesh</a:t>
            </a:r>
            <a:r>
              <a:rPr lang="en-US" i="0" dirty="0" smtClean="0"/>
              <a:t> Client  integrates in this </a:t>
            </a:r>
            <a:r>
              <a:rPr lang="en-US" i="0" dirty="0"/>
              <a:t>c</a:t>
            </a:r>
            <a:r>
              <a:rPr lang="en-US" i="0" dirty="0" smtClean="0"/>
              <a:t>ontinuous improvement paradigm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85686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8133159" cy="685800"/>
          </a:xfrm>
        </p:spPr>
        <p:txBody>
          <a:bodyPr>
            <a:normAutofit/>
          </a:bodyPr>
          <a:lstStyle/>
          <a:p>
            <a:r>
              <a:rPr lang="en-US" sz="4000" i="1" dirty="0" smtClean="0"/>
              <a:t>Layered Architecture</a:t>
            </a:r>
            <a:endParaRPr lang="en-US" sz="40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2" y="1259415"/>
            <a:ext cx="5606997" cy="4573588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laszewski@gmail.com, https://github.com/cloudmesh/client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160940"/>
            <a:ext cx="271907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/>
              <a:t>Benefits</a:t>
            </a:r>
          </a:p>
          <a:p>
            <a:pPr marL="285750" indent="-285750">
              <a:buFont typeface="Arial" charset="0"/>
              <a:buChar char="•"/>
            </a:pPr>
            <a:r>
              <a:rPr lang="en-US" i="0" dirty="0" smtClean="0"/>
              <a:t>Easy extensibility</a:t>
            </a:r>
            <a:br>
              <a:rPr lang="en-US" i="0" dirty="0" smtClean="0"/>
            </a:br>
            <a:endParaRPr lang="en-US" i="0" dirty="0" smtClean="0"/>
          </a:p>
          <a:p>
            <a:pPr marL="285750" indent="-285750">
              <a:buFont typeface="Arial" charset="0"/>
              <a:buChar char="•"/>
            </a:pPr>
            <a:r>
              <a:rPr lang="en-US" i="0" dirty="0" smtClean="0"/>
              <a:t>Rapid integration of new features based on cluster admin and user needs</a:t>
            </a:r>
            <a:br>
              <a:rPr lang="en-US" i="0" dirty="0" smtClean="0"/>
            </a:br>
            <a:endParaRPr lang="en-US" i="0" dirty="0" smtClean="0"/>
          </a:p>
          <a:p>
            <a:pPr marL="285750" indent="-285750">
              <a:buFont typeface="Arial" charset="0"/>
              <a:buChar char="•"/>
            </a:pPr>
            <a:r>
              <a:rPr lang="en-US" i="0" dirty="0" smtClean="0"/>
              <a:t>Integration of clouds, HPC, containers, </a:t>
            </a:r>
            <a:r>
              <a:rPr lang="en-US" i="0" dirty="0" err="1" smtClean="0"/>
              <a:t>microservices</a:t>
            </a:r>
            <a:r>
              <a:rPr lang="en-US" i="0" dirty="0" smtClean="0"/>
              <a:t/>
            </a:r>
            <a:br>
              <a:rPr lang="en-US" i="0" dirty="0" smtClean="0"/>
            </a:br>
            <a:endParaRPr lang="en-US" i="0" dirty="0" smtClean="0"/>
          </a:p>
          <a:p>
            <a:pPr marL="285750" indent="-285750">
              <a:buFont typeface="Arial" charset="0"/>
              <a:buChar char="•"/>
            </a:pPr>
            <a:r>
              <a:rPr lang="en-US" i="0" dirty="0" smtClean="0"/>
              <a:t>Support of sophisticated software stack deployments</a:t>
            </a:r>
          </a:p>
          <a:p>
            <a:pPr marL="285750" indent="-285750">
              <a:buFont typeface="Arial" charset="0"/>
              <a:buChar char="•"/>
            </a:pPr>
            <a:endParaRPr lang="en-US" i="0" dirty="0" smtClean="0"/>
          </a:p>
          <a:p>
            <a:pPr marL="285750" indent="-285750">
              <a:buFont typeface="Arial" charset="0"/>
              <a:buChar char="•"/>
            </a:pPr>
            <a:r>
              <a:rPr lang="en-US" i="0" dirty="0" smtClean="0"/>
              <a:t>Integration into scripts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406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Operational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52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i="1" dirty="0" smtClean="0"/>
              <a:t>Successful Operation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1054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Developed a functional cloud environment leveraging:</a:t>
            </a:r>
          </a:p>
          <a:p>
            <a:pPr lvl="1"/>
            <a:r>
              <a:rPr lang="en-US" dirty="0"/>
              <a:t>Rocks, </a:t>
            </a:r>
            <a:r>
              <a:rPr lang="en-US" dirty="0" err="1"/>
              <a:t>FutureGrid</a:t>
            </a:r>
            <a:r>
              <a:rPr lang="en-US" dirty="0"/>
              <a:t>, </a:t>
            </a:r>
            <a:r>
              <a:rPr lang="en-US" dirty="0" err="1"/>
              <a:t>Cloudmesh</a:t>
            </a:r>
            <a:r>
              <a:rPr lang="en-US" dirty="0"/>
              <a:t> client</a:t>
            </a:r>
          </a:p>
          <a:p>
            <a:pPr lvl="1"/>
            <a:r>
              <a:rPr lang="en-US" dirty="0"/>
              <a:t>Our ability to integrate with the standard HPC </a:t>
            </a:r>
            <a:r>
              <a:rPr lang="en-US" dirty="0" smtClean="0"/>
              <a:t>environment</a:t>
            </a:r>
            <a:br>
              <a:rPr lang="en-US" dirty="0" smtClean="0"/>
            </a:br>
            <a:endParaRPr lang="en-US" dirty="0"/>
          </a:p>
          <a:p>
            <a:r>
              <a:rPr lang="en-US" sz="2400" dirty="0" smtClean="0"/>
              <a:t>DEV </a:t>
            </a:r>
            <a:r>
              <a:rPr lang="en-US" sz="2400" dirty="0"/>
              <a:t>system for early </a:t>
            </a:r>
            <a:r>
              <a:rPr lang="en-US" sz="2400" dirty="0" smtClean="0"/>
              <a:t>cluster admin access </a:t>
            </a:r>
            <a:r>
              <a:rPr lang="en-US" sz="2400" dirty="0"/>
              <a:t>(3 groups) and tutorial/trial access (~10 groups), as well as system development and feature improvement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400" dirty="0" smtClean="0"/>
              <a:t>Production </a:t>
            </a:r>
            <a:r>
              <a:rPr lang="en-US" sz="2400" dirty="0"/>
              <a:t>system is </a:t>
            </a:r>
            <a:r>
              <a:rPr lang="en-US" sz="2400" dirty="0" smtClean="0"/>
              <a:t>deployed and active</a:t>
            </a:r>
            <a:endParaRPr lang="en-US" sz="2400" dirty="0"/>
          </a:p>
          <a:p>
            <a:pPr lvl="1"/>
            <a:r>
              <a:rPr lang="en-US" dirty="0" smtClean="0"/>
              <a:t>OSG </a:t>
            </a:r>
            <a:r>
              <a:rPr lang="en-US" dirty="0"/>
              <a:t>has been running virtual clusters for multiple allocations.</a:t>
            </a:r>
          </a:p>
          <a:p>
            <a:pPr lvl="1"/>
            <a:r>
              <a:rPr lang="en-US" dirty="0"/>
              <a:t>UFL, KAN, RACD, Kepler-GW, are currently configuring their virtual clusters</a:t>
            </a:r>
          </a:p>
          <a:p>
            <a:pPr lvl="1"/>
            <a:r>
              <a:rPr lang="en-US" dirty="0" err="1"/>
              <a:t>OpenTOPO</a:t>
            </a:r>
            <a:r>
              <a:rPr lang="en-US" dirty="0"/>
              <a:t>, </a:t>
            </a:r>
            <a:r>
              <a:rPr lang="en-US" dirty="0" err="1"/>
              <a:t>Telescp</a:t>
            </a:r>
            <a:r>
              <a:rPr lang="en-US" dirty="0"/>
              <a:t>, </a:t>
            </a:r>
            <a:r>
              <a:rPr lang="en-US" dirty="0" err="1"/>
              <a:t>mghpcc</a:t>
            </a:r>
            <a:r>
              <a:rPr lang="en-US" dirty="0"/>
              <a:t>, NSG, ABCD are in </a:t>
            </a:r>
            <a:r>
              <a:rPr lang="en-US" dirty="0" err="1"/>
              <a:t>OnRamp</a:t>
            </a:r>
            <a:r>
              <a:rPr lang="en-US" dirty="0"/>
              <a:t> phase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13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42950" y="1524000"/>
            <a:ext cx="77724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i="0" dirty="0" smtClean="0">
                <a:latin typeface="+mn-lt"/>
              </a:rPr>
              <a:t>Overview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i="0" dirty="0" smtClean="0"/>
              <a:t>Features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i="0" dirty="0" smtClean="0"/>
              <a:t>Architecture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i="0" dirty="0" smtClean="0"/>
              <a:t>Access</a:t>
            </a:r>
            <a:endParaRPr lang="en-US" sz="2800" i="0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3200" i="0" dirty="0" smtClean="0">
                <a:latin typeface="+mn-lt"/>
              </a:rPr>
              <a:t>Use Cases</a:t>
            </a:r>
          </a:p>
          <a:p>
            <a:pPr marL="285750" indent="-285750">
              <a:buFont typeface="Arial"/>
              <a:buChar char="•"/>
            </a:pPr>
            <a:r>
              <a:rPr lang="en-US" sz="3200" i="0" dirty="0" smtClean="0">
                <a:latin typeface="+mn-lt"/>
              </a:rPr>
              <a:t>Observations</a:t>
            </a:r>
          </a:p>
          <a:p>
            <a:pPr marL="285750" indent="-285750">
              <a:buFont typeface="Arial"/>
              <a:buChar char="•"/>
            </a:pPr>
            <a:r>
              <a:rPr lang="en-US" sz="3200" i="0" dirty="0" smtClean="0">
                <a:latin typeface="+mn-lt"/>
              </a:rPr>
              <a:t>Future Plans</a:t>
            </a:r>
            <a:endParaRPr lang="en-US" sz="32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37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1" cy="838200"/>
          </a:xfrm>
        </p:spPr>
        <p:txBody>
          <a:bodyPr>
            <a:noAutofit/>
          </a:bodyPr>
          <a:lstStyle/>
          <a:p>
            <a:r>
              <a:rPr lang="en-US" sz="3600" i="1" dirty="0"/>
              <a:t>Active and </a:t>
            </a:r>
            <a:r>
              <a:rPr lang="en-US" sz="3600" i="1" smtClean="0"/>
              <a:t>On-ramping Virtual Clusters</a:t>
            </a:r>
            <a:endParaRPr lang="en-US" sz="3600" i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223670"/>
              </p:ext>
            </p:extLst>
          </p:nvPr>
        </p:nvGraphicFramePr>
        <p:xfrm>
          <a:off x="228600" y="914400"/>
          <a:ext cx="8762999" cy="513394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153026"/>
                <a:gridCol w="2199774"/>
                <a:gridCol w="3429000"/>
                <a:gridCol w="1981199"/>
              </a:tblGrid>
              <a:tr h="36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Project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Group/Institute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Purpose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Status</a:t>
                      </a:r>
                      <a:endParaRPr lang="en-US" sz="1600" dirty="0"/>
                    </a:p>
                  </a:txBody>
                  <a:tcPr marL="74295" marR="74295"/>
                </a:tc>
              </a:tr>
              <a:tr h="32182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OSG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Open Science</a:t>
                      </a:r>
                      <a:r>
                        <a:rPr lang="en-US" sz="1600" baseline="0" dirty="0" smtClean="0"/>
                        <a:t> Grid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OSG/CMS/LIGO/IceCube/</a:t>
                      </a:r>
                      <a:r>
                        <a:rPr lang="en-US" sz="1600" baseline="0" dirty="0" smtClean="0"/>
                        <a:t>others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Running in Production</a:t>
                      </a:r>
                      <a:endParaRPr lang="en-US" sz="1600" dirty="0"/>
                    </a:p>
                  </a:txBody>
                  <a:tcPr marL="74295" marR="74295"/>
                </a:tc>
              </a:tr>
              <a:tr h="900943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Lifemapper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Biodiversity Institute, University</a:t>
                      </a:r>
                      <a:r>
                        <a:rPr lang="en-US" sz="1600" kern="1200" baseline="0" dirty="0" smtClean="0"/>
                        <a:t> </a:t>
                      </a:r>
                      <a:r>
                        <a:rPr lang="en-US" sz="1600" kern="1200" dirty="0" smtClean="0"/>
                        <a:t> of Kansas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Species Biodiversity Mapping and Prediction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Ready in Production</a:t>
                      </a:r>
                      <a:endParaRPr lang="en-US" sz="1600" dirty="0"/>
                    </a:p>
                  </a:txBody>
                  <a:tcPr marL="74295" marR="74295"/>
                </a:tc>
              </a:tr>
              <a:tr h="36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UFL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University of Florida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PRAGMA/GLEON Lake Expedition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Ready in Production</a:t>
                      </a:r>
                      <a:endParaRPr lang="en-US" sz="1600" dirty="0"/>
                    </a:p>
                  </a:txBody>
                  <a:tcPr marL="74295" marR="74295"/>
                </a:tc>
              </a:tr>
              <a:tr h="36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RACD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XSEDE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effectLst/>
                        </a:rPr>
                        <a:t>XSEDE SD&amp;I Test Cluster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Ready in Production</a:t>
                      </a:r>
                      <a:endParaRPr lang="en-US" sz="1600" dirty="0"/>
                    </a:p>
                  </a:txBody>
                  <a:tcPr marL="74295" marR="74295"/>
                </a:tc>
              </a:tr>
              <a:tr h="36397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OpenTOPO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OpenTopography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aseline="0" dirty="0" smtClean="0"/>
                        <a:t>/ </a:t>
                      </a:r>
                      <a:r>
                        <a:rPr lang="en-US" sz="1600" dirty="0" smtClean="0"/>
                        <a:t>SDSC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High Res Topography</a:t>
                      </a:r>
                      <a:r>
                        <a:rPr lang="en-US" sz="1600" kern="1200" baseline="0" dirty="0" smtClean="0"/>
                        <a:t> </a:t>
                      </a:r>
                      <a:r>
                        <a:rPr lang="en-US" sz="1600" kern="1200" dirty="0" smtClean="0"/>
                        <a:t>Data and Tools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Ready in Production</a:t>
                      </a:r>
                      <a:endParaRPr lang="en-US" sz="1600" dirty="0"/>
                    </a:p>
                  </a:txBody>
                  <a:tcPr marL="74295" marR="74295"/>
                </a:tc>
              </a:tr>
              <a:tr h="38538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Kepler</a:t>
                      </a:r>
                      <a:r>
                        <a:rPr lang="en-US" sz="1600" dirty="0" smtClean="0"/>
                        <a:t>-GW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SDSC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Machine</a:t>
                      </a:r>
                      <a:r>
                        <a:rPr lang="en-US" sz="1600" baseline="0" dirty="0" smtClean="0"/>
                        <a:t> learning &amp; performance study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Ready in Production</a:t>
                      </a:r>
                      <a:endParaRPr lang="en-US" sz="1600" dirty="0"/>
                    </a:p>
                  </a:txBody>
                  <a:tcPr marL="74295" marR="74295"/>
                </a:tc>
              </a:tr>
              <a:tr h="3853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TELESCP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CAIDA</a:t>
                      </a:r>
                      <a:r>
                        <a:rPr lang="en-US" sz="1600" baseline="0" dirty="0" smtClean="0"/>
                        <a:t> / SDSC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</a:t>
                      </a:r>
                      <a:r>
                        <a:rPr lang="en-US" sz="1600" baseline="0" dirty="0" smtClean="0"/>
                        <a:t> traffic </a:t>
                      </a:r>
                      <a:r>
                        <a:rPr lang="en-US" sz="1600" dirty="0" smtClean="0"/>
                        <a:t>monitoring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On-ramping</a:t>
                      </a:r>
                    </a:p>
                  </a:txBody>
                  <a:tcPr marL="74295" marR="74295"/>
                </a:tc>
              </a:tr>
              <a:tr h="36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MGHPCC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MGHPC / Harvard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Campus Champion-alike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On-ramping</a:t>
                      </a:r>
                    </a:p>
                  </a:txBody>
                  <a:tcPr marL="74295" marR="74295"/>
                </a:tc>
              </a:tr>
              <a:tr h="36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NSG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SDSC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Neuroscience Gateway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On-ramping</a:t>
                      </a:r>
                    </a:p>
                  </a:txBody>
                  <a:tcPr marL="74295" marR="74295"/>
                </a:tc>
              </a:tr>
              <a:tr h="36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ABCD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UCSD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Brain Development</a:t>
                      </a:r>
                      <a:r>
                        <a:rPr lang="en-US" sz="1600" baseline="0" dirty="0" smtClean="0"/>
                        <a:t> and Child Health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On-ramping</a:t>
                      </a:r>
                    </a:p>
                  </a:txBody>
                  <a:tcPr marL="74295" marR="74295"/>
                </a:tc>
              </a:tr>
              <a:tr h="36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NBDRA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NIST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Prototype the NIST</a:t>
                      </a:r>
                      <a:r>
                        <a:rPr lang="en-US" sz="1600" baseline="0" dirty="0" smtClean="0"/>
                        <a:t> Big Data Reference Architecture</a:t>
                      </a:r>
                      <a:endParaRPr lang="en-US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On-ramping</a:t>
                      </a:r>
                    </a:p>
                  </a:txBody>
                  <a:tcPr marL="74295" marR="742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14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7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524108"/>
          </a:xfrm>
        </p:spPr>
        <p:txBody>
          <a:bodyPr>
            <a:noAutofit/>
          </a:bodyPr>
          <a:lstStyle/>
          <a:p>
            <a:r>
              <a:rPr lang="en-US" sz="3600" i="1" smtClean="0"/>
              <a:t>Case Study: Open </a:t>
            </a:r>
            <a:r>
              <a:rPr lang="en-US" sz="3600" i="1" dirty="0" smtClean="0"/>
              <a:t>Science Grid (OSG)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5720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Supporting </a:t>
            </a:r>
            <a:r>
              <a:rPr lang="en-US" sz="1800" dirty="0"/>
              <a:t>small scale multi</a:t>
            </a:r>
            <a:r>
              <a:rPr lang="en-US" sz="1800" dirty="0" smtClean="0"/>
              <a:t>-core, (future: large memory &amp; GPU) , large IO jobs, i.e., </a:t>
            </a:r>
            <a:r>
              <a:rPr lang="en-US" sz="1800" dirty="0"/>
              <a:t>f</a:t>
            </a:r>
            <a:r>
              <a:rPr lang="en-US" sz="1800" dirty="0" smtClean="0"/>
              <a:t>unctions as </a:t>
            </a:r>
            <a:r>
              <a:rPr lang="en-US" sz="1800" dirty="0"/>
              <a:t>a </a:t>
            </a:r>
            <a:r>
              <a:rPr lang="en-US" sz="1800" b="1" dirty="0" smtClean="0"/>
              <a:t>portal</a:t>
            </a:r>
            <a:r>
              <a:rPr lang="en-US" sz="1800" dirty="0" smtClean="0"/>
              <a:t> </a:t>
            </a:r>
            <a:r>
              <a:rPr lang="en-US" sz="1800" dirty="0"/>
              <a:t>to Comet via </a:t>
            </a:r>
            <a:r>
              <a:rPr lang="en-US" sz="1800" dirty="0" smtClean="0"/>
              <a:t>the virtual </a:t>
            </a:r>
            <a:r>
              <a:rPr lang="en-US" sz="1800" dirty="0"/>
              <a:t>cluster interface in order to provide capabilities that are otherwise rare on </a:t>
            </a:r>
            <a:r>
              <a:rPr lang="en-US" sz="1800" dirty="0" smtClean="0"/>
              <a:t>OSG.</a:t>
            </a:r>
          </a:p>
          <a:p>
            <a:pPr lvl="1"/>
            <a:r>
              <a:rPr lang="en-US" sz="1800" dirty="0"/>
              <a:t>One admin to manage a </a:t>
            </a:r>
            <a:r>
              <a:rPr lang="en-US" sz="1800" dirty="0" smtClean="0"/>
              <a:t>VC with many nodes, </a:t>
            </a:r>
            <a:r>
              <a:rPr lang="en-US" sz="1800" dirty="0"/>
              <a:t>and to submit jobs on behalf of </a:t>
            </a:r>
            <a:r>
              <a:rPr lang="en-US" sz="1800" b="1" i="1" dirty="0"/>
              <a:t>multiple allocations </a:t>
            </a:r>
            <a:r>
              <a:rPr lang="en-US" sz="1800" dirty="0"/>
              <a:t>(LIGO-gravitational wave, CMS-dark </a:t>
            </a:r>
            <a:r>
              <a:rPr lang="en-US" sz="1800" dirty="0" smtClean="0"/>
              <a:t>matter, </a:t>
            </a:r>
            <a:r>
              <a:rPr lang="en-US" sz="1800" dirty="0" err="1" smtClean="0"/>
              <a:t>IceCube</a:t>
            </a:r>
            <a:r>
              <a:rPr lang="en-US" sz="1800" dirty="0" smtClean="0"/>
              <a:t>, etc.) </a:t>
            </a:r>
          </a:p>
          <a:p>
            <a:r>
              <a:rPr lang="en-US" sz="2000" dirty="0" smtClean="0"/>
              <a:t>Feedback/Justification from OSG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VC interface is a very powerful tool for </a:t>
            </a:r>
            <a:r>
              <a:rPr lang="en-US" sz="1800" dirty="0" smtClean="0"/>
              <a:t>experts.</a:t>
            </a:r>
            <a:endParaRPr lang="en-US" sz="1800" dirty="0"/>
          </a:p>
          <a:p>
            <a:pPr lvl="1"/>
            <a:r>
              <a:rPr lang="en-US" sz="1800" dirty="0" smtClean="0"/>
              <a:t>Was </a:t>
            </a:r>
            <a:r>
              <a:rPr lang="en-US" sz="1800" b="1" dirty="0"/>
              <a:t>very easy </a:t>
            </a:r>
            <a:r>
              <a:rPr lang="en-US" sz="1800" dirty="0"/>
              <a:t>for OSG to use the VC interface.</a:t>
            </a:r>
          </a:p>
          <a:p>
            <a:pPr lvl="2"/>
            <a:r>
              <a:rPr lang="en-US" sz="1400" dirty="0"/>
              <a:t>a day or two and we were running close to the full diversity of science on the VC onramp environment.</a:t>
            </a:r>
          </a:p>
          <a:p>
            <a:pPr lvl="1"/>
            <a:r>
              <a:rPr lang="en-US" sz="1800" dirty="0"/>
              <a:t>Having access to a virtual cluster on Comet that can be </a:t>
            </a:r>
            <a:r>
              <a:rPr lang="en-US" sz="1800" b="1" dirty="0"/>
              <a:t>customized </a:t>
            </a:r>
            <a:r>
              <a:rPr lang="en-US" sz="1800" dirty="0"/>
              <a:t>opens the door for </a:t>
            </a:r>
            <a:r>
              <a:rPr lang="en-US" sz="1800" b="1" dirty="0"/>
              <a:t>a whole new set of applications we were never able to support before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/>
          <a:stretch/>
        </p:blipFill>
        <p:spPr>
          <a:xfrm>
            <a:off x="6096000" y="1339054"/>
            <a:ext cx="2209800" cy="21664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14800"/>
            <a:ext cx="3048000" cy="201930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Rectangle 6"/>
          <p:cNvSpPr/>
          <p:nvPr/>
        </p:nvSpPr>
        <p:spPr>
          <a:xfrm>
            <a:off x="5638361" y="3505524"/>
            <a:ext cx="3259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CMS Detector/LHC</a:t>
            </a:r>
            <a:br>
              <a:rPr lang="en-US" sz="1400" dirty="0" smtClean="0"/>
            </a:b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err="1"/>
              <a:t>cms.web.cern.ch</a:t>
            </a:r>
            <a:r>
              <a:rPr lang="en-US" sz="1400" dirty="0"/>
              <a:t>/news/what-</a:t>
            </a:r>
            <a:r>
              <a:rPr lang="en-US" sz="1400" dirty="0" err="1"/>
              <a:t>cms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426215" y="838200"/>
            <a:ext cx="3549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IceCube Neutrino Observatory</a:t>
            </a:r>
            <a:br>
              <a:rPr lang="en-US" sz="1400" dirty="0" smtClean="0"/>
            </a:br>
            <a:r>
              <a:rPr lang="en-US" sz="1400" dirty="0"/>
              <a:t>https://</a:t>
            </a:r>
            <a:r>
              <a:rPr lang="en-US" sz="1400" dirty="0" err="1" smtClean="0"/>
              <a:t>icecube.wisc.edu</a:t>
            </a:r>
            <a:r>
              <a:rPr lang="en-US" sz="1400" dirty="0" smtClean="0"/>
              <a:t>/science/highlights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533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007" y="1371600"/>
            <a:ext cx="5028665" cy="223043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1187" y="365127"/>
            <a:ext cx="8254163" cy="1006474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Case Study: Open Science </a:t>
            </a:r>
            <a:r>
              <a:rPr lang="en-US" sz="4000" smtClean="0"/>
              <a:t>Grid Reporting via XDMoD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1187" y="1371599"/>
            <a:ext cx="3886200" cy="4351338"/>
          </a:xfrm>
        </p:spPr>
        <p:txBody>
          <a:bodyPr/>
          <a:lstStyle/>
          <a:p>
            <a:r>
              <a:rPr lang="en-US" dirty="0" smtClean="0"/>
              <a:t>OSG VC allows multiple XSEDE allocations to run and report</a:t>
            </a:r>
            <a:r>
              <a:rPr lang="en-US" dirty="0"/>
              <a:t> </a:t>
            </a:r>
            <a:r>
              <a:rPr lang="en-US" dirty="0" smtClean="0"/>
              <a:t>usage via XDMoD  </a:t>
            </a:r>
          </a:p>
          <a:p>
            <a:r>
              <a:rPr lang="en-US" dirty="0" smtClean="0"/>
              <a:t>Demonstrates that users can provide detailed runtime information</a:t>
            </a:r>
          </a:p>
          <a:p>
            <a:r>
              <a:rPr lang="en-US" dirty="0" smtClean="0"/>
              <a:t>Integration with XDMOD </a:t>
            </a:r>
            <a:endParaRPr lang="en-US" dirty="0"/>
          </a:p>
        </p:txBody>
      </p:sp>
      <p:pic>
        <p:nvPicPr>
          <p:cNvPr id="1026" name="Picture 2" descr="omet-osg-vc-user-cou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962400"/>
            <a:ext cx="36068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93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534400" cy="524108"/>
          </a:xfrm>
        </p:spPr>
        <p:txBody>
          <a:bodyPr>
            <a:noAutofit/>
          </a:bodyPr>
          <a:lstStyle/>
          <a:p>
            <a:r>
              <a:rPr lang="en-US" sz="3600" dirty="0" smtClean="0"/>
              <a:t>University of Kansas - </a:t>
            </a:r>
            <a:r>
              <a:rPr lang="en-US" sz="3600" dirty="0" err="1" smtClean="0"/>
              <a:t>Lifemapper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4" y="1219200"/>
            <a:ext cx="4343400" cy="4656138"/>
          </a:xfrm>
        </p:spPr>
        <p:txBody>
          <a:bodyPr>
            <a:normAutofit lnSpcReduction="10000"/>
          </a:bodyPr>
          <a:lstStyle/>
          <a:p>
            <a:r>
              <a:rPr lang="en-US" sz="2000" dirty="0" err="1"/>
              <a:t>Lifemapper</a:t>
            </a:r>
            <a:r>
              <a:rPr lang="en-US" sz="2000" dirty="0"/>
              <a:t> (Lm) is a high-throughput species distribution (range) </a:t>
            </a:r>
            <a:r>
              <a:rPr lang="en-US" sz="2000" dirty="0" smtClean="0"/>
              <a:t>modeling system created </a:t>
            </a:r>
            <a:r>
              <a:rPr lang="en-US" sz="2000" dirty="0"/>
              <a:t>to compute, archive and web publish, </a:t>
            </a:r>
            <a:r>
              <a:rPr lang="en-US" sz="2000" dirty="0" smtClean="0"/>
              <a:t>species distribution </a:t>
            </a:r>
            <a:r>
              <a:rPr lang="en-US" sz="2000" dirty="0"/>
              <a:t>models </a:t>
            </a:r>
            <a:r>
              <a:rPr lang="en-US" sz="2000" dirty="0" smtClean="0"/>
              <a:t>using </a:t>
            </a:r>
            <a:r>
              <a:rPr lang="en-US" sz="2000" dirty="0"/>
              <a:t>all available online species </a:t>
            </a:r>
            <a:r>
              <a:rPr lang="en-US" sz="2000" dirty="0" smtClean="0"/>
              <a:t>occurrence data.</a:t>
            </a:r>
            <a:endParaRPr lang="en-US" sz="2000" dirty="0"/>
          </a:p>
          <a:p>
            <a:r>
              <a:rPr lang="en-US" sz="2000" dirty="0" smtClean="0"/>
              <a:t>From the </a:t>
            </a:r>
            <a:r>
              <a:rPr lang="en-US" sz="2000" dirty="0" err="1" smtClean="0"/>
              <a:t>Lifemapper</a:t>
            </a:r>
            <a:r>
              <a:rPr lang="en-US" sz="2000" dirty="0" smtClean="0"/>
              <a:t> team: 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“Our 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</a:rPr>
              <a:t>continuing work with SDSC has led us to the 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conclusion that 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</a:rPr>
              <a:t>deploying our software on a virtual cluster on 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SDSC’s 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</a:rPr>
              <a:t>Comet 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cluster would </a:t>
            </a:r>
            <a:r>
              <a:rPr lang="en-US" sz="2000" b="1" i="1" u="sng" dirty="0">
                <a:solidFill>
                  <a:schemeClr val="accent5">
                    <a:lumMod val="75000"/>
                  </a:schemeClr>
                </a:solidFill>
              </a:rPr>
              <a:t>leverage both our existing Rocks-based software stack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</a:rPr>
              <a:t>, and </a:t>
            </a:r>
            <a:r>
              <a:rPr lang="en-US" sz="2000" b="1" i="1" u="sng" dirty="0">
                <a:solidFill>
                  <a:schemeClr val="accent5">
                    <a:lumMod val="75000"/>
                  </a:schemeClr>
                </a:solidFill>
              </a:rPr>
              <a:t>also </a:t>
            </a:r>
            <a:r>
              <a:rPr lang="en-US" sz="2000" b="1" i="1" u="sng" dirty="0" smtClean="0">
                <a:solidFill>
                  <a:schemeClr val="accent5">
                    <a:lumMod val="75000"/>
                  </a:schemeClr>
                </a:solidFill>
              </a:rPr>
              <a:t>the virtual </a:t>
            </a:r>
            <a:r>
              <a:rPr lang="en-US" sz="2000" b="1" i="1" u="sng" dirty="0">
                <a:solidFill>
                  <a:schemeClr val="accent5">
                    <a:lumMod val="75000"/>
                  </a:schemeClr>
                </a:solidFill>
              </a:rPr>
              <a:t>cluster support 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</a:rPr>
              <a:t>unique to 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Comet”</a:t>
            </a:r>
            <a:endParaRPr lang="en-US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7500"/>
          <a:stretch/>
        </p:blipFill>
        <p:spPr>
          <a:xfrm>
            <a:off x="4648200" y="1371600"/>
            <a:ext cx="4267707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4092"/>
            <a:ext cx="8698396" cy="524108"/>
          </a:xfrm>
        </p:spPr>
        <p:txBody>
          <a:bodyPr>
            <a:noAutofit/>
          </a:bodyPr>
          <a:lstStyle/>
          <a:p>
            <a:r>
              <a:rPr lang="en-US" sz="2800" dirty="0" smtClean="0"/>
              <a:t>Case study: University of Florida  -</a:t>
            </a:r>
            <a:r>
              <a:rPr lang="en-US" sz="2800" dirty="0" err="1" smtClean="0"/>
              <a:t>GRAPLEr</a:t>
            </a:r>
            <a:r>
              <a:rPr lang="en-US" sz="2800" dirty="0"/>
              <a:t> </a:t>
            </a:r>
            <a:r>
              <a:rPr lang="en-US" sz="2800" dirty="0" smtClean="0"/>
              <a:t>(GLEON Research and PRAGMA Lake Expedition)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353050" cy="4876800"/>
          </a:xfrm>
        </p:spPr>
        <p:txBody>
          <a:bodyPr>
            <a:noAutofit/>
          </a:bodyPr>
          <a:lstStyle/>
          <a:p>
            <a:r>
              <a:rPr lang="en-US" sz="1800" dirty="0" err="1"/>
              <a:t>GRAPLEr</a:t>
            </a:r>
            <a:r>
              <a:rPr lang="en-US" sz="1800" dirty="0"/>
              <a:t>, a distributed computing system, integrates and applies overlay virtual network, high-throughput computing (HTC), and Web service technologies to allow lake ecology modelers to dispatch the execution of large numbers of simulations from their own R/R-studio desktop </a:t>
            </a:r>
            <a:r>
              <a:rPr lang="en-US" sz="1800" dirty="0" smtClean="0"/>
              <a:t>environment</a:t>
            </a:r>
          </a:p>
          <a:p>
            <a:r>
              <a:rPr lang="en-US" sz="1800" dirty="0" smtClean="0"/>
              <a:t>From the </a:t>
            </a:r>
            <a:r>
              <a:rPr lang="en-US" sz="1800" dirty="0" err="1" smtClean="0"/>
              <a:t>GRAPLEr</a:t>
            </a:r>
            <a:r>
              <a:rPr lang="en-US" sz="1800" dirty="0" smtClean="0"/>
              <a:t> team: “</a:t>
            </a:r>
            <a:r>
              <a:rPr lang="en-US" sz="1800" b="1" i="1" dirty="0" smtClean="0">
                <a:solidFill>
                  <a:schemeClr val="accent5">
                    <a:lumMod val="75000"/>
                  </a:schemeClr>
                </a:solidFill>
              </a:rPr>
              <a:t>Comet </a:t>
            </a:r>
            <a:r>
              <a:rPr lang="en-US" sz="1800" b="1" i="1" dirty="0">
                <a:solidFill>
                  <a:schemeClr val="accent5">
                    <a:lumMod val="75000"/>
                  </a:schemeClr>
                </a:solidFill>
              </a:rPr>
              <a:t>virtual clusters are an ideal match for this project because it allows </a:t>
            </a:r>
            <a:r>
              <a:rPr lang="en-US" sz="1800" b="1" i="1" u="sng" dirty="0">
                <a:solidFill>
                  <a:schemeClr val="accent5">
                    <a:lumMod val="75000"/>
                  </a:schemeClr>
                </a:solidFill>
              </a:rPr>
              <a:t>unprecedented flexibility in configuring</a:t>
            </a:r>
            <a:r>
              <a:rPr lang="en-US" sz="1800" b="1" i="1" dirty="0">
                <a:solidFill>
                  <a:schemeClr val="accent5">
                    <a:lumMod val="75000"/>
                  </a:schemeClr>
                </a:solidFill>
              </a:rPr>
              <a:t>, and </a:t>
            </a:r>
            <a:r>
              <a:rPr lang="en-US" sz="1800" b="1" i="1" u="sng" dirty="0">
                <a:solidFill>
                  <a:schemeClr val="accent5">
                    <a:lumMod val="75000"/>
                  </a:schemeClr>
                </a:solidFill>
              </a:rPr>
              <a:t>dynamic joining/leaving of resources </a:t>
            </a:r>
            <a:r>
              <a:rPr lang="en-US" sz="1800" b="1" i="1" dirty="0">
                <a:solidFill>
                  <a:schemeClr val="accent5">
                    <a:lumMod val="75000"/>
                  </a:schemeClr>
                </a:solidFill>
              </a:rPr>
              <a:t>in a </a:t>
            </a:r>
            <a:r>
              <a:rPr lang="en-US" sz="1800" b="1" i="1" dirty="0" err="1">
                <a:solidFill>
                  <a:schemeClr val="accent5">
                    <a:lumMod val="75000"/>
                  </a:schemeClr>
                </a:solidFill>
              </a:rPr>
              <a:t>GRAPLEr</a:t>
            </a:r>
            <a:r>
              <a:rPr lang="en-US" sz="1800" b="1" i="1" dirty="0">
                <a:solidFill>
                  <a:schemeClr val="accent5">
                    <a:lumMod val="75000"/>
                  </a:schemeClr>
                </a:solidFill>
              </a:rPr>
              <a:t> pool. Our architecture is based on the ability to create virtual clusters that we can configure with our </a:t>
            </a:r>
            <a:r>
              <a:rPr lang="en-US" sz="1800" b="1" i="1" u="sng" dirty="0">
                <a:solidFill>
                  <a:schemeClr val="accent5">
                    <a:lumMod val="75000"/>
                  </a:schemeClr>
                </a:solidFill>
              </a:rPr>
              <a:t>own software stack</a:t>
            </a:r>
            <a:r>
              <a:rPr lang="en-US" sz="1800" b="1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800" b="1" i="1" u="sng" dirty="0">
                <a:solidFill>
                  <a:schemeClr val="accent5">
                    <a:lumMod val="75000"/>
                  </a:schemeClr>
                </a:solidFill>
              </a:rPr>
              <a:t>on demand</a:t>
            </a:r>
            <a:r>
              <a:rPr lang="en-US" sz="1800" b="1" i="1" dirty="0">
                <a:solidFill>
                  <a:schemeClr val="accent5">
                    <a:lumMod val="75000"/>
                  </a:schemeClr>
                </a:solidFill>
              </a:rPr>
              <a:t> - unlike other HPC resources, which lack this flexibility, the Comet virtual cluster is a natural fit for our project</a:t>
            </a:r>
            <a:r>
              <a:rPr lang="en-US" sz="1800" i="1" dirty="0">
                <a:solidFill>
                  <a:srgbClr val="002060"/>
                </a:solidFill>
              </a:rPr>
              <a:t>.</a:t>
            </a:r>
            <a:r>
              <a:rPr lang="en-US" sz="1800" dirty="0" smtClean="0"/>
              <a:t>”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28800"/>
            <a:ext cx="3440596" cy="2552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48400" y="1219200"/>
            <a:ext cx="1981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GRAPLEr</a:t>
            </a:r>
            <a:r>
              <a:rPr lang="en-US" dirty="0" smtClean="0"/>
              <a:t> Workflow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524108"/>
          </a:xfrm>
        </p:spPr>
        <p:txBody>
          <a:bodyPr>
            <a:noAutofit/>
          </a:bodyPr>
          <a:lstStyle/>
          <a:p>
            <a:r>
              <a:rPr lang="en-US" sz="3600" dirty="0" smtClean="0"/>
              <a:t>Case Study: Kepler </a:t>
            </a:r>
            <a:r>
              <a:rPr lang="en-US" sz="3600" dirty="0"/>
              <a:t>Gateway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9" y="1139031"/>
            <a:ext cx="5105400" cy="442356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Execution </a:t>
            </a:r>
            <a:r>
              <a:rPr lang="en-US" sz="2000" dirty="0"/>
              <a:t>engine that decides the optimal execution strategy to perform a workflow on a set of available resources. </a:t>
            </a:r>
            <a:r>
              <a:rPr lang="en-US" sz="2000" dirty="0" smtClean="0"/>
              <a:t>Utilizes </a:t>
            </a:r>
            <a:r>
              <a:rPr lang="en-US" sz="2000" dirty="0"/>
              <a:t>machine-learning </a:t>
            </a:r>
            <a:r>
              <a:rPr lang="en-US" sz="2000" dirty="0" smtClean="0"/>
              <a:t>techniques </a:t>
            </a:r>
            <a:r>
              <a:rPr lang="en-US" sz="2000" dirty="0"/>
              <a:t>to predict resource usage and execution times of complex workflows on distributed </a:t>
            </a:r>
            <a:r>
              <a:rPr lang="en-US" sz="2000" dirty="0" smtClean="0"/>
              <a:t>platforms.</a:t>
            </a:r>
          </a:p>
          <a:p>
            <a:endParaRPr lang="en-US" sz="2000" dirty="0"/>
          </a:p>
          <a:p>
            <a:r>
              <a:rPr lang="en-US" sz="2000" dirty="0" smtClean="0"/>
              <a:t>Project Team Feedback:</a:t>
            </a:r>
          </a:p>
          <a:p>
            <a:pPr lvl="1"/>
            <a:r>
              <a:rPr lang="en-US" sz="2000" b="1" i="1" u="sng" dirty="0" smtClean="0">
                <a:solidFill>
                  <a:schemeClr val="accent5">
                    <a:lumMod val="75000"/>
                  </a:schemeClr>
                </a:solidFill>
              </a:rPr>
              <a:t>Large memory 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node with the </a:t>
            </a:r>
            <a:r>
              <a:rPr lang="en-US" sz="2000" b="1" i="1" u="sng" dirty="0" smtClean="0">
                <a:solidFill>
                  <a:schemeClr val="accent5">
                    <a:lumMod val="75000"/>
                  </a:schemeClr>
                </a:solidFill>
              </a:rPr>
              <a:t>flexibility to deploy a gateway node that is not available elsewhere</a:t>
            </a:r>
          </a:p>
          <a:p>
            <a:pPr lvl="1"/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The console access is pretty handy</a:t>
            </a:r>
            <a:endParaRPr lang="en-US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941" y="1828800"/>
            <a:ext cx="3810120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4056" y="1490246"/>
            <a:ext cx="3109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Representative Kepler Workflow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NIST Big Data Reference Architecture (NBDRA)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6106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 smtClean="0"/>
              <a:t>Defining of vendor neutral big data architecture framework</a:t>
            </a:r>
          </a:p>
          <a:p>
            <a:pPr lvl="1"/>
            <a:r>
              <a:rPr lang="en-US" sz="1800" dirty="0"/>
              <a:t>L</a:t>
            </a:r>
            <a:r>
              <a:rPr lang="en-US" sz="1800" dirty="0" smtClean="0"/>
              <a:t>everage HPC</a:t>
            </a:r>
          </a:p>
          <a:p>
            <a:pPr lvl="1"/>
            <a:r>
              <a:rPr lang="en-US" sz="1800" dirty="0" smtClean="0"/>
              <a:t>Leverage cloud</a:t>
            </a:r>
          </a:p>
          <a:p>
            <a:pPr lvl="1"/>
            <a:r>
              <a:rPr lang="en-US" sz="1800" dirty="0" smtClean="0"/>
              <a:t>Leverage </a:t>
            </a:r>
            <a:r>
              <a:rPr lang="en-US" sz="1800" dirty="0" err="1" smtClean="0"/>
              <a:t>microservices</a:t>
            </a:r>
            <a:endParaRPr lang="en-US" sz="1800" dirty="0" smtClean="0"/>
          </a:p>
          <a:p>
            <a:pPr lvl="1"/>
            <a:r>
              <a:rPr lang="en-US" sz="1800" dirty="0" smtClean="0"/>
              <a:t>Leverage DevOps</a:t>
            </a:r>
          </a:p>
          <a:p>
            <a:pPr lvl="1"/>
            <a:r>
              <a:rPr lang="en-US" sz="1800" dirty="0" smtClean="0"/>
              <a:t>Leverage software stacks</a:t>
            </a:r>
          </a:p>
          <a:p>
            <a:r>
              <a:rPr lang="en-US" sz="1800" b="1" dirty="0" err="1" smtClean="0"/>
              <a:t>Cloudmesh</a:t>
            </a:r>
            <a:r>
              <a:rPr lang="en-US" sz="1800" b="1" dirty="0" smtClean="0"/>
              <a:t> Client is significantly impacting Volume 8 of the NBDRA</a:t>
            </a:r>
          </a:p>
          <a:p>
            <a:pPr marL="742950" lvl="2" indent="-342900" algn="just"/>
            <a:r>
              <a:rPr lang="en-US" sz="1800" dirty="0" smtClean="0"/>
              <a:t>Access </a:t>
            </a:r>
            <a:r>
              <a:rPr lang="en-US" sz="1800" dirty="0"/>
              <a:t>hybrid clouds OpenStack, (EC2, AWS, Azure); possible to extend to other systems like Jetstream, Bridges </a:t>
            </a:r>
            <a:r>
              <a:rPr lang="en-US" sz="1800" dirty="0" smtClean="0"/>
              <a:t>etc.</a:t>
            </a:r>
          </a:p>
          <a:p>
            <a:pPr marL="742950" lvl="2" indent="-342900" algn="just"/>
            <a:r>
              <a:rPr lang="en-US" sz="1800" dirty="0"/>
              <a:t>C</a:t>
            </a:r>
            <a:r>
              <a:rPr lang="en-US" sz="1800" dirty="0" smtClean="0"/>
              <a:t>ustomizable </a:t>
            </a:r>
            <a:r>
              <a:rPr lang="en-US" sz="1800" dirty="0"/>
              <a:t>launchers available through command line or browser – can target specific application user communities</a:t>
            </a:r>
            <a:r>
              <a:rPr lang="en-US" sz="1800" dirty="0" smtClean="0"/>
              <a:t>.</a:t>
            </a:r>
            <a:endParaRPr lang="en-US" sz="1800" dirty="0"/>
          </a:p>
          <a:p>
            <a:pPr indent="-285750"/>
            <a:r>
              <a:rPr lang="en-US" sz="1800" b="1" dirty="0" smtClean="0"/>
              <a:t>Key advantage: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Comet allows access to </a:t>
            </a:r>
            <a:r>
              <a:rPr lang="en-US" sz="1800" i="1" u="sng" dirty="0" smtClean="0">
                <a:solidFill>
                  <a:schemeClr val="accent1">
                    <a:lumMod val="75000"/>
                  </a:schemeClr>
                </a:solidFill>
              </a:rPr>
              <a:t>HPC and virtualization</a:t>
            </a:r>
            <a:r>
              <a:rPr lang="en-US" sz="1800" dirty="0" smtClean="0"/>
              <a:t> environments. </a:t>
            </a:r>
          </a:p>
          <a:p>
            <a:pPr lvl="1"/>
            <a:r>
              <a:rPr lang="en-US" sz="1800" dirty="0" smtClean="0"/>
              <a:t>Comet </a:t>
            </a:r>
            <a:r>
              <a:rPr lang="en-US" sz="1800" dirty="0" err="1" smtClean="0"/>
              <a:t>Cloudmesh</a:t>
            </a:r>
            <a:r>
              <a:rPr lang="en-US" sz="1800" dirty="0" smtClean="0"/>
              <a:t> client proves that </a:t>
            </a:r>
            <a:r>
              <a:rPr lang="en-US" sz="1800" i="1" u="sng" dirty="0" smtClean="0">
                <a:solidFill>
                  <a:schemeClr val="accent1">
                    <a:lumMod val="75000"/>
                  </a:schemeClr>
                </a:solidFill>
              </a:rPr>
              <a:t>NBDRA can be implemented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  <a:p>
            <a:pPr marL="57150" indent="0">
              <a:buNone/>
            </a:pPr>
            <a:r>
              <a:rPr lang="en-US" sz="1800" i="1" dirty="0" smtClean="0"/>
              <a:t>				Reference</a:t>
            </a:r>
            <a:r>
              <a:rPr lang="en-US" sz="1800" i="1" dirty="0"/>
              <a:t>: https://</a:t>
            </a:r>
            <a:r>
              <a:rPr lang="en-US" sz="1800" i="1" dirty="0" err="1"/>
              <a:t>github.com</a:t>
            </a:r>
            <a:r>
              <a:rPr lang="en-US" sz="1800" i="1" dirty="0"/>
              <a:t>/</a:t>
            </a:r>
            <a:r>
              <a:rPr lang="en-US" sz="1800" i="1" dirty="0" err="1"/>
              <a:t>cloudmesh</a:t>
            </a:r>
            <a:r>
              <a:rPr lang="en-US" sz="1800" i="1" dirty="0"/>
              <a:t>/client</a:t>
            </a:r>
            <a:endParaRPr lang="en-US" sz="1800" dirty="0"/>
          </a:p>
          <a:p>
            <a:pPr marL="5715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12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62" y="457200"/>
            <a:ext cx="2949178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Cloudmesh supports </a:t>
            </a:r>
            <a:br>
              <a:rPr lang="en-US" dirty="0" smtClean="0"/>
            </a:br>
            <a:r>
              <a:rPr lang="en-US" dirty="0" smtClean="0"/>
              <a:t>NIST Big Data Architecture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3371"/>
            <a:ext cx="6147849" cy="58293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70966" y="2057400"/>
            <a:ext cx="2949178" cy="381158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Requirements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Big Data Support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IaaS support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PaaS support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Integration of a variety of technologies through stacks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vendor lock in</a:t>
            </a:r>
          </a:p>
          <a:p>
            <a:endParaRPr lang="en-US" dirty="0"/>
          </a:p>
          <a:p>
            <a:r>
              <a:rPr lang="en-US" b="1" dirty="0" smtClean="0"/>
              <a:t>Comet brings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HPC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Virtualization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Containers via VC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Microservices</a:t>
            </a:r>
            <a:r>
              <a:rPr lang="en-US" dirty="0" smtClean="0"/>
              <a:t> via VC</a:t>
            </a:r>
          </a:p>
          <a:p>
            <a:endParaRPr lang="en-US" b="1" dirty="0" smtClean="0"/>
          </a:p>
          <a:p>
            <a:r>
              <a:rPr lang="en-US" b="1" dirty="0" err="1" smtClean="0"/>
              <a:t>Cloudmesh</a:t>
            </a:r>
            <a:r>
              <a:rPr lang="en-US" b="1" dirty="0" smtClean="0"/>
              <a:t> brings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Easy abstraction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Management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laszewski@gmail.com, https://github.com/cloudmesh/client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367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83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42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9154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Observations and Lessons learned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762000"/>
            <a:ext cx="8458199" cy="533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"</a:t>
            </a:r>
            <a:r>
              <a:rPr lang="en-US" sz="2400" b="1" dirty="0" smtClean="0"/>
              <a:t>Targeting experienced cluster admins</a:t>
            </a:r>
            <a:r>
              <a:rPr lang="en-US" sz="2400" dirty="0" smtClean="0"/>
              <a:t>" versus </a:t>
            </a:r>
            <a:br>
              <a:rPr lang="en-US" sz="2400" dirty="0" smtClean="0"/>
            </a:br>
            <a:r>
              <a:rPr lang="en-US" sz="2400" dirty="0" smtClean="0"/>
              <a:t>"</a:t>
            </a:r>
            <a:r>
              <a:rPr lang="en-US" sz="2400" b="1" dirty="0" smtClean="0"/>
              <a:t>possibly less experienced cluster admins</a:t>
            </a:r>
            <a:r>
              <a:rPr lang="en-US" sz="2400" dirty="0" smtClean="0"/>
              <a:t>" </a:t>
            </a:r>
          </a:p>
          <a:p>
            <a:pPr lvl="1"/>
            <a:r>
              <a:rPr lang="en-US" sz="2000" dirty="0" smtClean="0"/>
              <a:t>Some admins could be students</a:t>
            </a:r>
          </a:p>
          <a:p>
            <a:pPr lvl="1"/>
            <a:r>
              <a:rPr lang="en-US" sz="2000" dirty="0" smtClean="0"/>
              <a:t>A set of standard best practice recipes and/or some templating that helps VC admin deploy and configure their VC.</a:t>
            </a:r>
          </a:p>
          <a:p>
            <a:pPr lvl="1"/>
            <a:r>
              <a:rPr lang="en-US" sz="2000" dirty="0" smtClean="0"/>
              <a:t>Integration of “software/cluster stacks”</a:t>
            </a:r>
          </a:p>
          <a:p>
            <a:r>
              <a:rPr lang="en-US" sz="2400" dirty="0" smtClean="0"/>
              <a:t>Request for storage requirements integrated in VC request</a:t>
            </a:r>
          </a:p>
          <a:p>
            <a:pPr lvl="1"/>
            <a:r>
              <a:rPr lang="en-US" sz="1800" dirty="0" smtClean="0"/>
              <a:t>Focused on compute. But projects with larger storage request is not uncommon</a:t>
            </a:r>
            <a:endParaRPr lang="en-US" sz="900" dirty="0"/>
          </a:p>
          <a:p>
            <a:r>
              <a:rPr lang="en-US" sz="2400" dirty="0" smtClean="0"/>
              <a:t>Desirable improvement of tracking of usage of the VC and inside the VC</a:t>
            </a:r>
          </a:p>
          <a:p>
            <a:pPr lvl="1"/>
            <a:r>
              <a:rPr lang="en-US" sz="1800" dirty="0"/>
              <a:t>R</a:t>
            </a:r>
            <a:r>
              <a:rPr lang="en-US" sz="1800" dirty="0" smtClean="0"/>
              <a:t>eporting mechanisms implemented by VC admins to track and report usage of VC resources</a:t>
            </a:r>
            <a:endParaRPr lang="en-US" sz="1800" dirty="0"/>
          </a:p>
          <a:p>
            <a:r>
              <a:rPr lang="en-US" sz="2400" dirty="0" smtClean="0"/>
              <a:t>User-driven features help shaping VC capabilities</a:t>
            </a:r>
          </a:p>
          <a:p>
            <a:pPr lvl="1"/>
            <a:r>
              <a:rPr lang="en-US" sz="2000" dirty="0" smtClean="0"/>
              <a:t>Scenarios of power management of compute nodes</a:t>
            </a:r>
          </a:p>
          <a:p>
            <a:pPr lvl="1"/>
            <a:r>
              <a:rPr lang="en-US" sz="2000" dirty="0" smtClean="0"/>
              <a:t>What info is needed to be provided via API/CLI</a:t>
            </a:r>
            <a:endParaRPr lang="en-US" sz="2000" dirty="0"/>
          </a:p>
          <a:p>
            <a:pPr marL="0" indent="0">
              <a:buNone/>
            </a:pPr>
            <a:endParaRPr lang="en-US" sz="10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08549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76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726"/>
            <a:ext cx="9143999" cy="93027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Future Plans: </a:t>
            </a:r>
            <a:br>
              <a:rPr lang="en-US" sz="4000" dirty="0"/>
            </a:br>
            <a:r>
              <a:rPr lang="en-US" sz="4000" dirty="0"/>
              <a:t> Production Systems Tools and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371600"/>
            <a:ext cx="8474780" cy="47244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VC capability improvement</a:t>
            </a:r>
            <a:endParaRPr lang="en-US" sz="2400" b="1" dirty="0"/>
          </a:p>
          <a:p>
            <a:pPr lvl="1"/>
            <a:r>
              <a:rPr lang="en-US" dirty="0" smtClean="0"/>
              <a:t>Increasing </a:t>
            </a:r>
            <a:r>
              <a:rPr lang="en-US" dirty="0" err="1"/>
              <a:t>w</a:t>
            </a:r>
            <a:r>
              <a:rPr lang="en-US" dirty="0" err="1" smtClean="0"/>
              <a:t>alltime</a:t>
            </a:r>
            <a:r>
              <a:rPr lang="en-US" dirty="0" smtClean="0"/>
              <a:t>, Dynamically extending </a:t>
            </a:r>
            <a:r>
              <a:rPr lang="en-US" dirty="0" err="1" smtClean="0"/>
              <a:t>walltime</a:t>
            </a:r>
            <a:endParaRPr lang="en-US" dirty="0"/>
          </a:p>
          <a:p>
            <a:pPr lvl="1"/>
            <a:r>
              <a:rPr lang="en-US" dirty="0"/>
              <a:t>Start compute nodes within an existing reservation</a:t>
            </a:r>
          </a:p>
          <a:p>
            <a:pPr lvl="1"/>
            <a:r>
              <a:rPr lang="en-US" dirty="0" smtClean="0"/>
              <a:t>Provide </a:t>
            </a:r>
            <a:r>
              <a:rPr lang="en-US" dirty="0"/>
              <a:t>automated estimate when a node is available</a:t>
            </a:r>
          </a:p>
          <a:p>
            <a:pPr lvl="1"/>
            <a:r>
              <a:rPr lang="en-US" dirty="0" smtClean="0"/>
              <a:t>Make available other hardware to VC nodes, e.g. GPU</a:t>
            </a:r>
            <a:br>
              <a:rPr lang="en-US" dirty="0" smtClean="0"/>
            </a:br>
            <a:endParaRPr lang="en-US" dirty="0" smtClean="0"/>
          </a:p>
          <a:p>
            <a:r>
              <a:rPr lang="en-US" sz="2400" b="1" dirty="0" err="1" smtClean="0"/>
              <a:t>Cloudmesh</a:t>
            </a:r>
            <a:r>
              <a:rPr lang="en-US" sz="2400" b="1" dirty="0" smtClean="0"/>
              <a:t> client tool improvement</a:t>
            </a:r>
          </a:p>
          <a:p>
            <a:pPr lvl="1"/>
            <a:r>
              <a:rPr lang="en-US" dirty="0" smtClean="0"/>
              <a:t>Plugin </a:t>
            </a:r>
            <a:r>
              <a:rPr lang="en-US" dirty="0"/>
              <a:t>mechanism to separate the </a:t>
            </a:r>
            <a:r>
              <a:rPr lang="en-US" dirty="0" smtClean="0"/>
              <a:t>Comet </a:t>
            </a:r>
            <a:r>
              <a:rPr lang="en-US" dirty="0"/>
              <a:t>code</a:t>
            </a:r>
          </a:p>
          <a:p>
            <a:pPr lvl="1"/>
            <a:r>
              <a:rPr lang="en-US" dirty="0" smtClean="0"/>
              <a:t>Leverage </a:t>
            </a:r>
            <a:r>
              <a:rPr lang="en-US" dirty="0"/>
              <a:t>software stack </a:t>
            </a:r>
            <a:r>
              <a:rPr lang="en-US" dirty="0" smtClean="0"/>
              <a:t>deployments by others</a:t>
            </a:r>
            <a:endParaRPr lang="en-US" dirty="0"/>
          </a:p>
          <a:p>
            <a:pPr lvl="2"/>
            <a:r>
              <a:rPr lang="en-US" sz="2400" dirty="0" err="1" smtClean="0"/>
              <a:t>Cloudemsh</a:t>
            </a:r>
            <a:r>
              <a:rPr lang="en-US" sz="2400" dirty="0" smtClean="0"/>
              <a:t> client allows </a:t>
            </a:r>
            <a:r>
              <a:rPr lang="en-US" sz="2400" dirty="0"/>
              <a:t>the deployment of software stacks. </a:t>
            </a:r>
          </a:p>
          <a:p>
            <a:pPr lvl="2"/>
            <a:r>
              <a:rPr lang="en-US" sz="2400" dirty="0"/>
              <a:t>Collect such stacks and make them </a:t>
            </a:r>
            <a:r>
              <a:rPr lang="en-US" sz="2400" dirty="0" smtClean="0"/>
              <a:t>available</a:t>
            </a:r>
          </a:p>
        </p:txBody>
      </p:sp>
    </p:spTree>
    <p:extLst>
      <p:ext uri="{BB962C8B-B14F-4D97-AF65-F5344CB8AC3E}">
        <p14:creationId xmlns:p14="http://schemas.microsoft.com/office/powerpoint/2010/main" val="110733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7886700" cy="914399"/>
          </a:xfrm>
        </p:spPr>
        <p:txBody>
          <a:bodyPr>
            <a:noAutofit/>
          </a:bodyPr>
          <a:lstStyle/>
          <a:p>
            <a:r>
              <a:rPr lang="en-US" sz="3600" dirty="0" smtClean="0"/>
              <a:t>Future Plans:</a:t>
            </a:r>
            <a:br>
              <a:rPr lang="en-US" sz="3600" dirty="0" smtClean="0"/>
            </a:br>
            <a:r>
              <a:rPr lang="en-US" sz="3600" dirty="0" smtClean="0"/>
              <a:t>Collecting Usage Statistics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6482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Provide guidance for integrated usage statistics in VC’s</a:t>
            </a:r>
          </a:p>
          <a:p>
            <a:pPr lvl="1"/>
            <a:r>
              <a:rPr lang="en-US" dirty="0" smtClean="0"/>
              <a:t>VC admin have access to the cluster</a:t>
            </a:r>
          </a:p>
          <a:p>
            <a:pPr lvl="1"/>
            <a:r>
              <a:rPr lang="en-US" dirty="0" smtClean="0"/>
              <a:t>Exposing usage statistics needs to be integrated by the VC admin</a:t>
            </a:r>
          </a:p>
          <a:p>
            <a:pPr lvl="1"/>
            <a:r>
              <a:rPr lang="en-US" dirty="0" smtClean="0"/>
              <a:t>Approach: Work with VC admin to identify templates and best practice on a case-by-base basis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We have proposed the following for feedback by VC admins:</a:t>
            </a:r>
          </a:p>
          <a:p>
            <a:pPr lvl="1"/>
            <a:r>
              <a:rPr lang="en-US" dirty="0" smtClean="0"/>
              <a:t>Characterization of science directorate</a:t>
            </a:r>
          </a:p>
          <a:p>
            <a:pPr lvl="1"/>
            <a:r>
              <a:rPr lang="en-US" dirty="0" smtClean="0"/>
              <a:t>Number </a:t>
            </a:r>
            <a:r>
              <a:rPr lang="en-US" dirty="0"/>
              <a:t>of unique users that ran in the </a:t>
            </a:r>
            <a:r>
              <a:rPr lang="en-US" dirty="0" smtClean="0"/>
              <a:t>VC/Gateway</a:t>
            </a:r>
          </a:p>
          <a:p>
            <a:pPr lvl="1"/>
            <a:r>
              <a:rPr lang="en-US" dirty="0" smtClean="0"/>
              <a:t>Number </a:t>
            </a:r>
            <a:r>
              <a:rPr lang="en-US" dirty="0"/>
              <a:t>of jobs that executed within the VC. If the definition of </a:t>
            </a:r>
            <a:r>
              <a:rPr lang="en-US" dirty="0" smtClean="0"/>
              <a:t>job </a:t>
            </a:r>
            <a:r>
              <a:rPr lang="en-US" dirty="0"/>
              <a:t>within the particular VC is something non-traditional, then this should be communicated as part of the </a:t>
            </a:r>
            <a:r>
              <a:rPr lang="en-US" dirty="0" smtClean="0"/>
              <a:t>reporting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/>
              <a:t>of resource usages such as number of cores/job, and length of the job in </a:t>
            </a:r>
            <a:r>
              <a:rPr lang="en-US" dirty="0" smtClean="0"/>
              <a:t>core-hours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core-hours consumed by the VC during the reporting </a:t>
            </a:r>
            <a:r>
              <a:rPr lang="en-US" dirty="0" smtClean="0"/>
              <a:t>period</a:t>
            </a:r>
          </a:p>
        </p:txBody>
      </p:sp>
    </p:spTree>
    <p:extLst>
      <p:ext uri="{BB962C8B-B14F-4D97-AF65-F5344CB8AC3E}">
        <p14:creationId xmlns:p14="http://schemas.microsoft.com/office/powerpoint/2010/main" val="9467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8763000" cy="1325563"/>
          </a:xfrm>
        </p:spPr>
        <p:txBody>
          <a:bodyPr/>
          <a:lstStyle/>
          <a:p>
            <a:r>
              <a:rPr lang="en-US" dirty="0" smtClean="0"/>
              <a:t>Future Plans: </a:t>
            </a:r>
            <a:br>
              <a:rPr lang="en-US" dirty="0" smtClean="0"/>
            </a:br>
            <a:r>
              <a:rPr lang="en-US" dirty="0" smtClean="0"/>
              <a:t>Outreach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987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Work with cluster admins in the On-ramp phase to help them to transition to production</a:t>
            </a:r>
          </a:p>
          <a:p>
            <a:r>
              <a:rPr lang="en-US" dirty="0" smtClean="0"/>
              <a:t>Provide additional tutorials and </a:t>
            </a:r>
            <a:r>
              <a:rPr lang="en-US" dirty="0"/>
              <a:t>d</a:t>
            </a:r>
            <a:r>
              <a:rPr lang="en-US" dirty="0" smtClean="0"/>
              <a:t>ocumentation</a:t>
            </a:r>
          </a:p>
          <a:p>
            <a:r>
              <a:rPr lang="en-US" dirty="0" smtClean="0"/>
              <a:t>Identify new cluster admins and communities</a:t>
            </a:r>
          </a:p>
          <a:p>
            <a:r>
              <a:rPr lang="en-US" dirty="0" smtClean="0"/>
              <a:t>Leverage the experience from IU in the outreach activities by increasing the role on the initial on-ramping phase.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29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342" y="152400"/>
            <a:ext cx="7886700" cy="777874"/>
          </a:xfrm>
        </p:spPr>
        <p:txBody>
          <a:bodyPr/>
          <a:lstStyle/>
          <a:p>
            <a:r>
              <a:rPr lang="en-US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1534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Virtual clusters on Comet provide an opportunity for communities to set up custom OS and software stack.</a:t>
            </a:r>
          </a:p>
          <a:p>
            <a:r>
              <a:rPr lang="en-US" dirty="0" smtClean="0"/>
              <a:t>Command line tool and shell provides VC admins with easy access. </a:t>
            </a:r>
          </a:p>
          <a:p>
            <a:r>
              <a:rPr lang="en-US" dirty="0" smtClean="0"/>
              <a:t>Console access is available.</a:t>
            </a:r>
          </a:p>
          <a:p>
            <a:r>
              <a:rPr lang="en-US" dirty="0" smtClean="0"/>
              <a:t>Preservation of performance of HPC infrastructure while accessing it through virtualized resources. Confirmed by application benchmarks.</a:t>
            </a:r>
          </a:p>
          <a:p>
            <a:r>
              <a:rPr lang="en-US" dirty="0" smtClean="0"/>
              <a:t>Significant ”sophisticated” production use on Comet by Open Science Grid (OSG). More is coming (~5 ready in Production, ~5 on-ramping)</a:t>
            </a:r>
          </a:p>
          <a:p>
            <a:r>
              <a:rPr lang="en-US" dirty="0" smtClean="0"/>
              <a:t>Improvements of the process for metrics and resource monitoring have started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1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i="1" dirty="0" smtClean="0"/>
              <a:t>Virtual Clusters</a:t>
            </a:r>
            <a:endParaRPr lang="en-US" sz="4000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1066800"/>
            <a:ext cx="8839200" cy="16764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600"/>
              </a:spcBef>
              <a:buFontTx/>
              <a:buNone/>
            </a:pPr>
            <a:r>
              <a:rPr lang="en-US" b="1" i="0" dirty="0" smtClean="0">
                <a:solidFill>
                  <a:srgbClr val="000000"/>
                </a:solidFill>
                <a:latin typeface="Calibri"/>
              </a:rPr>
              <a:t>Goal</a:t>
            </a:r>
            <a:r>
              <a:rPr lang="en-US" i="0" dirty="0" smtClean="0">
                <a:solidFill>
                  <a:srgbClr val="000000"/>
                </a:solidFill>
                <a:latin typeface="Calibri"/>
              </a:rPr>
              <a:t/>
            </a:r>
            <a:br>
              <a:rPr lang="en-US" i="0" dirty="0" smtClean="0">
                <a:solidFill>
                  <a:srgbClr val="000000"/>
                </a:solidFill>
                <a:latin typeface="Calibri"/>
              </a:rPr>
            </a:br>
            <a:r>
              <a:rPr lang="en-US" i="0" dirty="0" smtClean="0">
                <a:solidFill>
                  <a:srgbClr val="000000"/>
                </a:solidFill>
                <a:latin typeface="Calibri"/>
              </a:rPr>
              <a:t>	Provide a near bare metal HPC performance 	and management experience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3276600"/>
            <a:ext cx="8839200" cy="2667000"/>
          </a:xfrm>
          <a:prstGeom prst="rect">
            <a:avLst/>
          </a:prstGeom>
          <a:ln w="38100" cmpd="sng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  <a:buFontTx/>
              <a:buNone/>
            </a:pPr>
            <a:r>
              <a:rPr lang="en-US" i="0" dirty="0" smtClean="0">
                <a:solidFill>
                  <a:srgbClr val="000000"/>
                </a:solidFill>
                <a:latin typeface="Calibri"/>
              </a:rPr>
              <a:t>Targets </a:t>
            </a:r>
            <a:r>
              <a:rPr lang="en-US" i="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800" i="0" dirty="0" smtClean="0">
                <a:solidFill>
                  <a:srgbClr val="000000"/>
                </a:solidFill>
                <a:latin typeface="Calibri"/>
              </a:rPr>
              <a:t>rojects that: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</a:pPr>
            <a:r>
              <a:rPr lang="en-US" sz="2800" b="0" i="0" dirty="0" smtClean="0">
                <a:solidFill>
                  <a:srgbClr val="000000"/>
                </a:solidFill>
                <a:latin typeface="Calibri"/>
              </a:rPr>
              <a:t>Cannot fit typical batch operation in XSEDE, or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</a:pPr>
            <a:r>
              <a:rPr lang="en-US" sz="2800" i="0" dirty="0" smtClean="0">
                <a:solidFill>
                  <a:srgbClr val="000000"/>
                </a:solidFill>
                <a:latin typeface="Calibri"/>
              </a:rPr>
              <a:t>Can not or do not </a:t>
            </a:r>
            <a:r>
              <a:rPr lang="en-US" sz="2800" b="0" i="0" dirty="0" smtClean="0">
                <a:solidFill>
                  <a:srgbClr val="000000"/>
                </a:solidFill>
                <a:latin typeface="Calibri"/>
              </a:rPr>
              <a:t>want to buy hardware, or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</a:pPr>
            <a:r>
              <a:rPr lang="en-US" sz="2800" i="0" dirty="0">
                <a:solidFill>
                  <a:srgbClr val="000000"/>
                </a:solidFill>
                <a:latin typeface="Calibri"/>
              </a:rPr>
              <a:t>H</a:t>
            </a:r>
            <a:r>
              <a:rPr lang="en-US" sz="2800" b="0" i="0" dirty="0" smtClean="0">
                <a:solidFill>
                  <a:srgbClr val="000000"/>
                </a:solidFill>
                <a:latin typeface="Calibri"/>
              </a:rPr>
              <a:t>ave intermittent needs (resource bursting).</a:t>
            </a:r>
          </a:p>
          <a:p>
            <a:pPr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</a:pPr>
            <a:r>
              <a:rPr lang="en-US" b="0" i="0" dirty="0" smtClean="0">
                <a:solidFill>
                  <a:srgbClr val="000000"/>
                </a:solidFill>
              </a:rPr>
              <a:t>But, must be able to manage </a:t>
            </a:r>
            <a:r>
              <a:rPr lang="en-US" b="0" i="0" dirty="0">
                <a:solidFill>
                  <a:srgbClr val="000000"/>
                </a:solidFill>
              </a:rPr>
              <a:t>their own </a:t>
            </a:r>
            <a:r>
              <a:rPr lang="en-US" b="0" i="0" dirty="0" smtClean="0">
                <a:solidFill>
                  <a:srgbClr val="000000"/>
                </a:solidFill>
              </a:rPr>
              <a:t>cluster</a:t>
            </a:r>
            <a:endParaRPr lang="en-US" b="0" i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3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886700" cy="1325563"/>
          </a:xfrm>
        </p:spPr>
        <p:txBody>
          <a:bodyPr/>
          <a:lstStyle/>
          <a:p>
            <a:r>
              <a:rPr lang="en-US" i="1" dirty="0" smtClean="0"/>
              <a:t>Highlighted Features </a:t>
            </a:r>
            <a:endParaRPr lang="en-US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1447800"/>
            <a:ext cx="8839200" cy="381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n-US" sz="2400" i="0" dirty="0" smtClean="0">
                <a:solidFill>
                  <a:srgbClr val="000000"/>
                </a:solidFill>
                <a:latin typeface="Calibri"/>
              </a:rPr>
              <a:t>On the same machine where we offer traditional production HPC service, we also offer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i="0" dirty="0" smtClean="0">
                <a:solidFill>
                  <a:srgbClr val="000000"/>
                </a:solidFill>
                <a:latin typeface="Calibri"/>
              </a:rPr>
              <a:t>Customizable HPC environment with </a:t>
            </a:r>
          </a:p>
          <a:p>
            <a:pPr lvl="2">
              <a:lnSpc>
                <a:spcPct val="105000"/>
              </a:lnSpc>
              <a:spcBef>
                <a:spcPts val="600"/>
              </a:spcBef>
            </a:pPr>
            <a:r>
              <a:rPr lang="en-US" sz="2400" i="0" dirty="0" smtClean="0">
                <a:solidFill>
                  <a:srgbClr val="C00000"/>
                </a:solidFill>
                <a:latin typeface="Calibri"/>
              </a:rPr>
              <a:t>Different OSes (even Windows),  service stacks, software stacks</a:t>
            </a:r>
          </a:p>
          <a:p>
            <a:pPr lvl="2">
              <a:lnSpc>
                <a:spcPct val="105000"/>
              </a:lnSpc>
              <a:spcBef>
                <a:spcPts val="600"/>
              </a:spcBef>
            </a:pPr>
            <a:r>
              <a:rPr lang="en-US" sz="2400" i="0" dirty="0" smtClean="0">
                <a:solidFill>
                  <a:srgbClr val="C00000"/>
                </a:solidFill>
                <a:latin typeface="Calibri"/>
              </a:rPr>
              <a:t>Environments are leveraging virtualization technologies </a:t>
            </a:r>
            <a:r>
              <a:rPr lang="en-US" sz="2400" b="1" i="0" u="sng" dirty="0" smtClean="0">
                <a:solidFill>
                  <a:srgbClr val="C00000"/>
                </a:solidFill>
                <a:latin typeface="Calibri"/>
              </a:rPr>
              <a:t>but </a:t>
            </a:r>
            <a:r>
              <a:rPr lang="en-US" sz="2400" i="0" dirty="0" smtClean="0">
                <a:solidFill>
                  <a:srgbClr val="C00000"/>
                </a:solidFill>
                <a:latin typeface="Calibri"/>
              </a:rPr>
              <a:t>with HPC in mind (e.g., sophisticated configurable virtual clusters with high performance capability)</a:t>
            </a:r>
            <a:endParaRPr lang="en-US" sz="2400" b="1" dirty="0" smtClean="0">
              <a:solidFill>
                <a:srgbClr val="C00000"/>
              </a:solidFill>
              <a:latin typeface="Calibri"/>
            </a:endParaRPr>
          </a:p>
          <a:p>
            <a:pPr lvl="2">
              <a:lnSpc>
                <a:spcPct val="105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=&gt; Bare metal </a:t>
            </a:r>
            <a:r>
              <a:rPr lang="en-US" sz="2400" i="0" dirty="0" smtClean="0">
                <a:solidFill>
                  <a:srgbClr val="000000"/>
                </a:solidFill>
                <a:latin typeface="Calibri"/>
              </a:rPr>
              <a:t>experience in either system management view or performance perspective </a:t>
            </a:r>
            <a:endParaRPr lang="en-US" sz="24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94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System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Projects have </a:t>
            </a:r>
            <a:r>
              <a:rPr lang="en-US" sz="2400" b="1" dirty="0">
                <a:solidFill>
                  <a:prstClr val="black"/>
                </a:solidFill>
              </a:rPr>
              <a:t>persistent VM </a:t>
            </a:r>
            <a:r>
              <a:rPr lang="en-US" sz="2400" dirty="0">
                <a:solidFill>
                  <a:prstClr val="black"/>
                </a:solidFill>
              </a:rPr>
              <a:t>for cluster management</a:t>
            </a:r>
          </a:p>
          <a:p>
            <a:pPr marL="800100" lvl="1" indent="-342900"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Modest: single core, 1-2 GB of RAM</a:t>
            </a:r>
          </a:p>
          <a:p>
            <a:pPr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Standard compute nodes </a:t>
            </a:r>
            <a:r>
              <a:rPr lang="en-US" sz="2400" dirty="0" smtClean="0">
                <a:solidFill>
                  <a:prstClr val="black"/>
                </a:solidFill>
              </a:rPr>
              <a:t>are scheduled </a:t>
            </a:r>
            <a:r>
              <a:rPr lang="en-US" sz="2400" dirty="0">
                <a:solidFill>
                  <a:prstClr val="black"/>
                </a:solidFill>
              </a:rPr>
              <a:t>as containers </a:t>
            </a:r>
            <a:r>
              <a:rPr lang="en-US" sz="2400" b="1" dirty="0">
                <a:solidFill>
                  <a:prstClr val="black"/>
                </a:solidFill>
              </a:rPr>
              <a:t>via batch </a:t>
            </a:r>
            <a:r>
              <a:rPr lang="en-US" sz="2400" b="1" dirty="0" smtClean="0">
                <a:solidFill>
                  <a:prstClr val="black"/>
                </a:solidFill>
              </a:rPr>
              <a:t>system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One virtual compute node per container (physical host) </a:t>
            </a:r>
            <a:endParaRPr lang="en-US" sz="2000" dirty="0" smtClean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</a:rPr>
              <a:t>Virtual </a:t>
            </a:r>
            <a:r>
              <a:rPr lang="en-US" sz="2800" b="1" dirty="0">
                <a:solidFill>
                  <a:prstClr val="black"/>
                </a:solidFill>
              </a:rPr>
              <a:t>disk images </a:t>
            </a:r>
            <a:r>
              <a:rPr lang="en-US" sz="2800" dirty="0">
                <a:solidFill>
                  <a:prstClr val="black"/>
                </a:solidFill>
              </a:rPr>
              <a:t>stored as ZFS </a:t>
            </a:r>
            <a:r>
              <a:rPr lang="en-US" sz="2800" dirty="0" smtClean="0">
                <a:solidFill>
                  <a:prstClr val="black"/>
                </a:solidFill>
              </a:rPr>
              <a:t>datasets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Read-only iSCSI target and parallel data migration provides</a:t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instant-on behavior</a:t>
            </a:r>
            <a:endParaRPr lang="en-US" sz="2000" dirty="0">
              <a:solidFill>
                <a:prstClr val="black"/>
              </a:solidFill>
            </a:endParaRP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Periodic sync-back of changes shortens node cycle/recycle time</a:t>
            </a:r>
          </a:p>
          <a:p>
            <a:pPr>
              <a:lnSpc>
                <a:spcPct val="105000"/>
              </a:lnSpc>
              <a:spcBef>
                <a:spcPts val="6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VM </a:t>
            </a:r>
            <a:r>
              <a:rPr lang="en-US" sz="2400" dirty="0">
                <a:solidFill>
                  <a:prstClr val="black"/>
                </a:solidFill>
              </a:rPr>
              <a:t>use </a:t>
            </a:r>
            <a:r>
              <a:rPr lang="en-US" sz="2400" b="1" dirty="0" smtClean="0">
                <a:solidFill>
                  <a:prstClr val="black"/>
                </a:solidFill>
              </a:rPr>
              <a:t>allocated, tracked and reported</a:t>
            </a:r>
            <a:r>
              <a:rPr lang="en-US" sz="2400" dirty="0" smtClean="0">
                <a:solidFill>
                  <a:prstClr val="black"/>
                </a:solidFill>
              </a:rPr>
              <a:t> in the same way as any other batch job</a:t>
            </a:r>
          </a:p>
        </p:txBody>
      </p:sp>
    </p:spTree>
    <p:extLst>
      <p:ext uri="{BB962C8B-B14F-4D97-AF65-F5344CB8AC3E}">
        <p14:creationId xmlns:p14="http://schemas.microsoft.com/office/powerpoint/2010/main" val="1959049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886700" cy="1006474"/>
          </a:xfrm>
        </p:spPr>
        <p:txBody>
          <a:bodyPr>
            <a:normAutofit/>
          </a:bodyPr>
          <a:lstStyle/>
          <a:p>
            <a:r>
              <a:rPr lang="en-US" sz="4000" i="1" dirty="0"/>
              <a:t>Enabling Technologies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31750"/>
              </p:ext>
            </p:extLst>
          </p:nvPr>
        </p:nvGraphicFramePr>
        <p:xfrm>
          <a:off x="457200" y="1524000"/>
          <a:ext cx="8382000" cy="38709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438400"/>
                <a:gridCol w="5943600"/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2000" dirty="0" smtClean="0"/>
                        <a:t>Technology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Capability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2000" dirty="0" smtClean="0"/>
                        <a:t>KVM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Virtual Machine</a:t>
                      </a:r>
                      <a:r>
                        <a:rPr lang="en-US" sz="2000" baseline="0" dirty="0" smtClean="0"/>
                        <a:t> Creation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2000" dirty="0" smtClean="0"/>
                        <a:t>SR-IOV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Near native IB performance</a:t>
                      </a:r>
                      <a:r>
                        <a:rPr lang="en-US" sz="2000" baseline="0" dirty="0" smtClean="0"/>
                        <a:t> in Virtual Machines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2000" dirty="0" smtClean="0"/>
                        <a:t>Rocks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Systems </a:t>
                      </a:r>
                      <a:r>
                        <a:rPr lang="en-US" sz="2000" dirty="0" smtClean="0"/>
                        <a:t>Management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2000" dirty="0" smtClean="0"/>
                        <a:t>ZFS + IMG-STORAGE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Virtual Machine</a:t>
                      </a:r>
                      <a:r>
                        <a:rPr lang="en-US" sz="2000" baseline="0" dirty="0" smtClean="0"/>
                        <a:t> Disk Image Management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2000" dirty="0" smtClean="0"/>
                        <a:t>VLANs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Virtual Cluster Private</a:t>
                      </a:r>
                      <a:r>
                        <a:rPr lang="en-US" sz="2000" baseline="0" dirty="0" smtClean="0"/>
                        <a:t> Management Network Isolation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2000" dirty="0" smtClean="0"/>
                        <a:t>PKEYs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Virtual Cluster </a:t>
                      </a:r>
                      <a:r>
                        <a:rPr lang="en-US" sz="2000" dirty="0" err="1" smtClean="0"/>
                        <a:t>Infiniband</a:t>
                      </a:r>
                      <a:r>
                        <a:rPr lang="en-US" sz="2000" baseline="0" dirty="0" smtClean="0"/>
                        <a:t> Network Isolation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2000" dirty="0" smtClean="0"/>
                        <a:t>Nucleus API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Virtual</a:t>
                      </a:r>
                      <a:r>
                        <a:rPr lang="en-US" sz="2000" baseline="0" dirty="0" smtClean="0"/>
                        <a:t> Machine Management and Provisioning, Status and Console Access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2000" dirty="0" err="1" smtClean="0"/>
                        <a:t>Cloudmesh</a:t>
                      </a:r>
                      <a:r>
                        <a:rPr lang="en-US" sz="2000" dirty="0" smtClean="0"/>
                        <a:t> Client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Convenient</a:t>
                      </a:r>
                      <a:r>
                        <a:rPr lang="en-US" sz="2000" baseline="0" dirty="0" smtClean="0"/>
                        <a:t> Access and Automation Support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8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 bwMode="auto">
          <a:xfrm>
            <a:off x="1638300" y="2132106"/>
            <a:ext cx="0" cy="1270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2614"/>
            <a:ext cx="8751492" cy="63798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System-Admin-Customized </a:t>
            </a:r>
            <a:r>
              <a:rPr lang="en-US" dirty="0"/>
              <a:t>HPC</a:t>
            </a:r>
            <a:br>
              <a:rPr lang="en-US" dirty="0"/>
            </a:br>
            <a:r>
              <a:rPr lang="en-US" sz="4000" dirty="0"/>
              <a:t>1:1 physical-to-virtual compute node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990600" y="1905000"/>
            <a:ext cx="1295400" cy="635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Frontend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390912" y="1719730"/>
            <a:ext cx="1828800" cy="11542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Virtual Frontend</a:t>
            </a:r>
          </a:p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Hosting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6172200" y="1905000"/>
            <a:ext cx="1828800" cy="5827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Disk Image Vault</a:t>
            </a:r>
          </a:p>
        </p:txBody>
      </p:sp>
      <p:sp>
        <p:nvSpPr>
          <p:cNvPr id="6" name="Can 5"/>
          <p:cNvSpPr/>
          <p:nvPr/>
        </p:nvSpPr>
        <p:spPr bwMode="auto">
          <a:xfrm>
            <a:off x="6324600" y="2655047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7" name="Can 6"/>
          <p:cNvSpPr/>
          <p:nvPr/>
        </p:nvSpPr>
        <p:spPr bwMode="auto">
          <a:xfrm>
            <a:off x="6553200" y="2655047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8" name="Can 7"/>
          <p:cNvSpPr/>
          <p:nvPr/>
        </p:nvSpPr>
        <p:spPr bwMode="auto">
          <a:xfrm>
            <a:off x="6779558" y="2655047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9" name="Can 8"/>
          <p:cNvSpPr/>
          <p:nvPr/>
        </p:nvSpPr>
        <p:spPr bwMode="auto">
          <a:xfrm>
            <a:off x="7014880" y="2655047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10" name="Can 9"/>
          <p:cNvSpPr/>
          <p:nvPr/>
        </p:nvSpPr>
        <p:spPr bwMode="auto">
          <a:xfrm>
            <a:off x="7254684" y="2655047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11" name="Can 10"/>
          <p:cNvSpPr/>
          <p:nvPr/>
        </p:nvSpPr>
        <p:spPr bwMode="auto">
          <a:xfrm>
            <a:off x="7472077" y="2655047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12" name="Can 11"/>
          <p:cNvSpPr/>
          <p:nvPr/>
        </p:nvSpPr>
        <p:spPr bwMode="auto">
          <a:xfrm>
            <a:off x="6456829" y="2758888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13" name="Can 12"/>
          <p:cNvSpPr/>
          <p:nvPr/>
        </p:nvSpPr>
        <p:spPr bwMode="auto">
          <a:xfrm>
            <a:off x="6685429" y="2758888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14" name="Can 13"/>
          <p:cNvSpPr/>
          <p:nvPr/>
        </p:nvSpPr>
        <p:spPr bwMode="auto">
          <a:xfrm>
            <a:off x="6911787" y="2758888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15" name="Can 14"/>
          <p:cNvSpPr/>
          <p:nvPr/>
        </p:nvSpPr>
        <p:spPr bwMode="auto">
          <a:xfrm>
            <a:off x="7147109" y="2758888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16" name="Can 15"/>
          <p:cNvSpPr/>
          <p:nvPr/>
        </p:nvSpPr>
        <p:spPr bwMode="auto">
          <a:xfrm>
            <a:off x="7386913" y="2758888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17" name="Can 16"/>
          <p:cNvSpPr/>
          <p:nvPr/>
        </p:nvSpPr>
        <p:spPr bwMode="auto">
          <a:xfrm>
            <a:off x="7604306" y="2758888"/>
            <a:ext cx="228600" cy="228600"/>
          </a:xfrm>
          <a:prstGeom prst="can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z="1000" b="1" i="0" smtClean="0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914400" y="3402106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914400" y="4253753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914400" y="5105400"/>
            <a:ext cx="144780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3124200" y="3402106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3124200" y="4253753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124200" y="5105400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7014880" y="3379694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7014880" y="4231341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7014880" y="5082988"/>
            <a:ext cx="14478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i="0" dirty="0" smtClean="0">
                <a:solidFill>
                  <a:prstClr val="black"/>
                </a:solidFill>
              </a:rPr>
              <a:t>Compute</a:t>
            </a:r>
          </a:p>
        </p:txBody>
      </p:sp>
      <p:cxnSp>
        <p:nvCxnSpPr>
          <p:cNvPr id="28" name="Straight Connector 27"/>
          <p:cNvCxnSpPr>
            <a:stCxn id="18" idx="3"/>
            <a:endCxn id="21" idx="1"/>
          </p:cNvCxnSpPr>
          <p:nvPr/>
        </p:nvCxnSpPr>
        <p:spPr bwMode="auto">
          <a:xfrm>
            <a:off x="2362200" y="3821206"/>
            <a:ext cx="76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9" idx="3"/>
            <a:endCxn id="22" idx="1"/>
          </p:cNvCxnSpPr>
          <p:nvPr/>
        </p:nvCxnSpPr>
        <p:spPr bwMode="auto">
          <a:xfrm>
            <a:off x="2362200" y="4672853"/>
            <a:ext cx="76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0" idx="3"/>
            <a:endCxn id="23" idx="1"/>
          </p:cNvCxnSpPr>
          <p:nvPr/>
        </p:nvCxnSpPr>
        <p:spPr bwMode="auto">
          <a:xfrm flipV="1">
            <a:off x="2362200" y="5524500"/>
            <a:ext cx="762000" cy="381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1638300" y="3124200"/>
            <a:ext cx="40767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5" idx="1"/>
          </p:cNvCxnSpPr>
          <p:nvPr/>
        </p:nvCxnSpPr>
        <p:spPr bwMode="auto">
          <a:xfrm flipH="1">
            <a:off x="5715000" y="2196353"/>
            <a:ext cx="457200" cy="1344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5715000" y="22098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5715000" y="3124200"/>
            <a:ext cx="0" cy="2362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26" idx="1"/>
          </p:cNvCxnSpPr>
          <p:nvPr/>
        </p:nvCxnSpPr>
        <p:spPr bwMode="auto">
          <a:xfrm flipH="1" flipV="1">
            <a:off x="5715000" y="5486400"/>
            <a:ext cx="1299880" cy="156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5" idx="1"/>
          </p:cNvCxnSpPr>
          <p:nvPr/>
        </p:nvCxnSpPr>
        <p:spPr bwMode="auto">
          <a:xfrm flipH="1">
            <a:off x="5715000" y="4650441"/>
            <a:ext cx="12998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24" idx="1"/>
          </p:cNvCxnSpPr>
          <p:nvPr/>
        </p:nvCxnSpPr>
        <p:spPr bwMode="auto">
          <a:xfrm flipH="1" flipV="1">
            <a:off x="5715000" y="3782359"/>
            <a:ext cx="1299880" cy="164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2743200" y="3124200"/>
            <a:ext cx="0" cy="2400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4" idx="2"/>
          </p:cNvCxnSpPr>
          <p:nvPr/>
        </p:nvCxnSpPr>
        <p:spPr bwMode="auto">
          <a:xfrm>
            <a:off x="4305312" y="2873936"/>
            <a:ext cx="0" cy="6364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3" idx="0"/>
          </p:cNvCxnSpPr>
          <p:nvPr/>
        </p:nvCxnSpPr>
        <p:spPr bwMode="auto">
          <a:xfrm flipV="1">
            <a:off x="1638300" y="1398494"/>
            <a:ext cx="0" cy="5065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1371600" y="1398494"/>
            <a:ext cx="426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4" idx="0"/>
          </p:cNvCxnSpPr>
          <p:nvPr/>
        </p:nvCxnSpPr>
        <p:spPr bwMode="auto">
          <a:xfrm flipV="1">
            <a:off x="4305312" y="1398494"/>
            <a:ext cx="0" cy="3212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715000" y="1143000"/>
            <a:ext cx="95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dirty="0" smtClean="0">
                <a:solidFill>
                  <a:prstClr val="black"/>
                </a:solidFill>
              </a:rPr>
              <a:t>public network</a:t>
            </a:r>
            <a:endParaRPr lang="en-US" sz="1000" b="1" i="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90600" y="2667000"/>
            <a:ext cx="647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dirty="0" smtClean="0">
                <a:solidFill>
                  <a:prstClr val="white">
                    <a:lumMod val="75000"/>
                  </a:prstClr>
                </a:solidFill>
              </a:rPr>
              <a:t>private</a:t>
            </a:r>
            <a:endParaRPr lang="en-US" sz="1000" b="1" i="0" dirty="0">
              <a:solidFill>
                <a:prstClr val="white">
                  <a:lumMod val="75000"/>
                </a:prstClr>
              </a:solidFill>
            </a:endParaRPr>
          </a:p>
        </p:txBody>
      </p:sp>
      <p:cxnSp>
        <p:nvCxnSpPr>
          <p:cNvPr id="46" name="Straight Connector 45"/>
          <p:cNvCxnSpPr>
            <a:stCxn id="51" idx="1"/>
          </p:cNvCxnSpPr>
          <p:nvPr/>
        </p:nvCxnSpPr>
        <p:spPr bwMode="auto">
          <a:xfrm flipH="1">
            <a:off x="2589679" y="5636822"/>
            <a:ext cx="70148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3886200" y="2439036"/>
            <a:ext cx="0" cy="55506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Rounded Rectangle 48"/>
          <p:cNvSpPr/>
          <p:nvPr/>
        </p:nvSpPr>
        <p:spPr bwMode="auto">
          <a:xfrm>
            <a:off x="1290922" y="3680011"/>
            <a:ext cx="741822" cy="474382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Virtual</a:t>
            </a:r>
          </a:p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50" name="Rounded Rectangle 49"/>
          <p:cNvSpPr/>
          <p:nvPr/>
        </p:nvSpPr>
        <p:spPr bwMode="auto">
          <a:xfrm>
            <a:off x="1267389" y="4533899"/>
            <a:ext cx="741822" cy="474382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Virtual</a:t>
            </a:r>
          </a:p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51" name="Rounded Rectangle 50"/>
          <p:cNvSpPr/>
          <p:nvPr/>
        </p:nvSpPr>
        <p:spPr bwMode="auto">
          <a:xfrm>
            <a:off x="3291168" y="5399631"/>
            <a:ext cx="741822" cy="474382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Virtual</a:t>
            </a:r>
          </a:p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Compute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2590800" y="2987488"/>
            <a:ext cx="0" cy="2651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50" idx="3"/>
          </p:cNvCxnSpPr>
          <p:nvPr/>
        </p:nvCxnSpPr>
        <p:spPr bwMode="auto">
          <a:xfrm flipV="1">
            <a:off x="2009211" y="4762874"/>
            <a:ext cx="588027" cy="8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2040315" y="3924674"/>
            <a:ext cx="55692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2589679" y="2987488"/>
            <a:ext cx="1303895" cy="1380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H="1">
            <a:off x="3200400" y="2514600"/>
            <a:ext cx="3877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3200400" y="1371600"/>
            <a:ext cx="0" cy="11430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2590800" y="2667000"/>
            <a:ext cx="647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dirty="0" smtClean="0">
                <a:solidFill>
                  <a:srgbClr val="002060"/>
                </a:solidFill>
              </a:rPr>
              <a:t>private</a:t>
            </a:r>
            <a:endParaRPr lang="en-US" sz="1000" b="1" i="0" dirty="0">
              <a:solidFill>
                <a:srgbClr val="002060"/>
              </a:solidFill>
            </a:endParaRPr>
          </a:p>
        </p:txBody>
      </p:sp>
      <p:sp>
        <p:nvSpPr>
          <p:cNvPr id="62" name="Rounded Rectangle 61"/>
          <p:cNvSpPr/>
          <p:nvPr/>
        </p:nvSpPr>
        <p:spPr bwMode="auto">
          <a:xfrm>
            <a:off x="1277471" y="5469218"/>
            <a:ext cx="741822" cy="474382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Virtual</a:t>
            </a:r>
          </a:p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3487277" y="4586566"/>
            <a:ext cx="741822" cy="474382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Virtual</a:t>
            </a:r>
          </a:p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Compute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7375709" y="4586566"/>
            <a:ext cx="741822" cy="474382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Virtual</a:t>
            </a:r>
          </a:p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Compute</a:t>
            </a:r>
          </a:p>
        </p:txBody>
      </p:sp>
      <p:cxnSp>
        <p:nvCxnSpPr>
          <p:cNvPr id="65" name="Straight Connector 64"/>
          <p:cNvCxnSpPr>
            <a:stCxn id="62" idx="3"/>
          </p:cNvCxnSpPr>
          <p:nvPr/>
        </p:nvCxnSpPr>
        <p:spPr bwMode="auto">
          <a:xfrm>
            <a:off x="2019293" y="5706409"/>
            <a:ext cx="8522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 flipV="1">
            <a:off x="2863949" y="3222812"/>
            <a:ext cx="6437" cy="248359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856522" y="3222812"/>
            <a:ext cx="156755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4648200" y="2590800"/>
            <a:ext cx="0" cy="64209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>
            <a:stCxn id="63" idx="1"/>
          </p:cNvCxnSpPr>
          <p:nvPr/>
        </p:nvCxnSpPr>
        <p:spPr bwMode="auto">
          <a:xfrm flipH="1">
            <a:off x="2870386" y="4823757"/>
            <a:ext cx="61689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4424079" y="3222812"/>
            <a:ext cx="121472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5638800" y="3222812"/>
            <a:ext cx="0" cy="16009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64" idx="1"/>
          </p:cNvCxnSpPr>
          <p:nvPr/>
        </p:nvCxnSpPr>
        <p:spPr bwMode="auto">
          <a:xfrm flipH="1">
            <a:off x="5638800" y="4823757"/>
            <a:ext cx="173690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5029200" y="2514600"/>
            <a:ext cx="35970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5388906" y="1371600"/>
            <a:ext cx="0" cy="11430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5029200" y="3200400"/>
            <a:ext cx="647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dirty="0" smtClean="0">
                <a:solidFill>
                  <a:srgbClr val="92D050"/>
                </a:solidFill>
              </a:rPr>
              <a:t>private</a:t>
            </a:r>
            <a:endParaRPr lang="en-US" sz="1000" b="1" i="0" dirty="0">
              <a:solidFill>
                <a:srgbClr val="92D05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086600" y="1143000"/>
            <a:ext cx="815784" cy="574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i="0" dirty="0" smtClean="0">
                <a:solidFill>
                  <a:prstClr val="white">
                    <a:lumMod val="75000"/>
                  </a:prstClr>
                </a:solidFill>
              </a:rPr>
              <a:t>physical</a:t>
            </a:r>
          </a:p>
          <a:p>
            <a:r>
              <a:rPr lang="en-US" sz="1000" b="1" i="0" dirty="0" smtClean="0">
                <a:solidFill>
                  <a:srgbClr val="92D050"/>
                </a:solidFill>
              </a:rPr>
              <a:t>virtual </a:t>
            </a:r>
          </a:p>
          <a:p>
            <a:r>
              <a:rPr lang="en-US" sz="1000" b="1" i="0" dirty="0" smtClean="0">
                <a:solidFill>
                  <a:srgbClr val="0070C0"/>
                </a:solidFill>
              </a:rPr>
              <a:t>virtual</a:t>
            </a:r>
            <a:endParaRPr lang="en-US" sz="1000" b="1" i="0" dirty="0">
              <a:solidFill>
                <a:srgbClr val="0070C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3505200" y="2286000"/>
            <a:ext cx="741822" cy="44001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Virtual</a:t>
            </a:r>
          </a:p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 Frontend</a:t>
            </a:r>
          </a:p>
        </p:txBody>
      </p:sp>
      <p:sp>
        <p:nvSpPr>
          <p:cNvPr id="61" name="Rounded Rectangle 60"/>
          <p:cNvSpPr/>
          <p:nvPr/>
        </p:nvSpPr>
        <p:spPr bwMode="auto">
          <a:xfrm>
            <a:off x="4343400" y="2286000"/>
            <a:ext cx="719411" cy="440017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Virtual</a:t>
            </a:r>
          </a:p>
          <a:p>
            <a:pPr algn="ctr"/>
            <a:r>
              <a:rPr lang="en-US" sz="1000" b="1" i="0" dirty="0" smtClean="0">
                <a:solidFill>
                  <a:prstClr val="black"/>
                </a:solidFill>
              </a:rPr>
              <a:t> Frontend</a:t>
            </a:r>
          </a:p>
        </p:txBody>
      </p:sp>
    </p:spTree>
    <p:extLst>
      <p:ext uri="{BB962C8B-B14F-4D97-AF65-F5344CB8AC3E}">
        <p14:creationId xmlns:p14="http://schemas.microsoft.com/office/powerpoint/2010/main" val="23733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NPACI/SDSC (logo)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F42340DAB1CC44A492D125C8C2F163" ma:contentTypeVersion="0" ma:contentTypeDescription="Create a new document." ma:contentTypeScope="" ma:versionID="ef4e6569fa666ee4eef1972473bcc82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023E5F-1B77-4552-94DB-E1238F9AC1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A30DAF2-4CE6-43DA-BDA4-9DB78A37DD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8E7798-F991-4E44-912B-80C2C1849E62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4633</TotalTime>
  <Pages>1</Pages>
  <Words>1539</Words>
  <Application>Microsoft Macintosh PowerPoint</Application>
  <PresentationFormat>On-screen Show (4:3)</PresentationFormat>
  <Paragraphs>340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Courier</vt:lpstr>
      <vt:lpstr>Courier New</vt:lpstr>
      <vt:lpstr>Helvetica</vt:lpstr>
      <vt:lpstr>Times</vt:lpstr>
      <vt:lpstr>Arial</vt:lpstr>
      <vt:lpstr>5_NPACI/SDSC (logo) template</vt:lpstr>
      <vt:lpstr>PowerPoint Presentation</vt:lpstr>
      <vt:lpstr>Agenda</vt:lpstr>
      <vt:lpstr>Overview</vt:lpstr>
      <vt:lpstr>Virtual Clusters</vt:lpstr>
      <vt:lpstr>Highlighted Features </vt:lpstr>
      <vt:lpstr>Architecture</vt:lpstr>
      <vt:lpstr>System Design</vt:lpstr>
      <vt:lpstr>Enabling Technologies</vt:lpstr>
      <vt:lpstr>System-Admin-Customized HPC 1:1 physical-to-virtual compute node</vt:lpstr>
      <vt:lpstr>User Perspective User is a system administrator –we give them their own HPC cluster</vt:lpstr>
      <vt:lpstr>Production Data Storage/Filesystems</vt:lpstr>
      <vt:lpstr>Access</vt:lpstr>
      <vt:lpstr>Cloudmesh Client Tool</vt:lpstr>
      <vt:lpstr>Accessing Production Virtual Cluster Capabilities </vt:lpstr>
      <vt:lpstr>Comet Cloudmesh Client  (selected commands)</vt:lpstr>
      <vt:lpstr>Cloudmesh Supports  Continuous Improvement</vt:lpstr>
      <vt:lpstr>Layered Architecture</vt:lpstr>
      <vt:lpstr>Operational Status</vt:lpstr>
      <vt:lpstr>Successful Operation</vt:lpstr>
      <vt:lpstr>Active and On-ramping Virtual Clusters</vt:lpstr>
      <vt:lpstr>Case Studies</vt:lpstr>
      <vt:lpstr>Case Study: Open Science Grid (OSG)</vt:lpstr>
      <vt:lpstr>Case Study: Open Science Grid Reporting via XDMoD</vt:lpstr>
      <vt:lpstr>University of Kansas - Lifemapper</vt:lpstr>
      <vt:lpstr>Case study: University of Florida  -GRAPLEr (GLEON Research and PRAGMA Lake Expedition)</vt:lpstr>
      <vt:lpstr>Case Study: Kepler Gateway</vt:lpstr>
      <vt:lpstr>NIST Big Data Reference Architecture (NBDRA)</vt:lpstr>
      <vt:lpstr>Cloudmesh supports  NIST Big Data Architecture</vt:lpstr>
      <vt:lpstr>Observations</vt:lpstr>
      <vt:lpstr>Observations and Lessons learned</vt:lpstr>
      <vt:lpstr>Future Plans</vt:lpstr>
      <vt:lpstr>Future Plans:   Production Systems Tools and Services</vt:lpstr>
      <vt:lpstr>Future Plans: Collecting Usage Statistics</vt:lpstr>
      <vt:lpstr>Future Plans:  Outreach Strategy</vt:lpstr>
      <vt:lpstr>Conclusion</vt:lpstr>
      <vt:lpstr>Conclusion</vt:lpstr>
    </vt:vector>
  </TitlesOfParts>
  <Company>SC-MCP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</dc:title>
  <dc:subject/>
  <dc:creator>Tolo, Benjamin</dc:creator>
  <cp:keywords/>
  <dc:description>The 2 blue colors should print out the same, even if they look different on screen.</dc:description>
  <cp:lastModifiedBy>Gregor von Laszewski</cp:lastModifiedBy>
  <cp:revision>282</cp:revision>
  <cp:lastPrinted>2001-01-12T19:39:24Z</cp:lastPrinted>
  <dcterms:created xsi:type="dcterms:W3CDTF">2015-04-02T20:03:04Z</dcterms:created>
  <dcterms:modified xsi:type="dcterms:W3CDTF">2017-03-21T22:06:41Z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0x010100C4F42340DAB1CC44A492D125C8C2F163</vt:lpwstr>
  </property>
</Properties>
</file>