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5" r:id="rId4"/>
    <p:sldId id="257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95" d="100"/>
          <a:sy n="95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5BFA-EA4B-754B-8F14-8D03868E2404}" type="datetimeFigureOut">
              <a:rPr lang="en-US" smtClean="0"/>
              <a:t>2/2/10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D7E90-1751-2845-B76C-5904134B39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6CF8A4-9885-914B-A876-7BD0AA37C28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Same display</a:t>
            </a:r>
            <a:r>
              <a:rPr lang="en-US" baseline="0" dirty="0" smtClean="0"/>
              <a:t> as last slide but using Google Earth</a:t>
            </a:r>
          </a:p>
          <a:p>
            <a:r>
              <a:rPr lang="en-US" baseline="0" dirty="0" smtClean="0"/>
              <a:t>This shows the clusters for 4 population types available in raw census data</a:t>
            </a:r>
          </a:p>
          <a:p>
            <a:r>
              <a:rPr lang="en-US" baseline="0" dirty="0" smtClean="0"/>
              <a:t>Total</a:t>
            </a:r>
          </a:p>
          <a:p>
            <a:r>
              <a:rPr lang="en-US" baseline="0" dirty="0" smtClean="0"/>
              <a:t>Asian</a:t>
            </a:r>
          </a:p>
          <a:p>
            <a:r>
              <a:rPr lang="en-US" baseline="0" dirty="0" smtClean="0"/>
              <a:t>Hispanic</a:t>
            </a:r>
          </a:p>
          <a:p>
            <a:r>
              <a:rPr lang="en-US" baseline="0" dirty="0" smtClean="0"/>
              <a:t>Renters</a:t>
            </a:r>
          </a:p>
          <a:p>
            <a:r>
              <a:rPr lang="en-US" baseline="0" dirty="0" smtClean="0"/>
              <a:t>It has on right 10 clusters shown as black dots for total. Scale is bottom right</a:t>
            </a:r>
          </a:p>
          <a:p>
            <a:r>
              <a:rPr lang="en-US" baseline="0" dirty="0" smtClean="0"/>
              <a:t>Left is 30 clusters with scale on left edge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maps overlay a density map of census data converting Shape files from US Census to Google KML</a:t>
            </a:r>
          </a:p>
          <a:p>
            <a:r>
              <a:rPr lang="en-US" baseline="0" dirty="0" smtClean="0"/>
              <a:t>This used Shape2Earth program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AF49-7748-432E-87A6-B318BAFB2B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146F98-2138-420A-9878-0A3298ED8FD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0C885A-CA73-457F-86F3-784C0829CABE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DDB67-F76B-47E2-8E29-55E1C1ADB692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AA4-EDA6-483B-B9C6-4B23D8C82D80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0C885A-CA73-457F-86F3-784C0829CABE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DDB67-F76B-47E2-8E29-55E1C1ADB692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02A1D0-5056-4146-BB82-30E0A9109E84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FA1D-C132-494A-8B01-48E6BCE036F8}" type="datetimeFigureOut">
              <a:rPr lang="en-US" smtClean="0"/>
              <a:t>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6E98-D6B1-7C47-91E1-7EAA0B07ED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Relationship Id="rId5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Effective </a:t>
            </a:r>
            <a:r>
              <a:rPr lang="en-US" dirty="0" err="1" smtClean="0"/>
              <a:t>CyberGIS</a:t>
            </a:r>
            <a:r>
              <a:rPr lang="en-US" dirty="0" smtClean="0"/>
              <a:t>: </a:t>
            </a:r>
            <a:r>
              <a:rPr lang="en-US" dirty="0" err="1" smtClean="0"/>
              <a:t>FutureGrid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Marlon Pierce, Geoffrey Fox</a:t>
            </a:r>
          </a:p>
          <a:p>
            <a:r>
              <a:rPr lang="en-US" dirty="0" smtClean="0"/>
              <a:t>Indiana University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Impairments Device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Spirent XGEM Network Impairments Simulator for jitter, errors, delay, etc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Full Bidirectional 10G w/64 byte packets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up to 15 seconds introduced delay (in 16ns increments)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0-100% introduced packet loss in .0001% increments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Packet manipulation in first 2000 bytes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up to 16k frame size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TCL for scripting, HTML for human configuration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FutureGrid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526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Indiana University </a:t>
            </a:r>
            <a:r>
              <a:rPr lang="en-US" dirty="0" smtClean="0"/>
              <a:t>(Architecture, core software, Support)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Purdue University </a:t>
            </a:r>
            <a:r>
              <a:rPr lang="en-US" dirty="0" smtClean="0"/>
              <a:t>(HTC Hardware)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San Diego Supercomputer Center </a:t>
            </a:r>
            <a:r>
              <a:rPr lang="en-US" dirty="0" smtClean="0"/>
              <a:t>at University of California San Diego (INCA, Monitoring)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University of Chicago</a:t>
            </a:r>
            <a:r>
              <a:rPr lang="en-US" dirty="0" smtClean="0"/>
              <a:t>/Argonne National Labs (Nimbus)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University of Florida </a:t>
            </a:r>
            <a:r>
              <a:rPr lang="en-US" dirty="0" smtClean="0"/>
              <a:t>(</a:t>
            </a:r>
            <a:r>
              <a:rPr lang="en-US" dirty="0" err="1" smtClean="0"/>
              <a:t>ViNE</a:t>
            </a:r>
            <a:r>
              <a:rPr lang="en-US" dirty="0" smtClean="0"/>
              <a:t>, Education and Outreach)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</a:rPr>
              <a:t>University of Southern California </a:t>
            </a:r>
            <a:r>
              <a:rPr lang="en-US" dirty="0" smtClean="0"/>
              <a:t>Information Sciences Institute (Pegasus to manage experiments)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</a:rPr>
              <a:t>University of Tennessee Knoxville </a:t>
            </a:r>
            <a:r>
              <a:rPr lang="en-US" dirty="0" smtClean="0"/>
              <a:t>(Benchmarking)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University of Texas at Austin</a:t>
            </a:r>
            <a:r>
              <a:rPr lang="en-US" dirty="0" smtClean="0"/>
              <a:t>/Texas Advanced Computing Center (Portal)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</a:rPr>
              <a:t>University of Virginia </a:t>
            </a:r>
            <a:r>
              <a:rPr lang="en-US" dirty="0" smtClean="0"/>
              <a:t>(OGF, Advisory Board and allocation)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Center for Information Services and GWT-TUD from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000"/>
                </a:solidFill>
              </a:rPr>
              <a:t>Universtität</a:t>
            </a:r>
            <a:r>
              <a:rPr lang="en-US" dirty="0" smtClean="0">
                <a:solidFill>
                  <a:srgbClr val="FFC000"/>
                </a:solidFill>
              </a:rPr>
              <a:t> Dresden</a:t>
            </a:r>
            <a:r>
              <a:rPr lang="en-US" dirty="0" smtClean="0"/>
              <a:t> Germany. (VAMPIR)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Blue institutions </a:t>
            </a:r>
            <a:r>
              <a:rPr lang="en-US" dirty="0" smtClean="0"/>
              <a:t>have FutureGrid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5029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Geospatial Examples</a:t>
            </a:r>
            <a:br>
              <a:rPr lang="en-US" dirty="0" smtClean="0"/>
            </a:br>
            <a:r>
              <a:rPr lang="en-US" dirty="0" smtClean="0"/>
              <a:t>on Cloud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638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Image processing and mining</a:t>
            </a:r>
          </a:p>
          <a:p>
            <a:pPr lvl="1"/>
            <a:r>
              <a:rPr lang="en-US" sz="2400" dirty="0" smtClean="0"/>
              <a:t>SAR Images from Polar Grid (</a:t>
            </a:r>
            <a:r>
              <a:rPr lang="en-US" sz="2400" dirty="0" err="1" smtClean="0"/>
              <a:t>Matlab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Apply to 20 TB of data</a:t>
            </a:r>
          </a:p>
          <a:p>
            <a:pPr lvl="1"/>
            <a:r>
              <a:rPr lang="en-US" dirty="0" smtClean="0"/>
              <a:t>Could use MapReduce</a:t>
            </a:r>
            <a:endParaRPr lang="en-US" sz="2400" dirty="0" smtClean="0"/>
          </a:p>
          <a:p>
            <a:r>
              <a:rPr lang="en-US" sz="2800" dirty="0" smtClean="0"/>
              <a:t>Flood modeling </a:t>
            </a:r>
          </a:p>
          <a:p>
            <a:pPr lvl="1"/>
            <a:r>
              <a:rPr lang="en-US" sz="2400" dirty="0" smtClean="0"/>
              <a:t>Chaining flood models over a geographic area. </a:t>
            </a:r>
          </a:p>
          <a:p>
            <a:pPr lvl="1"/>
            <a:r>
              <a:rPr lang="en-US" sz="2400" dirty="0" smtClean="0"/>
              <a:t>Parameter fits and inversion problems.</a:t>
            </a:r>
          </a:p>
          <a:p>
            <a:pPr lvl="1"/>
            <a:r>
              <a:rPr lang="en-US" dirty="0" smtClean="0"/>
              <a:t>Deploy Services on Clouds – current models do not need parallelism</a:t>
            </a:r>
            <a:endParaRPr lang="en-US" sz="2400" dirty="0" smtClean="0"/>
          </a:p>
          <a:p>
            <a:r>
              <a:rPr lang="en-US" sz="2600" dirty="0" smtClean="0"/>
              <a:t>Real time GPS processing (QuakeSim)</a:t>
            </a:r>
          </a:p>
          <a:p>
            <a:pPr lvl="1"/>
            <a:r>
              <a:rPr lang="en-US" sz="2200" dirty="0" smtClean="0"/>
              <a:t>Services and Brokers (publish subscribe Sensor Aggregators) on clouds</a:t>
            </a:r>
          </a:p>
          <a:p>
            <a:pPr lvl="1"/>
            <a:r>
              <a:rPr lang="en-US" sz="2200" dirty="0" smtClean="0"/>
              <a:t>Performance issues not critical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 lvl="1"/>
            <a:endParaRPr lang="en-US" sz="2200" dirty="0" smtClean="0"/>
          </a:p>
        </p:txBody>
      </p:sp>
      <p:pic>
        <p:nvPicPr>
          <p:cNvPr id="5" name="Picture 4" descr="orignial.png"/>
          <p:cNvPicPr>
            <a:picLocks noChangeAspect="1"/>
          </p:cNvPicPr>
          <p:nvPr/>
        </p:nvPicPr>
        <p:blipFill>
          <a:blip r:embed="rId3" cstate="print"/>
          <a:srcRect l="4918" t="2188" r="6557"/>
          <a:stretch>
            <a:fillRect/>
          </a:stretch>
        </p:blipFill>
        <p:spPr>
          <a:xfrm>
            <a:off x="5791200" y="457200"/>
            <a:ext cx="2971800" cy="2460617"/>
          </a:xfrm>
          <a:prstGeom prst="rect">
            <a:avLst/>
          </a:prstGeom>
        </p:spPr>
      </p:pic>
      <p:pic>
        <p:nvPicPr>
          <p:cNvPr id="6" name="Picture 5" descr="wiener4-4.png"/>
          <p:cNvPicPr>
            <a:picLocks noChangeAspect="1"/>
          </p:cNvPicPr>
          <p:nvPr/>
        </p:nvPicPr>
        <p:blipFill>
          <a:blip r:embed="rId4" cstate="print"/>
          <a:srcRect l="4099" r="5732"/>
          <a:stretch>
            <a:fillRect/>
          </a:stretch>
        </p:blipFill>
        <p:spPr>
          <a:xfrm>
            <a:off x="5793075" y="3926317"/>
            <a:ext cx="2969925" cy="24744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6722910" y="3435781"/>
            <a:ext cx="103593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5998" y="3200400"/>
            <a:ext cx="84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Filter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533400"/>
            <a:ext cx="9144000" cy="6355788"/>
            <a:chOff x="0" y="0"/>
            <a:chExt cx="9144000" cy="6892776"/>
          </a:xfrm>
        </p:grpSpPr>
        <p:pic>
          <p:nvPicPr>
            <p:cNvPr id="1366063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 l="34845" t="11055" r="17313" b="5904"/>
            <a:stretch>
              <a:fillRect/>
            </a:stretch>
          </p:blipFill>
          <p:spPr bwMode="auto">
            <a:xfrm>
              <a:off x="4630738" y="0"/>
              <a:ext cx="4513262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39" name="Text Box 23"/>
            <p:cNvSpPr txBox="1">
              <a:spLocks noChangeArrowheads="1"/>
            </p:cNvSpPr>
            <p:nvPr/>
          </p:nvSpPr>
          <p:spPr bwMode="auto">
            <a:xfrm>
              <a:off x="3733800" y="6491288"/>
              <a:ext cx="1282700" cy="36671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30 Clusters</a:t>
              </a:r>
            </a:p>
          </p:txBody>
        </p:sp>
        <p:sp>
          <p:nvSpPr>
            <p:cNvPr id="1366046" name="Oval 30"/>
            <p:cNvSpPr>
              <a:spLocks noChangeArrowheads="1"/>
            </p:cNvSpPr>
            <p:nvPr/>
          </p:nvSpPr>
          <p:spPr bwMode="auto">
            <a:xfrm>
              <a:off x="5751513" y="4762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7191375" y="3333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8235950" y="108902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49" name="Oval 33"/>
            <p:cNvSpPr>
              <a:spLocks noChangeArrowheads="1"/>
            </p:cNvSpPr>
            <p:nvPr/>
          </p:nvSpPr>
          <p:spPr bwMode="auto">
            <a:xfrm>
              <a:off x="6840538" y="44735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7559675" y="55895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8316913" y="42576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2" name="Oval 36"/>
            <p:cNvSpPr>
              <a:spLocks noChangeArrowheads="1"/>
            </p:cNvSpPr>
            <p:nvPr/>
          </p:nvSpPr>
          <p:spPr bwMode="auto">
            <a:xfrm>
              <a:off x="8164513" y="28082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5724525" y="3897313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7083425" y="306863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6055" name="Oval 39"/>
            <p:cNvSpPr>
              <a:spLocks noChangeArrowheads="1"/>
            </p:cNvSpPr>
            <p:nvPr/>
          </p:nvSpPr>
          <p:spPr bwMode="auto">
            <a:xfrm>
              <a:off x="5580063" y="6096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66061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 l="25165" t="10388" r="16765" b="3612"/>
            <a:stretch>
              <a:fillRect/>
            </a:stretch>
          </p:blipFill>
          <p:spPr bwMode="auto">
            <a:xfrm>
              <a:off x="0" y="0"/>
              <a:ext cx="5275263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18" name="Text Box 2"/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9461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Renters</a:t>
              </a:r>
            </a:p>
          </p:txBody>
        </p:sp>
        <p:sp>
          <p:nvSpPr>
            <p:cNvPr id="1366041" name="Text Box 25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7429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Asian</a:t>
              </a:r>
            </a:p>
          </p:txBody>
        </p:sp>
        <p:sp>
          <p:nvSpPr>
            <p:cNvPr id="1366042" name="Text Box 26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10477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</a:rPr>
                <a:t>Hispanic</a:t>
              </a:r>
            </a:p>
          </p:txBody>
        </p:sp>
        <p:sp>
          <p:nvSpPr>
            <p:cNvPr id="1366043" name="Text Box 27"/>
            <p:cNvSpPr txBox="1">
              <a:spLocks noChangeArrowheads="1"/>
            </p:cNvSpPr>
            <p:nvPr/>
          </p:nvSpPr>
          <p:spPr bwMode="auto">
            <a:xfrm>
              <a:off x="247650" y="304800"/>
              <a:ext cx="704850" cy="366713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Total</a:t>
              </a:r>
            </a:p>
          </p:txBody>
        </p:sp>
        <p:sp>
          <p:nvSpPr>
            <p:cNvPr id="1366056" name="Text Box 40"/>
            <p:cNvSpPr txBox="1">
              <a:spLocks noChangeArrowheads="1"/>
            </p:cNvSpPr>
            <p:nvPr/>
          </p:nvSpPr>
          <p:spPr bwMode="auto">
            <a:xfrm>
              <a:off x="107950" y="6491288"/>
              <a:ext cx="1224822" cy="40053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30 Clusters</a:t>
              </a:r>
            </a:p>
          </p:txBody>
        </p:sp>
        <p:sp>
          <p:nvSpPr>
            <p:cNvPr id="1366057" name="Text Box 41"/>
            <p:cNvSpPr txBox="1">
              <a:spLocks noChangeArrowheads="1"/>
            </p:cNvSpPr>
            <p:nvPr/>
          </p:nvSpPr>
          <p:spPr bwMode="auto">
            <a:xfrm>
              <a:off x="7753350" y="6492240"/>
              <a:ext cx="1224822" cy="40053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10 Clusters</a:t>
              </a:r>
            </a:p>
          </p:txBody>
        </p:sp>
        <p:pic>
          <p:nvPicPr>
            <p:cNvPr id="1366059" name="Picture 43"/>
            <p:cNvPicPr>
              <a:picLocks noChangeAspect="1" noChangeArrowheads="1"/>
            </p:cNvPicPr>
            <p:nvPr/>
          </p:nvPicPr>
          <p:blipFill>
            <a:blip r:embed="rId5" cstate="print"/>
            <a:srcRect l="23994" t="4813" r="66386" b="82701"/>
            <a:stretch>
              <a:fillRect/>
            </a:stretch>
          </p:blipFill>
          <p:spPr bwMode="auto">
            <a:xfrm>
              <a:off x="8315325" y="5265738"/>
              <a:ext cx="828675" cy="936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66064" name="Text Box 48"/>
            <p:cNvSpPr txBox="1">
              <a:spLocks noChangeArrowheads="1"/>
            </p:cNvSpPr>
            <p:nvPr/>
          </p:nvSpPr>
          <p:spPr bwMode="auto">
            <a:xfrm>
              <a:off x="3311525" y="6338888"/>
              <a:ext cx="2486025" cy="51911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GIS Clustering</a:t>
              </a: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6000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Changing resolution of GIS </a:t>
            </a:r>
            <a:r>
              <a:rPr sz="3200" dirty="0" smtClean="0"/>
              <a:t>Clu</a:t>
            </a:r>
            <a:r>
              <a:rPr lang="en-US" sz="3200" dirty="0" smtClean="0"/>
              <a:t>s</a:t>
            </a:r>
            <a:r>
              <a:rPr sz="3200" dirty="0" smtClean="0"/>
              <a:t>tering</a:t>
            </a:r>
            <a:endParaRPr lang="en-US" sz="3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52400" y="133350"/>
            <a:ext cx="526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Daily RDAHMM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106363"/>
            <a:ext cx="2854325" cy="1570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a typeface="ＭＳ Ｐゴシック" pitchFamily="-64" charset="-128"/>
              </a:rPr>
              <a:t>Daily analysis and </a:t>
            </a:r>
          </a:p>
          <a:p>
            <a:r>
              <a:rPr lang="en-US" sz="2400">
                <a:solidFill>
                  <a:srgbClr val="000000"/>
                </a:solidFill>
                <a:ea typeface="ＭＳ Ｐゴシック" pitchFamily="-64" charset="-128"/>
              </a:rPr>
              <a:t>event classification</a:t>
            </a:r>
          </a:p>
          <a:p>
            <a:r>
              <a:rPr lang="en-US" sz="2400">
                <a:solidFill>
                  <a:srgbClr val="000000"/>
                </a:solidFill>
                <a:ea typeface="ＭＳ Ｐゴシック" pitchFamily="-64" charset="-128"/>
              </a:rPr>
              <a:t>of GPS data from </a:t>
            </a:r>
          </a:p>
          <a:p>
            <a:r>
              <a:rPr lang="en-US" sz="2400">
                <a:solidFill>
                  <a:srgbClr val="000000"/>
                </a:solidFill>
                <a:ea typeface="ＭＳ Ｐゴシック" pitchFamily="-64" charset="-128"/>
              </a:rPr>
              <a:t>REASoN’s GRWS.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Worthy Characteristics of </a:t>
            </a:r>
            <a:r>
              <a:rPr lang="en-US" dirty="0" err="1" smtClean="0"/>
              <a:t>CyberGIS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9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ervices, algorithms, data, standards, infrastructure </a:t>
            </a:r>
          </a:p>
          <a:p>
            <a:r>
              <a:rPr lang="en-US" dirty="0" smtClean="0"/>
              <a:t>Reproducible</a:t>
            </a:r>
          </a:p>
          <a:p>
            <a:pPr lvl="1"/>
            <a:r>
              <a:rPr lang="en-US" dirty="0" smtClean="0"/>
              <a:t>Can someone else reproduce your results, your conclusions?</a:t>
            </a:r>
          </a:p>
          <a:p>
            <a:r>
              <a:rPr lang="en-US" dirty="0" smtClean="0"/>
              <a:t>Sustainable</a:t>
            </a:r>
          </a:p>
          <a:p>
            <a:pPr lvl="1"/>
            <a:r>
              <a:rPr lang="en-US" dirty="0" smtClean="0"/>
              <a:t>Can you reproduce your results in 6 months?  6 years?  </a:t>
            </a:r>
          </a:p>
          <a:p>
            <a:pPr lvl="1"/>
            <a:r>
              <a:rPr lang="en-US" dirty="0" smtClean="0"/>
              <a:t>Would you want to?</a:t>
            </a:r>
          </a:p>
          <a:p>
            <a:pPr lvl="1"/>
            <a:r>
              <a:rPr lang="en-US" dirty="0" smtClean="0"/>
              <a:t>Would the infrastructure be there for you?</a:t>
            </a:r>
            <a:endParaRPr lang="en-US" dirty="0" smtClean="0"/>
          </a:p>
          <a:p>
            <a:r>
              <a:rPr lang="en-US" dirty="0" smtClean="0"/>
              <a:t>Democratic</a:t>
            </a:r>
          </a:p>
          <a:p>
            <a:pPr lvl="1"/>
            <a:r>
              <a:rPr lang="en-US" dirty="0" smtClean="0"/>
              <a:t>Access by c</a:t>
            </a:r>
            <a:r>
              <a:rPr lang="en-US" dirty="0" smtClean="0"/>
              <a:t>itizen scientists, smaller colleges, minority serving institutions, </a:t>
            </a:r>
            <a:r>
              <a:rPr lang="en-US" smtClean="0"/>
              <a:t>K12 students,</a:t>
            </a:r>
            <a:r>
              <a:rPr lang="en-US" smtClean="0"/>
              <a:t> </a:t>
            </a:r>
            <a:r>
              <a:rPr lang="en-US" dirty="0" smtClean="0"/>
              <a:t>…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0" y="3429000"/>
            <a:ext cx="5486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Storage, Computing,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Networking</a:t>
            </a:r>
            <a:endParaRPr lang="en-US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1600200"/>
            <a:ext cx="2743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Cloud </a:t>
            </a: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Middleware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0" y="990600"/>
            <a:ext cx="19050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Documentation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Services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53000" y="990600"/>
            <a:ext cx="1752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Ontologies</a:t>
            </a:r>
            <a:r>
              <a:rPr lang="en-US" sz="14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,  Metadata</a:t>
            </a:r>
            <a:endParaRPr lang="en-US" sz="14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5600" y="990600"/>
            <a:ext cx="1828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Curation</a:t>
            </a:r>
            <a:endParaRPr lang="en-US" sz="14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457200"/>
            <a:ext cx="19050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GIS Services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3000" y="457200"/>
            <a:ext cx="1752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Web 2.0 Portals, Social Networks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05600" y="457200"/>
            <a:ext cx="18288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Data mining, assimilation, workflow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8000" y="5219700"/>
            <a:ext cx="1905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 dirty="0" err="1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DESDynI</a:t>
            </a: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InSAR</a:t>
            </a: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DAta</a:t>
            </a:r>
            <a:endParaRPr lang="en-US" sz="16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05600" y="5219700"/>
            <a:ext cx="18288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Remote Ice Sheet Sensing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48000" y="5753100"/>
            <a:ext cx="1905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Comprehensive Ocean Data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53000" y="5753100"/>
            <a:ext cx="17526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Polar Science Data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05600" y="5753100"/>
            <a:ext cx="18288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Computational Model Outputs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53000" y="5219700"/>
            <a:ext cx="17526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Instrumentation Observation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1600200"/>
            <a:ext cx="27432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Existing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 Middleware</a:t>
            </a:r>
            <a:endParaRPr lang="en-US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1981200"/>
            <a:ext cx="2743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Core Cloud Platform asa a Service (PaaS)</a:t>
            </a:r>
          </a:p>
        </p:txBody>
      </p:sp>
      <p:sp>
        <p:nvSpPr>
          <p:cNvPr id="25" name="Right Arrow Callout 24"/>
          <p:cNvSpPr/>
          <p:nvPr/>
        </p:nvSpPr>
        <p:spPr>
          <a:xfrm>
            <a:off x="241300" y="3068638"/>
            <a:ext cx="2713038" cy="712787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Infrastructure</a:t>
            </a:r>
          </a:p>
        </p:txBody>
      </p:sp>
      <p:sp>
        <p:nvSpPr>
          <p:cNvPr id="26" name="Right Arrow Callout 25"/>
          <p:cNvSpPr/>
          <p:nvPr/>
        </p:nvSpPr>
        <p:spPr>
          <a:xfrm>
            <a:off x="241300" y="4419600"/>
            <a:ext cx="2713038" cy="712788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Data Provider APIs, Services</a:t>
            </a:r>
          </a:p>
        </p:txBody>
      </p:sp>
      <p:sp>
        <p:nvSpPr>
          <p:cNvPr id="27" name="Right Arrow Callout 26"/>
          <p:cNvSpPr/>
          <p:nvPr/>
        </p:nvSpPr>
        <p:spPr>
          <a:xfrm>
            <a:off x="241300" y="5410200"/>
            <a:ext cx="2713038" cy="712788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Data Providers</a:t>
            </a:r>
          </a:p>
        </p:txBody>
      </p:sp>
      <p:sp>
        <p:nvSpPr>
          <p:cNvPr id="28" name="Right Arrow Callout 27"/>
          <p:cNvSpPr/>
          <p:nvPr/>
        </p:nvSpPr>
        <p:spPr>
          <a:xfrm>
            <a:off x="241300" y="1651000"/>
            <a:ext cx="2713038" cy="711200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Developer APIs and Services</a:t>
            </a:r>
          </a:p>
        </p:txBody>
      </p:sp>
      <p:sp>
        <p:nvSpPr>
          <p:cNvPr id="29" name="Right Arrow Callout 28"/>
          <p:cNvSpPr/>
          <p:nvPr/>
        </p:nvSpPr>
        <p:spPr>
          <a:xfrm>
            <a:off x="241300" y="658813"/>
            <a:ext cx="2713038" cy="712787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Higher Level Services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91200" y="4343400"/>
            <a:ext cx="2743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Cloud </a:t>
            </a: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Middleware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048000" y="4343400"/>
            <a:ext cx="27432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Existing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 Middleware</a:t>
            </a:r>
            <a:endParaRPr lang="en-US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91200" y="4724400"/>
            <a:ext cx="2743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Core Cloud Platform as a Service (PaaS)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0" y="2590800"/>
            <a:ext cx="17526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VM Based Infrastructure as a Service (</a:t>
            </a:r>
            <a:r>
              <a:rPr lang="en-US" dirty="0" err="1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IaaS</a:t>
            </a:r>
            <a:r>
              <a:rPr lang="en-US" dirty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)</a:t>
            </a:r>
            <a:endParaRPr lang="en-US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0600" y="2590800"/>
            <a:ext cx="17526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Real Machine Images</a:t>
            </a:r>
            <a:endParaRPr lang="en-US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53200" y="2590800"/>
            <a:ext cx="19812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Production Clouds</a:t>
            </a:r>
          </a:p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Amazon, Microsoft,</a:t>
            </a:r>
            <a:b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1600">
                <a:solidFill>
                  <a:srgbClr val="000000"/>
                </a:solidFill>
                <a:ea typeface="ＭＳ Ｐゴシック" pitchFamily="-108" charset="-128"/>
                <a:cs typeface="ＭＳ Ｐゴシック" pitchFamily="-108" charset="-128"/>
              </a:rPr>
              <a:t>Government, Campus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Geoffrey Fox\Desktop\FutureGrid_01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369888"/>
            <a:ext cx="9174163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0650" y="-123825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FutureGrid Hardware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8105" y="6109353"/>
            <a:ext cx="332873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</a:t>
            </a:r>
            <a:r>
              <a:rPr lang="en-US" sz="2800" dirty="0" err="1" smtClean="0"/>
              <a:t>futuregrid.org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Storage Hardware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1343025"/>
          <a:ext cx="76259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5"/>
                <a:gridCol w="1656279"/>
                <a:gridCol w="1645920"/>
                <a:gridCol w="818004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dirty="0" smtClean="0"/>
                        <a:t>/PVFS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4025" y="37703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>
                <a:solidFill>
                  <a:prstClr val="black"/>
                </a:solidFill>
              </a:rPr>
              <a:t>FutureGrid has </a:t>
            </a:r>
            <a:r>
              <a:rPr lang="en-US" sz="3200">
                <a:solidFill>
                  <a:srgbClr val="FF0000"/>
                </a:solidFill>
              </a:rPr>
              <a:t>dedicated network </a:t>
            </a:r>
            <a:r>
              <a:rPr lang="en-US" sz="3200">
                <a:solidFill>
                  <a:prstClr val="black"/>
                </a:solidFill>
              </a:rPr>
              <a:t>(except to TACC) and a </a:t>
            </a:r>
            <a:r>
              <a:rPr lang="en-US" sz="3200">
                <a:solidFill>
                  <a:srgbClr val="FF0000"/>
                </a:solidFill>
              </a:rPr>
              <a:t>network fault and delay generator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>
                <a:solidFill>
                  <a:srgbClr val="FF0000"/>
                </a:solidFill>
              </a:rPr>
              <a:t>Additional partner machines </a:t>
            </a:r>
            <a:r>
              <a:rPr lang="en-US" sz="3200">
                <a:solidFill>
                  <a:prstClr val="black"/>
                </a:solidFill>
              </a:rPr>
              <a:t>could run FutureGrid software and be supported (but allocated in specialized ways)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Impairments Device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Spirent XGEM Network Impairments Simulator for jitter, errors, delay, etc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Full Bidirectional 10G w/64 byte packets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up to 15 seconds introduced delay (in 16ns increments)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0-100% introduced packet loss in .0001% increments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Packet manipulation in first 2000 bytes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up to 16k frame size</a:t>
            </a:r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en-US" dirty="0" smtClean="0"/>
              <a:t>TCL for scripting, HTML for human configuration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 Hardware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3200" y="957263"/>
          <a:ext cx="8677008" cy="581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626"/>
                <a:gridCol w="1084626"/>
                <a:gridCol w="1084626"/>
                <a:gridCol w="1084626"/>
                <a:gridCol w="1084626"/>
                <a:gridCol w="1084626"/>
                <a:gridCol w="1084626"/>
                <a:gridCol w="1084626"/>
              </a:tblGrid>
              <a:tr h="386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+mn-lt"/>
                          <a:ea typeface="Times"/>
                          <a:cs typeface="Times New Roman"/>
                        </a:rPr>
                        <a:t>System type</a:t>
                      </a:r>
                      <a:endParaRPr lang="en-US" sz="10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+mn-lt"/>
                          <a:ea typeface="Times"/>
                          <a:cs typeface="Times New Roman"/>
                        </a:rPr>
                        <a:t># CPUs</a:t>
                      </a:r>
                      <a:endParaRPr lang="en-US" sz="10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+mn-lt"/>
                          <a:ea typeface="Times"/>
                          <a:cs typeface="Times New Roman"/>
                        </a:rPr>
                        <a:t># Cores</a:t>
                      </a:r>
                      <a:endParaRPr lang="en-US" sz="10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+mn-lt"/>
                          <a:ea typeface="Times"/>
                          <a:cs typeface="Times New Roman"/>
                        </a:rPr>
                        <a:t>TFLOPS</a:t>
                      </a:r>
                      <a:endParaRPr lang="en-US" sz="1000" b="1" i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+mn-lt"/>
                          <a:ea typeface="Times"/>
                          <a:cs typeface="Times New Roman"/>
                        </a:rPr>
                        <a:t>Total RAM (GB)</a:t>
                      </a:r>
                      <a:endParaRPr lang="en-US" sz="10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latin typeface="+mn-lt"/>
                          <a:ea typeface="Times"/>
                          <a:cs typeface="Times New Roman"/>
                        </a:rPr>
                        <a:t>Secondary</a:t>
                      </a:r>
                      <a:r>
                        <a:rPr lang="en-US" sz="1200" b="1" i="0" baseline="0" dirty="0" smtClean="0">
                          <a:latin typeface="+mn-lt"/>
                          <a:ea typeface="Times"/>
                          <a:cs typeface="Times New Roman"/>
                        </a:rPr>
                        <a:t> Storage</a:t>
                      </a:r>
                      <a:r>
                        <a:rPr lang="en-US" sz="1200" b="1" i="0" dirty="0" smtClean="0"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200" b="1" i="0" dirty="0">
                          <a:latin typeface="+mn-lt"/>
                          <a:ea typeface="Times"/>
                          <a:cs typeface="Times New Roman"/>
                        </a:rPr>
                        <a:t>(TB)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+mn-lt"/>
                          <a:ea typeface="Times"/>
                          <a:cs typeface="Times New Roman"/>
                        </a:rPr>
                        <a:t>Site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 smtClean="0"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200" b="1" i="0" dirty="0" smtClean="0">
                          <a:latin typeface="+mn-lt"/>
                          <a:ea typeface="Times"/>
                          <a:cs typeface="Times New Roman"/>
                        </a:rPr>
                        <a:t>Status</a:t>
                      </a:r>
                      <a:endParaRPr lang="en-US" sz="12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 smtClean="0">
                          <a:latin typeface="+mn-lt"/>
                          <a:ea typeface="Times"/>
                          <a:cs typeface="Times New Roman"/>
                        </a:rPr>
                        <a:t> Dynamically </a:t>
                      </a: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configurable systems</a:t>
                      </a: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 smtClean="0"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IBM </a:t>
                      </a:r>
                      <a:r>
                        <a:rPr lang="en-US" sz="1000" b="0" i="0" dirty="0" err="1">
                          <a:latin typeface="+mn-lt"/>
                          <a:ea typeface="Times"/>
                          <a:cs typeface="Times New Roman"/>
                        </a:rPr>
                        <a:t>iDataPlex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256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1024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11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3072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339*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IU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New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Dell </a:t>
                      </a:r>
                      <a:r>
                        <a:rPr lang="en-US" sz="1000" b="0" i="0" dirty="0" err="1">
                          <a:latin typeface="+mn-lt"/>
                          <a:ea typeface="Times"/>
                          <a:cs typeface="Times New Roman"/>
                        </a:rPr>
                        <a:t>PowerEdge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192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1152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1152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15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TACC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New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IBM </a:t>
                      </a:r>
                      <a:r>
                        <a:rPr lang="en-US" sz="1000" b="0" i="0" dirty="0" err="1">
                          <a:latin typeface="+mn-lt"/>
                          <a:ea typeface="Times"/>
                          <a:cs typeface="Times New Roman"/>
                        </a:rPr>
                        <a:t>iDataPlex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168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672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7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2016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120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UC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New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IBM </a:t>
                      </a:r>
                      <a:r>
                        <a:rPr lang="en-US" sz="1000" b="0" i="0" dirty="0" err="1">
                          <a:latin typeface="+mn-lt"/>
                          <a:ea typeface="Times"/>
                          <a:cs typeface="Times New Roman"/>
                        </a:rPr>
                        <a:t>iDataPlex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168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672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7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2688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72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SDSC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Existing</a:t>
                      </a:r>
                      <a:r>
                        <a:rPr lang="en-US" sz="1000" b="0" i="0" baseline="0" dirty="0" smtClean="0">
                          <a:latin typeface="+mn-lt"/>
                          <a:ea typeface="Times"/>
                          <a:cs typeface="Times New Roman"/>
                        </a:rPr>
                        <a:t>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 smtClean="0">
                          <a:latin typeface="+mn-lt"/>
                          <a:ea typeface="Times"/>
                          <a:cs typeface="Times New Roman"/>
                        </a:rPr>
                        <a:t> Subtotal</a:t>
                      </a:r>
                      <a:endParaRPr lang="en-US" sz="1000" b="0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latin typeface="+mn-lt"/>
                          <a:ea typeface="Times"/>
                          <a:cs typeface="Times New Roman"/>
                        </a:rPr>
                        <a:t>784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+mn-lt"/>
                          <a:ea typeface="Times"/>
                          <a:cs typeface="Times New Roman"/>
                        </a:rPr>
                        <a:t>3520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latin typeface="+mn-lt"/>
                          <a:ea typeface="Times"/>
                          <a:cs typeface="Times New Roman"/>
                        </a:rPr>
                        <a:t>33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latin typeface="+mn-lt"/>
                          <a:ea typeface="Times"/>
                          <a:cs typeface="Times New Roman"/>
                        </a:rPr>
                        <a:t>8928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latin typeface="+mn-lt"/>
                          <a:ea typeface="Times"/>
                          <a:cs typeface="Times New Roman"/>
                        </a:rPr>
                        <a:t>546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 smtClean="0">
                          <a:latin typeface="+mn-lt"/>
                          <a:ea typeface="Times"/>
                          <a:cs typeface="Times New Roman"/>
                        </a:rPr>
                        <a:t> Systems possibly not </a:t>
                      </a: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dynamically configurable</a:t>
                      </a: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Cray </a:t>
                      </a: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XT5m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168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672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6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1344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339*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IU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New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462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Shared </a:t>
                      </a: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memory</a:t>
                      </a: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 smtClean="0"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system </a:t>
                      </a: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TBD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40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480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640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339*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IU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New System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baseline="0" dirty="0" smtClean="0">
                          <a:latin typeface="+mn-lt"/>
                          <a:ea typeface="Times"/>
                          <a:cs typeface="Times New Roman"/>
                        </a:rPr>
                        <a:t> 4Q2010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Cell </a:t>
                      </a: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BE Cluster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80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64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IU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Existing</a:t>
                      </a:r>
                      <a:r>
                        <a:rPr lang="en-US" sz="1000" b="0" i="0" baseline="0" dirty="0" smtClean="0">
                          <a:latin typeface="+mn-lt"/>
                          <a:ea typeface="Times"/>
                          <a:cs typeface="Times New Roman"/>
                        </a:rPr>
                        <a:t>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IBM </a:t>
                      </a:r>
                      <a:r>
                        <a:rPr lang="en-US" sz="1000" b="0" i="0" dirty="0" err="1">
                          <a:latin typeface="+mn-lt"/>
                          <a:ea typeface="Times"/>
                          <a:cs typeface="Times New Roman"/>
                        </a:rPr>
                        <a:t>iDataPlex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64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256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768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1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UF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New System</a:t>
                      </a:r>
                    </a:p>
                  </a:txBody>
                  <a:tcPr marL="8890" marR="8890" marT="0" marB="0" anchor="ctr"/>
                </a:tc>
              </a:tr>
              <a:tr h="462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High </a:t>
                      </a: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Throughput</a:t>
                      </a: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Cluster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192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latin typeface="+mn-lt"/>
                          <a:ea typeface="Times"/>
                          <a:cs typeface="Times New Roman"/>
                        </a:rPr>
                        <a:t>384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latin typeface="+mn-lt"/>
                          <a:ea typeface="Times"/>
                          <a:cs typeface="Times New Roman"/>
                        </a:rPr>
                        <a:t>4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192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latin typeface="+mn-lt"/>
                          <a:ea typeface="Times"/>
                          <a:cs typeface="Times New Roman"/>
                        </a:rPr>
                        <a:t>PU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 smtClean="0">
                          <a:latin typeface="+mn-lt"/>
                          <a:ea typeface="Times"/>
                          <a:cs typeface="Times New Roman"/>
                        </a:rPr>
                        <a:t> Existing System</a:t>
                      </a:r>
                      <a:endParaRPr lang="en-US" sz="1000" b="0" i="0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 smtClean="0">
                          <a:latin typeface="+mn-lt"/>
                          <a:ea typeface="Times"/>
                          <a:cs typeface="Times New Roman"/>
                        </a:rPr>
                        <a:t> Subtotal</a:t>
                      </a:r>
                      <a:endParaRPr lang="en-US" sz="1000" b="0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latin typeface="+mn-lt"/>
                          <a:ea typeface="Times"/>
                          <a:cs typeface="Times New Roman"/>
                        </a:rPr>
                        <a:t>468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+mn-lt"/>
                          <a:ea typeface="Times"/>
                          <a:cs typeface="Times New Roman"/>
                        </a:rPr>
                        <a:t>1872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latin typeface="+mn-lt"/>
                          <a:ea typeface="Times"/>
                          <a:cs typeface="Times New Roman"/>
                        </a:rPr>
                        <a:t>17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latin typeface="+mn-lt"/>
                          <a:ea typeface="Times"/>
                          <a:cs typeface="Times New Roman"/>
                        </a:rPr>
                        <a:t>3008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latin typeface="+mn-lt"/>
                          <a:ea typeface="Times"/>
                          <a:cs typeface="Times New Roman"/>
                        </a:rPr>
                        <a:t>1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  <a:tr h="375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latin typeface="+mn-lt"/>
                          <a:ea typeface="Times"/>
                          <a:cs typeface="Times New Roman"/>
                        </a:rPr>
                        <a:t> Total</a:t>
                      </a:r>
                      <a:endParaRPr lang="en-US" sz="1000" b="1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+mn-lt"/>
                          <a:ea typeface="Times"/>
                          <a:cs typeface="Times New Roman"/>
                        </a:rPr>
                        <a:t>1252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+mn-lt"/>
                          <a:ea typeface="Times"/>
                          <a:cs typeface="Times New Roman"/>
                        </a:rPr>
                        <a:t>5392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+mn-lt"/>
                          <a:ea typeface="Times"/>
                          <a:cs typeface="Times New Roman"/>
                        </a:rPr>
                        <a:t>50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+mn-lt"/>
                          <a:ea typeface="Times"/>
                          <a:cs typeface="Times New Roman"/>
                        </a:rPr>
                        <a:t>11936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latin typeface="+mn-lt"/>
                          <a:ea typeface="Times"/>
                          <a:cs typeface="Times New Roman"/>
                        </a:rPr>
                        <a:t>547</a:t>
                      </a:r>
                      <a:endParaRPr lang="en-US" sz="1000" b="1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1" dirty="0">
                        <a:latin typeface="+mn-lt"/>
                        <a:ea typeface="Times"/>
                        <a:cs typeface="Times New Roman"/>
                      </a:endParaRPr>
                    </a:p>
                  </a:txBody>
                  <a:tcPr marL="8890" marR="889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Storage Hardware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1343025"/>
          <a:ext cx="76259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5"/>
                <a:gridCol w="1656279"/>
                <a:gridCol w="1645920"/>
                <a:gridCol w="818004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r>
                        <a:rPr lang="en-US" dirty="0" smtClean="0"/>
                        <a:t>/PVFS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4025" y="37703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>
                <a:solidFill>
                  <a:prstClr val="black"/>
                </a:solidFill>
              </a:rPr>
              <a:t>FutureGrid has </a:t>
            </a:r>
            <a:r>
              <a:rPr lang="en-US" sz="3200">
                <a:solidFill>
                  <a:srgbClr val="FF0000"/>
                </a:solidFill>
              </a:rPr>
              <a:t>dedicated network </a:t>
            </a:r>
            <a:r>
              <a:rPr lang="en-US" sz="3200">
                <a:solidFill>
                  <a:prstClr val="black"/>
                </a:solidFill>
              </a:rPr>
              <a:t>(except to TACC) and a </a:t>
            </a:r>
            <a:r>
              <a:rPr lang="en-US" sz="3200">
                <a:solidFill>
                  <a:srgbClr val="FF0000"/>
                </a:solidFill>
              </a:rPr>
              <a:t>network fault and delay generator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>
                <a:solidFill>
                  <a:srgbClr val="FF0000"/>
                </a:solidFill>
              </a:rPr>
              <a:t>Additional partner machines </a:t>
            </a:r>
            <a:r>
              <a:rPr lang="en-US" sz="3200">
                <a:solidFill>
                  <a:prstClr val="black"/>
                </a:solidFill>
              </a:rPr>
              <a:t>could run FutureGrid software and be supported (but allocated in specialized ways)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997</Words>
  <Application>Microsoft Macintosh PowerPoint</Application>
  <PresentationFormat>On-screen Show (4:3)</PresentationFormat>
  <Paragraphs>288</Paragraphs>
  <Slides>14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Building Effective CyberGIS: FutureGrid</vt:lpstr>
      <vt:lpstr>Some Worthy Characteristics of CyberGIS</vt:lpstr>
      <vt:lpstr>Slide 3</vt:lpstr>
      <vt:lpstr>FutureGrid Hardware</vt:lpstr>
      <vt:lpstr>Backup</vt:lpstr>
      <vt:lpstr>Storage Hardware</vt:lpstr>
      <vt:lpstr>Network Impairments Device</vt:lpstr>
      <vt:lpstr>Compute Hardware</vt:lpstr>
      <vt:lpstr>Storage Hardware</vt:lpstr>
      <vt:lpstr>Network Impairments Device</vt:lpstr>
      <vt:lpstr>FutureGrid Partners</vt:lpstr>
      <vt:lpstr>Geospatial Examples on Cloud Infrastructure</vt:lpstr>
      <vt:lpstr>Changing resolution of GIS Clustering</vt:lpstr>
      <vt:lpstr>Slide 14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CyberGIS Workshop Panel Slides</dc:title>
  <dc:creator>Marlon Pierce</dc:creator>
  <cp:lastModifiedBy>Marlon Pierce</cp:lastModifiedBy>
  <cp:revision>22</cp:revision>
  <dcterms:created xsi:type="dcterms:W3CDTF">2010-02-02T13:13:20Z</dcterms:created>
  <dcterms:modified xsi:type="dcterms:W3CDTF">2010-02-02T17:02:52Z</dcterms:modified>
</cp:coreProperties>
</file>