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63" r:id="rId6"/>
    <p:sldId id="266" r:id="rId7"/>
    <p:sldId id="264" r:id="rId8"/>
    <p:sldId id="265" r:id="rId9"/>
    <p:sldId id="267" r:id="rId10"/>
    <p:sldId id="261" r:id="rId11"/>
    <p:sldId id="262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15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E1180-9DCF-44AD-8A95-74564A7D3FC5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0B952-C8D8-4AD6-967F-16F5F9825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0B952-C8D8-4AD6-967F-16F5F98254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0B952-C8D8-4AD6-967F-16F5F98254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0B952-C8D8-4AD6-967F-16F5F98254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0B952-C8D8-4AD6-967F-16F5F98254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0B952-C8D8-4AD6-967F-16F5F98254C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CGL-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 is an example of 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++ -- supports 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 model with iteration (data stays in memory and communication via streams not files)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395-CFC2-5B4F-B0F6-D0B10EE13426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B98-3480-9B4C-AD93-84990754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395-CFC2-5B4F-B0F6-D0B10EE13426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B98-3480-9B4C-AD93-84990754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395-CFC2-5B4F-B0F6-D0B10EE13426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B98-3480-9B4C-AD93-84990754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395-CFC2-5B4F-B0F6-D0B10EE13426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B98-3480-9B4C-AD93-84990754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395-CFC2-5B4F-B0F6-D0B10EE13426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B98-3480-9B4C-AD93-84990754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395-CFC2-5B4F-B0F6-D0B10EE13426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B98-3480-9B4C-AD93-84990754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395-CFC2-5B4F-B0F6-D0B10EE13426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B98-3480-9B4C-AD93-84990754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395-CFC2-5B4F-B0F6-D0B10EE13426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B98-3480-9B4C-AD93-84990754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395-CFC2-5B4F-B0F6-D0B10EE13426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B98-3480-9B4C-AD93-84990754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395-CFC2-5B4F-B0F6-D0B10EE13426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B98-3480-9B4C-AD93-84990754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395-CFC2-5B4F-B0F6-D0B10EE13426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B98-3480-9B4C-AD93-84990754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3395-CFC2-5B4F-B0F6-D0B10EE13426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CB98-3480-9B4C-AD93-84990754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alsahpc.indiana.edu/" TargetMode="Externa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CGL+SC09/DataforPlotviz/BIOLOGY_Metagenomics.ba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Programming Paradigms Activity at Data Intensive Workshop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600" dirty="0" smtClean="0"/>
              <a:t>Shantenu Jha represented by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3219464"/>
            <a:ext cx="8572560" cy="3209932"/>
          </a:xfrm>
        </p:spPr>
        <p:txBody>
          <a:bodyPr>
            <a:normAutofit fontScale="77500" lnSpcReduction="20000"/>
          </a:bodyPr>
          <a:lstStyle/>
          <a:p>
            <a:pPr lvl="0" defTabSz="914400"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lvl="0">
              <a:defRPr/>
            </a:pPr>
            <a:r>
              <a:rPr lang="en-US" dirty="0" smtClean="0">
                <a:hlinkClick r:id="rId3"/>
              </a:rPr>
              <a:t>gcf@indiana.edu</a:t>
            </a:r>
            <a:r>
              <a:rPr lang="en-US" dirty="0" smtClean="0"/>
              <a:t>            </a:t>
            </a:r>
          </a:p>
          <a:p>
            <a:pPr lvl="0">
              <a:defRPr/>
            </a:pP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http://www.infomall.org</a:t>
            </a:r>
            <a:r>
              <a:rPr lang="en-US" dirty="0" smtClean="0"/>
              <a:t>    </a:t>
            </a:r>
            <a:r>
              <a:rPr lang="en-US" dirty="0" smtClean="0">
                <a:hlinkClick r:id="rId5"/>
              </a:rPr>
              <a:t>http://www.futuregrid.org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http://salsahpc.indiana.edu/</a:t>
            </a:r>
            <a:r>
              <a:rPr lang="en-US" dirty="0" smtClean="0"/>
              <a:t>  </a:t>
            </a:r>
            <a:endParaRPr lang="en-US" sz="3600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Applications &amp; Different</a:t>
            </a:r>
            <a:r>
              <a:rPr lang="en-US" sz="3200" dirty="0" smtClean="0"/>
              <a:t> Interconnection Patterns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609601"/>
          <a:ext cx="8839200" cy="583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692"/>
                <a:gridCol w="2210143"/>
                <a:gridCol w="2210143"/>
                <a:gridCol w="2131222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Map Only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Classic</a:t>
                      </a:r>
                    </a:p>
                    <a:p>
                      <a:pPr algn="ctr"/>
                      <a:r>
                        <a:rPr lang="en-US" sz="1800" dirty="0" smtClean="0"/>
                        <a:t>MapReduce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Iterative</a:t>
                      </a:r>
                      <a:r>
                        <a:rPr lang="en-US" sz="1800" baseline="0" dirty="0" smtClean="0"/>
                        <a:t> Reductions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Twister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Loosely Synchronous</a:t>
                      </a:r>
                      <a:endParaRPr lang="en-US" sz="1800" dirty="0"/>
                    </a:p>
                  </a:txBody>
                  <a:tcPr/>
                </a:tc>
              </a:tr>
              <a:tr h="19628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464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CAP3</a:t>
                      </a:r>
                      <a:r>
                        <a:rPr lang="en-US" sz="1600" dirty="0" smtClean="0"/>
                        <a:t>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Document conversion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PDF -&gt; HTML)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Brute force searches in cryptography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Parametric sweeps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 Energy</a:t>
                      </a:r>
                      <a:r>
                        <a:rPr lang="en-US" sz="1600" baseline="0" dirty="0" smtClean="0"/>
                        <a:t> Physics (</a:t>
                      </a:r>
                      <a:r>
                        <a:rPr lang="en-US" sz="1600" b="1" baseline="0" dirty="0" smtClean="0"/>
                        <a:t>HEP</a:t>
                      </a:r>
                      <a:r>
                        <a:rPr lang="en-US" sz="1600" baseline="0" dirty="0" smtClean="0"/>
                        <a:t>) </a:t>
                      </a:r>
                      <a:r>
                        <a:rPr lang="en-US" sz="1600" dirty="0" smtClean="0"/>
                        <a:t>Histograms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SWG</a:t>
                      </a:r>
                      <a:r>
                        <a:rPr lang="en-US" sz="1600" baseline="0" dirty="0" smtClean="0"/>
                        <a:t> gene alignment</a:t>
                      </a:r>
                      <a:endParaRPr lang="en-US" sz="1600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sorting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Information retrieval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Expectation maximization algorithms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Clustering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Linear Algebra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Many MPI scientific applications utilizing</a:t>
                      </a:r>
                      <a:r>
                        <a:rPr lang="en-US" sz="1600" baseline="0" dirty="0" smtClean="0"/>
                        <a:t> wide variety of communication constructs including local interactions</a:t>
                      </a:r>
                    </a:p>
                  </a:txBody>
                  <a:tcPr/>
                </a:tc>
              </a:tr>
              <a:tr h="15276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CAP3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Gene Assembly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PolarGrid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Matlab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data analysis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Information Retrieval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HEP Data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Analysis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Calculation of Pairwise Distances for ALU Sequences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Kmeans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Deterministic Annealing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Clustering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Multidimensional Scaling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MDS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Solving Differential Equations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particle dynamics with short range forces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6241002" y="11904955"/>
            <a:ext cx="1420427" cy="61256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162800" y="11049000"/>
            <a:ext cx="429827" cy="7620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609600" y="1600200"/>
            <a:ext cx="1524000" cy="1512332"/>
            <a:chOff x="762000" y="1219200"/>
            <a:chExt cx="1524000" cy="1512332"/>
          </a:xfrm>
        </p:grpSpPr>
        <p:sp>
          <p:nvSpPr>
            <p:cNvPr id="37" name="TextBox 36"/>
            <p:cNvSpPr txBox="1"/>
            <p:nvPr/>
          </p:nvSpPr>
          <p:spPr>
            <a:xfrm>
              <a:off x="1066800" y="12192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Input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0" name="Straight Arrow Connector 39"/>
              <p:cNvCxnSpPr>
                <a:endCxn id="39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3" name="Straight Arrow Connector 42"/>
              <p:cNvCxnSpPr>
                <a:endCxn id="42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1" name="Straight Arrow Connector 50"/>
                <p:cNvCxnSpPr>
                  <a:endCxn id="50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143000" y="236220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Output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1600" y="160020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map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Group 105"/>
          <p:cNvGrpSpPr/>
          <p:nvPr/>
        </p:nvGrpSpPr>
        <p:grpSpPr>
          <a:xfrm>
            <a:off x="2590800" y="1524000"/>
            <a:ext cx="2129474" cy="1600200"/>
            <a:chOff x="6705600" y="1905000"/>
            <a:chExt cx="2129474" cy="1600200"/>
          </a:xfrm>
        </p:grpSpPr>
        <p:sp>
          <p:nvSpPr>
            <p:cNvPr id="54" name="TextBox 53"/>
            <p:cNvSpPr txBox="1"/>
            <p:nvPr/>
          </p:nvSpPr>
          <p:spPr>
            <a:xfrm>
              <a:off x="70866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Input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57" name="Straight Arrow Connector 56"/>
            <p:cNvCxnSpPr>
              <a:endCxn id="56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4"/>
              <a:endCxn id="70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0" name="Straight Arrow Connector 59"/>
            <p:cNvCxnSpPr>
              <a:endCxn id="59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9" idx="4"/>
              <a:endCxn id="70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8" name="Straight Arrow Connector 67"/>
            <p:cNvCxnSpPr>
              <a:endCxn id="67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7" idx="4"/>
              <a:endCxn id="70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152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map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74" name="Straight Arrow Connector 73"/>
            <p:cNvCxnSpPr>
              <a:stCxn id="56" idx="4"/>
              <a:endCxn id="71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9" idx="4"/>
              <a:endCxn id="71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67" idx="4"/>
              <a:endCxn id="71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001000" y="29718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reduce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32" name="Arc 131"/>
          <p:cNvSpPr/>
          <p:nvPr/>
        </p:nvSpPr>
        <p:spPr>
          <a:xfrm rot="856400">
            <a:off x="5452446" y="1546558"/>
            <a:ext cx="1014734" cy="1706020"/>
          </a:xfrm>
          <a:prstGeom prst="arc">
            <a:avLst>
              <a:gd name="adj1" fmla="val 13184796"/>
              <a:gd name="adj2" fmla="val 6304267"/>
            </a:avLst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" name="Group 162"/>
          <p:cNvGrpSpPr/>
          <p:nvPr/>
        </p:nvGrpSpPr>
        <p:grpSpPr>
          <a:xfrm>
            <a:off x="4724400" y="1447800"/>
            <a:ext cx="2141390" cy="1752600"/>
            <a:chOff x="4572000" y="1752600"/>
            <a:chExt cx="2141390" cy="1752600"/>
          </a:xfrm>
        </p:grpSpPr>
        <p:sp>
          <p:nvSpPr>
            <p:cNvPr id="108" name="TextBox 107"/>
            <p:cNvSpPr txBox="1"/>
            <p:nvPr/>
          </p:nvSpPr>
          <p:spPr>
            <a:xfrm>
              <a:off x="47244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Input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4572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10" name="Straight Arrow Connector 109"/>
            <p:cNvCxnSpPr>
              <a:endCxn id="109" idx="0"/>
            </p:cNvCxnSpPr>
            <p:nvPr/>
          </p:nvCxnSpPr>
          <p:spPr>
            <a:xfrm rot="5400000">
              <a:off x="4610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9" idx="4"/>
              <a:endCxn id="121" idx="1"/>
            </p:cNvCxnSpPr>
            <p:nvPr/>
          </p:nvCxnSpPr>
          <p:spPr>
            <a:xfrm rot="16200000" flipH="1">
              <a:off x="47244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953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13" name="Straight Arrow Connector 112"/>
            <p:cNvCxnSpPr>
              <a:endCxn id="112" idx="0"/>
            </p:cNvCxnSpPr>
            <p:nvPr/>
          </p:nvCxnSpPr>
          <p:spPr>
            <a:xfrm rot="5400000">
              <a:off x="4991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2" idx="4"/>
              <a:endCxn id="121" idx="0"/>
            </p:cNvCxnSpPr>
            <p:nvPr/>
          </p:nvCxnSpPr>
          <p:spPr>
            <a:xfrm rot="5400000">
              <a:off x="49911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57912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16" name="Straight Arrow Connector 115"/>
            <p:cNvCxnSpPr>
              <a:endCxn id="115" idx="0"/>
            </p:cNvCxnSpPr>
            <p:nvPr/>
          </p:nvCxnSpPr>
          <p:spPr>
            <a:xfrm rot="5400000">
              <a:off x="58293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4"/>
              <a:endCxn id="121" idx="7"/>
            </p:cNvCxnSpPr>
            <p:nvPr/>
          </p:nvCxnSpPr>
          <p:spPr>
            <a:xfrm rot="5400000">
              <a:off x="54413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5410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55626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816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map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9530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562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23" name="Straight Arrow Connector 122"/>
            <p:cNvCxnSpPr>
              <a:stCxn id="109" idx="4"/>
              <a:endCxn id="122" idx="1"/>
            </p:cNvCxnSpPr>
            <p:nvPr/>
          </p:nvCxnSpPr>
          <p:spPr>
            <a:xfrm rot="16200000" flipH="1">
              <a:off x="50292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2" idx="4"/>
              <a:endCxn id="122" idx="0"/>
            </p:cNvCxnSpPr>
            <p:nvPr/>
          </p:nvCxnSpPr>
          <p:spPr>
            <a:xfrm rot="16200000" flipH="1">
              <a:off x="52959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5" idx="4"/>
              <a:endCxn id="122" idx="7"/>
            </p:cNvCxnSpPr>
            <p:nvPr/>
          </p:nvCxnSpPr>
          <p:spPr>
            <a:xfrm rot="5400000">
              <a:off x="57461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5400000">
              <a:off x="49918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5400000">
              <a:off x="5601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2"/>
            <p:cNvGrpSpPr/>
            <p:nvPr/>
          </p:nvGrpSpPr>
          <p:grpSpPr>
            <a:xfrm>
              <a:off x="5334000" y="3124200"/>
              <a:ext cx="198119" cy="45719"/>
              <a:chOff x="7696200" y="2743200"/>
              <a:chExt cx="198119" cy="4571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648200" y="31242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reduce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38800" y="1752600"/>
              <a:ext cx="107459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iterations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61"/>
          <p:cNvGrpSpPr/>
          <p:nvPr/>
        </p:nvGrpSpPr>
        <p:grpSpPr>
          <a:xfrm>
            <a:off x="6934200" y="1524000"/>
            <a:ext cx="1752600" cy="1676400"/>
            <a:chOff x="6934200" y="1828800"/>
            <a:chExt cx="1752600" cy="1676400"/>
          </a:xfrm>
        </p:grpSpPr>
        <p:sp>
          <p:nvSpPr>
            <p:cNvPr id="135" name="Rectangle 134"/>
            <p:cNvSpPr/>
            <p:nvPr/>
          </p:nvSpPr>
          <p:spPr>
            <a:xfrm>
              <a:off x="7162800" y="2057400"/>
              <a:ext cx="12954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6973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7354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162800" y="25146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162800" y="28194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543800" y="25146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err="1" smtClean="0">
                  <a:solidFill>
                    <a:prstClr val="black"/>
                  </a:solidFill>
                </a:rPr>
                <a:t>Pij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7658894" y="2247106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0800000">
              <a:off x="7239000" y="2667000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Arc 159"/>
            <p:cNvSpPr/>
            <p:nvPr/>
          </p:nvSpPr>
          <p:spPr>
            <a:xfrm flipV="1">
              <a:off x="6934200" y="25908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Arc 160"/>
            <p:cNvSpPr/>
            <p:nvPr/>
          </p:nvSpPr>
          <p:spPr>
            <a:xfrm rot="16200000" flipV="1">
              <a:off x="7162800" y="24384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9200" y="6488668"/>
            <a:ext cx="463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FF0000"/>
                </a:solidFill>
              </a:rPr>
              <a:t>Domain of MapReduce and Iterative Extensions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096000" y="662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304800" y="66294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648866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FF0000"/>
                </a:solidFill>
              </a:rPr>
              <a:t>MPI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648200" y="609600"/>
            <a:ext cx="2209800" cy="5867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669229" y="4929198"/>
            <a:ext cx="219656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cf. </a:t>
            </a:r>
            <a:r>
              <a:rPr lang="en-US" dirty="0" err="1" smtClean="0"/>
              <a:t>Szalay</a:t>
            </a:r>
            <a:r>
              <a:rPr lang="en-US" dirty="0" smtClean="0"/>
              <a:t> comment on need for multi-resolution algorithms with dynamic stopping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618104" y="609601"/>
            <a:ext cx="2239895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http://www.iterative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mapreduce.org/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 animBg="1"/>
      <p:bldP spid="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64357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Tuesday: Roger </a:t>
            </a:r>
            <a:r>
              <a:rPr lang="en-US" dirty="0" err="1"/>
              <a:t>Barga</a:t>
            </a:r>
            <a:r>
              <a:rPr lang="en-US" dirty="0"/>
              <a:t> (Microsoft Research) on </a:t>
            </a:r>
            <a:r>
              <a:rPr lang="en-US" i="1" dirty="0"/>
              <a:t>Emerging Trends and Converging Technologies in Data Intensive Scalable </a:t>
            </a:r>
            <a:r>
              <a:rPr lang="en-US" i="1" dirty="0" smtClean="0"/>
              <a:t>Computing </a:t>
            </a:r>
            <a:r>
              <a:rPr lang="en-US" dirty="0" smtClean="0"/>
              <a:t>[Will partially cover Dryad] Cancelled</a:t>
            </a:r>
          </a:p>
          <a:p>
            <a:r>
              <a:rPr lang="en-US" dirty="0" smtClean="0"/>
              <a:t>Thursday: Joel </a:t>
            </a:r>
            <a:r>
              <a:rPr lang="en-US" dirty="0" err="1"/>
              <a:t>Saltz</a:t>
            </a:r>
            <a:r>
              <a:rPr lang="en-US" dirty="0"/>
              <a:t> </a:t>
            </a:r>
            <a:r>
              <a:rPr lang="en-US" i="1" dirty="0"/>
              <a:t>(Medical image process &amp; </a:t>
            </a:r>
            <a:r>
              <a:rPr lang="en-US" i="1" dirty="0" err="1"/>
              <a:t>CaBIG</a:t>
            </a:r>
            <a:r>
              <a:rPr lang="en-US" i="1" dirty="0" smtClean="0"/>
              <a:t>) </a:t>
            </a:r>
            <a:r>
              <a:rPr lang="en-US" dirty="0" smtClean="0"/>
              <a:t>[workflow approaches]</a:t>
            </a:r>
          </a:p>
          <a:p>
            <a:r>
              <a:rPr lang="en-US" dirty="0" smtClean="0"/>
              <a:t>Monday: Xavier </a:t>
            </a:r>
            <a:r>
              <a:rPr lang="en-US" dirty="0" err="1"/>
              <a:t>Llora</a:t>
            </a:r>
            <a:r>
              <a:rPr lang="en-US" dirty="0"/>
              <a:t> </a:t>
            </a:r>
            <a:r>
              <a:rPr lang="en-US" i="1" dirty="0"/>
              <a:t>(Experience with </a:t>
            </a:r>
            <a:r>
              <a:rPr lang="en-US" i="1" dirty="0" err="1" smtClean="0"/>
              <a:t>Meandre</a:t>
            </a:r>
            <a:r>
              <a:rPr lang="en-US" i="1" dirty="0" smtClean="0"/>
              <a:t>)</a:t>
            </a:r>
            <a:endParaRPr lang="en-US" dirty="0" smtClean="0"/>
          </a:p>
          <a:p>
            <a:r>
              <a:rPr lang="en-US" dirty="0" smtClean="0"/>
              <a:t>Wednesday Afternoon Break Out: The aim of this session will be to take a mid-workshop stock of how the exchanges, discussions and proceedings so far, have influenced our perception of Programming Paradigms for data-intensive research. Many of the issues laid out in this opening talk (on Programming Paradigms) will be revisited. </a:t>
            </a:r>
          </a:p>
          <a:p>
            <a:r>
              <a:rPr lang="en-US" dirty="0" smtClean="0"/>
              <a:t>Friday Morning: The future of languages for DIR (Shantenu Jha)</a:t>
            </a:r>
          </a:p>
          <a:p>
            <a:r>
              <a:rPr lang="en-US" dirty="0" smtClean="0"/>
              <a:t>Hopefully elements and insights into answers to </a:t>
            </a:r>
            <a:r>
              <a:rPr lang="en-US" dirty="0"/>
              <a:t>High-level </a:t>
            </a:r>
            <a:r>
              <a:rPr lang="en-US" dirty="0" smtClean="0"/>
              <a:t>Questions (slide 3) addressed in many talks including</a:t>
            </a:r>
          </a:p>
          <a:p>
            <a:pPr lvl="1"/>
            <a:r>
              <a:rPr lang="en-US" dirty="0" smtClean="0"/>
              <a:t>Alex </a:t>
            </a:r>
            <a:r>
              <a:rPr lang="en-US" dirty="0" err="1" smtClean="0"/>
              <a:t>Szalay</a:t>
            </a:r>
            <a:r>
              <a:rPr lang="en-US" dirty="0" smtClean="0"/>
              <a:t> (JHU) Strategies for exploiting large data;</a:t>
            </a:r>
          </a:p>
          <a:p>
            <a:pPr lvl="1"/>
            <a:r>
              <a:rPr lang="en-US" dirty="0" err="1" smtClean="0"/>
              <a:t>Thore</a:t>
            </a:r>
            <a:r>
              <a:rPr lang="en-US" dirty="0" smtClean="0"/>
              <a:t> </a:t>
            </a:r>
            <a:r>
              <a:rPr lang="en-US" dirty="0" err="1" smtClean="0"/>
              <a:t>Graepel</a:t>
            </a:r>
            <a:r>
              <a:rPr lang="en-US" dirty="0" smtClean="0"/>
              <a:t> (Microsoft Research) on Analyzing large-scale complex data streams from online services; </a:t>
            </a:r>
          </a:p>
          <a:p>
            <a:pPr lvl="1"/>
            <a:r>
              <a:rPr lang="en-US" dirty="0" smtClean="0"/>
              <a:t>Chris Williams (University of Edinburgh) on The complexity dimension in data analysis; and </a:t>
            </a:r>
          </a:p>
          <a:p>
            <a:pPr lvl="1"/>
            <a:r>
              <a:rPr lang="en-US" dirty="0" smtClean="0"/>
              <a:t>Andrew McCallum (University of Massachusetts Amherst) on "Discovering patterns in text and relational data with Bayesian latent-variable models.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Programming Paradigms for Data-Intensive Science: DIR Cross-Cutting Theme</a:t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Programming Paradigms for Data-Intensive Science: DIR Cross-Cutting Theme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57216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Helvetica"/>
              </a:rPr>
              <a:t>No special/specific set speaker  for this cross-cutting theme </a:t>
            </a:r>
          </a:p>
          <a:p>
            <a:pPr lvl="1"/>
            <a:r>
              <a:rPr lang="en-US" sz="3200" dirty="0" smtClean="0">
                <a:latin typeface="Helvetica"/>
              </a:rPr>
              <a:t>Other than Introduction (this)  and Wrap-Up (Fri)</a:t>
            </a:r>
          </a:p>
          <a:p>
            <a:pPr lvl="1"/>
            <a:r>
              <a:rPr lang="en-US" sz="3200" dirty="0" smtClean="0">
                <a:latin typeface="Helvetica"/>
              </a:rPr>
              <a:t>No formal theoretical framework</a:t>
            </a:r>
          </a:p>
          <a:p>
            <a:r>
              <a:rPr lang="en-US" dirty="0" smtClean="0">
                <a:latin typeface="Helvetica"/>
              </a:rPr>
              <a:t>Challenge is to understand through presentations/discussions:</a:t>
            </a:r>
          </a:p>
          <a:p>
            <a:pPr lvl="1"/>
            <a:r>
              <a:rPr lang="en-US" sz="3200" dirty="0" smtClean="0">
                <a:latin typeface="Helvetica"/>
              </a:rPr>
              <a:t>High-level Questions (next slides)</a:t>
            </a:r>
          </a:p>
          <a:p>
            <a:pPr lvl="1"/>
            <a:r>
              <a:rPr lang="en-US" sz="3200" dirty="0" smtClean="0">
                <a:latin typeface="Helvetica"/>
              </a:rPr>
              <a:t>In general: How data-intensive analysis, simulations are programmatically addressed (i.e. how implemented)?</a:t>
            </a:r>
          </a:p>
          <a:p>
            <a:pPr lvl="1"/>
            <a:r>
              <a:rPr lang="en-US" sz="3200" dirty="0" smtClean="0">
                <a:latin typeface="Helvetica"/>
              </a:rPr>
              <a:t>Specifically: Understand which approaches were employed and why?</a:t>
            </a:r>
          </a:p>
          <a:p>
            <a:pPr lvl="2"/>
            <a:r>
              <a:rPr lang="en-US" sz="3200" dirty="0" smtClean="0">
                <a:latin typeface="Helvetica"/>
              </a:rPr>
              <a:t>Which programming approaches work? Which don’t, e.g., X could have been used but wasn’t as it was out of fashion</a:t>
            </a:r>
          </a:p>
          <a:p>
            <a:r>
              <a:rPr lang="en-US" dirty="0" smtClean="0">
                <a:latin typeface="Helvetica"/>
              </a:rPr>
              <a:t>Programming Paradigms includes languages and perhaps more importantly run-time as only with a great run-time can you support a great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Programming Paradigms for Data-Intensive Science: High-level Questions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52"/>
            <a:ext cx="9001156" cy="557214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Helvetica"/>
              </a:rPr>
              <a:t>Several </a:t>
            </a:r>
            <a:r>
              <a:rPr lang="en-US" dirty="0">
                <a:latin typeface="Helvetica"/>
              </a:rPr>
              <a:t>recent advances </a:t>
            </a:r>
            <a:r>
              <a:rPr lang="en-US" dirty="0" smtClean="0">
                <a:latin typeface="Helvetica"/>
              </a:rPr>
              <a:t>towards programmatically </a:t>
            </a:r>
            <a:r>
              <a:rPr lang="en-US" dirty="0">
                <a:latin typeface="Helvetica"/>
              </a:rPr>
              <a:t>addressing</a:t>
            </a:r>
            <a:r>
              <a:rPr lang="en-US" dirty="0" smtClean="0">
                <a:latin typeface="Helvetica"/>
              </a:rPr>
              <a:t> data-intensive applications requirements, e</a:t>
            </a:r>
            <a:r>
              <a:rPr lang="en-US" dirty="0">
                <a:latin typeface="Helvetica"/>
              </a:rPr>
              <a:t>.g., </a:t>
            </a:r>
            <a:r>
              <a:rPr lang="en-US" dirty="0" smtClean="0">
                <a:latin typeface="Helvetica"/>
              </a:rPr>
              <a:t>Dataflow, Workflow, Mash-up, Dryad, MapReduce, </a:t>
            </a:r>
            <a:r>
              <a:rPr lang="en-US" dirty="0" err="1" smtClean="0">
                <a:latin typeface="Helvetica"/>
              </a:rPr>
              <a:t>Sawzall</a:t>
            </a:r>
            <a:r>
              <a:rPr lang="en-US" dirty="0" smtClean="0">
                <a:latin typeface="Helvetica"/>
              </a:rPr>
              <a:t>, Pig (higher level MapReduce), etc</a:t>
            </a:r>
          </a:p>
          <a:p>
            <a:r>
              <a:rPr lang="en-US" dirty="0" smtClean="0">
                <a:latin typeface="Helvetica"/>
              </a:rPr>
              <a:t>Survey of Existing and Emerging Programming Paradigms. </a:t>
            </a:r>
          </a:p>
          <a:p>
            <a:pPr lvl="1"/>
            <a:r>
              <a:rPr lang="en-US" dirty="0" smtClean="0">
                <a:latin typeface="Helvetica"/>
              </a:rPr>
              <a:t>Advantages  &amp; Applicability of different programming approaches? </a:t>
            </a:r>
          </a:p>
          <a:p>
            <a:pPr lvl="1"/>
            <a:r>
              <a:rPr lang="en-US" dirty="0" smtClean="0">
                <a:latin typeface="Helvetica"/>
              </a:rPr>
              <a:t>e.g. workflow tackles functional parallelism; MapReduce/MPI data parallelism?</a:t>
            </a:r>
          </a:p>
          <a:p>
            <a:r>
              <a:rPr lang="en-US" dirty="0" smtClean="0">
                <a:latin typeface="Helvetica"/>
              </a:rPr>
              <a:t>A mapping between application requirements and existing programming approaches:</a:t>
            </a:r>
          </a:p>
          <a:p>
            <a:pPr lvl="1"/>
            <a:r>
              <a:rPr lang="en-US" dirty="0" smtClean="0">
                <a:latin typeface="Helvetica"/>
              </a:rPr>
              <a:t>What is missing? How can these be met?</a:t>
            </a:r>
          </a:p>
          <a:p>
            <a:pPr lvl="1"/>
            <a:r>
              <a:rPr lang="en-US" dirty="0" smtClean="0">
                <a:latin typeface="Helvetica"/>
              </a:rPr>
              <a:t>Which programming approaches are widely used? Which aren’t?</a:t>
            </a:r>
          </a:p>
          <a:p>
            <a:pPr lvl="1"/>
            <a:r>
              <a:rPr lang="en-US" dirty="0" smtClean="0">
                <a:latin typeface="Helvetica"/>
              </a:rPr>
              <a:t>Is it clear what  difficulties are we are trying to solve?</a:t>
            </a:r>
          </a:p>
          <a:p>
            <a:pPr lvl="1"/>
            <a:r>
              <a:rPr lang="en-US" dirty="0" smtClean="0">
                <a:latin typeface="Helvetica"/>
              </a:rPr>
              <a:t>Ease of programming, performance (real-time latency, CPU use), fault tolerance, ease of implementation on dynamic distributed resources.</a:t>
            </a:r>
          </a:p>
          <a:p>
            <a:pPr lvl="1"/>
            <a:r>
              <a:rPr lang="en-US" dirty="0" smtClean="0">
                <a:latin typeface="Helvetica"/>
              </a:rPr>
              <a:t>Do we need classic parallel computing or just pleasing parallel/MapReduce (cf. parallel R in Research Village)?</a:t>
            </a:r>
          </a:p>
          <a:p>
            <a:r>
              <a:rPr lang="en-US" dirty="0" smtClean="0">
                <a:latin typeface="Helvetica"/>
              </a:rPr>
              <a:t>Many approaches are tied to a specific data model (e.g., </a:t>
            </a:r>
            <a:r>
              <a:rPr lang="en-US" dirty="0" err="1" smtClean="0">
                <a:latin typeface="Helvetica"/>
              </a:rPr>
              <a:t>Hadoop</a:t>
            </a:r>
            <a:r>
              <a:rPr lang="en-US" dirty="0" smtClean="0">
                <a:latin typeface="Helvetica"/>
              </a:rPr>
              <a:t> with HDFS). </a:t>
            </a:r>
          </a:p>
          <a:p>
            <a:pPr lvl="1"/>
            <a:r>
              <a:rPr lang="en-US" dirty="0" smtClean="0">
                <a:latin typeface="Helvetica"/>
              </a:rPr>
              <a:t>Is this lack of interoperability and extensibility a limitation and can it be overcome? </a:t>
            </a:r>
          </a:p>
          <a:p>
            <a:pPr lvl="1"/>
            <a:r>
              <a:rPr lang="en-US" dirty="0" smtClean="0">
                <a:latin typeface="Helvetica"/>
              </a:rPr>
              <a:t>Or does it reflect how applications are developed i.e. that previous programming models tied compute to memory, not to file/database (? MPI-IO)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3_result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88" y="-24"/>
            <a:ext cx="8724253" cy="6643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Dryad versus MPI for Smith Waterman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2840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Flat is perfect scaling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MapReduce “File/Data Repository” Parallelism</a:t>
            </a:r>
            <a:endParaRPr lang="en-US" sz="32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>
            <a:off x="5334000" y="63246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26" idx="0"/>
          </p:cNvCxnSpPr>
          <p:nvPr/>
        </p:nvCxnSpPr>
        <p:spPr>
          <a:xfrm>
            <a:off x="5334000" y="4358640"/>
            <a:ext cx="762000" cy="653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8" idx="0"/>
          </p:cNvCxnSpPr>
          <p:nvPr/>
        </p:nvCxnSpPr>
        <p:spPr>
          <a:xfrm>
            <a:off x="5334000" y="3703320"/>
            <a:ext cx="762000" cy="1959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30480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209800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48200" y="1828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048000" y="6858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91"/>
          <p:cNvGrpSpPr/>
          <p:nvPr/>
        </p:nvGrpSpPr>
        <p:grpSpPr>
          <a:xfrm>
            <a:off x="3505200" y="1676400"/>
            <a:ext cx="3352800" cy="4876800"/>
            <a:chOff x="228600" y="1905000"/>
            <a:chExt cx="3124200" cy="4724400"/>
          </a:xfrm>
        </p:grpSpPr>
        <p:grpSp>
          <p:nvGrpSpPr>
            <p:cNvPr id="30" name="Group 163"/>
            <p:cNvGrpSpPr/>
            <p:nvPr/>
          </p:nvGrpSpPr>
          <p:grpSpPr>
            <a:xfrm>
              <a:off x="228600" y="1905000"/>
              <a:ext cx="3124200" cy="4724400"/>
              <a:chOff x="228600" y="1905000"/>
              <a:chExt cx="3124200" cy="4724400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228600" y="1905000"/>
                <a:ext cx="3124200" cy="472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up 94"/>
              <p:cNvGrpSpPr/>
              <p:nvPr/>
            </p:nvGrpSpPr>
            <p:grpSpPr>
              <a:xfrm>
                <a:off x="3048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48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48" name="Oval 347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9" name="Oval 5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0" name="Oval 6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1" name="Oval 7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Oval 351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49" name="Group 81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6" name="Straight Arrow Connector 34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Arrow Connector 34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6" name="Group 82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4" name="Straight Arrow Connector 34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Arrow Connector 34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7" name="Group 87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2" name="Straight Arrow Connector 34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Arrow Connector 34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" name="Group 95"/>
              <p:cNvGrpSpPr/>
              <p:nvPr/>
            </p:nvGrpSpPr>
            <p:grpSpPr>
              <a:xfrm>
                <a:off x="11430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59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32" name="Oval 331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3" name="Oval 332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7" name="Oval 336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0" name="Group 97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30" name="Straight Arrow Connector 32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Arrow Connector 33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1" name="Group 98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8" name="Straight Arrow Connector 327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Straight Arrow Connector 328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2" name="Group 102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6" name="Straight Arrow Connector 32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Arrow Connector 32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" name="Group 127"/>
              <p:cNvGrpSpPr/>
              <p:nvPr/>
            </p:nvGrpSpPr>
            <p:grpSpPr>
              <a:xfrm>
                <a:off x="19812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64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16" name="Oval 315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0" name="Oval 319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5" name="Group 129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4" name="Straight Arrow Connector 31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Arrow Connector 31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6" name="Group 130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2" name="Straight Arrow Connector 31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Arrow Connector 31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7" name="Group 131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0" name="Straight Arrow Connector 30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Arrow Connector 31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8" name="Group 13"/>
              <p:cNvGrpSpPr/>
              <p:nvPr/>
            </p:nvGrpSpPr>
            <p:grpSpPr>
              <a:xfrm>
                <a:off x="2819400" y="2895600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300" name="Oval 299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94" name="Rectangle 293"/>
            <p:cNvSpPr/>
            <p:nvPr/>
          </p:nvSpPr>
          <p:spPr>
            <a:xfrm>
              <a:off x="228600" y="1905000"/>
              <a:ext cx="31242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Iterative MapReduce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Map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      Reduce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r>
                <a:rPr lang="en-US" dirty="0" smtClean="0">
                  <a:solidFill>
                    <a:schemeClr val="tx1"/>
                  </a:solidFill>
                </a:rPr>
                <a:t>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dirty="0" smtClean="0"/>
              <a:t>DNA Sequencing Pipeline</a:t>
            </a:r>
            <a:endParaRPr lang="en-US" b="1" dirty="0"/>
          </a:p>
        </p:txBody>
      </p:sp>
      <p:grpSp>
        <p:nvGrpSpPr>
          <p:cNvPr id="3" name="Group 3"/>
          <p:cNvGrpSpPr/>
          <p:nvPr/>
        </p:nvGrpSpPr>
        <p:grpSpPr>
          <a:xfrm>
            <a:off x="76200" y="4838279"/>
            <a:ext cx="8991600" cy="1867321"/>
            <a:chOff x="1263341" y="2588299"/>
            <a:chExt cx="7068639" cy="1162819"/>
          </a:xfrm>
        </p:grpSpPr>
        <p:cxnSp>
          <p:nvCxnSpPr>
            <p:cNvPr id="5" name="Straight Arrow Connector 4"/>
            <p:cNvCxnSpPr>
              <a:stCxn id="26" idx="3"/>
              <a:endCxn id="36" idx="2"/>
            </p:cNvCxnSpPr>
            <p:nvPr/>
          </p:nvCxnSpPr>
          <p:spPr>
            <a:xfrm>
              <a:off x="2313382" y="3248006"/>
              <a:ext cx="273939" cy="989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3947384" y="3181703"/>
              <a:ext cx="140871" cy="5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228"/>
            <p:cNvCxnSpPr>
              <a:stCxn id="31" idx="3"/>
              <a:endCxn id="21" idx="2"/>
            </p:cNvCxnSpPr>
            <p:nvPr/>
          </p:nvCxnSpPr>
          <p:spPr>
            <a:xfrm flipV="1">
              <a:off x="6010261" y="2813825"/>
              <a:ext cx="516735" cy="302312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8"/>
            <p:cNvGrpSpPr/>
            <p:nvPr/>
          </p:nvGrpSpPr>
          <p:grpSpPr>
            <a:xfrm>
              <a:off x="7533167" y="2778102"/>
              <a:ext cx="798813" cy="594360"/>
              <a:chOff x="8193827" y="2680593"/>
              <a:chExt cx="798813" cy="594360"/>
            </a:xfrm>
          </p:grpSpPr>
          <p:sp>
            <p:nvSpPr>
              <p:cNvPr id="38" name="TextBox 167"/>
              <p:cNvSpPr txBox="1"/>
              <p:nvPr/>
            </p:nvSpPr>
            <p:spPr>
              <a:xfrm>
                <a:off x="8233757" y="2874963"/>
                <a:ext cx="758883" cy="249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Visualization</a:t>
                </a:r>
              </a:p>
              <a:p>
                <a:pPr algn="l"/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1000" dirty="0" err="1" smtClean="0">
                    <a:latin typeface="Arial" pitchFamily="34" charset="0"/>
                    <a:cs typeface="Arial" pitchFamily="34" charset="0"/>
                  </a:rPr>
                  <a:t>Plotviz</a:t>
                </a:r>
                <a:endParaRPr lang="en-US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193827" y="2680593"/>
                <a:ext cx="738909" cy="59436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</p:grpSp>
        <p:grpSp>
          <p:nvGrpSpPr>
            <p:cNvPr id="7" name="Group 9"/>
            <p:cNvGrpSpPr/>
            <p:nvPr/>
          </p:nvGrpSpPr>
          <p:grpSpPr>
            <a:xfrm>
              <a:off x="2587322" y="2975210"/>
              <a:ext cx="639516" cy="545592"/>
              <a:chOff x="1614216" y="1569720"/>
              <a:chExt cx="639516" cy="545592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614216" y="1569720"/>
                <a:ext cx="598086" cy="545592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sp>
            <p:nvSpPr>
              <p:cNvPr id="37" name="TextBox 166"/>
              <p:cNvSpPr txBox="1"/>
              <p:nvPr/>
            </p:nvSpPr>
            <p:spPr>
              <a:xfrm>
                <a:off x="1633470" y="1713034"/>
                <a:ext cx="620262" cy="158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 dirty="0" smtClean="0">
                    <a:solidFill>
                      <a:srgbClr val="00B050"/>
                    </a:solidFill>
                  </a:rPr>
                  <a:t>Blocking </a:t>
                </a:r>
              </a:p>
            </p:txBody>
          </p:sp>
        </p:grpSp>
        <p:grpSp>
          <p:nvGrpSpPr>
            <p:cNvPr id="9" name="Group 10"/>
            <p:cNvGrpSpPr/>
            <p:nvPr/>
          </p:nvGrpSpPr>
          <p:grpSpPr>
            <a:xfrm>
              <a:off x="4088255" y="2956158"/>
              <a:ext cx="703725" cy="545592"/>
              <a:chOff x="4286234" y="2819400"/>
              <a:chExt cx="703725" cy="54559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296213" y="2819400"/>
                <a:ext cx="693746" cy="545592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sp>
            <p:nvSpPr>
              <p:cNvPr id="35" name="TextBox 164"/>
              <p:cNvSpPr txBox="1"/>
              <p:nvPr/>
            </p:nvSpPr>
            <p:spPr>
              <a:xfrm>
                <a:off x="4286234" y="2907268"/>
                <a:ext cx="645465" cy="258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 dirty="0" smtClean="0">
                    <a:solidFill>
                      <a:srgbClr val="00B050"/>
                    </a:solidFill>
                  </a:rPr>
                  <a:t>Sequence</a:t>
                </a:r>
              </a:p>
              <a:p>
                <a:pPr algn="ctr"/>
                <a:r>
                  <a:rPr lang="en-US" sz="1050" dirty="0" smtClean="0">
                    <a:solidFill>
                      <a:srgbClr val="00B050"/>
                    </a:solidFill>
                  </a:rPr>
                  <a:t>alignment</a:t>
                </a:r>
                <a:endParaRPr lang="en-US" sz="105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0" name="Group 11"/>
            <p:cNvGrpSpPr/>
            <p:nvPr/>
          </p:nvGrpSpPr>
          <p:grpSpPr>
            <a:xfrm>
              <a:off x="6523562" y="3324056"/>
              <a:ext cx="519384" cy="427062"/>
              <a:chOff x="4800600" y="1593348"/>
              <a:chExt cx="519384" cy="42706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800600" y="1593348"/>
                <a:ext cx="519384" cy="427062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sp>
            <p:nvSpPr>
              <p:cNvPr id="33" name="TextBox 162"/>
              <p:cNvSpPr txBox="1"/>
              <p:nvPr/>
            </p:nvSpPr>
            <p:spPr>
              <a:xfrm>
                <a:off x="4882121" y="1722120"/>
                <a:ext cx="380827" cy="158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050" dirty="0" smtClean="0">
                    <a:solidFill>
                      <a:srgbClr val="FF0000"/>
                    </a:solidFill>
                  </a:rPr>
                  <a:t>MDS</a:t>
                </a:r>
                <a:endParaRPr lang="en-US" sz="105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Group 12"/>
            <p:cNvGrpSpPr/>
            <p:nvPr/>
          </p:nvGrpSpPr>
          <p:grpSpPr>
            <a:xfrm>
              <a:off x="4986324" y="2867043"/>
              <a:ext cx="1023937" cy="838187"/>
              <a:chOff x="5085911" y="2819400"/>
              <a:chExt cx="685800" cy="533400"/>
            </a:xfrm>
          </p:grpSpPr>
          <p:grpSp>
            <p:nvGrpSpPr>
              <p:cNvPr id="12" name="Group 27"/>
              <p:cNvGrpSpPr/>
              <p:nvPr/>
            </p:nvGrpSpPr>
            <p:grpSpPr>
              <a:xfrm>
                <a:off x="5085911" y="2819400"/>
                <a:ext cx="685800" cy="533400"/>
                <a:chOff x="1143000" y="2057400"/>
                <a:chExt cx="533400" cy="381000"/>
              </a:xfrm>
            </p:grpSpPr>
            <p:sp>
              <p:nvSpPr>
                <p:cNvPr id="30" name="Flowchart: Multidocument 29"/>
                <p:cNvSpPr/>
                <p:nvPr/>
              </p:nvSpPr>
              <p:spPr>
                <a:xfrm>
                  <a:off x="1143000" y="2057400"/>
                  <a:ext cx="533400" cy="381000"/>
                </a:xfrm>
                <a:prstGeom prst="flowChartMultidocumen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r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/>
                </a:p>
              </p:txBody>
            </p:sp>
            <p:sp>
              <p:nvSpPr>
                <p:cNvPr id="31" name="TextBox 6"/>
                <p:cNvSpPr txBox="1"/>
                <p:nvPr/>
              </p:nvSpPr>
              <p:spPr>
                <a:xfrm>
                  <a:off x="1143000" y="2133600"/>
                  <a:ext cx="533400" cy="740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r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r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r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r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r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100" dirty="0"/>
                </a:p>
              </p:txBody>
            </p:sp>
          </p:grpSp>
          <p:sp>
            <p:nvSpPr>
              <p:cNvPr id="29" name="TextBox 158"/>
              <p:cNvSpPr txBox="1"/>
              <p:nvPr/>
            </p:nvSpPr>
            <p:spPr>
              <a:xfrm>
                <a:off x="5104882" y="2919378"/>
                <a:ext cx="605946" cy="289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050" dirty="0" smtClean="0"/>
                  <a:t>Dissimilarity</a:t>
                </a:r>
              </a:p>
              <a:p>
                <a:pPr algn="l"/>
                <a:r>
                  <a:rPr lang="en-US" sz="1050" dirty="0" smtClean="0"/>
                  <a:t>Matrix</a:t>
                </a:r>
                <a:br>
                  <a:rPr lang="en-US" sz="1050" dirty="0" smtClean="0"/>
                </a:br>
                <a:endParaRPr lang="en-US" sz="1050" dirty="0" smtClean="0"/>
              </a:p>
              <a:p>
                <a:pPr algn="l"/>
                <a:r>
                  <a:rPr lang="en-US" sz="1000" smtClean="0"/>
                  <a:t>N(N-1)/</a:t>
                </a:r>
                <a:r>
                  <a:rPr lang="en-US" sz="1000" dirty="0" smtClean="0"/>
                  <a:t>2 values</a:t>
                </a:r>
              </a:p>
            </p:txBody>
          </p:sp>
        </p:grpSp>
        <p:cxnSp>
          <p:nvCxnSpPr>
            <p:cNvPr id="14" name="Straight Arrow Connector 247"/>
            <p:cNvCxnSpPr/>
            <p:nvPr/>
          </p:nvCxnSpPr>
          <p:spPr>
            <a:xfrm flipV="1">
              <a:off x="7074002" y="3086799"/>
              <a:ext cx="442346" cy="435335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4"/>
            <p:cNvGrpSpPr/>
            <p:nvPr/>
          </p:nvGrpSpPr>
          <p:grpSpPr>
            <a:xfrm>
              <a:off x="1263341" y="2836617"/>
              <a:ext cx="1155294" cy="822778"/>
              <a:chOff x="1354895" y="2753860"/>
              <a:chExt cx="1140059" cy="827540"/>
            </a:xfrm>
          </p:grpSpPr>
          <p:sp>
            <p:nvSpPr>
              <p:cNvPr id="26" name="Flowchart: Multidocument 25"/>
              <p:cNvSpPr/>
              <p:nvPr/>
            </p:nvSpPr>
            <p:spPr>
              <a:xfrm>
                <a:off x="1354895" y="2753860"/>
                <a:ext cx="1036195" cy="827540"/>
              </a:xfrm>
              <a:prstGeom prst="flowChartMultidocumen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sp>
            <p:nvSpPr>
              <p:cNvPr id="27" name="TextBox 6"/>
              <p:cNvSpPr txBox="1"/>
              <p:nvPr/>
            </p:nvSpPr>
            <p:spPr>
              <a:xfrm>
                <a:off x="1414009" y="3018244"/>
                <a:ext cx="1080945" cy="260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050" dirty="0" smtClean="0"/>
                  <a:t>FASTA File</a:t>
                </a:r>
                <a:br>
                  <a:rPr lang="en-US" sz="1050" dirty="0" smtClean="0"/>
                </a:br>
                <a:r>
                  <a:rPr lang="en-US" sz="1050" dirty="0" smtClean="0"/>
                  <a:t>N Sequences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293734" y="2899446"/>
              <a:ext cx="685800" cy="667452"/>
              <a:chOff x="3465576" y="2787072"/>
              <a:chExt cx="685800" cy="667452"/>
            </a:xfrm>
          </p:grpSpPr>
          <p:sp>
            <p:nvSpPr>
              <p:cNvPr id="23" name="Flowchart: Multidocument 22"/>
              <p:cNvSpPr/>
              <p:nvPr/>
            </p:nvSpPr>
            <p:spPr>
              <a:xfrm>
                <a:off x="3465576" y="2787072"/>
                <a:ext cx="685800" cy="667452"/>
              </a:xfrm>
              <a:prstGeom prst="flowChartMultidocumen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sp>
            <p:nvSpPr>
              <p:cNvPr id="24" name="TextBox 6"/>
              <p:cNvSpPr txBox="1"/>
              <p:nvPr/>
            </p:nvSpPr>
            <p:spPr>
              <a:xfrm>
                <a:off x="3465576" y="2956560"/>
                <a:ext cx="685800" cy="158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050" dirty="0"/>
              </a:p>
            </p:txBody>
          </p:sp>
          <p:sp>
            <p:nvSpPr>
              <p:cNvPr id="25" name="TextBox 154"/>
              <p:cNvSpPr txBox="1"/>
              <p:nvPr/>
            </p:nvSpPr>
            <p:spPr>
              <a:xfrm>
                <a:off x="3475673" y="2886654"/>
                <a:ext cx="643553" cy="359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 dirty="0" smtClean="0">
                    <a:solidFill>
                      <a:srgbClr val="00B050"/>
                    </a:solidFill>
                  </a:rPr>
                  <a:t>Form block</a:t>
                </a:r>
              </a:p>
              <a:p>
                <a:pPr algn="ctr"/>
                <a:r>
                  <a:rPr lang="en-US" sz="1050" dirty="0" smtClean="0">
                    <a:solidFill>
                      <a:srgbClr val="00B050"/>
                    </a:solidFill>
                  </a:rPr>
                  <a:t>Pairings</a:t>
                </a:r>
                <a:endParaRPr lang="en-US" sz="105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6526996" y="2588299"/>
              <a:ext cx="666814" cy="451050"/>
              <a:chOff x="4800600" y="1569721"/>
              <a:chExt cx="666814" cy="45105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800600" y="1569721"/>
                <a:ext cx="601816" cy="45105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/>
              </a:p>
            </p:txBody>
          </p:sp>
          <p:sp>
            <p:nvSpPr>
              <p:cNvPr id="22" name="TextBox 151"/>
              <p:cNvSpPr txBox="1"/>
              <p:nvPr/>
            </p:nvSpPr>
            <p:spPr>
              <a:xfrm>
                <a:off x="4808473" y="1664622"/>
                <a:ext cx="658941" cy="258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050" dirty="0" err="1" smtClean="0">
                    <a:solidFill>
                      <a:srgbClr val="FF0000"/>
                    </a:solidFill>
                  </a:rPr>
                  <a:t>Pairwise</a:t>
                </a:r>
                <a:endParaRPr lang="en-US" sz="1050" dirty="0" smtClean="0">
                  <a:solidFill>
                    <a:srgbClr val="FF0000"/>
                  </a:solidFill>
                </a:endParaRPr>
              </a:p>
              <a:p>
                <a:pPr algn="l"/>
                <a:r>
                  <a:rPr lang="en-US" sz="1050" dirty="0" smtClean="0">
                    <a:solidFill>
                      <a:srgbClr val="FF0000"/>
                    </a:solidFill>
                  </a:rPr>
                  <a:t>clustering</a:t>
                </a:r>
              </a:p>
            </p:txBody>
          </p:sp>
        </p:grpSp>
        <p:cxnSp>
          <p:nvCxnSpPr>
            <p:cNvPr id="18" name="Straight Arrow Connector 263"/>
            <p:cNvCxnSpPr/>
            <p:nvPr/>
          </p:nvCxnSpPr>
          <p:spPr>
            <a:xfrm>
              <a:off x="7133905" y="2802092"/>
              <a:ext cx="356480" cy="274956"/>
            </a:xfrm>
            <a:prstGeom prst="bentConnector3">
              <a:avLst>
                <a:gd name="adj1" fmla="val 44346"/>
              </a:avLst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264"/>
            <p:cNvCxnSpPr>
              <a:stCxn id="31" idx="3"/>
              <a:endCxn id="32" idx="2"/>
            </p:cNvCxnSpPr>
            <p:nvPr/>
          </p:nvCxnSpPr>
          <p:spPr>
            <a:xfrm>
              <a:off x="6010261" y="3116136"/>
              <a:ext cx="513301" cy="421451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6" idx="6"/>
            </p:cNvCxnSpPr>
            <p:nvPr/>
          </p:nvCxnSpPr>
          <p:spPr>
            <a:xfrm>
              <a:off x="3185408" y="3248006"/>
              <a:ext cx="114660" cy="4610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/>
          <p:nvPr/>
        </p:nvCxnSpPr>
        <p:spPr>
          <a:xfrm flipV="1">
            <a:off x="4572000" y="5791200"/>
            <a:ext cx="179194" cy="8532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66"/>
          <p:cNvGrpSpPr/>
          <p:nvPr/>
        </p:nvGrpSpPr>
        <p:grpSpPr>
          <a:xfrm>
            <a:off x="1261382" y="990600"/>
            <a:ext cx="7654018" cy="2743200"/>
            <a:chOff x="609600" y="990600"/>
            <a:chExt cx="7654018" cy="2743200"/>
          </a:xfrm>
        </p:grpSpPr>
        <p:sp>
          <p:nvSpPr>
            <p:cNvPr id="61" name="TextBox 60"/>
            <p:cNvSpPr txBox="1"/>
            <p:nvPr/>
          </p:nvSpPr>
          <p:spPr>
            <a:xfrm>
              <a:off x="609600" y="990600"/>
              <a:ext cx="7654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Illumina</a:t>
              </a:r>
              <a:r>
                <a:rPr lang="en-US" dirty="0" smtClean="0"/>
                <a:t>/</a:t>
              </a:r>
              <a:r>
                <a:rPr lang="en-US" dirty="0" err="1" smtClean="0"/>
                <a:t>Solexa</a:t>
              </a:r>
              <a:r>
                <a:rPr lang="en-US" dirty="0" smtClean="0"/>
                <a:t>                     Roche/454 Life Sciences     Applied </a:t>
              </a:r>
              <a:r>
                <a:rPr lang="en-US" dirty="0" err="1" smtClean="0"/>
                <a:t>Biosystems</a:t>
              </a:r>
              <a:r>
                <a:rPr lang="en-US" dirty="0" smtClean="0"/>
                <a:t>/</a:t>
              </a:r>
              <a:r>
                <a:rPr lang="en-US" dirty="0" err="1" smtClean="0"/>
                <a:t>SOLiD</a:t>
              </a:r>
              <a:endParaRPr lang="en-US" dirty="0"/>
            </a:p>
          </p:txBody>
        </p:sp>
        <p:grpSp>
          <p:nvGrpSpPr>
            <p:cNvPr id="28" name="Group 63"/>
            <p:cNvGrpSpPr/>
            <p:nvPr/>
          </p:nvGrpSpPr>
          <p:grpSpPr>
            <a:xfrm>
              <a:off x="609600" y="1385824"/>
              <a:ext cx="7162800" cy="2347976"/>
              <a:chOff x="609600" y="1385824"/>
              <a:chExt cx="6705600" cy="2067052"/>
            </a:xfrm>
          </p:grpSpPr>
          <p:pic>
            <p:nvPicPr>
              <p:cNvPr id="26214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9600" y="1395413"/>
                <a:ext cx="2286000" cy="2047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214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86100" y="1390650"/>
                <a:ext cx="2057400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2148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34000" y="1385824"/>
                <a:ext cx="1981200" cy="2067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5" name="Down Arrow 64"/>
          <p:cNvSpPr/>
          <p:nvPr/>
        </p:nvSpPr>
        <p:spPr>
          <a:xfrm rot="2951758">
            <a:off x="3628345" y="3741856"/>
            <a:ext cx="228600" cy="892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09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152400" y="1828800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69" name="Down Arrow 68"/>
          <p:cNvSpPr/>
          <p:nvPr/>
        </p:nvSpPr>
        <p:spPr>
          <a:xfrm>
            <a:off x="304800" y="3200400"/>
            <a:ext cx="2286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371600" y="4419600"/>
            <a:ext cx="18288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Read Alignment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1" name="Down Arrow 70"/>
          <p:cNvSpPr/>
          <p:nvPr/>
        </p:nvSpPr>
        <p:spPr>
          <a:xfrm rot="19948085">
            <a:off x="861978" y="3169562"/>
            <a:ext cx="228600" cy="1477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rot="5400000">
            <a:off x="1980406" y="5257800"/>
            <a:ext cx="30559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343400" y="3886200"/>
            <a:ext cx="4179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~300 million base pairs per day leading to</a:t>
            </a:r>
          </a:p>
          <a:p>
            <a:r>
              <a:rPr lang="en-US" dirty="0" smtClean="0"/>
              <a:t>~3000 sequences per day per instrument</a:t>
            </a:r>
          </a:p>
          <a:p>
            <a:r>
              <a:rPr lang="en-US" dirty="0" smtClean="0"/>
              <a:t>? 500 instruments at ~0.5M</a:t>
            </a:r>
            <a:r>
              <a:rPr lang="en-US" smtClean="0"/>
              <a:t>$ each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981200" y="6400800"/>
            <a:ext cx="130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MapReduce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33234" y="563880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Cheminformatics/Biology MDS and Clustering Results</a:t>
            </a:r>
            <a:endParaRPr lang="en-US" sz="3200" dirty="0"/>
          </a:p>
        </p:txBody>
      </p:sp>
      <p:pic>
        <p:nvPicPr>
          <p:cNvPr id="5" name="Picture 4" descr="MG30000-17clustersC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9683" y="762000"/>
            <a:ext cx="4564349" cy="43815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4579683" y="5143512"/>
            <a:ext cx="4191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Metagenomics</a:t>
            </a:r>
            <a:endParaRPr lang="en-US" sz="1400" b="1" dirty="0" smtClean="0"/>
          </a:p>
          <a:p>
            <a:pPr algn="ctr"/>
            <a:endParaRPr lang="en-US" sz="1400" dirty="0" smtClean="0"/>
          </a:p>
          <a:p>
            <a:r>
              <a:rPr lang="en-US" sz="1400" dirty="0" smtClean="0"/>
              <a:t>This visualizes results </a:t>
            </a:r>
            <a:r>
              <a:rPr lang="en-US" sz="1400" dirty="0" err="1" smtClean="0"/>
              <a:t>fromdimension</a:t>
            </a:r>
            <a:r>
              <a:rPr lang="en-US" sz="1400" dirty="0" smtClean="0"/>
              <a:t> reduction to 3D of 30000 gene sequences from an environmental sample. The many different genes are classified by clustering algorithm and visualized by MDS dimension reduction</a:t>
            </a:r>
            <a:endParaRPr lang="en-US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227" y="762000"/>
            <a:ext cx="4035753" cy="395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4714884"/>
            <a:ext cx="416875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Calibri" pitchFamily="34" charset="0"/>
              </a:rPr>
              <a:t>Generative Topographic Mapping</a:t>
            </a:r>
          </a:p>
          <a:p>
            <a:r>
              <a:rPr lang="en-US" sz="1400" b="1" i="1" dirty="0" smtClean="0">
                <a:latin typeface="Calibri" pitchFamily="34" charset="0"/>
              </a:rPr>
              <a:t>GTM for 930k genes and diseases</a:t>
            </a:r>
          </a:p>
          <a:p>
            <a:r>
              <a:rPr lang="en-US" sz="1400" dirty="0" smtClean="0">
                <a:latin typeface="Calibri" pitchFamily="34" charset="0"/>
              </a:rPr>
              <a:t>Map 166 dimensional </a:t>
            </a:r>
            <a:r>
              <a:rPr lang="en-US" sz="1400" dirty="0" err="1" smtClean="0">
                <a:latin typeface="Calibri" pitchFamily="34" charset="0"/>
              </a:rPr>
              <a:t>PubChem</a:t>
            </a:r>
            <a:r>
              <a:rPr lang="en-US" sz="1400" dirty="0" smtClean="0">
                <a:latin typeface="Calibri" pitchFamily="34" charset="0"/>
              </a:rPr>
              <a:t> data to 3D to allow browsing. Genes (green color) and diseases (others) are plotted in 3D space, aiming at finding  cause-and-effect relationships.</a:t>
            </a:r>
          </a:p>
          <a:p>
            <a:r>
              <a:rPr lang="en-US" sz="1400" dirty="0" smtClean="0">
                <a:latin typeface="Calibri" pitchFamily="34" charset="0"/>
              </a:rPr>
              <a:t>Currently parallel R. For 60M </a:t>
            </a:r>
            <a:r>
              <a:rPr lang="en-US" sz="1400" dirty="0" err="1" smtClean="0">
                <a:latin typeface="Calibri" pitchFamily="34" charset="0"/>
              </a:rPr>
              <a:t>PubChem</a:t>
            </a:r>
            <a:r>
              <a:rPr lang="en-US" sz="1400" dirty="0" smtClean="0">
                <a:latin typeface="Calibri" pitchFamily="34" charset="0"/>
              </a:rPr>
              <a:t> full data set will implement in C++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Application Classes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(P</a:t>
            </a:r>
            <a:r>
              <a:rPr lang="en-US" sz="2200" dirty="0" smtClean="0">
                <a:cs typeface="Arial" pitchFamily="34" charset="0"/>
              </a:rPr>
              <a:t>arallel software/hardware in terms of 5 “Application architecture” Structures</a:t>
            </a:r>
            <a:r>
              <a:rPr lang="en-US" sz="2200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295400"/>
          <a:ext cx="8534400" cy="52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1727200"/>
                <a:gridCol w="4876800"/>
                <a:gridCol w="1524000"/>
              </a:tblGrid>
              <a:tr h="56114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Synchronous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Lockstep Operation as in SIMD architectures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</a:tr>
              <a:tr h="81365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Loosely Synchronous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Iterative Compute-Communication stages with independent compute (map) operations for each CPU.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cs typeface="Arial" pitchFamily="34" charset="0"/>
                        </a:rPr>
                        <a:t>Heart of most MPI jobs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5934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Asynchronous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Compute Chess; Combinatorial Search often supported by dynamic 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114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Pleasingly Parallel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Each component independent – in 1988,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cs typeface="Arial" pitchFamily="34" charset="0"/>
                        </a:rPr>
                        <a:t>Fox estimated at 20% of total  number of applications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Grids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31286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Metaproblems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Coarse grain (asynchronous) combinations of classes 1)-4).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cs typeface="Arial" pitchFamily="34" charset="0"/>
                        </a:rPr>
                        <a:t>The preserve of workflow</a:t>
                      </a:r>
                      <a:r>
                        <a:rPr lang="en-US" sz="1600" dirty="0" smtClean="0">
                          <a:cs typeface="Arial" pitchFamily="34" charset="0"/>
                        </a:rPr>
                        <a:t>.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Grids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5502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MapReduce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describes file(database) to file(database) operations which has three subcategories.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Pleasingly Parallel Map Only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 followed by reductions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Iterative “Map followed by reductions” – Extension of Current Technologies that supports much linear algebra and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datamining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Clouds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1064</Words>
  <Application>Microsoft Office PowerPoint</Application>
  <PresentationFormat>On-screen Show (4:3)</PresentationFormat>
  <Paragraphs>168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Introduction to Programming Paradigms Activity at Data Intensive Workshop   Shantenu Jha represented by </vt:lpstr>
      <vt:lpstr>Programming Paradigms for Data-Intensive Science: DIR Cross-Cutting Theme </vt:lpstr>
      <vt:lpstr>Programming Paradigms for Data-Intensive Science: High-level Questions</vt:lpstr>
      <vt:lpstr>Slide 4</vt:lpstr>
      <vt:lpstr>Dryad versus MPI for Smith Waterman</vt:lpstr>
      <vt:lpstr>MapReduce “File/Data Repository” Parallelism</vt:lpstr>
      <vt:lpstr>DNA Sequencing Pipeline</vt:lpstr>
      <vt:lpstr>Cheminformatics/Biology MDS and Clustering Results</vt:lpstr>
      <vt:lpstr>Application Classes (Parallel software/hardware in terms of 5 “Application architecture” Structures) </vt:lpstr>
      <vt:lpstr>Applications &amp; Different Interconnection Patterns</vt:lpstr>
      <vt:lpstr>Programming Paradigms for Data-Intensive Science: DIR Cross-Cutting Theme </vt:lpstr>
    </vt:vector>
  </TitlesOfParts>
  <Company>CCT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Programming Paradigms</dc:title>
  <dc:creator>Shantenu Jha</dc:creator>
  <cp:lastModifiedBy>Geoffrey Fox</cp:lastModifiedBy>
  <cp:revision>77</cp:revision>
  <dcterms:created xsi:type="dcterms:W3CDTF">2010-03-13T22:28:50Z</dcterms:created>
  <dcterms:modified xsi:type="dcterms:W3CDTF">2010-03-19T10:55:55Z</dcterms:modified>
</cp:coreProperties>
</file>