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4" r:id="rId1"/>
    <p:sldMasterId id="2147483788" r:id="rId2"/>
  </p:sldMasterIdLst>
  <p:notesMasterIdLst>
    <p:notesMasterId r:id="rId20"/>
  </p:notesMasterIdLst>
  <p:handoutMasterIdLst>
    <p:handoutMasterId r:id="rId21"/>
  </p:handoutMasterIdLst>
  <p:sldIdLst>
    <p:sldId id="1014" r:id="rId3"/>
    <p:sldId id="1029" r:id="rId4"/>
    <p:sldId id="1015" r:id="rId5"/>
    <p:sldId id="1033" r:id="rId6"/>
    <p:sldId id="1034" r:id="rId7"/>
    <p:sldId id="1017" r:id="rId8"/>
    <p:sldId id="1018" r:id="rId9"/>
    <p:sldId id="1019" r:id="rId10"/>
    <p:sldId id="1021" r:id="rId11"/>
    <p:sldId id="1024" r:id="rId12"/>
    <p:sldId id="1025" r:id="rId13"/>
    <p:sldId id="1028" r:id="rId14"/>
    <p:sldId id="1023" r:id="rId15"/>
    <p:sldId id="1032" r:id="rId16"/>
    <p:sldId id="1037" r:id="rId17"/>
    <p:sldId id="1035" r:id="rId18"/>
    <p:sldId id="1036" r:id="rId19"/>
  </p:sldIdLst>
  <p:sldSz cx="9144000" cy="6858000" type="screen4x3"/>
  <p:notesSz cx="6858000" cy="9144000"/>
  <p:defaultTextStyle>
    <a:defPPr>
      <a:defRPr lang="en-US"/>
    </a:defPPr>
    <a:lvl1pPr algn="ctr" rtl="0" eaLnBrk="0" fontAlgn="base" hangingPunct="0">
      <a:spcBef>
        <a:spcPct val="0"/>
      </a:spcBef>
      <a:spcAft>
        <a:spcPct val="0"/>
      </a:spcAft>
      <a:defRPr sz="1200" kern="1200">
        <a:solidFill>
          <a:schemeClr val="tx1"/>
        </a:solidFill>
        <a:latin typeface="Times" pitchFamily="80"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Times" pitchFamily="80"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Times" pitchFamily="80"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Times" pitchFamily="80"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Times" pitchFamily="80" charset="0"/>
        <a:ea typeface="ＭＳ Ｐゴシック" pitchFamily="34" charset="-128"/>
        <a:cs typeface="+mn-cs"/>
      </a:defRPr>
    </a:lvl5pPr>
    <a:lvl6pPr marL="2286000" algn="l" defTabSz="914400" rtl="0" eaLnBrk="1" latinLnBrk="0" hangingPunct="1">
      <a:defRPr sz="1200" kern="1200">
        <a:solidFill>
          <a:schemeClr val="tx1"/>
        </a:solidFill>
        <a:latin typeface="Times" pitchFamily="80" charset="0"/>
        <a:ea typeface="ＭＳ Ｐゴシック" pitchFamily="34" charset="-128"/>
        <a:cs typeface="+mn-cs"/>
      </a:defRPr>
    </a:lvl6pPr>
    <a:lvl7pPr marL="2743200" algn="l" defTabSz="914400" rtl="0" eaLnBrk="1" latinLnBrk="0" hangingPunct="1">
      <a:defRPr sz="1200" kern="1200">
        <a:solidFill>
          <a:schemeClr val="tx1"/>
        </a:solidFill>
        <a:latin typeface="Times" pitchFamily="80" charset="0"/>
        <a:ea typeface="ＭＳ Ｐゴシック" pitchFamily="34" charset="-128"/>
        <a:cs typeface="+mn-cs"/>
      </a:defRPr>
    </a:lvl7pPr>
    <a:lvl8pPr marL="3200400" algn="l" defTabSz="914400" rtl="0" eaLnBrk="1" latinLnBrk="0" hangingPunct="1">
      <a:defRPr sz="1200" kern="1200">
        <a:solidFill>
          <a:schemeClr val="tx1"/>
        </a:solidFill>
        <a:latin typeface="Times" pitchFamily="80" charset="0"/>
        <a:ea typeface="ＭＳ Ｐゴシック" pitchFamily="34" charset="-128"/>
        <a:cs typeface="+mn-cs"/>
      </a:defRPr>
    </a:lvl8pPr>
    <a:lvl9pPr marL="3657600" algn="l" defTabSz="914400" rtl="0" eaLnBrk="1" latinLnBrk="0" hangingPunct="1">
      <a:defRPr sz="1200" kern="1200">
        <a:solidFill>
          <a:schemeClr val="tx1"/>
        </a:solidFill>
        <a:latin typeface="Times" pitchFamily="80"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towns" initials="jt" lastIdx="2" clrIdx="0"/>
  <p:cmAuthor id="1" name="Patricia Kovatch" initials="P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7C81AD"/>
    <a:srgbClr val="376092"/>
    <a:srgbClr val="81110E"/>
    <a:srgbClr val="53657A"/>
    <a:srgbClr val="6B6B6B"/>
    <a:srgbClr val="816109"/>
    <a:srgbClr val="096A22"/>
    <a:srgbClr val="E3080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62" autoAdjust="0"/>
    <p:restoredTop sz="86473" autoAdjust="0"/>
  </p:normalViewPr>
  <p:slideViewPr>
    <p:cSldViewPr>
      <p:cViewPr varScale="1">
        <p:scale>
          <a:sx n="137" d="100"/>
          <a:sy n="137" d="100"/>
        </p:scale>
        <p:origin x="-104" y="-1208"/>
      </p:cViewPr>
      <p:guideLst>
        <p:guide orient="horz" pos="2160"/>
        <p:guide pos="2880"/>
      </p:guideLst>
    </p:cSldViewPr>
  </p:slideViewPr>
  <p:outlineViewPr>
    <p:cViewPr>
      <p:scale>
        <a:sx n="33" d="100"/>
        <a:sy n="33" d="100"/>
      </p:scale>
      <p:origin x="0" y="18510"/>
    </p:cViewPr>
  </p:outlineViewPr>
  <p:notesTextViewPr>
    <p:cViewPr>
      <p:scale>
        <a:sx n="100" d="100"/>
        <a:sy n="100" d="100"/>
      </p:scale>
      <p:origin x="0" y="0"/>
    </p:cViewPr>
  </p:notesTextViewPr>
  <p:sorterViewPr>
    <p:cViewPr>
      <p:scale>
        <a:sx n="128" d="100"/>
        <a:sy n="128" d="100"/>
      </p:scale>
      <p:origin x="0" y="372"/>
    </p:cViewPr>
  </p:sorterViewPr>
  <p:notesViewPr>
    <p:cSldViewPr>
      <p:cViewPr varScale="1">
        <p:scale>
          <a:sx n="51" d="100"/>
          <a:sy n="51" d="100"/>
        </p:scale>
        <p:origin x="-190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1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Times" pitchFamily="-97" charset="0"/>
                <a:ea typeface="ＭＳ Ｐゴシック" pitchFamily="-97" charset="-128"/>
              </a:defRPr>
            </a:lvl1pPr>
          </a:lstStyle>
          <a:p>
            <a:pPr>
              <a:defRPr/>
            </a:pPr>
            <a:endParaRPr lang="en-US"/>
          </a:p>
        </p:txBody>
      </p:sp>
      <p:sp>
        <p:nvSpPr>
          <p:cNvPr id="5611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pitchFamily="-97" charset="0"/>
                <a:ea typeface="ＭＳ Ｐゴシック" pitchFamily="-97" charset="-128"/>
              </a:defRPr>
            </a:lvl1pPr>
          </a:lstStyle>
          <a:p>
            <a:pPr>
              <a:defRPr/>
            </a:pPr>
            <a:endParaRPr lang="en-US"/>
          </a:p>
        </p:txBody>
      </p:sp>
      <p:sp>
        <p:nvSpPr>
          <p:cNvPr id="6" name="Slide Number Placeholder 5"/>
          <p:cNvSpPr>
            <a:spLocks noGrp="1"/>
          </p:cNvSpPr>
          <p:nvPr/>
        </p:nvSpPr>
        <p:spPr bwMode="auto">
          <a:xfrm>
            <a:off x="0" y="8667750"/>
            <a:ext cx="457200" cy="476250"/>
          </a:xfrm>
          <a:prstGeom prst="rect">
            <a:avLst/>
          </a:prstGeom>
          <a:noFill/>
          <a:ln w="9525">
            <a:noFill/>
            <a:miter lim="800000"/>
            <a:headEnd/>
            <a:tailEnd/>
          </a:ln>
          <a:effectLst/>
        </p:spPr>
        <p:txBody>
          <a:bodyPr anchor="b"/>
          <a:lstStyle>
            <a:defPPr>
              <a:defRPr lang="en-US"/>
            </a:defPPr>
            <a:lvl1pPr algn="r" rtl="0" eaLnBrk="1" fontAlgn="base" hangingPunct="1">
              <a:spcBef>
                <a:spcPct val="0"/>
              </a:spcBef>
              <a:spcAft>
                <a:spcPct val="0"/>
              </a:spcAft>
              <a:defRPr sz="1000" kern="1200">
                <a:solidFill>
                  <a:srgbClr val="160881"/>
                </a:solidFill>
                <a:latin typeface="+mn-lt"/>
                <a:ea typeface="+mn-ea"/>
                <a:cs typeface="+mn-cs"/>
              </a:defRPr>
            </a:lvl1pPr>
            <a:lvl2pPr marL="457200" algn="l" rtl="0" fontAlgn="base">
              <a:spcBef>
                <a:spcPct val="0"/>
              </a:spcBef>
              <a:spcAft>
                <a:spcPct val="0"/>
              </a:spcAft>
              <a:defRPr sz="1200" kern="1200">
                <a:solidFill>
                  <a:schemeClr val="tx1"/>
                </a:solidFill>
                <a:latin typeface="Times" pitchFamily="-97" charset="0"/>
                <a:ea typeface="+mn-ea"/>
                <a:cs typeface="+mn-cs"/>
              </a:defRPr>
            </a:lvl2pPr>
            <a:lvl3pPr marL="914400" algn="l" rtl="0" fontAlgn="base">
              <a:spcBef>
                <a:spcPct val="0"/>
              </a:spcBef>
              <a:spcAft>
                <a:spcPct val="0"/>
              </a:spcAft>
              <a:defRPr sz="1200" kern="1200">
                <a:solidFill>
                  <a:schemeClr val="tx1"/>
                </a:solidFill>
                <a:latin typeface="Times" pitchFamily="-97" charset="0"/>
                <a:ea typeface="+mn-ea"/>
                <a:cs typeface="+mn-cs"/>
              </a:defRPr>
            </a:lvl3pPr>
            <a:lvl4pPr marL="1371600" algn="l" rtl="0" fontAlgn="base">
              <a:spcBef>
                <a:spcPct val="0"/>
              </a:spcBef>
              <a:spcAft>
                <a:spcPct val="0"/>
              </a:spcAft>
              <a:defRPr sz="1200" kern="1200">
                <a:solidFill>
                  <a:schemeClr val="tx1"/>
                </a:solidFill>
                <a:latin typeface="Times" pitchFamily="-97" charset="0"/>
                <a:ea typeface="+mn-ea"/>
                <a:cs typeface="+mn-cs"/>
              </a:defRPr>
            </a:lvl4pPr>
            <a:lvl5pPr marL="1828800" algn="l" rtl="0" fontAlgn="base">
              <a:spcBef>
                <a:spcPct val="0"/>
              </a:spcBef>
              <a:spcAft>
                <a:spcPct val="0"/>
              </a:spcAft>
              <a:defRPr sz="1200" kern="1200">
                <a:solidFill>
                  <a:schemeClr val="tx1"/>
                </a:solidFill>
                <a:latin typeface="Times" pitchFamily="-97" charset="0"/>
                <a:ea typeface="+mn-ea"/>
                <a:cs typeface="+mn-cs"/>
              </a:defRPr>
            </a:lvl5pPr>
            <a:lvl6pPr marL="2286000" algn="l" defTabSz="914400" rtl="0" eaLnBrk="1" latinLnBrk="0" hangingPunct="1">
              <a:defRPr sz="1200" kern="1200">
                <a:solidFill>
                  <a:schemeClr val="tx1"/>
                </a:solidFill>
                <a:latin typeface="Times" pitchFamily="-97" charset="0"/>
                <a:ea typeface="+mn-ea"/>
                <a:cs typeface="+mn-cs"/>
              </a:defRPr>
            </a:lvl6pPr>
            <a:lvl7pPr marL="2743200" algn="l" defTabSz="914400" rtl="0" eaLnBrk="1" latinLnBrk="0" hangingPunct="1">
              <a:defRPr sz="1200" kern="1200">
                <a:solidFill>
                  <a:schemeClr val="tx1"/>
                </a:solidFill>
                <a:latin typeface="Times" pitchFamily="-97" charset="0"/>
                <a:ea typeface="+mn-ea"/>
                <a:cs typeface="+mn-cs"/>
              </a:defRPr>
            </a:lvl7pPr>
            <a:lvl8pPr marL="3200400" algn="l" defTabSz="914400" rtl="0" eaLnBrk="1" latinLnBrk="0" hangingPunct="1">
              <a:defRPr sz="1200" kern="1200">
                <a:solidFill>
                  <a:schemeClr val="tx1"/>
                </a:solidFill>
                <a:latin typeface="Times" pitchFamily="-97" charset="0"/>
                <a:ea typeface="+mn-ea"/>
                <a:cs typeface="+mn-cs"/>
              </a:defRPr>
            </a:lvl8pPr>
            <a:lvl9pPr marL="3657600" algn="l" defTabSz="914400" rtl="0" eaLnBrk="1" latinLnBrk="0" hangingPunct="1">
              <a:defRPr sz="1200" kern="1200">
                <a:solidFill>
                  <a:schemeClr val="tx1"/>
                </a:solidFill>
                <a:latin typeface="Times" pitchFamily="-97" charset="0"/>
                <a:ea typeface="+mn-ea"/>
                <a:cs typeface="+mn-cs"/>
              </a:defRPr>
            </a:lvl9pPr>
          </a:lstStyle>
          <a:p>
            <a:pPr>
              <a:defRPr/>
            </a:pPr>
            <a:fld id="{8608ECE3-368B-48B4-AFD5-5152755E0959}" type="slidenum">
              <a:rPr lang="en-US" smtClean="0"/>
              <a:pPr>
                <a:defRPr/>
              </a:pPr>
              <a:t>‹#›</a:t>
            </a:fld>
            <a:endParaRPr lang="en-US" dirty="0"/>
          </a:p>
        </p:txBody>
      </p:sp>
    </p:spTree>
    <p:extLst>
      <p:ext uri="{BB962C8B-B14F-4D97-AF65-F5344CB8AC3E}">
        <p14:creationId xmlns:p14="http://schemas.microsoft.com/office/powerpoint/2010/main" val="137635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Times" pitchFamily="-97" charset="0"/>
                <a:ea typeface="ＭＳ Ｐゴシック" pitchFamily="-97" charset="-128"/>
              </a:defRPr>
            </a:lvl1pPr>
          </a:lstStyle>
          <a:p>
            <a:pPr>
              <a:defRPr/>
            </a:pPr>
            <a:endParaRPr lang="en-US"/>
          </a:p>
        </p:txBody>
      </p:sp>
      <p:sp>
        <p:nvSpPr>
          <p:cNvPr id="150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pitchFamily="-97" charset="0"/>
                <a:ea typeface="ＭＳ Ｐゴシック" pitchFamily="-97"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68815701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mn-cs"/>
      </a:defRPr>
    </a:lvl1pPr>
    <a:lvl2pPr marL="4572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mn-cs"/>
      </a:defRPr>
    </a:lvl2pPr>
    <a:lvl3pPr marL="9144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mn-cs"/>
      </a:defRPr>
    </a:lvl3pPr>
    <a:lvl4pPr marL="13716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mn-cs"/>
      </a:defRPr>
    </a:lvl4pPr>
    <a:lvl5pPr marL="18288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Based on all user uploaded publications. Citation</a:t>
            </a:r>
            <a:r>
              <a:rPr lang="en-US" baseline="0" dirty="0" smtClean="0"/>
              <a:t> data are from Google Scholar.</a:t>
            </a:r>
          </a:p>
          <a:p>
            <a:r>
              <a:rPr lang="en-US" baseline="0" dirty="0" smtClean="0"/>
              <a:t>How to motivate more users to upload their publications, and also upload the complete list of publications.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59289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Publication and citation</a:t>
            </a:r>
            <a:r>
              <a:rPr lang="en-US" baseline="0" dirty="0" smtClean="0"/>
              <a:t> data for each individual XD user are the raw data to be used to derive various metrics.</a:t>
            </a:r>
          </a:p>
          <a:p>
            <a:r>
              <a:rPr lang="en-US" baseline="0" dirty="0" smtClean="0"/>
              <a:t>Automated way </a:t>
            </a:r>
            <a:r>
              <a:rPr lang="en-US" baseline="0" dirty="0" err="1" smtClean="0"/>
              <a:t>vs</a:t>
            </a:r>
            <a:r>
              <a:rPr lang="en-US" baseline="0" dirty="0" smtClean="0"/>
              <a:t> user provided data. The former is to evaluate the researchers’ impact in general; the latter to get XD related publications, and then to get XD related impact metrics.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Automatic approach – to</a:t>
            </a:r>
            <a:r>
              <a:rPr lang="en-US" baseline="0" dirty="0" smtClean="0"/>
              <a:t> get the ‘in general’ metrics indicating individual researcher’s achievement.</a:t>
            </a:r>
          </a:p>
          <a:p>
            <a:r>
              <a:rPr lang="en-US" baseline="0" dirty="0" smtClean="0"/>
              <a:t>User provided data – a) via XD portal, XD related publications to compute XD related metrics. The data is very limited since the </a:t>
            </a:r>
            <a:r>
              <a:rPr lang="en-US" baseline="0" dirty="0" err="1" smtClean="0"/>
              <a:t>biblio</a:t>
            </a:r>
            <a:r>
              <a:rPr lang="en-US" baseline="0" dirty="0" smtClean="0"/>
              <a:t> upload is an optional but not required, and users typically don’t feel motivated to do that. While getting more such data, the XD related metrics would be increasing significantly.</a:t>
            </a:r>
          </a:p>
          <a:p>
            <a:r>
              <a:rPr lang="en-US" baseline="0" dirty="0" smtClean="0"/>
              <a:t>User provided data – b) Based on Google scholar profile id to retrieve the publication list has been done in the proof of concept work. So if the users are providing such information via the XD portal or via POPS as part of the allocation request process, we can try this approach to automatically get user vetted publications list.</a:t>
            </a:r>
          </a:p>
          <a:p>
            <a:r>
              <a:rPr lang="en-US" baseline="0" dirty="0" smtClean="0"/>
              <a:t>Citation data via Google Scholar seems working fine, although quite slowly. In the future this process might be kept running to find citation for new publications; or updating the old data if all completed.</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The metrics currently defined; and the</a:t>
            </a:r>
            <a:r>
              <a:rPr lang="en-US" baseline="0" dirty="0" smtClean="0"/>
              <a:t> ‘recent’ versions for all of them.</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The</a:t>
            </a:r>
            <a:r>
              <a:rPr lang="en-US" baseline="0" dirty="0" smtClean="0"/>
              <a:t> 3 highlighted points of the architecture view.</a:t>
            </a:r>
          </a:p>
          <a:p>
            <a:r>
              <a:rPr lang="en-US" baseline="0" dirty="0" smtClean="0"/>
              <a:t>Currently the framework is implemented like this, while we haven’t tried all the items mentioned in the 3</a:t>
            </a:r>
            <a:r>
              <a:rPr lang="en-US" baseline="30000" dirty="0" smtClean="0"/>
              <a:t>rd</a:t>
            </a:r>
            <a:r>
              <a:rPr lang="en-US" baseline="0" dirty="0" smtClean="0"/>
              <a:t> party layer yet.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baseline="0" dirty="0" smtClean="0"/>
              <a:t>Publication data are based on all the data we have – the </a:t>
            </a:r>
            <a:r>
              <a:rPr lang="en-US" baseline="0" dirty="0" err="1" smtClean="0"/>
              <a:t>mashup</a:t>
            </a:r>
            <a:r>
              <a:rPr lang="en-US" baseline="0" dirty="0" smtClean="0"/>
              <a:t> data including the NSF data and the XD portal data.</a:t>
            </a:r>
          </a:p>
          <a:p>
            <a:r>
              <a:rPr lang="en-US" baseline="0" dirty="0" smtClean="0"/>
              <a:t>Since the major portion of the data are from NSF award search, an in that source most authors have incomplete author names (last name, first initial e.g.) so the metrics could appear higher than it should be for some users with common names.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Date Placeholder 3"/>
          <p:cNvSpPr txBox="1">
            <a:spLocks/>
          </p:cNvSpPr>
          <p:nvPr/>
        </p:nvSpPr>
        <p:spPr>
          <a:xfrm>
            <a:off x="6705600" y="350838"/>
            <a:ext cx="2133600" cy="365125"/>
          </a:xfrm>
          <a:prstGeom prst="rect">
            <a:avLst/>
          </a:prstGeom>
        </p:spPr>
        <p:txBody>
          <a:bodyPr anchor="ctr"/>
          <a:lstStyle/>
          <a:p>
            <a:pPr algn="r"/>
            <a:fld id="{4D71F8D1-984B-4442-A24C-E3D0FEC4E148}" type="datetime4">
              <a:rPr lang="en-US" sz="1500">
                <a:solidFill>
                  <a:schemeClr val="bg1"/>
                </a:solidFill>
                <a:latin typeface="Verdana" pitchFamily="-65" charset="0"/>
              </a:rPr>
              <a:pPr algn="r"/>
              <a:t>January 8, 2014</a:t>
            </a:fld>
            <a:endParaRPr lang="en-US" sz="1500">
              <a:solidFill>
                <a:schemeClr val="bg1"/>
              </a:solidFill>
              <a:latin typeface="Verdana" pitchFamily="-65" charset="0"/>
            </a:endParaRPr>
          </a:p>
        </p:txBody>
      </p:sp>
      <p:sp>
        <p:nvSpPr>
          <p:cNvPr id="2" name="Title 1"/>
          <p:cNvSpPr>
            <a:spLocks noGrp="1"/>
          </p:cNvSpPr>
          <p:nvPr>
            <p:ph type="ctrTitle"/>
          </p:nvPr>
        </p:nvSpPr>
        <p:spPr>
          <a:xfrm>
            <a:off x="609600" y="2663380"/>
            <a:ext cx="7848600" cy="918020"/>
          </a:xfrm>
        </p:spPr>
        <p:txBody>
          <a:bodyPr>
            <a:normAutofit/>
          </a:bodyPr>
          <a:lstStyle>
            <a:lvl1pPr algn="l">
              <a:defRPr sz="3200" b="1" i="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657600"/>
            <a:ext cx="7848600" cy="505586"/>
          </a:xfrm>
        </p:spPr>
        <p:txBody>
          <a:bodyPr>
            <a:normAutofit/>
          </a:bodyPr>
          <a:lstStyle>
            <a:lvl1pPr marL="0" indent="0" algn="l">
              <a:buNone/>
              <a:defRPr sz="2700" b="1" i="0">
                <a:solidFill>
                  <a:schemeClr val="accent1">
                    <a:lumMod val="40000"/>
                    <a:lumOff val="6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6" name="Picture 5" descr="xsede-ppt-title.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203C1-CF57-984C-A88F-D29BB91059D5}" type="datetimeFigureOut">
              <a:rPr lang="en-US" smtClean="0"/>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921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E203C1-CF57-984C-A88F-D29BB91059D5}" type="datetimeFigureOut">
              <a:rPr lang="en-US" smtClean="0"/>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18242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E203C1-CF57-984C-A88F-D29BB91059D5}" type="datetimeFigureOut">
              <a:rPr lang="en-US" smtClean="0"/>
              <a:t>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7601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E203C1-CF57-984C-A88F-D29BB91059D5}" type="datetimeFigureOut">
              <a:rPr lang="en-US" smtClean="0"/>
              <a:t>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9001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E203C1-CF57-984C-A88F-D29BB91059D5}" type="datetimeFigureOut">
              <a:rPr lang="en-US" smtClean="0"/>
              <a:t>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3551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203C1-CF57-984C-A88F-D29BB91059D5}" type="datetimeFigureOut">
              <a:rPr lang="en-US" smtClean="0"/>
              <a:t>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540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203C1-CF57-984C-A88F-D29BB91059D5}" type="datetimeFigureOut">
              <a:rPr lang="en-US" smtClean="0"/>
              <a:t>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060843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203C1-CF57-984C-A88F-D29BB91059D5}" type="datetimeFigureOut">
              <a:rPr lang="en-US" smtClean="0"/>
              <a:t>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301479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203C1-CF57-984C-A88F-D29BB91059D5}" type="datetimeFigureOut">
              <a:rPr lang="en-US" smtClean="0"/>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286777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203C1-CF57-984C-A88F-D29BB91059D5}" type="datetimeFigureOut">
              <a:rPr lang="en-US" smtClean="0"/>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741079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4800600"/>
          </a:xfrm>
        </p:spPr>
        <p:txBody>
          <a:bodyPr>
            <a:normAutofit/>
          </a:bodyPr>
          <a:lstStyle>
            <a:lvl2pPr>
              <a:defRPr>
                <a:solidFill>
                  <a:srgbClr val="7C81AD"/>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0" y="6492875"/>
            <a:ext cx="12192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93441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0" y="6492875"/>
            <a:ext cx="10668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66800"/>
            <a:ext cx="4040188"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423703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066800"/>
            <a:ext cx="4041775"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6562"/>
            <a:ext cx="4041775" cy="423703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a:xfrm>
            <a:off x="0" y="6492875"/>
            <a:ext cx="12192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
        <p:nvSpPr>
          <p:cNvPr id="3" name="Slide Number Placeholder 4"/>
          <p:cNvSpPr>
            <a:spLocks noGrp="1"/>
          </p:cNvSpPr>
          <p:nvPr>
            <p:ph type="sldNum" sz="quarter" idx="10"/>
          </p:nvPr>
        </p:nvSpPr>
        <p:spPr>
          <a:xfrm>
            <a:off x="0" y="6492875"/>
            <a:ext cx="12192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0" y="6492875"/>
            <a:ext cx="12192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a:xfrm>
            <a:off x="457200" y="6356350"/>
            <a:ext cx="14478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93441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E203C1-CF57-984C-A88F-D29BB91059D5}" type="datetimeFigureOut">
              <a:rPr lang="en-US" smtClean="0"/>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381383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xsede-ppt-page.jpg"/>
          <p:cNvPicPr>
            <a:picLocks noChangeAspect="1"/>
          </p:cNvPicPr>
          <p:nvPr/>
        </p:nvPicPr>
        <p:blipFill>
          <a:blip r:embed="rId10"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8" name="Text Placeholder 2"/>
          <p:cNvSpPr>
            <a:spLocks noGrp="1"/>
          </p:cNvSpPr>
          <p:nvPr>
            <p:ph type="body" idx="1"/>
          </p:nvPr>
        </p:nvSpPr>
        <p:spPr bwMode="auto">
          <a:xfrm>
            <a:off x="457200" y="12192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0" y="6492875"/>
            <a:ext cx="1219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cs typeface="Arial"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Lst>
  <p:hf hdr="0" ftr="0" dt="0"/>
  <p:txStyles>
    <p:titleStyle>
      <a:lvl1pPr algn="l" defTabSz="457200" rtl="0" eaLnBrk="1" fontAlgn="base" hangingPunct="1">
        <a:spcBef>
          <a:spcPct val="0"/>
        </a:spcBef>
        <a:spcAft>
          <a:spcPct val="0"/>
        </a:spcAft>
        <a:defRPr sz="3200" b="1" kern="1200">
          <a:solidFill>
            <a:srgbClr val="376092"/>
          </a:solidFill>
          <a:latin typeface="Arial"/>
          <a:ea typeface="ＭＳ Ｐゴシック" pitchFamily="-65" charset="-128"/>
          <a:cs typeface="Arial"/>
        </a:defRPr>
      </a:lvl1pPr>
      <a:lvl2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2pPr>
      <a:lvl3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3pPr>
      <a:lvl4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4pPr>
      <a:lvl5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5pPr>
      <a:lvl6pPr marL="4572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6pPr>
      <a:lvl7pPr marL="9144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7pPr>
      <a:lvl8pPr marL="13716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8pPr>
      <a:lvl9pPr marL="18288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25406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25406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25406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25406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25406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203C1-CF57-984C-A88F-D29BB91059D5}" type="datetimeFigureOut">
              <a:rPr lang="en-US" smtClean="0"/>
              <a:t>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5979958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hyperlink" Target="http://fgdev.pti.indiana.edu:8088/fosvsalloc" TargetMode="External"/><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hyperlink" Target="http://fgdev.pti.indiana.edu:8088/xdportalpu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www.pnas.org/content/102/46/16569" TargetMode="External"/><Relationship Id="rId4" Type="http://schemas.openxmlformats.org/officeDocument/2006/relationships/hyperlink" Target="http://link.springer.com/article/10.1007/s11192-006-0144-7" TargetMode="External"/><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2111123"/>
            <a:ext cx="7772400" cy="1546474"/>
          </a:xfrm>
          <a:prstGeom prst="rect">
            <a:avLst/>
          </a:prstGeom>
        </p:spPr>
        <p:txBody>
          <a:bodyPr lIns="91425" tIns="91425" rIns="91425" bIns="91425" anchor="b" anchorCtr="0">
            <a:noAutofit/>
          </a:bodyPr>
          <a:lstStyle/>
          <a:p>
            <a:pPr lvl="0" rtl="0">
              <a:buNone/>
            </a:pPr>
            <a:r>
              <a:rPr lang="en" dirty="0" smtClean="0"/>
              <a:t>XSEDE TAS </a:t>
            </a:r>
          </a:p>
          <a:p>
            <a:pPr>
              <a:buNone/>
            </a:pPr>
            <a:r>
              <a:rPr lang="en" dirty="0" smtClean="0"/>
              <a:t>Scientific Impact</a:t>
            </a:r>
            <a:r>
              <a:rPr lang="en-US" dirty="0" smtClean="0"/>
              <a:t/>
            </a:r>
            <a:br>
              <a:rPr lang="en-US" dirty="0" smtClean="0"/>
            </a:br>
            <a:r>
              <a:rPr lang="en-US" dirty="0" smtClean="0"/>
              <a:t>and </a:t>
            </a:r>
            <a:r>
              <a:rPr lang="en-US" dirty="0" err="1" smtClean="0"/>
              <a:t>FutureGrid</a:t>
            </a:r>
            <a:r>
              <a:rPr lang="en-US" dirty="0" smtClean="0"/>
              <a:t> Lessons</a:t>
            </a:r>
            <a:endParaRPr lang="en" dirty="0"/>
          </a:p>
        </p:txBody>
      </p:sp>
      <p:sp>
        <p:nvSpPr>
          <p:cNvPr id="31" name="Shape 31"/>
          <p:cNvSpPr txBox="1">
            <a:spLocks noGrp="1"/>
          </p:cNvSpPr>
          <p:nvPr>
            <p:ph type="subTitle" idx="1"/>
          </p:nvPr>
        </p:nvSpPr>
        <p:spPr>
          <a:xfrm>
            <a:off x="381000" y="4114800"/>
            <a:ext cx="8305800" cy="2362200"/>
          </a:xfrm>
          <a:prstGeom prst="rect">
            <a:avLst/>
          </a:prstGeom>
        </p:spPr>
        <p:txBody>
          <a:bodyPr lIns="91425" tIns="91425" rIns="91425" bIns="91425" anchor="t" anchorCtr="0">
            <a:noAutofit/>
          </a:bodyPr>
          <a:lstStyle/>
          <a:p>
            <a:pPr lvl="0" rtl="0">
              <a:buNone/>
            </a:pPr>
            <a:r>
              <a:rPr lang="en" sz="2400" b="1" dirty="0">
                <a:solidFill>
                  <a:srgbClr val="000000"/>
                </a:solidFill>
              </a:rPr>
              <a:t>Gregor von </a:t>
            </a:r>
            <a:r>
              <a:rPr lang="en" sz="2400" b="1" dirty="0" smtClean="0">
                <a:solidFill>
                  <a:srgbClr val="000000"/>
                </a:solidFill>
              </a:rPr>
              <a:t>Laszewski</a:t>
            </a:r>
            <a:r>
              <a:rPr lang="en-US" sz="2400" b="1" dirty="0" smtClean="0">
                <a:solidFill>
                  <a:srgbClr val="000000"/>
                </a:solidFill>
              </a:rPr>
              <a:t> (IU</a:t>
            </a:r>
            <a:r>
              <a:rPr lang="en-US" sz="2400" b="1" dirty="0" smtClean="0">
                <a:solidFill>
                  <a:srgbClr val="000000"/>
                </a:solidFill>
              </a:rPr>
              <a:t>), </a:t>
            </a:r>
            <a:r>
              <a:rPr lang="en" sz="2400" b="1" dirty="0" smtClean="0">
                <a:solidFill>
                  <a:srgbClr val="000000"/>
                </a:solidFill>
              </a:rPr>
              <a:t>Fugang </a:t>
            </a:r>
            <a:r>
              <a:rPr lang="en" sz="2400" b="1" dirty="0" smtClean="0">
                <a:solidFill>
                  <a:srgbClr val="000000"/>
                </a:solidFill>
              </a:rPr>
              <a:t>Wang</a:t>
            </a:r>
            <a:r>
              <a:rPr lang="en-US" sz="2400" b="1" dirty="0" smtClean="0">
                <a:solidFill>
                  <a:srgbClr val="000000"/>
                </a:solidFill>
              </a:rPr>
              <a:t> (IU</a:t>
            </a:r>
            <a:r>
              <a:rPr lang="en-US" sz="2400" b="1" dirty="0" smtClean="0">
                <a:solidFill>
                  <a:srgbClr val="000000"/>
                </a:solidFill>
              </a:rPr>
              <a:t>), Geoffrey C. Fox</a:t>
            </a:r>
          </a:p>
          <a:p>
            <a:pPr lvl="0" rtl="0">
              <a:buNone/>
            </a:pPr>
            <a:r>
              <a:rPr lang="en-US" sz="2400" b="1" dirty="0" err="1" smtClean="0">
                <a:solidFill>
                  <a:srgbClr val="000000"/>
                </a:solidFill>
              </a:rPr>
              <a:t>laszewski@gmail.com</a:t>
            </a:r>
            <a:endParaRPr lang="en-US" sz="2400" b="1" dirty="0" smtClean="0">
              <a:solidFill>
                <a:srgbClr val="000000"/>
              </a:solidFill>
            </a:endParaRPr>
          </a:p>
          <a:p>
            <a:pPr lvl="0" rtl="0">
              <a:buNone/>
            </a:pPr>
            <a:endParaRPr lang="en-US" sz="2400" dirty="0" smtClean="0"/>
          </a:p>
          <a:p>
            <a:pPr lvl="0" rtl="0">
              <a:buNone/>
            </a:pPr>
            <a:r>
              <a:rPr lang="en-US" sz="2400" dirty="0" smtClean="0"/>
              <a:t>Steve Gallo (UB</a:t>
            </a:r>
            <a:r>
              <a:rPr lang="en-US" sz="2400" dirty="0" smtClean="0"/>
              <a:t>) &amp; Tom </a:t>
            </a:r>
            <a:r>
              <a:rPr lang="en-US" sz="2400" dirty="0" err="1" smtClean="0"/>
              <a:t>Furlani</a:t>
            </a:r>
            <a:r>
              <a:rPr lang="en-US" sz="2400" dirty="0" smtClean="0"/>
              <a:t> (UB</a:t>
            </a:r>
            <a:r>
              <a:rPr lang="en-US" sz="2400" dirty="0" smtClean="0"/>
              <a:t>)</a:t>
            </a:r>
          </a:p>
          <a:p>
            <a:pPr lvl="0" rtl="0">
              <a:buNone/>
            </a:pPr>
            <a:endParaRPr lang="en-US" sz="2400" dirty="0"/>
          </a:p>
          <a:p>
            <a:pPr lvl="0" rtl="0">
              <a:buNone/>
            </a:pPr>
            <a:endParaRPr lang="en-US" sz="2400" dirty="0" smtClean="0"/>
          </a:p>
        </p:txBody>
      </p:sp>
      <p:sp>
        <p:nvSpPr>
          <p:cNvPr id="2" name="TextBox 1"/>
          <p:cNvSpPr txBox="1"/>
          <p:nvPr/>
        </p:nvSpPr>
        <p:spPr>
          <a:xfrm>
            <a:off x="198657" y="228600"/>
            <a:ext cx="8253807" cy="461665"/>
          </a:xfrm>
          <a:prstGeom prst="rect">
            <a:avLst/>
          </a:prstGeom>
          <a:noFill/>
        </p:spPr>
        <p:txBody>
          <a:bodyPr wrap="none" rtlCol="0">
            <a:spAutoFit/>
          </a:bodyPr>
          <a:lstStyle/>
          <a:p>
            <a:pPr algn="r"/>
            <a:r>
              <a:rPr lang="en-US" dirty="0" smtClean="0"/>
              <a:t>Presentation: </a:t>
            </a:r>
            <a:r>
              <a:rPr lang="en-US" dirty="0"/>
              <a:t>Improving the Link Between Publications &amp; User </a:t>
            </a:r>
            <a:r>
              <a:rPr lang="en-US" dirty="0" smtClean="0"/>
              <a:t>Facilities, ORNL, </a:t>
            </a:r>
            <a:r>
              <a:rPr lang="en-US" dirty="0"/>
              <a:t>Thursday, Jan-9-</a:t>
            </a:r>
            <a:r>
              <a:rPr lang="en-US" dirty="0" smtClean="0"/>
              <a:t>2013, more than 12 participants</a:t>
            </a:r>
          </a:p>
          <a:p>
            <a:pPr algn="r"/>
            <a:r>
              <a:rPr lang="en-US" dirty="0" smtClean="0"/>
              <a:t>Teleconference, Organizer Terry Jones, ORNL </a:t>
            </a:r>
            <a:endParaRPr lang="en-US" dirty="0"/>
          </a:p>
        </p:txBody>
      </p:sp>
    </p:spTree>
    <p:extLst>
      <p:ext uri="{BB962C8B-B14F-4D97-AF65-F5344CB8AC3E}">
        <p14:creationId xmlns:p14="http://schemas.microsoft.com/office/powerpoint/2010/main" val="211737064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639763"/>
          </a:xfrm>
          <a:prstGeom prst="rect">
            <a:avLst/>
          </a:prstGeom>
        </p:spPr>
        <p:txBody>
          <a:bodyPr lIns="91425" tIns="91425" rIns="91425" bIns="91425" anchor="b" anchorCtr="0">
            <a:noAutofit/>
          </a:bodyPr>
          <a:lstStyle/>
          <a:p>
            <a:pPr lvl="0" rtl="0">
              <a:buNone/>
            </a:pPr>
            <a:r>
              <a:rPr lang="en-US" dirty="0" smtClean="0"/>
              <a:t>Results – </a:t>
            </a:r>
            <a:r>
              <a:rPr lang="en-US" dirty="0"/>
              <a:t>I</a:t>
            </a:r>
            <a:r>
              <a:rPr lang="en-US" dirty="0" smtClean="0"/>
              <a:t>mpact in general</a:t>
            </a:r>
            <a:endParaRPr lang="en" dirty="0"/>
          </a:p>
        </p:txBody>
      </p:sp>
      <p:sp>
        <p:nvSpPr>
          <p:cNvPr id="97" name="Shape 97"/>
          <p:cNvSpPr txBox="1">
            <a:spLocks noGrp="1"/>
          </p:cNvSpPr>
          <p:nvPr>
            <p:ph type="body" idx="1"/>
          </p:nvPr>
        </p:nvSpPr>
        <p:spPr>
          <a:xfrm>
            <a:off x="381000" y="914400"/>
            <a:ext cx="8169444" cy="3048000"/>
          </a:xfrm>
          <a:prstGeom prst="rect">
            <a:avLst/>
          </a:prstGeom>
        </p:spPr>
        <p:txBody>
          <a:bodyPr lIns="91425" tIns="91425" rIns="91425" bIns="91425" anchor="t" anchorCtr="0">
            <a:noAutofit/>
          </a:bodyPr>
          <a:lstStyle/>
          <a:p>
            <a:r>
              <a:rPr lang="en-US" sz="2000" dirty="0" smtClean="0"/>
              <a:t>Obtained 122k publication entries for all XSEDE users </a:t>
            </a:r>
            <a:endParaRPr lang="en-US" sz="2000" dirty="0" smtClean="0"/>
          </a:p>
          <a:p>
            <a:pPr lvl="1"/>
            <a:r>
              <a:rPr lang="en-US" sz="1600" dirty="0" smtClean="0"/>
              <a:t>from </a:t>
            </a:r>
            <a:r>
              <a:rPr lang="en-US" sz="1600" dirty="0" smtClean="0"/>
              <a:t>the Nov 2012 NSF award search </a:t>
            </a:r>
            <a:r>
              <a:rPr lang="en-US" sz="1600" dirty="0" smtClean="0"/>
              <a:t>data</a:t>
            </a:r>
            <a:endParaRPr lang="en-US" sz="1600" dirty="0" smtClean="0"/>
          </a:p>
          <a:p>
            <a:r>
              <a:rPr lang="en-US" sz="2000" dirty="0" smtClean="0"/>
              <a:t>Citation data from Google Scholar and metrics based on that available for all XD PIs active (based on XD resource usage) in 2012 (1469 in total).</a:t>
            </a:r>
          </a:p>
          <a:p>
            <a:pPr lvl="1"/>
            <a:r>
              <a:rPr lang="en-US" sz="2000" dirty="0" smtClean="0"/>
              <a:t>This accounts for 27.8% of all publications collected, or ~34k out of ~122k.</a:t>
            </a:r>
          </a:p>
          <a:p>
            <a:r>
              <a:rPr lang="en-US" sz="2000" dirty="0" smtClean="0"/>
              <a:t>As an alternative, finished citation count data retrieval from ISI Web of Science for all the publications.</a:t>
            </a:r>
          </a:p>
          <a:p>
            <a:endParaRPr lang="en-US" sz="2000" dirty="0" smtClean="0"/>
          </a:p>
        </p:txBody>
      </p:sp>
      <p:pic>
        <p:nvPicPr>
          <p:cNvPr id="3" name="Picture 2" descr="Screen Shot 2013-06-27 at 12.31.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118578"/>
            <a:ext cx="5257800" cy="2053622"/>
          </a:xfrm>
          <a:prstGeom prst="rect">
            <a:avLst/>
          </a:prstGeom>
        </p:spPr>
      </p:pic>
      <p:sp>
        <p:nvSpPr>
          <p:cNvPr id="7" name="Shape 97"/>
          <p:cNvSpPr txBox="1">
            <a:spLocks/>
          </p:cNvSpPr>
          <p:nvPr/>
        </p:nvSpPr>
        <p:spPr>
          <a:xfrm>
            <a:off x="5943600" y="4115470"/>
            <a:ext cx="2802870" cy="205673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None/>
            </a:pPr>
            <a:r>
              <a:rPr lang="en-US" sz="1200" b="1" dirty="0" smtClean="0"/>
              <a:t>Data Source Disclaimer:</a:t>
            </a:r>
          </a:p>
          <a:p>
            <a:r>
              <a:rPr lang="en-US" sz="1200" dirty="0" smtClean="0"/>
              <a:t>The </a:t>
            </a:r>
            <a:r>
              <a:rPr lang="en-US" sz="1200" dirty="0"/>
              <a:t>NSF award search data through October </a:t>
            </a:r>
            <a:r>
              <a:rPr lang="en-US" sz="1200" dirty="0" smtClean="0"/>
              <a:t>2012</a:t>
            </a:r>
          </a:p>
          <a:p>
            <a:r>
              <a:rPr lang="en-US" sz="1200" dirty="0" smtClean="0"/>
              <a:t>The </a:t>
            </a:r>
            <a:r>
              <a:rPr lang="en-US" sz="1200" dirty="0"/>
              <a:t>citation data were obtained from Google </a:t>
            </a:r>
            <a:r>
              <a:rPr lang="en-US" sz="1200" dirty="0" smtClean="0"/>
              <a:t>Scholar.</a:t>
            </a:r>
          </a:p>
          <a:p>
            <a:r>
              <a:rPr lang="en-US" sz="1200" dirty="0" smtClean="0"/>
              <a:t>The </a:t>
            </a:r>
            <a:r>
              <a:rPr lang="en-US" sz="1200" dirty="0"/>
              <a:t>user </a:t>
            </a:r>
            <a:r>
              <a:rPr lang="en-US" sz="1200" dirty="0" smtClean="0"/>
              <a:t>information were </a:t>
            </a:r>
            <a:r>
              <a:rPr lang="en-US" sz="1200" dirty="0"/>
              <a:t>obtained from </a:t>
            </a:r>
            <a:r>
              <a:rPr lang="en-US" sz="1200" dirty="0" err="1"/>
              <a:t>XDcDB</a:t>
            </a:r>
            <a:r>
              <a:rPr lang="en-US" sz="1200" dirty="0"/>
              <a:t>. </a:t>
            </a:r>
            <a:endParaRPr lang="en-US" sz="1200" dirty="0" smtClean="0"/>
          </a:p>
          <a:p>
            <a:r>
              <a:rPr lang="en-US" sz="1200" dirty="0"/>
              <a:t>T</a:t>
            </a:r>
            <a:r>
              <a:rPr lang="en-US" sz="1200" dirty="0" smtClean="0"/>
              <a:t>he </a:t>
            </a:r>
            <a:r>
              <a:rPr lang="en-US" sz="1200" dirty="0"/>
              <a:t>usage data were obtained from XDMOD</a:t>
            </a:r>
          </a:p>
        </p:txBody>
      </p:sp>
    </p:spTree>
    <p:extLst>
      <p:ext uri="{BB962C8B-B14F-4D97-AF65-F5344CB8AC3E}">
        <p14:creationId xmlns:p14="http://schemas.microsoft.com/office/powerpoint/2010/main" val="906321691"/>
      </p:ext>
    </p:extLst>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563563"/>
          </a:xfrm>
          <a:prstGeom prst="rect">
            <a:avLst/>
          </a:prstGeom>
        </p:spPr>
        <p:txBody>
          <a:bodyPr lIns="91425" tIns="91425" rIns="91425" bIns="91425" anchor="b" anchorCtr="0">
            <a:noAutofit/>
          </a:bodyPr>
          <a:lstStyle/>
          <a:p>
            <a:pPr lvl="0" rtl="0">
              <a:buNone/>
            </a:pPr>
            <a:r>
              <a:rPr lang="en-US" dirty="0" smtClean="0"/>
              <a:t>Results – Impact XD related only</a:t>
            </a:r>
            <a:endParaRPr lang="en" dirty="0"/>
          </a:p>
        </p:txBody>
      </p:sp>
      <p:sp>
        <p:nvSpPr>
          <p:cNvPr id="97" name="Shape 97"/>
          <p:cNvSpPr txBox="1">
            <a:spLocks noGrp="1"/>
          </p:cNvSpPr>
          <p:nvPr>
            <p:ph type="body" idx="1"/>
          </p:nvPr>
        </p:nvSpPr>
        <p:spPr>
          <a:xfrm>
            <a:off x="152400" y="914400"/>
            <a:ext cx="2971799" cy="3048000"/>
          </a:xfrm>
          <a:prstGeom prst="rect">
            <a:avLst/>
          </a:prstGeom>
        </p:spPr>
        <p:txBody>
          <a:bodyPr lIns="91425" tIns="91425" rIns="91425" bIns="91425" anchor="t" anchorCtr="0">
            <a:noAutofit/>
          </a:bodyPr>
          <a:lstStyle/>
          <a:p>
            <a:pPr lvl="0"/>
            <a:r>
              <a:rPr lang="en-US" sz="1800" dirty="0" smtClean="0"/>
              <a:t>XD users: </a:t>
            </a:r>
            <a:r>
              <a:rPr lang="en-US" sz="1800" b="1" dirty="0" smtClean="0"/>
              <a:t>830</a:t>
            </a:r>
            <a:endParaRPr lang="en-US" sz="1800" dirty="0" smtClean="0"/>
          </a:p>
          <a:p>
            <a:pPr lvl="0"/>
            <a:r>
              <a:rPr lang="en-US" sz="1800" dirty="0" smtClean="0"/>
              <a:t>Organizations: </a:t>
            </a:r>
            <a:r>
              <a:rPr lang="en-US" sz="1800" b="1" dirty="0" smtClean="0"/>
              <a:t>212</a:t>
            </a:r>
            <a:endParaRPr lang="en-US" sz="1800" dirty="0" smtClean="0"/>
          </a:p>
          <a:p>
            <a:pPr lvl="0"/>
            <a:r>
              <a:rPr lang="en-US" sz="1800" dirty="0" smtClean="0"/>
              <a:t>XSEDE projects: </a:t>
            </a:r>
            <a:r>
              <a:rPr lang="en-US" sz="1800" b="1" dirty="0" smtClean="0"/>
              <a:t>290</a:t>
            </a:r>
            <a:endParaRPr lang="en-US" sz="1800" dirty="0" smtClean="0"/>
          </a:p>
          <a:p>
            <a:pPr lvl="0"/>
            <a:r>
              <a:rPr lang="en-US" sz="1800" dirty="0" smtClean="0"/>
              <a:t>Number of publications: </a:t>
            </a:r>
            <a:r>
              <a:rPr lang="en-US" sz="1800" b="1" dirty="0" smtClean="0"/>
              <a:t>757</a:t>
            </a:r>
            <a:endParaRPr lang="en-US" sz="1800" dirty="0" smtClean="0"/>
          </a:p>
          <a:p>
            <a:pPr lvl="0"/>
            <a:r>
              <a:rPr lang="en-US" sz="1800" dirty="0" smtClean="0"/>
              <a:t>Total citations received from these publications: </a:t>
            </a:r>
            <a:r>
              <a:rPr lang="en-US" sz="1800" b="1" dirty="0" smtClean="0"/>
              <a:t>10802</a:t>
            </a:r>
          </a:p>
          <a:p>
            <a:pPr marL="0" lvl="0" indent="0">
              <a:buNone/>
            </a:pPr>
            <a:r>
              <a:rPr lang="en-US" sz="1600" b="1" dirty="0" smtClean="0"/>
              <a:t>(User reported publications via XD portal, as of Dec 16, 2013</a:t>
            </a:r>
            <a:r>
              <a:rPr lang="en-US" sz="1800" b="1" dirty="0" smtClean="0"/>
              <a:t>)</a:t>
            </a:r>
            <a:endParaRPr lang="en-US" sz="1800" dirty="0" smtClean="0"/>
          </a:p>
          <a:p>
            <a:pPr marL="0" indent="0">
              <a:buNone/>
            </a:pPr>
            <a:endParaRPr sz="1800" dirty="0"/>
          </a:p>
        </p:txBody>
      </p:sp>
      <p:pic>
        <p:nvPicPr>
          <p:cNvPr id="5" name="Picture 4" descr="Screen Shot 2013-06-27 at 12.32.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028116"/>
            <a:ext cx="7050997" cy="1134409"/>
          </a:xfrm>
          <a:prstGeom prst="rect">
            <a:avLst/>
          </a:prstGeom>
        </p:spPr>
      </p:pic>
      <p:pic>
        <p:nvPicPr>
          <p:cNvPr id="6" name="Picture 5" descr="Screen Shot 2013-06-27 at 12.32.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267200"/>
            <a:ext cx="7014754" cy="1195308"/>
          </a:xfrm>
          <a:prstGeom prst="rect">
            <a:avLst/>
          </a:prstGeom>
        </p:spPr>
      </p:pic>
      <p:pic>
        <p:nvPicPr>
          <p:cNvPr id="7" name="Picture 6" descr="Screen Shot 2013-06-27 at 12.32.5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4572000"/>
            <a:ext cx="7182871" cy="1276325"/>
          </a:xfrm>
          <a:prstGeom prst="rect">
            <a:avLst/>
          </a:prstGeom>
        </p:spPr>
      </p:pic>
      <p:pic>
        <p:nvPicPr>
          <p:cNvPr id="2" name="Picture 1" descr="Screen Shot 2013-07-17 at 6.11.2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0" y="914400"/>
            <a:ext cx="5673389" cy="2514600"/>
          </a:xfrm>
          <a:prstGeom prst="rect">
            <a:avLst/>
          </a:prstGeom>
        </p:spPr>
      </p:pic>
    </p:spTree>
    <p:extLst>
      <p:ext uri="{BB962C8B-B14F-4D97-AF65-F5344CB8AC3E}">
        <p14:creationId xmlns:p14="http://schemas.microsoft.com/office/powerpoint/2010/main" val="3005487312"/>
      </p:ext>
    </p:extLst>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4343400" y="1143000"/>
            <a:ext cx="4953000" cy="4191000"/>
          </a:xfrm>
          <a:prstGeom prst="rect">
            <a:avLst/>
          </a:prstGeom>
        </p:spPr>
      </p:pic>
      <p:sp>
        <p:nvSpPr>
          <p:cNvPr id="96" name="Shape 96"/>
          <p:cNvSpPr txBox="1">
            <a:spLocks noGrp="1"/>
          </p:cNvSpPr>
          <p:nvPr>
            <p:ph type="title"/>
          </p:nvPr>
        </p:nvSpPr>
        <p:spPr>
          <a:xfrm>
            <a:off x="457200" y="274637"/>
            <a:ext cx="8229600" cy="563563"/>
          </a:xfrm>
          <a:prstGeom prst="rect">
            <a:avLst/>
          </a:prstGeom>
        </p:spPr>
        <p:txBody>
          <a:bodyPr lIns="91425" tIns="91425" rIns="91425" bIns="91425" anchor="b" anchorCtr="0">
            <a:noAutofit/>
          </a:bodyPr>
          <a:lstStyle/>
          <a:p>
            <a:pPr lvl="0" rtl="0">
              <a:buNone/>
            </a:pPr>
            <a:r>
              <a:rPr lang="en-US" dirty="0" smtClean="0"/>
              <a:t>Results – </a:t>
            </a:r>
            <a:r>
              <a:rPr lang="en-US" sz="2800" dirty="0" smtClean="0"/>
              <a:t>Impact metrics </a:t>
            </a:r>
            <a:r>
              <a:rPr lang="en-US" sz="2800" dirty="0" err="1" smtClean="0"/>
              <a:t>vs</a:t>
            </a:r>
            <a:r>
              <a:rPr lang="en-US" sz="2800" dirty="0" smtClean="0"/>
              <a:t> XD allocations</a:t>
            </a:r>
            <a:endParaRPr lang="en" sz="2800" dirty="0"/>
          </a:p>
        </p:txBody>
      </p:sp>
      <p:sp>
        <p:nvSpPr>
          <p:cNvPr id="97" name="Shape 97"/>
          <p:cNvSpPr txBox="1">
            <a:spLocks noGrp="1"/>
          </p:cNvSpPr>
          <p:nvPr>
            <p:ph type="body" idx="1"/>
          </p:nvPr>
        </p:nvSpPr>
        <p:spPr>
          <a:xfrm>
            <a:off x="228600" y="914400"/>
            <a:ext cx="4267200" cy="5029200"/>
          </a:xfrm>
          <a:prstGeom prst="rect">
            <a:avLst/>
          </a:prstGeom>
        </p:spPr>
        <p:txBody>
          <a:bodyPr lIns="91425" tIns="91425" rIns="91425" bIns="91425" anchor="t" anchorCtr="0">
            <a:noAutofit/>
          </a:bodyPr>
          <a:lstStyle/>
          <a:p>
            <a:pPr lvl="0"/>
            <a:r>
              <a:rPr lang="en-US" sz="1800" dirty="0" smtClean="0"/>
              <a:t>Limited</a:t>
            </a:r>
            <a:r>
              <a:rPr lang="en-US" sz="1800" dirty="0" smtClean="0"/>
              <a:t> </a:t>
            </a:r>
            <a:r>
              <a:rPr lang="en-US" sz="1800" dirty="0" smtClean="0"/>
              <a:t>correlation observed between allocations </a:t>
            </a:r>
            <a:r>
              <a:rPr lang="en-US" sz="1800" dirty="0" err="1" smtClean="0"/>
              <a:t>vs</a:t>
            </a:r>
            <a:r>
              <a:rPr lang="en-US" sz="1800" dirty="0" smtClean="0"/>
              <a:t> metrics (</a:t>
            </a:r>
            <a:r>
              <a:rPr lang="en-US" sz="1800" dirty="0" err="1" smtClean="0"/>
              <a:t>npubs</a:t>
            </a:r>
            <a:r>
              <a:rPr lang="en-US" sz="1800" dirty="0" smtClean="0"/>
              <a:t>, </a:t>
            </a:r>
            <a:r>
              <a:rPr lang="en-US" sz="1800" dirty="0" err="1" smtClean="0"/>
              <a:t>ncited</a:t>
            </a:r>
            <a:r>
              <a:rPr lang="en-US" sz="1800" dirty="0" smtClean="0"/>
              <a:t>, </a:t>
            </a:r>
            <a:r>
              <a:rPr lang="en-US" sz="1800" dirty="0" err="1" smtClean="0"/>
              <a:t>hindex</a:t>
            </a:r>
            <a:r>
              <a:rPr lang="en-US" sz="1800" dirty="0" smtClean="0"/>
              <a:t>) on individual project level</a:t>
            </a:r>
          </a:p>
          <a:p>
            <a:pPr lvl="0"/>
            <a:r>
              <a:rPr lang="en-US" sz="1800" dirty="0" smtClean="0"/>
              <a:t>Correlation on </a:t>
            </a:r>
            <a:r>
              <a:rPr lang="en-US" sz="1800" dirty="0" smtClean="0"/>
              <a:t>Field of Science (FOS)</a:t>
            </a:r>
            <a:endParaRPr lang="en-US" sz="1800" dirty="0" smtClean="0"/>
          </a:p>
          <a:p>
            <a:pPr lvl="1"/>
            <a:r>
              <a:rPr lang="en-US" sz="1800" dirty="0" smtClean="0"/>
              <a:t>R</a:t>
            </a:r>
            <a:r>
              <a:rPr lang="en-US" sz="1800" baseline="30000" dirty="0" smtClean="0"/>
              <a:t>2</a:t>
            </a:r>
            <a:r>
              <a:rPr lang="en-US" sz="1800" dirty="0" smtClean="0"/>
              <a:t>: 0.55</a:t>
            </a:r>
          </a:p>
          <a:p>
            <a:pPr lvl="1"/>
            <a:r>
              <a:rPr lang="en-US" sz="1800" dirty="0" smtClean="0"/>
              <a:t>Dot</a:t>
            </a:r>
            <a:r>
              <a:rPr lang="en-US" sz="1800" dirty="0"/>
              <a:t>/circle size proportional to number of projects in that FOS (size</a:t>
            </a:r>
            <a:r>
              <a:rPr lang="en-US" sz="1800" dirty="0" smtClean="0"/>
              <a:t>)</a:t>
            </a:r>
            <a:endParaRPr lang="en-US" sz="1800" dirty="0"/>
          </a:p>
          <a:p>
            <a:pPr lvl="1"/>
            <a:r>
              <a:rPr lang="en-US" sz="1800" dirty="0"/>
              <a:t>It suggests that FOS size </a:t>
            </a:r>
            <a:r>
              <a:rPr lang="en-US" sz="1800" dirty="0" smtClean="0"/>
              <a:t>contributes to the linear relationship</a:t>
            </a:r>
            <a:endParaRPr lang="en-US" sz="1800" dirty="0"/>
          </a:p>
          <a:p>
            <a:pPr lvl="1"/>
            <a:r>
              <a:rPr lang="en-US" sz="1800" dirty="0" smtClean="0"/>
              <a:t>Allocation distribution is lognormal alike when using average per project within each FOS</a:t>
            </a:r>
          </a:p>
          <a:p>
            <a:pPr lvl="1"/>
            <a:r>
              <a:rPr lang="en-US" sz="1800" dirty="0" smtClean="0">
                <a:hlinkClick r:id="rId4"/>
              </a:rPr>
              <a:t>http</a:t>
            </a:r>
            <a:r>
              <a:rPr lang="en-US" sz="1800" dirty="0">
                <a:hlinkClick r:id="rId4"/>
              </a:rPr>
              <a:t>://fgdev.pti.indiana.edu:8088/</a:t>
            </a:r>
            <a:r>
              <a:rPr lang="en-US" sz="1800" dirty="0" smtClean="0">
                <a:hlinkClick r:id="rId4"/>
              </a:rPr>
              <a:t>fosvsalloc</a:t>
            </a:r>
            <a:endParaRPr lang="en-US" sz="1800" dirty="0" smtClean="0"/>
          </a:p>
        </p:txBody>
      </p:sp>
      <p:sp>
        <p:nvSpPr>
          <p:cNvPr id="2" name="TextBox 1"/>
          <p:cNvSpPr txBox="1"/>
          <p:nvPr/>
        </p:nvSpPr>
        <p:spPr>
          <a:xfrm>
            <a:off x="4572000" y="914400"/>
            <a:ext cx="1244451" cy="276999"/>
          </a:xfrm>
          <a:prstGeom prst="rect">
            <a:avLst/>
          </a:prstGeom>
          <a:noFill/>
        </p:spPr>
        <p:txBody>
          <a:bodyPr wrap="none" rtlCol="0">
            <a:spAutoFit/>
          </a:bodyPr>
          <a:lstStyle/>
          <a:p>
            <a:r>
              <a:rPr lang="en-US" dirty="0" smtClean="0"/>
              <a:t>Dataset to small?</a:t>
            </a:r>
            <a:endParaRPr lang="en-US" dirty="0"/>
          </a:p>
        </p:txBody>
      </p:sp>
      <p:cxnSp>
        <p:nvCxnSpPr>
          <p:cNvPr id="4" name="Straight Arrow Connector 3"/>
          <p:cNvCxnSpPr/>
          <p:nvPr/>
        </p:nvCxnSpPr>
        <p:spPr>
          <a:xfrm flipH="1">
            <a:off x="3962400" y="1219200"/>
            <a:ext cx="6096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583000"/>
      </p:ext>
    </p:extLst>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639763"/>
          </a:xfrm>
          <a:prstGeom prst="rect">
            <a:avLst/>
          </a:prstGeom>
        </p:spPr>
        <p:txBody>
          <a:bodyPr lIns="91425" tIns="91425" rIns="91425" bIns="91425" anchor="b" anchorCtr="0">
            <a:noAutofit/>
          </a:bodyPr>
          <a:lstStyle/>
          <a:p>
            <a:pPr>
              <a:buNone/>
            </a:pPr>
            <a:r>
              <a:rPr lang="en-US" dirty="0" smtClean="0"/>
              <a:t>Achievements</a:t>
            </a:r>
            <a:endParaRPr lang="en" dirty="0"/>
          </a:p>
        </p:txBody>
      </p:sp>
      <p:sp>
        <p:nvSpPr>
          <p:cNvPr id="91" name="Shape 91"/>
          <p:cNvSpPr txBox="1">
            <a:spLocks noGrp="1"/>
          </p:cNvSpPr>
          <p:nvPr>
            <p:ph type="body" idx="1"/>
          </p:nvPr>
        </p:nvSpPr>
        <p:spPr>
          <a:xfrm>
            <a:off x="457200" y="990600"/>
            <a:ext cx="8458200" cy="5577174"/>
          </a:xfrm>
          <a:prstGeom prst="rect">
            <a:avLst/>
          </a:prstGeom>
        </p:spPr>
        <p:txBody>
          <a:bodyPr lIns="91425" tIns="91425" rIns="91425" bIns="91425" anchor="t" anchorCtr="0">
            <a:noAutofit/>
          </a:bodyPr>
          <a:lstStyle/>
          <a:p>
            <a:pPr marL="457200" indent="-381000">
              <a:buClr>
                <a:schemeClr val="dk1"/>
              </a:buClr>
              <a:buSzPct val="166666"/>
            </a:pPr>
            <a:r>
              <a:rPr lang="en-US" sz="1800" b="1" dirty="0"/>
              <a:t>Constructed </a:t>
            </a:r>
            <a:r>
              <a:rPr lang="en-US" sz="1800" b="1" dirty="0" smtClean="0"/>
              <a:t>a </a:t>
            </a:r>
            <a:r>
              <a:rPr lang="en-US" sz="1800" b="1" u="sng" dirty="0" smtClean="0"/>
              <a:t>UNIQUE</a:t>
            </a:r>
            <a:r>
              <a:rPr lang="en" sz="1800" b="1" dirty="0" smtClean="0"/>
              <a:t> </a:t>
            </a:r>
            <a:r>
              <a:rPr lang="en" sz="1800" b="1" dirty="0"/>
              <a:t>mashup database containing the consolidated </a:t>
            </a:r>
            <a:r>
              <a:rPr lang="en" sz="1800" b="1" dirty="0" smtClean="0"/>
              <a:t>data</a:t>
            </a:r>
            <a:r>
              <a:rPr lang="en-US" sz="1800" dirty="0" smtClean="0"/>
              <a:t>.</a:t>
            </a:r>
          </a:p>
          <a:p>
            <a:pPr marL="857250" lvl="1" indent="-381000">
              <a:buClr>
                <a:schemeClr val="dk1"/>
              </a:buClr>
              <a:buSzPct val="166666"/>
            </a:pPr>
            <a:r>
              <a:rPr lang="en" sz="1800" i="1" dirty="0" smtClean="0"/>
              <a:t>Mined </a:t>
            </a:r>
            <a:r>
              <a:rPr lang="en" sz="1800" i="1" dirty="0"/>
              <a:t>NSF award search data and retrieved publications for all XD </a:t>
            </a:r>
            <a:r>
              <a:rPr lang="en" sz="1800" i="1" dirty="0" smtClean="0"/>
              <a:t>users</a:t>
            </a:r>
            <a:r>
              <a:rPr lang="en-US" sz="1800" i="1" dirty="0"/>
              <a:t> </a:t>
            </a:r>
            <a:r>
              <a:rPr lang="en-US" sz="1800" i="1" dirty="0" smtClean="0"/>
              <a:t>(</a:t>
            </a:r>
            <a:r>
              <a:rPr lang="en-US" sz="1800" b="1" i="1" u="sng" dirty="0" smtClean="0"/>
              <a:t>122k</a:t>
            </a:r>
            <a:r>
              <a:rPr lang="en-US" sz="1800" i="1" dirty="0" smtClean="0"/>
              <a:t>)</a:t>
            </a:r>
            <a:r>
              <a:rPr lang="en-US" sz="1800" i="1" dirty="0" smtClean="0"/>
              <a:t>.</a:t>
            </a:r>
          </a:p>
          <a:p>
            <a:pPr marL="857250" lvl="1" indent="-381000">
              <a:buClr>
                <a:schemeClr val="dk1"/>
              </a:buClr>
              <a:buSzPct val="166666"/>
            </a:pPr>
            <a:r>
              <a:rPr lang="en" sz="1800" i="1" dirty="0"/>
              <a:t>Fetching citation data for </a:t>
            </a:r>
            <a:r>
              <a:rPr lang="en-US" sz="1800" i="1" dirty="0"/>
              <a:t>some </a:t>
            </a:r>
            <a:r>
              <a:rPr lang="en" sz="1800" i="1" dirty="0"/>
              <a:t>publications via Google Scholar</a:t>
            </a:r>
            <a:r>
              <a:rPr lang="en-US" sz="1800" i="1" dirty="0"/>
              <a:t> (~30% done).</a:t>
            </a:r>
          </a:p>
          <a:p>
            <a:pPr marL="857250" lvl="1" indent="-381000">
              <a:buClr>
                <a:schemeClr val="dk1"/>
              </a:buClr>
              <a:buSzPct val="166666"/>
            </a:pPr>
            <a:r>
              <a:rPr lang="en" sz="1800" i="1" dirty="0"/>
              <a:t>Fetch</a:t>
            </a:r>
            <a:r>
              <a:rPr lang="en-US" sz="1800" i="1" dirty="0" err="1"/>
              <a:t>ed</a:t>
            </a:r>
            <a:r>
              <a:rPr lang="en" sz="1800" i="1" dirty="0"/>
              <a:t> citation data for all publications via </a:t>
            </a:r>
            <a:r>
              <a:rPr lang="en-US" sz="1800" i="1" dirty="0"/>
              <a:t>ISI Web of </a:t>
            </a:r>
            <a:r>
              <a:rPr lang="en-US" sz="1800" i="1" dirty="0" smtClean="0"/>
              <a:t>Science.</a:t>
            </a:r>
          </a:p>
          <a:p>
            <a:pPr marL="857250" lvl="1" indent="-381000">
              <a:buClr>
                <a:schemeClr val="dk1"/>
              </a:buClr>
              <a:buSzPct val="166666"/>
            </a:pPr>
            <a:r>
              <a:rPr lang="en" sz="1800" i="1" dirty="0" smtClean="0"/>
              <a:t>Fetch</a:t>
            </a:r>
            <a:r>
              <a:rPr lang="en-US" sz="1800" i="1" dirty="0" err="1" smtClean="0"/>
              <a:t>ed</a:t>
            </a:r>
            <a:r>
              <a:rPr lang="en" sz="1800" i="1" dirty="0" smtClean="0"/>
              <a:t> publication data from XDcDB</a:t>
            </a:r>
            <a:r>
              <a:rPr lang="en-US" sz="1800" i="1" dirty="0" smtClean="0"/>
              <a:t> (757 entries as of Dec 16 2013)</a:t>
            </a:r>
            <a:endParaRPr lang="en" sz="1800" i="1" dirty="0" smtClean="0"/>
          </a:p>
          <a:p>
            <a:pPr marL="457200" lvl="0" indent="-381000" rtl="0">
              <a:buClr>
                <a:schemeClr val="dk1"/>
              </a:buClr>
              <a:buSzPct val="166666"/>
              <a:buFont typeface="Arial"/>
              <a:buChar char="•"/>
            </a:pPr>
            <a:r>
              <a:rPr lang="en" sz="1800" b="1" dirty="0" smtClean="0"/>
              <a:t>Defined </a:t>
            </a:r>
            <a:r>
              <a:rPr lang="en" sz="1800" b="1" dirty="0"/>
              <a:t>and calculated </a:t>
            </a:r>
            <a:r>
              <a:rPr lang="en" sz="1800" b="1" dirty="0" smtClean="0"/>
              <a:t>metrics </a:t>
            </a:r>
            <a:r>
              <a:rPr lang="en" sz="1800" b="1" dirty="0"/>
              <a:t>(# of pubs; # of citations; h-index; and </a:t>
            </a:r>
            <a:r>
              <a:rPr lang="en" sz="1800" b="1" dirty="0" smtClean="0"/>
              <a:t>g-index</a:t>
            </a:r>
            <a:r>
              <a:rPr lang="en-US" sz="1800" b="1" dirty="0" smtClean="0"/>
              <a:t>; etc.</a:t>
            </a:r>
            <a:r>
              <a:rPr lang="en" sz="1800" b="1" dirty="0" smtClean="0"/>
              <a:t>) </a:t>
            </a:r>
            <a:r>
              <a:rPr lang="en" sz="1800" b="1" dirty="0"/>
              <a:t>for a portion of users as a proof of </a:t>
            </a:r>
            <a:r>
              <a:rPr lang="en" sz="1800" b="1" dirty="0" smtClean="0"/>
              <a:t>concept</a:t>
            </a:r>
            <a:endParaRPr lang="en-US" sz="1400" b="1" dirty="0" smtClean="0"/>
          </a:p>
          <a:p>
            <a:pPr marL="762000" lvl="1">
              <a:buSzPct val="166666"/>
            </a:pPr>
            <a:r>
              <a:rPr lang="en-US" sz="1800" i="1" dirty="0" smtClean="0"/>
              <a:t>Impact in general – Completed for all PIs who had active usage in 2012.</a:t>
            </a:r>
          </a:p>
          <a:p>
            <a:pPr marL="762000" lvl="1">
              <a:buSzPct val="166666"/>
            </a:pPr>
            <a:r>
              <a:rPr lang="en-US" sz="1800" i="1" dirty="0" smtClean="0"/>
              <a:t>XD Related – Based on all currently available user uploaded publications (757 of them as of Dec 2013)</a:t>
            </a:r>
            <a:endParaRPr lang="en" sz="1800" i="1" dirty="0"/>
          </a:p>
          <a:p>
            <a:pPr marL="457200" lvl="0" indent="-381000" rtl="0">
              <a:buClr>
                <a:schemeClr val="dk1"/>
              </a:buClr>
              <a:buSzPct val="166666"/>
              <a:buFont typeface="Arial"/>
              <a:buChar char="•"/>
            </a:pPr>
            <a:r>
              <a:rPr lang="en" sz="1800" dirty="0"/>
              <a:t>Data is </a:t>
            </a:r>
            <a:r>
              <a:rPr lang="en" sz="1800" dirty="0" smtClean="0"/>
              <a:t>presented </a:t>
            </a:r>
            <a:r>
              <a:rPr lang="en" sz="1800" dirty="0"/>
              <a:t>via the </a:t>
            </a:r>
            <a:r>
              <a:rPr lang="en-US" sz="1800" dirty="0" smtClean="0"/>
              <a:t>REST </a:t>
            </a:r>
            <a:r>
              <a:rPr lang="en" sz="1800" dirty="0" smtClean="0"/>
              <a:t>service framework</a:t>
            </a:r>
            <a:r>
              <a:rPr lang="en-US" sz="1800" dirty="0" smtClean="0"/>
              <a:t>. </a:t>
            </a:r>
          </a:p>
          <a:p>
            <a:pPr marL="857250" lvl="1" indent="-381000">
              <a:buClr>
                <a:schemeClr val="dk1"/>
              </a:buClr>
              <a:buSzPct val="166666"/>
            </a:pPr>
            <a:r>
              <a:rPr lang="en-US" sz="1400" i="1" dirty="0">
                <a:hlinkClick r:id="rId3"/>
              </a:rPr>
              <a:t>http://fgdev.pti.indiana.edu:8088/xdportalpub</a:t>
            </a:r>
            <a:r>
              <a:rPr lang="en-US" sz="1400" i="1" dirty="0" smtClean="0">
                <a:hlinkClick r:id="rId3"/>
              </a:rPr>
              <a:t>/</a:t>
            </a:r>
            <a:endParaRPr lang="en-US" sz="1400" i="1" dirty="0" smtClean="0"/>
          </a:p>
          <a:p>
            <a:pPr marL="857250" lvl="1" indent="-381000">
              <a:buClr>
                <a:schemeClr val="dk1"/>
              </a:buClr>
              <a:buSzPct val="166666"/>
            </a:pPr>
            <a:r>
              <a:rPr lang="en" sz="1800" dirty="0" smtClean="0"/>
              <a:t>planned </a:t>
            </a:r>
            <a:r>
              <a:rPr lang="en" sz="1800" dirty="0"/>
              <a:t>to be integrated within XDMOD </a:t>
            </a:r>
            <a:r>
              <a:rPr lang="en" sz="1800" dirty="0" smtClean="0"/>
              <a:t>framework</a:t>
            </a:r>
            <a:endParaRPr lang="en-US" sz="1800" dirty="0" smtClean="0"/>
          </a:p>
          <a:p>
            <a:pPr marL="457200" indent="-381000">
              <a:buClr>
                <a:schemeClr val="dk1"/>
              </a:buClr>
              <a:buSzPct val="166666"/>
            </a:pPr>
            <a:r>
              <a:rPr lang="en-US" sz="1800" dirty="0" smtClean="0"/>
              <a:t>Conducted </a:t>
            </a:r>
            <a:r>
              <a:rPr lang="en-US" sz="1800" dirty="0" smtClean="0"/>
              <a:t>correlation analyses of the metrics </a:t>
            </a:r>
            <a:r>
              <a:rPr lang="en-US" sz="1800" dirty="0" smtClean="0"/>
              <a:t>vs. </a:t>
            </a:r>
            <a:r>
              <a:rPr lang="en-US" sz="1800" dirty="0" smtClean="0"/>
              <a:t>the allocation for users, projects, and Field of Science</a:t>
            </a:r>
            <a:r>
              <a:rPr lang="en-US" sz="1800" dirty="0" smtClean="0"/>
              <a:t>.</a:t>
            </a:r>
            <a:endParaRPr lang="en-US" sz="1800" dirty="0" smtClean="0"/>
          </a:p>
        </p:txBody>
      </p:sp>
    </p:spTree>
    <p:extLst>
      <p:ext uri="{BB962C8B-B14F-4D97-AF65-F5344CB8AC3E}">
        <p14:creationId xmlns:p14="http://schemas.microsoft.com/office/powerpoint/2010/main" val="1596614943"/>
      </p:ext>
    </p:extLst>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prstGeom prst="rect">
            <a:avLst/>
          </a:prstGeom>
        </p:spPr>
        <p:txBody>
          <a:bodyPr lIns="91425" tIns="91425" rIns="91425" bIns="91425" anchor="b" anchorCtr="0">
            <a:noAutofit/>
          </a:bodyPr>
          <a:lstStyle/>
          <a:p>
            <a:pPr>
              <a:buNone/>
            </a:pPr>
            <a:r>
              <a:rPr lang="en-US" dirty="0" smtClean="0"/>
              <a:t>Ongoing work</a:t>
            </a:r>
            <a:endParaRPr lang="en" dirty="0"/>
          </a:p>
        </p:txBody>
      </p:sp>
      <p:sp>
        <p:nvSpPr>
          <p:cNvPr id="54" name="Shape 54"/>
          <p:cNvSpPr txBox="1">
            <a:spLocks noGrp="1"/>
          </p:cNvSpPr>
          <p:nvPr>
            <p:ph type="body" idx="1"/>
          </p:nvPr>
        </p:nvSpPr>
        <p:spPr>
          <a:xfrm>
            <a:off x="457200" y="1600200"/>
            <a:ext cx="8382000" cy="5029200"/>
          </a:xfrm>
          <a:prstGeom prst="rect">
            <a:avLst/>
          </a:prstGeom>
        </p:spPr>
        <p:txBody>
          <a:bodyPr lIns="91425" tIns="91425" rIns="91425" bIns="91425" anchor="t" anchorCtr="0">
            <a:noAutofit/>
          </a:bodyPr>
          <a:lstStyle/>
          <a:p>
            <a:r>
              <a:rPr lang="en-US" sz="2400" dirty="0" smtClean="0"/>
              <a:t>Visualization of the complex connections</a:t>
            </a:r>
          </a:p>
          <a:p>
            <a:pPr lvl="1"/>
            <a:r>
              <a:rPr lang="en-US" sz="2000" dirty="0" smtClean="0"/>
              <a:t>Users/authors; projects; </a:t>
            </a:r>
            <a:r>
              <a:rPr lang="en-US" sz="2000" dirty="0" err="1" smtClean="0"/>
              <a:t>fos</a:t>
            </a:r>
            <a:r>
              <a:rPr lang="en-US" sz="2000" dirty="0" smtClean="0"/>
              <a:t>; etc.</a:t>
            </a:r>
          </a:p>
          <a:p>
            <a:r>
              <a:rPr lang="en-US" sz="2400" dirty="0" smtClean="0"/>
              <a:t>Insight when correlating our collected data to other data sources (e.g., some data from our collaborator at Clemson)</a:t>
            </a:r>
          </a:p>
          <a:p>
            <a:r>
              <a:rPr lang="en-US" sz="2400" dirty="0" smtClean="0"/>
              <a:t>Name ambiguity as a challenge when trying to utilize individual level general impact data</a:t>
            </a:r>
          </a:p>
          <a:p>
            <a:pPr lvl="1"/>
            <a:r>
              <a:rPr lang="en-US" sz="2000" dirty="0" smtClean="0"/>
              <a:t>Social networks, …</a:t>
            </a:r>
            <a:endParaRPr lang="en-US" sz="2000" dirty="0" smtClean="0"/>
          </a:p>
        </p:txBody>
      </p:sp>
    </p:spTree>
    <p:extLst>
      <p:ext uri="{BB962C8B-B14F-4D97-AF65-F5344CB8AC3E}">
        <p14:creationId xmlns:p14="http://schemas.microsoft.com/office/powerpoint/2010/main" val="1114794981"/>
      </p:ext>
    </p:extLst>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adapt it for DOE? Yes.</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REST service</a:t>
            </a:r>
          </a:p>
          <a:p>
            <a:pPr lvl="1"/>
            <a:r>
              <a:rPr lang="en-US" dirty="0" smtClean="0"/>
              <a:t>Independent UI</a:t>
            </a:r>
          </a:p>
          <a:p>
            <a:pPr lvl="1"/>
            <a:r>
              <a:rPr lang="en-US" dirty="0" smtClean="0"/>
              <a:t>Simple UI provided as prototype by IU</a:t>
            </a:r>
          </a:p>
          <a:p>
            <a:r>
              <a:rPr lang="en-US" dirty="0" smtClean="0"/>
              <a:t>User Management</a:t>
            </a:r>
          </a:p>
          <a:p>
            <a:pPr lvl="1"/>
            <a:r>
              <a:rPr lang="en-US" dirty="0" smtClean="0"/>
              <a:t>DOE certs, </a:t>
            </a:r>
            <a:r>
              <a:rPr lang="en-US" dirty="0" err="1" smtClean="0"/>
              <a:t>openID</a:t>
            </a:r>
            <a:r>
              <a:rPr lang="en-US" dirty="0" smtClean="0"/>
              <a:t>, registration process of users at </a:t>
            </a:r>
            <a:r>
              <a:rPr lang="en-US" dirty="0" err="1" smtClean="0"/>
              <a:t>beamlines</a:t>
            </a:r>
            <a:endParaRPr lang="en-US" dirty="0" smtClean="0"/>
          </a:p>
          <a:p>
            <a:r>
              <a:rPr lang="en-US" dirty="0" smtClean="0"/>
              <a:t>We could support more than Publications</a:t>
            </a:r>
          </a:p>
          <a:p>
            <a:pPr lvl="1"/>
            <a:r>
              <a:rPr lang="en-US" dirty="0" smtClean="0"/>
              <a:t>Data sets, Experiments, </a:t>
            </a:r>
            <a:r>
              <a:rPr lang="en-US" dirty="0" err="1" smtClean="0"/>
              <a:t>NeXus</a:t>
            </a:r>
            <a:r>
              <a:rPr lang="en-US" dirty="0" smtClean="0"/>
              <a:t>, … </a:t>
            </a:r>
          </a:p>
          <a:p>
            <a:pPr lvl="1"/>
            <a:r>
              <a:rPr lang="en-US" dirty="0" smtClean="0"/>
              <a:t>Full text search required …</a:t>
            </a:r>
          </a:p>
          <a:p>
            <a:r>
              <a:rPr lang="en-US" dirty="0" smtClean="0"/>
              <a:t>Integration with DOE publication departments at the Labs </a:t>
            </a:r>
          </a:p>
          <a:p>
            <a:endParaRPr lang="en-US" dirty="0" smtClean="0"/>
          </a:p>
          <a:p>
            <a:pPr marL="457200" lvl="1" indent="0">
              <a:buNone/>
            </a:pPr>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4100706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Screenshoots</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Screen Shot 2014-01-09 at 11.58.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0"/>
            <a:ext cx="8701714" cy="6858000"/>
          </a:xfrm>
          <a:prstGeom prst="rect">
            <a:avLst/>
          </a:prstGeom>
        </p:spPr>
      </p:pic>
    </p:spTree>
    <p:extLst>
      <p:ext uri="{BB962C8B-B14F-4D97-AF65-F5344CB8AC3E}">
        <p14:creationId xmlns:p14="http://schemas.microsoft.com/office/powerpoint/2010/main" val="61751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3657600" cy="1143000"/>
          </a:xfrm>
        </p:spPr>
        <p:txBody>
          <a:bodyPr/>
          <a:lstStyle/>
          <a:p>
            <a:r>
              <a:rPr lang="en-US" dirty="0" smtClean="0"/>
              <a:t>Cloud Metric</a:t>
            </a:r>
            <a:endParaRPr lang="en-US" dirty="0"/>
          </a:p>
        </p:txBody>
      </p:sp>
      <p:sp>
        <p:nvSpPr>
          <p:cNvPr id="3" name="Text Placeholder 2"/>
          <p:cNvSpPr>
            <a:spLocks noGrp="1"/>
          </p:cNvSpPr>
          <p:nvPr>
            <p:ph type="body" idx="1"/>
          </p:nvPr>
        </p:nvSpPr>
        <p:spPr>
          <a:xfrm>
            <a:off x="457200" y="1600200"/>
            <a:ext cx="3657600" cy="4967574"/>
          </a:xfrm>
        </p:spPr>
        <p:txBody>
          <a:bodyPr>
            <a:normAutofit lnSpcReduction="10000"/>
          </a:bodyPr>
          <a:lstStyle/>
          <a:p>
            <a:r>
              <a:rPr lang="en-US" dirty="0" smtClean="0"/>
              <a:t>Runtime data</a:t>
            </a:r>
          </a:p>
          <a:p>
            <a:r>
              <a:rPr lang="en-US" dirty="0" smtClean="0"/>
              <a:t>What do users/projects do on current system</a:t>
            </a:r>
          </a:p>
          <a:p>
            <a:endParaRPr lang="en-US" dirty="0"/>
          </a:p>
          <a:p>
            <a:r>
              <a:rPr lang="en-US" dirty="0" smtClean="0"/>
              <a:t>Will be coupled with Impact metrics to give system staff hints about users</a:t>
            </a:r>
            <a:endParaRPr lang="en-US" dirty="0"/>
          </a:p>
        </p:txBody>
      </p:sp>
      <p:pic>
        <p:nvPicPr>
          <p:cNvPr id="4" name="Picture 3" descr="Screen Shot 2014-01-09 at 12.00.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744" y="0"/>
            <a:ext cx="4967487" cy="6858000"/>
          </a:xfrm>
          <a:prstGeom prst="rect">
            <a:avLst/>
          </a:prstGeom>
        </p:spPr>
      </p:pic>
    </p:spTree>
    <p:extLst>
      <p:ext uri="{BB962C8B-B14F-4D97-AF65-F5344CB8AC3E}">
        <p14:creationId xmlns:p14="http://schemas.microsoft.com/office/powerpoint/2010/main" val="58124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prstGeom prst="rect">
            <a:avLst/>
          </a:prstGeom>
        </p:spPr>
        <p:txBody>
          <a:bodyPr lIns="91425" tIns="91425" rIns="91425" bIns="91425" anchor="b" anchorCtr="0">
            <a:noAutofit/>
          </a:bodyPr>
          <a:lstStyle/>
          <a:p>
            <a:pPr>
              <a:buNone/>
            </a:pPr>
            <a:r>
              <a:rPr lang="en-US" dirty="0" smtClean="0"/>
              <a:t>Agenda</a:t>
            </a:r>
            <a:endParaRPr lang="en" dirty="0"/>
          </a:p>
        </p:txBody>
      </p:sp>
      <p:sp>
        <p:nvSpPr>
          <p:cNvPr id="54" name="Shape 54"/>
          <p:cNvSpPr txBox="1">
            <a:spLocks noGrp="1"/>
          </p:cNvSpPr>
          <p:nvPr>
            <p:ph type="body" idx="1"/>
          </p:nvPr>
        </p:nvSpPr>
        <p:spPr>
          <a:prstGeom prst="rect">
            <a:avLst/>
          </a:prstGeom>
        </p:spPr>
        <p:txBody>
          <a:bodyPr lIns="91425" tIns="91425" rIns="91425" bIns="91425" anchor="t" anchorCtr="0">
            <a:noAutofit/>
          </a:bodyPr>
          <a:lstStyle/>
          <a:p>
            <a:r>
              <a:rPr lang="en-US" dirty="0" smtClean="0"/>
              <a:t>Objective</a:t>
            </a:r>
          </a:p>
          <a:p>
            <a:r>
              <a:rPr lang="en-US" dirty="0" smtClean="0"/>
              <a:t>Approach</a:t>
            </a:r>
          </a:p>
          <a:p>
            <a:r>
              <a:rPr lang="en-US" dirty="0" smtClean="0"/>
              <a:t>How did we obtain data</a:t>
            </a:r>
          </a:p>
          <a:p>
            <a:r>
              <a:rPr lang="en-US" dirty="0" smtClean="0"/>
              <a:t>The metrics derived</a:t>
            </a:r>
          </a:p>
          <a:p>
            <a:r>
              <a:rPr lang="en-US" dirty="0" smtClean="0"/>
              <a:t>Software system design and implementation</a:t>
            </a:r>
          </a:p>
          <a:p>
            <a:r>
              <a:rPr lang="en-US" dirty="0" smtClean="0"/>
              <a:t>Results</a:t>
            </a:r>
          </a:p>
          <a:p>
            <a:r>
              <a:rPr lang="en-US" dirty="0" smtClean="0"/>
              <a:t>Future plan and discussions</a:t>
            </a:r>
            <a:endParaRPr lang="en" dirty="0"/>
          </a:p>
        </p:txBody>
      </p:sp>
    </p:spTree>
    <p:extLst>
      <p:ext uri="{BB962C8B-B14F-4D97-AF65-F5344CB8AC3E}">
        <p14:creationId xmlns:p14="http://schemas.microsoft.com/office/powerpoint/2010/main" val="466016910"/>
      </p:ext>
    </p:extLst>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563563"/>
          </a:xfrm>
          <a:prstGeom prst="rect">
            <a:avLst/>
          </a:prstGeom>
        </p:spPr>
        <p:txBody>
          <a:bodyPr lIns="91425" tIns="91425" rIns="91425" bIns="91425" anchor="b" anchorCtr="0">
            <a:noAutofit/>
          </a:bodyPr>
          <a:lstStyle/>
          <a:p>
            <a:pPr>
              <a:buNone/>
            </a:pPr>
            <a:r>
              <a:rPr lang="en-US" dirty="0" smtClean="0"/>
              <a:t>Objective</a:t>
            </a:r>
            <a:endParaRPr lang="en" dirty="0"/>
          </a:p>
        </p:txBody>
      </p:sp>
      <p:sp>
        <p:nvSpPr>
          <p:cNvPr id="54" name="Shape 54"/>
          <p:cNvSpPr txBox="1">
            <a:spLocks noGrp="1"/>
          </p:cNvSpPr>
          <p:nvPr>
            <p:ph type="body" idx="1"/>
          </p:nvPr>
        </p:nvSpPr>
        <p:spPr>
          <a:xfrm>
            <a:off x="533400" y="990600"/>
            <a:ext cx="8229600" cy="1752600"/>
          </a:xfrm>
          <a:prstGeom prst="rect">
            <a:avLst/>
          </a:prstGeom>
          <a:solidFill>
            <a:schemeClr val="accent3">
              <a:lumMod val="40000"/>
              <a:lumOff val="60000"/>
            </a:schemeClr>
          </a:solidFill>
          <a:effectLst>
            <a:outerShdw blurRad="50800" dist="38100" dir="2700000" algn="tl" rotWithShape="0">
              <a:srgbClr val="000000">
                <a:alpha val="43000"/>
              </a:srgbClr>
            </a:outerShdw>
          </a:effectLst>
        </p:spPr>
        <p:txBody>
          <a:bodyPr lIns="91425" tIns="91425" rIns="91425" bIns="91425" anchor="t" anchorCtr="0">
            <a:noAutofit/>
          </a:bodyPr>
          <a:lstStyle/>
          <a:p>
            <a:r>
              <a:rPr lang="en-US" sz="2400" dirty="0" smtClean="0"/>
              <a:t>Provide information to the funding agency and the XSEDE management about scientific impact of research conducted with XSEDE resources</a:t>
            </a:r>
          </a:p>
          <a:p>
            <a:r>
              <a:rPr lang="en-US" sz="2400" dirty="0" smtClean="0"/>
              <a:t>Assist in collecting the information semi-automatically.</a:t>
            </a:r>
            <a:endParaRPr lang="en-US" sz="2400" dirty="0" smtClean="0"/>
          </a:p>
        </p:txBody>
      </p:sp>
      <p:sp>
        <p:nvSpPr>
          <p:cNvPr id="4" name="Shape 54"/>
          <p:cNvSpPr txBox="1">
            <a:spLocks/>
          </p:cNvSpPr>
          <p:nvPr/>
        </p:nvSpPr>
        <p:spPr>
          <a:xfrm>
            <a:off x="381000" y="2819400"/>
            <a:ext cx="8229600" cy="4967574"/>
          </a:xfrm>
          <a:prstGeom prst="rect">
            <a:avLst/>
          </a:prstGeom>
          <a:noFill/>
          <a:ln>
            <a:noFill/>
          </a:ln>
        </p:spPr>
        <p:txBody>
          <a:bodyPr vert="horz"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2000" dirty="0" smtClean="0"/>
              <a:t>It seems objective may be similar for DOE …</a:t>
            </a:r>
          </a:p>
          <a:p>
            <a:endParaRPr lang="en-US" sz="2000" dirty="0" smtClean="0"/>
          </a:p>
          <a:p>
            <a:r>
              <a:rPr lang="en-US" sz="2400" dirty="0" smtClean="0"/>
              <a:t>Provide information to the funding agency and the DOE management about scientific impact of research conducted with DOE resources</a:t>
            </a:r>
          </a:p>
          <a:p>
            <a:pPr lvl="1"/>
            <a:r>
              <a:rPr lang="en-US" sz="2000" dirty="0" smtClean="0"/>
              <a:t>Differences: </a:t>
            </a:r>
          </a:p>
          <a:p>
            <a:pPr lvl="2"/>
            <a:r>
              <a:rPr lang="en-US" sz="1600" dirty="0" smtClean="0"/>
              <a:t>We can federate based on publication requirements between DOE Labs, preprint databases</a:t>
            </a:r>
          </a:p>
          <a:p>
            <a:pPr lvl="2"/>
            <a:r>
              <a:rPr lang="en-US" sz="1600" dirty="0" smtClean="0"/>
              <a:t>Extends not only to publication but to possible datasets (</a:t>
            </a:r>
            <a:r>
              <a:rPr lang="en-US" sz="1600" dirty="0" err="1" smtClean="0"/>
              <a:t>NeXus</a:t>
            </a:r>
            <a:r>
              <a:rPr lang="en-US" sz="1600" dirty="0" smtClean="0"/>
              <a:t>, …)</a:t>
            </a:r>
          </a:p>
          <a:p>
            <a:pPr lvl="2"/>
            <a:r>
              <a:rPr lang="en-US" sz="1600" dirty="0" smtClean="0"/>
              <a:t>Resources are not just super computers, it could be a </a:t>
            </a:r>
            <a:r>
              <a:rPr lang="en-US" sz="1600" dirty="0" err="1" smtClean="0"/>
              <a:t>beamline</a:t>
            </a:r>
            <a:r>
              <a:rPr lang="en-US" sz="1600" dirty="0" smtClean="0"/>
              <a:t>, experiment setup, but also a data collection.</a:t>
            </a:r>
          </a:p>
          <a:p>
            <a:pPr lvl="2"/>
            <a:endParaRPr lang="en-US" sz="1600" dirty="0" smtClean="0"/>
          </a:p>
          <a:p>
            <a:pPr lvl="1"/>
            <a:endParaRPr lang="en-US" sz="2000" dirty="0" smtClean="0"/>
          </a:p>
          <a:p>
            <a:endParaRPr lang="en-US" sz="2400" dirty="0"/>
          </a:p>
        </p:txBody>
      </p:sp>
    </p:spTree>
    <p:extLst>
      <p:ext uri="{BB962C8B-B14F-4D97-AF65-F5344CB8AC3E}">
        <p14:creationId xmlns:p14="http://schemas.microsoft.com/office/powerpoint/2010/main" val="3354015212"/>
      </p:ext>
    </p:extLst>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prstGeom prst="rect">
            <a:avLst/>
          </a:prstGeom>
        </p:spPr>
        <p:txBody>
          <a:bodyPr lIns="91425" tIns="91425" rIns="91425" bIns="91425" anchor="b" anchorCtr="0">
            <a:noAutofit/>
          </a:bodyPr>
          <a:lstStyle/>
          <a:p>
            <a:pPr>
              <a:buNone/>
            </a:pPr>
            <a:r>
              <a:rPr lang="en-US" dirty="0" smtClean="0"/>
              <a:t>TAS Objective - Measurement</a:t>
            </a:r>
            <a:endParaRPr lang="en" dirty="0"/>
          </a:p>
        </p:txBody>
      </p:sp>
      <p:sp>
        <p:nvSpPr>
          <p:cNvPr id="54" name="Shape 54"/>
          <p:cNvSpPr txBox="1">
            <a:spLocks noGrp="1"/>
          </p:cNvSpPr>
          <p:nvPr>
            <p:ph type="body" idx="1"/>
          </p:nvPr>
        </p:nvSpPr>
        <p:spPr>
          <a:prstGeom prst="rect">
            <a:avLst/>
          </a:prstGeom>
        </p:spPr>
        <p:txBody>
          <a:bodyPr lIns="91425" tIns="91425" rIns="91425" bIns="91425" anchor="t" anchorCtr="0">
            <a:noAutofit/>
          </a:bodyPr>
          <a:lstStyle/>
          <a:p>
            <a:r>
              <a:rPr lang="en-US" sz="2400" dirty="0" smtClean="0"/>
              <a:t>Measure the </a:t>
            </a:r>
            <a:r>
              <a:rPr lang="en-US" sz="2400" dirty="0" smtClean="0"/>
              <a:t>scientific impact </a:t>
            </a:r>
            <a:r>
              <a:rPr lang="en-US" sz="2400" dirty="0" smtClean="0"/>
              <a:t>of </a:t>
            </a:r>
            <a:r>
              <a:rPr lang="en-US" sz="2400" dirty="0" smtClean="0"/>
              <a:t>XSEDE as </a:t>
            </a:r>
            <a:r>
              <a:rPr lang="en-US" sz="2400" dirty="0" smtClean="0"/>
              <a:t>a </a:t>
            </a:r>
            <a:r>
              <a:rPr lang="en-US" sz="2400" dirty="0" smtClean="0"/>
              <a:t>single entity</a:t>
            </a:r>
          </a:p>
          <a:p>
            <a:pPr lvl="1"/>
            <a:r>
              <a:rPr lang="en-US" sz="2000" dirty="0" smtClean="0"/>
              <a:t>How many publications produced by XSEDE users/projects;</a:t>
            </a:r>
          </a:p>
          <a:p>
            <a:pPr lvl="1"/>
            <a:r>
              <a:rPr lang="en-US" sz="2000" dirty="0" smtClean="0"/>
              <a:t>How many citations to those publications received</a:t>
            </a:r>
            <a:r>
              <a:rPr lang="en-US" sz="2000" dirty="0" smtClean="0"/>
              <a:t>;</a:t>
            </a:r>
          </a:p>
          <a:p>
            <a:pPr lvl="1"/>
            <a:r>
              <a:rPr lang="en-US" sz="2000" dirty="0" smtClean="0"/>
              <a:t>Other </a:t>
            </a:r>
            <a:r>
              <a:rPr lang="en-US" sz="2000" dirty="0" smtClean="0"/>
              <a:t>metrics</a:t>
            </a:r>
          </a:p>
          <a:p>
            <a:r>
              <a:rPr lang="en-US" sz="2400" dirty="0" smtClean="0"/>
              <a:t>Measure how </a:t>
            </a:r>
            <a:r>
              <a:rPr lang="en-US" sz="2400" dirty="0" smtClean="0"/>
              <a:t>the impact metrics of individual users, projects, </a:t>
            </a:r>
            <a:r>
              <a:rPr lang="en-US" sz="2400" dirty="0" smtClean="0"/>
              <a:t>field of science</a:t>
            </a:r>
            <a:r>
              <a:rPr lang="en-US" sz="2400" dirty="0" smtClean="0"/>
              <a:t>, resources, etc</a:t>
            </a:r>
            <a:r>
              <a:rPr lang="en-US" sz="2400" dirty="0" smtClean="0"/>
              <a:t>. compare to each other</a:t>
            </a:r>
          </a:p>
          <a:p>
            <a:pPr lvl="1"/>
            <a:r>
              <a:rPr lang="en-US" sz="2000" dirty="0" smtClean="0"/>
              <a:t>When evaluating a proposal request, what is the criteria to judge whether the proposal is potentially leading to good research and broader impact, and how to get metrics to back up this?</a:t>
            </a:r>
          </a:p>
          <a:p>
            <a:pPr lvl="1"/>
            <a:r>
              <a:rPr lang="en-US" sz="2000" dirty="0" smtClean="0"/>
              <a:t>When correlating the impact metrics to the resources allocated (or consumed), how does one project or </a:t>
            </a:r>
            <a:r>
              <a:rPr lang="en-US" sz="2000" dirty="0" err="1" smtClean="0"/>
              <a:t>fos</a:t>
            </a:r>
            <a:r>
              <a:rPr lang="en-US" sz="2000" dirty="0" smtClean="0"/>
              <a:t> compare to the peers?</a:t>
            </a:r>
            <a:endParaRPr lang="en" sz="2000" dirty="0"/>
          </a:p>
        </p:txBody>
      </p:sp>
    </p:spTree>
    <p:extLst>
      <p:ext uri="{BB962C8B-B14F-4D97-AF65-F5344CB8AC3E}">
        <p14:creationId xmlns:p14="http://schemas.microsoft.com/office/powerpoint/2010/main" val="2235604676"/>
      </p:ext>
    </p:extLst>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FutureGrid</a:t>
            </a:r>
            <a:r>
              <a:rPr lang="en-US" dirty="0" smtClean="0"/>
              <a:t> Objective - Collection</a:t>
            </a:r>
            <a:endParaRPr lang="en-US" dirty="0"/>
          </a:p>
        </p:txBody>
      </p:sp>
      <p:sp>
        <p:nvSpPr>
          <p:cNvPr id="3" name="Text Placeholder 2"/>
          <p:cNvSpPr>
            <a:spLocks noGrp="1"/>
          </p:cNvSpPr>
          <p:nvPr>
            <p:ph type="body" idx="1"/>
          </p:nvPr>
        </p:nvSpPr>
        <p:spPr/>
        <p:txBody>
          <a:bodyPr>
            <a:normAutofit lnSpcReduction="10000"/>
          </a:bodyPr>
          <a:lstStyle/>
          <a:p>
            <a:r>
              <a:rPr lang="en-US" dirty="0" smtClean="0"/>
              <a:t>Assist in collecting results as part of the user management.</a:t>
            </a:r>
          </a:p>
          <a:p>
            <a:r>
              <a:rPr lang="en-US" dirty="0" smtClean="0"/>
              <a:t>Simplify the input of publication data.</a:t>
            </a:r>
          </a:p>
          <a:p>
            <a:r>
              <a:rPr lang="en-US" dirty="0" smtClean="0"/>
              <a:t>Allow a wide variety of input formats.</a:t>
            </a:r>
          </a:p>
          <a:p>
            <a:endParaRPr lang="en-US" dirty="0"/>
          </a:p>
          <a:p>
            <a:r>
              <a:rPr lang="en-US" dirty="0" smtClean="0"/>
              <a:t>Problem: </a:t>
            </a:r>
          </a:p>
          <a:p>
            <a:pPr lvl="1"/>
            <a:r>
              <a:rPr lang="en-US" dirty="0" smtClean="0"/>
              <a:t>Users have lots of other things to do and avoid reporting. </a:t>
            </a:r>
          </a:p>
          <a:p>
            <a:pPr lvl="1"/>
            <a:r>
              <a:rPr lang="en-US" dirty="0" smtClean="0"/>
              <a:t>Users affiliation may change and reports are incomplete.</a:t>
            </a:r>
            <a:endParaRPr lang="en-US" dirty="0"/>
          </a:p>
        </p:txBody>
      </p:sp>
    </p:spTree>
    <p:extLst>
      <p:ext uri="{BB962C8B-B14F-4D97-AF65-F5344CB8AC3E}">
        <p14:creationId xmlns:p14="http://schemas.microsoft.com/office/powerpoint/2010/main" val="104306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prstGeom prst="rect">
            <a:avLst/>
          </a:prstGeom>
        </p:spPr>
        <p:txBody>
          <a:bodyPr lIns="91425" tIns="91425" rIns="91425" bIns="91425" anchor="b" anchorCtr="0">
            <a:noAutofit/>
          </a:bodyPr>
          <a:lstStyle/>
          <a:p>
            <a:pPr>
              <a:buNone/>
            </a:pPr>
            <a:r>
              <a:rPr lang="en-US" dirty="0" smtClean="0"/>
              <a:t>Approach</a:t>
            </a:r>
            <a:endParaRPr lang="en" dirty="0"/>
          </a:p>
        </p:txBody>
      </p:sp>
      <p:sp>
        <p:nvSpPr>
          <p:cNvPr id="60" name="Shape 60"/>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chemeClr val="dk1"/>
              </a:buClr>
              <a:buSzPct val="166666"/>
            </a:pPr>
            <a:r>
              <a:rPr lang="en-US" dirty="0" smtClean="0"/>
              <a:t>Get the relevant publication and citation </a:t>
            </a:r>
            <a:r>
              <a:rPr lang="en-US" dirty="0" smtClean="0"/>
              <a:t>data</a:t>
            </a:r>
            <a:endParaRPr lang="en-US" dirty="0" smtClean="0"/>
          </a:p>
          <a:p>
            <a:pPr marL="857250" lvl="1" indent="-419100">
              <a:buClr>
                <a:schemeClr val="dk1"/>
              </a:buClr>
              <a:buSzPct val="166666"/>
            </a:pPr>
            <a:r>
              <a:rPr lang="en-US" sz="2800" dirty="0" smtClean="0"/>
              <a:t>All publications authored by XSEDE users</a:t>
            </a:r>
          </a:p>
          <a:p>
            <a:pPr marL="1257300" lvl="2" indent="-419100">
              <a:buClr>
                <a:schemeClr val="dk1"/>
              </a:buClr>
              <a:buSzPct val="166666"/>
            </a:pPr>
            <a:r>
              <a:rPr lang="en-US" sz="2400" dirty="0" smtClean="0"/>
              <a:t>Google; Microsoft Academic Search; ISI; NSF award search data</a:t>
            </a:r>
          </a:p>
          <a:p>
            <a:pPr marL="857250" lvl="1" indent="-419100">
              <a:buClr>
                <a:schemeClr val="dk1"/>
              </a:buClr>
              <a:buSzPct val="166666"/>
            </a:pPr>
            <a:r>
              <a:rPr lang="en-US" sz="2800" dirty="0" smtClean="0"/>
              <a:t>Publications that are identified as related to XSEDE (as a result of using XSEDE resources)</a:t>
            </a:r>
          </a:p>
          <a:p>
            <a:pPr marL="1257300" lvl="2" indent="-419100">
              <a:buClr>
                <a:schemeClr val="dk1"/>
              </a:buClr>
              <a:buSzPct val="166666"/>
            </a:pPr>
            <a:r>
              <a:rPr lang="en-US" sz="2400" dirty="0" smtClean="0"/>
              <a:t>User uploaded publications via XSEDE portal</a:t>
            </a:r>
          </a:p>
          <a:p>
            <a:pPr marL="457200" indent="-419100">
              <a:buClr>
                <a:schemeClr val="dk1"/>
              </a:buClr>
              <a:buSzPct val="166666"/>
            </a:pPr>
            <a:r>
              <a:rPr lang="en" dirty="0"/>
              <a:t>Using the publication and citation data to derive </a:t>
            </a:r>
            <a:r>
              <a:rPr lang="en-US" dirty="0" smtClean="0"/>
              <a:t>metrics </a:t>
            </a:r>
            <a:r>
              <a:rPr lang="en" dirty="0" smtClean="0"/>
              <a:t>for </a:t>
            </a:r>
            <a:r>
              <a:rPr lang="en" dirty="0"/>
              <a:t>scientific output </a:t>
            </a:r>
            <a:r>
              <a:rPr lang="en" dirty="0" smtClean="0"/>
              <a:t>impact</a:t>
            </a:r>
            <a:endParaRPr lang="en" dirty="0"/>
          </a:p>
        </p:txBody>
      </p:sp>
    </p:spTree>
    <p:extLst>
      <p:ext uri="{BB962C8B-B14F-4D97-AF65-F5344CB8AC3E}">
        <p14:creationId xmlns:p14="http://schemas.microsoft.com/office/powerpoint/2010/main" val="612125191"/>
      </p:ext>
    </p:extLst>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639763"/>
          </a:xfrm>
          <a:prstGeom prst="rect">
            <a:avLst/>
          </a:prstGeom>
        </p:spPr>
        <p:txBody>
          <a:bodyPr lIns="91425" tIns="91425" rIns="91425" bIns="91425" anchor="b" anchorCtr="0">
            <a:noAutofit/>
          </a:bodyPr>
          <a:lstStyle/>
          <a:p>
            <a:pPr>
              <a:buNone/>
            </a:pPr>
            <a:r>
              <a:rPr lang="en-US" dirty="0" smtClean="0"/>
              <a:t>Data </a:t>
            </a:r>
            <a:r>
              <a:rPr lang="en-US" dirty="0" smtClean="0"/>
              <a:t>Acquisition</a:t>
            </a:r>
            <a:endParaRPr lang="en" dirty="0"/>
          </a:p>
        </p:txBody>
      </p:sp>
      <p:sp>
        <p:nvSpPr>
          <p:cNvPr id="66" name="Shape 66"/>
          <p:cNvSpPr txBox="1">
            <a:spLocks noGrp="1"/>
          </p:cNvSpPr>
          <p:nvPr>
            <p:ph type="body" idx="1"/>
          </p:nvPr>
        </p:nvSpPr>
        <p:spPr>
          <a:xfrm>
            <a:off x="457200" y="1066800"/>
            <a:ext cx="8229600" cy="4967574"/>
          </a:xfrm>
          <a:prstGeom prst="rect">
            <a:avLst/>
          </a:prstGeom>
        </p:spPr>
        <p:txBody>
          <a:bodyPr lIns="91425" tIns="91425" rIns="91425" bIns="91425" anchor="t" anchorCtr="0">
            <a:noAutofit/>
          </a:bodyPr>
          <a:lstStyle/>
          <a:p>
            <a:pPr lvl="0" rtl="0">
              <a:buNone/>
            </a:pPr>
            <a:r>
              <a:rPr lang="en" sz="1800" b="1" dirty="0"/>
              <a:t>Publication data:</a:t>
            </a:r>
          </a:p>
          <a:p>
            <a:pPr marL="457200" lvl="0" indent="-342900" rtl="0">
              <a:buClr>
                <a:schemeClr val="dk1"/>
              </a:buClr>
              <a:buSzPct val="166666"/>
              <a:buFont typeface="Arial"/>
              <a:buChar char="•"/>
            </a:pPr>
            <a:r>
              <a:rPr lang="en" sz="1800" b="1" dirty="0"/>
              <a:t>Automatic </a:t>
            </a:r>
            <a:r>
              <a:rPr lang="en" sz="1800" b="1" dirty="0" smtClean="0"/>
              <a:t>approach</a:t>
            </a:r>
            <a:endParaRPr lang="en" sz="1800" b="1" dirty="0"/>
          </a:p>
          <a:p>
            <a:pPr marL="914400" lvl="1" indent="-342900" rtl="0">
              <a:buClr>
                <a:schemeClr val="dk1"/>
              </a:buClr>
              <a:buSzPct val="100000"/>
              <a:buFont typeface="Courier New"/>
              <a:buChar char="o"/>
            </a:pPr>
            <a:r>
              <a:rPr lang="en" sz="1800" dirty="0"/>
              <a:t>Mining the NSF award search data provided by NSF;</a:t>
            </a:r>
          </a:p>
          <a:p>
            <a:pPr marL="914400" lvl="1" indent="-342900" rtl="0">
              <a:buClr>
                <a:schemeClr val="dk1"/>
              </a:buClr>
              <a:buSzPct val="100000"/>
              <a:buFont typeface="Courier New"/>
              <a:buChar char="o"/>
            </a:pPr>
            <a:r>
              <a:rPr lang="en" sz="1800" dirty="0"/>
              <a:t>Utilizing services from Google Scholar, Microsoft Academic Search, etc.;</a:t>
            </a:r>
          </a:p>
          <a:p>
            <a:pPr marL="914400" lvl="1" indent="-342900" rtl="0">
              <a:buClr>
                <a:schemeClr val="dk1"/>
              </a:buClr>
              <a:buSzPct val="100000"/>
              <a:buFont typeface="Courier New"/>
              <a:buChar char="o"/>
            </a:pPr>
            <a:r>
              <a:rPr lang="en" sz="1800" u="sng" dirty="0"/>
              <a:t>Mashup</a:t>
            </a:r>
            <a:r>
              <a:rPr lang="en" sz="1800" dirty="0"/>
              <a:t> data from different sources;</a:t>
            </a:r>
          </a:p>
          <a:p>
            <a:pPr marL="457200" lvl="0" indent="-342900" rtl="0">
              <a:buClr>
                <a:schemeClr val="dk1"/>
              </a:buClr>
              <a:buSzPct val="166666"/>
              <a:buFont typeface="Arial"/>
              <a:buChar char="•"/>
            </a:pPr>
            <a:r>
              <a:rPr lang="en" sz="1800" b="1" dirty="0"/>
              <a:t>Requiring user </a:t>
            </a:r>
            <a:r>
              <a:rPr lang="en" sz="1800" b="1" dirty="0" smtClean="0"/>
              <a:t>input</a:t>
            </a:r>
            <a:endParaRPr lang="en" sz="1800" b="1" dirty="0"/>
          </a:p>
          <a:p>
            <a:pPr marL="914400" lvl="1" indent="-342900">
              <a:buClr>
                <a:schemeClr val="dk1"/>
              </a:buClr>
              <a:buSzPct val="100000"/>
              <a:buFont typeface="Courier New"/>
              <a:buChar char="o"/>
            </a:pPr>
            <a:r>
              <a:rPr lang="en-US" sz="1800" dirty="0" smtClean="0"/>
              <a:t>FG portal has pioneered </a:t>
            </a:r>
            <a:r>
              <a:rPr lang="en" sz="1800" dirty="0"/>
              <a:t>a means for users to upload their publication data</a:t>
            </a:r>
            <a:endParaRPr lang="en-US" sz="1800" dirty="0" smtClean="0"/>
          </a:p>
          <a:p>
            <a:pPr marL="914400" lvl="1" indent="-342900" rtl="0">
              <a:buClr>
                <a:schemeClr val="dk1"/>
              </a:buClr>
              <a:buSzPct val="100000"/>
              <a:buFont typeface="Courier New"/>
              <a:buChar char="o"/>
            </a:pPr>
            <a:r>
              <a:rPr lang="en" sz="1800" dirty="0" smtClean="0"/>
              <a:t>XD portal</a:t>
            </a:r>
            <a:r>
              <a:rPr lang="en-US" sz="1800" dirty="0" smtClean="0"/>
              <a:t> now also</a:t>
            </a:r>
            <a:r>
              <a:rPr lang="en" sz="1800" dirty="0" smtClean="0"/>
              <a:t> provide</a:t>
            </a:r>
            <a:r>
              <a:rPr lang="en-US" sz="1800" dirty="0" smtClean="0"/>
              <a:t>s</a:t>
            </a:r>
            <a:r>
              <a:rPr lang="en" sz="1800" dirty="0" smtClean="0"/>
              <a:t> </a:t>
            </a:r>
            <a:r>
              <a:rPr lang="en" sz="1800" dirty="0"/>
              <a:t>a means for users to upload their publication data. However currently the data gathered </a:t>
            </a:r>
            <a:r>
              <a:rPr lang="en-US" sz="1800" dirty="0" smtClean="0"/>
              <a:t>is</a:t>
            </a:r>
            <a:r>
              <a:rPr lang="en" sz="1800" dirty="0" smtClean="0"/>
              <a:t> </a:t>
            </a:r>
            <a:r>
              <a:rPr lang="en" sz="1800" dirty="0"/>
              <a:t>very limited</a:t>
            </a:r>
            <a:r>
              <a:rPr lang="en" sz="1800" dirty="0" smtClean="0"/>
              <a:t>.</a:t>
            </a:r>
            <a:endParaRPr lang="en-US" sz="1800" dirty="0" smtClean="0"/>
          </a:p>
          <a:p>
            <a:pPr marL="1314450" lvl="2" indent="-342900">
              <a:buClr>
                <a:schemeClr val="dk1"/>
              </a:buClr>
              <a:buSzPct val="100000"/>
              <a:buFont typeface="Courier New"/>
              <a:buChar char="o"/>
            </a:pPr>
            <a:r>
              <a:rPr lang="en-US" sz="1400" dirty="0"/>
              <a:t>We offer service interface to the XD portal exposing </a:t>
            </a:r>
            <a:r>
              <a:rPr lang="en-US" sz="1400" dirty="0" smtClean="0"/>
              <a:t>the publication </a:t>
            </a:r>
            <a:r>
              <a:rPr lang="en-US" sz="1400" dirty="0"/>
              <a:t>data </a:t>
            </a:r>
            <a:r>
              <a:rPr lang="en-US" sz="1400" dirty="0" smtClean="0"/>
              <a:t>we obtained so </a:t>
            </a:r>
            <a:r>
              <a:rPr lang="en-US" sz="1400" dirty="0"/>
              <a:t>users could have </a:t>
            </a:r>
            <a:r>
              <a:rPr lang="en-US" sz="1400" dirty="0" smtClean="0"/>
              <a:t>an easier </a:t>
            </a:r>
            <a:r>
              <a:rPr lang="en-US" sz="1400" dirty="0"/>
              <a:t>way to populate and confirm the publication data (XSEDE portal team is developing the UI to integrate this service)</a:t>
            </a:r>
            <a:r>
              <a:rPr lang="en-US" sz="1400" dirty="0" smtClean="0"/>
              <a:t>.</a:t>
            </a:r>
            <a:endParaRPr lang="en" sz="1400" dirty="0"/>
          </a:p>
          <a:p>
            <a:pPr marL="914400" lvl="1" indent="-342900" rtl="0">
              <a:buClr>
                <a:schemeClr val="dk1"/>
              </a:buClr>
              <a:buSzPct val="100000"/>
              <a:buFont typeface="Courier New"/>
              <a:buChar char="o"/>
            </a:pPr>
            <a:r>
              <a:rPr lang="en" sz="1800" dirty="0"/>
              <a:t>Users provide their public profile id </a:t>
            </a:r>
            <a:r>
              <a:rPr lang="en-US" sz="1800" dirty="0" smtClean="0"/>
              <a:t>in </a:t>
            </a:r>
            <a:r>
              <a:rPr lang="en" sz="1800" dirty="0" smtClean="0"/>
              <a:t>a </a:t>
            </a:r>
            <a:r>
              <a:rPr lang="en" sz="1800" dirty="0"/>
              <a:t>3rd party online biblio management system like Google Scholar, and we then do the automatic retrieval;</a:t>
            </a:r>
          </a:p>
          <a:p>
            <a:pPr lvl="0" rtl="0">
              <a:buNone/>
            </a:pPr>
            <a:r>
              <a:rPr lang="en" sz="1800" b="1" dirty="0"/>
              <a:t>Citation data:</a:t>
            </a:r>
          </a:p>
          <a:p>
            <a:pPr marL="457200" lvl="0" indent="-342900" rtl="0">
              <a:buClr>
                <a:schemeClr val="dk1"/>
              </a:buClr>
              <a:buSzPct val="166666"/>
              <a:buFont typeface="Arial"/>
              <a:buChar char="•"/>
            </a:pPr>
            <a:r>
              <a:rPr lang="en-US" sz="1800" dirty="0" smtClean="0"/>
              <a:t>From </a:t>
            </a:r>
            <a:r>
              <a:rPr lang="en" sz="1800" dirty="0" smtClean="0"/>
              <a:t>Google </a:t>
            </a:r>
            <a:r>
              <a:rPr lang="en" sz="1800" dirty="0" smtClean="0"/>
              <a:t>Scholar</a:t>
            </a:r>
            <a:r>
              <a:rPr lang="en-US" sz="1800" dirty="0" smtClean="0"/>
              <a:t>,  </a:t>
            </a:r>
            <a:endParaRPr lang="en-US" sz="1800" dirty="0" smtClean="0"/>
          </a:p>
          <a:p>
            <a:pPr marL="457200" lvl="0" indent="-342900" rtl="0">
              <a:buClr>
                <a:schemeClr val="dk1"/>
              </a:buClr>
              <a:buSzPct val="166666"/>
              <a:buFont typeface="Arial"/>
              <a:buChar char="•"/>
            </a:pPr>
            <a:r>
              <a:rPr lang="en-US" sz="1800" dirty="0" smtClean="0"/>
              <a:t>From ISI Web of Science.</a:t>
            </a:r>
            <a:endParaRPr lang="en" sz="1800" dirty="0"/>
          </a:p>
        </p:txBody>
      </p:sp>
    </p:spTree>
    <p:extLst>
      <p:ext uri="{BB962C8B-B14F-4D97-AF65-F5344CB8AC3E}">
        <p14:creationId xmlns:p14="http://schemas.microsoft.com/office/powerpoint/2010/main" val="321496946"/>
      </p:ext>
    </p:extLst>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639763"/>
          </a:xfrm>
          <a:prstGeom prst="rect">
            <a:avLst/>
          </a:prstGeom>
        </p:spPr>
        <p:txBody>
          <a:bodyPr lIns="91425" tIns="91425" rIns="91425" bIns="91425" anchor="b" anchorCtr="0">
            <a:noAutofit/>
          </a:bodyPr>
          <a:lstStyle/>
          <a:p>
            <a:pPr>
              <a:buNone/>
            </a:pPr>
            <a:r>
              <a:rPr lang="en" dirty="0" smtClean="0"/>
              <a:t>Metrics</a:t>
            </a:r>
            <a:endParaRPr lang="en" dirty="0"/>
          </a:p>
        </p:txBody>
      </p:sp>
      <p:sp>
        <p:nvSpPr>
          <p:cNvPr id="72" name="Shape 72"/>
          <p:cNvSpPr txBox="1">
            <a:spLocks noGrp="1"/>
          </p:cNvSpPr>
          <p:nvPr>
            <p:ph type="body" idx="1"/>
          </p:nvPr>
        </p:nvSpPr>
        <p:spPr>
          <a:xfrm>
            <a:off x="76200" y="914400"/>
            <a:ext cx="8915400" cy="5847096"/>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US" sz="2000" dirty="0" smtClean="0"/>
              <a:t>Intuitive Metrics: Number of publications, Number of citations</a:t>
            </a:r>
          </a:p>
          <a:p>
            <a:pPr marL="457200" lvl="0" indent="-381000" rtl="0">
              <a:buClr>
                <a:schemeClr val="dk1"/>
              </a:buClr>
              <a:buSzPct val="166666"/>
              <a:buFont typeface="Arial"/>
              <a:buChar char="•"/>
            </a:pPr>
            <a:r>
              <a:rPr lang="en-US" sz="2000" dirty="0" smtClean="0"/>
              <a:t>H-index</a:t>
            </a:r>
            <a:endParaRPr lang="en" sz="2000" dirty="0" smtClean="0"/>
          </a:p>
          <a:p>
            <a:pPr marL="819150" lvl="1">
              <a:buSzPct val="80000"/>
            </a:pPr>
            <a:r>
              <a:rPr lang="en" sz="2000" dirty="0" smtClean="0"/>
              <a:t>Derived based on productivity (quantity of papers published) and impact (based on citation)</a:t>
            </a:r>
          </a:p>
          <a:p>
            <a:pPr marL="819150" lvl="1">
              <a:buSzPct val="80000"/>
            </a:pPr>
            <a:r>
              <a:rPr lang="en" sz="2000" dirty="0" smtClean="0"/>
              <a:t>h </a:t>
            </a:r>
            <a:r>
              <a:rPr lang="en" sz="2000" dirty="0"/>
              <a:t>as the number of papers with citation number higher or equal to </a:t>
            </a:r>
            <a:r>
              <a:rPr lang="en" sz="2000" dirty="0" smtClean="0"/>
              <a:t>h</a:t>
            </a:r>
            <a:endParaRPr lang="en-US" sz="2000" dirty="0" smtClean="0"/>
          </a:p>
          <a:p>
            <a:pPr marL="819150" lvl="1">
              <a:buSzPct val="80000"/>
            </a:pPr>
            <a:r>
              <a:rPr lang="en" sz="2000" dirty="0" smtClean="0"/>
              <a:t>Proposed </a:t>
            </a:r>
            <a:r>
              <a:rPr lang="en" sz="2000" dirty="0"/>
              <a:t>by J. E. Hirsch on </a:t>
            </a:r>
            <a:r>
              <a:rPr lang="en" sz="2000" dirty="0" smtClean="0"/>
              <a:t>200</a:t>
            </a:r>
            <a:r>
              <a:rPr lang="en-US" sz="2000" dirty="0" smtClean="0"/>
              <a:t>5</a:t>
            </a:r>
          </a:p>
          <a:p>
            <a:pPr marL="1219200" lvl="2">
              <a:buSzPct val="80000"/>
            </a:pPr>
            <a:r>
              <a:rPr lang="en" sz="2000" dirty="0" smtClean="0">
                <a:hlinkClick r:id="rId3"/>
              </a:rPr>
              <a:t>http://www.pnas.org/content/102/46/16569</a:t>
            </a:r>
            <a:endParaRPr lang="en-US" sz="2000" dirty="0" smtClean="0"/>
          </a:p>
          <a:p>
            <a:pPr marL="819150" lvl="1">
              <a:buSzPct val="80000"/>
            </a:pPr>
            <a:r>
              <a:rPr lang="en-US" sz="2000" dirty="0" smtClean="0"/>
              <a:t>H-index(m) to compare veteran researchers with junior researchers</a:t>
            </a:r>
            <a:endParaRPr lang="en" sz="2000" dirty="0"/>
          </a:p>
          <a:p>
            <a:pPr marL="457200" lvl="0" indent="-381000" rtl="0">
              <a:buClr>
                <a:schemeClr val="dk1"/>
              </a:buClr>
              <a:buSzPct val="166666"/>
              <a:buFont typeface="Arial"/>
              <a:buChar char="•"/>
            </a:pPr>
            <a:r>
              <a:rPr lang="en-US" sz="2000" dirty="0" smtClean="0"/>
              <a:t>G</a:t>
            </a:r>
            <a:r>
              <a:rPr lang="en" sz="2000" dirty="0" smtClean="0"/>
              <a:t>-index</a:t>
            </a:r>
            <a:endParaRPr lang="en-US" sz="2000" dirty="0" smtClean="0"/>
          </a:p>
          <a:p>
            <a:pPr marL="914400" lvl="1" indent="-381000">
              <a:buSzPct val="80000"/>
            </a:pPr>
            <a:r>
              <a:rPr lang="en" sz="2000" dirty="0"/>
              <a:t>Similar to h-index but it uses average citations so you got rewarded if you have </a:t>
            </a:r>
            <a:r>
              <a:rPr lang="en-US" sz="2000" dirty="0"/>
              <a:t>a </a:t>
            </a:r>
            <a:r>
              <a:rPr lang="en" sz="2000" dirty="0"/>
              <a:t>paper</a:t>
            </a:r>
            <a:r>
              <a:rPr lang="en-US" sz="2000" dirty="0"/>
              <a:t> with very high citations</a:t>
            </a:r>
            <a:endParaRPr lang="en" sz="2000" dirty="0"/>
          </a:p>
          <a:p>
            <a:pPr marL="914400" lvl="1" indent="-381000">
              <a:buSzPct val="80000"/>
            </a:pPr>
            <a:r>
              <a:rPr lang="en" sz="2000" dirty="0"/>
              <a:t>Proposed by Leo Egghe on </a:t>
            </a:r>
            <a:r>
              <a:rPr lang="en" sz="2000" dirty="0" smtClean="0"/>
              <a:t>2006</a:t>
            </a:r>
            <a:endParaRPr lang="en-US" sz="2000" dirty="0" smtClean="0"/>
          </a:p>
          <a:p>
            <a:pPr marL="1314450" lvl="2" indent="-381000">
              <a:buSzPct val="80000"/>
            </a:pPr>
            <a:r>
              <a:rPr lang="en" sz="2000" dirty="0" smtClean="0">
                <a:hlinkClick r:id="rId4"/>
              </a:rPr>
              <a:t>http://link.springer.com/article/10.1007%2Fs11192-006-0144-7</a:t>
            </a:r>
            <a:endParaRPr lang="en-US" sz="2000" dirty="0" smtClean="0"/>
          </a:p>
          <a:p>
            <a:pPr marL="457200" lvl="0" indent="-381000" rtl="0">
              <a:buClr>
                <a:schemeClr val="dk1"/>
              </a:buClr>
              <a:buSzPct val="166666"/>
              <a:buFont typeface="Arial"/>
              <a:buChar char="•"/>
            </a:pPr>
            <a:r>
              <a:rPr lang="en-US" sz="2000" dirty="0" smtClean="0"/>
              <a:t>Other Metrics – i10-index (number of publications with at least 10 citations)</a:t>
            </a:r>
          </a:p>
          <a:p>
            <a:pPr marL="457200" lvl="0" indent="-381000" rtl="0">
              <a:buClr>
                <a:schemeClr val="dk1"/>
              </a:buClr>
              <a:buSzPct val="166666"/>
              <a:buFont typeface="Arial"/>
              <a:buChar char="•"/>
            </a:pPr>
            <a:r>
              <a:rPr lang="en-US" sz="2000" dirty="0" smtClean="0"/>
              <a:t>Does a researcher keep up with the good research he/she usually does more recently – Metrics from only recent publications (last 5 years)</a:t>
            </a:r>
            <a:endParaRPr lang="en" sz="2000" dirty="0"/>
          </a:p>
        </p:txBody>
      </p:sp>
    </p:spTree>
    <p:extLst>
      <p:ext uri="{BB962C8B-B14F-4D97-AF65-F5344CB8AC3E}">
        <p14:creationId xmlns:p14="http://schemas.microsoft.com/office/powerpoint/2010/main" val="3286709158"/>
      </p:ext>
    </p:extLst>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buNone/>
            </a:pPr>
            <a:r>
              <a:rPr lang="en-US" dirty="0" smtClean="0"/>
              <a:t>Software </a:t>
            </a:r>
            <a:r>
              <a:rPr lang="en" dirty="0" smtClean="0"/>
              <a:t>Design</a:t>
            </a:r>
            <a:r>
              <a:rPr lang="en-US" dirty="0" smtClean="0"/>
              <a:t> and Implementation</a:t>
            </a:r>
            <a:endParaRPr lang="en" dirty="0"/>
          </a:p>
        </p:txBody>
      </p:sp>
      <p:sp>
        <p:nvSpPr>
          <p:cNvPr id="78" name="Shape 78"/>
          <p:cNvSpPr txBox="1">
            <a:spLocks noGrp="1"/>
          </p:cNvSpPr>
          <p:nvPr>
            <p:ph type="body" idx="1"/>
          </p:nvPr>
        </p:nvSpPr>
        <p:spPr>
          <a:xfrm>
            <a:off x="370042" y="1593950"/>
            <a:ext cx="8392958" cy="49739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US" sz="2400" dirty="0" smtClean="0"/>
              <a:t>Pluggable data sources via mining databases and/or accessing 3</a:t>
            </a:r>
            <a:r>
              <a:rPr lang="en-US" sz="2400" baseline="30000" dirty="0" smtClean="0"/>
              <a:t>rd</a:t>
            </a:r>
            <a:r>
              <a:rPr lang="en-US" sz="2400" dirty="0" smtClean="0"/>
              <a:t> party service APIs</a:t>
            </a:r>
            <a:endParaRPr lang="en" sz="2400" dirty="0"/>
          </a:p>
          <a:p>
            <a:pPr marL="457200" lvl="0" indent="-419100" rtl="0">
              <a:buClr>
                <a:schemeClr val="dk1"/>
              </a:buClr>
              <a:buSzPct val="166666"/>
              <a:buFont typeface="Arial"/>
              <a:buChar char="•"/>
            </a:pPr>
            <a:r>
              <a:rPr lang="en-US" sz="2400" dirty="0" err="1" smtClean="0"/>
              <a:t>Mashup</a:t>
            </a:r>
            <a:r>
              <a:rPr lang="en-US" sz="2400" dirty="0" smtClean="0"/>
              <a:t> database providing common interface to collaborating systems like XDMOD</a:t>
            </a:r>
            <a:endParaRPr lang="en" sz="2400" dirty="0"/>
          </a:p>
          <a:p>
            <a:pPr marL="457200" lvl="0" indent="-419100" rtl="0">
              <a:buClr>
                <a:schemeClr val="dk1"/>
              </a:buClr>
              <a:buSzPct val="166666"/>
              <a:buFont typeface="Arial"/>
              <a:buChar char="•"/>
            </a:pPr>
            <a:r>
              <a:rPr lang="en-US" sz="2400" dirty="0" smtClean="0"/>
              <a:t>Service layer and web presentation</a:t>
            </a:r>
          </a:p>
          <a:p>
            <a:pPr marL="457200" lvl="0" indent="-419100" rtl="0">
              <a:buClr>
                <a:schemeClr val="dk1"/>
              </a:buClr>
              <a:buSzPct val="166666"/>
              <a:buFont typeface="Arial"/>
              <a:buChar char="•"/>
            </a:pPr>
            <a:endParaRPr lang="en-US" sz="2400" dirty="0" smtClean="0"/>
          </a:p>
          <a:p>
            <a:pPr marL="457200" lvl="0" indent="-419100">
              <a:buClr>
                <a:schemeClr val="dk1"/>
              </a:buClr>
              <a:buSzPct val="166666"/>
            </a:pPr>
            <a:r>
              <a:rPr lang="en" sz="2400" dirty="0"/>
              <a:t>The core system code base is in python</a:t>
            </a:r>
            <a:r>
              <a:rPr lang="en" sz="2400" dirty="0" smtClean="0"/>
              <a:t>.</a:t>
            </a:r>
            <a:endParaRPr lang="en-US" sz="2400" dirty="0" smtClean="0"/>
          </a:p>
          <a:p>
            <a:pPr marL="857250" lvl="1" indent="-419100">
              <a:buClr>
                <a:schemeClr val="dk1"/>
              </a:buClr>
              <a:buSzPct val="166666"/>
            </a:pPr>
            <a:r>
              <a:rPr lang="en-US" sz="2000" dirty="0"/>
              <a:t>Would allow integration with LDAP, DOE </a:t>
            </a:r>
            <a:r>
              <a:rPr lang="en-US" sz="2000" dirty="0" smtClean="0"/>
              <a:t>certs, </a:t>
            </a:r>
            <a:r>
              <a:rPr lang="en-US" sz="2000" dirty="0" err="1" smtClean="0"/>
              <a:t>OpenID</a:t>
            </a:r>
            <a:r>
              <a:rPr lang="en-US" sz="2000" dirty="0" smtClean="0"/>
              <a:t>, …</a:t>
            </a:r>
            <a:endParaRPr lang="en" sz="2400" dirty="0" smtClean="0"/>
          </a:p>
          <a:p>
            <a:pPr marL="457200" lvl="0" indent="-419100">
              <a:buClr>
                <a:schemeClr val="dk1"/>
              </a:buClr>
              <a:buSzPct val="166666"/>
            </a:pPr>
            <a:r>
              <a:rPr lang="en" sz="2400" dirty="0" smtClean="0"/>
              <a:t>Use</a:t>
            </a:r>
            <a:r>
              <a:rPr lang="en-US" sz="2400" dirty="0" smtClean="0"/>
              <a:t>s</a:t>
            </a:r>
            <a:r>
              <a:rPr lang="en" sz="2400" dirty="0" smtClean="0"/>
              <a:t> </a:t>
            </a:r>
            <a:r>
              <a:rPr lang="en-US" sz="2400" dirty="0" smtClean="0"/>
              <a:t>REST </a:t>
            </a:r>
            <a:r>
              <a:rPr lang="en" sz="2400" dirty="0" smtClean="0"/>
              <a:t>framework </a:t>
            </a:r>
            <a:r>
              <a:rPr lang="en" sz="2400" dirty="0" smtClean="0"/>
              <a:t>for the service interface and Web GUI</a:t>
            </a:r>
            <a:r>
              <a:rPr lang="en-US" sz="2400" dirty="0" smtClean="0"/>
              <a:t> </a:t>
            </a:r>
          </a:p>
          <a:p>
            <a:pPr marL="457200" indent="-419100">
              <a:buClr>
                <a:schemeClr val="dk1"/>
              </a:buClr>
              <a:buSzPct val="166666"/>
            </a:pPr>
            <a:r>
              <a:rPr lang="en" sz="2400" dirty="0"/>
              <a:t>MySQL is the </a:t>
            </a:r>
            <a:r>
              <a:rPr lang="en-US" sz="2400" dirty="0"/>
              <a:t>currently adopted </a:t>
            </a:r>
            <a:r>
              <a:rPr lang="en" sz="2400" dirty="0"/>
              <a:t>database solution but</a:t>
            </a:r>
            <a:r>
              <a:rPr lang="en-US" sz="2400" dirty="0"/>
              <a:t> we will be using </a:t>
            </a:r>
            <a:r>
              <a:rPr lang="en-US" sz="2400" dirty="0" err="1"/>
              <a:t>NoSQL</a:t>
            </a:r>
            <a:r>
              <a:rPr lang="en-US" sz="2400" dirty="0"/>
              <a:t> alternatives where appropriate</a:t>
            </a:r>
            <a:r>
              <a:rPr lang="en" sz="2400" dirty="0" smtClean="0"/>
              <a:t>.</a:t>
            </a:r>
            <a:endParaRPr lang="en-US" sz="2400" dirty="0" smtClean="0"/>
          </a:p>
        </p:txBody>
      </p:sp>
    </p:spTree>
    <p:extLst>
      <p:ext uri="{BB962C8B-B14F-4D97-AF65-F5344CB8AC3E}">
        <p14:creationId xmlns:p14="http://schemas.microsoft.com/office/powerpoint/2010/main" val="1646530563"/>
      </p:ext>
    </p:extLst>
  </p:cSld>
  <p:clrMapOvr>
    <a:masterClrMapping/>
  </p:clrMapOvr>
  <p:transition xmlns:p14="http://schemas.microsoft.com/office/powerpoint/2010/main" spd="slow">
    <p:cut/>
  </p:transition>
</p:sld>
</file>

<file path=ppt/theme/theme1.xml><?xml version="1.0" encoding="utf-8"?>
<a:theme xmlns:a="http://schemas.openxmlformats.org/drawingml/2006/main" name="XSEDE-Slide-Template-v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23155</TotalTime>
  <Words>1748</Words>
  <Application>Microsoft Macintosh PowerPoint</Application>
  <PresentationFormat>On-screen Show (4:3)</PresentationFormat>
  <Paragraphs>164</Paragraphs>
  <Slides>17</Slides>
  <Notes>14</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XSEDE-Slide-Template-v1.3</vt:lpstr>
      <vt:lpstr>Office Theme</vt:lpstr>
      <vt:lpstr>XSEDE TAS  Scientific Impact and FutureGrid Lessons</vt:lpstr>
      <vt:lpstr>Agenda</vt:lpstr>
      <vt:lpstr>Objective</vt:lpstr>
      <vt:lpstr>TAS Objective - Measurement</vt:lpstr>
      <vt:lpstr>FutureGrid Objective - Collection</vt:lpstr>
      <vt:lpstr>Approach</vt:lpstr>
      <vt:lpstr>Data Acquisition</vt:lpstr>
      <vt:lpstr>Metrics</vt:lpstr>
      <vt:lpstr>Software Design and Implementation</vt:lpstr>
      <vt:lpstr>Results – Impact in general</vt:lpstr>
      <vt:lpstr>Results – Impact XD related only</vt:lpstr>
      <vt:lpstr>Results – Impact metrics vs XD allocations</vt:lpstr>
      <vt:lpstr>Achievements</vt:lpstr>
      <vt:lpstr>Ongoing work</vt:lpstr>
      <vt:lpstr>Can we adapt it for DOE? Yes.</vt:lpstr>
      <vt:lpstr>Screenshoots</vt:lpstr>
      <vt:lpstr>Cloud Metric</vt:lpstr>
    </vt:vector>
  </TitlesOfParts>
  <Company>Charlie Catlett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TeraGrid: Status and Challenges</dc:title>
  <dc:creator>Charlie Catlett</dc:creator>
  <cp:lastModifiedBy>Gregor von Laszewski</cp:lastModifiedBy>
  <cp:revision>327</cp:revision>
  <cp:lastPrinted>2005-07-14T15:23:10Z</cp:lastPrinted>
  <dcterms:created xsi:type="dcterms:W3CDTF">2011-09-25T20:52:10Z</dcterms:created>
  <dcterms:modified xsi:type="dcterms:W3CDTF">2014-01-09T19:15:06Z</dcterms:modified>
</cp:coreProperties>
</file>