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8"/>
  </p:notesMasterIdLst>
  <p:sldIdLst>
    <p:sldId id="259" r:id="rId2"/>
    <p:sldId id="278" r:id="rId3"/>
    <p:sldId id="260" r:id="rId4"/>
    <p:sldId id="261" r:id="rId5"/>
    <p:sldId id="277" r:id="rId6"/>
    <p:sldId id="269" r:id="rId7"/>
    <p:sldId id="286" r:id="rId8"/>
    <p:sldId id="279" r:id="rId9"/>
    <p:sldId id="281" r:id="rId10"/>
    <p:sldId id="282" r:id="rId11"/>
    <p:sldId id="284" r:id="rId12"/>
    <p:sldId id="274" r:id="rId13"/>
    <p:sldId id="275" r:id="rId14"/>
    <p:sldId id="287" r:id="rId15"/>
    <p:sldId id="294" r:id="rId16"/>
    <p:sldId id="295" r:id="rId17"/>
    <p:sldId id="296" r:id="rId18"/>
    <p:sldId id="297" r:id="rId19"/>
    <p:sldId id="288" r:id="rId20"/>
    <p:sldId id="298" r:id="rId21"/>
    <p:sldId id="289" r:id="rId22"/>
    <p:sldId id="290" r:id="rId23"/>
    <p:sldId id="291" r:id="rId24"/>
    <p:sldId id="292" r:id="rId25"/>
    <p:sldId id="293" r:id="rId26"/>
    <p:sldId id="285" r:id="rId27"/>
  </p:sldIdLst>
  <p:sldSz cx="9144000" cy="6858000" type="screen4x3"/>
  <p:notesSz cx="6858000" cy="9144000"/>
  <p:custDataLst>
    <p:tags r:id="rId2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56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0838"/>
    <a:srgbClr val="6D6E70"/>
    <a:srgbClr val="A9C9FF"/>
    <a:srgbClr val="F3F3F3"/>
    <a:srgbClr val="F8F3D2"/>
    <a:srgbClr val="7D11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446" y="84"/>
      </p:cViewPr>
      <p:guideLst>
        <p:guide orient="horz" pos="656"/>
        <p:guide pos="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1668575090" y="203629040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pPr>
              <a:defRPr/>
            </a:pPr>
            <a:fld id="{63723C24-93D1-4A66-9504-E6BD833B16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8306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Due to its integrated services </a:t>
            </a:r>
            <a:r>
              <a:rPr lang="en-US" dirty="0" err="1" smtClean="0"/>
              <a:t>Cloudmesh</a:t>
            </a:r>
            <a:r>
              <a:rPr lang="en-US" dirty="0" smtClean="0"/>
              <a:t> provides the ability to be an onramp for other clouds.</a:t>
            </a:r>
          </a:p>
          <a:p>
            <a:r>
              <a:rPr lang="en-US" dirty="0" smtClean="0"/>
              <a:t>It provides information services to various system level sensors to give access to sensor and utilization data. Internally, it can be used to optimize the system usage.</a:t>
            </a:r>
          </a:p>
          <a:p>
            <a:r>
              <a:rPr lang="en-US" dirty="0" smtClean="0"/>
              <a:t>The provisioning experience from FutureGrid has taught us that we need to provide</a:t>
            </a:r>
          </a:p>
          <a:p>
            <a:pPr lvl="1"/>
            <a:r>
              <a:rPr lang="en-US" dirty="0" smtClean="0"/>
              <a:t>the creation of new clouds (rain)</a:t>
            </a:r>
          </a:p>
          <a:p>
            <a:pPr lvl="1"/>
            <a:r>
              <a:rPr lang="en-US" dirty="0" smtClean="0"/>
              <a:t>the repartitioning of resources between services (cloud shifting)</a:t>
            </a:r>
          </a:p>
          <a:p>
            <a:pPr lvl="1"/>
            <a:r>
              <a:rPr lang="en-US" dirty="0" smtClean="0"/>
              <a:t>and the integration of external cloud resources in case of over provisioning (cloud bursting)</a:t>
            </a:r>
          </a:p>
          <a:p>
            <a:r>
              <a:rPr lang="en-US" dirty="0" smtClean="0"/>
              <a:t>As we deal with many </a:t>
            </a:r>
            <a:r>
              <a:rPr lang="en-US" dirty="0" err="1" smtClean="0"/>
              <a:t>IaaS</a:t>
            </a:r>
            <a:r>
              <a:rPr lang="en-US" dirty="0" smtClean="0"/>
              <a:t> frameworks, we need an abstraction layer on top of the </a:t>
            </a:r>
            <a:r>
              <a:rPr lang="en-US" dirty="0" err="1" smtClean="0"/>
              <a:t>IaaS</a:t>
            </a:r>
            <a:r>
              <a:rPr lang="en-US" dirty="0" smtClean="0"/>
              <a:t> framework.</a:t>
            </a:r>
          </a:p>
          <a:p>
            <a:r>
              <a:rPr lang="en-US" dirty="0" smtClean="0"/>
              <a:t>Experiment management is conducted with workflows controlled in shells, Python/</a:t>
            </a:r>
            <a:r>
              <a:rPr lang="en-US" dirty="0" err="1" smtClean="0"/>
              <a:t>iPython</a:t>
            </a:r>
            <a:r>
              <a:rPr lang="en-US" dirty="0" smtClean="0"/>
              <a:t>, as well as systems such as </a:t>
            </a:r>
            <a:r>
              <a:rPr lang="en-US" dirty="0" err="1" smtClean="0"/>
              <a:t>OpenStack's</a:t>
            </a:r>
            <a:r>
              <a:rPr lang="en-US" dirty="0" smtClean="0"/>
              <a:t> Heat.</a:t>
            </a:r>
          </a:p>
          <a:p>
            <a:r>
              <a:rPr lang="en-US" dirty="0" smtClean="0"/>
              <a:t>Accounting is supported through additional services such as user management and charge rate management.</a:t>
            </a:r>
          </a:p>
          <a:p>
            <a:r>
              <a:rPr lang="en-US" dirty="0" smtClean="0"/>
              <a:t>Not all features are yet implemented. Figure shows the main functionality that we target at this time to implement.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72916-1AE8-9542-A42C-676A221E1CC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337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/>
            <a:fld id="{BF5851CB-82FA-415F-BEA0-1FB8CA8D59CB}" type="slidenum"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12</a:t>
            </a:fld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018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C080E-B00D-4181-91FC-08D9D4473EED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149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Big</a:t>
            </a:r>
            <a:r>
              <a:rPr lang="en-US" baseline="0" dirty="0" smtClean="0"/>
              <a:t> dwarfs are Ogres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Implement Ogres  in ABDS+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C080E-B00D-4181-91FC-08D9D4473E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706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upercomputing-Background-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Supercomputing-Background-1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1863"/>
            <a:ext cx="91440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4200" y="6172200"/>
            <a:ext cx="2133600" cy="365125"/>
          </a:xfrm>
          <a:prstGeom prst="rect">
            <a:avLst/>
          </a:prstGeom>
        </p:spPr>
        <p:txBody>
          <a:bodyPr/>
          <a:lstStyle/>
          <a:p>
            <a:fld id="{29CB78FB-1415-9B4D-996E-11F146E2B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12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4200" y="6172200"/>
            <a:ext cx="2133600" cy="365125"/>
          </a:xfrm>
          <a:prstGeom prst="rect">
            <a:avLst/>
          </a:prstGeom>
        </p:spPr>
        <p:txBody>
          <a:bodyPr/>
          <a:lstStyle/>
          <a:p>
            <a:fld id="{29CB78FB-1415-9B4D-996E-11F146E2B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016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, Signa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786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29400" y="6172200"/>
            <a:ext cx="2133600" cy="365125"/>
          </a:xfrm>
          <a:prstGeom prst="rect">
            <a:avLst/>
          </a:prstGeom>
        </p:spPr>
        <p:txBody>
          <a:bodyPr/>
          <a:lstStyle/>
          <a:p>
            <a:fld id="{29CB78FB-1415-9B4D-996E-11F146E2B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28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4200" y="6172200"/>
            <a:ext cx="2133600" cy="365125"/>
          </a:xfrm>
          <a:prstGeom prst="rect">
            <a:avLst/>
          </a:prstGeom>
        </p:spPr>
        <p:txBody>
          <a:bodyPr/>
          <a:lstStyle/>
          <a:p>
            <a:fld id="{29CB78FB-1415-9B4D-996E-11F146E2B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71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Supercomputing-Background-2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04800"/>
            <a:ext cx="838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6388" y="1336675"/>
            <a:ext cx="838041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1029" name="Picture 2" descr="Supercomputing-Background-1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1863"/>
            <a:ext cx="91440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34200" y="6172200"/>
            <a:ext cx="2133600" cy="365125"/>
          </a:xfrm>
          <a:prstGeom prst="rect">
            <a:avLst/>
          </a:prstGeom>
        </p:spPr>
        <p:txBody>
          <a:bodyPr/>
          <a:lstStyle/>
          <a:p>
            <a:fld id="{29CB78FB-1415-9B4D-996E-11F146E2B0E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5" r:id="rId1"/>
    <p:sldLayoutId id="2147484213" r:id="rId2"/>
    <p:sldLayoutId id="2147484214" r:id="rId3"/>
    <p:sldLayoutId id="2147484217" r:id="rId4"/>
    <p:sldLayoutId id="2147484218" r:id="rId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B30838"/>
          </a:solidFill>
          <a:latin typeface="+mj-lt"/>
          <a:ea typeface="+mj-ea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B30838"/>
          </a:solidFill>
          <a:latin typeface="Arial" charset="0"/>
          <a:ea typeface="ＭＳ Ｐゴシック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B30838"/>
          </a:solidFill>
          <a:latin typeface="Arial" charset="0"/>
          <a:ea typeface="ＭＳ Ｐゴシック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B30838"/>
          </a:solidFill>
          <a:latin typeface="Arial" charset="0"/>
          <a:ea typeface="ＭＳ Ｐゴシック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B30838"/>
          </a:solidFill>
          <a:latin typeface="Arial" charset="0"/>
          <a:ea typeface="ＭＳ Ｐゴシック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hpc-abds.org/kaleidoscope/" TargetMode="External"/><Relationship Id="rId2" Type="http://schemas.openxmlformats.org/officeDocument/2006/relationships/hyperlink" Target="http://dsc.soic.indiana.edu/publications/HPC-ABDSDescribed_final.pdf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bigdatawg.nist.gov/usecases.php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igdatacoursespring2014.appspot.com/course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loudmesh.github.io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778" y="1789387"/>
            <a:ext cx="9110466" cy="943303"/>
          </a:xfrm>
        </p:spPr>
        <p:txBody>
          <a:bodyPr>
            <a:normAutofit/>
          </a:bodyPr>
          <a:lstStyle/>
          <a:p>
            <a:r>
              <a:rPr lang="en-US" dirty="0" smtClean="0"/>
              <a:t>Indiana University Faculty</a:t>
            </a:r>
          </a:p>
          <a:p>
            <a:r>
              <a:rPr lang="en-US" dirty="0" smtClean="0"/>
              <a:t>Geoffrey Fox, David Crandall, Judy </a:t>
            </a:r>
            <a:r>
              <a:rPr lang="en-US" dirty="0" err="1" smtClean="0"/>
              <a:t>Qiu</a:t>
            </a:r>
            <a:r>
              <a:rPr lang="en-US" dirty="0"/>
              <a:t>, </a:t>
            </a:r>
            <a:r>
              <a:rPr lang="en-US" dirty="0" err="1"/>
              <a:t>Gregor</a:t>
            </a:r>
            <a:r>
              <a:rPr lang="en-US" dirty="0"/>
              <a:t> von </a:t>
            </a:r>
            <a:r>
              <a:rPr lang="en-US" dirty="0" err="1"/>
              <a:t>Laszewski</a:t>
            </a:r>
            <a:endParaRPr lang="en-US" dirty="0"/>
          </a:p>
        </p:txBody>
      </p:sp>
      <p:pic>
        <p:nvPicPr>
          <p:cNvPr id="1026" name="Picture 2" descr="https://www.iu.edu/~images/dams/450915_actu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32690"/>
            <a:ext cx="6306308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isplaying _MG_74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07" y="2732690"/>
            <a:ext cx="2804159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76200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B30838"/>
                </a:solidFill>
                <a:latin typeface="+mj-lt"/>
                <a:ea typeface="+mj-ea"/>
                <a:cs typeface="ＭＳ Ｐゴシック" pitchFamily="-107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B30838"/>
                </a:solidFill>
                <a:latin typeface="Arial" charset="0"/>
                <a:ea typeface="ＭＳ Ｐゴシック" charset="-128"/>
                <a:cs typeface="ＭＳ Ｐゴシック" pitchFamily="-107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B30838"/>
                </a:solidFill>
                <a:latin typeface="Arial" charset="0"/>
                <a:ea typeface="ＭＳ Ｐゴシック" charset="-128"/>
                <a:cs typeface="ＭＳ Ｐゴシック" pitchFamily="-107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B30838"/>
                </a:solidFill>
                <a:latin typeface="Arial" charset="0"/>
                <a:ea typeface="ＭＳ Ｐゴシック" charset="-128"/>
                <a:cs typeface="ＭＳ Ｐゴシック" pitchFamily="-107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B30838"/>
                </a:solidFill>
                <a:latin typeface="Arial" charset="0"/>
                <a:ea typeface="ＭＳ Ｐゴシック" charset="-128"/>
                <a:cs typeface="ＭＳ Ｐゴシック" pitchFamily="-107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4800" i="0" kern="0" dirty="0" smtClean="0"/>
              <a:t>Data Science at </a:t>
            </a:r>
            <a:br>
              <a:rPr lang="en-US" sz="4800" i="0" kern="0" dirty="0" smtClean="0"/>
            </a:br>
            <a:r>
              <a:rPr lang="en-US" sz="4800" i="0" kern="0" dirty="0" smtClean="0"/>
              <a:t>Digital Science Center</a:t>
            </a:r>
            <a:endParaRPr lang="en-US" sz="4800" i="0" kern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459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3962400"/>
            <a:chOff x="-76200" y="2667000"/>
            <a:chExt cx="8991600" cy="41148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t="15997" r="1666" b="7628"/>
            <a:stretch/>
          </p:blipFill>
          <p:spPr>
            <a:xfrm>
              <a:off x="-76200" y="2667000"/>
              <a:ext cx="8991600" cy="41148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57200" y="3429000"/>
              <a:ext cx="318067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End of 2014 Positions</a:t>
              </a:r>
              <a:endParaRPr lang="en-US" dirty="0"/>
            </a:p>
          </p:txBody>
        </p:sp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26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4267200"/>
            <a:ext cx="9144000" cy="2560983"/>
            <a:chOff x="228600" y="2895601"/>
            <a:chExt cx="8686800" cy="22098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2500" t="41176" r="2500" b="16179"/>
            <a:stretch/>
          </p:blipFill>
          <p:spPr>
            <a:xfrm>
              <a:off x="228600" y="2895601"/>
              <a:ext cx="8686800" cy="22098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28600" y="2902227"/>
              <a:ext cx="323357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Jan 27 2012 velocities</a:t>
              </a:r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0" y="38050"/>
            <a:ext cx="9144000" cy="4076750"/>
            <a:chOff x="-23191" y="76200"/>
            <a:chExt cx="8839200" cy="38862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1666" t="16176" r="1666" b="8825"/>
            <a:stretch/>
          </p:blipFill>
          <p:spPr>
            <a:xfrm>
              <a:off x="-23191" y="76200"/>
              <a:ext cx="8839200" cy="38862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04800" y="609600"/>
              <a:ext cx="306205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Jan 1 2015 velocities</a:t>
              </a:r>
              <a:endParaRPr lang="en-US" dirty="0"/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777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>
          <a:xfrm>
            <a:off x="22202" y="72247"/>
            <a:ext cx="9144000" cy="1144800"/>
          </a:xfrm>
        </p:spPr>
        <p:txBody>
          <a:bodyPr vert="horz" wrap="square" lIns="100794" tIns="35202" rIns="100794" bIns="50397" numCol="1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800" b="1" dirty="0" smtClean="0"/>
              <a:t>Protein Universe Browser for COG Sequences with a few illustrative biologically identified clusters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73000"/>
              </a:lnSpc>
            </a:pPr>
            <a:fld id="{0AC073B1-9238-43AB-AC67-3B16E1F5FAA3}" type="slidenum">
              <a:rPr lang="en-US" sz="1270"/>
              <a:pPr>
                <a:lnSpc>
                  <a:spcPct val="73000"/>
                </a:lnSpc>
              </a:pPr>
              <a:t>12</a:t>
            </a:fld>
            <a:endParaRPr lang="en-US" sz="1270"/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2" y="1217047"/>
            <a:ext cx="9121798" cy="598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61136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1252"/>
            <a:ext cx="9144000" cy="60567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873" y="11151"/>
            <a:ext cx="8915400" cy="685800"/>
          </a:xfrm>
        </p:spPr>
        <p:txBody>
          <a:bodyPr/>
          <a:lstStyle/>
          <a:p>
            <a:r>
              <a:rPr lang="en-US" dirty="0" smtClean="0"/>
              <a:t>3D Phylogenetic Tree from WDA SMACOF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85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009"/>
            <a:ext cx="9144000" cy="680651"/>
          </a:xfrm>
        </p:spPr>
        <p:txBody>
          <a:bodyPr/>
          <a:lstStyle/>
          <a:p>
            <a:pPr algn="ctr"/>
            <a:r>
              <a:rPr lang="en-US" sz="2800" dirty="0" smtClean="0"/>
              <a:t>Big Data and (Exascale) Simulation Convergence I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5790"/>
            <a:ext cx="8980713" cy="542918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900" dirty="0" smtClean="0"/>
              <a:t>Our approach to </a:t>
            </a:r>
            <a:r>
              <a:rPr lang="en-US" sz="1900" b="1" dirty="0" smtClean="0">
                <a:solidFill>
                  <a:srgbClr val="B50B27"/>
                </a:solidFill>
              </a:rPr>
              <a:t>Convergence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dirty="0" smtClean="0"/>
              <a:t>is built around two ideas that avoid addressing the hardware directly as with modern DevOps technology it isn’t hard to retarget applications between different hardware systems.</a:t>
            </a:r>
          </a:p>
          <a:p>
            <a:pPr>
              <a:spcBef>
                <a:spcPts val="0"/>
              </a:spcBef>
            </a:pPr>
            <a:r>
              <a:rPr lang="en-US" sz="1900" dirty="0" smtClean="0"/>
              <a:t>Rather we approach </a:t>
            </a:r>
            <a:r>
              <a:rPr lang="en-US" sz="1900" b="1" dirty="0" smtClean="0">
                <a:solidFill>
                  <a:srgbClr val="B30838"/>
                </a:solidFill>
              </a:rPr>
              <a:t>Convergence through applications and software</a:t>
            </a:r>
            <a:r>
              <a:rPr lang="en-US" sz="1900" dirty="0" smtClean="0"/>
              <a:t>. We break applications into data plus model and introduce 64 facets of </a:t>
            </a:r>
            <a:r>
              <a:rPr lang="en-US" sz="1900" b="1" dirty="0" smtClean="0">
                <a:solidFill>
                  <a:srgbClr val="B30838"/>
                </a:solidFill>
              </a:rPr>
              <a:t>Convergence </a:t>
            </a:r>
            <a:r>
              <a:rPr lang="en-US" sz="1900" b="1" dirty="0">
                <a:solidFill>
                  <a:srgbClr val="B30838"/>
                </a:solidFill>
              </a:rPr>
              <a:t>Diamonds </a:t>
            </a:r>
            <a:r>
              <a:rPr lang="en-US" sz="1900" dirty="0" smtClean="0"/>
              <a:t>that describe both Big Simulation </a:t>
            </a:r>
            <a:r>
              <a:rPr lang="en-US" sz="1900" dirty="0"/>
              <a:t>and Big Data</a:t>
            </a:r>
            <a:r>
              <a:rPr lang="en-US" sz="1900" b="1" dirty="0">
                <a:solidFill>
                  <a:srgbClr val="B50B27"/>
                </a:solidFill>
              </a:rPr>
              <a:t> </a:t>
            </a:r>
            <a:r>
              <a:rPr lang="en-US" sz="1900" b="1" dirty="0" smtClean="0">
                <a:solidFill>
                  <a:srgbClr val="B50B27"/>
                </a:solidFill>
              </a:rPr>
              <a:t>applications </a:t>
            </a:r>
            <a:r>
              <a:rPr lang="en-US" sz="1900" dirty="0" smtClean="0"/>
              <a:t>and so allow one to more easily identify good approaches to implement Big Data and Exascale applications in a uniform fashion. </a:t>
            </a:r>
          </a:p>
          <a:p>
            <a:pPr>
              <a:spcBef>
                <a:spcPts val="0"/>
              </a:spcBef>
            </a:pPr>
            <a:r>
              <a:rPr lang="en-US" sz="1900" dirty="0" smtClean="0"/>
              <a:t>The software approach builds on the </a:t>
            </a:r>
            <a:r>
              <a:rPr lang="en-US" sz="1900" b="1" dirty="0" smtClean="0">
                <a:solidFill>
                  <a:srgbClr val="B50B27"/>
                </a:solidFill>
              </a:rPr>
              <a:t>HPC-ABDS High Performance Computing enhanced Apache Big Data Software Stack </a:t>
            </a:r>
            <a:r>
              <a:rPr lang="en-US" sz="1900" dirty="0" smtClean="0"/>
              <a:t>concept (</a:t>
            </a:r>
            <a:r>
              <a:rPr lang="en-US" sz="1900" dirty="0" smtClean="0">
                <a:hlinkClick r:id="rId2"/>
              </a:rPr>
              <a:t>http</a:t>
            </a:r>
            <a:r>
              <a:rPr lang="en-US" sz="1900" dirty="0">
                <a:hlinkClick r:id="rId2"/>
              </a:rPr>
              <a:t>://</a:t>
            </a:r>
            <a:r>
              <a:rPr lang="en-US" sz="1900" dirty="0" smtClean="0">
                <a:hlinkClick r:id="rId2"/>
              </a:rPr>
              <a:t>dsc.soic.indiana.edu/publications/HPC-ABDSDescribed_final.pdf</a:t>
            </a:r>
            <a:r>
              <a:rPr lang="en-US" sz="1900" dirty="0"/>
              <a:t>, </a:t>
            </a:r>
            <a:r>
              <a:rPr lang="en-US" sz="1900" dirty="0">
                <a:hlinkClick r:id="rId3"/>
              </a:rPr>
              <a:t>http://hpc-abds.org/kaleidoscope</a:t>
            </a:r>
            <a:r>
              <a:rPr lang="en-US" sz="1900" dirty="0" smtClean="0">
                <a:hlinkClick r:id="rId3"/>
              </a:rPr>
              <a:t>/</a:t>
            </a:r>
            <a:r>
              <a:rPr lang="en-US" sz="1900" dirty="0" smtClean="0"/>
              <a:t> )</a:t>
            </a:r>
          </a:p>
          <a:p>
            <a:pPr>
              <a:spcBef>
                <a:spcPts val="0"/>
              </a:spcBef>
            </a:pPr>
            <a:r>
              <a:rPr lang="en-US" sz="1900" dirty="0" smtClean="0"/>
              <a:t>This arranges key HPC and ABDS software together in 21 layers showing where HPC and ABDS overlap. It for example, introduces a communication layer to allow ABDS runtime like Hadoop Storm Spark and </a:t>
            </a:r>
            <a:r>
              <a:rPr lang="en-US" sz="1900" dirty="0" err="1" smtClean="0"/>
              <a:t>Flink</a:t>
            </a:r>
            <a:r>
              <a:rPr lang="en-US" sz="1900" dirty="0" smtClean="0"/>
              <a:t> to use the richest high performance capabilities  shared with MPI Generally it proposes how to use HPC and ABDS software together.</a:t>
            </a:r>
          </a:p>
          <a:p>
            <a:pPr lvl="1">
              <a:spcBef>
                <a:spcPts val="0"/>
              </a:spcBef>
            </a:pPr>
            <a:r>
              <a:rPr lang="en-US" sz="1900" dirty="0" smtClean="0"/>
              <a:t>Layered Architecture offers some protection to rapid ABDS technology 		change (for ABDS independent of HPC)</a:t>
            </a:r>
          </a:p>
          <a:p>
            <a:pPr lvl="1">
              <a:spcBef>
                <a:spcPts val="0"/>
              </a:spcBef>
            </a:pPr>
            <a:endParaRPr lang="en-US" sz="1900" dirty="0" smtClean="0"/>
          </a:p>
          <a:p>
            <a:pPr>
              <a:spcBef>
                <a:spcPts val="0"/>
              </a:spcBef>
            </a:pPr>
            <a:endParaRPr lang="en-US" sz="1900" dirty="0" smtClean="0"/>
          </a:p>
          <a:p>
            <a:pPr>
              <a:spcBef>
                <a:spcPts val="0"/>
              </a:spcBef>
            </a:pPr>
            <a:endParaRPr lang="en-US" sz="19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497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2389" y="-139499"/>
            <a:ext cx="9248775" cy="828675"/>
          </a:xfrm>
        </p:spPr>
        <p:txBody>
          <a:bodyPr/>
          <a:lstStyle/>
          <a:p>
            <a:pPr algn="ctr"/>
            <a:r>
              <a:rPr lang="en-US" sz="3000" dirty="0" smtClean="0"/>
              <a:t>Big Data - Big Simulation (Exascale) Convergence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" y="669925"/>
            <a:ext cx="9058275" cy="4038600"/>
          </a:xfrm>
        </p:spPr>
        <p:txBody>
          <a:bodyPr/>
          <a:lstStyle/>
          <a:p>
            <a:r>
              <a:rPr lang="en-US" sz="2400" dirty="0" smtClean="0"/>
              <a:t>Lets distinguish </a:t>
            </a:r>
            <a:r>
              <a:rPr lang="en-US" sz="2400" b="1" dirty="0" smtClean="0">
                <a:solidFill>
                  <a:srgbClr val="C00000"/>
                </a:solidFill>
              </a:rPr>
              <a:t>Data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and </a:t>
            </a:r>
            <a:r>
              <a:rPr lang="en-US" sz="2400" b="1" dirty="0" smtClean="0">
                <a:solidFill>
                  <a:srgbClr val="C00000"/>
                </a:solidFill>
              </a:rPr>
              <a:t>Model</a:t>
            </a:r>
            <a:r>
              <a:rPr lang="en-US" sz="2400" dirty="0" smtClean="0"/>
              <a:t> (e.g. machine learning analytics) in </a:t>
            </a:r>
            <a:r>
              <a:rPr lang="en-US" sz="2400" b="1" dirty="0" smtClean="0">
                <a:solidFill>
                  <a:srgbClr val="C00000"/>
                </a:solidFill>
              </a:rPr>
              <a:t>Big Data </a:t>
            </a:r>
            <a:r>
              <a:rPr lang="en-US" sz="2400" dirty="0" smtClean="0"/>
              <a:t>problems</a:t>
            </a:r>
          </a:p>
          <a:p>
            <a:r>
              <a:rPr lang="en-US" sz="2400" dirty="0" smtClean="0"/>
              <a:t>Then in Big Data, typically </a:t>
            </a:r>
            <a:r>
              <a:rPr lang="en-US" sz="2400" b="1" dirty="0" smtClean="0">
                <a:solidFill>
                  <a:srgbClr val="C00000"/>
                </a:solidFill>
              </a:rPr>
              <a:t>Data</a:t>
            </a:r>
            <a:r>
              <a:rPr lang="en-US" sz="2400" b="1" dirty="0" smtClean="0"/>
              <a:t> </a:t>
            </a:r>
            <a:r>
              <a:rPr lang="en-US" sz="2400" dirty="0" smtClean="0"/>
              <a:t>is large but </a:t>
            </a:r>
            <a:r>
              <a:rPr lang="en-US" sz="2400" b="1" dirty="0" smtClean="0">
                <a:solidFill>
                  <a:srgbClr val="C00000"/>
                </a:solidFill>
              </a:rPr>
              <a:t>Model </a:t>
            </a:r>
            <a:r>
              <a:rPr lang="en-US" sz="2400" dirty="0" smtClean="0"/>
              <a:t>varies</a:t>
            </a:r>
          </a:p>
          <a:p>
            <a:pPr lvl="1"/>
            <a:r>
              <a:rPr lang="en-US" sz="2400" dirty="0" smtClean="0"/>
              <a:t>E.g. LDA with many topics or deep learning has large model</a:t>
            </a:r>
          </a:p>
          <a:p>
            <a:pPr lvl="1"/>
            <a:r>
              <a:rPr lang="en-US" sz="2400" dirty="0" smtClean="0"/>
              <a:t>Clustering or Dimension reduction can be quite small</a:t>
            </a:r>
          </a:p>
          <a:p>
            <a:r>
              <a:rPr lang="en-US" sz="2400" b="1" dirty="0" smtClean="0">
                <a:solidFill>
                  <a:srgbClr val="C00000"/>
                </a:solidFill>
              </a:rPr>
              <a:t>Simulations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smtClean="0"/>
              <a:t>can also be considered as </a:t>
            </a:r>
            <a:r>
              <a:rPr lang="en-US" sz="2400" b="1" dirty="0" smtClean="0">
                <a:solidFill>
                  <a:srgbClr val="C00000"/>
                </a:solidFill>
              </a:rPr>
              <a:t>Data</a:t>
            </a:r>
            <a:r>
              <a:rPr lang="en-US" sz="2400" dirty="0" smtClean="0"/>
              <a:t> and </a:t>
            </a:r>
            <a:r>
              <a:rPr lang="en-US" sz="2400" b="1" dirty="0" smtClean="0">
                <a:solidFill>
                  <a:srgbClr val="C00000"/>
                </a:solidFill>
              </a:rPr>
              <a:t>Model</a:t>
            </a:r>
          </a:p>
          <a:p>
            <a:pPr lvl="1"/>
            <a:r>
              <a:rPr lang="en-US" sz="2400" b="1" dirty="0" smtClean="0">
                <a:solidFill>
                  <a:srgbClr val="C00000"/>
                </a:solidFill>
              </a:rPr>
              <a:t>Model</a:t>
            </a:r>
            <a:r>
              <a:rPr lang="en-US" sz="2400" dirty="0" smtClean="0"/>
              <a:t> is solving particle dynamics or partial differential equations</a:t>
            </a:r>
          </a:p>
          <a:p>
            <a:pPr lvl="1"/>
            <a:r>
              <a:rPr lang="en-US" sz="2400" b="1" dirty="0" smtClean="0">
                <a:solidFill>
                  <a:srgbClr val="C00000"/>
                </a:solidFill>
              </a:rPr>
              <a:t>Data</a:t>
            </a:r>
            <a:r>
              <a:rPr lang="en-US" sz="2400" dirty="0" smtClean="0"/>
              <a:t> could be small when just boundary conditions or</a:t>
            </a:r>
          </a:p>
          <a:p>
            <a:pPr lvl="1"/>
            <a:r>
              <a:rPr lang="en-US" sz="2400" b="1" dirty="0" smtClean="0">
                <a:solidFill>
                  <a:srgbClr val="C00000"/>
                </a:solidFill>
              </a:rPr>
              <a:t>Data</a:t>
            </a:r>
            <a:r>
              <a:rPr lang="en-US" sz="2400" dirty="0" smtClean="0"/>
              <a:t> large with data assimilation (weather forecasting) or when data visualizations produced by simulation</a:t>
            </a:r>
          </a:p>
          <a:p>
            <a:r>
              <a:rPr lang="en-US" sz="2400" dirty="0" smtClean="0"/>
              <a:t>In each case, </a:t>
            </a:r>
            <a:r>
              <a:rPr lang="en-US" sz="2400" b="1" dirty="0" smtClean="0">
                <a:solidFill>
                  <a:srgbClr val="C00000"/>
                </a:solidFill>
              </a:rPr>
              <a:t>Data</a:t>
            </a:r>
            <a:r>
              <a:rPr lang="en-US" sz="2400" dirty="0" smtClean="0"/>
              <a:t> often static between iterations (unless streaming), </a:t>
            </a:r>
            <a:r>
              <a:rPr lang="en-US" sz="2400" b="1" dirty="0" smtClean="0">
                <a:solidFill>
                  <a:srgbClr val="C00000"/>
                </a:solidFill>
              </a:rPr>
              <a:t>model</a:t>
            </a:r>
            <a:r>
              <a:rPr lang="en-US" sz="2400" dirty="0" smtClean="0"/>
              <a:t> varies between iterations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656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5661"/>
            <a:ext cx="9144000" cy="718039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latin typeface="+mn-lt"/>
              </a:rPr>
              <a:t>51 Detailed Use Cases: </a:t>
            </a:r>
            <a:r>
              <a:rPr lang="en-US" sz="2400" b="1" dirty="0" smtClean="0">
                <a:latin typeface="+mn-lt"/>
              </a:rPr>
              <a:t>Contributed July-September 2013</a:t>
            </a:r>
            <a:br>
              <a:rPr lang="en-US" sz="2400" b="1" dirty="0" smtClean="0">
                <a:latin typeface="+mn-lt"/>
              </a:rPr>
            </a:br>
            <a:r>
              <a:rPr lang="en-US" sz="2400" b="1" dirty="0" smtClean="0">
                <a:latin typeface="+mn-lt"/>
              </a:rPr>
              <a:t>Covers goals, data features such as 3 V’s, software, hardware</a:t>
            </a:r>
            <a:endParaRPr lang="en-US" sz="24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58233"/>
            <a:ext cx="9144000" cy="5898036"/>
          </a:xfrm>
        </p:spPr>
        <p:txBody>
          <a:bodyPr>
            <a:noAutofit/>
          </a:bodyPr>
          <a:lstStyle/>
          <a:p>
            <a:pPr lvl="0"/>
            <a:r>
              <a:rPr lang="en-US" sz="1600" u="sng" dirty="0">
                <a:solidFill>
                  <a:srgbClr val="0070C0"/>
                </a:solidFill>
                <a:hlinkClick r:id="rId3"/>
              </a:rPr>
              <a:t>http://bigdatawg.nist.gov/usecases.php</a:t>
            </a:r>
            <a:endParaRPr lang="en-US" sz="1600" u="sng" dirty="0">
              <a:solidFill>
                <a:srgbClr val="0070C0"/>
              </a:solidFill>
            </a:endParaRPr>
          </a:p>
          <a:p>
            <a:r>
              <a:rPr lang="en-US" sz="1600" dirty="0">
                <a:hlinkClick r:id="rId4"/>
              </a:rPr>
              <a:t>https://</a:t>
            </a:r>
            <a:r>
              <a:rPr lang="en-US" sz="1600" dirty="0" smtClean="0">
                <a:hlinkClick r:id="rId4"/>
              </a:rPr>
              <a:t>bigdatacoursespring2014.appspot.com/course</a:t>
            </a:r>
            <a:r>
              <a:rPr lang="en-US" sz="1600" dirty="0" smtClean="0"/>
              <a:t> (Section 5)</a:t>
            </a:r>
          </a:p>
          <a:p>
            <a:r>
              <a:rPr lang="en-US" sz="1600" b="1" dirty="0" smtClean="0"/>
              <a:t>Government Operation(4): </a:t>
            </a:r>
            <a:r>
              <a:rPr lang="en-US" sz="1600" dirty="0"/>
              <a:t>National Archives and Records </a:t>
            </a:r>
            <a:r>
              <a:rPr lang="en-US" sz="1600" dirty="0" smtClean="0"/>
              <a:t>Administration, Census Bureau</a:t>
            </a:r>
          </a:p>
          <a:p>
            <a:r>
              <a:rPr lang="en-US" sz="1600" b="1" dirty="0" smtClean="0"/>
              <a:t>Commercial(8): </a:t>
            </a:r>
            <a:r>
              <a:rPr lang="en-US" sz="1600" dirty="0" smtClean="0"/>
              <a:t>Finance in Cloud, Cloud Backup, </a:t>
            </a:r>
            <a:r>
              <a:rPr lang="en-US" sz="1600" dirty="0" err="1" smtClean="0"/>
              <a:t>Mendeley</a:t>
            </a:r>
            <a:r>
              <a:rPr lang="en-US" sz="1600" dirty="0" smtClean="0"/>
              <a:t> (Citations), Netflix, Web Search, Digital Materials, Cargo shipping (as in UPS)</a:t>
            </a:r>
          </a:p>
          <a:p>
            <a:r>
              <a:rPr lang="en-US" sz="1600" b="1" dirty="0" smtClean="0"/>
              <a:t>Defense(3): </a:t>
            </a:r>
            <a:r>
              <a:rPr lang="en-US" sz="1600" dirty="0" smtClean="0"/>
              <a:t>Sensors, Image surveillance, Situation Assessment</a:t>
            </a:r>
          </a:p>
          <a:p>
            <a:r>
              <a:rPr lang="en-US" sz="1600" b="1" dirty="0" smtClean="0"/>
              <a:t>Healthcare and Life Sciences(10): </a:t>
            </a:r>
            <a:r>
              <a:rPr lang="en-US" sz="1600" dirty="0" smtClean="0"/>
              <a:t>Medical records, Graph and Probabilistic analysis, Pathology, </a:t>
            </a:r>
            <a:r>
              <a:rPr lang="en-US" sz="1600" dirty="0" err="1" smtClean="0"/>
              <a:t>Bioimaging</a:t>
            </a:r>
            <a:r>
              <a:rPr lang="en-US" sz="1600" dirty="0" smtClean="0"/>
              <a:t>, Genomics, Epidemiology, People Activity models, Biodiversity</a:t>
            </a:r>
          </a:p>
          <a:p>
            <a:r>
              <a:rPr lang="en-US" sz="1600" b="1" dirty="0"/>
              <a:t>Deep Learning and Social </a:t>
            </a:r>
            <a:r>
              <a:rPr lang="en-US" sz="1600" b="1" dirty="0" smtClean="0"/>
              <a:t>Media(6): </a:t>
            </a:r>
            <a:r>
              <a:rPr lang="en-US" sz="1600" dirty="0" smtClean="0"/>
              <a:t>Driving Car, </a:t>
            </a:r>
            <a:r>
              <a:rPr lang="en-US" sz="1600" dirty="0" err="1" smtClean="0"/>
              <a:t>Geolocate</a:t>
            </a:r>
            <a:r>
              <a:rPr lang="en-US" sz="1600" dirty="0" smtClean="0"/>
              <a:t> images/cameras, Twitter, Crowd Sourcing, Network Science, NIST benchmark datasets</a:t>
            </a:r>
          </a:p>
          <a:p>
            <a:r>
              <a:rPr lang="en-US" sz="1600" b="1" dirty="0"/>
              <a:t>The Ecosystem for </a:t>
            </a:r>
            <a:r>
              <a:rPr lang="en-US" sz="1600" b="1" dirty="0" smtClean="0"/>
              <a:t>Research(4): </a:t>
            </a:r>
            <a:r>
              <a:rPr lang="en-US" sz="1600" dirty="0" smtClean="0"/>
              <a:t>Metadata, Collaboration, Language Translation, Light source experiments</a:t>
            </a:r>
          </a:p>
          <a:p>
            <a:r>
              <a:rPr lang="en-US" sz="1600" b="1" dirty="0"/>
              <a:t>Astronomy and </a:t>
            </a:r>
            <a:r>
              <a:rPr lang="en-US" sz="1600" b="1" dirty="0" smtClean="0"/>
              <a:t>Physics(5): </a:t>
            </a:r>
            <a:r>
              <a:rPr lang="en-US" sz="1600" dirty="0" smtClean="0"/>
              <a:t>Sky Surveys including comparison to simulation, Large Hadron Collider at CERN, Belle Accelerator II in Japan</a:t>
            </a:r>
          </a:p>
          <a:p>
            <a:r>
              <a:rPr lang="en-US" sz="1600" b="1" dirty="0" smtClean="0"/>
              <a:t>Earth</a:t>
            </a:r>
            <a:r>
              <a:rPr lang="en-US" sz="1600" b="1" dirty="0"/>
              <a:t>, Environmental and Polar </a:t>
            </a:r>
            <a:r>
              <a:rPr lang="en-US" sz="1600" b="1" dirty="0" smtClean="0"/>
              <a:t>Science(10): </a:t>
            </a:r>
            <a:r>
              <a:rPr lang="en-US" sz="1600" dirty="0" smtClean="0"/>
              <a:t>Radar Scattering in Atmosphere, Earthquake, Ocean, Earth Observation, Ice sheet Radar scattering, Earth radar mapping, Climate simulation datasets, Atmospheric </a:t>
            </a:r>
            <a:r>
              <a:rPr lang="en-US" sz="1600" dirty="0"/>
              <a:t>turbulence identification, Subsurface </a:t>
            </a:r>
            <a:r>
              <a:rPr lang="en-US" sz="1600" dirty="0" smtClean="0"/>
              <a:t>Biogeochemistry (microbes </a:t>
            </a:r>
            <a:r>
              <a:rPr lang="en-US" sz="1600" dirty="0"/>
              <a:t>to watersheds), AmeriFlux and FLUXNET </a:t>
            </a:r>
            <a:r>
              <a:rPr lang="en-US" sz="1600" dirty="0" smtClean="0"/>
              <a:t>gas sensors</a:t>
            </a:r>
          </a:p>
          <a:p>
            <a:r>
              <a:rPr lang="en-US" sz="1600" b="1" dirty="0" smtClean="0"/>
              <a:t>                Energy(1): </a:t>
            </a:r>
            <a:r>
              <a:rPr lang="en-US" sz="1600" dirty="0" smtClean="0"/>
              <a:t>Smart grid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50715" y="7937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26 Features for each use case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                        Biased to science</a:t>
            </a:r>
            <a:endParaRPr lang="en-US" sz="20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19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032"/>
            <a:ext cx="9144000" cy="529627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Problem Architecture </a:t>
            </a:r>
            <a:r>
              <a:rPr lang="en-US" sz="2400" b="1" dirty="0" smtClean="0">
                <a:solidFill>
                  <a:schemeClr val="tx1"/>
                </a:solidFill>
              </a:rPr>
              <a:t>View of Ogres (Meta or </a:t>
            </a:r>
            <a:r>
              <a:rPr lang="en-US" sz="2400" b="1" dirty="0" err="1" smtClean="0">
                <a:solidFill>
                  <a:schemeClr val="tx1"/>
                </a:solidFill>
              </a:rPr>
              <a:t>MacroPatterns</a:t>
            </a:r>
            <a:r>
              <a:rPr lang="en-US" sz="2400" b="1" dirty="0" smtClean="0">
                <a:solidFill>
                  <a:schemeClr val="tx1"/>
                </a:solidFill>
              </a:rPr>
              <a:t>)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6757"/>
            <a:ext cx="9144000" cy="5953497"/>
          </a:xfrm>
        </p:spPr>
        <p:txBody>
          <a:bodyPr>
            <a:noAutofit/>
          </a:bodyPr>
          <a:lstStyle/>
          <a:p>
            <a:pPr marL="571500" indent="-514350">
              <a:buFont typeface="+mj-lt"/>
              <a:buAutoNum type="romanLcPeriod"/>
            </a:pPr>
            <a:r>
              <a:rPr lang="en-US" sz="1700" b="1" dirty="0" smtClean="0"/>
              <a:t>Pleasingly </a:t>
            </a:r>
            <a:r>
              <a:rPr lang="en-US" sz="1700" b="1" dirty="0"/>
              <a:t>Parallel </a:t>
            </a:r>
            <a:r>
              <a:rPr lang="en-US" sz="1700" dirty="0"/>
              <a:t>– as in </a:t>
            </a:r>
            <a:r>
              <a:rPr lang="en-US" sz="1700" dirty="0" smtClean="0"/>
              <a:t>BLAST, Protein docking, some (bio-)imagery  including </a:t>
            </a:r>
            <a:r>
              <a:rPr lang="en-US" sz="1700" b="1" dirty="0" smtClean="0"/>
              <a:t>Local Analytics or Machine </a:t>
            </a:r>
            <a:r>
              <a:rPr lang="en-US" sz="1700" b="1" dirty="0"/>
              <a:t>Learning </a:t>
            </a:r>
            <a:r>
              <a:rPr lang="en-US" sz="1700" dirty="0"/>
              <a:t>– </a:t>
            </a:r>
            <a:r>
              <a:rPr lang="en-US" sz="1700" dirty="0" smtClean="0"/>
              <a:t>ML </a:t>
            </a:r>
            <a:r>
              <a:rPr lang="en-US" sz="1700" dirty="0"/>
              <a:t>or filtering pleasingly </a:t>
            </a:r>
            <a:r>
              <a:rPr lang="en-US" sz="1700" dirty="0" smtClean="0"/>
              <a:t>parallel, </a:t>
            </a:r>
            <a:r>
              <a:rPr lang="en-US" sz="1700" dirty="0"/>
              <a:t>as in bio-imagery, radar </a:t>
            </a:r>
            <a:r>
              <a:rPr lang="en-US" sz="1700" dirty="0" smtClean="0"/>
              <a:t>images (pleasingly parallel but sophisticated local analytics)</a:t>
            </a:r>
          </a:p>
          <a:p>
            <a:pPr marL="571500" indent="-514350">
              <a:buFont typeface="+mj-lt"/>
              <a:buAutoNum type="romanLcPeriod"/>
            </a:pPr>
            <a:r>
              <a:rPr lang="en-US" sz="1700" b="1" dirty="0" smtClean="0"/>
              <a:t>Classic MapReduce: </a:t>
            </a:r>
            <a:r>
              <a:rPr lang="en-US" sz="1700" dirty="0"/>
              <a:t>Search, Index and Query and Classification algorithms like collaborative filtering (G1 for </a:t>
            </a:r>
            <a:r>
              <a:rPr lang="en-US" sz="1700" dirty="0" err="1"/>
              <a:t>MRStat</a:t>
            </a:r>
            <a:r>
              <a:rPr lang="en-US" sz="1700" dirty="0"/>
              <a:t> in </a:t>
            </a:r>
            <a:r>
              <a:rPr lang="en-US" sz="1700" dirty="0" smtClean="0"/>
              <a:t>Features, </a:t>
            </a:r>
            <a:r>
              <a:rPr lang="en-US" sz="1700" dirty="0"/>
              <a:t>G7</a:t>
            </a:r>
            <a:r>
              <a:rPr lang="en-US" sz="1700" dirty="0" smtClean="0"/>
              <a:t>)</a:t>
            </a:r>
          </a:p>
          <a:p>
            <a:pPr marL="571500" indent="-514350">
              <a:buFont typeface="+mj-lt"/>
              <a:buAutoNum type="romanLcPeriod"/>
            </a:pPr>
            <a:r>
              <a:rPr lang="en-US" sz="1700" b="1" dirty="0" smtClean="0"/>
              <a:t>Map-Collective: </a:t>
            </a:r>
            <a:r>
              <a:rPr lang="en-US" sz="1700" dirty="0" smtClean="0"/>
              <a:t>Iterative maps + communication dominated by “collective” operations as in reduction, broadcast, gather, scatter. Common </a:t>
            </a:r>
            <a:r>
              <a:rPr lang="en-US" sz="1700" dirty="0" err="1" smtClean="0"/>
              <a:t>datamining</a:t>
            </a:r>
            <a:r>
              <a:rPr lang="en-US" sz="1700" dirty="0" smtClean="0"/>
              <a:t> pattern</a:t>
            </a:r>
          </a:p>
          <a:p>
            <a:pPr marL="571500" indent="-514350">
              <a:buFont typeface="+mj-lt"/>
              <a:buAutoNum type="romanLcPeriod"/>
            </a:pPr>
            <a:r>
              <a:rPr lang="en-US" sz="1700" b="1" dirty="0" smtClean="0"/>
              <a:t>Map-Point to Point: </a:t>
            </a:r>
            <a:r>
              <a:rPr lang="en-US" sz="1700" dirty="0"/>
              <a:t>Iterative maps + communication dominated </a:t>
            </a:r>
            <a:r>
              <a:rPr lang="en-US" sz="1700" dirty="0" smtClean="0"/>
              <a:t>by many small point to point messages as in graph algorithms</a:t>
            </a:r>
            <a:endParaRPr lang="en-US" sz="1700" b="1" dirty="0" smtClean="0"/>
          </a:p>
          <a:p>
            <a:pPr marL="571500" indent="-514350">
              <a:buFont typeface="+mj-lt"/>
              <a:buAutoNum type="romanLcPeriod"/>
            </a:pPr>
            <a:r>
              <a:rPr lang="en-US" sz="1700" b="1" dirty="0" smtClean="0"/>
              <a:t>Map-Streaming: </a:t>
            </a:r>
            <a:r>
              <a:rPr lang="en-US" sz="1700" dirty="0" smtClean="0"/>
              <a:t>Describes streaming, steering and assimilation problems </a:t>
            </a:r>
          </a:p>
          <a:p>
            <a:pPr marL="571500" indent="-514350">
              <a:buFont typeface="+mj-lt"/>
              <a:buAutoNum type="romanLcPeriod"/>
            </a:pPr>
            <a:r>
              <a:rPr lang="en-US" sz="1700" b="1" dirty="0" smtClean="0"/>
              <a:t>Shared Memory: </a:t>
            </a:r>
            <a:r>
              <a:rPr lang="en-US" sz="1700" dirty="0" smtClean="0"/>
              <a:t>Some problems are asynchronous and are easier to parallelize on shared rather than distributed memory – see some graph algorithms</a:t>
            </a:r>
          </a:p>
          <a:p>
            <a:pPr marL="571500" indent="-514350">
              <a:buFont typeface="+mj-lt"/>
              <a:buAutoNum type="romanLcPeriod"/>
            </a:pPr>
            <a:r>
              <a:rPr lang="en-US" sz="1700" b="1" dirty="0" smtClean="0"/>
              <a:t>SPMD: </a:t>
            </a:r>
            <a:r>
              <a:rPr lang="en-US" sz="1700" dirty="0" smtClean="0"/>
              <a:t>Single Program Multiple Data, common parallel programming feature</a:t>
            </a:r>
          </a:p>
          <a:p>
            <a:pPr marL="571500" indent="-514350">
              <a:buFont typeface="+mj-lt"/>
              <a:buAutoNum type="romanLcPeriod"/>
            </a:pPr>
            <a:r>
              <a:rPr lang="en-US" sz="1700" b="1" dirty="0" smtClean="0"/>
              <a:t>BSP or Bulk Synchronous Processing: </a:t>
            </a:r>
            <a:r>
              <a:rPr lang="en-US" sz="1700" dirty="0" smtClean="0"/>
              <a:t>well-defined compute-communication phases</a:t>
            </a:r>
          </a:p>
          <a:p>
            <a:pPr marL="571500" indent="-514350">
              <a:buFont typeface="+mj-lt"/>
              <a:buAutoNum type="romanLcPeriod"/>
            </a:pPr>
            <a:r>
              <a:rPr lang="en-US" sz="1700" b="1" dirty="0" smtClean="0"/>
              <a:t>Fusion</a:t>
            </a:r>
            <a:r>
              <a:rPr lang="en-US" sz="1700" b="1" dirty="0"/>
              <a:t>: </a:t>
            </a:r>
            <a:r>
              <a:rPr lang="en-US" sz="1700" dirty="0"/>
              <a:t>Knowledge discovery often involves fusion of multiple </a:t>
            </a:r>
            <a:r>
              <a:rPr lang="en-US" sz="1700" dirty="0" smtClean="0"/>
              <a:t>methods</a:t>
            </a:r>
            <a:r>
              <a:rPr lang="en-US" sz="1700" dirty="0"/>
              <a:t>. </a:t>
            </a:r>
            <a:endParaRPr lang="en-US" sz="1700" dirty="0" smtClean="0"/>
          </a:p>
          <a:p>
            <a:pPr marL="571500" indent="-514350">
              <a:buFont typeface="+mj-lt"/>
              <a:buAutoNum type="romanLcPeriod"/>
            </a:pPr>
            <a:r>
              <a:rPr lang="en-US" sz="1700" b="1" dirty="0" smtClean="0"/>
              <a:t>Dataflow: </a:t>
            </a:r>
            <a:r>
              <a:rPr lang="en-US" sz="1700" dirty="0" smtClean="0"/>
              <a:t>Important application features often occurring in composite Ogres</a:t>
            </a:r>
          </a:p>
          <a:p>
            <a:pPr marL="571500" indent="-514350">
              <a:buFont typeface="+mj-lt"/>
              <a:buAutoNum type="romanLcPeriod"/>
            </a:pPr>
            <a:r>
              <a:rPr lang="en-US" sz="1700" b="1" dirty="0" smtClean="0"/>
              <a:t>Use Agents: </a:t>
            </a:r>
            <a:r>
              <a:rPr lang="en-US" sz="1700" dirty="0" smtClean="0"/>
              <a:t>as </a:t>
            </a:r>
            <a:r>
              <a:rPr lang="en-US" sz="1700" dirty="0"/>
              <a:t>in epidemiology (swarm approaches</a:t>
            </a:r>
            <a:r>
              <a:rPr lang="en-US" sz="1700" dirty="0" smtClean="0"/>
              <a:t>) This is </a:t>
            </a:r>
            <a:r>
              <a:rPr lang="en-US" sz="1700" b="1" dirty="0" smtClean="0">
                <a:solidFill>
                  <a:srgbClr val="C00000"/>
                </a:solidFill>
              </a:rPr>
              <a:t>Model</a:t>
            </a:r>
          </a:p>
          <a:p>
            <a:pPr marL="571500" indent="-514350">
              <a:buFont typeface="+mj-lt"/>
              <a:buAutoNum type="romanLcPeriod"/>
            </a:pPr>
            <a:r>
              <a:rPr lang="en-US" sz="1700" b="1" dirty="0"/>
              <a:t>Workflow: </a:t>
            </a:r>
            <a:r>
              <a:rPr lang="en-US" sz="1700" dirty="0"/>
              <a:t>All applications often involve orchestration (workflow) of multiple </a:t>
            </a:r>
            <a:r>
              <a:rPr lang="en-US" sz="1700" dirty="0" smtClean="0"/>
              <a:t>components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55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571500"/>
            <a:ext cx="2305050" cy="3524250"/>
          </a:xfrm>
        </p:spPr>
        <p:txBody>
          <a:bodyPr/>
          <a:lstStyle/>
          <a:p>
            <a:r>
              <a:rPr lang="en-US" sz="2400" dirty="0" smtClean="0"/>
              <a:t>6 Forms of MapReduce</a:t>
            </a:r>
            <a:br>
              <a:rPr lang="en-US" sz="2400" dirty="0" smtClean="0"/>
            </a:br>
            <a:r>
              <a:rPr lang="en-US" sz="2400" b="0" dirty="0" smtClean="0">
                <a:solidFill>
                  <a:schemeClr val="tx1"/>
                </a:solidFill>
              </a:rPr>
              <a:t>cover “all” </a:t>
            </a:r>
            <a:r>
              <a:rPr lang="en-US" sz="2000" b="0" dirty="0" smtClean="0">
                <a:solidFill>
                  <a:schemeClr val="tx1"/>
                </a:solidFill>
              </a:rPr>
              <a:t>circumstances</a:t>
            </a:r>
            <a:br>
              <a:rPr lang="en-US" sz="2000" b="0" dirty="0" smtClean="0">
                <a:solidFill>
                  <a:schemeClr val="tx1"/>
                </a:solidFill>
              </a:rPr>
            </a:br>
            <a:r>
              <a:rPr lang="en-US" sz="2000" b="0" dirty="0">
                <a:solidFill>
                  <a:schemeClr val="tx1"/>
                </a:solidFill>
              </a:rPr>
              <a:t/>
            </a:r>
            <a:br>
              <a:rPr lang="en-US" sz="2000" b="0" dirty="0">
                <a:solidFill>
                  <a:schemeClr val="tx1"/>
                </a:solidFill>
              </a:rPr>
            </a:br>
            <a:r>
              <a:rPr lang="en-US" sz="2000" b="0" dirty="0" smtClean="0">
                <a:solidFill>
                  <a:schemeClr val="tx1"/>
                </a:solidFill>
              </a:rPr>
              <a:t>Describes</a:t>
            </a:r>
            <a:br>
              <a:rPr lang="en-US" sz="2000" b="0" dirty="0" smtClean="0">
                <a:solidFill>
                  <a:schemeClr val="tx1"/>
                </a:solidFill>
              </a:rPr>
            </a:b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n-US" sz="2000" b="0" dirty="0" smtClean="0">
                <a:solidFill>
                  <a:schemeClr val="tx1"/>
                </a:solidFill>
              </a:rPr>
              <a:t>- Problem (Model  reflecting data)</a:t>
            </a:r>
            <a:br>
              <a:rPr lang="en-US" sz="2000" b="0" dirty="0" smtClean="0">
                <a:solidFill>
                  <a:schemeClr val="tx1"/>
                </a:solidFill>
              </a:rPr>
            </a:br>
            <a:r>
              <a:rPr lang="en-US" sz="2000" b="0" dirty="0" smtClean="0">
                <a:solidFill>
                  <a:schemeClr val="tx1"/>
                </a:solidFill>
              </a:rPr>
              <a:t> - Machine</a:t>
            </a:r>
            <a:br>
              <a:rPr lang="en-US" sz="2000" b="0" dirty="0" smtClean="0">
                <a:solidFill>
                  <a:schemeClr val="tx1"/>
                </a:solidFill>
              </a:rPr>
            </a:br>
            <a:r>
              <a:rPr lang="en-US" sz="2000" b="0" dirty="0" smtClean="0">
                <a:solidFill>
                  <a:schemeClr val="tx1"/>
                </a:solidFill>
              </a:rPr>
              <a:t> - Software</a:t>
            </a:r>
            <a:br>
              <a:rPr lang="en-US" sz="2000" b="0" dirty="0" smtClean="0">
                <a:solidFill>
                  <a:schemeClr val="tx1"/>
                </a:solidFill>
              </a:rPr>
            </a:br>
            <a:r>
              <a:rPr lang="en-US" sz="2000" b="0" dirty="0" smtClean="0">
                <a:solidFill>
                  <a:schemeClr val="tx1"/>
                </a:solidFill>
              </a:rPr>
              <a:t/>
            </a:r>
            <a:br>
              <a:rPr lang="en-US" sz="2000" b="0" dirty="0" smtClean="0">
                <a:solidFill>
                  <a:schemeClr val="tx1"/>
                </a:solidFill>
              </a:rPr>
            </a:br>
            <a:r>
              <a:rPr lang="en-US" sz="2000" b="0" dirty="0" smtClean="0">
                <a:solidFill>
                  <a:schemeClr val="tx1"/>
                </a:solidFill>
              </a:rPr>
              <a:t>Architecture</a:t>
            </a:r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82214" y="6246813"/>
            <a:ext cx="656771" cy="293913"/>
          </a:xfrm>
        </p:spPr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16"/>
          <a:stretch/>
        </p:blipFill>
        <p:spPr bwMode="auto">
          <a:xfrm>
            <a:off x="2177528" y="-64994"/>
            <a:ext cx="6947646" cy="322729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6" r="-1"/>
          <a:stretch/>
        </p:blipFill>
        <p:spPr bwMode="auto">
          <a:xfrm>
            <a:off x="2177528" y="3048000"/>
            <a:ext cx="6949865" cy="3221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2327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745" y="209078"/>
            <a:ext cx="9144000" cy="6743700"/>
            <a:chOff x="16745" y="209078"/>
            <a:chExt cx="9144000" cy="6743700"/>
          </a:xfrm>
        </p:grpSpPr>
        <p:pic>
          <p:nvPicPr>
            <p:cNvPr id="9" name="Picture 8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30"/>
            <a:stretch/>
          </p:blipFill>
          <p:spPr bwMode="auto">
            <a:xfrm>
              <a:off x="16745" y="209078"/>
              <a:ext cx="9144000" cy="67437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688856" y="5334000"/>
              <a:ext cx="2455145" cy="584775"/>
            </a:xfrm>
            <a:prstGeom prst="rect">
              <a:avLst/>
            </a:prstGeom>
            <a:solidFill>
              <a:srgbClr val="BDE2A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Green implies HPC </a:t>
              </a:r>
              <a:br>
                <a:rPr lang="en-US" sz="1600" dirty="0" smtClean="0"/>
              </a:br>
              <a:r>
                <a:rPr lang="en-US" sz="1600" dirty="0" smtClean="0"/>
                <a:t>Integration</a:t>
              </a:r>
              <a:endParaRPr lang="en-US" sz="1600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1" y="24412"/>
            <a:ext cx="914400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B50B27"/>
                </a:solidFill>
              </a:rPr>
              <a:t>Big Data and (Exascale) Simulation Convergence </a:t>
            </a:r>
            <a:r>
              <a:rPr lang="en-US" sz="2000" b="1" dirty="0" smtClean="0">
                <a:solidFill>
                  <a:srgbClr val="B50B27"/>
                </a:solidFill>
              </a:rPr>
              <a:t>II</a:t>
            </a:r>
            <a:endParaRPr lang="en-US" sz="2000" b="1" dirty="0">
              <a:solidFill>
                <a:srgbClr val="B50B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879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0782"/>
            <a:ext cx="8763000" cy="665018"/>
          </a:xfrm>
        </p:spPr>
        <p:txBody>
          <a:bodyPr/>
          <a:lstStyle/>
          <a:p>
            <a:r>
              <a:rPr lang="en-US" sz="2400" dirty="0" smtClean="0"/>
              <a:t>Work on Applications Algorithms Systems Software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294" y="533400"/>
            <a:ext cx="8380412" cy="4038600"/>
          </a:xfrm>
        </p:spPr>
        <p:txBody>
          <a:bodyPr/>
          <a:lstStyle/>
          <a:p>
            <a:r>
              <a:rPr lang="en-US" dirty="0" smtClean="0"/>
              <a:t>Biology/Bioinformatics</a:t>
            </a:r>
          </a:p>
          <a:p>
            <a:r>
              <a:rPr lang="en-US" dirty="0" smtClean="0"/>
              <a:t>Computational Finance</a:t>
            </a:r>
          </a:p>
          <a:p>
            <a:r>
              <a:rPr lang="en-US" dirty="0" smtClean="0"/>
              <a:t>Network Science and Epidemiology</a:t>
            </a:r>
          </a:p>
          <a:p>
            <a:r>
              <a:rPr lang="en-US" dirty="0" smtClean="0"/>
              <a:t>Analysis of </a:t>
            </a:r>
            <a:r>
              <a:rPr lang="en-US" dirty="0" err="1" smtClean="0"/>
              <a:t>Biomolecular</a:t>
            </a:r>
            <a:r>
              <a:rPr lang="en-US" dirty="0" smtClean="0"/>
              <a:t> Simulations</a:t>
            </a:r>
          </a:p>
          <a:p>
            <a:r>
              <a:rPr lang="en-US" dirty="0" smtClean="0"/>
              <a:t>Analysis of Remote Sensing Data</a:t>
            </a:r>
          </a:p>
          <a:p>
            <a:r>
              <a:rPr lang="en-US" dirty="0" smtClean="0"/>
              <a:t>Computer Vision</a:t>
            </a:r>
          </a:p>
          <a:p>
            <a:r>
              <a:rPr lang="en-US" dirty="0" smtClean="0"/>
              <a:t>Pathology Images</a:t>
            </a:r>
          </a:p>
          <a:p>
            <a:r>
              <a:rPr lang="en-US" dirty="0" smtClean="0"/>
              <a:t>Real time robot data</a:t>
            </a:r>
          </a:p>
          <a:p>
            <a:endParaRPr lang="en-US" dirty="0"/>
          </a:p>
          <a:p>
            <a:r>
              <a:rPr lang="en-US" dirty="0" smtClean="0"/>
              <a:t>Parallel Algorithms and Software</a:t>
            </a:r>
          </a:p>
          <a:p>
            <a:pPr lvl="1"/>
            <a:r>
              <a:rPr lang="en-US" dirty="0" smtClean="0"/>
              <a:t>Deep Learning</a:t>
            </a:r>
          </a:p>
          <a:p>
            <a:pPr lvl="1"/>
            <a:r>
              <a:rPr lang="en-US" dirty="0" smtClean="0"/>
              <a:t>Clustering</a:t>
            </a:r>
          </a:p>
          <a:p>
            <a:pPr lvl="1"/>
            <a:r>
              <a:rPr lang="en-US" dirty="0" smtClean="0"/>
              <a:t>Dimension Reduction</a:t>
            </a:r>
          </a:p>
          <a:p>
            <a:pPr lvl="1"/>
            <a:r>
              <a:rPr lang="en-US" dirty="0" smtClean="0"/>
              <a:t>Image Analysis</a:t>
            </a:r>
          </a:p>
          <a:p>
            <a:pPr lvl="1"/>
            <a:r>
              <a:rPr lang="en-US" dirty="0" smtClean="0"/>
              <a:t>Graph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08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E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1" smtClean="0">
              <a:solidFill>
                <a:srgbClr val="0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8323943" y="6291943"/>
            <a:ext cx="613228" cy="293913"/>
          </a:xfrm>
          <a:prstGeom prst="rect">
            <a:avLst/>
          </a:prstGeom>
        </p:spPr>
        <p:txBody>
          <a:bodyPr/>
          <a:lstStyle/>
          <a:p>
            <a:fld id="{C4B85148-DB98-4269-ACE6-2DF49F9918C9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3" y="289436"/>
            <a:ext cx="9114693" cy="620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96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009"/>
            <a:ext cx="9144000" cy="1143000"/>
          </a:xfrm>
        </p:spPr>
        <p:txBody>
          <a:bodyPr/>
          <a:lstStyle/>
          <a:p>
            <a:pPr algn="ctr"/>
            <a:r>
              <a:rPr lang="en-US" dirty="0" smtClean="0"/>
              <a:t>Things to do for Big Data and (Exascale) Simulation Convergence 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77" y="1066800"/>
            <a:ext cx="8980713" cy="51054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C00000"/>
                </a:solidFill>
              </a:rPr>
              <a:t>Converge Applications: </a:t>
            </a:r>
            <a:r>
              <a:rPr lang="en-US" dirty="0" smtClean="0"/>
              <a:t>Separate data and model to classify Applications and Benchmarks across Big Data and Big Simulations to give </a:t>
            </a:r>
            <a:r>
              <a:rPr lang="en-US" b="1" dirty="0" smtClean="0">
                <a:solidFill>
                  <a:srgbClr val="C00000"/>
                </a:solidFill>
              </a:rPr>
              <a:t>Convergence Diamonds </a:t>
            </a:r>
            <a:r>
              <a:rPr lang="en-US" dirty="0" smtClean="0"/>
              <a:t>with 64 </a:t>
            </a:r>
            <a:r>
              <a:rPr lang="en-US" b="1" dirty="0" smtClean="0">
                <a:solidFill>
                  <a:srgbClr val="C00000"/>
                </a:solidFill>
              </a:rPr>
              <a:t>facets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Indicated how to extend Big Data Ogres (50) to Big Simulations by looking separately</a:t>
            </a:r>
            <a:r>
              <a:rPr lang="en-US" dirty="0"/>
              <a:t> </a:t>
            </a:r>
            <a:r>
              <a:rPr lang="en-US" dirty="0" smtClean="0"/>
              <a:t>at model and data in Ogres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Diamonds have four views or collections of facets</a:t>
            </a:r>
            <a:r>
              <a:rPr lang="en-US" dirty="0"/>
              <a:t>: </a:t>
            </a:r>
            <a:r>
              <a:rPr lang="en-US" dirty="0" smtClean="0"/>
              <a:t>Problem Architecture; Execution; Data </a:t>
            </a:r>
            <a:r>
              <a:rPr lang="en-US" dirty="0"/>
              <a:t>Source and </a:t>
            </a:r>
            <a:r>
              <a:rPr lang="en-US" dirty="0" smtClean="0"/>
              <a:t>Style; Processing view covering Big Data  and Big Simulation Processing</a:t>
            </a:r>
            <a:endParaRPr lang="en-US" dirty="0"/>
          </a:p>
          <a:p>
            <a:pPr lvl="1">
              <a:spcBef>
                <a:spcPts val="0"/>
              </a:spcBef>
            </a:pPr>
            <a:r>
              <a:rPr lang="en-US" dirty="0" smtClean="0"/>
              <a:t>Facets cover data, model or their combination – the problem or application</a:t>
            </a:r>
          </a:p>
          <a:p>
            <a:pPr lvl="2">
              <a:spcBef>
                <a:spcPts val="0"/>
              </a:spcBef>
            </a:pPr>
            <a:r>
              <a:rPr lang="en-US" dirty="0" smtClean="0"/>
              <a:t>16 System Facets; 16 Data Facets; 32 Model Facets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Note Simulation Processing View has similarities to old parallel computing benchmarks</a:t>
            </a:r>
            <a:endParaRPr lang="en-US" dirty="0" smtClean="0">
              <a:solidFill>
                <a:srgbClr val="C00000"/>
              </a:solidFill>
            </a:endParaRPr>
          </a:p>
          <a:p>
            <a:pPr lvl="1"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8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009"/>
            <a:ext cx="9144000" cy="1143000"/>
          </a:xfrm>
        </p:spPr>
        <p:txBody>
          <a:bodyPr/>
          <a:lstStyle/>
          <a:p>
            <a:pPr algn="ctr"/>
            <a:r>
              <a:rPr lang="en-US" dirty="0" smtClean="0"/>
              <a:t>Things to do for Big Data and (Exascale) Sim</a:t>
            </a:r>
            <a:r>
              <a:rPr lang="en-US" dirty="0" smtClean="0">
                <a:solidFill>
                  <a:srgbClr val="C00000"/>
                </a:solidFill>
              </a:rPr>
              <a:t>ul</a:t>
            </a:r>
            <a:r>
              <a:rPr lang="en-US" dirty="0" smtClean="0"/>
              <a:t>ation Convergence IV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6709"/>
            <a:ext cx="9144000" cy="492118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800" b="1" dirty="0">
                <a:solidFill>
                  <a:srgbClr val="B50B27"/>
                </a:solidFill>
              </a:rPr>
              <a:t>Convergence Benchmarks: </a:t>
            </a:r>
            <a:r>
              <a:rPr lang="en-US" sz="1800" dirty="0"/>
              <a:t>we will use benchmarks that cover the facets of the convergence diamonds i.e. cover big data and </a:t>
            </a:r>
            <a:r>
              <a:rPr lang="en-US" sz="1800" dirty="0" smtClean="0"/>
              <a:t>simulations; 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As </a:t>
            </a:r>
            <a:r>
              <a:rPr lang="en-US" sz="1800" dirty="0"/>
              <a:t>we separate data and model, compute intensive simulation benchmarks (e.g. solve partial differential equation) will be linked with data analytics (the model in big data)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IU focus SPIDAL (Scalable Parallel Interoperable Data Analytics Library) with high performance clustering, dimension </a:t>
            </a:r>
            <a:r>
              <a:rPr lang="en-US" sz="1800" dirty="0" smtClean="0"/>
              <a:t>reduction, graphs, image processing as well as </a:t>
            </a:r>
            <a:r>
              <a:rPr lang="en-US" sz="1800" dirty="0" err="1" smtClean="0"/>
              <a:t>MLlib</a:t>
            </a:r>
            <a:r>
              <a:rPr lang="en-US" sz="1800" dirty="0" smtClean="0"/>
              <a:t> will </a:t>
            </a:r>
            <a:r>
              <a:rPr lang="en-US" sz="1800" dirty="0"/>
              <a:t>be linked to core PDE solvers to explore the communication layer of parallel </a:t>
            </a:r>
            <a:r>
              <a:rPr lang="en-US" sz="1800" dirty="0" smtClean="0"/>
              <a:t>middleware</a:t>
            </a:r>
            <a:endParaRPr lang="en-US" sz="1800" dirty="0"/>
          </a:p>
          <a:p>
            <a:pPr lvl="1">
              <a:spcBef>
                <a:spcPts val="0"/>
              </a:spcBef>
            </a:pPr>
            <a:r>
              <a:rPr lang="en-US" sz="1800" dirty="0"/>
              <a:t>Maybe integrating data and simulation is an interesting idea in benchmark </a:t>
            </a:r>
            <a:r>
              <a:rPr lang="en-US" sz="1800" dirty="0" smtClean="0"/>
              <a:t>sets</a:t>
            </a:r>
          </a:p>
          <a:p>
            <a:pPr>
              <a:spcBef>
                <a:spcPts val="0"/>
              </a:spcBef>
            </a:pPr>
            <a:r>
              <a:rPr lang="en-US" sz="1800" b="1" dirty="0" smtClean="0">
                <a:solidFill>
                  <a:srgbClr val="C00000"/>
                </a:solidFill>
              </a:rPr>
              <a:t>Convergence Programming Model</a:t>
            </a:r>
            <a:endParaRPr lang="en-US" sz="1800" b="1" dirty="0">
              <a:solidFill>
                <a:srgbClr val="C00000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sz="1800" dirty="0" smtClean="0"/>
              <a:t>Note </a:t>
            </a:r>
            <a:r>
              <a:rPr lang="en-US" sz="1800" dirty="0"/>
              <a:t>parameter servers used in machine learning will be mimicked by collective operators invoked on distributed parameter (model) </a:t>
            </a:r>
            <a:r>
              <a:rPr lang="en-US" sz="1800" dirty="0" smtClean="0"/>
              <a:t>storage</a:t>
            </a:r>
            <a:endParaRPr lang="en-US" sz="1800" dirty="0"/>
          </a:p>
          <a:p>
            <a:pPr lvl="1">
              <a:spcBef>
                <a:spcPts val="0"/>
              </a:spcBef>
            </a:pPr>
            <a:r>
              <a:rPr lang="en-US" sz="1800" dirty="0"/>
              <a:t>E.g. Harp as Hadoop HPC Plug-in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There should </a:t>
            </a:r>
            <a:r>
              <a:rPr lang="en-US" sz="1800" dirty="0"/>
              <a:t>be interest in using Big Data software systems to support exascale simulations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Streaming solutions from </a:t>
            </a:r>
            <a:r>
              <a:rPr lang="en-US" sz="1800" dirty="0" err="1"/>
              <a:t>IoT</a:t>
            </a:r>
            <a:r>
              <a:rPr lang="en-US" sz="1800" dirty="0"/>
              <a:t> to analysis of astronomy and LHC data will drive high performance versions of Apache streaming </a:t>
            </a:r>
            <a:r>
              <a:rPr lang="en-US" sz="1800" dirty="0" smtClean="0"/>
              <a:t>systems</a:t>
            </a:r>
          </a:p>
          <a:p>
            <a:pPr>
              <a:spcBef>
                <a:spcPts val="0"/>
              </a:spcBef>
            </a:pPr>
            <a:endParaRPr lang="en-US" sz="1800" dirty="0" smtClean="0">
              <a:solidFill>
                <a:srgbClr val="C00000"/>
              </a:solidFill>
            </a:endParaRPr>
          </a:p>
          <a:p>
            <a:pPr lvl="1">
              <a:spcBef>
                <a:spcPts val="0"/>
              </a:spcBef>
            </a:pPr>
            <a:endParaRPr lang="en-US" sz="1800" dirty="0" smtClean="0"/>
          </a:p>
          <a:p>
            <a:pPr>
              <a:spcBef>
                <a:spcPts val="0"/>
              </a:spcBef>
            </a:pPr>
            <a:endParaRPr lang="en-US" sz="1800" dirty="0" smtClean="0"/>
          </a:p>
          <a:p>
            <a:pPr>
              <a:spcBef>
                <a:spcPts val="0"/>
              </a:spcBef>
            </a:pPr>
            <a:endParaRPr 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194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009"/>
            <a:ext cx="9144000" cy="1143000"/>
          </a:xfrm>
        </p:spPr>
        <p:txBody>
          <a:bodyPr/>
          <a:lstStyle/>
          <a:p>
            <a:pPr algn="ctr"/>
            <a:r>
              <a:rPr lang="en-US" dirty="0" smtClean="0"/>
              <a:t>Things to do for Big Data and (Exascale) Simulation Convergence 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71009"/>
            <a:ext cx="8980713" cy="478846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rgbClr val="C00000"/>
                </a:solidFill>
              </a:rPr>
              <a:t>Converge Language: </a:t>
            </a:r>
            <a:r>
              <a:rPr lang="en-US" sz="2400" dirty="0" smtClean="0"/>
              <a:t>Make Java run as fast as C++ (Java Grande) for computing and communication – see following slide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Surprising that so much Big Data work in industry but basic high performance Java methodology and tools missing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Needs some work as no agreed </a:t>
            </a:r>
            <a:r>
              <a:rPr lang="en-US" sz="2400" dirty="0" err="1" smtClean="0"/>
              <a:t>OpenMP</a:t>
            </a:r>
            <a:r>
              <a:rPr lang="en-US" sz="2400" dirty="0" smtClean="0"/>
              <a:t> for Java parallel threads</a:t>
            </a:r>
          </a:p>
          <a:p>
            <a:pPr lvl="1">
              <a:spcBef>
                <a:spcPts val="0"/>
              </a:spcBef>
            </a:pPr>
            <a:r>
              <a:rPr lang="en-US" sz="2400" dirty="0" err="1" smtClean="0"/>
              <a:t>OpenMPI</a:t>
            </a:r>
            <a:r>
              <a:rPr lang="en-US" sz="2400" dirty="0" smtClean="0"/>
              <a:t> supports Java but needs enhancements to get best performance on needed collectives (For C++ and Java)</a:t>
            </a:r>
          </a:p>
          <a:p>
            <a:pPr lvl="1">
              <a:spcBef>
                <a:spcPts val="0"/>
              </a:spcBef>
            </a:pPr>
            <a:r>
              <a:rPr lang="en-US" sz="2400" b="1" dirty="0" smtClean="0">
                <a:solidFill>
                  <a:srgbClr val="C00000"/>
                </a:solidFill>
              </a:rPr>
              <a:t>Convergence Language Grande </a:t>
            </a:r>
            <a:r>
              <a:rPr lang="en-US" sz="2400" dirty="0" smtClean="0"/>
              <a:t>should support Python, Java (Scala), C/C++ (Fortran) </a:t>
            </a:r>
          </a:p>
          <a:p>
            <a:pPr lvl="1">
              <a:spcBef>
                <a:spcPts val="0"/>
              </a:spcBef>
            </a:pPr>
            <a:endParaRPr lang="en-US" sz="2400" dirty="0" smtClean="0"/>
          </a:p>
          <a:p>
            <a:pPr>
              <a:spcBef>
                <a:spcPts val="0"/>
              </a:spcBef>
            </a:pPr>
            <a:endParaRPr lang="en-US" sz="2400" dirty="0" smtClean="0"/>
          </a:p>
          <a:p>
            <a:pPr>
              <a:spcBef>
                <a:spcPts val="0"/>
              </a:spcBef>
            </a:pP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461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962" y="576551"/>
            <a:ext cx="8860038" cy="724889"/>
          </a:xfrm>
        </p:spPr>
        <p:txBody>
          <a:bodyPr/>
          <a:lstStyle/>
          <a:p>
            <a:r>
              <a:rPr lang="en-US" dirty="0" smtClean="0"/>
              <a:t>Java MPI performs better than Threads I</a:t>
            </a:r>
            <a:br>
              <a:rPr lang="en-US" dirty="0" smtClean="0"/>
            </a:br>
            <a:r>
              <a:rPr lang="en-US" sz="2000" b="0" dirty="0" smtClean="0"/>
              <a:t>128 24 core Haswell nodes</a:t>
            </a:r>
            <a:br>
              <a:rPr lang="en-US" sz="2000" b="0" dirty="0" smtClean="0"/>
            </a:br>
            <a:r>
              <a:rPr lang="en-US" sz="2000" b="0" dirty="0" smtClean="0"/>
              <a:t>Default MPI much worse than threads</a:t>
            </a:r>
            <a:br>
              <a:rPr lang="en-US" sz="2000" b="0" dirty="0" smtClean="0"/>
            </a:br>
            <a:r>
              <a:rPr lang="en-US" sz="2000" b="0" dirty="0" smtClean="0"/>
              <a:t>Optimized MPI using shared memory node-based messaging is much better than threads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25" y="1743877"/>
            <a:ext cx="9168425" cy="512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68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75" y="162689"/>
            <a:ext cx="8860038" cy="724889"/>
          </a:xfrm>
        </p:spPr>
        <p:txBody>
          <a:bodyPr/>
          <a:lstStyle/>
          <a:p>
            <a:r>
              <a:rPr lang="en-US" dirty="0" smtClean="0"/>
              <a:t>Java MPI performs better than Threads II</a:t>
            </a:r>
            <a:br>
              <a:rPr lang="en-US" dirty="0" smtClean="0"/>
            </a:br>
            <a:r>
              <a:rPr lang="en-US" sz="2800" b="0" dirty="0" smtClean="0"/>
              <a:t>128 24 core Haswell nodes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9031" y="1147135"/>
            <a:ext cx="9023325" cy="5723905"/>
            <a:chOff x="-576306" y="-3689952"/>
            <a:chExt cx="9143999" cy="572390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6306" y="-3689952"/>
              <a:ext cx="9143999" cy="572390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06491" y="-3264836"/>
              <a:ext cx="256993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200K Dataset Speedup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03645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3190" y="6626"/>
            <a:ext cx="9044609" cy="4108174"/>
            <a:chOff x="23191" y="6626"/>
            <a:chExt cx="8839200" cy="39624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833" t="16176" r="2500" b="7355"/>
            <a:stretch/>
          </p:blipFill>
          <p:spPr>
            <a:xfrm>
              <a:off x="23191" y="6626"/>
              <a:ext cx="8839200" cy="39624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28600" y="3124200"/>
              <a:ext cx="321434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Oct 25 2013 velocities</a:t>
              </a:r>
              <a:endParaRPr lang="en-US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169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0479"/>
          </a:xfrm>
        </p:spPr>
        <p:txBody>
          <a:bodyPr>
            <a:normAutofit/>
          </a:bodyPr>
          <a:lstStyle/>
          <a:p>
            <a:r>
              <a:rPr lang="en-US" b="1" dirty="0" smtClean="0"/>
              <a:t>Digital Science Center Research Areas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88357"/>
            <a:ext cx="9144000" cy="4750443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Digital Science Center </a:t>
            </a:r>
            <a:r>
              <a:rPr lang="en-US" sz="2800" b="1" dirty="0" smtClean="0">
                <a:solidFill>
                  <a:srgbClr val="B30838"/>
                </a:solidFill>
              </a:rPr>
              <a:t>Facilities</a:t>
            </a:r>
          </a:p>
          <a:p>
            <a:r>
              <a:rPr lang="en-US" sz="2800" b="1" dirty="0" err="1" smtClean="0">
                <a:solidFill>
                  <a:srgbClr val="B30838"/>
                </a:solidFill>
              </a:rPr>
              <a:t>RaPyDLI</a:t>
            </a:r>
            <a:r>
              <a:rPr lang="en-US" sz="2800" dirty="0" smtClean="0"/>
              <a:t> Deep Learning Environment</a:t>
            </a:r>
          </a:p>
          <a:p>
            <a:r>
              <a:rPr lang="en-US" sz="2800" b="1" dirty="0" smtClean="0">
                <a:solidFill>
                  <a:srgbClr val="B30838"/>
                </a:solidFill>
              </a:rPr>
              <a:t>SPIDAL </a:t>
            </a:r>
            <a:r>
              <a:rPr lang="en-US" sz="2800" dirty="0" smtClean="0"/>
              <a:t>Scalable Data Analytics Library</a:t>
            </a:r>
          </a:p>
          <a:p>
            <a:r>
              <a:rPr lang="en-US" sz="2800" b="1" dirty="0" smtClean="0">
                <a:solidFill>
                  <a:srgbClr val="B30838"/>
                </a:solidFill>
              </a:rPr>
              <a:t>MIDAS </a:t>
            </a:r>
            <a:r>
              <a:rPr lang="en-US" sz="2800" dirty="0" smtClean="0"/>
              <a:t>Big Data Software</a:t>
            </a:r>
          </a:p>
          <a:p>
            <a:r>
              <a:rPr lang="en-US" sz="2800" b="1" dirty="0" smtClean="0">
                <a:solidFill>
                  <a:srgbClr val="B30838"/>
                </a:solidFill>
              </a:rPr>
              <a:t>Big Data and HPC Convergence Diamonds </a:t>
            </a:r>
            <a:r>
              <a:rPr lang="en-US" sz="2800" dirty="0"/>
              <a:t>Application</a:t>
            </a:r>
            <a:r>
              <a:rPr lang="en-US" sz="2800" b="1" dirty="0" smtClean="0">
                <a:solidFill>
                  <a:srgbClr val="B30838"/>
                </a:solidFill>
              </a:rPr>
              <a:t> </a:t>
            </a:r>
            <a:r>
              <a:rPr lang="en-US" sz="2800" dirty="0" smtClean="0"/>
              <a:t>Classification and Benchmarks</a:t>
            </a:r>
          </a:p>
          <a:p>
            <a:r>
              <a:rPr lang="en-US" sz="2800" b="1" dirty="0" err="1">
                <a:solidFill>
                  <a:srgbClr val="B30838"/>
                </a:solidFill>
              </a:rPr>
              <a:t>CloudIOT</a:t>
            </a:r>
            <a:r>
              <a:rPr lang="en-US" sz="2800" dirty="0"/>
              <a:t> Internet of Things Environment</a:t>
            </a:r>
          </a:p>
          <a:p>
            <a:r>
              <a:rPr lang="en-US" sz="2800" b="1" dirty="0" err="1" smtClean="0">
                <a:solidFill>
                  <a:srgbClr val="B30838"/>
                </a:solidFill>
              </a:rPr>
              <a:t>Cloudmesh</a:t>
            </a:r>
            <a:r>
              <a:rPr lang="en-US" sz="2800" b="1" dirty="0" smtClean="0">
                <a:solidFill>
                  <a:srgbClr val="B30838"/>
                </a:solidFill>
              </a:rPr>
              <a:t> </a:t>
            </a:r>
            <a:r>
              <a:rPr lang="en-US" sz="2800" dirty="0" smtClean="0"/>
              <a:t>Cloud and Bare metal Automation</a:t>
            </a:r>
          </a:p>
          <a:p>
            <a:r>
              <a:rPr lang="en-US" sz="2800" b="1" dirty="0" smtClean="0">
                <a:solidFill>
                  <a:srgbClr val="B30838"/>
                </a:solidFill>
              </a:rPr>
              <a:t>XSEDE TAS </a:t>
            </a:r>
            <a:r>
              <a:rPr lang="en-US" sz="2800" dirty="0" smtClean="0"/>
              <a:t>Monitoring citations and system metrics</a:t>
            </a:r>
          </a:p>
          <a:p>
            <a:r>
              <a:rPr lang="en-US" sz="2800" b="1" dirty="0" smtClean="0">
                <a:solidFill>
                  <a:srgbClr val="B30838"/>
                </a:solidFill>
              </a:rPr>
              <a:t>Data Science Education </a:t>
            </a:r>
            <a:r>
              <a:rPr lang="en-US" sz="2800" dirty="0" smtClean="0"/>
              <a:t>with MOOC’s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285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91"/>
            <a:ext cx="8229600" cy="771287"/>
          </a:xfrm>
        </p:spPr>
        <p:txBody>
          <a:bodyPr/>
          <a:lstStyle/>
          <a:p>
            <a:r>
              <a:rPr lang="en-US" b="1" dirty="0" smtClean="0"/>
              <a:t>DSC Computing Systems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075122"/>
          </a:xfrm>
        </p:spPr>
        <p:txBody>
          <a:bodyPr>
            <a:noAutofit/>
          </a:bodyPr>
          <a:lstStyle/>
          <a:p>
            <a:r>
              <a:rPr lang="en-US" sz="2200" dirty="0" smtClean="0"/>
              <a:t>128 node Haswell based system (Juliet)</a:t>
            </a:r>
          </a:p>
          <a:p>
            <a:pPr lvl="1"/>
            <a:r>
              <a:rPr lang="en-US" sz="2200" dirty="0" smtClean="0"/>
              <a:t>128 GB memory per node</a:t>
            </a:r>
          </a:p>
          <a:p>
            <a:pPr lvl="1"/>
            <a:r>
              <a:rPr lang="en-US" sz="2200" dirty="0" smtClean="0"/>
              <a:t>Substantial conventional disk per node (8TB) plus PCI based SSD</a:t>
            </a:r>
          </a:p>
          <a:p>
            <a:pPr lvl="1"/>
            <a:r>
              <a:rPr lang="en-US" sz="2200" dirty="0" err="1" smtClean="0"/>
              <a:t>Infiniband</a:t>
            </a:r>
            <a:r>
              <a:rPr lang="en-US" sz="2200" dirty="0" smtClean="0"/>
              <a:t> with SR-IOV</a:t>
            </a:r>
          </a:p>
          <a:p>
            <a:pPr lvl="1"/>
            <a:r>
              <a:rPr lang="en-US" sz="2200" dirty="0" smtClean="0"/>
              <a:t>24 and 36 core nodes (3456 total cores)</a:t>
            </a:r>
          </a:p>
          <a:p>
            <a:r>
              <a:rPr lang="en-US" sz="2200" dirty="0"/>
              <a:t>Working with SDSC on NSF XSEDE Comet System (</a:t>
            </a:r>
            <a:r>
              <a:rPr lang="en-US" sz="2200" dirty="0" err="1"/>
              <a:t>Haswell</a:t>
            </a:r>
            <a:r>
              <a:rPr lang="en-US" sz="2200" dirty="0"/>
              <a:t> 47,776 </a:t>
            </a:r>
            <a:r>
              <a:rPr lang="en-US" sz="2200" dirty="0" smtClean="0"/>
              <a:t>cores)</a:t>
            </a:r>
            <a:endParaRPr lang="en-US" sz="2200" dirty="0"/>
          </a:p>
          <a:p>
            <a:r>
              <a:rPr lang="en-US" sz="2200" dirty="0" smtClean="0"/>
              <a:t>Older machines</a:t>
            </a:r>
          </a:p>
          <a:p>
            <a:pPr lvl="1"/>
            <a:r>
              <a:rPr lang="en-US" sz="2200" dirty="0" smtClean="0"/>
              <a:t>India (128 nodes, 1024 cores), Bravo (16 nodes, 128 cores), Delta(16 nodes, 192 cores), Echo(16  nodes, 192 cores), Tempest (32 nodes, 768 cores) with large memory, large disk and GPU</a:t>
            </a:r>
          </a:p>
          <a:p>
            <a:r>
              <a:rPr lang="en-US" sz="2200" dirty="0" smtClean="0"/>
              <a:t>Optimized </a:t>
            </a:r>
            <a:r>
              <a:rPr lang="en-US" sz="2200" dirty="0"/>
              <a:t>for Cloud research and </a:t>
            </a:r>
            <a:r>
              <a:rPr lang="en-US" sz="2200" dirty="0" smtClean="0"/>
              <a:t>Large scale Data </a:t>
            </a:r>
            <a:r>
              <a:rPr lang="en-US" sz="2200" dirty="0"/>
              <a:t>analytics exploring storage models, algorithms</a:t>
            </a:r>
          </a:p>
          <a:p>
            <a:r>
              <a:rPr lang="en-US" sz="2200" dirty="0" smtClean="0"/>
              <a:t>Build technology to support high performance virtual clusters</a:t>
            </a:r>
            <a:endParaRPr lang="en-US" sz="2200" dirty="0"/>
          </a:p>
          <a:p>
            <a:pPr lvl="1"/>
            <a:endParaRPr lang="en-US" sz="2200" dirty="0" smtClean="0"/>
          </a:p>
          <a:p>
            <a:pPr lvl="1"/>
            <a:endParaRPr lang="en-US" sz="2200" dirty="0" smtClean="0"/>
          </a:p>
          <a:p>
            <a:pPr lvl="1"/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08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23"/>
            <a:ext cx="9144000" cy="736381"/>
          </a:xfrm>
        </p:spPr>
        <p:txBody>
          <a:bodyPr>
            <a:normAutofit fontScale="90000"/>
          </a:bodyPr>
          <a:lstStyle/>
          <a:p>
            <a:r>
              <a:rPr lang="en-US" sz="3600" b="1" dirty="0" err="1" smtClean="0"/>
              <a:t>Cloudmesh</a:t>
            </a:r>
            <a:r>
              <a:rPr lang="en-US" sz="3600" b="1" dirty="0" smtClean="0"/>
              <a:t> Software Defined System Toolkit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3" y="2487168"/>
            <a:ext cx="6915758" cy="437083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0" y="693323"/>
            <a:ext cx="9144000" cy="1892709"/>
          </a:xfrm>
        </p:spPr>
        <p:txBody>
          <a:bodyPr>
            <a:normAutofit fontScale="92500"/>
          </a:bodyPr>
          <a:lstStyle/>
          <a:p>
            <a:r>
              <a:rPr lang="en-US" sz="2400" dirty="0" err="1" smtClean="0"/>
              <a:t>Cloudmesh</a:t>
            </a:r>
            <a:r>
              <a:rPr lang="en-US" sz="2400" dirty="0"/>
              <a:t> Open source </a:t>
            </a:r>
            <a:r>
              <a:rPr lang="en-US" sz="2400" dirty="0">
                <a:hlinkClick r:id="rId4"/>
              </a:rPr>
              <a:t>http://cloudmesh.github.io/</a:t>
            </a:r>
            <a:r>
              <a:rPr lang="en-US" sz="2400" dirty="0"/>
              <a:t> </a:t>
            </a:r>
            <a:r>
              <a:rPr lang="en-US" sz="2400" dirty="0" smtClean="0"/>
              <a:t>supporting</a:t>
            </a:r>
          </a:p>
          <a:p>
            <a:pPr lvl="1"/>
            <a:r>
              <a:rPr lang="en-US" sz="2000" dirty="0" smtClean="0"/>
              <a:t>The ability to </a:t>
            </a:r>
            <a:r>
              <a:rPr lang="en-US" sz="2000" b="1" dirty="0" smtClean="0"/>
              <a:t>federate</a:t>
            </a:r>
            <a:r>
              <a:rPr lang="en-US" sz="2000" dirty="0" smtClean="0"/>
              <a:t> a number of </a:t>
            </a:r>
            <a:r>
              <a:rPr lang="en-US" sz="2000" b="1" dirty="0" smtClean="0"/>
              <a:t>resources</a:t>
            </a:r>
            <a:r>
              <a:rPr lang="en-US" sz="2000" dirty="0" smtClean="0"/>
              <a:t> from academia and industry. This includes existing </a:t>
            </a:r>
            <a:r>
              <a:rPr lang="en-US" sz="2000" dirty="0" err="1" smtClean="0">
                <a:solidFill>
                  <a:srgbClr val="FF0000"/>
                </a:solidFill>
              </a:rPr>
              <a:t>FutureSystems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infrastructure</a:t>
            </a:r>
            <a:r>
              <a:rPr lang="en-US" sz="2000" dirty="0" smtClean="0">
                <a:solidFill>
                  <a:srgbClr val="FF0000"/>
                </a:solidFill>
              </a:rPr>
              <a:t>, Amazon Web Services, Azure, HP Cloud, Karlsruhe</a:t>
            </a:r>
            <a:r>
              <a:rPr lang="en-US" sz="2000" dirty="0" smtClean="0"/>
              <a:t> using several </a:t>
            </a:r>
            <a:r>
              <a:rPr lang="en-US" sz="2000" dirty="0" err="1" smtClean="0"/>
              <a:t>IaaS</a:t>
            </a:r>
            <a:r>
              <a:rPr lang="en-US" sz="2000" dirty="0" smtClean="0"/>
              <a:t> frameworks </a:t>
            </a:r>
          </a:p>
          <a:p>
            <a:pPr lvl="1"/>
            <a:r>
              <a:rPr lang="en-US" sz="2000" dirty="0" err="1"/>
              <a:t>IPython</a:t>
            </a:r>
            <a:r>
              <a:rPr lang="en-US" sz="2000" dirty="0"/>
              <a:t>-based </a:t>
            </a:r>
            <a:r>
              <a:rPr lang="en-US" sz="2000" b="1" dirty="0"/>
              <a:t>workflow </a:t>
            </a:r>
            <a:r>
              <a:rPr lang="en-US" sz="2000" dirty="0"/>
              <a:t>as an interoperable </a:t>
            </a:r>
            <a:r>
              <a:rPr lang="en-US" sz="2000" b="1" dirty="0" smtClean="0"/>
              <a:t>onramp</a:t>
            </a:r>
          </a:p>
          <a:p>
            <a:endParaRPr lang="en-US" sz="2400" b="1" dirty="0" smtClean="0"/>
          </a:p>
          <a:p>
            <a:pPr lvl="1"/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7014575" y="2133600"/>
            <a:ext cx="212942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Supports </a:t>
            </a:r>
            <a:r>
              <a:rPr lang="en-US" sz="2000" b="1" dirty="0"/>
              <a:t>reproducible computing </a:t>
            </a:r>
            <a:r>
              <a:rPr lang="en-US" sz="2000" b="1" dirty="0" smtClean="0"/>
              <a:t>environments</a:t>
            </a:r>
          </a:p>
          <a:p>
            <a:endParaRPr lang="en-US" sz="2000" b="1" dirty="0"/>
          </a:p>
          <a:p>
            <a:r>
              <a:rPr lang="en-US" sz="2000" b="1" dirty="0"/>
              <a:t>Uses internally </a:t>
            </a:r>
            <a:r>
              <a:rPr lang="en-US" sz="2000" dirty="0" err="1"/>
              <a:t>Libcloud</a:t>
            </a:r>
            <a:r>
              <a:rPr lang="en-US" sz="2000" dirty="0"/>
              <a:t> and Cobbler</a:t>
            </a:r>
          </a:p>
          <a:p>
            <a:r>
              <a:rPr lang="en-US" sz="2000" dirty="0"/>
              <a:t>Celery Task/Query manager (AMQP - </a:t>
            </a:r>
            <a:r>
              <a:rPr lang="en-US" sz="2000" dirty="0" err="1"/>
              <a:t>RabbitMQ</a:t>
            </a:r>
            <a:r>
              <a:rPr lang="en-US" sz="2000" dirty="0"/>
              <a:t>)</a:t>
            </a:r>
          </a:p>
          <a:p>
            <a:r>
              <a:rPr lang="en-US" sz="2000" dirty="0" err="1"/>
              <a:t>MongoDB</a:t>
            </a:r>
            <a:endParaRPr lang="en-US" sz="2000" b="1" dirty="0" smtClean="0"/>
          </a:p>
          <a:p>
            <a:endParaRPr lang="en-US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-31595" y="2487168"/>
            <a:ext cx="24673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 smtClean="0"/>
              <a:t>Gregor</a:t>
            </a:r>
            <a:r>
              <a:rPr lang="en-US" sz="1800" dirty="0" smtClean="0"/>
              <a:t> von </a:t>
            </a:r>
            <a:r>
              <a:rPr lang="en-US" sz="1800" dirty="0" err="1" smtClean="0"/>
              <a:t>Laszewski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err="1" smtClean="0"/>
              <a:t>Fugang</a:t>
            </a:r>
            <a:r>
              <a:rPr lang="en-US" sz="1800" dirty="0" smtClean="0"/>
              <a:t> Wang</a:t>
            </a:r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7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97"/>
    </mc:Choice>
    <mc:Fallback xmlns="">
      <p:transition spd="slow" advTm="5809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1074" y="83720"/>
            <a:ext cx="3120013" cy="760342"/>
          </a:xfrm>
        </p:spPr>
        <p:txBody>
          <a:bodyPr>
            <a:normAutofit/>
          </a:bodyPr>
          <a:lstStyle/>
          <a:p>
            <a:r>
              <a:rPr lang="en-US" dirty="0" err="1" smtClean="0"/>
              <a:t>IOTCloud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062194" y="723481"/>
            <a:ext cx="4081806" cy="6134519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latin typeface="Calibri" panose="020F0502020204030204" pitchFamily="34" charset="0"/>
              </a:rPr>
              <a:t>Device </a:t>
            </a:r>
            <a:r>
              <a:rPr lang="en-US" sz="2000" b="1" dirty="0" smtClean="0"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000" b="1" dirty="0" err="1" smtClean="0">
                <a:latin typeface="Calibri" panose="020F0502020204030204" pitchFamily="34" charset="0"/>
                <a:sym typeface="Wingdings" panose="05000000000000000000" pitchFamily="2" charset="2"/>
              </a:rPr>
              <a:t>Pub-SubStorm</a:t>
            </a:r>
            <a:r>
              <a:rPr lang="en-US" sz="2000" b="1" dirty="0" smtClean="0">
                <a:latin typeface="Calibri" panose="020F0502020204030204" pitchFamily="34" charset="0"/>
                <a:sym typeface="Wingdings" panose="05000000000000000000" pitchFamily="2" charset="2"/>
              </a:rPr>
              <a:t>  </a:t>
            </a:r>
            <a:r>
              <a:rPr lang="en-US" sz="2000" b="1" dirty="0" err="1" smtClean="0">
                <a:latin typeface="Calibri" panose="020F0502020204030204" pitchFamily="34" charset="0"/>
                <a:sym typeface="Wingdings" panose="05000000000000000000" pitchFamily="2" charset="2"/>
              </a:rPr>
              <a:t>Datastore</a:t>
            </a:r>
            <a:r>
              <a:rPr lang="en-US" sz="2000" b="1" dirty="0" smtClean="0">
                <a:latin typeface="Calibri" panose="020F0502020204030204" pitchFamily="34" charset="0"/>
                <a:sym typeface="Wingdings" panose="05000000000000000000" pitchFamily="2" charset="2"/>
              </a:rPr>
              <a:t>  Data Analysis</a:t>
            </a:r>
          </a:p>
          <a:p>
            <a:r>
              <a:rPr lang="en-US" sz="2000" b="1" dirty="0" smtClean="0">
                <a:latin typeface="Calibri" panose="020F0502020204030204" pitchFamily="34" charset="0"/>
              </a:rPr>
              <a:t>Apache Storm </a:t>
            </a:r>
            <a:r>
              <a:rPr lang="en-US" sz="2000" dirty="0">
                <a:latin typeface="Calibri" panose="020F0502020204030204" pitchFamily="34" charset="0"/>
              </a:rPr>
              <a:t>provides scalable distributed system for processing </a:t>
            </a:r>
            <a:r>
              <a:rPr lang="en-US" sz="2000" dirty="0" smtClean="0">
                <a:latin typeface="Calibri" panose="020F0502020204030204" pitchFamily="34" charset="0"/>
              </a:rPr>
              <a:t>data </a:t>
            </a:r>
            <a:r>
              <a:rPr lang="en-US" sz="2000" dirty="0">
                <a:latin typeface="Calibri" panose="020F0502020204030204" pitchFamily="34" charset="0"/>
              </a:rPr>
              <a:t>streams coming from </a:t>
            </a:r>
            <a:r>
              <a:rPr lang="en-US" sz="2000" dirty="0" smtClean="0">
                <a:latin typeface="Calibri" panose="020F0502020204030204" pitchFamily="34" charset="0"/>
              </a:rPr>
              <a:t>devices </a:t>
            </a:r>
            <a:r>
              <a:rPr lang="en-US" sz="2000" dirty="0">
                <a:latin typeface="Calibri" panose="020F0502020204030204" pitchFamily="34" charset="0"/>
              </a:rPr>
              <a:t>in real time. </a:t>
            </a:r>
            <a:endParaRPr lang="en-US" sz="2000" dirty="0" smtClean="0">
              <a:latin typeface="Calibri" panose="020F0502020204030204" pitchFamily="34" charset="0"/>
            </a:endParaRPr>
          </a:p>
          <a:p>
            <a:r>
              <a:rPr lang="en-US" sz="2000" dirty="0" smtClean="0">
                <a:latin typeface="Calibri" panose="020F0502020204030204" pitchFamily="34" charset="0"/>
              </a:rPr>
              <a:t>For </a:t>
            </a:r>
            <a:r>
              <a:rPr lang="en-US" sz="2000" dirty="0">
                <a:latin typeface="Calibri" panose="020F0502020204030204" pitchFamily="34" charset="0"/>
              </a:rPr>
              <a:t>example Storm layer can decide to store the data in cloud storage for further analysis or to send control data back to the </a:t>
            </a:r>
            <a:r>
              <a:rPr lang="en-US" sz="2000" dirty="0" smtClean="0">
                <a:latin typeface="Calibri" panose="020F0502020204030204" pitchFamily="34" charset="0"/>
              </a:rPr>
              <a:t>devices</a:t>
            </a:r>
          </a:p>
          <a:p>
            <a:r>
              <a:rPr lang="en-US" sz="2000" dirty="0" smtClean="0">
                <a:latin typeface="Calibri" panose="020F0502020204030204" pitchFamily="34" charset="0"/>
              </a:rPr>
              <a:t>Evaluating Pub-Sub Systems </a:t>
            </a:r>
            <a:r>
              <a:rPr lang="en-US" sz="2000" dirty="0" err="1" smtClean="0">
                <a:latin typeface="Calibri" panose="020F0502020204030204" pitchFamily="34" charset="0"/>
              </a:rPr>
              <a:t>ActiveMQ</a:t>
            </a:r>
            <a:r>
              <a:rPr lang="en-US" sz="2000" dirty="0" smtClean="0">
                <a:latin typeface="Calibri" panose="020F0502020204030204" pitchFamily="34" charset="0"/>
              </a:rPr>
              <a:t>, </a:t>
            </a:r>
            <a:r>
              <a:rPr lang="en-US" sz="2000" dirty="0" err="1" smtClean="0">
                <a:latin typeface="Calibri" panose="020F0502020204030204" pitchFamily="34" charset="0"/>
              </a:rPr>
              <a:t>RabbitMQ</a:t>
            </a:r>
            <a:r>
              <a:rPr lang="en-US" sz="2000" dirty="0" smtClean="0">
                <a:latin typeface="Calibri" panose="020F0502020204030204" pitchFamily="34" charset="0"/>
              </a:rPr>
              <a:t>, Kafka, Kestrel</a:t>
            </a:r>
            <a:endParaRPr lang="en-US" sz="2000" dirty="0">
              <a:latin typeface="Calibri" panose="020F0502020204030204" pitchFamily="34" charset="0"/>
            </a:endParaRPr>
          </a:p>
        </p:txBody>
      </p:sp>
      <p:pic>
        <p:nvPicPr>
          <p:cNvPr id="7" name="Shape 1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32884" y="5079006"/>
            <a:ext cx="2811116" cy="18012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413865" y="6096000"/>
            <a:ext cx="1287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Turtlebot</a:t>
            </a:r>
            <a:r>
              <a:rPr lang="en-US" sz="1800" dirty="0" smtClean="0"/>
              <a:t> and Kinect</a:t>
            </a:r>
            <a:endParaRPr lang="en-US" sz="1800" dirty="0"/>
          </a:p>
        </p:txBody>
      </p:sp>
      <p:pic>
        <p:nvPicPr>
          <p:cNvPr id="9" name="Picture 8" descr="architecture2 (2)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65477" cy="6259398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33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 preferRelativeResize="0"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9" t="8330" r="9371" b="11108"/>
          <a:stretch/>
        </p:blipFill>
        <p:spPr>
          <a:xfrm>
            <a:off x="3234" y="3701293"/>
            <a:ext cx="4168565" cy="32351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701293"/>
            <a:ext cx="3593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Crandall 2012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800600" y="30526"/>
            <a:ext cx="3505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Ground Truth Glacier Beds</a:t>
            </a:r>
            <a:endParaRPr lang="en-US" sz="1600" b="1" dirty="0"/>
          </a:p>
        </p:txBody>
      </p:sp>
      <p:pic>
        <p:nvPicPr>
          <p:cNvPr id="3" name="Picture 2"/>
          <p:cNvPicPr preferRelativeResize="0"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9" t="8330" r="9371" b="12497"/>
          <a:stretch/>
        </p:blipFill>
        <p:spPr>
          <a:xfrm>
            <a:off x="5097008" y="456120"/>
            <a:ext cx="3593592" cy="2788920"/>
          </a:xfrm>
          <a:prstGeom prst="rect">
            <a:avLst/>
          </a:prstGeom>
        </p:spPr>
      </p:pic>
      <p:pic>
        <p:nvPicPr>
          <p:cNvPr id="8" name="Picture 7"/>
          <p:cNvPicPr preferRelativeResize="0">
            <a:picLocks noChangeAspect="1"/>
          </p:cNvPicPr>
          <p:nvPr/>
        </p:nvPicPr>
        <p:blipFill rotWithShape="1">
          <a:blip r:embed="rId4"/>
          <a:srcRect l="3032" t="3889" r="3740" b="4700"/>
          <a:stretch/>
        </p:blipFill>
        <p:spPr>
          <a:xfrm>
            <a:off x="4826687" y="3532016"/>
            <a:ext cx="4317313" cy="3350587"/>
          </a:xfrm>
          <a:prstGeom prst="rect">
            <a:avLst/>
          </a:prstGeom>
        </p:spPr>
      </p:pic>
      <p:pic>
        <p:nvPicPr>
          <p:cNvPr id="9" name="Picture 8" descr="resultimage (25)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10" y="762000"/>
            <a:ext cx="4183755" cy="2293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567877" y="286843"/>
            <a:ext cx="3505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Snow Radar</a:t>
            </a:r>
            <a:endParaRPr lang="en-US" sz="1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953000" y="3532016"/>
            <a:ext cx="3629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Lee 2015</a:t>
            </a:r>
            <a:endParaRPr lang="en-US" sz="1600" b="1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20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20" y="0"/>
            <a:ext cx="9126874" cy="1143000"/>
          </a:xfrm>
          <a:solidFill>
            <a:schemeClr val="bg1"/>
          </a:solidFill>
        </p:spPr>
        <p:txBody>
          <a:bodyPr/>
          <a:lstStyle/>
          <a:p>
            <a:r>
              <a:rPr lang="en-US" sz="2400" dirty="0" smtClean="0"/>
              <a:t>10 year US Stock daily price time series mapped to 3D (work in progress)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1172565"/>
            <a:ext cx="62484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3400 stocks</a:t>
            </a:r>
          </a:p>
          <a:p>
            <a:r>
              <a:rPr lang="en-US" dirty="0" smtClean="0"/>
              <a:t>Sector Groupings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9378" y="2056318"/>
            <a:ext cx="9153378" cy="4047412"/>
            <a:chOff x="44020" y="2059632"/>
            <a:chExt cx="9153378" cy="404741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27867" t="9971" r="2250" b="38176"/>
            <a:stretch/>
          </p:blipFill>
          <p:spPr>
            <a:xfrm>
              <a:off x="44020" y="2059632"/>
              <a:ext cx="9153378" cy="404741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289345" y="3852505"/>
              <a:ext cx="52770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up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34726" y="5635440"/>
              <a:ext cx="530927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One year 2004 Velocities or Positions</a:t>
              </a:r>
              <a:endParaRPr lang="en-US" dirty="0"/>
            </a:p>
          </p:txBody>
        </p:sp>
      </p:grp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83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3191" y="3501886"/>
            <a:ext cx="9117496" cy="3352801"/>
            <a:chOff x="23191" y="3501886"/>
            <a:chExt cx="9117496" cy="33528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1666" t="11186" r="1666" b="31487"/>
            <a:stretch/>
          </p:blipFill>
          <p:spPr>
            <a:xfrm>
              <a:off x="23191" y="3501886"/>
              <a:ext cx="9117496" cy="335280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33400" y="4191000"/>
              <a:ext cx="326724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July 21 2007 Positions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3190" y="0"/>
            <a:ext cx="9120809" cy="4191000"/>
            <a:chOff x="76200" y="990601"/>
            <a:chExt cx="8610600" cy="38100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1395" t="14705" r="4438" b="11767"/>
            <a:stretch/>
          </p:blipFill>
          <p:spPr>
            <a:xfrm>
              <a:off x="76200" y="990601"/>
              <a:ext cx="8610600" cy="38100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562600" y="1981200"/>
              <a:ext cx="283923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End 2008 Positions</a:t>
              </a:r>
              <a:endParaRPr lang="en-US" dirty="0"/>
            </a:p>
          </p:txBody>
        </p:sp>
      </p:grp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395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8.0&quot;&gt;&lt;object type=&quot;1&quot; unique_id=&quot;10001&quot;&gt;&lt;object type=&quot;2&quot; unique_id=&quot;403135&quot;&gt;&lt;object type=&quot;3&quot; unique_id=&quot;406529&quot;&gt;&lt;property id=&quot;20148&quot; value=&quot;5&quot;/&gt;&lt;property id=&quot;20300&quot; value=&quot;Slide 1&quot;/&gt;&lt;property id=&quot;20307&quot; value=&quot;259&quot;/&gt;&lt;/object&gt;&lt;object type=&quot;3&quot; unique_id=&quot;406530&quot;&gt;&lt;property id=&quot;20148&quot; value=&quot;5&quot;/&gt;&lt;property id=&quot;20300&quot; value=&quot;Slide 3 - &amp;quot;Digital Science Center Research Areas&amp;quot;&quot;/&gt;&lt;property id=&quot;20307&quot; value=&quot;260&quot;/&gt;&lt;/object&gt;&lt;object type=&quot;3&quot; unique_id=&quot;406531&quot;&gt;&lt;property id=&quot;20148&quot; value=&quot;5&quot;/&gt;&lt;property id=&quot;20300&quot; value=&quot;Slide 4 - &amp;quot;DSC Computing Systems&amp;quot;&quot;/&gt;&lt;property id=&quot;20307&quot; value=&quot;261&quot;/&gt;&lt;/object&gt;&lt;object type=&quot;3&quot; unique_id=&quot;406539&quot;&gt;&lt;property id=&quot;20148&quot; value=&quot;5&quot;/&gt;&lt;property id=&quot;20300&quot; value=&quot;Slide 6 - &amp;quot;IOTCloud&amp;quot;&quot;/&gt;&lt;property id=&quot;20307&quot; value=&quot;269&quot;/&gt;&lt;/object&gt;&lt;object type=&quot;3&quot; unique_id=&quot;406544&quot;&gt;&lt;property id=&quot;20148&quot; value=&quot;5&quot;/&gt;&lt;property id=&quot;20300&quot; value=&quot;Slide 12 - &amp;quot;Protein Universe Browser for COG Sequences with a few illustrative biologically identified clusters&amp;quot;&quot;/&gt;&lt;property id=&quot;20307&quot; value=&quot;274&quot;/&gt;&lt;/object&gt;&lt;object type=&quot;3&quot; unique_id=&quot;406545&quot;&gt;&lt;property id=&quot;20148&quot; value=&quot;5&quot;/&gt;&lt;property id=&quot;20300&quot; value=&quot;Slide 13 - &amp;quot;3D Phylogenetic Tree from WDA SMACOF &amp;quot;&quot;/&gt;&lt;property id=&quot;20307&quot; value=&quot;275&quot;/&gt;&lt;/object&gt;&lt;object type=&quot;3&quot; unique_id=&quot;406547&quot;&gt;&lt;property id=&quot;20148&quot; value=&quot;5&quot;/&gt;&lt;property id=&quot;20300&quot; value=&quot;Slide 5 - &amp;quot;Cloudmesh Software Defined System Toolkit&amp;quot;&quot;/&gt;&lt;property id=&quot;20307&quot; value=&quot;277&quot;/&gt;&lt;/object&gt;&lt;object type=&quot;3&quot; unique_id=&quot;406801&quot;&gt;&lt;property id=&quot;20148&quot; value=&quot;5&quot;/&gt;&lt;property id=&quot;20300&quot; value=&quot;Slide 2 - &amp;quot;Work on Applications Algorithms Systems Software&amp;quot;&quot;/&gt;&lt;property id=&quot;20307&quot; value=&quot;278&quot;/&gt;&lt;/object&gt;&lt;object type=&quot;3&quot; unique_id=&quot;406802&quot;&gt;&lt;property id=&quot;20148&quot; value=&quot;5&quot;/&gt;&lt;property id=&quot;20300&quot; value=&quot;Slide 8 - &amp;quot;10 year US Stock daily price time series mapped to 3D (work in progress)&amp;quot;&quot;/&gt;&lt;property id=&quot;20307&quot; value=&quot;279&quot;/&gt;&lt;/object&gt;&lt;object type=&quot;3&quot; unique_id=&quot;585451&quot;&gt;&lt;property id=&quot;20148&quot; value=&quot;5&quot;/&gt;&lt;property id=&quot;20300&quot; value=&quot;Slide 9&quot;/&gt;&lt;property id=&quot;20307&quot; value=&quot;281&quot;/&gt;&lt;/object&gt;&lt;object type=&quot;3&quot; unique_id=&quot;585452&quot;&gt;&lt;property id=&quot;20148&quot; value=&quot;5&quot;/&gt;&lt;property id=&quot;20300&quot; value=&quot;Slide 10&quot;/&gt;&lt;property id=&quot;20307&quot; value=&quot;282&quot;/&gt;&lt;/object&gt;&lt;object type=&quot;3&quot; unique_id=&quot;585454&quot;&gt;&lt;property id=&quot;20148&quot; value=&quot;5&quot;/&gt;&lt;property id=&quot;20300&quot; value=&quot;Slide 11&quot;/&gt;&lt;property id=&quot;20307&quot; value=&quot;284&quot;/&gt;&lt;/object&gt;&lt;object type=&quot;3&quot; unique_id=&quot;585694&quot;&gt;&lt;property id=&quot;20148&quot; value=&quot;5&quot;/&gt;&lt;property id=&quot;20300&quot; value=&quot;Slide 7&quot;/&gt;&lt;property id=&quot;20307&quot; value=&quot;286&quot;/&gt;&lt;/object&gt;&lt;object type=&quot;3&quot; unique_id=&quot;585695&quot;&gt;&lt;property id=&quot;20148&quot; value=&quot;5&quot;/&gt;&lt;property id=&quot;20300&quot; value=&quot;Slide 26&quot;/&gt;&lt;property id=&quot;20307&quot; value=&quot;285&quot;/&gt;&lt;/object&gt;&lt;object type=&quot;3&quot; unique_id=&quot;586046&quot;&gt;&lt;property id=&quot;20148&quot; value=&quot;5&quot;/&gt;&lt;property id=&quot;20300&quot; value=&quot;Slide 14 - &amp;quot;Big Data and (Exascale) Simulation Convergence I&amp;quot;&quot;/&gt;&lt;property id=&quot;20307&quot; value=&quot;287&quot;/&gt;&lt;/object&gt;&lt;object type=&quot;3&quot; unique_id=&quot;586047&quot;&gt;&lt;property id=&quot;20148&quot; value=&quot;5&quot;/&gt;&lt;property id=&quot;20300&quot; value=&quot;Slide 19&quot;/&gt;&lt;property id=&quot;20307&quot; value=&quot;288&quot;/&gt;&lt;/object&gt;&lt;object type=&quot;3&quot; unique_id=&quot;586048&quot;&gt;&lt;property id=&quot;20148&quot; value=&quot;5&quot;/&gt;&lt;property id=&quot;20300&quot; value=&quot;Slide 21 - &amp;quot;Things to do for Big Data and (Exascale) Simulation Convergence III&amp;quot;&quot;/&gt;&lt;property id=&quot;20307&quot; value=&quot;289&quot;/&gt;&lt;/object&gt;&lt;object type=&quot;3&quot; unique_id=&quot;586049&quot;&gt;&lt;property id=&quot;20148&quot; value=&quot;5&quot;/&gt;&lt;property id=&quot;20300&quot; value=&quot;Slide 22 - &amp;quot;Things to do for Big Data and (Exascale) Simulation Convergence IV&amp;quot;&quot;/&gt;&lt;property id=&quot;20307&quot; value=&quot;290&quot;/&gt;&lt;/object&gt;&lt;object type=&quot;3&quot; unique_id=&quot;586050&quot;&gt;&lt;property id=&quot;20148&quot; value=&quot;5&quot;/&gt;&lt;property id=&quot;20300&quot; value=&quot;Slide 23 - &amp;quot;Things to do for Big Data and (Exascale) Simulation Convergence V&amp;quot;&quot;/&gt;&lt;property id=&quot;20307&quot; value=&quot;291&quot;/&gt;&lt;/object&gt;&lt;object type=&quot;3&quot; unique_id=&quot;586051&quot;&gt;&lt;property id=&quot;20148&quot; value=&quot;5&quot;/&gt;&lt;property id=&quot;20300&quot; value=&quot;Slide 24 - &amp;quot;Java MPI performs better than Threads I 128 24 core Haswell nodes Default MPI much worse than threads Optimized MP&quot;/&gt;&lt;property id=&quot;20307&quot; value=&quot;292&quot;/&gt;&lt;/object&gt;&lt;object type=&quot;3&quot; unique_id=&quot;586052&quot;&gt;&lt;property id=&quot;20148&quot; value=&quot;5&quot;/&gt;&lt;property id=&quot;20300&quot; value=&quot;Slide 25 - &amp;quot;Java MPI performs better than Threads II 128 24 core Haswell nodes&amp;quot;&quot;/&gt;&lt;property id=&quot;20307&quot; value=&quot;293&quot;/&gt;&lt;/object&gt;&lt;object type=&quot;3&quot; unique_id=&quot;586463&quot;&gt;&lt;property id=&quot;20148&quot; value=&quot;5&quot;/&gt;&lt;property id=&quot;20300&quot; value=&quot;Slide 15 - &amp;quot;Big Data - Big Simulation (Exascale) Convergence&amp;quot;&quot;/&gt;&lt;property id=&quot;20307&quot; value=&quot;294&quot;/&gt;&lt;/object&gt;&lt;object type=&quot;3&quot; unique_id=&quot;586464&quot;&gt;&lt;property id=&quot;20148&quot; value=&quot;5&quot;/&gt;&lt;property id=&quot;20300&quot; value=&quot;Slide 16 - &amp;quot;51 Detailed Use Cases: Contributed July-September 2013 Covers goals, data features such as 3 V’s, software, hardwa&quot;/&gt;&lt;property id=&quot;20307&quot; value=&quot;295&quot;/&gt;&lt;/object&gt;&lt;object type=&quot;3&quot; unique_id=&quot;586465&quot;&gt;&lt;property id=&quot;20148&quot; value=&quot;5&quot;/&gt;&lt;property id=&quot;20300&quot; value=&quot;Slide 17 - &amp;quot;Problem Architecture View of Ogres (Meta or MacroPatterns)&amp;quot;&quot;/&gt;&lt;property id=&quot;20307&quot; value=&quot;296&quot;/&gt;&lt;/object&gt;&lt;object type=&quot;3&quot; unique_id=&quot;586466&quot;&gt;&lt;property id=&quot;20148&quot; value=&quot;5&quot;/&gt;&lt;property id=&quot;20300&quot; value=&quot;Slide 18 - &amp;quot;6 Forms of MapReduce cover “all” circumstances  Describes  - Problem (Model  reflecting data)  - Machine  - Softwa&quot;/&gt;&lt;property id=&quot;20307&quot; value=&quot;297&quot;/&gt;&lt;/object&gt;&lt;object type=&quot;3&quot; unique_id=&quot;586467&quot;&gt;&lt;property id=&quot;20148&quot; value=&quot;5&quot;/&gt;&lt;property id=&quot;20300&quot; value=&quot;Slide 20&quot;/&gt;&lt;property id=&quot;20307&quot; value=&quot;298&quot;/&gt;&lt;/object&gt;&lt;/object&gt;&lt;object type=&quot;8&quot; unique_id=&quot;40314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Blank Presentation">
  <a:themeElements>
    <a:clrScheme name="Custom 2">
      <a:dk1>
        <a:srgbClr val="000000"/>
      </a:dk1>
      <a:lt1>
        <a:srgbClr val="FFFFFF"/>
      </a:lt1>
      <a:dk2>
        <a:srgbClr val="F8F3D2"/>
      </a:dk2>
      <a:lt2>
        <a:srgbClr val="B0B2B4"/>
      </a:lt2>
      <a:accent1>
        <a:srgbClr val="8E0C33"/>
      </a:accent1>
      <a:accent2>
        <a:srgbClr val="6D6E70"/>
      </a:accent2>
      <a:accent3>
        <a:srgbClr val="FFFFFF"/>
      </a:accent3>
      <a:accent4>
        <a:srgbClr val="000000"/>
      </a:accent4>
      <a:accent5>
        <a:srgbClr val="BFAAAA"/>
      </a:accent5>
      <a:accent6>
        <a:srgbClr val="626365"/>
      </a:accent6>
      <a:hlink>
        <a:srgbClr val="8E0C33"/>
      </a:hlink>
      <a:folHlink>
        <a:srgbClr val="6D6E7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F8F3D2"/>
        </a:dk2>
        <a:lt2>
          <a:srgbClr val="B0B2B4"/>
        </a:lt2>
        <a:accent1>
          <a:srgbClr val="7D110C"/>
        </a:accent1>
        <a:accent2>
          <a:srgbClr val="6D6E70"/>
        </a:accent2>
        <a:accent3>
          <a:srgbClr val="FFFFFF"/>
        </a:accent3>
        <a:accent4>
          <a:srgbClr val="000000"/>
        </a:accent4>
        <a:accent5>
          <a:srgbClr val="BFAAAA"/>
        </a:accent5>
        <a:accent6>
          <a:srgbClr val="626365"/>
        </a:accent6>
        <a:hlink>
          <a:srgbClr val="7D110C"/>
        </a:hlink>
        <a:folHlink>
          <a:srgbClr val="6D6E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9F3D3"/>
        </a:lt1>
        <a:dk2>
          <a:srgbClr val="F8F3D2"/>
        </a:dk2>
        <a:lt2>
          <a:srgbClr val="B0B2B4"/>
        </a:lt2>
        <a:accent1>
          <a:srgbClr val="7D110C"/>
        </a:accent1>
        <a:accent2>
          <a:srgbClr val="6D6E70"/>
        </a:accent2>
        <a:accent3>
          <a:srgbClr val="FBF8E6"/>
        </a:accent3>
        <a:accent4>
          <a:srgbClr val="000000"/>
        </a:accent4>
        <a:accent5>
          <a:srgbClr val="BFAAAA"/>
        </a:accent5>
        <a:accent6>
          <a:srgbClr val="626365"/>
        </a:accent6>
        <a:hlink>
          <a:srgbClr val="7D110C"/>
        </a:hlink>
        <a:folHlink>
          <a:srgbClr val="6D6E7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5367</TotalTime>
  <Words>1828</Words>
  <Application>Microsoft Office PowerPoint</Application>
  <PresentationFormat>On-screen Show (4:3)</PresentationFormat>
  <Paragraphs>193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ＭＳ Ｐゴシック</vt:lpstr>
      <vt:lpstr>Times New Roman</vt:lpstr>
      <vt:lpstr>Wingdings</vt:lpstr>
      <vt:lpstr>Blank Presentation</vt:lpstr>
      <vt:lpstr>PowerPoint Presentation</vt:lpstr>
      <vt:lpstr>Work on Applications Algorithms Systems Software</vt:lpstr>
      <vt:lpstr>Digital Science Center Research Areas</vt:lpstr>
      <vt:lpstr>DSC Computing Systems</vt:lpstr>
      <vt:lpstr>Cloudmesh Software Defined System Toolkit</vt:lpstr>
      <vt:lpstr>IOTCloud</vt:lpstr>
      <vt:lpstr>PowerPoint Presentation</vt:lpstr>
      <vt:lpstr>10 year US Stock daily price time series mapped to 3D (work in progress)</vt:lpstr>
      <vt:lpstr>PowerPoint Presentation</vt:lpstr>
      <vt:lpstr>PowerPoint Presentation</vt:lpstr>
      <vt:lpstr>PowerPoint Presentation</vt:lpstr>
      <vt:lpstr>Protein Universe Browser for COG Sequences with a few illustrative biologically identified clusters</vt:lpstr>
      <vt:lpstr>3D Phylogenetic Tree from WDA SMACOF </vt:lpstr>
      <vt:lpstr>Big Data and (Exascale) Simulation Convergence I</vt:lpstr>
      <vt:lpstr>Big Data - Big Simulation (Exascale) Convergence</vt:lpstr>
      <vt:lpstr>51 Detailed Use Cases: Contributed July-September 2013 Covers goals, data features such as 3 V’s, software, hardware</vt:lpstr>
      <vt:lpstr>Problem Architecture View of Ogres (Meta or MacroPatterns)</vt:lpstr>
      <vt:lpstr>6 Forms of MapReduce cover “all” circumstances  Describes  - Problem (Model  reflecting data)  - Machine  - Software  Architecture</vt:lpstr>
      <vt:lpstr>PowerPoint Presentation</vt:lpstr>
      <vt:lpstr>PowerPoint Presentation</vt:lpstr>
      <vt:lpstr>Things to do for Big Data and (Exascale) Simulation Convergence III</vt:lpstr>
      <vt:lpstr>Things to do for Big Data and (Exascale) Simulation Convergence IV</vt:lpstr>
      <vt:lpstr>Things to do for Big Data and (Exascale) Simulation Convergence V</vt:lpstr>
      <vt:lpstr>Java MPI performs better than Threads I 128 24 core Haswell nodes Default MPI much worse than threads Optimized MPI using shared memory node-based messaging is much better than threads</vt:lpstr>
      <vt:lpstr>Java MPI performs better than Threads II 128 24 core Haswell nodes</vt:lpstr>
      <vt:lpstr>PowerPoint Presentation</vt:lpstr>
    </vt:vector>
  </TitlesOfParts>
  <Company>Indiana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of Information Technology and The Indiana University School of Informatics</dc:title>
  <dc:creator>Neal Moore</dc:creator>
  <cp:lastModifiedBy>Geoffrey Fox</cp:lastModifiedBy>
  <cp:revision>177</cp:revision>
  <cp:lastPrinted>2009-05-27T19:00:23Z</cp:lastPrinted>
  <dcterms:created xsi:type="dcterms:W3CDTF">2011-04-26T20:44:01Z</dcterms:created>
  <dcterms:modified xsi:type="dcterms:W3CDTF">2016-01-21T02:23:28Z</dcterms:modified>
</cp:coreProperties>
</file>