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  <p:sldMasterId id="2147483673" r:id="rId3"/>
    <p:sldMasterId id="2147483681" r:id="rId4"/>
    <p:sldMasterId id="2147483689" r:id="rId5"/>
    <p:sldMasterId id="2147483697" r:id="rId6"/>
    <p:sldMasterId id="2147483705" r:id="rId7"/>
    <p:sldMasterId id="2147483713" r:id="rId8"/>
    <p:sldMasterId id="2147483735" r:id="rId9"/>
  </p:sldMasterIdLst>
  <p:notesMasterIdLst>
    <p:notesMasterId r:id="rId45"/>
  </p:notesMasterIdLst>
  <p:sldIdLst>
    <p:sldId id="265" r:id="rId10"/>
    <p:sldId id="602" r:id="rId11"/>
    <p:sldId id="611" r:id="rId12"/>
    <p:sldId id="600" r:id="rId13"/>
    <p:sldId id="580" r:id="rId14"/>
    <p:sldId id="620" r:id="rId15"/>
    <p:sldId id="586" r:id="rId16"/>
    <p:sldId id="616" r:id="rId17"/>
    <p:sldId id="622" r:id="rId18"/>
    <p:sldId id="626" r:id="rId19"/>
    <p:sldId id="610" r:id="rId20"/>
    <p:sldId id="609" r:id="rId21"/>
    <p:sldId id="621" r:id="rId22"/>
    <p:sldId id="617" r:id="rId23"/>
    <p:sldId id="618" r:id="rId24"/>
    <p:sldId id="619" r:id="rId25"/>
    <p:sldId id="623" r:id="rId26"/>
    <p:sldId id="624" r:id="rId27"/>
    <p:sldId id="625" r:id="rId28"/>
    <p:sldId id="599" r:id="rId29"/>
    <p:sldId id="627" r:id="rId30"/>
    <p:sldId id="628" r:id="rId31"/>
    <p:sldId id="629" r:id="rId32"/>
    <p:sldId id="630" r:id="rId33"/>
    <p:sldId id="615" r:id="rId34"/>
    <p:sldId id="601" r:id="rId35"/>
    <p:sldId id="614" r:id="rId36"/>
    <p:sldId id="613" r:id="rId37"/>
    <p:sldId id="603" r:id="rId38"/>
    <p:sldId id="612" r:id="rId39"/>
    <p:sldId id="604" r:id="rId40"/>
    <p:sldId id="605" r:id="rId41"/>
    <p:sldId id="608" r:id="rId42"/>
    <p:sldId id="606" r:id="rId43"/>
    <p:sldId id="607" r:id="rId44"/>
  </p:sldIdLst>
  <p:sldSz cx="9144000" cy="6858000" type="screen4x3"/>
  <p:notesSz cx="6858000" cy="9144000"/>
  <p:custDataLst>
    <p:tags r:id="rId4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7447"/>
    <a:srgbClr val="B30838"/>
    <a:srgbClr val="CC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1" autoAdjust="0"/>
    <p:restoredTop sz="96086" autoAdjust="0"/>
  </p:normalViewPr>
  <p:slideViewPr>
    <p:cSldViewPr snapToGrid="0" snapToObjects="1">
      <p:cViewPr varScale="1">
        <p:scale>
          <a:sx n="86" d="100"/>
          <a:sy n="86" d="100"/>
        </p:scale>
        <p:origin x="93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gs" Target="tags/tag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C38FE-F884-4E17-A83D-543C466F79A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C080E-B00D-4181-91FC-08D9D4473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48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12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74917-5EB3-415D-9340-9CAA674FD7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16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fld id="{BF5851CB-82FA-415F-BEA0-1FB8CA8D59CB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17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69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Due to its integrated services </a:t>
            </a:r>
            <a:r>
              <a:rPr lang="en-US" dirty="0" err="1" smtClean="0"/>
              <a:t>Cloudmesh</a:t>
            </a:r>
            <a:r>
              <a:rPr lang="en-US" dirty="0" smtClean="0"/>
              <a:t> provides the ability to be an onramp for other clouds.</a:t>
            </a:r>
          </a:p>
          <a:p>
            <a:r>
              <a:rPr lang="en-US" dirty="0" smtClean="0"/>
              <a:t>It provides information services to various system level sensors to give access to sensor and utilization data. Internally, it can be used to optimize the system usage.</a:t>
            </a:r>
          </a:p>
          <a:p>
            <a:r>
              <a:rPr lang="en-US" dirty="0" smtClean="0"/>
              <a:t>The provisioning experience from FutureGrid has taught us that we need to provide</a:t>
            </a:r>
          </a:p>
          <a:p>
            <a:pPr lvl="1"/>
            <a:r>
              <a:rPr lang="en-US" dirty="0" smtClean="0"/>
              <a:t>the creation of new clouds (rain)</a:t>
            </a:r>
          </a:p>
          <a:p>
            <a:pPr lvl="1"/>
            <a:r>
              <a:rPr lang="en-US" dirty="0" smtClean="0"/>
              <a:t>the repartitioning of resources between services (cloud shifting)</a:t>
            </a:r>
          </a:p>
          <a:p>
            <a:pPr lvl="1"/>
            <a:r>
              <a:rPr lang="en-US" dirty="0" smtClean="0"/>
              <a:t>and the integration of external cloud resources in case of over provisioning (cloud bursting)</a:t>
            </a:r>
          </a:p>
          <a:p>
            <a:r>
              <a:rPr lang="en-US" dirty="0" smtClean="0"/>
              <a:t>As we deal with many </a:t>
            </a:r>
            <a:r>
              <a:rPr lang="en-US" dirty="0" err="1" smtClean="0"/>
              <a:t>IaaS</a:t>
            </a:r>
            <a:r>
              <a:rPr lang="en-US" dirty="0" smtClean="0"/>
              <a:t> frameworks, we need an abstraction layer on top of the </a:t>
            </a:r>
            <a:r>
              <a:rPr lang="en-US" dirty="0" err="1" smtClean="0"/>
              <a:t>IaaS</a:t>
            </a:r>
            <a:r>
              <a:rPr lang="en-US" dirty="0" smtClean="0"/>
              <a:t> framework.</a:t>
            </a:r>
          </a:p>
          <a:p>
            <a:r>
              <a:rPr lang="en-US" dirty="0" smtClean="0"/>
              <a:t>Experiment management is conducted with workflows controlled in shells, Python/</a:t>
            </a:r>
            <a:r>
              <a:rPr lang="en-US" dirty="0" err="1" smtClean="0"/>
              <a:t>iPython</a:t>
            </a:r>
            <a:r>
              <a:rPr lang="en-US" dirty="0" smtClean="0"/>
              <a:t>, as well as systems such as </a:t>
            </a:r>
            <a:r>
              <a:rPr lang="en-US" dirty="0" err="1" smtClean="0"/>
              <a:t>OpenStack's</a:t>
            </a:r>
            <a:r>
              <a:rPr lang="en-US" dirty="0" smtClean="0"/>
              <a:t> Heat.</a:t>
            </a:r>
          </a:p>
          <a:p>
            <a:r>
              <a:rPr lang="en-US" dirty="0" smtClean="0"/>
              <a:t>Accounting is supported through additional services such as user management and charge rate management.</a:t>
            </a:r>
          </a:p>
          <a:p>
            <a:r>
              <a:rPr lang="en-US" dirty="0" smtClean="0"/>
              <a:t>Not all features are yet implemented. Figure shows the main functionality that we target at this time to implement.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72916-1AE8-9542-A42C-676A221E1C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09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3659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Big Data </a:t>
            </a:r>
            <a:r>
              <a:rPr lang="en-US" dirty="0" smtClean="0"/>
              <a:t>refers to digital data volume, velocity and/or variety whose</a:t>
            </a:r>
            <a:r>
              <a:rPr lang="en-US" baseline="0" dirty="0" smtClean="0"/>
              <a:t> </a:t>
            </a:r>
            <a:r>
              <a:rPr lang="en-US" dirty="0" smtClean="0"/>
              <a:t>management requires scalability across coupled horizontal resources</a:t>
            </a:r>
          </a:p>
          <a:p>
            <a:r>
              <a:rPr lang="en-US" b="1" dirty="0" smtClean="0"/>
              <a:t>Data Science </a:t>
            </a:r>
            <a:r>
              <a:rPr lang="en-US" dirty="0" smtClean="0"/>
              <a:t>is the extraction of actionable knowledge directly from data through a process of discovery, hypothesis, and analytical hypothesis analysis.</a:t>
            </a:r>
          </a:p>
          <a:p>
            <a:r>
              <a:rPr lang="en-US" dirty="0" smtClean="0"/>
              <a:t>A </a:t>
            </a:r>
            <a:r>
              <a:rPr lang="en-US" b="1" dirty="0" smtClean="0"/>
              <a:t>Data Scientist </a:t>
            </a:r>
            <a:r>
              <a:rPr lang="en-US" dirty="0" smtClean="0"/>
              <a:t>is a practitioner who has sufficient knowledge of the overlapping regimes of expertise in business needs, domain knowledge, analytical skills and programming expertise to manage the end-to-end scientific method process through each stage in the big data lifecycle.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B4EB4-5598-40D3-88E5-16B91A0484D5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40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12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3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8E24-CD6D-F245-BA50-44436EA3897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36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8E24-CD6D-F245-BA50-44436EA3897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0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8E24-CD6D-F245-BA50-44436EA3897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51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Franklin Gothic Dem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31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0"/>
            <a:ext cx="5181600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1828800"/>
            <a:ext cx="3931920" cy="37576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2"/>
          </p:nvPr>
        </p:nvSpPr>
        <p:spPr>
          <a:xfrm>
            <a:off x="4733108" y="1828800"/>
            <a:ext cx="3931920" cy="37576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23943" y="6291943"/>
            <a:ext cx="6132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10646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432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257" y="0"/>
            <a:ext cx="9153144" cy="4284096"/>
            <a:chOff x="-7257" y="0"/>
            <a:chExt cx="9153144" cy="4284096"/>
          </a:xfrm>
          <a:solidFill>
            <a:schemeClr val="accent4">
              <a:lumMod val="50000"/>
            </a:schemeClr>
          </a:solidFill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462"/>
            <a:stretch/>
          </p:blipFill>
          <p:spPr>
            <a:xfrm>
              <a:off x="377" y="0"/>
              <a:ext cx="9143245" cy="259435"/>
            </a:xfrm>
            <a:prstGeom prst="rect">
              <a:avLst/>
            </a:prstGeom>
            <a:grpFill/>
          </p:spPr>
        </p:pic>
        <p:sp>
          <p:nvSpPr>
            <p:cNvPr id="6" name="Freeform 5"/>
            <p:cNvSpPr/>
            <p:nvPr userDrawn="1"/>
          </p:nvSpPr>
          <p:spPr>
            <a:xfrm>
              <a:off x="-7257" y="3824402"/>
              <a:ext cx="9153144" cy="459694"/>
            </a:xfrm>
            <a:custGeom>
              <a:avLst/>
              <a:gdLst>
                <a:gd name="connsiteX0" fmla="*/ 0 w 9158514"/>
                <a:gd name="connsiteY0" fmla="*/ 246743 h 464457"/>
                <a:gd name="connsiteX1" fmla="*/ 2024743 w 9158514"/>
                <a:gd name="connsiteY1" fmla="*/ 246743 h 464457"/>
                <a:gd name="connsiteX2" fmla="*/ 2256971 w 9158514"/>
                <a:gd name="connsiteY2" fmla="*/ 464457 h 464457"/>
                <a:gd name="connsiteX3" fmla="*/ 9158514 w 9158514"/>
                <a:gd name="connsiteY3" fmla="*/ 464457 h 464457"/>
                <a:gd name="connsiteX4" fmla="*/ 9158514 w 9158514"/>
                <a:gd name="connsiteY4" fmla="*/ 0 h 464457"/>
                <a:gd name="connsiteX5" fmla="*/ 7257 w 9158514"/>
                <a:gd name="connsiteY5" fmla="*/ 0 h 464457"/>
                <a:gd name="connsiteX6" fmla="*/ 0 w 9158514"/>
                <a:gd name="connsiteY6" fmla="*/ 246743 h 464457"/>
                <a:gd name="connsiteX0" fmla="*/ 7043 w 9165557"/>
                <a:gd name="connsiteY0" fmla="*/ 246743 h 464457"/>
                <a:gd name="connsiteX1" fmla="*/ 2031786 w 9165557"/>
                <a:gd name="connsiteY1" fmla="*/ 246743 h 464457"/>
                <a:gd name="connsiteX2" fmla="*/ 2264014 w 9165557"/>
                <a:gd name="connsiteY2" fmla="*/ 464457 h 464457"/>
                <a:gd name="connsiteX3" fmla="*/ 9165557 w 9165557"/>
                <a:gd name="connsiteY3" fmla="*/ 464457 h 464457"/>
                <a:gd name="connsiteX4" fmla="*/ 9165557 w 9165557"/>
                <a:gd name="connsiteY4" fmla="*/ 0 h 464457"/>
                <a:gd name="connsiteX5" fmla="*/ 0 w 9165557"/>
                <a:gd name="connsiteY5" fmla="*/ 4763 h 464457"/>
                <a:gd name="connsiteX6" fmla="*/ 7043 w 9165557"/>
                <a:gd name="connsiteY6" fmla="*/ 246743 h 464457"/>
                <a:gd name="connsiteX0" fmla="*/ 2276 w 9160790"/>
                <a:gd name="connsiteY0" fmla="*/ 246743 h 464457"/>
                <a:gd name="connsiteX1" fmla="*/ 2027019 w 9160790"/>
                <a:gd name="connsiteY1" fmla="*/ 246743 h 464457"/>
                <a:gd name="connsiteX2" fmla="*/ 2259247 w 9160790"/>
                <a:gd name="connsiteY2" fmla="*/ 464457 h 464457"/>
                <a:gd name="connsiteX3" fmla="*/ 9160790 w 9160790"/>
                <a:gd name="connsiteY3" fmla="*/ 464457 h 464457"/>
                <a:gd name="connsiteX4" fmla="*/ 9160790 w 9160790"/>
                <a:gd name="connsiteY4" fmla="*/ 0 h 464457"/>
                <a:gd name="connsiteX5" fmla="*/ 0 w 9160790"/>
                <a:gd name="connsiteY5" fmla="*/ 4763 h 464457"/>
                <a:gd name="connsiteX6" fmla="*/ 2276 w 9160790"/>
                <a:gd name="connsiteY6" fmla="*/ 246743 h 464457"/>
                <a:gd name="connsiteX0" fmla="*/ 2276 w 9160790"/>
                <a:gd name="connsiteY0" fmla="*/ 241980 h 459694"/>
                <a:gd name="connsiteX1" fmla="*/ 2027019 w 9160790"/>
                <a:gd name="connsiteY1" fmla="*/ 241980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86792 w 9160790"/>
                <a:gd name="connsiteY1" fmla="*/ 116619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122918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22918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2813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90" h="459694">
                  <a:moveTo>
                    <a:pt x="2276" y="144349"/>
                  </a:moveTo>
                  <a:lnTo>
                    <a:pt x="1917774" y="142813"/>
                  </a:lnTo>
                  <a:lnTo>
                    <a:pt x="2259247" y="459694"/>
                  </a:lnTo>
                  <a:lnTo>
                    <a:pt x="9160790" y="459694"/>
                  </a:lnTo>
                  <a:lnTo>
                    <a:pt x="9160790" y="2381"/>
                  </a:lnTo>
                  <a:lnTo>
                    <a:pt x="0" y="0"/>
                  </a:lnTo>
                  <a:cubicBezTo>
                    <a:pt x="759" y="80660"/>
                    <a:pt x="1517" y="63689"/>
                    <a:pt x="2276" y="14434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595647"/>
            <a:ext cx="5810063" cy="512381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400" b="1" cap="none" baseline="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135460"/>
            <a:ext cx="5804620" cy="40124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5999" y="5733288"/>
            <a:ext cx="5809593" cy="283464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  <a:latin typeface="Franklin Gothic Medium" pitchFamily="34" charset="0"/>
              </a:defRPr>
            </a:lvl1pPr>
            <a:lvl2pPr marL="342900" indent="0">
              <a:buNone/>
              <a:defRPr sz="1100"/>
            </a:lvl2pPr>
            <a:lvl3pPr marL="742950" indent="0">
              <a:buNone/>
              <a:defRPr sz="1100"/>
            </a:lvl3pPr>
            <a:lvl4pPr marL="10287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pic>
        <p:nvPicPr>
          <p:cNvPr id="9" name="Picture 4" descr="http://bigdatawg.nist.gov/NISTBigDataBann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283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80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14800"/>
          </a:xfrm>
        </p:spPr>
        <p:txBody>
          <a:bodyPr>
            <a:noAutofit/>
          </a:bodyPr>
          <a:lstStyle>
            <a:lvl1pPr marL="231775" indent="-231775">
              <a:defRPr sz="2200">
                <a:latin typeface="Franklin Gothic Medium" pitchFamily="34" charset="0"/>
              </a:defRPr>
            </a:lvl1pPr>
            <a:lvl2pPr>
              <a:defRPr sz="2000">
                <a:latin typeface="Franklin Gothic Medium" pitchFamily="34" charset="0"/>
              </a:defRPr>
            </a:lvl2pPr>
            <a:lvl3pPr>
              <a:defRPr sz="1800">
                <a:latin typeface="Franklin Gothic Medium" pitchFamily="34" charset="0"/>
              </a:defRPr>
            </a:lvl3pPr>
            <a:lvl4pPr>
              <a:buClr>
                <a:schemeClr val="bg1">
                  <a:lumMod val="75000"/>
                </a:schemeClr>
              </a:buClr>
              <a:defRPr sz="1600">
                <a:latin typeface="Franklin Gothic Medium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45887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93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4490"/>
            <a:ext cx="6111860" cy="5669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20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37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2" y="6291943"/>
            <a:ext cx="602343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1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8E24-CD6D-F245-BA50-44436EA3897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09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91A8F5D-09CF-4B12-BCB2-FCB998BDD8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6339C3C-0F6E-4C9D-9BD6-336196307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9278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F3C2F90-AF55-4721-B57A-3E9E907EF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77CC54B-F56B-44F2-8EAB-AB16C6971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47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257" y="0"/>
            <a:ext cx="9153144" cy="4284096"/>
            <a:chOff x="-7257" y="0"/>
            <a:chExt cx="9153144" cy="4284096"/>
          </a:xfrm>
          <a:solidFill>
            <a:schemeClr val="accent4">
              <a:lumMod val="50000"/>
            </a:schemeClr>
          </a:solidFill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462"/>
            <a:stretch/>
          </p:blipFill>
          <p:spPr>
            <a:xfrm>
              <a:off x="377" y="0"/>
              <a:ext cx="9143245" cy="259435"/>
            </a:xfrm>
            <a:prstGeom prst="rect">
              <a:avLst/>
            </a:prstGeom>
            <a:grpFill/>
          </p:spPr>
        </p:pic>
        <p:sp>
          <p:nvSpPr>
            <p:cNvPr id="6" name="Freeform 5"/>
            <p:cNvSpPr/>
            <p:nvPr userDrawn="1"/>
          </p:nvSpPr>
          <p:spPr>
            <a:xfrm>
              <a:off x="-7257" y="3824402"/>
              <a:ext cx="9153144" cy="459694"/>
            </a:xfrm>
            <a:custGeom>
              <a:avLst/>
              <a:gdLst>
                <a:gd name="connsiteX0" fmla="*/ 0 w 9158514"/>
                <a:gd name="connsiteY0" fmla="*/ 246743 h 464457"/>
                <a:gd name="connsiteX1" fmla="*/ 2024743 w 9158514"/>
                <a:gd name="connsiteY1" fmla="*/ 246743 h 464457"/>
                <a:gd name="connsiteX2" fmla="*/ 2256971 w 9158514"/>
                <a:gd name="connsiteY2" fmla="*/ 464457 h 464457"/>
                <a:gd name="connsiteX3" fmla="*/ 9158514 w 9158514"/>
                <a:gd name="connsiteY3" fmla="*/ 464457 h 464457"/>
                <a:gd name="connsiteX4" fmla="*/ 9158514 w 9158514"/>
                <a:gd name="connsiteY4" fmla="*/ 0 h 464457"/>
                <a:gd name="connsiteX5" fmla="*/ 7257 w 9158514"/>
                <a:gd name="connsiteY5" fmla="*/ 0 h 464457"/>
                <a:gd name="connsiteX6" fmla="*/ 0 w 9158514"/>
                <a:gd name="connsiteY6" fmla="*/ 246743 h 464457"/>
                <a:gd name="connsiteX0" fmla="*/ 7043 w 9165557"/>
                <a:gd name="connsiteY0" fmla="*/ 246743 h 464457"/>
                <a:gd name="connsiteX1" fmla="*/ 2031786 w 9165557"/>
                <a:gd name="connsiteY1" fmla="*/ 246743 h 464457"/>
                <a:gd name="connsiteX2" fmla="*/ 2264014 w 9165557"/>
                <a:gd name="connsiteY2" fmla="*/ 464457 h 464457"/>
                <a:gd name="connsiteX3" fmla="*/ 9165557 w 9165557"/>
                <a:gd name="connsiteY3" fmla="*/ 464457 h 464457"/>
                <a:gd name="connsiteX4" fmla="*/ 9165557 w 9165557"/>
                <a:gd name="connsiteY4" fmla="*/ 0 h 464457"/>
                <a:gd name="connsiteX5" fmla="*/ 0 w 9165557"/>
                <a:gd name="connsiteY5" fmla="*/ 4763 h 464457"/>
                <a:gd name="connsiteX6" fmla="*/ 7043 w 9165557"/>
                <a:gd name="connsiteY6" fmla="*/ 246743 h 464457"/>
                <a:gd name="connsiteX0" fmla="*/ 2276 w 9160790"/>
                <a:gd name="connsiteY0" fmla="*/ 246743 h 464457"/>
                <a:gd name="connsiteX1" fmla="*/ 2027019 w 9160790"/>
                <a:gd name="connsiteY1" fmla="*/ 246743 h 464457"/>
                <a:gd name="connsiteX2" fmla="*/ 2259247 w 9160790"/>
                <a:gd name="connsiteY2" fmla="*/ 464457 h 464457"/>
                <a:gd name="connsiteX3" fmla="*/ 9160790 w 9160790"/>
                <a:gd name="connsiteY3" fmla="*/ 464457 h 464457"/>
                <a:gd name="connsiteX4" fmla="*/ 9160790 w 9160790"/>
                <a:gd name="connsiteY4" fmla="*/ 0 h 464457"/>
                <a:gd name="connsiteX5" fmla="*/ 0 w 9160790"/>
                <a:gd name="connsiteY5" fmla="*/ 4763 h 464457"/>
                <a:gd name="connsiteX6" fmla="*/ 2276 w 9160790"/>
                <a:gd name="connsiteY6" fmla="*/ 246743 h 464457"/>
                <a:gd name="connsiteX0" fmla="*/ 2276 w 9160790"/>
                <a:gd name="connsiteY0" fmla="*/ 241980 h 459694"/>
                <a:gd name="connsiteX1" fmla="*/ 2027019 w 9160790"/>
                <a:gd name="connsiteY1" fmla="*/ 241980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86792 w 9160790"/>
                <a:gd name="connsiteY1" fmla="*/ 116619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122918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22918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2813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90" h="459694">
                  <a:moveTo>
                    <a:pt x="2276" y="144349"/>
                  </a:moveTo>
                  <a:lnTo>
                    <a:pt x="1917774" y="142813"/>
                  </a:lnTo>
                  <a:lnTo>
                    <a:pt x="2259247" y="459694"/>
                  </a:lnTo>
                  <a:lnTo>
                    <a:pt x="9160790" y="459694"/>
                  </a:lnTo>
                  <a:lnTo>
                    <a:pt x="9160790" y="2381"/>
                  </a:lnTo>
                  <a:lnTo>
                    <a:pt x="0" y="0"/>
                  </a:lnTo>
                  <a:cubicBezTo>
                    <a:pt x="759" y="80660"/>
                    <a:pt x="1517" y="63689"/>
                    <a:pt x="2276" y="14434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595647"/>
            <a:ext cx="5810063" cy="512381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400" b="1" cap="none" baseline="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135460"/>
            <a:ext cx="5804620" cy="40124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5999" y="5733288"/>
            <a:ext cx="5809593" cy="283464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  <a:latin typeface="Franklin Gothic Medium" pitchFamily="34" charset="0"/>
              </a:defRPr>
            </a:lvl1pPr>
            <a:lvl2pPr marL="342900" indent="0">
              <a:buNone/>
              <a:defRPr sz="1100"/>
            </a:lvl2pPr>
            <a:lvl3pPr marL="742950" indent="0">
              <a:buNone/>
              <a:defRPr sz="1100"/>
            </a:lvl3pPr>
            <a:lvl4pPr marL="10287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pic>
        <p:nvPicPr>
          <p:cNvPr id="9" name="Picture 4" descr="http://bigdatawg.nist.gov/NISTBigDataBann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56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80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14800"/>
          </a:xfrm>
        </p:spPr>
        <p:txBody>
          <a:bodyPr>
            <a:noAutofit/>
          </a:bodyPr>
          <a:lstStyle>
            <a:lvl1pPr marL="231775" indent="-231775">
              <a:defRPr sz="2200">
                <a:latin typeface="Franklin Gothic Medium" pitchFamily="34" charset="0"/>
              </a:defRPr>
            </a:lvl1pPr>
            <a:lvl2pPr>
              <a:defRPr sz="2000">
                <a:latin typeface="Franklin Gothic Medium" pitchFamily="34" charset="0"/>
              </a:defRPr>
            </a:lvl2pPr>
            <a:lvl3pPr>
              <a:defRPr sz="1800">
                <a:latin typeface="Franklin Gothic Medium" pitchFamily="34" charset="0"/>
              </a:defRPr>
            </a:lvl3pPr>
            <a:lvl4pPr>
              <a:buClr>
                <a:schemeClr val="bg1">
                  <a:lumMod val="75000"/>
                </a:schemeClr>
              </a:buClr>
              <a:defRPr sz="1600">
                <a:latin typeface="Franklin Gothic Medium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45887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90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4490"/>
            <a:ext cx="6111860" cy="5669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443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79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2" y="6291943"/>
            <a:ext cx="602343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52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91A8F5D-09CF-4B12-BCB2-FCB998BDD8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6339C3C-0F6E-4C9D-9BD6-336196307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74683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F3C2F90-AF55-4721-B57A-3E9E907EF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77CC54B-F56B-44F2-8EAB-AB16C6971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78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257" y="0"/>
            <a:ext cx="9153144" cy="4284096"/>
            <a:chOff x="-7257" y="0"/>
            <a:chExt cx="9153144" cy="4284096"/>
          </a:xfrm>
          <a:solidFill>
            <a:schemeClr val="accent4">
              <a:lumMod val="50000"/>
            </a:schemeClr>
          </a:solidFill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462"/>
            <a:stretch/>
          </p:blipFill>
          <p:spPr>
            <a:xfrm>
              <a:off x="377" y="0"/>
              <a:ext cx="9143245" cy="259435"/>
            </a:xfrm>
            <a:prstGeom prst="rect">
              <a:avLst/>
            </a:prstGeom>
            <a:grpFill/>
          </p:spPr>
        </p:pic>
        <p:sp>
          <p:nvSpPr>
            <p:cNvPr id="6" name="Freeform 5"/>
            <p:cNvSpPr/>
            <p:nvPr userDrawn="1"/>
          </p:nvSpPr>
          <p:spPr>
            <a:xfrm>
              <a:off x="-7257" y="3824402"/>
              <a:ext cx="9153144" cy="459694"/>
            </a:xfrm>
            <a:custGeom>
              <a:avLst/>
              <a:gdLst>
                <a:gd name="connsiteX0" fmla="*/ 0 w 9158514"/>
                <a:gd name="connsiteY0" fmla="*/ 246743 h 464457"/>
                <a:gd name="connsiteX1" fmla="*/ 2024743 w 9158514"/>
                <a:gd name="connsiteY1" fmla="*/ 246743 h 464457"/>
                <a:gd name="connsiteX2" fmla="*/ 2256971 w 9158514"/>
                <a:gd name="connsiteY2" fmla="*/ 464457 h 464457"/>
                <a:gd name="connsiteX3" fmla="*/ 9158514 w 9158514"/>
                <a:gd name="connsiteY3" fmla="*/ 464457 h 464457"/>
                <a:gd name="connsiteX4" fmla="*/ 9158514 w 9158514"/>
                <a:gd name="connsiteY4" fmla="*/ 0 h 464457"/>
                <a:gd name="connsiteX5" fmla="*/ 7257 w 9158514"/>
                <a:gd name="connsiteY5" fmla="*/ 0 h 464457"/>
                <a:gd name="connsiteX6" fmla="*/ 0 w 9158514"/>
                <a:gd name="connsiteY6" fmla="*/ 246743 h 464457"/>
                <a:gd name="connsiteX0" fmla="*/ 7043 w 9165557"/>
                <a:gd name="connsiteY0" fmla="*/ 246743 h 464457"/>
                <a:gd name="connsiteX1" fmla="*/ 2031786 w 9165557"/>
                <a:gd name="connsiteY1" fmla="*/ 246743 h 464457"/>
                <a:gd name="connsiteX2" fmla="*/ 2264014 w 9165557"/>
                <a:gd name="connsiteY2" fmla="*/ 464457 h 464457"/>
                <a:gd name="connsiteX3" fmla="*/ 9165557 w 9165557"/>
                <a:gd name="connsiteY3" fmla="*/ 464457 h 464457"/>
                <a:gd name="connsiteX4" fmla="*/ 9165557 w 9165557"/>
                <a:gd name="connsiteY4" fmla="*/ 0 h 464457"/>
                <a:gd name="connsiteX5" fmla="*/ 0 w 9165557"/>
                <a:gd name="connsiteY5" fmla="*/ 4763 h 464457"/>
                <a:gd name="connsiteX6" fmla="*/ 7043 w 9165557"/>
                <a:gd name="connsiteY6" fmla="*/ 246743 h 464457"/>
                <a:gd name="connsiteX0" fmla="*/ 2276 w 9160790"/>
                <a:gd name="connsiteY0" fmla="*/ 246743 h 464457"/>
                <a:gd name="connsiteX1" fmla="*/ 2027019 w 9160790"/>
                <a:gd name="connsiteY1" fmla="*/ 246743 h 464457"/>
                <a:gd name="connsiteX2" fmla="*/ 2259247 w 9160790"/>
                <a:gd name="connsiteY2" fmla="*/ 464457 h 464457"/>
                <a:gd name="connsiteX3" fmla="*/ 9160790 w 9160790"/>
                <a:gd name="connsiteY3" fmla="*/ 464457 h 464457"/>
                <a:gd name="connsiteX4" fmla="*/ 9160790 w 9160790"/>
                <a:gd name="connsiteY4" fmla="*/ 0 h 464457"/>
                <a:gd name="connsiteX5" fmla="*/ 0 w 9160790"/>
                <a:gd name="connsiteY5" fmla="*/ 4763 h 464457"/>
                <a:gd name="connsiteX6" fmla="*/ 2276 w 9160790"/>
                <a:gd name="connsiteY6" fmla="*/ 246743 h 464457"/>
                <a:gd name="connsiteX0" fmla="*/ 2276 w 9160790"/>
                <a:gd name="connsiteY0" fmla="*/ 241980 h 459694"/>
                <a:gd name="connsiteX1" fmla="*/ 2027019 w 9160790"/>
                <a:gd name="connsiteY1" fmla="*/ 241980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86792 w 9160790"/>
                <a:gd name="connsiteY1" fmla="*/ 116619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122918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22918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2813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90" h="459694">
                  <a:moveTo>
                    <a:pt x="2276" y="144349"/>
                  </a:moveTo>
                  <a:lnTo>
                    <a:pt x="1917774" y="142813"/>
                  </a:lnTo>
                  <a:lnTo>
                    <a:pt x="2259247" y="459694"/>
                  </a:lnTo>
                  <a:lnTo>
                    <a:pt x="9160790" y="459694"/>
                  </a:lnTo>
                  <a:lnTo>
                    <a:pt x="9160790" y="2381"/>
                  </a:lnTo>
                  <a:lnTo>
                    <a:pt x="0" y="0"/>
                  </a:lnTo>
                  <a:cubicBezTo>
                    <a:pt x="759" y="80660"/>
                    <a:pt x="1517" y="63689"/>
                    <a:pt x="2276" y="14434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595647"/>
            <a:ext cx="5810063" cy="512381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400" b="1" cap="none" baseline="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135460"/>
            <a:ext cx="5804620" cy="40124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5999" y="5733288"/>
            <a:ext cx="5809593" cy="283464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  <a:latin typeface="Franklin Gothic Medium" pitchFamily="34" charset="0"/>
              </a:defRPr>
            </a:lvl1pPr>
            <a:lvl2pPr marL="342900" indent="0">
              <a:buNone/>
              <a:defRPr sz="1100"/>
            </a:lvl2pPr>
            <a:lvl3pPr marL="742950" indent="0">
              <a:buNone/>
              <a:defRPr sz="1100"/>
            </a:lvl3pPr>
            <a:lvl4pPr marL="10287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pic>
        <p:nvPicPr>
          <p:cNvPr id="9" name="Picture 4" descr="http://bigdatawg.nist.gov/NISTBigDataBann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00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8E24-CD6D-F245-BA50-44436EA3897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97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80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14800"/>
          </a:xfrm>
        </p:spPr>
        <p:txBody>
          <a:bodyPr>
            <a:noAutofit/>
          </a:bodyPr>
          <a:lstStyle>
            <a:lvl1pPr marL="231775" indent="-231775">
              <a:defRPr sz="2200">
                <a:latin typeface="Franklin Gothic Medium" pitchFamily="34" charset="0"/>
              </a:defRPr>
            </a:lvl1pPr>
            <a:lvl2pPr>
              <a:defRPr sz="2000">
                <a:latin typeface="Franklin Gothic Medium" pitchFamily="34" charset="0"/>
              </a:defRPr>
            </a:lvl2pPr>
            <a:lvl3pPr>
              <a:defRPr sz="1800">
                <a:latin typeface="Franklin Gothic Medium" pitchFamily="34" charset="0"/>
              </a:defRPr>
            </a:lvl3pPr>
            <a:lvl4pPr>
              <a:buClr>
                <a:schemeClr val="bg1">
                  <a:lumMod val="75000"/>
                </a:schemeClr>
              </a:buClr>
              <a:defRPr sz="1600">
                <a:latin typeface="Franklin Gothic Medium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45887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32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4490"/>
            <a:ext cx="6111860" cy="5669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93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8872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2" y="6291943"/>
            <a:ext cx="602343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1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91A8F5D-09CF-4B12-BCB2-FCB998BDD8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6339C3C-0F6E-4C9D-9BD6-336196307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628117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F3C2F90-AF55-4721-B57A-3E9E907EF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77CC54B-F56B-44F2-8EAB-AB16C6971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420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257" y="0"/>
            <a:ext cx="9153144" cy="4284096"/>
            <a:chOff x="-7257" y="0"/>
            <a:chExt cx="9153144" cy="4284096"/>
          </a:xfrm>
          <a:solidFill>
            <a:schemeClr val="accent4">
              <a:lumMod val="50000"/>
            </a:schemeClr>
          </a:solidFill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462"/>
            <a:stretch/>
          </p:blipFill>
          <p:spPr>
            <a:xfrm>
              <a:off x="377" y="0"/>
              <a:ext cx="9143245" cy="259435"/>
            </a:xfrm>
            <a:prstGeom prst="rect">
              <a:avLst/>
            </a:prstGeom>
            <a:grpFill/>
          </p:spPr>
        </p:pic>
        <p:sp>
          <p:nvSpPr>
            <p:cNvPr id="6" name="Freeform 5"/>
            <p:cNvSpPr/>
            <p:nvPr userDrawn="1"/>
          </p:nvSpPr>
          <p:spPr>
            <a:xfrm>
              <a:off x="-7257" y="3824402"/>
              <a:ext cx="9153144" cy="459694"/>
            </a:xfrm>
            <a:custGeom>
              <a:avLst/>
              <a:gdLst>
                <a:gd name="connsiteX0" fmla="*/ 0 w 9158514"/>
                <a:gd name="connsiteY0" fmla="*/ 246743 h 464457"/>
                <a:gd name="connsiteX1" fmla="*/ 2024743 w 9158514"/>
                <a:gd name="connsiteY1" fmla="*/ 246743 h 464457"/>
                <a:gd name="connsiteX2" fmla="*/ 2256971 w 9158514"/>
                <a:gd name="connsiteY2" fmla="*/ 464457 h 464457"/>
                <a:gd name="connsiteX3" fmla="*/ 9158514 w 9158514"/>
                <a:gd name="connsiteY3" fmla="*/ 464457 h 464457"/>
                <a:gd name="connsiteX4" fmla="*/ 9158514 w 9158514"/>
                <a:gd name="connsiteY4" fmla="*/ 0 h 464457"/>
                <a:gd name="connsiteX5" fmla="*/ 7257 w 9158514"/>
                <a:gd name="connsiteY5" fmla="*/ 0 h 464457"/>
                <a:gd name="connsiteX6" fmla="*/ 0 w 9158514"/>
                <a:gd name="connsiteY6" fmla="*/ 246743 h 464457"/>
                <a:gd name="connsiteX0" fmla="*/ 7043 w 9165557"/>
                <a:gd name="connsiteY0" fmla="*/ 246743 h 464457"/>
                <a:gd name="connsiteX1" fmla="*/ 2031786 w 9165557"/>
                <a:gd name="connsiteY1" fmla="*/ 246743 h 464457"/>
                <a:gd name="connsiteX2" fmla="*/ 2264014 w 9165557"/>
                <a:gd name="connsiteY2" fmla="*/ 464457 h 464457"/>
                <a:gd name="connsiteX3" fmla="*/ 9165557 w 9165557"/>
                <a:gd name="connsiteY3" fmla="*/ 464457 h 464457"/>
                <a:gd name="connsiteX4" fmla="*/ 9165557 w 9165557"/>
                <a:gd name="connsiteY4" fmla="*/ 0 h 464457"/>
                <a:gd name="connsiteX5" fmla="*/ 0 w 9165557"/>
                <a:gd name="connsiteY5" fmla="*/ 4763 h 464457"/>
                <a:gd name="connsiteX6" fmla="*/ 7043 w 9165557"/>
                <a:gd name="connsiteY6" fmla="*/ 246743 h 464457"/>
                <a:gd name="connsiteX0" fmla="*/ 2276 w 9160790"/>
                <a:gd name="connsiteY0" fmla="*/ 246743 h 464457"/>
                <a:gd name="connsiteX1" fmla="*/ 2027019 w 9160790"/>
                <a:gd name="connsiteY1" fmla="*/ 246743 h 464457"/>
                <a:gd name="connsiteX2" fmla="*/ 2259247 w 9160790"/>
                <a:gd name="connsiteY2" fmla="*/ 464457 h 464457"/>
                <a:gd name="connsiteX3" fmla="*/ 9160790 w 9160790"/>
                <a:gd name="connsiteY3" fmla="*/ 464457 h 464457"/>
                <a:gd name="connsiteX4" fmla="*/ 9160790 w 9160790"/>
                <a:gd name="connsiteY4" fmla="*/ 0 h 464457"/>
                <a:gd name="connsiteX5" fmla="*/ 0 w 9160790"/>
                <a:gd name="connsiteY5" fmla="*/ 4763 h 464457"/>
                <a:gd name="connsiteX6" fmla="*/ 2276 w 9160790"/>
                <a:gd name="connsiteY6" fmla="*/ 246743 h 464457"/>
                <a:gd name="connsiteX0" fmla="*/ 2276 w 9160790"/>
                <a:gd name="connsiteY0" fmla="*/ 241980 h 459694"/>
                <a:gd name="connsiteX1" fmla="*/ 2027019 w 9160790"/>
                <a:gd name="connsiteY1" fmla="*/ 241980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86792 w 9160790"/>
                <a:gd name="connsiteY1" fmla="*/ 116619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122918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22918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2813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90" h="459694">
                  <a:moveTo>
                    <a:pt x="2276" y="144349"/>
                  </a:moveTo>
                  <a:lnTo>
                    <a:pt x="1917774" y="142813"/>
                  </a:lnTo>
                  <a:lnTo>
                    <a:pt x="2259247" y="459694"/>
                  </a:lnTo>
                  <a:lnTo>
                    <a:pt x="9160790" y="459694"/>
                  </a:lnTo>
                  <a:lnTo>
                    <a:pt x="9160790" y="2381"/>
                  </a:lnTo>
                  <a:lnTo>
                    <a:pt x="0" y="0"/>
                  </a:lnTo>
                  <a:cubicBezTo>
                    <a:pt x="759" y="80660"/>
                    <a:pt x="1517" y="63689"/>
                    <a:pt x="2276" y="14434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595647"/>
            <a:ext cx="5810063" cy="512381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400" b="1" cap="none" baseline="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135460"/>
            <a:ext cx="5804620" cy="40124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5999" y="5733288"/>
            <a:ext cx="5809593" cy="283464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  <a:latin typeface="Franklin Gothic Medium" pitchFamily="34" charset="0"/>
              </a:defRPr>
            </a:lvl1pPr>
            <a:lvl2pPr marL="342900" indent="0">
              <a:buNone/>
              <a:defRPr sz="1100"/>
            </a:lvl2pPr>
            <a:lvl3pPr marL="742950" indent="0">
              <a:buNone/>
              <a:defRPr sz="1100"/>
            </a:lvl3pPr>
            <a:lvl4pPr marL="10287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pic>
        <p:nvPicPr>
          <p:cNvPr id="9" name="Picture 4" descr="http://bigdatawg.nist.gov/NISTBigDataBann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812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80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14800"/>
          </a:xfrm>
        </p:spPr>
        <p:txBody>
          <a:bodyPr>
            <a:noAutofit/>
          </a:bodyPr>
          <a:lstStyle>
            <a:lvl1pPr marL="231775" indent="-231775">
              <a:defRPr sz="2200">
                <a:latin typeface="Franklin Gothic Medium" pitchFamily="34" charset="0"/>
              </a:defRPr>
            </a:lvl1pPr>
            <a:lvl2pPr>
              <a:defRPr sz="2000">
                <a:latin typeface="Franklin Gothic Medium" pitchFamily="34" charset="0"/>
              </a:defRPr>
            </a:lvl2pPr>
            <a:lvl3pPr>
              <a:defRPr sz="1800">
                <a:latin typeface="Franklin Gothic Medium" pitchFamily="34" charset="0"/>
              </a:defRPr>
            </a:lvl3pPr>
            <a:lvl4pPr>
              <a:buClr>
                <a:schemeClr val="bg1">
                  <a:lumMod val="75000"/>
                </a:schemeClr>
              </a:buClr>
              <a:defRPr sz="1600">
                <a:latin typeface="Franklin Gothic Medium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45887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4459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4490"/>
            <a:ext cx="6111860" cy="5669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08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6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8E24-CD6D-F245-BA50-44436EA3897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864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2" y="6291943"/>
            <a:ext cx="602343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07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91A8F5D-09CF-4B12-BCB2-FCB998BDD8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6339C3C-0F6E-4C9D-9BD6-336196307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52708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F3C2F90-AF55-4721-B57A-3E9E907EF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77CC54B-F56B-44F2-8EAB-AB16C6971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98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257" y="0"/>
            <a:ext cx="9153144" cy="4284096"/>
            <a:chOff x="-7257" y="0"/>
            <a:chExt cx="9153144" cy="4284096"/>
          </a:xfrm>
          <a:solidFill>
            <a:schemeClr val="accent4">
              <a:lumMod val="50000"/>
            </a:schemeClr>
          </a:solidFill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462"/>
            <a:stretch/>
          </p:blipFill>
          <p:spPr>
            <a:xfrm>
              <a:off x="377" y="0"/>
              <a:ext cx="9143245" cy="259435"/>
            </a:xfrm>
            <a:prstGeom prst="rect">
              <a:avLst/>
            </a:prstGeom>
            <a:grpFill/>
          </p:spPr>
        </p:pic>
        <p:sp>
          <p:nvSpPr>
            <p:cNvPr id="6" name="Freeform 5"/>
            <p:cNvSpPr/>
            <p:nvPr userDrawn="1"/>
          </p:nvSpPr>
          <p:spPr>
            <a:xfrm>
              <a:off x="-7257" y="3824402"/>
              <a:ext cx="9153144" cy="459694"/>
            </a:xfrm>
            <a:custGeom>
              <a:avLst/>
              <a:gdLst>
                <a:gd name="connsiteX0" fmla="*/ 0 w 9158514"/>
                <a:gd name="connsiteY0" fmla="*/ 246743 h 464457"/>
                <a:gd name="connsiteX1" fmla="*/ 2024743 w 9158514"/>
                <a:gd name="connsiteY1" fmla="*/ 246743 h 464457"/>
                <a:gd name="connsiteX2" fmla="*/ 2256971 w 9158514"/>
                <a:gd name="connsiteY2" fmla="*/ 464457 h 464457"/>
                <a:gd name="connsiteX3" fmla="*/ 9158514 w 9158514"/>
                <a:gd name="connsiteY3" fmla="*/ 464457 h 464457"/>
                <a:gd name="connsiteX4" fmla="*/ 9158514 w 9158514"/>
                <a:gd name="connsiteY4" fmla="*/ 0 h 464457"/>
                <a:gd name="connsiteX5" fmla="*/ 7257 w 9158514"/>
                <a:gd name="connsiteY5" fmla="*/ 0 h 464457"/>
                <a:gd name="connsiteX6" fmla="*/ 0 w 9158514"/>
                <a:gd name="connsiteY6" fmla="*/ 246743 h 464457"/>
                <a:gd name="connsiteX0" fmla="*/ 7043 w 9165557"/>
                <a:gd name="connsiteY0" fmla="*/ 246743 h 464457"/>
                <a:gd name="connsiteX1" fmla="*/ 2031786 w 9165557"/>
                <a:gd name="connsiteY1" fmla="*/ 246743 h 464457"/>
                <a:gd name="connsiteX2" fmla="*/ 2264014 w 9165557"/>
                <a:gd name="connsiteY2" fmla="*/ 464457 h 464457"/>
                <a:gd name="connsiteX3" fmla="*/ 9165557 w 9165557"/>
                <a:gd name="connsiteY3" fmla="*/ 464457 h 464457"/>
                <a:gd name="connsiteX4" fmla="*/ 9165557 w 9165557"/>
                <a:gd name="connsiteY4" fmla="*/ 0 h 464457"/>
                <a:gd name="connsiteX5" fmla="*/ 0 w 9165557"/>
                <a:gd name="connsiteY5" fmla="*/ 4763 h 464457"/>
                <a:gd name="connsiteX6" fmla="*/ 7043 w 9165557"/>
                <a:gd name="connsiteY6" fmla="*/ 246743 h 464457"/>
                <a:gd name="connsiteX0" fmla="*/ 2276 w 9160790"/>
                <a:gd name="connsiteY0" fmla="*/ 246743 h 464457"/>
                <a:gd name="connsiteX1" fmla="*/ 2027019 w 9160790"/>
                <a:gd name="connsiteY1" fmla="*/ 246743 h 464457"/>
                <a:gd name="connsiteX2" fmla="*/ 2259247 w 9160790"/>
                <a:gd name="connsiteY2" fmla="*/ 464457 h 464457"/>
                <a:gd name="connsiteX3" fmla="*/ 9160790 w 9160790"/>
                <a:gd name="connsiteY3" fmla="*/ 464457 h 464457"/>
                <a:gd name="connsiteX4" fmla="*/ 9160790 w 9160790"/>
                <a:gd name="connsiteY4" fmla="*/ 0 h 464457"/>
                <a:gd name="connsiteX5" fmla="*/ 0 w 9160790"/>
                <a:gd name="connsiteY5" fmla="*/ 4763 h 464457"/>
                <a:gd name="connsiteX6" fmla="*/ 2276 w 9160790"/>
                <a:gd name="connsiteY6" fmla="*/ 246743 h 464457"/>
                <a:gd name="connsiteX0" fmla="*/ 2276 w 9160790"/>
                <a:gd name="connsiteY0" fmla="*/ 241980 h 459694"/>
                <a:gd name="connsiteX1" fmla="*/ 2027019 w 9160790"/>
                <a:gd name="connsiteY1" fmla="*/ 241980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86792 w 9160790"/>
                <a:gd name="connsiteY1" fmla="*/ 116619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122918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22918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2813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90" h="459694">
                  <a:moveTo>
                    <a:pt x="2276" y="144349"/>
                  </a:moveTo>
                  <a:lnTo>
                    <a:pt x="1917774" y="142813"/>
                  </a:lnTo>
                  <a:lnTo>
                    <a:pt x="2259247" y="459694"/>
                  </a:lnTo>
                  <a:lnTo>
                    <a:pt x="9160790" y="459694"/>
                  </a:lnTo>
                  <a:lnTo>
                    <a:pt x="9160790" y="2381"/>
                  </a:lnTo>
                  <a:lnTo>
                    <a:pt x="0" y="0"/>
                  </a:lnTo>
                  <a:cubicBezTo>
                    <a:pt x="759" y="80660"/>
                    <a:pt x="1517" y="63689"/>
                    <a:pt x="2276" y="14434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595647"/>
            <a:ext cx="5810063" cy="512381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400" b="1" cap="none" baseline="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135460"/>
            <a:ext cx="5804620" cy="40124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5999" y="5733288"/>
            <a:ext cx="5809593" cy="283464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  <a:latin typeface="Franklin Gothic Medium" pitchFamily="34" charset="0"/>
              </a:defRPr>
            </a:lvl1pPr>
            <a:lvl2pPr marL="342900" indent="0">
              <a:buNone/>
              <a:defRPr sz="1100"/>
            </a:lvl2pPr>
            <a:lvl3pPr marL="742950" indent="0">
              <a:buNone/>
              <a:defRPr sz="1100"/>
            </a:lvl3pPr>
            <a:lvl4pPr marL="10287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pic>
        <p:nvPicPr>
          <p:cNvPr id="9" name="Picture 4" descr="http://bigdatawg.nist.gov/NISTBigDataBann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896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80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14800"/>
          </a:xfrm>
        </p:spPr>
        <p:txBody>
          <a:bodyPr>
            <a:noAutofit/>
          </a:bodyPr>
          <a:lstStyle>
            <a:lvl1pPr marL="231775" indent="-231775">
              <a:defRPr sz="2200">
                <a:latin typeface="Franklin Gothic Medium" pitchFamily="34" charset="0"/>
              </a:defRPr>
            </a:lvl1pPr>
            <a:lvl2pPr>
              <a:defRPr sz="2000">
                <a:latin typeface="Franklin Gothic Medium" pitchFamily="34" charset="0"/>
              </a:defRPr>
            </a:lvl2pPr>
            <a:lvl3pPr>
              <a:defRPr sz="1800">
                <a:latin typeface="Franklin Gothic Medium" pitchFamily="34" charset="0"/>
              </a:defRPr>
            </a:lvl3pPr>
            <a:lvl4pPr>
              <a:buClr>
                <a:schemeClr val="bg1">
                  <a:lumMod val="75000"/>
                </a:schemeClr>
              </a:buClr>
              <a:defRPr sz="1600">
                <a:latin typeface="Franklin Gothic Medium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45887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69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4490"/>
            <a:ext cx="6111860" cy="5669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076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69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2" y="6291943"/>
            <a:ext cx="602343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634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91A8F5D-09CF-4B12-BCB2-FCB998BDD8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6339C3C-0F6E-4C9D-9BD6-336196307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87101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F3C2F90-AF55-4721-B57A-3E9E907EF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77CC54B-F56B-44F2-8EAB-AB16C6971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7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8E24-CD6D-F245-BA50-44436EA3897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014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257" y="0"/>
            <a:ext cx="9153144" cy="4284096"/>
            <a:chOff x="-7257" y="0"/>
            <a:chExt cx="9153144" cy="4284096"/>
          </a:xfrm>
          <a:solidFill>
            <a:schemeClr val="accent4">
              <a:lumMod val="50000"/>
            </a:schemeClr>
          </a:solidFill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462"/>
            <a:stretch/>
          </p:blipFill>
          <p:spPr>
            <a:xfrm>
              <a:off x="377" y="0"/>
              <a:ext cx="9143245" cy="259435"/>
            </a:xfrm>
            <a:prstGeom prst="rect">
              <a:avLst/>
            </a:prstGeom>
            <a:grpFill/>
          </p:spPr>
        </p:pic>
        <p:sp>
          <p:nvSpPr>
            <p:cNvPr id="6" name="Freeform 5"/>
            <p:cNvSpPr/>
            <p:nvPr userDrawn="1"/>
          </p:nvSpPr>
          <p:spPr>
            <a:xfrm>
              <a:off x="-7257" y="3824402"/>
              <a:ext cx="9153144" cy="459694"/>
            </a:xfrm>
            <a:custGeom>
              <a:avLst/>
              <a:gdLst>
                <a:gd name="connsiteX0" fmla="*/ 0 w 9158514"/>
                <a:gd name="connsiteY0" fmla="*/ 246743 h 464457"/>
                <a:gd name="connsiteX1" fmla="*/ 2024743 w 9158514"/>
                <a:gd name="connsiteY1" fmla="*/ 246743 h 464457"/>
                <a:gd name="connsiteX2" fmla="*/ 2256971 w 9158514"/>
                <a:gd name="connsiteY2" fmla="*/ 464457 h 464457"/>
                <a:gd name="connsiteX3" fmla="*/ 9158514 w 9158514"/>
                <a:gd name="connsiteY3" fmla="*/ 464457 h 464457"/>
                <a:gd name="connsiteX4" fmla="*/ 9158514 w 9158514"/>
                <a:gd name="connsiteY4" fmla="*/ 0 h 464457"/>
                <a:gd name="connsiteX5" fmla="*/ 7257 w 9158514"/>
                <a:gd name="connsiteY5" fmla="*/ 0 h 464457"/>
                <a:gd name="connsiteX6" fmla="*/ 0 w 9158514"/>
                <a:gd name="connsiteY6" fmla="*/ 246743 h 464457"/>
                <a:gd name="connsiteX0" fmla="*/ 7043 w 9165557"/>
                <a:gd name="connsiteY0" fmla="*/ 246743 h 464457"/>
                <a:gd name="connsiteX1" fmla="*/ 2031786 w 9165557"/>
                <a:gd name="connsiteY1" fmla="*/ 246743 h 464457"/>
                <a:gd name="connsiteX2" fmla="*/ 2264014 w 9165557"/>
                <a:gd name="connsiteY2" fmla="*/ 464457 h 464457"/>
                <a:gd name="connsiteX3" fmla="*/ 9165557 w 9165557"/>
                <a:gd name="connsiteY3" fmla="*/ 464457 h 464457"/>
                <a:gd name="connsiteX4" fmla="*/ 9165557 w 9165557"/>
                <a:gd name="connsiteY4" fmla="*/ 0 h 464457"/>
                <a:gd name="connsiteX5" fmla="*/ 0 w 9165557"/>
                <a:gd name="connsiteY5" fmla="*/ 4763 h 464457"/>
                <a:gd name="connsiteX6" fmla="*/ 7043 w 9165557"/>
                <a:gd name="connsiteY6" fmla="*/ 246743 h 464457"/>
                <a:gd name="connsiteX0" fmla="*/ 2276 w 9160790"/>
                <a:gd name="connsiteY0" fmla="*/ 246743 h 464457"/>
                <a:gd name="connsiteX1" fmla="*/ 2027019 w 9160790"/>
                <a:gd name="connsiteY1" fmla="*/ 246743 h 464457"/>
                <a:gd name="connsiteX2" fmla="*/ 2259247 w 9160790"/>
                <a:gd name="connsiteY2" fmla="*/ 464457 h 464457"/>
                <a:gd name="connsiteX3" fmla="*/ 9160790 w 9160790"/>
                <a:gd name="connsiteY3" fmla="*/ 464457 h 464457"/>
                <a:gd name="connsiteX4" fmla="*/ 9160790 w 9160790"/>
                <a:gd name="connsiteY4" fmla="*/ 0 h 464457"/>
                <a:gd name="connsiteX5" fmla="*/ 0 w 9160790"/>
                <a:gd name="connsiteY5" fmla="*/ 4763 h 464457"/>
                <a:gd name="connsiteX6" fmla="*/ 2276 w 9160790"/>
                <a:gd name="connsiteY6" fmla="*/ 246743 h 464457"/>
                <a:gd name="connsiteX0" fmla="*/ 2276 w 9160790"/>
                <a:gd name="connsiteY0" fmla="*/ 241980 h 459694"/>
                <a:gd name="connsiteX1" fmla="*/ 2027019 w 9160790"/>
                <a:gd name="connsiteY1" fmla="*/ 241980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86792 w 9160790"/>
                <a:gd name="connsiteY1" fmla="*/ 116619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122918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22918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2813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90" h="459694">
                  <a:moveTo>
                    <a:pt x="2276" y="144349"/>
                  </a:moveTo>
                  <a:lnTo>
                    <a:pt x="1917774" y="142813"/>
                  </a:lnTo>
                  <a:lnTo>
                    <a:pt x="2259247" y="459694"/>
                  </a:lnTo>
                  <a:lnTo>
                    <a:pt x="9160790" y="459694"/>
                  </a:lnTo>
                  <a:lnTo>
                    <a:pt x="9160790" y="2381"/>
                  </a:lnTo>
                  <a:lnTo>
                    <a:pt x="0" y="0"/>
                  </a:lnTo>
                  <a:cubicBezTo>
                    <a:pt x="759" y="80660"/>
                    <a:pt x="1517" y="63689"/>
                    <a:pt x="2276" y="14434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595647"/>
            <a:ext cx="5810063" cy="512381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400" b="1" cap="none" baseline="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135460"/>
            <a:ext cx="5804620" cy="40124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5999" y="5733288"/>
            <a:ext cx="5809593" cy="283464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  <a:latin typeface="Franklin Gothic Medium" pitchFamily="34" charset="0"/>
              </a:defRPr>
            </a:lvl1pPr>
            <a:lvl2pPr marL="342900" indent="0">
              <a:buNone/>
              <a:defRPr sz="1100"/>
            </a:lvl2pPr>
            <a:lvl3pPr marL="742950" indent="0">
              <a:buNone/>
              <a:defRPr sz="1100"/>
            </a:lvl3pPr>
            <a:lvl4pPr marL="10287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pic>
        <p:nvPicPr>
          <p:cNvPr id="9" name="Picture 4" descr="http://bigdatawg.nist.gov/NISTBigDataBann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090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80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14800"/>
          </a:xfrm>
        </p:spPr>
        <p:txBody>
          <a:bodyPr>
            <a:noAutofit/>
          </a:bodyPr>
          <a:lstStyle>
            <a:lvl1pPr marL="231775" indent="-231775">
              <a:defRPr sz="2200">
                <a:latin typeface="Franklin Gothic Medium" pitchFamily="34" charset="0"/>
              </a:defRPr>
            </a:lvl1pPr>
            <a:lvl2pPr>
              <a:defRPr sz="2000">
                <a:latin typeface="Franklin Gothic Medium" pitchFamily="34" charset="0"/>
              </a:defRPr>
            </a:lvl2pPr>
            <a:lvl3pPr>
              <a:defRPr sz="1800">
                <a:latin typeface="Franklin Gothic Medium" pitchFamily="34" charset="0"/>
              </a:defRPr>
            </a:lvl3pPr>
            <a:lvl4pPr>
              <a:buClr>
                <a:schemeClr val="bg1">
                  <a:lumMod val="75000"/>
                </a:schemeClr>
              </a:buClr>
              <a:defRPr sz="1600">
                <a:latin typeface="Franklin Gothic Medium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45887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08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4490"/>
            <a:ext cx="6111860" cy="5669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275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14800"/>
          </a:xfrm>
        </p:spPr>
        <p:txBody>
          <a:bodyPr>
            <a:noAutofit/>
          </a:bodyPr>
          <a:lstStyle>
            <a:lvl1pPr marL="231775" indent="-231775">
              <a:defRPr sz="2200">
                <a:solidFill>
                  <a:schemeClr val="tx1"/>
                </a:solidFill>
                <a:latin typeface="Franklin Gothic Medium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Franklin Gothic Medium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Franklin Gothic Medium" pitchFamily="34" charset="0"/>
              </a:defRPr>
            </a:lvl3pPr>
            <a:lvl4pPr>
              <a:buClr>
                <a:schemeClr val="bg1">
                  <a:lumMod val="75000"/>
                </a:schemeClr>
              </a:buClr>
              <a:defRPr sz="1600">
                <a:solidFill>
                  <a:schemeClr val="tx1"/>
                </a:solidFill>
                <a:latin typeface="Franklin Gothic Medium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8458" y="6343818"/>
            <a:ext cx="533400" cy="15495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F5B7371F-B25E-42BE-91F9-DCD17E1CF49D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301142"/>
            <a:ext cx="9144000" cy="5033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15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Franklin Gothic Dem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3" y="6291943"/>
            <a:ext cx="569686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722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Franklin Gothic Dem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89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0"/>
            <a:ext cx="5181600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1828800"/>
            <a:ext cx="3931920" cy="37576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2"/>
          </p:nvPr>
        </p:nvSpPr>
        <p:spPr>
          <a:xfrm>
            <a:off x="4733108" y="1828800"/>
            <a:ext cx="3931920" cy="37576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23943" y="6291943"/>
            <a:ext cx="6132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4397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13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2" y="6291943"/>
            <a:ext cx="602343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3229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257" y="0"/>
            <a:ext cx="9153144" cy="4284096"/>
            <a:chOff x="-7257" y="0"/>
            <a:chExt cx="9153144" cy="4284096"/>
          </a:xfrm>
          <a:solidFill>
            <a:schemeClr val="accent4">
              <a:lumMod val="50000"/>
            </a:schemeClr>
          </a:solidFill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462"/>
            <a:stretch/>
          </p:blipFill>
          <p:spPr>
            <a:xfrm>
              <a:off x="377" y="0"/>
              <a:ext cx="9143245" cy="259435"/>
            </a:xfrm>
            <a:prstGeom prst="rect">
              <a:avLst/>
            </a:prstGeom>
            <a:grpFill/>
          </p:spPr>
        </p:pic>
        <p:sp>
          <p:nvSpPr>
            <p:cNvPr id="6" name="Freeform 5"/>
            <p:cNvSpPr/>
            <p:nvPr userDrawn="1"/>
          </p:nvSpPr>
          <p:spPr>
            <a:xfrm>
              <a:off x="-7257" y="3824402"/>
              <a:ext cx="9153144" cy="459694"/>
            </a:xfrm>
            <a:custGeom>
              <a:avLst/>
              <a:gdLst>
                <a:gd name="connsiteX0" fmla="*/ 0 w 9158514"/>
                <a:gd name="connsiteY0" fmla="*/ 246743 h 464457"/>
                <a:gd name="connsiteX1" fmla="*/ 2024743 w 9158514"/>
                <a:gd name="connsiteY1" fmla="*/ 246743 h 464457"/>
                <a:gd name="connsiteX2" fmla="*/ 2256971 w 9158514"/>
                <a:gd name="connsiteY2" fmla="*/ 464457 h 464457"/>
                <a:gd name="connsiteX3" fmla="*/ 9158514 w 9158514"/>
                <a:gd name="connsiteY3" fmla="*/ 464457 h 464457"/>
                <a:gd name="connsiteX4" fmla="*/ 9158514 w 9158514"/>
                <a:gd name="connsiteY4" fmla="*/ 0 h 464457"/>
                <a:gd name="connsiteX5" fmla="*/ 7257 w 9158514"/>
                <a:gd name="connsiteY5" fmla="*/ 0 h 464457"/>
                <a:gd name="connsiteX6" fmla="*/ 0 w 9158514"/>
                <a:gd name="connsiteY6" fmla="*/ 246743 h 464457"/>
                <a:gd name="connsiteX0" fmla="*/ 7043 w 9165557"/>
                <a:gd name="connsiteY0" fmla="*/ 246743 h 464457"/>
                <a:gd name="connsiteX1" fmla="*/ 2031786 w 9165557"/>
                <a:gd name="connsiteY1" fmla="*/ 246743 h 464457"/>
                <a:gd name="connsiteX2" fmla="*/ 2264014 w 9165557"/>
                <a:gd name="connsiteY2" fmla="*/ 464457 h 464457"/>
                <a:gd name="connsiteX3" fmla="*/ 9165557 w 9165557"/>
                <a:gd name="connsiteY3" fmla="*/ 464457 h 464457"/>
                <a:gd name="connsiteX4" fmla="*/ 9165557 w 9165557"/>
                <a:gd name="connsiteY4" fmla="*/ 0 h 464457"/>
                <a:gd name="connsiteX5" fmla="*/ 0 w 9165557"/>
                <a:gd name="connsiteY5" fmla="*/ 4763 h 464457"/>
                <a:gd name="connsiteX6" fmla="*/ 7043 w 9165557"/>
                <a:gd name="connsiteY6" fmla="*/ 246743 h 464457"/>
                <a:gd name="connsiteX0" fmla="*/ 2276 w 9160790"/>
                <a:gd name="connsiteY0" fmla="*/ 246743 h 464457"/>
                <a:gd name="connsiteX1" fmla="*/ 2027019 w 9160790"/>
                <a:gd name="connsiteY1" fmla="*/ 246743 h 464457"/>
                <a:gd name="connsiteX2" fmla="*/ 2259247 w 9160790"/>
                <a:gd name="connsiteY2" fmla="*/ 464457 h 464457"/>
                <a:gd name="connsiteX3" fmla="*/ 9160790 w 9160790"/>
                <a:gd name="connsiteY3" fmla="*/ 464457 h 464457"/>
                <a:gd name="connsiteX4" fmla="*/ 9160790 w 9160790"/>
                <a:gd name="connsiteY4" fmla="*/ 0 h 464457"/>
                <a:gd name="connsiteX5" fmla="*/ 0 w 9160790"/>
                <a:gd name="connsiteY5" fmla="*/ 4763 h 464457"/>
                <a:gd name="connsiteX6" fmla="*/ 2276 w 9160790"/>
                <a:gd name="connsiteY6" fmla="*/ 246743 h 464457"/>
                <a:gd name="connsiteX0" fmla="*/ 2276 w 9160790"/>
                <a:gd name="connsiteY0" fmla="*/ 241980 h 459694"/>
                <a:gd name="connsiteX1" fmla="*/ 2027019 w 9160790"/>
                <a:gd name="connsiteY1" fmla="*/ 241980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86792 w 9160790"/>
                <a:gd name="connsiteY1" fmla="*/ 116619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241980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241980 h 459694"/>
                <a:gd name="connsiteX0" fmla="*/ 2276 w 9160790"/>
                <a:gd name="connsiteY0" fmla="*/ 122918 h 459694"/>
                <a:gd name="connsiteX1" fmla="*/ 1891558 w 9160790"/>
                <a:gd name="connsiteY1" fmla="*/ 121381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22918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22918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5194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  <a:gd name="connsiteX0" fmla="*/ 2276 w 9160790"/>
                <a:gd name="connsiteY0" fmla="*/ 144349 h 459694"/>
                <a:gd name="connsiteX1" fmla="*/ 1917774 w 9160790"/>
                <a:gd name="connsiteY1" fmla="*/ 142813 h 459694"/>
                <a:gd name="connsiteX2" fmla="*/ 2259247 w 9160790"/>
                <a:gd name="connsiteY2" fmla="*/ 459694 h 459694"/>
                <a:gd name="connsiteX3" fmla="*/ 9160790 w 9160790"/>
                <a:gd name="connsiteY3" fmla="*/ 459694 h 459694"/>
                <a:gd name="connsiteX4" fmla="*/ 9160790 w 9160790"/>
                <a:gd name="connsiteY4" fmla="*/ 2381 h 459694"/>
                <a:gd name="connsiteX5" fmla="*/ 0 w 9160790"/>
                <a:gd name="connsiteY5" fmla="*/ 0 h 459694"/>
                <a:gd name="connsiteX6" fmla="*/ 2276 w 9160790"/>
                <a:gd name="connsiteY6" fmla="*/ 144349 h 45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90" h="459694">
                  <a:moveTo>
                    <a:pt x="2276" y="144349"/>
                  </a:moveTo>
                  <a:lnTo>
                    <a:pt x="1917774" y="142813"/>
                  </a:lnTo>
                  <a:lnTo>
                    <a:pt x="2259247" y="459694"/>
                  </a:lnTo>
                  <a:lnTo>
                    <a:pt x="9160790" y="459694"/>
                  </a:lnTo>
                  <a:lnTo>
                    <a:pt x="9160790" y="2381"/>
                  </a:lnTo>
                  <a:lnTo>
                    <a:pt x="0" y="0"/>
                  </a:lnTo>
                  <a:cubicBezTo>
                    <a:pt x="759" y="80660"/>
                    <a:pt x="1517" y="63689"/>
                    <a:pt x="2276" y="14434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595647"/>
            <a:ext cx="5810063" cy="512381"/>
          </a:xfrm>
        </p:spPr>
        <p:txBody>
          <a:bodyPr>
            <a:noAutofit/>
          </a:bodyPr>
          <a:lstStyle>
            <a:lvl1pPr>
              <a:lnSpc>
                <a:spcPts val="2600"/>
              </a:lnSpc>
              <a:defRPr sz="2400" b="1" cap="none" baseline="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135460"/>
            <a:ext cx="5804620" cy="40124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5999" y="5733288"/>
            <a:ext cx="5809593" cy="283464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  <a:latin typeface="Franklin Gothic Medium" pitchFamily="34" charset="0"/>
              </a:defRPr>
            </a:lvl1pPr>
            <a:lvl2pPr marL="342900" indent="0">
              <a:buNone/>
              <a:defRPr sz="1100"/>
            </a:lvl2pPr>
            <a:lvl3pPr marL="742950" indent="0">
              <a:buNone/>
              <a:defRPr sz="1100"/>
            </a:lvl3pPr>
            <a:lvl4pPr marL="10287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pic>
        <p:nvPicPr>
          <p:cNvPr id="9" name="Picture 4" descr="http://bigdatawg.nist.gov/NISTBigDataBann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327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8E24-CD6D-F245-BA50-44436EA3897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716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80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14800"/>
          </a:xfrm>
        </p:spPr>
        <p:txBody>
          <a:bodyPr>
            <a:noAutofit/>
          </a:bodyPr>
          <a:lstStyle>
            <a:lvl1pPr marL="231775" indent="-231775">
              <a:defRPr sz="2200">
                <a:latin typeface="Franklin Gothic Medium" pitchFamily="34" charset="0"/>
              </a:defRPr>
            </a:lvl1pPr>
            <a:lvl2pPr>
              <a:defRPr sz="2000">
                <a:latin typeface="Franklin Gothic Medium" pitchFamily="34" charset="0"/>
              </a:defRPr>
            </a:lvl2pPr>
            <a:lvl3pPr>
              <a:defRPr sz="1800">
                <a:latin typeface="Franklin Gothic Medium" pitchFamily="34" charset="0"/>
              </a:defRPr>
            </a:lvl3pPr>
            <a:lvl4pPr>
              <a:buClr>
                <a:schemeClr val="bg1">
                  <a:lumMod val="75000"/>
                </a:schemeClr>
              </a:buClr>
              <a:defRPr sz="1600">
                <a:latin typeface="Franklin Gothic Medium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45887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6986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4490"/>
            <a:ext cx="6111860" cy="5669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092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14800"/>
          </a:xfrm>
        </p:spPr>
        <p:txBody>
          <a:bodyPr>
            <a:noAutofit/>
          </a:bodyPr>
          <a:lstStyle>
            <a:lvl1pPr marL="231775" indent="-231775">
              <a:defRPr sz="2200">
                <a:solidFill>
                  <a:schemeClr val="tx1"/>
                </a:solidFill>
                <a:latin typeface="Franklin Gothic Medium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Franklin Gothic Medium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Franklin Gothic Medium" pitchFamily="34" charset="0"/>
              </a:defRPr>
            </a:lvl3pPr>
            <a:lvl4pPr>
              <a:buClr>
                <a:schemeClr val="bg1">
                  <a:lumMod val="75000"/>
                </a:schemeClr>
              </a:buClr>
              <a:defRPr sz="1600">
                <a:solidFill>
                  <a:schemeClr val="tx1"/>
                </a:solidFill>
                <a:latin typeface="Franklin Gothic Medium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8458" y="6343818"/>
            <a:ext cx="533400" cy="15495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F5B7371F-B25E-42BE-91F9-DCD17E1CF49D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301142"/>
            <a:ext cx="9144000" cy="5033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92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Franklin Gothic Dem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3" y="6291943"/>
            <a:ext cx="569686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31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0"/>
            <a:ext cx="5181600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1828800"/>
            <a:ext cx="3931920" cy="37576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2"/>
          </p:nvPr>
        </p:nvSpPr>
        <p:spPr>
          <a:xfrm>
            <a:off x="4733108" y="1828800"/>
            <a:ext cx="3931920" cy="37576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23943" y="6291943"/>
            <a:ext cx="6132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/>
            <a:fld id="{C4B85148-DB98-4269-ACE6-2DF49F9918C9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37967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3" y="6291943"/>
            <a:ext cx="460828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8064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44490"/>
            <a:ext cx="6111860" cy="56692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0" y="3689295"/>
            <a:ext cx="4283060" cy="53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23942" y="6291943"/>
            <a:ext cx="602343" cy="293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4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8E24-CD6D-F245-BA50-44436EA3897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7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8E24-CD6D-F245-BA50-44436EA3897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30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8E24-CD6D-F245-BA50-44436EA3897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58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2.xml"/><Relationship Id="rId9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08E24-CD6D-F245-BA50-44436EA3897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3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45" r:id="rId13"/>
    <p:sldLayoutId id="2147483746" r:id="rId1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8181" y="68494"/>
            <a:ext cx="5205819" cy="81084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Help Using This Template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8" name="Rectangle 7"/>
          <p:cNvSpPr/>
          <p:nvPr userDrawn="1"/>
        </p:nvSpPr>
        <p:spPr>
          <a:xfrm>
            <a:off x="9525" y="947834"/>
            <a:ext cx="9144000" cy="5033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87323" y="6302404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dirty="0" smtClean="0">
                <a:solidFill>
                  <a:prstClr val="black"/>
                </a:solidFill>
              </a:rPr>
              <a:t>12/26/13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9"/>
          <a:srcRect l="19821" t="14086" r="55960" b="76569"/>
          <a:stretch/>
        </p:blipFill>
        <p:spPr>
          <a:xfrm>
            <a:off x="9525" y="0"/>
            <a:ext cx="3928656" cy="10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5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0" i="0" kern="1200">
          <a:solidFill>
            <a:schemeClr val="bg1"/>
          </a:solidFill>
          <a:latin typeface="Franklin Gothic Demi" pitchFamily="34" charset="0"/>
          <a:ea typeface="+mj-ea"/>
          <a:cs typeface="Arial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lang="en-US" sz="2400" kern="1200" dirty="0" smtClean="0">
          <a:solidFill>
            <a:schemeClr val="tx1"/>
          </a:solidFill>
          <a:latin typeface="Franklin Gothic Medium" pitchFamily="34" charset="0"/>
          <a:ea typeface="+mn-ea"/>
          <a:cs typeface="Arial" pitchFamily="34" charset="0"/>
        </a:defRPr>
      </a:lvl1pPr>
      <a:lvl2pPr marL="5715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171450" algn="l" defTabSz="9144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SzPct val="80000"/>
        <a:buFont typeface="Arial"/>
        <a:buChar char="•"/>
        <a:tabLst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8181" y="68494"/>
            <a:ext cx="5205819" cy="81084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Help Using This Template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8" name="Rectangle 7"/>
          <p:cNvSpPr/>
          <p:nvPr userDrawn="1"/>
        </p:nvSpPr>
        <p:spPr>
          <a:xfrm>
            <a:off x="9525" y="947834"/>
            <a:ext cx="9144000" cy="5033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87323" y="6302404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dirty="0" smtClean="0">
                <a:solidFill>
                  <a:prstClr val="black"/>
                </a:solidFill>
              </a:rPr>
              <a:t>12/26/13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9"/>
          <a:srcRect l="19821" t="14086" r="55960" b="76569"/>
          <a:stretch/>
        </p:blipFill>
        <p:spPr>
          <a:xfrm>
            <a:off x="9525" y="0"/>
            <a:ext cx="3928656" cy="10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34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0" i="0" kern="1200">
          <a:solidFill>
            <a:schemeClr val="bg1"/>
          </a:solidFill>
          <a:latin typeface="Franklin Gothic Demi" pitchFamily="34" charset="0"/>
          <a:ea typeface="+mj-ea"/>
          <a:cs typeface="Arial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lang="en-US" sz="2400" kern="1200" dirty="0" smtClean="0">
          <a:solidFill>
            <a:schemeClr val="tx1"/>
          </a:solidFill>
          <a:latin typeface="Franklin Gothic Medium" pitchFamily="34" charset="0"/>
          <a:ea typeface="+mn-ea"/>
          <a:cs typeface="Arial" pitchFamily="34" charset="0"/>
        </a:defRPr>
      </a:lvl1pPr>
      <a:lvl2pPr marL="5715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171450" algn="l" defTabSz="9144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SzPct val="80000"/>
        <a:buFont typeface="Arial"/>
        <a:buChar char="•"/>
        <a:tabLst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8181" y="68494"/>
            <a:ext cx="5205819" cy="81084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Help Using This Template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8" name="Rectangle 7"/>
          <p:cNvSpPr/>
          <p:nvPr userDrawn="1"/>
        </p:nvSpPr>
        <p:spPr>
          <a:xfrm>
            <a:off x="9525" y="947834"/>
            <a:ext cx="9144000" cy="5033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87323" y="6302404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dirty="0" smtClean="0">
                <a:solidFill>
                  <a:prstClr val="black"/>
                </a:solidFill>
              </a:rPr>
              <a:t>12/26/13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9"/>
          <a:srcRect l="19821" t="14086" r="55960" b="76569"/>
          <a:stretch/>
        </p:blipFill>
        <p:spPr>
          <a:xfrm>
            <a:off x="9525" y="0"/>
            <a:ext cx="3928656" cy="10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5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0" i="0" kern="1200">
          <a:solidFill>
            <a:schemeClr val="bg1"/>
          </a:solidFill>
          <a:latin typeface="Franklin Gothic Demi" pitchFamily="34" charset="0"/>
          <a:ea typeface="+mj-ea"/>
          <a:cs typeface="Arial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lang="en-US" sz="2400" kern="1200" dirty="0" smtClean="0">
          <a:solidFill>
            <a:schemeClr val="tx1"/>
          </a:solidFill>
          <a:latin typeface="Franklin Gothic Medium" pitchFamily="34" charset="0"/>
          <a:ea typeface="+mn-ea"/>
          <a:cs typeface="Arial" pitchFamily="34" charset="0"/>
        </a:defRPr>
      </a:lvl1pPr>
      <a:lvl2pPr marL="5715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171450" algn="l" defTabSz="9144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SzPct val="80000"/>
        <a:buFont typeface="Arial"/>
        <a:buChar char="•"/>
        <a:tabLst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8181" y="68494"/>
            <a:ext cx="5205819" cy="81084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Help Using This Template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8" name="Rectangle 7"/>
          <p:cNvSpPr/>
          <p:nvPr userDrawn="1"/>
        </p:nvSpPr>
        <p:spPr>
          <a:xfrm>
            <a:off x="9525" y="947834"/>
            <a:ext cx="9144000" cy="5033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87323" y="6302404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dirty="0" smtClean="0">
                <a:solidFill>
                  <a:prstClr val="black"/>
                </a:solidFill>
              </a:rPr>
              <a:t>12/26/13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9"/>
          <a:srcRect l="19821" t="14086" r="55960" b="76569"/>
          <a:stretch/>
        </p:blipFill>
        <p:spPr>
          <a:xfrm>
            <a:off x="9525" y="0"/>
            <a:ext cx="3928656" cy="10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8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0" i="0" kern="1200">
          <a:solidFill>
            <a:schemeClr val="bg1"/>
          </a:solidFill>
          <a:latin typeface="Franklin Gothic Demi" pitchFamily="34" charset="0"/>
          <a:ea typeface="+mj-ea"/>
          <a:cs typeface="Arial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lang="en-US" sz="2400" kern="1200" dirty="0" smtClean="0">
          <a:solidFill>
            <a:schemeClr val="tx1"/>
          </a:solidFill>
          <a:latin typeface="Franklin Gothic Medium" pitchFamily="34" charset="0"/>
          <a:ea typeface="+mn-ea"/>
          <a:cs typeface="Arial" pitchFamily="34" charset="0"/>
        </a:defRPr>
      </a:lvl1pPr>
      <a:lvl2pPr marL="5715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171450" algn="l" defTabSz="9144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SzPct val="80000"/>
        <a:buFont typeface="Arial"/>
        <a:buChar char="•"/>
        <a:tabLst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8181" y="68494"/>
            <a:ext cx="5205819" cy="81084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Help Using This Template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8" name="Rectangle 7"/>
          <p:cNvSpPr/>
          <p:nvPr userDrawn="1"/>
        </p:nvSpPr>
        <p:spPr>
          <a:xfrm>
            <a:off x="9525" y="947834"/>
            <a:ext cx="9144000" cy="5033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87323" y="6302404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dirty="0" smtClean="0">
                <a:solidFill>
                  <a:prstClr val="black"/>
                </a:solidFill>
              </a:rPr>
              <a:t>12/26/13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9"/>
          <a:srcRect l="19821" t="14086" r="55960" b="76569"/>
          <a:stretch/>
        </p:blipFill>
        <p:spPr>
          <a:xfrm>
            <a:off x="9525" y="0"/>
            <a:ext cx="3928656" cy="10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9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0" i="0" kern="1200">
          <a:solidFill>
            <a:schemeClr val="bg1"/>
          </a:solidFill>
          <a:latin typeface="Franklin Gothic Demi" pitchFamily="34" charset="0"/>
          <a:ea typeface="+mj-ea"/>
          <a:cs typeface="Arial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lang="en-US" sz="2400" kern="1200" dirty="0" smtClean="0">
          <a:solidFill>
            <a:schemeClr val="tx1"/>
          </a:solidFill>
          <a:latin typeface="Franklin Gothic Medium" pitchFamily="34" charset="0"/>
          <a:ea typeface="+mn-ea"/>
          <a:cs typeface="Arial" pitchFamily="34" charset="0"/>
        </a:defRPr>
      </a:lvl1pPr>
      <a:lvl2pPr marL="5715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171450" algn="l" defTabSz="9144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SzPct val="80000"/>
        <a:buFont typeface="Arial"/>
        <a:buChar char="•"/>
        <a:tabLst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8181" y="68494"/>
            <a:ext cx="5205819" cy="81084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Help Using This Template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8" name="Rectangle 7"/>
          <p:cNvSpPr/>
          <p:nvPr userDrawn="1"/>
        </p:nvSpPr>
        <p:spPr>
          <a:xfrm>
            <a:off x="9525" y="947834"/>
            <a:ext cx="9144000" cy="5033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87323" y="6302404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dirty="0" smtClean="0">
                <a:solidFill>
                  <a:prstClr val="black"/>
                </a:solidFill>
              </a:rPr>
              <a:t>12/26/13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1"/>
          <a:srcRect l="19821" t="14086" r="55960" b="76569"/>
          <a:stretch/>
        </p:blipFill>
        <p:spPr>
          <a:xfrm>
            <a:off x="9525" y="0"/>
            <a:ext cx="3928656" cy="10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3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0" i="0" kern="1200">
          <a:solidFill>
            <a:schemeClr val="bg1"/>
          </a:solidFill>
          <a:latin typeface="Franklin Gothic Demi" pitchFamily="34" charset="0"/>
          <a:ea typeface="+mj-ea"/>
          <a:cs typeface="Arial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lang="en-US" sz="2400" kern="1200" dirty="0" smtClean="0">
          <a:solidFill>
            <a:schemeClr val="tx1"/>
          </a:solidFill>
          <a:latin typeface="Franklin Gothic Medium" pitchFamily="34" charset="0"/>
          <a:ea typeface="+mn-ea"/>
          <a:cs typeface="Arial" pitchFamily="34" charset="0"/>
        </a:defRPr>
      </a:lvl1pPr>
      <a:lvl2pPr marL="5715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171450" algn="l" defTabSz="9144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SzPct val="80000"/>
        <a:buFont typeface="Arial"/>
        <a:buChar char="•"/>
        <a:tabLst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8181" y="68494"/>
            <a:ext cx="5205819" cy="81084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Help Using This Template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8" name="Rectangle 7"/>
          <p:cNvSpPr/>
          <p:nvPr userDrawn="1"/>
        </p:nvSpPr>
        <p:spPr>
          <a:xfrm>
            <a:off x="9525" y="947834"/>
            <a:ext cx="9144000" cy="5033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87323" y="6302404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dirty="0" smtClean="0">
                <a:solidFill>
                  <a:prstClr val="black"/>
                </a:solidFill>
              </a:rPr>
              <a:t>12/26/13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0"/>
          <a:srcRect l="19821" t="14086" r="55960" b="76569"/>
          <a:stretch/>
        </p:blipFill>
        <p:spPr>
          <a:xfrm>
            <a:off x="9525" y="0"/>
            <a:ext cx="3928656" cy="10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2" r:id="rId6"/>
    <p:sldLayoutId id="2147483743" r:id="rId7"/>
    <p:sldLayoutId id="2147483744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0" i="0" kern="1200">
          <a:solidFill>
            <a:schemeClr val="bg1"/>
          </a:solidFill>
          <a:latin typeface="Franklin Gothic Demi" pitchFamily="34" charset="0"/>
          <a:ea typeface="+mj-ea"/>
          <a:cs typeface="Arial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lang="en-US" sz="2400" kern="1200" dirty="0" smtClean="0">
          <a:solidFill>
            <a:schemeClr val="tx1"/>
          </a:solidFill>
          <a:latin typeface="Franklin Gothic Medium" pitchFamily="34" charset="0"/>
          <a:ea typeface="+mn-ea"/>
          <a:cs typeface="Arial" pitchFamily="34" charset="0"/>
        </a:defRPr>
      </a:lvl1pPr>
      <a:lvl2pPr marL="5715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171450" algn="l" defTabSz="9144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SzPct val="80000"/>
        <a:buFont typeface="Arial"/>
        <a:buChar char="•"/>
        <a:tabLst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cf@indian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infomall.org/" TargetMode="External"/><Relationship Id="rId4" Type="http://schemas.openxmlformats.org/officeDocument/2006/relationships/hyperlink" Target="mailto:xqiu@Indiana.ed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bigdatawg.nist.gov/usecases.php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loudmesh.github.io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x-informatics.appspot.com/course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x-informatics.appspot.com/course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00608"/>
            <a:ext cx="9144000" cy="1470025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Data Science at </a:t>
            </a:r>
            <a:br>
              <a:rPr lang="en-US" sz="4800" b="1" dirty="0" smtClean="0"/>
            </a:br>
            <a:r>
              <a:rPr lang="en-US" sz="4800" b="1" dirty="0" smtClean="0"/>
              <a:t>Digital Science </a:t>
            </a:r>
            <a:r>
              <a:rPr lang="en-US" sz="4800" b="1" dirty="0" err="1" smtClean="0"/>
              <a:t>Center@SOIC</a:t>
            </a:r>
            <a:endParaRPr lang="en-US" sz="48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072384"/>
            <a:ext cx="9144000" cy="36177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prstClr val="black"/>
                </a:solidFill>
                <a:cs typeface="Times New Roman" pitchFamily="18" charset="0"/>
              </a:rPr>
              <a:t>November 5 2014</a:t>
            </a:r>
          </a:p>
          <a:p>
            <a:pPr algn="ctr">
              <a:spcBef>
                <a:spcPct val="20000"/>
              </a:spcBef>
              <a:defRPr/>
            </a:pPr>
            <a:endParaRPr lang="en-US" sz="2400" b="1" dirty="0">
              <a:solidFill>
                <a:prstClr val="black"/>
              </a:solidFill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2400" b="1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prstClr val="black"/>
                </a:solidFill>
                <a:cs typeface="Times New Roman" pitchFamily="18" charset="0"/>
              </a:rPr>
              <a:t>Geoffrey Fox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prstClr val="black"/>
                </a:solidFill>
                <a:cs typeface="Times New Roman" pitchFamily="18" charset="0"/>
              </a:rPr>
              <a:t>Judy </a:t>
            </a:r>
            <a:r>
              <a:rPr lang="en-US" sz="2400" b="1" dirty="0" err="1" smtClean="0">
                <a:solidFill>
                  <a:prstClr val="black"/>
                </a:solidFill>
                <a:cs typeface="Times New Roman" pitchFamily="18" charset="0"/>
              </a:rPr>
              <a:t>Qiu</a:t>
            </a:r>
            <a:r>
              <a:rPr lang="en-US" sz="2400" b="1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prstClr val="black"/>
                </a:solidFill>
                <a:hlinkClick r:id="rId3"/>
              </a:rPr>
              <a:t>gcf@indiana.edu</a:t>
            </a:r>
            <a:r>
              <a:rPr lang="en-US" sz="2400" dirty="0" smtClean="0">
                <a:solidFill>
                  <a:prstClr val="black"/>
                </a:solidFill>
              </a:rPr>
              <a:t>, </a:t>
            </a:r>
            <a:r>
              <a:rPr lang="en-US" sz="2400" dirty="0" smtClean="0">
                <a:solidFill>
                  <a:prstClr val="black"/>
                </a:solidFill>
                <a:hlinkClick r:id="rId4"/>
              </a:rPr>
              <a:t>xqiu@Indiana.edu</a:t>
            </a:r>
            <a:r>
              <a:rPr lang="en-US" sz="2400" dirty="0" smtClean="0">
                <a:solidFill>
                  <a:prstClr val="black"/>
                </a:solidFill>
              </a:rPr>
              <a:t>           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hlinkClick r:id="rId5"/>
              </a:rPr>
              <a:t>http://www.infomall.org</a:t>
            </a:r>
            <a:endParaRPr lang="en-US" sz="2000" dirty="0">
              <a:solidFill>
                <a:prstClr val="black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School of Informatics and Computing</a:t>
            </a:r>
          </a:p>
          <a:p>
            <a:pPr algn="ctr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Digital Science Center</a:t>
            </a:r>
          </a:p>
          <a:p>
            <a:pPr algn="ctr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Indiana University Bloomington</a:t>
            </a:r>
            <a:endParaRPr lang="en-US" sz="2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0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46877"/>
            <a:ext cx="9144000" cy="858423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Java </a:t>
            </a:r>
            <a:r>
              <a:rPr lang="en-US" sz="3200" b="1" smtClean="0"/>
              <a:t>Grande and </a:t>
            </a:r>
            <a:r>
              <a:rPr lang="en-US" sz="3200" b="1" dirty="0" smtClean="0"/>
              <a:t>C# on 40K point DAPWC Clustering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Very sensitive to threads v MPI</a:t>
            </a:r>
            <a:endParaRPr lang="en-US" sz="36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0" y="1532487"/>
            <a:ext cx="9144000" cy="5325513"/>
            <a:chOff x="-69574" y="1532487"/>
            <a:chExt cx="9144000" cy="53255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69574" y="1532487"/>
              <a:ext cx="9144000" cy="5325513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7454348" y="3578087"/>
              <a:ext cx="19878" cy="239533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4572000" y="3505200"/>
              <a:ext cx="19878" cy="239533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401417" y="3051313"/>
              <a:ext cx="1677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64  Way parallel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04521" y="3320534"/>
              <a:ext cx="1794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128  Way parallel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00045" y="3440523"/>
              <a:ext cx="10491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256 Way </a:t>
              </a:r>
              <a:br>
                <a:rPr lang="en-US" dirty="0" smtClean="0"/>
              </a:br>
              <a:r>
                <a:rPr lang="en-US" dirty="0" smtClean="0"/>
                <a:t>parallel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452" y="5060027"/>
              <a:ext cx="7825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TXP</a:t>
              </a:r>
              <a:br>
                <a:rPr lang="en-US" dirty="0" smtClean="0"/>
              </a:br>
              <a:r>
                <a:rPr lang="en-US" dirty="0" smtClean="0"/>
                <a:t>Nodes</a:t>
              </a:r>
              <a:br>
                <a:rPr lang="en-US" dirty="0" smtClean="0"/>
              </a:br>
              <a:r>
                <a:rPr lang="en-US" dirty="0" smtClean="0"/>
                <a:t>Total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72675" y="2295939"/>
              <a:ext cx="576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C#</a:t>
              </a:r>
              <a:br>
                <a:rPr lang="en-US" dirty="0" smtClean="0"/>
              </a:br>
              <a:r>
                <a:rPr lang="en-US" dirty="0" smtClean="0"/>
                <a:t>Java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32857" y="2383971"/>
            <a:ext cx="4499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C# Hardware 0.7 performance Java Hardware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9925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/>
          <p:cNvCxnSpPr/>
          <p:nvPr/>
        </p:nvCxnSpPr>
        <p:spPr>
          <a:xfrm>
            <a:off x="-199696" y="220717"/>
            <a:ext cx="315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6034" y="1798576"/>
            <a:ext cx="9003570" cy="4543095"/>
            <a:chOff x="6034" y="1010300"/>
            <a:chExt cx="9003570" cy="4543095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583032" y="1255708"/>
              <a:ext cx="795691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52525" y="5184063"/>
              <a:ext cx="305622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Internet of Things (Smart Grid)</a:t>
              </a:r>
              <a:endParaRPr lang="en-US" dirty="0"/>
            </a:p>
          </p:txBody>
        </p:sp>
        <p:grpSp>
          <p:nvGrpSpPr>
            <p:cNvPr id="57" name="Group 56"/>
            <p:cNvGrpSpPr/>
            <p:nvPr/>
          </p:nvGrpSpPr>
          <p:grpSpPr>
            <a:xfrm flipV="1">
              <a:off x="729186" y="4793909"/>
              <a:ext cx="7739699" cy="390154"/>
              <a:chOff x="936006" y="4186008"/>
              <a:chExt cx="7739699" cy="390154"/>
            </a:xfrm>
          </p:grpSpPr>
          <p:cxnSp>
            <p:nvCxnSpPr>
              <p:cNvPr id="37" name="Straight Arrow Connector 36"/>
              <p:cNvCxnSpPr/>
              <p:nvPr/>
            </p:nvCxnSpPr>
            <p:spPr>
              <a:xfrm>
                <a:off x="936006" y="4186008"/>
                <a:ext cx="0" cy="3901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1846558" y="4186008"/>
                <a:ext cx="0" cy="3901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2757110" y="4186008"/>
                <a:ext cx="0" cy="3901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3667662" y="4186008"/>
                <a:ext cx="0" cy="3901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4578214" y="4186008"/>
                <a:ext cx="0" cy="3901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5488766" y="4186008"/>
                <a:ext cx="0" cy="3901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1391282" y="4186008"/>
                <a:ext cx="0" cy="3901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2301834" y="4186008"/>
                <a:ext cx="0" cy="3901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>
                <a:off x="3212386" y="4186008"/>
                <a:ext cx="0" cy="3901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4122938" y="4186008"/>
                <a:ext cx="0" cy="3901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5033490" y="4186008"/>
                <a:ext cx="0" cy="3901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5944042" y="4186008"/>
                <a:ext cx="0" cy="3901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6399318" y="4186008"/>
                <a:ext cx="0" cy="3901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6854594" y="4186008"/>
                <a:ext cx="0" cy="3901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7309870" y="4186008"/>
                <a:ext cx="0" cy="3901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7765146" y="4186008"/>
                <a:ext cx="0" cy="3901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8220422" y="4186008"/>
                <a:ext cx="0" cy="3901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8675705" y="4186008"/>
                <a:ext cx="0" cy="3901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/>
            <p:cNvGrpSpPr/>
            <p:nvPr/>
          </p:nvGrpSpPr>
          <p:grpSpPr>
            <a:xfrm>
              <a:off x="608799" y="3851903"/>
              <a:ext cx="7905383" cy="340555"/>
              <a:chOff x="561252" y="1607946"/>
              <a:chExt cx="7905383" cy="340555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561252" y="1607946"/>
                <a:ext cx="791883" cy="34055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Storm</a:t>
                </a:r>
                <a:endParaRPr lang="en-US" dirty="0"/>
              </a:p>
            </p:txBody>
          </p:sp>
          <p:sp>
            <p:nvSpPr>
              <p:cNvPr id="60" name="Rounded Rectangle 59"/>
              <p:cNvSpPr/>
              <p:nvPr/>
            </p:nvSpPr>
            <p:spPr>
              <a:xfrm>
                <a:off x="1983952" y="1607946"/>
                <a:ext cx="791883" cy="34055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Storm</a:t>
                </a:r>
                <a:endParaRPr lang="en-US" dirty="0"/>
              </a:p>
            </p:txBody>
          </p:sp>
          <p:sp>
            <p:nvSpPr>
              <p:cNvPr id="61" name="Rounded Rectangle 60"/>
              <p:cNvSpPr/>
              <p:nvPr/>
            </p:nvSpPr>
            <p:spPr>
              <a:xfrm>
                <a:off x="3406652" y="1607946"/>
                <a:ext cx="791883" cy="34055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Storm</a:t>
                </a:r>
                <a:endParaRPr lang="en-US" dirty="0"/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4829352" y="1607946"/>
                <a:ext cx="791883" cy="34055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Storm</a:t>
                </a:r>
                <a:endParaRPr lang="en-US" dirty="0"/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6252052" y="1607946"/>
                <a:ext cx="791883" cy="34055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Storm</a:t>
                </a:r>
                <a:endParaRPr lang="en-US" dirty="0"/>
              </a:p>
            </p:txBody>
          </p:sp>
          <p:sp>
            <p:nvSpPr>
              <p:cNvPr id="64" name="Rounded Rectangle 63"/>
              <p:cNvSpPr/>
              <p:nvPr/>
            </p:nvSpPr>
            <p:spPr>
              <a:xfrm>
                <a:off x="7674752" y="1607946"/>
                <a:ext cx="791883" cy="34055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Storm</a:t>
                </a:r>
                <a:endParaRPr lang="en-US" dirty="0"/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744193" y="1483441"/>
              <a:ext cx="7634595" cy="45194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Archival  Storage – NOSQL like </a:t>
              </a:r>
              <a:r>
                <a:rPr lang="en-US" dirty="0" err="1" smtClean="0">
                  <a:solidFill>
                    <a:schemeClr val="tx1"/>
                  </a:solidFill>
                </a:rPr>
                <a:t>Hbase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44193" y="3323856"/>
              <a:ext cx="7634595" cy="40505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Streaming Processing (Iterative </a:t>
              </a:r>
              <a:r>
                <a:rPr lang="en-US" dirty="0" err="1" smtClean="0">
                  <a:solidFill>
                    <a:schemeClr val="tx1"/>
                  </a:solidFill>
                </a:rPr>
                <a:t>MapReduce</a:t>
              </a:r>
              <a:r>
                <a:rPr lang="en-US" dirty="0" smtClean="0">
                  <a:solidFill>
                    <a:schemeClr val="tx1"/>
                  </a:solidFill>
                </a:rPr>
                <a:t>)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44193" y="2019391"/>
              <a:ext cx="7634595" cy="40505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Batch Processing (Iterative </a:t>
              </a:r>
              <a:r>
                <a:rPr lang="en-US" dirty="0" err="1" smtClean="0">
                  <a:solidFill>
                    <a:schemeClr val="tx1"/>
                  </a:solidFill>
                </a:rPr>
                <a:t>MapReduce</a:t>
              </a:r>
              <a:r>
                <a:rPr lang="en-US" dirty="0" smtClean="0">
                  <a:solidFill>
                    <a:schemeClr val="tx1"/>
                  </a:solidFill>
                </a:rPr>
                <a:t>)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9" name="Curved Right Arrow 68"/>
            <p:cNvSpPr/>
            <p:nvPr/>
          </p:nvSpPr>
          <p:spPr>
            <a:xfrm flipV="1">
              <a:off x="76307" y="1618593"/>
              <a:ext cx="506725" cy="2427890"/>
            </a:xfrm>
            <a:prstGeom prst="curved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Curved Right Arrow 69"/>
            <p:cNvSpPr/>
            <p:nvPr/>
          </p:nvSpPr>
          <p:spPr>
            <a:xfrm flipH="1" flipV="1">
              <a:off x="8539947" y="1583615"/>
              <a:ext cx="469657" cy="2462868"/>
            </a:xfrm>
            <a:prstGeom prst="curved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446413" y="2359450"/>
              <a:ext cx="8230155" cy="994101"/>
              <a:chOff x="456923" y="2317409"/>
              <a:chExt cx="8230155" cy="994101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456923" y="2628751"/>
                <a:ext cx="8230155" cy="399380"/>
                <a:chOff x="456923" y="2628751"/>
                <a:chExt cx="8230155" cy="399380"/>
              </a:xfrm>
            </p:grpSpPr>
            <p:sp>
              <p:nvSpPr>
                <p:cNvPr id="2" name="Oval 1"/>
                <p:cNvSpPr/>
                <p:nvPr/>
              </p:nvSpPr>
              <p:spPr>
                <a:xfrm>
                  <a:off x="456923" y="2628789"/>
                  <a:ext cx="1021563" cy="39930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>
                      <a:solidFill>
                        <a:schemeClr val="tx1"/>
                      </a:solidFill>
                      <a:latin typeface="Arial" pitchFamily="34" charset="0"/>
                    </a:rPr>
                    <a:t>Raw Data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>
                  <a:off x="2816419" y="2632705"/>
                  <a:ext cx="1450427" cy="391473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>
                      <a:solidFill>
                        <a:schemeClr val="tx1"/>
                      </a:solidFill>
                      <a:latin typeface="Arial" pitchFamily="34" charset="0"/>
                      <a:sym typeface="Wingdings" pitchFamily="2" charset="2"/>
                    </a:rPr>
                    <a:t>Information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6076699" y="2628751"/>
                  <a:ext cx="1123920" cy="39938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 smtClean="0">
                      <a:solidFill>
                        <a:schemeClr val="tx1"/>
                      </a:solidFill>
                      <a:latin typeface="Arial" pitchFamily="34" charset="0"/>
                    </a:rPr>
                    <a:t>Wisdom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4511457" y="2643241"/>
                  <a:ext cx="1320631" cy="3704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>
                      <a:solidFill>
                        <a:schemeClr val="tx1"/>
                      </a:solidFill>
                      <a:latin typeface="Arial" pitchFamily="34" charset="0"/>
                    </a:rPr>
                    <a:t>Knowledge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1723097" y="2670877"/>
                  <a:ext cx="848711" cy="31512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 smtClean="0">
                      <a:solidFill>
                        <a:schemeClr val="tx1"/>
                      </a:solidFill>
                      <a:latin typeface="Arial" pitchFamily="34" charset="0"/>
                    </a:rPr>
                    <a:t>Data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7445230" y="2628752"/>
                  <a:ext cx="1241848" cy="39937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100" b="1" dirty="0">
                      <a:solidFill>
                        <a:schemeClr val="tx1"/>
                      </a:solidFill>
                      <a:latin typeface="Arial" pitchFamily="34" charset="0"/>
                    </a:rPr>
                    <a:t>Decisions</a:t>
                  </a:r>
                </a:p>
              </p:txBody>
            </p:sp>
          </p:grpSp>
          <p:sp>
            <p:nvSpPr>
              <p:cNvPr id="68" name="Rectangle 67"/>
              <p:cNvSpPr/>
              <p:nvPr/>
            </p:nvSpPr>
            <p:spPr>
              <a:xfrm>
                <a:off x="3871885" y="2317409"/>
                <a:ext cx="1150956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000" b="1" cap="none" spc="0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Analytics</a:t>
                </a:r>
                <a:endParaRPr lang="en-US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890954" y="2911400"/>
                <a:ext cx="1150956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000" b="1" cap="none" spc="0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Analytics</a:t>
                </a:r>
                <a:endParaRPr lang="en-US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6034" y="4367461"/>
              <a:ext cx="8533914" cy="369332"/>
              <a:chOff x="39023" y="1188160"/>
              <a:chExt cx="8533914" cy="369332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728134" y="1249844"/>
                <a:ext cx="7844803" cy="211273"/>
                <a:chOff x="728134" y="2626940"/>
                <a:chExt cx="7844803" cy="211273"/>
              </a:xfrm>
            </p:grpSpPr>
            <p:sp>
              <p:nvSpPr>
                <p:cNvPr id="18" name="Oval 17"/>
                <p:cNvSpPr/>
                <p:nvPr/>
              </p:nvSpPr>
              <p:spPr>
                <a:xfrm>
                  <a:off x="728134" y="2626940"/>
                  <a:ext cx="210208" cy="21127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1177228" y="2626940"/>
                  <a:ext cx="210208" cy="21127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1626322" y="2626940"/>
                  <a:ext cx="210208" cy="21127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2075416" y="2626940"/>
                  <a:ext cx="210208" cy="21127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2524510" y="2626940"/>
                  <a:ext cx="210208" cy="21127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2973604" y="2626940"/>
                  <a:ext cx="210208" cy="21127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3422698" y="2626940"/>
                  <a:ext cx="210208" cy="21127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3871792" y="2626940"/>
                  <a:ext cx="210208" cy="21127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4320886" y="2626940"/>
                  <a:ext cx="210208" cy="21127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4769980" y="2626940"/>
                  <a:ext cx="210208" cy="21127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5219074" y="2626940"/>
                  <a:ext cx="210208" cy="21127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5668168" y="2626940"/>
                  <a:ext cx="210208" cy="21127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6117262" y="2626940"/>
                  <a:ext cx="210208" cy="21127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6566356" y="2626940"/>
                  <a:ext cx="210208" cy="21127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7015450" y="2626940"/>
                  <a:ext cx="210208" cy="21127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7464544" y="2626940"/>
                  <a:ext cx="210208" cy="21127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7913638" y="2626940"/>
                  <a:ext cx="210208" cy="21127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8362729" y="2626940"/>
                  <a:ext cx="210208" cy="21127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TextBox 74"/>
              <p:cNvSpPr txBox="1"/>
              <p:nvPr/>
            </p:nvSpPr>
            <p:spPr>
              <a:xfrm>
                <a:off x="39023" y="1188160"/>
                <a:ext cx="96693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Pub-Sub</a:t>
                </a:r>
                <a:endParaRPr lang="en-US" dirty="0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334855" y="1010300"/>
              <a:ext cx="44532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System Orchestration / Dataflow / Workflow</a:t>
              </a:r>
              <a:endParaRPr lang="en-US" b="1" dirty="0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34" y="290266"/>
            <a:ext cx="9137966" cy="82882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Cloud DIKW based on HPC-ABDS to integrate streaming and batch Big Data </a:t>
            </a:r>
            <a:endParaRPr 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59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1074" y="83720"/>
            <a:ext cx="3120013" cy="76034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IOTCloud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62194" y="723481"/>
            <a:ext cx="4081806" cy="6134519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Device </a:t>
            </a:r>
            <a:r>
              <a:rPr lang="en-US" sz="2000" b="1" dirty="0" smtClean="0">
                <a:sym typeface="Wingdings" panose="05000000000000000000" pitchFamily="2" charset="2"/>
              </a:rPr>
              <a:t> </a:t>
            </a:r>
            <a:r>
              <a:rPr lang="en-US" sz="2000" b="1" dirty="0" err="1" smtClean="0">
                <a:sym typeface="Wingdings" panose="05000000000000000000" pitchFamily="2" charset="2"/>
              </a:rPr>
              <a:t>Pub-SubStorm</a:t>
            </a:r>
            <a:r>
              <a:rPr lang="en-US" sz="2000" b="1" dirty="0" smtClean="0">
                <a:sym typeface="Wingdings" panose="05000000000000000000" pitchFamily="2" charset="2"/>
              </a:rPr>
              <a:t>  </a:t>
            </a:r>
            <a:r>
              <a:rPr lang="en-US" sz="2000" b="1" dirty="0" err="1" smtClean="0">
                <a:sym typeface="Wingdings" panose="05000000000000000000" pitchFamily="2" charset="2"/>
              </a:rPr>
              <a:t>Datastore</a:t>
            </a:r>
            <a:r>
              <a:rPr lang="en-US" sz="2000" b="1" dirty="0" smtClean="0">
                <a:sym typeface="Wingdings" panose="05000000000000000000" pitchFamily="2" charset="2"/>
              </a:rPr>
              <a:t>  Data Analysis</a:t>
            </a:r>
          </a:p>
          <a:p>
            <a:r>
              <a:rPr lang="en-US" sz="2000" b="1" dirty="0" smtClean="0"/>
              <a:t>Apache Storm </a:t>
            </a:r>
            <a:r>
              <a:rPr lang="en-US" sz="2000" dirty="0"/>
              <a:t>provides scalable distributed system for processing </a:t>
            </a:r>
            <a:r>
              <a:rPr lang="en-US" sz="2000" dirty="0" smtClean="0"/>
              <a:t>data </a:t>
            </a:r>
            <a:r>
              <a:rPr lang="en-US" sz="2000" dirty="0"/>
              <a:t>streams coming from </a:t>
            </a:r>
            <a:r>
              <a:rPr lang="en-US" sz="2000" dirty="0" smtClean="0"/>
              <a:t>devices </a:t>
            </a:r>
            <a:r>
              <a:rPr lang="en-US" sz="2000" dirty="0"/>
              <a:t>in real time. </a:t>
            </a:r>
            <a:endParaRPr lang="en-US" sz="2000" dirty="0" smtClean="0"/>
          </a:p>
          <a:p>
            <a:r>
              <a:rPr lang="en-US" sz="2000" dirty="0" smtClean="0"/>
              <a:t>For </a:t>
            </a:r>
            <a:r>
              <a:rPr lang="en-US" sz="2000" dirty="0"/>
              <a:t>example Storm layer can decide to store the data in cloud storage for further analysis or to send control data back to the </a:t>
            </a:r>
            <a:r>
              <a:rPr lang="en-US" sz="2000" dirty="0" smtClean="0"/>
              <a:t>devices</a:t>
            </a:r>
          </a:p>
          <a:p>
            <a:r>
              <a:rPr lang="en-US" sz="2000" dirty="0" smtClean="0"/>
              <a:t>Evaluating Pub-Sub Systems </a:t>
            </a:r>
            <a:r>
              <a:rPr lang="en-US" sz="2000" dirty="0" err="1" smtClean="0"/>
              <a:t>ActiveMQ</a:t>
            </a:r>
            <a:r>
              <a:rPr lang="en-US" sz="2000" dirty="0" smtClean="0"/>
              <a:t>, </a:t>
            </a:r>
            <a:r>
              <a:rPr lang="en-US" sz="2000" dirty="0" err="1" smtClean="0"/>
              <a:t>RabbitMQ</a:t>
            </a:r>
            <a:r>
              <a:rPr lang="en-US" sz="2000" dirty="0" smtClean="0"/>
              <a:t>, Kafka, Kestrel</a:t>
            </a:r>
            <a:endParaRPr lang="en-US" sz="2000" dirty="0"/>
          </a:p>
        </p:txBody>
      </p:sp>
      <p:pic>
        <p:nvPicPr>
          <p:cNvPr id="7" name="Shape 1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32884" y="5056703"/>
            <a:ext cx="2811116" cy="18012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081806" y="6259398"/>
            <a:ext cx="209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Turtlebot</a:t>
            </a:r>
            <a:r>
              <a:rPr lang="en-US" dirty="0" smtClean="0"/>
              <a:t> and Kinect</a:t>
            </a:r>
            <a:endParaRPr lang="en-US" dirty="0"/>
          </a:p>
        </p:txBody>
      </p:sp>
      <p:pic>
        <p:nvPicPr>
          <p:cNvPr id="9" name="Picture 8" descr="architecture2 (2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65477" cy="62593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050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0005" y="1206430"/>
            <a:ext cx="2043995" cy="1143000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RabbitMQ</a:t>
            </a:r>
            <a:r>
              <a:rPr lang="en-US" sz="3200" b="1" dirty="0" smtClean="0"/>
              <a:t> out-performs Kafka</a:t>
            </a:r>
            <a:br>
              <a:rPr lang="en-US" sz="3200" b="1" dirty="0" smtClean="0"/>
            </a:br>
            <a:r>
              <a:rPr lang="en-US" sz="3200" b="1" dirty="0" smtClean="0"/>
              <a:t>with Storm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319"/>
          <a:stretch/>
        </p:blipFill>
        <p:spPr>
          <a:xfrm>
            <a:off x="0" y="3605048"/>
            <a:ext cx="7100005" cy="3252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671"/>
          <a:stretch/>
        </p:blipFill>
        <p:spPr>
          <a:xfrm>
            <a:off x="0" y="0"/>
            <a:ext cx="7115315" cy="3605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7255" y="3782989"/>
            <a:ext cx="1919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RabbitMQ</a:t>
            </a:r>
            <a:r>
              <a:rPr lang="en-US" dirty="0" smtClean="0"/>
              <a:t> Latency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7255" y="167431"/>
            <a:ext cx="146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Kafka Latency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293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49"/>
            <a:ext cx="8229600" cy="783448"/>
          </a:xfrm>
        </p:spPr>
        <p:txBody>
          <a:bodyPr/>
          <a:lstStyle/>
          <a:p>
            <a:r>
              <a:rPr lang="en-US" b="1" dirty="0" smtClean="0"/>
              <a:t>Big Data Ogres and their Facets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93" y="809297"/>
            <a:ext cx="9144000" cy="6021902"/>
          </a:xfrm>
        </p:spPr>
        <p:txBody>
          <a:bodyPr>
            <a:normAutofit fontScale="92500"/>
          </a:bodyPr>
          <a:lstStyle/>
          <a:p>
            <a:r>
              <a:rPr lang="en-US" sz="2400" b="1" dirty="0" smtClean="0"/>
              <a:t>51 Big Data use cases: </a:t>
            </a:r>
            <a:r>
              <a:rPr lang="en-US" sz="2400" u="sng" dirty="0">
                <a:solidFill>
                  <a:srgbClr val="0070C0"/>
                </a:solidFill>
                <a:hlinkClick r:id="rId2"/>
              </a:rPr>
              <a:t>http://bigdatawg.nist.gov/usecases.php </a:t>
            </a:r>
            <a:endParaRPr lang="en-US" sz="2400" u="sng" dirty="0" smtClean="0">
              <a:solidFill>
                <a:srgbClr val="0070C0"/>
              </a:solidFill>
            </a:endParaRPr>
          </a:p>
          <a:p>
            <a:r>
              <a:rPr lang="en-US" sz="2400" b="1" dirty="0" smtClean="0"/>
              <a:t>Ogres </a:t>
            </a:r>
            <a:r>
              <a:rPr lang="en-US" sz="2400" dirty="0" smtClean="0"/>
              <a:t>classify Big Data Applications with facets and benchmarks</a:t>
            </a:r>
          </a:p>
          <a:p>
            <a:r>
              <a:rPr lang="en-US" sz="2400" b="1" dirty="0" smtClean="0"/>
              <a:t>Facets </a:t>
            </a:r>
            <a:r>
              <a:rPr lang="en-US" sz="2400" b="1" dirty="0"/>
              <a:t>I: </a:t>
            </a:r>
            <a:r>
              <a:rPr lang="en-US" sz="2400" dirty="0" smtClean="0"/>
              <a:t>Features identified from 51 use cases: </a:t>
            </a:r>
            <a:r>
              <a:rPr lang="en-US" sz="2400" dirty="0" smtClean="0">
                <a:solidFill>
                  <a:srgbClr val="CC00FF"/>
                </a:solidFill>
              </a:rPr>
              <a:t>PP(26), MR(18), MR-Statistics(7), MR-Iterative(23), Graph(9), Fusion(11), Streaming/DDDAS(41), Classify(30), Search/Query(12), Collaborative Filtering(4), LML(36), GML(23), Workflow(51), GIS(16), HPC(5), Agents(2)</a:t>
            </a:r>
          </a:p>
          <a:p>
            <a:pPr lvl="1"/>
            <a:r>
              <a:rPr lang="en-US" sz="2000" dirty="0" smtClean="0">
                <a:solidFill>
                  <a:srgbClr val="CC00FF"/>
                </a:solidFill>
              </a:rPr>
              <a:t>MR </a:t>
            </a:r>
            <a:r>
              <a:rPr lang="en-US" sz="2000" dirty="0" err="1" smtClean="0"/>
              <a:t>MapReduce</a:t>
            </a:r>
            <a:r>
              <a:rPr lang="en-US" sz="2000" dirty="0" smtClean="0"/>
              <a:t>; </a:t>
            </a:r>
            <a:r>
              <a:rPr lang="en-US" sz="2000" dirty="0" smtClean="0">
                <a:solidFill>
                  <a:srgbClr val="CC00FF"/>
                </a:solidFill>
              </a:rPr>
              <a:t>L/GML</a:t>
            </a:r>
            <a:r>
              <a:rPr lang="en-US" sz="2000" dirty="0" smtClean="0"/>
              <a:t> Local/Global Machine Learning</a:t>
            </a:r>
          </a:p>
          <a:p>
            <a:r>
              <a:rPr lang="en-US" sz="2400" b="1" dirty="0" smtClean="0"/>
              <a:t>Facets II:  </a:t>
            </a:r>
            <a:r>
              <a:rPr lang="en-US" sz="2400" dirty="0" smtClean="0"/>
              <a:t>Some </a:t>
            </a:r>
            <a:r>
              <a:rPr lang="en-US" sz="2400" dirty="0"/>
              <a:t>broad features familiar from past like </a:t>
            </a:r>
            <a:endParaRPr lang="en-US" sz="2400" dirty="0" smtClean="0"/>
          </a:p>
          <a:p>
            <a:pPr lvl="1"/>
            <a:r>
              <a:rPr lang="en-US" sz="2000" dirty="0" smtClean="0">
                <a:solidFill>
                  <a:srgbClr val="CC00FF"/>
                </a:solidFill>
              </a:rPr>
              <a:t>BSP</a:t>
            </a:r>
            <a:r>
              <a:rPr lang="en-US" sz="2000" dirty="0" smtClean="0"/>
              <a:t> </a:t>
            </a:r>
            <a:r>
              <a:rPr lang="en-US" sz="2000" dirty="0"/>
              <a:t>(Bulk Synchronous Processing</a:t>
            </a:r>
            <a:r>
              <a:rPr lang="en-US" sz="2000" dirty="0" smtClean="0"/>
              <a:t>) </a:t>
            </a:r>
            <a:r>
              <a:rPr lang="en-US" sz="2000" dirty="0"/>
              <a:t>or </a:t>
            </a:r>
            <a:r>
              <a:rPr lang="en-US" sz="2000" dirty="0" smtClean="0"/>
              <a:t>not? </a:t>
            </a:r>
          </a:p>
          <a:p>
            <a:pPr lvl="1"/>
            <a:r>
              <a:rPr lang="en-US" sz="2000" dirty="0" smtClean="0">
                <a:solidFill>
                  <a:srgbClr val="CC00FF"/>
                </a:solidFill>
              </a:rPr>
              <a:t>SPMD</a:t>
            </a:r>
            <a:r>
              <a:rPr lang="en-US" sz="2000" dirty="0" smtClean="0"/>
              <a:t> (Single Program Multiple Data) or not? </a:t>
            </a:r>
          </a:p>
          <a:p>
            <a:pPr lvl="1"/>
            <a:r>
              <a:rPr lang="en-US" sz="2000" dirty="0" smtClean="0">
                <a:solidFill>
                  <a:srgbClr val="CC00FF"/>
                </a:solidFill>
              </a:rPr>
              <a:t>Iterative </a:t>
            </a:r>
            <a:r>
              <a:rPr lang="en-US" sz="2000" dirty="0"/>
              <a:t>or </a:t>
            </a:r>
            <a:r>
              <a:rPr lang="en-US" sz="2000" dirty="0" smtClean="0"/>
              <a:t>not?</a:t>
            </a:r>
          </a:p>
          <a:p>
            <a:pPr lvl="1"/>
            <a:r>
              <a:rPr lang="en-US" sz="2000" dirty="0" smtClean="0">
                <a:solidFill>
                  <a:srgbClr val="CC00FF"/>
                </a:solidFill>
              </a:rPr>
              <a:t>Regular or Irregular</a:t>
            </a:r>
            <a:r>
              <a:rPr lang="en-US" sz="2000" dirty="0" smtClean="0"/>
              <a:t>?</a:t>
            </a:r>
          </a:p>
          <a:p>
            <a:pPr lvl="1"/>
            <a:r>
              <a:rPr lang="en-US" sz="2000" dirty="0" smtClean="0">
                <a:solidFill>
                  <a:srgbClr val="CC00FF"/>
                </a:solidFill>
              </a:rPr>
              <a:t>Static or dynamic</a:t>
            </a:r>
            <a:r>
              <a:rPr lang="en-US" sz="2000" dirty="0"/>
              <a:t>?, </a:t>
            </a:r>
            <a:endParaRPr lang="en-US" sz="2000" dirty="0" smtClean="0"/>
          </a:p>
          <a:p>
            <a:pPr lvl="1"/>
            <a:r>
              <a:rPr lang="en-US" sz="2000" dirty="0" smtClean="0">
                <a:solidFill>
                  <a:srgbClr val="CC00FF"/>
                </a:solidFill>
              </a:rPr>
              <a:t>communication/compute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CC00FF"/>
                </a:solidFill>
              </a:rPr>
              <a:t>I-O/compute</a:t>
            </a:r>
            <a:r>
              <a:rPr lang="en-US" sz="2000" dirty="0" smtClean="0"/>
              <a:t> ratios </a:t>
            </a:r>
          </a:p>
          <a:p>
            <a:pPr lvl="1"/>
            <a:r>
              <a:rPr lang="en-US" sz="2000" dirty="0" smtClean="0">
                <a:solidFill>
                  <a:srgbClr val="CC00FF"/>
                </a:solidFill>
              </a:rPr>
              <a:t>Data </a:t>
            </a:r>
            <a:r>
              <a:rPr lang="en-US" sz="2000" dirty="0">
                <a:solidFill>
                  <a:srgbClr val="CC00FF"/>
                </a:solidFill>
              </a:rPr>
              <a:t>abstraction </a:t>
            </a:r>
            <a:r>
              <a:rPr lang="en-US" sz="2000" dirty="0"/>
              <a:t>(array, </a:t>
            </a:r>
            <a:r>
              <a:rPr lang="en-US" sz="2000" dirty="0" smtClean="0"/>
              <a:t>key-value, pixels, graph…)</a:t>
            </a:r>
          </a:p>
          <a:p>
            <a:r>
              <a:rPr lang="en-US" sz="2400" b="1" dirty="0" smtClean="0"/>
              <a:t>Facets III: </a:t>
            </a:r>
            <a:r>
              <a:rPr lang="en-US" sz="2400" dirty="0" smtClean="0"/>
              <a:t>Data Processing Architectures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49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0317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Core Analytics Facet I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1055"/>
            <a:ext cx="9144000" cy="574127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C00FF"/>
                </a:solidFill>
              </a:rPr>
              <a:t>Map-Only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Pleasingly parallel - </a:t>
            </a:r>
            <a:r>
              <a:rPr lang="en-US" sz="2400" b="1" dirty="0"/>
              <a:t>Local Machine Learning </a:t>
            </a:r>
            <a:r>
              <a:rPr lang="en-US" sz="2400" b="1" dirty="0" smtClean="0"/>
              <a:t>LML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CC00FF"/>
                </a:solidFill>
              </a:rPr>
              <a:t>MapReduce</a:t>
            </a:r>
            <a:r>
              <a:rPr lang="en-US" sz="2400" b="1" dirty="0">
                <a:solidFill>
                  <a:srgbClr val="CC00FF"/>
                </a:solidFill>
              </a:rPr>
              <a:t>: </a:t>
            </a:r>
            <a:endParaRPr lang="en-US" sz="2400" b="1" dirty="0" smtClean="0">
              <a:solidFill>
                <a:srgbClr val="CC00FF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/>
              <a:t>Search/Query/Index</a:t>
            </a:r>
            <a:endParaRPr lang="en-US" sz="24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Summarizing </a:t>
            </a:r>
            <a:r>
              <a:rPr lang="en-US" sz="2400" b="1" dirty="0"/>
              <a:t>statistics </a:t>
            </a:r>
            <a:r>
              <a:rPr lang="en-US" sz="2400" dirty="0"/>
              <a:t>as in LHC Data analysis (histograms) </a:t>
            </a:r>
            <a:r>
              <a:rPr lang="en-US" sz="2400" dirty="0" smtClean="0"/>
              <a:t>Recommender </a:t>
            </a:r>
            <a:r>
              <a:rPr lang="en-US" sz="2400" dirty="0"/>
              <a:t>Systems (</a:t>
            </a:r>
            <a:r>
              <a:rPr lang="en-US" sz="2400" b="1" dirty="0"/>
              <a:t>Collaborative Filtering</a:t>
            </a:r>
            <a:r>
              <a:rPr lang="en-US" sz="2400" dirty="0"/>
              <a:t>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Linear Classifiers (</a:t>
            </a:r>
            <a:r>
              <a:rPr lang="en-US" sz="2400" b="1" dirty="0"/>
              <a:t>Bayes, Random Forests</a:t>
            </a:r>
            <a:r>
              <a:rPr lang="en-US" sz="24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C00FF"/>
                </a:solidFill>
              </a:rPr>
              <a:t>Alignment and Streaming </a:t>
            </a:r>
            <a:r>
              <a:rPr lang="en-US" sz="2400" dirty="0" smtClean="0"/>
              <a:t>Genomic </a:t>
            </a:r>
            <a:r>
              <a:rPr lang="en-US" sz="2400" dirty="0"/>
              <a:t>Alignment, Incremental Classifiers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C00FF"/>
                </a:solidFill>
              </a:rPr>
              <a:t>Global Analytics: Nonlinear Solvers </a:t>
            </a:r>
            <a:r>
              <a:rPr lang="en-US" sz="2400" dirty="0"/>
              <a:t>(structure depends on objective function)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lvl="1"/>
            <a:r>
              <a:rPr lang="en-US" sz="2400" dirty="0" smtClean="0"/>
              <a:t>Stochastic Gradient Descent SGD and approximations to Newton’s Method</a:t>
            </a:r>
          </a:p>
          <a:p>
            <a:pPr lvl="1"/>
            <a:r>
              <a:rPr lang="en-US" sz="2400" dirty="0" err="1" smtClean="0"/>
              <a:t>Levenberg</a:t>
            </a:r>
            <a:r>
              <a:rPr lang="en-US" sz="2400" dirty="0" smtClean="0"/>
              <a:t>-Marquardt </a:t>
            </a:r>
            <a:r>
              <a:rPr lang="en-US" sz="2400" dirty="0"/>
              <a:t>solver</a:t>
            </a:r>
          </a:p>
        </p:txBody>
      </p:sp>
    </p:spTree>
    <p:extLst>
      <p:ext uri="{BB962C8B-B14F-4D97-AF65-F5344CB8AC3E}">
        <p14:creationId xmlns:p14="http://schemas.microsoft.com/office/powerpoint/2010/main" val="283708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5724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Core Analytics Facet II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1728"/>
            <a:ext cx="9117875" cy="621627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C00FF"/>
                </a:solidFill>
              </a:rPr>
              <a:t>Global Analytics: Map-Collective (See Mahout, </a:t>
            </a:r>
            <a:r>
              <a:rPr lang="en-US" sz="2400" b="1" dirty="0" err="1">
                <a:solidFill>
                  <a:srgbClr val="CC00FF"/>
                </a:solidFill>
              </a:rPr>
              <a:t>MLlib</a:t>
            </a:r>
            <a:r>
              <a:rPr lang="en-US" sz="2400" b="1" dirty="0">
                <a:solidFill>
                  <a:srgbClr val="CC00FF"/>
                </a:solidFill>
              </a:rPr>
              <a:t>) </a:t>
            </a:r>
            <a:endParaRPr lang="en-US" sz="2400" b="1" dirty="0" smtClean="0">
              <a:solidFill>
                <a:srgbClr val="CC00FF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70C0"/>
                </a:solidFill>
              </a:rPr>
              <a:t>	</a:t>
            </a:r>
            <a:r>
              <a:rPr lang="en-US" sz="2000" b="1" dirty="0" smtClean="0"/>
              <a:t>Often </a:t>
            </a:r>
            <a:r>
              <a:rPr lang="en-US" sz="2000" b="1" dirty="0"/>
              <a:t>use matrix-matrix,-vector operations, solvers (conjugate gradient)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/>
              <a:t>Clustering</a:t>
            </a:r>
            <a:r>
              <a:rPr lang="en-US" sz="2000" dirty="0"/>
              <a:t> (many methods), </a:t>
            </a:r>
            <a:r>
              <a:rPr lang="en-US" sz="2000" b="1" dirty="0"/>
              <a:t>Mixture Models, LDA </a:t>
            </a:r>
            <a:r>
              <a:rPr lang="en-US" sz="2000" dirty="0"/>
              <a:t>(Latent </a:t>
            </a:r>
            <a:r>
              <a:rPr lang="en-US" sz="2000" dirty="0" err="1"/>
              <a:t>Dirichlet</a:t>
            </a:r>
            <a:r>
              <a:rPr lang="en-US" sz="2000" dirty="0"/>
              <a:t> Allocation), </a:t>
            </a:r>
            <a:r>
              <a:rPr lang="en-US" sz="2000" b="1" dirty="0"/>
              <a:t>PLSI </a:t>
            </a:r>
            <a:r>
              <a:rPr lang="en-US" sz="2000" dirty="0"/>
              <a:t>(Probabilistic Latent Semantic Indexing)</a:t>
            </a:r>
          </a:p>
          <a:p>
            <a:pPr lvl="1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SVM </a:t>
            </a:r>
            <a:r>
              <a:rPr lang="en-US" sz="2000" dirty="0"/>
              <a:t>and </a:t>
            </a:r>
            <a:r>
              <a:rPr lang="en-US" sz="2000" b="1" dirty="0"/>
              <a:t>Logistic Regression</a:t>
            </a:r>
          </a:p>
          <a:p>
            <a:pPr lvl="1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Outlier Detection</a:t>
            </a:r>
            <a:r>
              <a:rPr lang="en-US" sz="2000" dirty="0"/>
              <a:t> </a:t>
            </a:r>
            <a:r>
              <a:rPr lang="en-US" sz="2000" dirty="0" smtClean="0"/>
              <a:t>(several approaches)</a:t>
            </a:r>
          </a:p>
          <a:p>
            <a:pPr lvl="1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PageRank</a:t>
            </a:r>
            <a:r>
              <a:rPr lang="en-US" sz="2000" dirty="0" smtClean="0"/>
              <a:t>, (find leading eigenvector of sparse matrix)</a:t>
            </a:r>
          </a:p>
          <a:p>
            <a:pPr lvl="1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SVD</a:t>
            </a:r>
            <a:r>
              <a:rPr lang="en-US" sz="2000" dirty="0" smtClean="0"/>
              <a:t> </a:t>
            </a:r>
            <a:r>
              <a:rPr lang="en-US" sz="2000" dirty="0"/>
              <a:t>(Singular Value Decomposition)</a:t>
            </a:r>
          </a:p>
          <a:p>
            <a:pPr lvl="1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MDS</a:t>
            </a:r>
            <a:r>
              <a:rPr lang="en-US" sz="2000" dirty="0"/>
              <a:t> (Multidimensional Scaling)</a:t>
            </a:r>
          </a:p>
          <a:p>
            <a:pPr lvl="1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Learning Neural Networks (</a:t>
            </a:r>
            <a:r>
              <a:rPr lang="en-US" sz="2000" b="1" dirty="0"/>
              <a:t>Deep Learning</a:t>
            </a:r>
            <a:r>
              <a:rPr lang="en-US" sz="2000" dirty="0"/>
              <a:t>)</a:t>
            </a:r>
          </a:p>
          <a:p>
            <a:pPr lvl="1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Hidden Markov </a:t>
            </a:r>
            <a:r>
              <a:rPr lang="en-US" sz="2000" b="1" dirty="0" smtClean="0"/>
              <a:t>Models</a:t>
            </a:r>
          </a:p>
          <a:p>
            <a:pPr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C00FF"/>
                </a:solidFill>
              </a:rPr>
              <a:t>Graph Analytics (Global Analytics subset)</a:t>
            </a:r>
          </a:p>
          <a:p>
            <a:pPr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Graph Structure </a:t>
            </a:r>
            <a:r>
              <a:rPr lang="en-US" sz="2000" b="1" dirty="0"/>
              <a:t>and </a:t>
            </a:r>
            <a:r>
              <a:rPr lang="en-US" sz="2000" b="1" dirty="0" smtClean="0"/>
              <a:t>Graph Simulation </a:t>
            </a:r>
          </a:p>
          <a:p>
            <a:pPr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Communities</a:t>
            </a:r>
            <a:r>
              <a:rPr lang="en-US" sz="2000" b="1" dirty="0"/>
              <a:t>, </a:t>
            </a:r>
            <a:r>
              <a:rPr lang="en-US" sz="2000" b="1" dirty="0" err="1"/>
              <a:t>subgraphs</a:t>
            </a:r>
            <a:r>
              <a:rPr lang="en-US" sz="2000" b="1" dirty="0"/>
              <a:t>/motifs, diameter, maximal cliques, connected </a:t>
            </a:r>
            <a:r>
              <a:rPr lang="en-US" sz="2000" b="1" dirty="0" smtClean="0"/>
              <a:t>components, </a:t>
            </a:r>
            <a:r>
              <a:rPr lang="en-US" sz="2000" b="1" dirty="0" err="1"/>
              <a:t>Betweenness</a:t>
            </a:r>
            <a:r>
              <a:rPr lang="en-US" sz="2000" b="1" dirty="0"/>
              <a:t> centrality, shortest </a:t>
            </a:r>
            <a:r>
              <a:rPr lang="en-US" sz="2000" b="1" dirty="0" smtClean="0"/>
              <a:t>path</a:t>
            </a:r>
          </a:p>
          <a:p>
            <a:pPr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C00FF"/>
                </a:solidFill>
              </a:rPr>
              <a:t>Linear/Quadratic Programming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/>
              <a:t>Combinatorial Optimization, Branch and </a:t>
            </a:r>
            <a:r>
              <a:rPr lang="en-US" sz="2400" b="1" dirty="0" smtClean="0"/>
              <a:t>Bound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371F-B25E-42BE-91F9-DCD17E1CF49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75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22202" y="72247"/>
            <a:ext cx="9144000" cy="1144800"/>
          </a:xfrm>
        </p:spPr>
        <p:txBody>
          <a:bodyPr vert="horz" wrap="square" lIns="100794" tIns="35202" rIns="100794" bIns="50397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3600" b="1" dirty="0" smtClean="0"/>
              <a:t>Protein Universe Browser for COG Sequences with a few illustrative biologically identified clusters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73000"/>
              </a:lnSpc>
            </a:pPr>
            <a:fld id="{0AC073B1-9238-43AB-AC67-3B16E1F5FAA3}" type="slidenum">
              <a:rPr lang="en-US" sz="1270"/>
              <a:pPr>
                <a:lnSpc>
                  <a:spcPct val="73000"/>
                </a:lnSpc>
              </a:pPr>
              <a:t>17</a:t>
            </a:fld>
            <a:endParaRPr lang="en-US" sz="1270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2" y="1217047"/>
            <a:ext cx="9121798" cy="598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8326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626"/>
            <a:ext cx="9144000" cy="6056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6110" y="2354317"/>
            <a:ext cx="2238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3D </a:t>
            </a:r>
            <a:r>
              <a:rPr lang="en-US" dirty="0" err="1" smtClean="0">
                <a:solidFill>
                  <a:schemeClr val="bg1"/>
                </a:solidFill>
              </a:rPr>
              <a:t>Phylogenetric</a:t>
            </a:r>
            <a:r>
              <a:rPr lang="en-US" dirty="0" smtClean="0">
                <a:solidFill>
                  <a:schemeClr val="bg1"/>
                </a:solidFill>
              </a:rPr>
              <a:t> Tree from WDA SMACOF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025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3035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/>
              <a:t>LC-MS Proteomics Mass Spectrometry</a:t>
            </a:r>
            <a:br>
              <a:rPr lang="en-US" sz="2800" dirty="0" smtClean="0"/>
            </a:br>
            <a:r>
              <a:rPr lang="en-US" sz="2800" dirty="0" smtClean="0"/>
              <a:t>The </a:t>
            </a:r>
            <a:r>
              <a:rPr lang="en-US" sz="2800" dirty="0" smtClean="0">
                <a:solidFill>
                  <a:srgbClr val="7D7447"/>
                </a:solidFill>
              </a:rPr>
              <a:t>brownish </a:t>
            </a:r>
            <a:r>
              <a:rPr lang="en-US" sz="2800" dirty="0">
                <a:solidFill>
                  <a:srgbClr val="7D7447"/>
                </a:solidFill>
              </a:rPr>
              <a:t>triangles </a:t>
            </a:r>
            <a:r>
              <a:rPr lang="en-US" sz="2800" dirty="0"/>
              <a:t>are </a:t>
            </a:r>
            <a:r>
              <a:rPr lang="en-US" sz="2800" dirty="0" smtClean="0"/>
              <a:t>peaks </a:t>
            </a:r>
            <a:r>
              <a:rPr lang="en-US" sz="2800" dirty="0"/>
              <a:t>outside any cluster.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The </a:t>
            </a:r>
            <a:r>
              <a:rPr lang="en-US" sz="2800" b="1" dirty="0"/>
              <a:t>colored hexagons </a:t>
            </a:r>
            <a:r>
              <a:rPr lang="en-US" sz="2800" dirty="0"/>
              <a:t>are peaks inside clusters with the </a:t>
            </a:r>
            <a:r>
              <a:rPr lang="en-US" sz="2800" dirty="0">
                <a:solidFill>
                  <a:schemeClr val="bg1"/>
                </a:solidFill>
              </a:rPr>
              <a:t>white hexagons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dirty="0"/>
              <a:t>being determined cluster center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 descr="C:\Users\Geoffrey Fox\Desktop\PynePaper\clusterFinal-M200000-C30424Scaled_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1676400"/>
            <a:ext cx="91440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43028" y="1828800"/>
            <a:ext cx="3685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Fragment of 30,000 Clusters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241605 Points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9"/>
            <a:ext cx="8229600" cy="931954"/>
          </a:xfrm>
        </p:spPr>
        <p:txBody>
          <a:bodyPr/>
          <a:lstStyle/>
          <a:p>
            <a:r>
              <a:rPr lang="en-US" b="1" dirty="0" smtClean="0"/>
              <a:t>Digital Science Center Leadership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58" y="1232338"/>
            <a:ext cx="9033642" cy="94330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Indiana University Faculty</a:t>
            </a:r>
          </a:p>
          <a:p>
            <a:r>
              <a:rPr lang="en-US" dirty="0" smtClean="0"/>
              <a:t>Geoffrey Fox, David Crandall, Judy </a:t>
            </a:r>
            <a:r>
              <a:rPr lang="en-US" dirty="0" err="1" smtClean="0"/>
              <a:t>Qiu</a:t>
            </a:r>
            <a:r>
              <a:rPr lang="en-US" dirty="0"/>
              <a:t>, </a:t>
            </a:r>
            <a:r>
              <a:rPr lang="en-US" dirty="0" err="1"/>
              <a:t>Gregor</a:t>
            </a:r>
            <a:r>
              <a:rPr lang="en-US" dirty="0"/>
              <a:t> von </a:t>
            </a:r>
            <a:r>
              <a:rPr lang="en-US" dirty="0" err="1"/>
              <a:t>Laszewski</a:t>
            </a:r>
            <a:endParaRPr lang="en-US" dirty="0"/>
          </a:p>
        </p:txBody>
      </p:sp>
      <p:pic>
        <p:nvPicPr>
          <p:cNvPr id="1026" name="Picture 2" descr="https://www.iu.edu/~images/dams/450915_actu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32690"/>
            <a:ext cx="6306308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splaying _MG_74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07" y="2732690"/>
            <a:ext cx="2804159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580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3"/>
            <a:ext cx="9144000" cy="736381"/>
          </a:xfrm>
        </p:spPr>
        <p:txBody>
          <a:bodyPr>
            <a:normAutofit/>
          </a:bodyPr>
          <a:lstStyle/>
          <a:p>
            <a:r>
              <a:rPr lang="en-US" sz="3600" b="1" dirty="0" err="1" smtClean="0"/>
              <a:t>Cloudmesh</a:t>
            </a:r>
            <a:r>
              <a:rPr lang="en-US" sz="3600" b="1" dirty="0" smtClean="0"/>
              <a:t> Software Defined System Toolkit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28" y="2487168"/>
            <a:ext cx="6915758" cy="4370832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0" y="693323"/>
            <a:ext cx="9144000" cy="1892709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Cloudmesh</a:t>
            </a:r>
            <a:r>
              <a:rPr lang="en-US" sz="2400" dirty="0"/>
              <a:t> Open source </a:t>
            </a:r>
            <a:r>
              <a:rPr lang="en-US" sz="2400" dirty="0">
                <a:hlinkClick r:id="rId4"/>
              </a:rPr>
              <a:t>http://cloudmesh.github.io/</a:t>
            </a:r>
            <a:r>
              <a:rPr lang="en-US" sz="2400" dirty="0"/>
              <a:t> </a:t>
            </a:r>
            <a:r>
              <a:rPr lang="en-US" sz="2400" dirty="0" smtClean="0"/>
              <a:t>supporting</a:t>
            </a:r>
          </a:p>
          <a:p>
            <a:pPr lvl="1"/>
            <a:r>
              <a:rPr lang="en-US" sz="2000" dirty="0" smtClean="0"/>
              <a:t>The ability to </a:t>
            </a:r>
            <a:r>
              <a:rPr lang="en-US" sz="2000" b="1" dirty="0" smtClean="0"/>
              <a:t>federate</a:t>
            </a:r>
            <a:r>
              <a:rPr lang="en-US" sz="2000" dirty="0" smtClean="0"/>
              <a:t> a number of </a:t>
            </a:r>
            <a:r>
              <a:rPr lang="en-US" sz="2000" b="1" dirty="0" smtClean="0"/>
              <a:t>resources</a:t>
            </a:r>
            <a:r>
              <a:rPr lang="en-US" sz="2000" dirty="0" smtClean="0"/>
              <a:t> from academia and industry. This includes existing </a:t>
            </a:r>
            <a:r>
              <a:rPr lang="en-US" sz="2000" dirty="0" err="1" smtClean="0">
                <a:solidFill>
                  <a:srgbClr val="FF0000"/>
                </a:solidFill>
              </a:rPr>
              <a:t>FutureSystems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infrastructure</a:t>
            </a:r>
            <a:r>
              <a:rPr lang="en-US" sz="2000" dirty="0" smtClean="0">
                <a:solidFill>
                  <a:srgbClr val="FF0000"/>
                </a:solidFill>
              </a:rPr>
              <a:t>, Amazon Web Services, Azure, HP Cloud, Karlsruhe</a:t>
            </a:r>
            <a:r>
              <a:rPr lang="en-US" sz="2000" dirty="0" smtClean="0"/>
              <a:t> using several </a:t>
            </a:r>
            <a:r>
              <a:rPr lang="en-US" sz="2000" dirty="0" err="1" smtClean="0"/>
              <a:t>IaaS</a:t>
            </a:r>
            <a:r>
              <a:rPr lang="en-US" sz="2000" dirty="0" smtClean="0"/>
              <a:t> frameworks </a:t>
            </a:r>
          </a:p>
          <a:p>
            <a:pPr lvl="1"/>
            <a:r>
              <a:rPr lang="en-US" sz="2000" dirty="0" err="1"/>
              <a:t>IPython</a:t>
            </a:r>
            <a:r>
              <a:rPr lang="en-US" sz="2000" dirty="0"/>
              <a:t>-based </a:t>
            </a:r>
            <a:r>
              <a:rPr lang="en-US" sz="2000" b="1" dirty="0"/>
              <a:t>workflow </a:t>
            </a:r>
            <a:r>
              <a:rPr lang="en-US" sz="2000" dirty="0"/>
              <a:t>as an interoperable </a:t>
            </a:r>
            <a:r>
              <a:rPr lang="en-US" sz="2000" b="1" dirty="0" smtClean="0"/>
              <a:t>onramp</a:t>
            </a:r>
          </a:p>
          <a:p>
            <a:endParaRPr lang="en-US" sz="2400" b="1" dirty="0" smtClean="0"/>
          </a:p>
          <a:p>
            <a:pPr lvl="1"/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7008558" y="2487168"/>
            <a:ext cx="212942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Supports </a:t>
            </a:r>
            <a:r>
              <a:rPr lang="en-US" sz="2000" b="1" dirty="0"/>
              <a:t>reproducible computing </a:t>
            </a:r>
            <a:r>
              <a:rPr lang="en-US" sz="2000" b="1" dirty="0" smtClean="0"/>
              <a:t>environments</a:t>
            </a:r>
          </a:p>
          <a:p>
            <a:endParaRPr lang="en-US" sz="2000" b="1" dirty="0"/>
          </a:p>
          <a:p>
            <a:r>
              <a:rPr lang="en-US" sz="2000" b="1" dirty="0"/>
              <a:t>Uses internally </a:t>
            </a:r>
            <a:r>
              <a:rPr lang="en-US" sz="2000" dirty="0" err="1"/>
              <a:t>Libcloud</a:t>
            </a:r>
            <a:r>
              <a:rPr lang="en-US" sz="2000" dirty="0"/>
              <a:t> and Cobbler</a:t>
            </a:r>
          </a:p>
          <a:p>
            <a:r>
              <a:rPr lang="en-US" sz="2000" dirty="0"/>
              <a:t>Celery Task/Query manager (AMQP - </a:t>
            </a:r>
            <a:r>
              <a:rPr lang="en-US" sz="2000" dirty="0" err="1"/>
              <a:t>RabbitMQ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MongoDB</a:t>
            </a:r>
            <a:endParaRPr lang="en-US" sz="2000" b="1" dirty="0" smtClean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564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97"/>
    </mc:Choice>
    <mc:Fallback xmlns="">
      <p:transition spd="slow" advTm="5809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905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Scientific Impact of High End Resources (XSEDE TAS)</a:t>
            </a:r>
            <a:endParaRPr lang="en-US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257800" y="1447800"/>
            <a:ext cx="350361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182904"/>
            <a:ext cx="9144000" cy="5675095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" sz="2000" dirty="0" smtClean="0"/>
              <a:t>Is </a:t>
            </a:r>
            <a:r>
              <a:rPr lang="en" sz="2000" dirty="0"/>
              <a:t>there some way to provide an indication about the impact of providing such facilities</a:t>
            </a:r>
            <a:r>
              <a:rPr lang="en-US" sz="2000" dirty="0" smtClean="0"/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Using </a:t>
            </a:r>
            <a:r>
              <a:rPr lang="en-US" sz="2000" b="1" dirty="0" smtClean="0"/>
              <a:t>EXTENSIVE</a:t>
            </a:r>
            <a:r>
              <a:rPr lang="en-US" sz="2000" dirty="0" smtClean="0"/>
              <a:t> </a:t>
            </a:r>
            <a:r>
              <a:rPr lang="en-US" sz="2000" dirty="0" err="1" smtClean="0"/>
              <a:t>Bibliometric</a:t>
            </a:r>
            <a:r>
              <a:rPr lang="en-US" sz="2000" dirty="0" smtClean="0"/>
              <a:t> data as criteria as mashup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Sources: NSF, ISI Web of Science, (Google), XSEDE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140K publications, 20K XSEDE users, ~5K externally verified publications, 2M related publication database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Metrics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Number of Publications, citations, projects, users, researchers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H-index, G-Index, I-index, 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Correlation to externally vetted data, journal impact , …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Unique data set to conduct extensive analysis.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Previous effort only analyzed about 1% of the data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We are not aware of similar comprehensive efforts.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Portal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Users can look up their own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Generally useable and can be adapted this for your resources, department, ….</a:t>
            </a:r>
            <a:endParaRPr lang="en-US" sz="2000" b="1" dirty="0">
              <a:solidFill>
                <a:srgbClr val="FF0000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lvl="2"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2286000" y="-12581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" sz="2000" dirty="0"/>
          </a:p>
        </p:txBody>
      </p:sp>
      <p:sp>
        <p:nvSpPr>
          <p:cNvPr id="7" name="Rectangle 6"/>
          <p:cNvSpPr/>
          <p:nvPr/>
        </p:nvSpPr>
        <p:spPr>
          <a:xfrm>
            <a:off x="6400800" y="4648200"/>
            <a:ext cx="2467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 smtClean="0"/>
              <a:t>Gregor</a:t>
            </a:r>
            <a:r>
              <a:rPr lang="en-US" sz="1800" dirty="0" smtClean="0"/>
              <a:t> von </a:t>
            </a:r>
            <a:r>
              <a:rPr lang="en-US" sz="1800" dirty="0" err="1" smtClean="0"/>
              <a:t>Laszewski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err="1" smtClean="0"/>
              <a:t>Fugang</a:t>
            </a:r>
            <a:r>
              <a:rPr lang="en-US" sz="1800" dirty="0" smtClean="0"/>
              <a:t> Wang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1088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44198" y="556980"/>
            <a:ext cx="7017001" cy="46173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7164110" y="3712546"/>
            <a:ext cx="1862970" cy="31212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200" dirty="0" smtClean="0"/>
              <a:t>3</a:t>
            </a:r>
            <a:r>
              <a:rPr lang="en-US" sz="1200" baseline="30000" dirty="0" smtClean="0"/>
              <a:t>rd</a:t>
            </a:r>
            <a:r>
              <a:rPr lang="en-US" sz="1200" dirty="0" smtClean="0"/>
              <a:t> Party Data</a:t>
            </a:r>
            <a:endParaRPr lang="en-US" sz="1200" dirty="0"/>
          </a:p>
        </p:txBody>
      </p:sp>
      <p:sp>
        <p:nvSpPr>
          <p:cNvPr id="28" name="Rectangle 27"/>
          <p:cNvSpPr/>
          <p:nvPr/>
        </p:nvSpPr>
        <p:spPr>
          <a:xfrm>
            <a:off x="4758266" y="5249335"/>
            <a:ext cx="2302933" cy="15385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200" dirty="0" smtClean="0"/>
              <a:t>NSF Database</a:t>
            </a:r>
          </a:p>
          <a:p>
            <a:endParaRPr lang="en-US" sz="1200" dirty="0"/>
          </a:p>
        </p:txBody>
      </p:sp>
      <p:sp>
        <p:nvSpPr>
          <p:cNvPr id="27" name="Rectangle 26"/>
          <p:cNvSpPr/>
          <p:nvPr/>
        </p:nvSpPr>
        <p:spPr>
          <a:xfrm>
            <a:off x="2455333" y="5249335"/>
            <a:ext cx="2241698" cy="15385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200" dirty="0" smtClean="0"/>
              <a:t>XSEDE Databases</a:t>
            </a:r>
          </a:p>
          <a:p>
            <a:endParaRPr lang="en-US" sz="1200" dirty="0"/>
          </a:p>
        </p:txBody>
      </p:sp>
      <p:sp>
        <p:nvSpPr>
          <p:cNvPr id="26" name="Rectangle 25"/>
          <p:cNvSpPr/>
          <p:nvPr/>
        </p:nvSpPr>
        <p:spPr>
          <a:xfrm>
            <a:off x="60475" y="5249334"/>
            <a:ext cx="2302933" cy="15385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200" dirty="0" smtClean="0"/>
              <a:t>UB TAS Databases &amp;Reports</a:t>
            </a:r>
          </a:p>
          <a:p>
            <a:endParaRPr lang="en-US" sz="1200" dirty="0"/>
          </a:p>
        </p:txBody>
      </p:sp>
      <p:sp>
        <p:nvSpPr>
          <p:cNvPr id="25" name="Rectangle 24"/>
          <p:cNvSpPr/>
          <p:nvPr/>
        </p:nvSpPr>
        <p:spPr>
          <a:xfrm>
            <a:off x="2351416" y="1532463"/>
            <a:ext cx="6515905" cy="195096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endParaRPr lang="en-US" dirty="0"/>
          </a:p>
          <a:p>
            <a:r>
              <a:rPr lang="en-US" dirty="0" smtClean="0"/>
              <a:t>IU TAS</a:t>
            </a:r>
          </a:p>
          <a:p>
            <a:r>
              <a:rPr lang="en-US" dirty="0" smtClean="0"/>
              <a:t>Service</a:t>
            </a:r>
          </a:p>
          <a:p>
            <a:r>
              <a:rPr lang="en-US" dirty="0" smtClean="0"/>
              <a:t>Layer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4198" y="508000"/>
            <a:ext cx="8823123" cy="93979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2000" dirty="0" smtClean="0"/>
              <a:t>IU TAS </a:t>
            </a:r>
          </a:p>
          <a:p>
            <a:r>
              <a:rPr lang="en-US" sz="2000" dirty="0" smtClean="0"/>
              <a:t>Interface</a:t>
            </a:r>
          </a:p>
          <a:p>
            <a:r>
              <a:rPr lang="en-US" sz="2000" dirty="0" smtClean="0"/>
              <a:t>Layer</a:t>
            </a:r>
            <a:endParaRPr lang="en-US" sz="2000" dirty="0"/>
          </a:p>
        </p:txBody>
      </p:sp>
      <p:sp>
        <p:nvSpPr>
          <p:cNvPr id="7" name="Rounded Rectangle 6"/>
          <p:cNvSpPr/>
          <p:nvPr/>
        </p:nvSpPr>
        <p:spPr>
          <a:xfrm>
            <a:off x="3596720" y="1629223"/>
            <a:ext cx="4392383" cy="4269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IU TAS REST Services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496070" y="652233"/>
            <a:ext cx="2104571" cy="635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REST API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286803" y="677332"/>
            <a:ext cx="2123317" cy="635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Portal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912829" y="2188024"/>
            <a:ext cx="1233310" cy="10643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3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 Party</a:t>
            </a:r>
          </a:p>
          <a:p>
            <a:pPr algn="ctr"/>
            <a:r>
              <a:rPr lang="en-US" sz="1800" dirty="0"/>
              <a:t>Q</a:t>
            </a:r>
            <a:r>
              <a:rPr lang="en-US" sz="1800" dirty="0" smtClean="0"/>
              <a:t>ueries</a:t>
            </a:r>
            <a:endParaRPr lang="en-US" sz="1800" dirty="0"/>
          </a:p>
        </p:txBody>
      </p:sp>
      <p:sp>
        <p:nvSpPr>
          <p:cNvPr id="9" name="Rounded Rectangle 8"/>
          <p:cNvSpPr/>
          <p:nvPr/>
        </p:nvSpPr>
        <p:spPr>
          <a:xfrm>
            <a:off x="5289649" y="2188024"/>
            <a:ext cx="1453444" cy="10643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NSF Award</a:t>
            </a:r>
          </a:p>
          <a:p>
            <a:pPr algn="ctr"/>
            <a:r>
              <a:rPr lang="en-US" sz="1800" dirty="0" smtClean="0"/>
              <a:t>DB Mining</a:t>
            </a:r>
            <a:endParaRPr lang="en-US" sz="1800" dirty="0"/>
          </a:p>
        </p:txBody>
      </p:sp>
      <p:sp>
        <p:nvSpPr>
          <p:cNvPr id="10" name="Rounded Rectangle 9"/>
          <p:cNvSpPr/>
          <p:nvPr/>
        </p:nvSpPr>
        <p:spPr>
          <a:xfrm>
            <a:off x="3581400" y="2188023"/>
            <a:ext cx="1453444" cy="10643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IU TAS</a:t>
            </a:r>
          </a:p>
          <a:p>
            <a:pPr algn="ctr"/>
            <a:r>
              <a:rPr lang="en-US" sz="1800" dirty="0" smtClean="0"/>
              <a:t>Publication</a:t>
            </a:r>
          </a:p>
          <a:p>
            <a:pPr algn="ctr"/>
            <a:r>
              <a:rPr lang="en-US" sz="1800" dirty="0" err="1" smtClean="0"/>
              <a:t>Mashup</a:t>
            </a:r>
            <a:endParaRPr lang="en-US" sz="1800" dirty="0"/>
          </a:p>
        </p:txBody>
      </p:sp>
      <p:sp>
        <p:nvSpPr>
          <p:cNvPr id="11" name="Can 10"/>
          <p:cNvSpPr/>
          <p:nvPr/>
        </p:nvSpPr>
        <p:spPr>
          <a:xfrm>
            <a:off x="205619" y="5641216"/>
            <a:ext cx="931334" cy="994231"/>
          </a:xfrm>
          <a:prstGeom prst="ca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XDMoD</a:t>
            </a:r>
            <a:endParaRPr lang="en-US" sz="1200" dirty="0" smtClean="0"/>
          </a:p>
          <a:p>
            <a:pPr algn="ctr"/>
            <a:r>
              <a:rPr lang="en-US" sz="1200" dirty="0" err="1" smtClean="0"/>
              <a:t>Warehous</a:t>
            </a:r>
            <a:endParaRPr lang="en-US" sz="1200" dirty="0"/>
          </a:p>
        </p:txBody>
      </p:sp>
      <p:sp>
        <p:nvSpPr>
          <p:cNvPr id="12" name="Can 11"/>
          <p:cNvSpPr/>
          <p:nvPr/>
        </p:nvSpPr>
        <p:spPr>
          <a:xfrm>
            <a:off x="1209524" y="5687782"/>
            <a:ext cx="1024870" cy="892629"/>
          </a:xfrm>
          <a:prstGeom prst="ca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XDcDB</a:t>
            </a:r>
            <a:r>
              <a:rPr lang="en-US" sz="1200" dirty="0" smtClean="0"/>
              <a:t> Mirror</a:t>
            </a:r>
          </a:p>
          <a:p>
            <a:pPr algn="ctr"/>
            <a:r>
              <a:rPr lang="en-US" sz="1000" dirty="0" smtClean="0"/>
              <a:t>Publications &amp; Accounts</a:t>
            </a:r>
            <a:endParaRPr lang="en-US" sz="1000" dirty="0"/>
          </a:p>
        </p:txBody>
      </p:sp>
      <p:sp>
        <p:nvSpPr>
          <p:cNvPr id="13" name="Can 12"/>
          <p:cNvSpPr/>
          <p:nvPr/>
        </p:nvSpPr>
        <p:spPr>
          <a:xfrm>
            <a:off x="3657300" y="5661520"/>
            <a:ext cx="947058" cy="973927"/>
          </a:xfrm>
          <a:prstGeom prst="ca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POPS</a:t>
            </a:r>
          </a:p>
          <a:p>
            <a:pPr algn="ctr"/>
            <a:r>
              <a:rPr lang="en-US" sz="1200" dirty="0" smtClean="0"/>
              <a:t>Proposal Data</a:t>
            </a:r>
            <a:endParaRPr lang="en-US" sz="1200" dirty="0"/>
          </a:p>
        </p:txBody>
      </p:sp>
      <p:sp>
        <p:nvSpPr>
          <p:cNvPr id="14" name="Can 13"/>
          <p:cNvSpPr/>
          <p:nvPr/>
        </p:nvSpPr>
        <p:spPr>
          <a:xfrm>
            <a:off x="5175553" y="5692019"/>
            <a:ext cx="1417965" cy="973927"/>
          </a:xfrm>
          <a:prstGeom prst="ca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NSF Awards</a:t>
            </a:r>
          </a:p>
          <a:p>
            <a:pPr algn="ctr"/>
            <a:r>
              <a:rPr lang="en-US" sz="1200" dirty="0" smtClean="0"/>
              <a:t>Original</a:t>
            </a:r>
          </a:p>
          <a:p>
            <a:pPr algn="ctr"/>
            <a:r>
              <a:rPr lang="en-US" sz="1200" dirty="0" smtClean="0"/>
              <a:t>Data Source</a:t>
            </a:r>
            <a:endParaRPr lang="en-US" sz="1200" dirty="0"/>
          </a:p>
        </p:txBody>
      </p:sp>
      <p:sp>
        <p:nvSpPr>
          <p:cNvPr id="15" name="Can 14"/>
          <p:cNvSpPr/>
          <p:nvPr/>
        </p:nvSpPr>
        <p:spPr>
          <a:xfrm>
            <a:off x="4946952" y="3712546"/>
            <a:ext cx="1347409" cy="116434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IU NSF Awards</a:t>
            </a:r>
          </a:p>
          <a:p>
            <a:pPr algn="ctr"/>
            <a:r>
              <a:rPr lang="en-US" sz="1200" dirty="0" smtClean="0"/>
              <a:t>Publication data </a:t>
            </a:r>
          </a:p>
          <a:p>
            <a:pPr algn="ctr"/>
            <a:r>
              <a:rPr lang="en-US" sz="1200" dirty="0" smtClean="0"/>
              <a:t>for XSEDE Users</a:t>
            </a:r>
            <a:endParaRPr lang="en-US" sz="1200" dirty="0"/>
          </a:p>
        </p:txBody>
      </p:sp>
      <p:sp>
        <p:nvSpPr>
          <p:cNvPr id="16" name="Can 15"/>
          <p:cNvSpPr/>
          <p:nvPr/>
        </p:nvSpPr>
        <p:spPr>
          <a:xfrm>
            <a:off x="2777114" y="3854583"/>
            <a:ext cx="1577172" cy="959414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XD Entities</a:t>
            </a:r>
          </a:p>
          <a:p>
            <a:pPr algn="ctr"/>
            <a:r>
              <a:rPr lang="en-US" sz="1200" dirty="0" err="1" smtClean="0"/>
              <a:t>Mashup</a:t>
            </a:r>
            <a:endParaRPr lang="en-US" sz="1200" dirty="0"/>
          </a:p>
        </p:txBody>
      </p:sp>
      <p:sp>
        <p:nvSpPr>
          <p:cNvPr id="17" name="Can 16"/>
          <p:cNvSpPr/>
          <p:nvPr/>
        </p:nvSpPr>
        <p:spPr>
          <a:xfrm>
            <a:off x="120950" y="2188024"/>
            <a:ext cx="2113444" cy="291677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IU TAS Publications </a:t>
            </a:r>
            <a:r>
              <a:rPr lang="en-US" sz="2400" dirty="0" err="1" smtClean="0"/>
              <a:t>Mashup</a:t>
            </a:r>
            <a:endParaRPr lang="en-US" sz="2400" dirty="0" smtClean="0"/>
          </a:p>
        </p:txBody>
      </p:sp>
      <p:sp>
        <p:nvSpPr>
          <p:cNvPr id="19" name="Rounded Rectangle 18"/>
          <p:cNvSpPr/>
          <p:nvPr/>
        </p:nvSpPr>
        <p:spPr>
          <a:xfrm flipH="1">
            <a:off x="7344135" y="4129314"/>
            <a:ext cx="1485992" cy="49012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Microsoft Academic Search</a:t>
            </a:r>
            <a:endParaRPr lang="en-US" sz="1200" dirty="0"/>
          </a:p>
        </p:txBody>
      </p:sp>
      <p:sp>
        <p:nvSpPr>
          <p:cNvPr id="20" name="Rounded Rectangle 19"/>
          <p:cNvSpPr/>
          <p:nvPr/>
        </p:nvSpPr>
        <p:spPr>
          <a:xfrm flipH="1">
            <a:off x="7357941" y="6328348"/>
            <a:ext cx="1496281" cy="4595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Mendeley</a:t>
            </a:r>
            <a:endParaRPr lang="en-US" sz="1200" dirty="0"/>
          </a:p>
        </p:txBody>
      </p:sp>
      <p:sp>
        <p:nvSpPr>
          <p:cNvPr id="21" name="Rounded Rectangle 20"/>
          <p:cNvSpPr/>
          <p:nvPr/>
        </p:nvSpPr>
        <p:spPr>
          <a:xfrm flipH="1">
            <a:off x="7344132" y="4688302"/>
            <a:ext cx="1485995" cy="4860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Google Scholar (</a:t>
            </a:r>
            <a:r>
              <a:rPr lang="en-US" sz="1200" dirty="0"/>
              <a:t>U</a:t>
            </a:r>
            <a:r>
              <a:rPr lang="en-US" sz="1200" dirty="0" smtClean="0"/>
              <a:t>ser profiles)</a:t>
            </a:r>
            <a:endParaRPr lang="en-US" sz="1200" dirty="0"/>
          </a:p>
        </p:txBody>
      </p:sp>
      <p:sp>
        <p:nvSpPr>
          <p:cNvPr id="22" name="Rounded Rectangle 21"/>
          <p:cNvSpPr/>
          <p:nvPr/>
        </p:nvSpPr>
        <p:spPr>
          <a:xfrm flipH="1">
            <a:off x="7346849" y="5227962"/>
            <a:ext cx="1496282" cy="49792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ISI Web of  Science</a:t>
            </a:r>
            <a:endParaRPr lang="en-US" sz="1200" dirty="0"/>
          </a:p>
        </p:txBody>
      </p:sp>
      <p:sp>
        <p:nvSpPr>
          <p:cNvPr id="23" name="Rounded Rectangle 22"/>
          <p:cNvSpPr/>
          <p:nvPr/>
        </p:nvSpPr>
        <p:spPr>
          <a:xfrm flipH="1">
            <a:off x="7371039" y="5781526"/>
            <a:ext cx="1496280" cy="48380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C</a:t>
            </a:r>
            <a:r>
              <a:rPr lang="en-US" sz="1200" dirty="0" err="1" smtClean="0"/>
              <a:t>iteseer</a:t>
            </a:r>
            <a:r>
              <a:rPr lang="en-US" sz="1200" dirty="0" smtClean="0"/>
              <a:t>, </a:t>
            </a:r>
            <a:r>
              <a:rPr lang="en-US" sz="1200" dirty="0" err="1" smtClean="0"/>
              <a:t>PUBMed</a:t>
            </a:r>
            <a:r>
              <a:rPr lang="en-US" sz="1200" dirty="0" smtClean="0"/>
              <a:t>, ACM, IEEE, …</a:t>
            </a:r>
            <a:endParaRPr lang="en-US" sz="1200" dirty="0"/>
          </a:p>
        </p:txBody>
      </p:sp>
      <p:sp>
        <p:nvSpPr>
          <p:cNvPr id="42" name="Right Arrow 41"/>
          <p:cNvSpPr/>
          <p:nvPr/>
        </p:nvSpPr>
        <p:spPr>
          <a:xfrm flipH="1">
            <a:off x="2351415" y="3254311"/>
            <a:ext cx="6518525" cy="45823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>
            <a:off x="6431442" y="3710910"/>
            <a:ext cx="324151" cy="14617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Up Arrow 47"/>
          <p:cNvSpPr/>
          <p:nvPr/>
        </p:nvSpPr>
        <p:spPr>
          <a:xfrm>
            <a:off x="5375275" y="4896643"/>
            <a:ext cx="498022" cy="29745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Up Arrow 48"/>
          <p:cNvSpPr/>
          <p:nvPr/>
        </p:nvSpPr>
        <p:spPr>
          <a:xfrm>
            <a:off x="3302151" y="4872835"/>
            <a:ext cx="498022" cy="29745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Up Arrow 49"/>
          <p:cNvSpPr/>
          <p:nvPr/>
        </p:nvSpPr>
        <p:spPr>
          <a:xfrm rot="3183385">
            <a:off x="2370932" y="4812205"/>
            <a:ext cx="498022" cy="29745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nip Single Corner Rectangle 1"/>
          <p:cNvSpPr/>
          <p:nvPr/>
        </p:nvSpPr>
        <p:spPr>
          <a:xfrm>
            <a:off x="2619877" y="5687782"/>
            <a:ext cx="931334" cy="947665"/>
          </a:xfrm>
          <a:prstGeom prst="snip1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XSEDE</a:t>
            </a:r>
          </a:p>
          <a:p>
            <a:pPr algn="ctr"/>
            <a:r>
              <a:rPr lang="en-US" sz="1200" dirty="0" smtClean="0"/>
              <a:t>Quarterly Reports</a:t>
            </a:r>
            <a:endParaRPr lang="en-US" sz="1200" dirty="0"/>
          </a:p>
        </p:txBody>
      </p:sp>
      <p:sp>
        <p:nvSpPr>
          <p:cNvPr id="18" name="Right Arrow 17"/>
          <p:cNvSpPr/>
          <p:nvPr/>
        </p:nvSpPr>
        <p:spPr>
          <a:xfrm>
            <a:off x="8094990" y="1619016"/>
            <a:ext cx="885875" cy="4269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041993" y="1690321"/>
            <a:ext cx="877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XSEDE</a:t>
            </a:r>
          </a:p>
          <a:p>
            <a:r>
              <a:rPr lang="en-US" sz="1600" dirty="0" smtClean="0"/>
              <a:t>Portal</a:t>
            </a:r>
            <a:endParaRPr lang="en-US" sz="1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0959" y="-258427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IU TAS Architecture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6163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d_vs_peers_top10j_quartersonly Sheet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7988300" cy="3778083"/>
          </a:xfrm>
          <a:prstGeom prst="rect">
            <a:avLst/>
          </a:prstGeom>
        </p:spPr>
      </p:pic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" y="236698"/>
            <a:ext cx="9144000" cy="447673"/>
          </a:xfrm>
          <a:prstGeom prst="rect">
            <a:avLst/>
          </a:prstGeom>
          <a:solidFill>
            <a:schemeClr val="bg1"/>
          </a:solidFill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  <a:latin typeface="Chalkboard"/>
                <a:cs typeface="Chalkboard"/>
              </a:rPr>
              <a:t>Comparing </a:t>
            </a:r>
            <a:r>
              <a:rPr lang="en-US" sz="2400" dirty="0">
                <a:solidFill>
                  <a:srgbClr val="000090"/>
                </a:solidFill>
                <a:latin typeface="Chalkboard"/>
                <a:cs typeface="Chalkboard"/>
              </a:rPr>
              <a:t>XSEDE Supported Publications with Peers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0" y="4572349"/>
            <a:ext cx="9100231" cy="2242101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/>
          <a:p>
            <a:r>
              <a:rPr lang="en-US" sz="1600" dirty="0" smtClean="0"/>
              <a:t>~ 1500 XSEDE supported publications appeared in these top 10 journals (by # of XSEDE supported publications published)</a:t>
            </a:r>
          </a:p>
          <a:p>
            <a:r>
              <a:rPr lang="en-US" sz="1600" dirty="0" smtClean="0"/>
              <a:t>Comparing each single publication with all peers appeared in the same issue. Get percentile ranking based on citation data (per ISI Web of Science data).</a:t>
            </a:r>
          </a:p>
          <a:p>
            <a:r>
              <a:rPr lang="en-US" sz="1600" dirty="0" smtClean="0"/>
              <a:t>Percentage of how many belongs to each quarter (top 25% to bottom 25%).</a:t>
            </a:r>
          </a:p>
          <a:p>
            <a:r>
              <a:rPr lang="en-US" sz="1600" dirty="0" smtClean="0"/>
              <a:t>In general trends towards higher quarter.</a:t>
            </a:r>
          </a:p>
          <a:p>
            <a:r>
              <a:rPr lang="en-US" sz="1600" dirty="0" smtClean="0"/>
              <a:t>Differences among fields (Physics, Astrophysics, Astronomical; Chemistry; etc.)</a:t>
            </a:r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30200" y="729734"/>
            <a:ext cx="850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Conclusion:  XSEDE publications tend to be more highly cited than their peers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7537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360277"/>
            <a:ext cx="9144000" cy="1508610"/>
          </a:xfrm>
        </p:spPr>
        <p:txBody>
          <a:bodyPr>
            <a:normAutofit/>
          </a:bodyPr>
          <a:lstStyle/>
          <a:p>
            <a:r>
              <a:rPr lang="en-US" sz="1600" i="1" dirty="0" smtClean="0"/>
              <a:t>XSEDE </a:t>
            </a:r>
            <a:r>
              <a:rPr lang="en-US" sz="1600" i="1" dirty="0"/>
              <a:t>supported publications between peers based on citation count. </a:t>
            </a:r>
            <a:r>
              <a:rPr lang="en-US" sz="1600" i="1" dirty="0" smtClean="0"/>
              <a:t>Compares 66 </a:t>
            </a:r>
            <a:r>
              <a:rPr lang="en-US" sz="1600" i="1" dirty="0"/>
              <a:t>journals </a:t>
            </a:r>
            <a:r>
              <a:rPr lang="en-US" sz="1600" i="1" dirty="0" smtClean="0"/>
              <a:t>(contain at </a:t>
            </a:r>
            <a:r>
              <a:rPr lang="en-US" sz="1600" i="1" dirty="0"/>
              <a:t>least 10 XSEDE publications published since </a:t>
            </a:r>
            <a:r>
              <a:rPr lang="en-US" sz="1600" i="1" dirty="0" smtClean="0"/>
              <a:t>2005), </a:t>
            </a:r>
            <a:r>
              <a:rPr lang="en-US" sz="1600" i="1" dirty="0"/>
              <a:t>and the XSEDE publications’ performance on them comparing to the peers within the same issues. </a:t>
            </a:r>
          </a:p>
          <a:p>
            <a:r>
              <a:rPr lang="en-US" sz="1600" i="1" dirty="0" smtClean="0"/>
              <a:t>Result: XSEDE provides advantage in comparison to peer publications not using XSEDE</a:t>
            </a:r>
            <a:endParaRPr lang="en-US" sz="16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60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7943" y="3971531"/>
            <a:ext cx="3733800" cy="1143000"/>
          </a:xfrm>
        </p:spPr>
        <p:txBody>
          <a:bodyPr/>
          <a:lstStyle/>
          <a:p>
            <a:r>
              <a:rPr lang="en-US" dirty="0" smtClean="0"/>
              <a:t>More details 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8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916"/>
            <a:ext cx="9144000" cy="81084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Data Science Definition from NIST Public Working Group</a:t>
            </a:r>
            <a:endParaRPr lang="en-US" sz="28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1762"/>
            <a:ext cx="9048750" cy="1163602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782F40"/>
                </a:solidFill>
              </a:rPr>
              <a:t>Data Science </a:t>
            </a:r>
            <a:r>
              <a:rPr lang="en-US" dirty="0" smtClean="0"/>
              <a:t>is the extraction of actionable knowledge directly from data through a process of discovery, hypothesis, and analytical hypothesis analysis.</a:t>
            </a: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72" y="2051415"/>
            <a:ext cx="4855088" cy="403720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9368" y="2051415"/>
            <a:ext cx="3635914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lang="en-US" sz="22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Arial" pitchFamily="34" charset="0"/>
              </a:defRPr>
            </a:lvl1pPr>
            <a:lvl2pPr marL="5715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Arial" pitchFamily="34" charset="0"/>
              </a:defRPr>
            </a:lvl2pPr>
            <a:lvl3pPr marL="914400" indent="-171450" algn="l" defTabSz="914400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80000"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Arial" pitchFamily="34" charset="0"/>
              </a:defRPr>
            </a:lvl3pPr>
            <a:lvl4pPr marL="1200150" indent="-171450" algn="l" defTabSz="914400" rtl="0" eaLnBrk="1" latinLnBrk="0" hangingPunct="1">
              <a:spcBef>
                <a:spcPct val="20000"/>
              </a:spcBef>
              <a:buClr>
                <a:schemeClr val="bg1">
                  <a:lumMod val="75000"/>
                </a:schemeClr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F497D"/>
              </a:buClr>
            </a:pPr>
            <a:r>
              <a:rPr dirty="0" smtClean="0">
                <a:solidFill>
                  <a:prstClr val="black"/>
                </a:solidFill>
              </a:rPr>
              <a:t>A </a:t>
            </a:r>
            <a:r>
              <a:rPr b="1" dirty="0" smtClean="0">
                <a:solidFill>
                  <a:srgbClr val="782F40"/>
                </a:solidFill>
              </a:rPr>
              <a:t>Data Scientist </a:t>
            </a:r>
            <a:r>
              <a:rPr dirty="0" smtClean="0">
                <a:solidFill>
                  <a:prstClr val="black"/>
                </a:solidFill>
              </a:rPr>
              <a:t>is a practitioner who has sufficient knowledge of the overlapping regimes of expertise in business needs, domain knowledge, analytical skills and programming expertise to manage the end-to-end scientific method process through each stage in the big data lifecycle.</a:t>
            </a:r>
          </a:p>
          <a:p>
            <a:pPr>
              <a:buClr>
                <a:srgbClr val="1F497D"/>
              </a:buClr>
            </a:pPr>
            <a:endParaRPr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368" y="6356351"/>
            <a:ext cx="7535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See Big Data Definitions in http</a:t>
            </a:r>
            <a:r>
              <a:rPr lang="en-US" dirty="0">
                <a:solidFill>
                  <a:prstClr val="black"/>
                </a:solidFill>
              </a:rPr>
              <a:t>://bigdatawg.nist.gov/V1_output_docs.php</a:t>
            </a:r>
          </a:p>
        </p:txBody>
      </p:sp>
    </p:spTree>
    <p:extLst>
      <p:ext uri="{BB962C8B-B14F-4D97-AF65-F5344CB8AC3E}">
        <p14:creationId xmlns:p14="http://schemas.microsoft.com/office/powerpoint/2010/main" val="350123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0" y="111127"/>
            <a:ext cx="7886700" cy="790574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IU Data Science Program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3048"/>
            <a:ext cx="9086850" cy="608495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Program managed by cross disciplinary Faculty in Data Science. Currently Statistics and Informatics and Computing </a:t>
            </a:r>
            <a:r>
              <a:rPr lang="en-US" dirty="0" smtClean="0"/>
              <a:t>School (31 faculty) </a:t>
            </a:r>
            <a:r>
              <a:rPr lang="en-US" dirty="0"/>
              <a:t>but will expand scope to full campus </a:t>
            </a:r>
          </a:p>
          <a:p>
            <a:r>
              <a:rPr lang="en-US" dirty="0" smtClean="0"/>
              <a:t>A </a:t>
            </a:r>
            <a:r>
              <a:rPr lang="en-US" b="1" dirty="0" smtClean="0"/>
              <a:t>purely online </a:t>
            </a:r>
            <a:r>
              <a:rPr lang="en-US" dirty="0" smtClean="0"/>
              <a:t>4-course </a:t>
            </a:r>
            <a:r>
              <a:rPr lang="en-US" b="1" dirty="0"/>
              <a:t>Certificate in Data Science </a:t>
            </a:r>
            <a:r>
              <a:rPr lang="en-US" dirty="0"/>
              <a:t>has been </a:t>
            </a:r>
            <a:r>
              <a:rPr lang="en-US" dirty="0" smtClean="0"/>
              <a:t>running since January 2014 (with 70 students total in 2 semesters)</a:t>
            </a:r>
          </a:p>
          <a:p>
            <a:pPr lvl="1"/>
            <a:r>
              <a:rPr lang="en-US" dirty="0" smtClean="0"/>
              <a:t>4 students will get certificate end of this semester</a:t>
            </a:r>
          </a:p>
          <a:p>
            <a:pPr lvl="1"/>
            <a:r>
              <a:rPr lang="en-US" dirty="0" smtClean="0"/>
              <a:t>Most students are professionals taking courses in “free time”</a:t>
            </a:r>
          </a:p>
          <a:p>
            <a:r>
              <a:rPr lang="en-US" dirty="0" smtClean="0"/>
              <a:t>A campus wide </a:t>
            </a:r>
            <a:r>
              <a:rPr lang="en-US" b="1" dirty="0" smtClean="0"/>
              <a:t>Ph.D</a:t>
            </a:r>
            <a:r>
              <a:rPr lang="en-US" b="1" dirty="0"/>
              <a:t>. Minor </a:t>
            </a:r>
            <a:r>
              <a:rPr lang="en-US" dirty="0"/>
              <a:t>in Data Science </a:t>
            </a:r>
            <a:r>
              <a:rPr lang="en-US" dirty="0" smtClean="0"/>
              <a:t>has been proposed.</a:t>
            </a:r>
          </a:p>
          <a:p>
            <a:r>
              <a:rPr lang="en-US" dirty="0" smtClean="0"/>
              <a:t>Courses labelled as “</a:t>
            </a:r>
            <a:r>
              <a:rPr lang="en-US" b="1" dirty="0" smtClean="0"/>
              <a:t>Decision-maker</a:t>
            </a:r>
            <a:r>
              <a:rPr lang="en-US" dirty="0" smtClean="0"/>
              <a:t>” and “</a:t>
            </a:r>
            <a:r>
              <a:rPr lang="en-US" b="1" dirty="0" smtClean="0"/>
              <a:t>Technical</a:t>
            </a:r>
            <a:r>
              <a:rPr lang="en-US" dirty="0" smtClean="0"/>
              <a:t>” paths where McKinsey says an order of magnitude more (1.5 million by 2018) unmet job openings in Decision-maker track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33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734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McKinsey Institute on Big Data Jobs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17172" y="4114800"/>
            <a:ext cx="9144000" cy="2329173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There will be a shortage of talent necessary for organizations to take advantage of big data. By 2018, the United States alone could face a shortage of 140,000 to 190,000 people with deep analytical skills as well as 1.5 million managers and analysts with the know-how to use the analysis of big data to make effective decisions</a:t>
            </a:r>
            <a:r>
              <a:rPr lang="en-US" sz="2200" dirty="0" smtClean="0"/>
              <a:t>.</a:t>
            </a:r>
          </a:p>
          <a:p>
            <a:r>
              <a:rPr lang="en-US" sz="2200" dirty="0" smtClean="0"/>
              <a:t>Decision Maker Path aimed at 1.5 million jobs. Technical Path covers the 140,000 to 190,000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0"/>
          <a:stretch/>
        </p:blipFill>
        <p:spPr bwMode="auto">
          <a:xfrm>
            <a:off x="772732" y="609600"/>
            <a:ext cx="7010400" cy="356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29932" y="6352143"/>
            <a:ext cx="65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http://www.mckinsey.com/mgi/publications/big_data/index.asp.</a:t>
            </a:r>
          </a:p>
        </p:txBody>
      </p:sp>
    </p:spTree>
    <p:extLst>
      <p:ext uri="{BB962C8B-B14F-4D97-AF65-F5344CB8AC3E}">
        <p14:creationId xmlns:p14="http://schemas.microsoft.com/office/powerpoint/2010/main" val="301899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0" y="111127"/>
            <a:ext cx="7886700" cy="79057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IU Data Science Program: Masters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3048"/>
            <a:ext cx="9086850" cy="608495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Masters Fully approved by University and State October 14 2014 and starts January 2015</a:t>
            </a:r>
          </a:p>
          <a:p>
            <a:r>
              <a:rPr lang="en-US" dirty="0" smtClean="0"/>
              <a:t>Blended </a:t>
            </a:r>
            <a:r>
              <a:rPr lang="en-US" b="1" dirty="0" smtClean="0"/>
              <a:t>online</a:t>
            </a:r>
            <a:r>
              <a:rPr lang="en-US" dirty="0" smtClean="0"/>
              <a:t> and </a:t>
            </a:r>
            <a:r>
              <a:rPr lang="en-US" b="1" dirty="0" smtClean="0"/>
              <a:t>residential</a:t>
            </a:r>
            <a:r>
              <a:rPr lang="en-US" dirty="0" smtClean="0"/>
              <a:t> (any combination)</a:t>
            </a:r>
          </a:p>
          <a:p>
            <a:pPr lvl="1"/>
            <a:r>
              <a:rPr lang="en-US" dirty="0" smtClean="0"/>
              <a:t>Online offered at in-state rates (~$1100 per course)</a:t>
            </a:r>
          </a:p>
          <a:p>
            <a:r>
              <a:rPr lang="en-US" b="1" dirty="0" smtClean="0"/>
              <a:t>Informatics</a:t>
            </a:r>
            <a:r>
              <a:rPr lang="en-US" dirty="0" smtClean="0"/>
              <a:t>, </a:t>
            </a:r>
            <a:r>
              <a:rPr lang="en-US" b="1" dirty="0" smtClean="0"/>
              <a:t>Computer Science, </a:t>
            </a:r>
            <a:r>
              <a:rPr lang="en-US" b="1" dirty="0"/>
              <a:t>Information and Library </a:t>
            </a:r>
            <a:r>
              <a:rPr lang="en-US" b="1" dirty="0" smtClean="0"/>
              <a:t>Science</a:t>
            </a:r>
            <a:r>
              <a:rPr lang="en-US" dirty="0" smtClean="0"/>
              <a:t> in </a:t>
            </a:r>
            <a:r>
              <a:rPr lang="en-US" b="1" dirty="0" smtClean="0"/>
              <a:t>School </a:t>
            </a:r>
            <a:r>
              <a:rPr lang="en-US" b="1" dirty="0"/>
              <a:t>of Informatics and Computing</a:t>
            </a:r>
            <a:r>
              <a:rPr lang="en-US" dirty="0"/>
              <a:t> and the Department of </a:t>
            </a:r>
            <a:r>
              <a:rPr lang="en-US" b="1" dirty="0"/>
              <a:t>Statistics</a:t>
            </a:r>
            <a:r>
              <a:rPr lang="en-US" dirty="0"/>
              <a:t>, </a:t>
            </a:r>
            <a:r>
              <a:rPr lang="en-US" b="1" dirty="0"/>
              <a:t>College of Arts and Science</a:t>
            </a:r>
            <a:r>
              <a:rPr lang="en-US" dirty="0"/>
              <a:t>, </a:t>
            </a:r>
            <a:r>
              <a:rPr lang="en-US" dirty="0" smtClean="0"/>
              <a:t>IUB</a:t>
            </a:r>
          </a:p>
          <a:p>
            <a:r>
              <a:rPr lang="en-US" dirty="0" smtClean="0"/>
              <a:t>30 credits (10 conventional courses)</a:t>
            </a:r>
          </a:p>
          <a:p>
            <a:r>
              <a:rPr lang="en-US" dirty="0" smtClean="0"/>
              <a:t>Basic (general) Masters degree plus tracks</a:t>
            </a:r>
          </a:p>
          <a:p>
            <a:pPr lvl="1"/>
            <a:r>
              <a:rPr lang="en-US" dirty="0" smtClean="0"/>
              <a:t>Currently only track </a:t>
            </a:r>
            <a:r>
              <a:rPr lang="en-US" dirty="0"/>
              <a:t>is “Computational and Analytic Data Science 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Other tracks expected such as Biomedical Data Science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6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r>
              <a:rPr lang="en-US" b="1" dirty="0" smtClean="0"/>
              <a:t>Background on MOOC’s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20762"/>
            <a:ext cx="8686800" cy="516058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MOOC’s are a “disruptive force” in the educational environment</a:t>
            </a:r>
          </a:p>
          <a:p>
            <a:pPr lvl="1"/>
            <a:r>
              <a:rPr lang="en-US" dirty="0" err="1" smtClean="0"/>
              <a:t>Coursera</a:t>
            </a:r>
            <a:r>
              <a:rPr lang="en-US" dirty="0" smtClean="0"/>
              <a:t>, </a:t>
            </a:r>
            <a:r>
              <a:rPr lang="en-US" dirty="0" err="1" smtClean="0"/>
              <a:t>Udacity</a:t>
            </a:r>
            <a:r>
              <a:rPr lang="en-US" dirty="0" smtClean="0"/>
              <a:t>, Khan Academy and many others</a:t>
            </a:r>
          </a:p>
          <a:p>
            <a:r>
              <a:rPr lang="en-US" dirty="0" smtClean="0"/>
              <a:t>MOOC’s have courses and technologies</a:t>
            </a:r>
          </a:p>
          <a:p>
            <a:r>
              <a:rPr lang="en-US" dirty="0" smtClean="0"/>
              <a:t>Google Course Builder and </a:t>
            </a:r>
            <a:r>
              <a:rPr lang="en-US" dirty="0" err="1" smtClean="0"/>
              <a:t>OpenEdX</a:t>
            </a:r>
            <a:r>
              <a:rPr lang="en-US" dirty="0" smtClean="0"/>
              <a:t> are open source MOOC technologies</a:t>
            </a:r>
          </a:p>
          <a:p>
            <a:r>
              <a:rPr lang="en-US" dirty="0" smtClean="0"/>
              <a:t>Blackboard, Canvas and others are learning management systems with (some) MOOC support</a:t>
            </a:r>
          </a:p>
          <a:p>
            <a:r>
              <a:rPr lang="en-US" dirty="0"/>
              <a:t>The MOOC version of </a:t>
            </a:r>
            <a:r>
              <a:rPr lang="en-US" dirty="0" smtClean="0"/>
              <a:t>Fox’s Big </a:t>
            </a:r>
            <a:r>
              <a:rPr lang="en-US" dirty="0"/>
              <a:t>Data Applications and Analytics </a:t>
            </a:r>
            <a:r>
              <a:rPr lang="en-US" dirty="0" smtClean="0"/>
              <a:t>course has </a:t>
            </a:r>
            <a:r>
              <a:rPr lang="en-US" dirty="0"/>
              <a:t>~2000 students enrolled.</a:t>
            </a:r>
          </a:p>
          <a:p>
            <a:r>
              <a:rPr lang="en-US" dirty="0" err="1"/>
              <a:t>Coursera</a:t>
            </a:r>
            <a:r>
              <a:rPr lang="en-US" dirty="0"/>
              <a:t> Offerings </a:t>
            </a:r>
            <a:r>
              <a:rPr lang="en-US" dirty="0" smtClean="0"/>
              <a:t>have </a:t>
            </a:r>
            <a:r>
              <a:rPr lang="en-US" dirty="0"/>
              <a:t>much larger enrollment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7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607" y="0"/>
            <a:ext cx="8229600" cy="860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Data Science Center Research Areas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75944"/>
            <a:ext cx="9144000" cy="419226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Digital Science Center </a:t>
            </a:r>
            <a:r>
              <a:rPr lang="en-US" b="1" dirty="0" smtClean="0">
                <a:solidFill>
                  <a:srgbClr val="B30838"/>
                </a:solidFill>
              </a:rPr>
              <a:t>Facilities</a:t>
            </a:r>
          </a:p>
          <a:p>
            <a:r>
              <a:rPr lang="en-US" b="1" dirty="0" err="1" smtClean="0">
                <a:solidFill>
                  <a:srgbClr val="B30838"/>
                </a:solidFill>
              </a:rPr>
              <a:t>RaPyDLI</a:t>
            </a:r>
            <a:r>
              <a:rPr lang="en-US" dirty="0" smtClean="0"/>
              <a:t> Deep Learning Environment</a:t>
            </a:r>
          </a:p>
          <a:p>
            <a:r>
              <a:rPr lang="en-US" b="1" dirty="0" smtClean="0">
                <a:solidFill>
                  <a:srgbClr val="B30838"/>
                </a:solidFill>
              </a:rPr>
              <a:t>HPC-ABDS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rgbClr val="B30838"/>
                </a:solidFill>
              </a:rPr>
              <a:t>Cloud DIKW </a:t>
            </a:r>
            <a:r>
              <a:rPr lang="en-US" dirty="0" smtClean="0"/>
              <a:t>Big Data Environments</a:t>
            </a:r>
          </a:p>
          <a:p>
            <a:r>
              <a:rPr lang="en-US" b="1" dirty="0" smtClean="0">
                <a:solidFill>
                  <a:srgbClr val="B30838"/>
                </a:solidFill>
              </a:rPr>
              <a:t>Java Grande </a:t>
            </a:r>
            <a:r>
              <a:rPr lang="en-US" dirty="0" smtClean="0"/>
              <a:t>Runtime</a:t>
            </a:r>
          </a:p>
          <a:p>
            <a:r>
              <a:rPr lang="en-US" b="1" dirty="0" err="1" smtClean="0">
                <a:solidFill>
                  <a:srgbClr val="B30838"/>
                </a:solidFill>
              </a:rPr>
              <a:t>CloudIOT</a:t>
            </a:r>
            <a:r>
              <a:rPr lang="en-US" dirty="0" smtClean="0"/>
              <a:t> Internet of Things Environment</a:t>
            </a:r>
          </a:p>
          <a:p>
            <a:r>
              <a:rPr lang="en-US" b="1" dirty="0" smtClean="0">
                <a:solidFill>
                  <a:srgbClr val="B30838"/>
                </a:solidFill>
              </a:rPr>
              <a:t>SPIDAL </a:t>
            </a:r>
            <a:r>
              <a:rPr lang="en-US" dirty="0" smtClean="0"/>
              <a:t>Scalable Data Analytics Library</a:t>
            </a:r>
          </a:p>
          <a:p>
            <a:r>
              <a:rPr lang="en-US" b="1" dirty="0" smtClean="0">
                <a:solidFill>
                  <a:srgbClr val="B30838"/>
                </a:solidFill>
              </a:rPr>
              <a:t>Big Data Ogres </a:t>
            </a:r>
            <a:r>
              <a:rPr lang="en-US" dirty="0" smtClean="0"/>
              <a:t>Classification and Benchmarks</a:t>
            </a:r>
          </a:p>
          <a:p>
            <a:r>
              <a:rPr lang="en-US" b="1" dirty="0" err="1" smtClean="0">
                <a:solidFill>
                  <a:srgbClr val="B30838"/>
                </a:solidFill>
              </a:rPr>
              <a:t>Cloudmesh</a:t>
            </a:r>
            <a:r>
              <a:rPr lang="en-US" b="1" dirty="0" smtClean="0">
                <a:solidFill>
                  <a:srgbClr val="B30838"/>
                </a:solidFill>
              </a:rPr>
              <a:t> </a:t>
            </a:r>
            <a:r>
              <a:rPr lang="en-US" dirty="0" smtClean="0"/>
              <a:t>Cloud and Bare metal Automation</a:t>
            </a:r>
          </a:p>
          <a:p>
            <a:r>
              <a:rPr lang="en-US" b="1" dirty="0" smtClean="0">
                <a:solidFill>
                  <a:srgbClr val="B30838"/>
                </a:solidFill>
              </a:rPr>
              <a:t>Data Science Education </a:t>
            </a:r>
            <a:r>
              <a:rPr lang="en-US" dirty="0" smtClean="0"/>
              <a:t>with MOOC’s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402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850" t="8419" r="10345"/>
          <a:stretch/>
        </p:blipFill>
        <p:spPr>
          <a:xfrm>
            <a:off x="0" y="78399"/>
            <a:ext cx="9144000" cy="677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34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03" t="9991" r="5179"/>
          <a:stretch/>
        </p:blipFill>
        <p:spPr>
          <a:xfrm>
            <a:off x="-10613" y="19280"/>
            <a:ext cx="7286211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1957"/>
            <a:ext cx="2133600" cy="365125"/>
          </a:xfrm>
        </p:spPr>
        <p:txBody>
          <a:bodyPr/>
          <a:lstStyle/>
          <a:p>
            <a:fld id="{37046A98-E713-4B22-96A8-FD47EC0F5D6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19200" y="6261124"/>
            <a:ext cx="529927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hlinkClick r:id="rId4"/>
              </a:rPr>
              <a:t>http://x-informatics.appspot.com/course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275599" y="838200"/>
            <a:ext cx="17922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Example</a:t>
            </a:r>
            <a:br>
              <a:rPr lang="en-US" b="1" dirty="0" smtClean="0"/>
            </a:br>
            <a:r>
              <a:rPr lang="en-US" b="1" dirty="0" smtClean="0"/>
              <a:t>Google</a:t>
            </a:r>
          </a:p>
          <a:p>
            <a:r>
              <a:rPr lang="en-US" b="1" dirty="0" smtClean="0"/>
              <a:t>Course Builder</a:t>
            </a:r>
          </a:p>
          <a:p>
            <a:r>
              <a:rPr lang="en-US" b="1" dirty="0" smtClean="0"/>
              <a:t>MOOC</a:t>
            </a:r>
          </a:p>
          <a:p>
            <a:endParaRPr lang="en-US" dirty="0"/>
          </a:p>
          <a:p>
            <a:r>
              <a:rPr lang="en-US" dirty="0" smtClean="0"/>
              <a:t>4 levels</a:t>
            </a:r>
          </a:p>
          <a:p>
            <a:r>
              <a:rPr lang="en-US" dirty="0" smtClean="0"/>
              <a:t>Course</a:t>
            </a:r>
          </a:p>
          <a:p>
            <a:r>
              <a:rPr lang="en-US" dirty="0" smtClean="0"/>
              <a:t>Section (12)</a:t>
            </a:r>
          </a:p>
          <a:p>
            <a:r>
              <a:rPr lang="en-US" dirty="0" smtClean="0"/>
              <a:t>Units(29)</a:t>
            </a:r>
          </a:p>
          <a:p>
            <a:r>
              <a:rPr lang="en-US" dirty="0" smtClean="0"/>
              <a:t>Lessons(~150)</a:t>
            </a:r>
          </a:p>
          <a:p>
            <a:endParaRPr lang="en-US" dirty="0"/>
          </a:p>
          <a:p>
            <a:r>
              <a:rPr lang="en-US" dirty="0" smtClean="0"/>
              <a:t>Units are ~ traditional lecture</a:t>
            </a:r>
          </a:p>
          <a:p>
            <a:endParaRPr lang="en-US" dirty="0"/>
          </a:p>
          <a:p>
            <a:r>
              <a:rPr lang="en-US" dirty="0" smtClean="0"/>
              <a:t>Lessons are ~10 minute segments</a:t>
            </a:r>
          </a:p>
        </p:txBody>
      </p:sp>
    </p:spTree>
    <p:extLst>
      <p:ext uri="{BB962C8B-B14F-4D97-AF65-F5344CB8AC3E}">
        <p14:creationId xmlns:p14="http://schemas.microsoft.com/office/powerpoint/2010/main" val="197267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1957"/>
            <a:ext cx="2133600" cy="365125"/>
          </a:xfrm>
        </p:spPr>
        <p:txBody>
          <a:bodyPr/>
          <a:lstStyle/>
          <a:p>
            <a:fld id="{37046A98-E713-4B22-96A8-FD47EC0F5D67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03" t="9277" r="6585"/>
          <a:stretch/>
        </p:blipFill>
        <p:spPr>
          <a:xfrm>
            <a:off x="0" y="0"/>
            <a:ext cx="712098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0435" y="6377845"/>
            <a:ext cx="529927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hlinkClick r:id="rId4"/>
              </a:rPr>
              <a:t>http://x-informatics.appspot.com/course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275599" y="838200"/>
            <a:ext cx="17922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Example</a:t>
            </a:r>
            <a:br>
              <a:rPr lang="en-US" b="1" dirty="0" smtClean="0"/>
            </a:br>
            <a:r>
              <a:rPr lang="en-US" b="1" dirty="0" smtClean="0"/>
              <a:t>Google</a:t>
            </a:r>
          </a:p>
          <a:p>
            <a:r>
              <a:rPr lang="en-US" b="1" dirty="0" smtClean="0"/>
              <a:t>Course Builder</a:t>
            </a:r>
          </a:p>
          <a:p>
            <a:r>
              <a:rPr lang="en-US" b="1" dirty="0" smtClean="0"/>
              <a:t>MOOC</a:t>
            </a:r>
          </a:p>
          <a:p>
            <a:endParaRPr lang="en-US" dirty="0"/>
          </a:p>
          <a:p>
            <a:r>
              <a:rPr lang="en-US" dirty="0" smtClean="0"/>
              <a:t>The Physics Section expands to 4 units and 2 </a:t>
            </a:r>
            <a:r>
              <a:rPr lang="en-US" dirty="0" err="1" smtClean="0"/>
              <a:t>Homeworks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Unit 9 expands to 5 lessons</a:t>
            </a:r>
          </a:p>
          <a:p>
            <a:endParaRPr lang="en-US" dirty="0"/>
          </a:p>
          <a:p>
            <a:r>
              <a:rPr lang="en-US" dirty="0" smtClean="0"/>
              <a:t>Lessons played on </a:t>
            </a:r>
            <a:r>
              <a:rPr lang="en-US" dirty="0" err="1" smtClean="0"/>
              <a:t>Youtube</a:t>
            </a:r>
            <a:endParaRPr lang="en-US" dirty="0" smtClean="0"/>
          </a:p>
          <a:p>
            <a:r>
              <a:rPr lang="en-US" dirty="0" smtClean="0"/>
              <a:t>“talking head video + PowerPoint”</a:t>
            </a:r>
          </a:p>
        </p:txBody>
      </p:sp>
    </p:spTree>
    <p:extLst>
      <p:ext uri="{BB962C8B-B14F-4D97-AF65-F5344CB8AC3E}">
        <p14:creationId xmlns:p14="http://schemas.microsoft.com/office/powerpoint/2010/main" val="264729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62758"/>
            <a:ext cx="9049407" cy="1143000"/>
          </a:xfrm>
        </p:spPr>
        <p:txBody>
          <a:bodyPr>
            <a:normAutofit fontScale="90000"/>
          </a:bodyPr>
          <a:lstStyle/>
          <a:p>
            <a:r>
              <a:rPr lang="en-US" b="1" i="1" dirty="0" smtClean="0"/>
              <a:t>The </a:t>
            </a:r>
            <a:r>
              <a:rPr lang="en-US" b="1" i="1" dirty="0"/>
              <a:t>community group for one of classes and one forum (“No more malls</a:t>
            </a:r>
            <a:r>
              <a:rPr lang="en-US" b="1" i="1" dirty="0" smtClean="0"/>
              <a:t>”)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3625" t="20990" r="4529"/>
          <a:stretch/>
        </p:blipFill>
        <p:spPr bwMode="auto">
          <a:xfrm>
            <a:off x="1093075" y="1101478"/>
            <a:ext cx="7725103" cy="57565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50677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6A98-E713-4B22-96A8-FD47EC0F5D67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261" t="8367" r="19450"/>
          <a:stretch/>
        </p:blipFill>
        <p:spPr>
          <a:xfrm>
            <a:off x="5137" y="0"/>
            <a:ext cx="5996979" cy="6858000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6063312" y="381000"/>
            <a:ext cx="2611501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 smtClean="0"/>
              <a:t>Office Mix Site</a:t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Lectures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6324600" y="3861256"/>
            <a:ext cx="259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Made as ~15 minute lessons linked here</a:t>
            </a:r>
          </a:p>
          <a:p>
            <a:endParaRPr lang="en-US" sz="2400" dirty="0"/>
          </a:p>
          <a:p>
            <a:r>
              <a:rPr lang="en-US" sz="2400" dirty="0" smtClean="0"/>
              <a:t>Metadata on Microsoft Site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983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966"/>
            <a:ext cx="9144000" cy="1143000"/>
          </a:xfrm>
        </p:spPr>
        <p:txBody>
          <a:bodyPr/>
          <a:lstStyle/>
          <a:p>
            <a:r>
              <a:rPr lang="en-US" dirty="0" smtClean="0"/>
              <a:t>Potpourri of Online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557345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/>
              <a:t>Canvas (Indiana University Default): </a:t>
            </a:r>
            <a:r>
              <a:rPr lang="en-US" sz="2400" dirty="0"/>
              <a:t>Best for interface with IU grading and records</a:t>
            </a:r>
          </a:p>
          <a:p>
            <a:r>
              <a:rPr lang="en-US" sz="2400" b="1" dirty="0" smtClean="0"/>
              <a:t>Google Course Builder: </a:t>
            </a:r>
            <a:r>
              <a:rPr lang="en-US" sz="2400" dirty="0"/>
              <a:t>Best for management and integration of components</a:t>
            </a:r>
          </a:p>
          <a:p>
            <a:r>
              <a:rPr lang="en-US" sz="2400" b="1" dirty="0"/>
              <a:t>Ad hoc web pages: </a:t>
            </a:r>
            <a:r>
              <a:rPr lang="en-US" sz="2400" dirty="0"/>
              <a:t>alternative easy to build integration</a:t>
            </a:r>
          </a:p>
          <a:p>
            <a:r>
              <a:rPr lang="en-US" sz="2400" b="1" dirty="0"/>
              <a:t>Mix: </a:t>
            </a:r>
            <a:r>
              <a:rPr lang="en-US" sz="2400" dirty="0" smtClean="0"/>
              <a:t>Simplest </a:t>
            </a:r>
            <a:r>
              <a:rPr lang="en-US" sz="2400" dirty="0"/>
              <a:t>faculty preparation interface</a:t>
            </a:r>
          </a:p>
          <a:p>
            <a:r>
              <a:rPr lang="en-US" sz="2400" b="1" dirty="0"/>
              <a:t>Adobe Presenter/Camtasia: </a:t>
            </a:r>
            <a:r>
              <a:rPr lang="en-US" sz="2400" dirty="0" smtClean="0"/>
              <a:t>More </a:t>
            </a:r>
            <a:r>
              <a:rPr lang="en-US" sz="2400" dirty="0"/>
              <a:t>powerful video preparation that support subtitles but not clearly needed</a:t>
            </a:r>
          </a:p>
          <a:p>
            <a:r>
              <a:rPr lang="en-US" sz="2400" b="1" dirty="0"/>
              <a:t>Google Community: </a:t>
            </a:r>
            <a:r>
              <a:rPr lang="en-US" sz="2400" dirty="0"/>
              <a:t>Good social interaction support</a:t>
            </a:r>
          </a:p>
          <a:p>
            <a:r>
              <a:rPr lang="en-US" sz="2400" b="1" dirty="0"/>
              <a:t>YouTube: </a:t>
            </a:r>
            <a:r>
              <a:rPr lang="en-US" sz="2400" dirty="0"/>
              <a:t>Best user interface for videos</a:t>
            </a:r>
          </a:p>
          <a:p>
            <a:r>
              <a:rPr lang="en-US" sz="2400" b="1" dirty="0"/>
              <a:t>Hangout: </a:t>
            </a:r>
            <a:r>
              <a:rPr lang="en-US" sz="2400" dirty="0"/>
              <a:t>Best for instructor-students online interactions (one instructor to </a:t>
            </a:r>
            <a:r>
              <a:rPr lang="en-US" sz="2400" dirty="0" smtClean="0"/>
              <a:t>9 </a:t>
            </a:r>
            <a:r>
              <a:rPr lang="en-US" sz="2400" dirty="0"/>
              <a:t>students with live feed</a:t>
            </a:r>
            <a:r>
              <a:rPr lang="en-US" sz="2400" dirty="0" smtClean="0"/>
              <a:t>). Hangout on air mixes live and streaming (30 second delay from archived YouTube) and more participants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48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91"/>
            <a:ext cx="8229600" cy="771287"/>
          </a:xfrm>
        </p:spPr>
        <p:txBody>
          <a:bodyPr/>
          <a:lstStyle/>
          <a:p>
            <a:r>
              <a:rPr lang="en-US" b="1" dirty="0" smtClean="0"/>
              <a:t>DSC Computing Systems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2878"/>
            <a:ext cx="9144000" cy="607512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Working with SDSC on NSF XSEDE Comet System (</a:t>
            </a:r>
            <a:r>
              <a:rPr lang="en-US" dirty="0" err="1" smtClean="0"/>
              <a:t>Haswell</a:t>
            </a:r>
            <a:r>
              <a:rPr lang="en-US" dirty="0" smtClean="0"/>
              <a:t>)</a:t>
            </a:r>
          </a:p>
          <a:p>
            <a:r>
              <a:rPr lang="en-US" dirty="0" smtClean="0"/>
              <a:t>Adding 64-128 node </a:t>
            </a:r>
            <a:r>
              <a:rPr lang="en-US" dirty="0" err="1" smtClean="0"/>
              <a:t>Haswell</a:t>
            </a:r>
            <a:r>
              <a:rPr lang="en-US" dirty="0" smtClean="0"/>
              <a:t> based system (Juliet)</a:t>
            </a:r>
          </a:p>
          <a:p>
            <a:pPr lvl="1"/>
            <a:r>
              <a:rPr lang="en-US" dirty="0" smtClean="0"/>
              <a:t>128-256 GB memory per node</a:t>
            </a:r>
          </a:p>
          <a:p>
            <a:pPr lvl="1"/>
            <a:r>
              <a:rPr lang="en-US" dirty="0" smtClean="0"/>
              <a:t>Substantial conventional disk per node (8TB) plus PCI based SSD</a:t>
            </a:r>
          </a:p>
          <a:p>
            <a:pPr lvl="1"/>
            <a:r>
              <a:rPr lang="en-US" dirty="0" err="1" smtClean="0"/>
              <a:t>Infiniband</a:t>
            </a:r>
            <a:r>
              <a:rPr lang="en-US" dirty="0" smtClean="0"/>
              <a:t> with SR-IOV</a:t>
            </a:r>
          </a:p>
          <a:p>
            <a:r>
              <a:rPr lang="en-US" dirty="0" smtClean="0"/>
              <a:t>Older machines</a:t>
            </a:r>
          </a:p>
          <a:p>
            <a:pPr lvl="1"/>
            <a:r>
              <a:rPr lang="en-US" dirty="0" smtClean="0"/>
              <a:t>India (128 nodes, 1024 cores), Bravo (16 nodes, 128 cores), Delta(16 nodes, 192 cores), Echo(16  nodes, 192 cores), Tempest (32 nodes, 768 cores) with large memory, large disk and GPU</a:t>
            </a:r>
          </a:p>
          <a:p>
            <a:pPr lvl="1"/>
            <a:r>
              <a:rPr lang="en-US" dirty="0"/>
              <a:t>Cray XT5m </a:t>
            </a:r>
            <a:r>
              <a:rPr lang="en-US" dirty="0" smtClean="0"/>
              <a:t>with 672 cores</a:t>
            </a:r>
          </a:p>
          <a:p>
            <a:r>
              <a:rPr lang="en-US" dirty="0"/>
              <a:t>Optimized for Cloud research and </a:t>
            </a:r>
            <a:r>
              <a:rPr lang="en-US" dirty="0" smtClean="0"/>
              <a:t>Large scale Data </a:t>
            </a:r>
            <a:r>
              <a:rPr lang="en-US" dirty="0"/>
              <a:t>analytics exploring storage models, algorithms</a:t>
            </a:r>
          </a:p>
          <a:p>
            <a:r>
              <a:rPr lang="en-US" dirty="0" smtClean="0"/>
              <a:t>Bare-metal </a:t>
            </a:r>
            <a:r>
              <a:rPr lang="en-US" dirty="0"/>
              <a:t>v. </a:t>
            </a:r>
            <a:r>
              <a:rPr lang="en-US" dirty="0" err="1"/>
              <a:t>Openstack</a:t>
            </a:r>
            <a:r>
              <a:rPr lang="en-US" dirty="0"/>
              <a:t> virtual </a:t>
            </a:r>
            <a:r>
              <a:rPr lang="en-US" dirty="0" smtClean="0"/>
              <a:t>clusters</a:t>
            </a:r>
          </a:p>
          <a:p>
            <a:r>
              <a:rPr lang="en-US" dirty="0" smtClean="0"/>
              <a:t>Extensively used in Education</a:t>
            </a:r>
            <a:endParaRPr lang="en-US" dirty="0"/>
          </a:p>
          <a:p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434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7409"/>
          </a:xfrm>
        </p:spPr>
        <p:txBody>
          <a:bodyPr/>
          <a:lstStyle/>
          <a:p>
            <a:r>
              <a:rPr lang="en-US" b="1" dirty="0" smtClean="0"/>
              <a:t>NSF Data </a:t>
            </a:r>
            <a:r>
              <a:rPr lang="en-US" b="1" smtClean="0"/>
              <a:t>Science Project </a:t>
            </a:r>
            <a:r>
              <a:rPr lang="en-US" b="1" dirty="0" smtClean="0"/>
              <a:t>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5312"/>
            <a:ext cx="9144000" cy="6092687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B30838"/>
                </a:solidFill>
              </a:rPr>
              <a:t>3 yr. XPS</a:t>
            </a:r>
            <a:r>
              <a:rPr lang="en-US" sz="2400" b="1" dirty="0">
                <a:solidFill>
                  <a:srgbClr val="B30838"/>
                </a:solidFill>
              </a:rPr>
              <a:t>: FULL: DSD: Collaborative Research: Rapid Prototyping HPC Environment for </a:t>
            </a:r>
            <a:r>
              <a:rPr lang="en-US" sz="2400" b="1" dirty="0" smtClean="0">
                <a:solidFill>
                  <a:srgbClr val="B30838"/>
                </a:solidFill>
              </a:rPr>
              <a:t> Deep Learning </a:t>
            </a:r>
            <a:r>
              <a:rPr lang="en-US" sz="2400" dirty="0" smtClean="0">
                <a:solidFill>
                  <a:srgbClr val="B30838"/>
                </a:solidFill>
              </a:rPr>
              <a:t>IU, Tennessee (</a:t>
            </a:r>
            <a:r>
              <a:rPr lang="en-US" sz="2400" dirty="0" err="1" smtClean="0">
                <a:solidFill>
                  <a:srgbClr val="B30838"/>
                </a:solidFill>
              </a:rPr>
              <a:t>Dongarra</a:t>
            </a:r>
            <a:r>
              <a:rPr lang="en-US" sz="2400" dirty="0" smtClean="0">
                <a:solidFill>
                  <a:srgbClr val="B30838"/>
                </a:solidFill>
              </a:rPr>
              <a:t>), Stanford (Ng)</a:t>
            </a:r>
          </a:p>
          <a:p>
            <a:r>
              <a:rPr lang="en-US" sz="2400" dirty="0"/>
              <a:t>“Rapid Python Deep Learning Infrastructure” (</a:t>
            </a:r>
            <a:r>
              <a:rPr lang="en-US" sz="2400" b="1" dirty="0"/>
              <a:t>RaPyDLI</a:t>
            </a:r>
            <a:r>
              <a:rPr lang="en-US" sz="2400" dirty="0"/>
              <a:t>) </a:t>
            </a:r>
            <a:r>
              <a:rPr lang="en-US" sz="2400" dirty="0" smtClean="0"/>
              <a:t> Builds optimized Multicore/GPU/Xeon Phi kernels (best exascale dataflow) with Python front end for general deep learning problems with </a:t>
            </a:r>
            <a:r>
              <a:rPr lang="en-US" sz="2400" dirty="0" err="1" smtClean="0"/>
              <a:t>ImageNet</a:t>
            </a:r>
            <a:r>
              <a:rPr lang="en-US" sz="2400" dirty="0" smtClean="0"/>
              <a:t> exemplar. Leverage </a:t>
            </a:r>
            <a:r>
              <a:rPr lang="en-US" sz="2400" dirty="0" err="1" smtClean="0"/>
              <a:t>Caffe</a:t>
            </a:r>
            <a:r>
              <a:rPr lang="en-US" sz="2400" dirty="0" smtClean="0"/>
              <a:t> from UCB.</a:t>
            </a:r>
          </a:p>
          <a:p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4491107" y="4028330"/>
            <a:ext cx="4447942" cy="2663133"/>
            <a:chOff x="5410545" y="3874602"/>
            <a:chExt cx="3614568" cy="216416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35843" y="3874602"/>
              <a:ext cx="3589270" cy="2164164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8" name="TextBox 7"/>
            <p:cNvSpPr txBox="1"/>
            <p:nvPr/>
          </p:nvSpPr>
          <p:spPr>
            <a:xfrm>
              <a:off x="5410545" y="5663135"/>
              <a:ext cx="394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white"/>
                  </a:solidFill>
                </a:rPr>
                <a:t>IN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35843" y="4010264"/>
              <a:ext cx="11734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white"/>
                  </a:solidFill>
                </a:rPr>
                <a:t>Classified OUT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49762" y="3718679"/>
            <a:ext cx="45222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Large </a:t>
            </a:r>
            <a:r>
              <a:rPr lang="en-US" sz="2200" dirty="0" smtClean="0"/>
              <a:t>neural </a:t>
            </a:r>
            <a:r>
              <a:rPr lang="en-US" sz="2200" dirty="0"/>
              <a:t>networks </a:t>
            </a:r>
            <a:r>
              <a:rPr lang="en-US" sz="2200" dirty="0" smtClean="0"/>
              <a:t>combined </a:t>
            </a:r>
            <a:r>
              <a:rPr lang="en-US" sz="2200" dirty="0"/>
              <a:t>with large datasets (typically imagery, video, audio, or </a:t>
            </a:r>
            <a:r>
              <a:rPr lang="en-US" sz="2200" dirty="0" smtClean="0"/>
              <a:t>text) are </a:t>
            </a:r>
            <a:r>
              <a:rPr lang="en-US" sz="2200" dirty="0"/>
              <a:t>increasingly the top performers in benchmark tasks for vision, speech, and Natural Language Processing. </a:t>
            </a:r>
            <a:r>
              <a:rPr lang="en-US" sz="2200" dirty="0" smtClean="0"/>
              <a:t>Training often requires </a:t>
            </a:r>
            <a:r>
              <a:rPr lang="en-US" sz="2200" dirty="0"/>
              <a:t>customization of the neural network architecture, learning criteria, and dataset pre-processing.  </a:t>
            </a:r>
          </a:p>
        </p:txBody>
      </p:sp>
    </p:spTree>
    <p:extLst>
      <p:ext uri="{BB962C8B-B14F-4D97-AF65-F5344CB8AC3E}">
        <p14:creationId xmlns:p14="http://schemas.microsoft.com/office/powerpoint/2010/main" val="388679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7409"/>
          </a:xfrm>
        </p:spPr>
        <p:txBody>
          <a:bodyPr/>
          <a:lstStyle/>
          <a:p>
            <a:r>
              <a:rPr lang="en-US" b="1" dirty="0" smtClean="0"/>
              <a:t>NSF Data Science Project II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5687"/>
            <a:ext cx="9144000" cy="6092687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B30838"/>
                </a:solidFill>
              </a:rPr>
              <a:t>5 yr. </a:t>
            </a:r>
            <a:r>
              <a:rPr lang="en-US" sz="2800" b="1" dirty="0" err="1" smtClean="0">
                <a:solidFill>
                  <a:srgbClr val="B30838"/>
                </a:solidFill>
              </a:rPr>
              <a:t>Datanet</a:t>
            </a:r>
            <a:r>
              <a:rPr lang="en-US" sz="2800" b="1" dirty="0" smtClean="0">
                <a:solidFill>
                  <a:srgbClr val="B30838"/>
                </a:solidFill>
              </a:rPr>
              <a:t>: CIF21 DIBBs: Middleware and High Performance Analytics Libraries for Scalable Data Science </a:t>
            </a:r>
            <a:r>
              <a:rPr lang="en-US" sz="2600" dirty="0">
                <a:solidFill>
                  <a:srgbClr val="B30838"/>
                </a:solidFill>
              </a:rPr>
              <a:t>IU, Rutgers (</a:t>
            </a:r>
            <a:r>
              <a:rPr lang="en-US" sz="2600" dirty="0" err="1">
                <a:solidFill>
                  <a:srgbClr val="B30838"/>
                </a:solidFill>
              </a:rPr>
              <a:t>Jha</a:t>
            </a:r>
            <a:r>
              <a:rPr lang="en-US" sz="2600" dirty="0">
                <a:solidFill>
                  <a:srgbClr val="B30838"/>
                </a:solidFill>
              </a:rPr>
              <a:t>), Virginia Tech (</a:t>
            </a:r>
            <a:r>
              <a:rPr lang="en-US" sz="2600" dirty="0" err="1">
                <a:solidFill>
                  <a:srgbClr val="B30838"/>
                </a:solidFill>
              </a:rPr>
              <a:t>Marathe</a:t>
            </a:r>
            <a:r>
              <a:rPr lang="en-US" sz="2600" dirty="0">
                <a:solidFill>
                  <a:srgbClr val="B30838"/>
                </a:solidFill>
              </a:rPr>
              <a:t>), Kansas </a:t>
            </a:r>
            <a:r>
              <a:rPr lang="en-US" sz="2600" smtClean="0">
                <a:solidFill>
                  <a:srgbClr val="B30838"/>
                </a:solidFill>
              </a:rPr>
              <a:t>(Paden), </a:t>
            </a:r>
            <a:r>
              <a:rPr lang="en-US" sz="2600" dirty="0">
                <a:solidFill>
                  <a:srgbClr val="B30838"/>
                </a:solidFill>
              </a:rPr>
              <a:t>Stony Brook (Wang), Arizona State(</a:t>
            </a:r>
            <a:r>
              <a:rPr lang="en-US" sz="2600" dirty="0" err="1">
                <a:solidFill>
                  <a:srgbClr val="B30838"/>
                </a:solidFill>
              </a:rPr>
              <a:t>Beckstein</a:t>
            </a:r>
            <a:r>
              <a:rPr lang="en-US" sz="2600" dirty="0">
                <a:solidFill>
                  <a:srgbClr val="B30838"/>
                </a:solidFill>
              </a:rPr>
              <a:t>), Utah(Cheatham)</a:t>
            </a:r>
          </a:p>
          <a:p>
            <a:r>
              <a:rPr lang="en-US" sz="2800" b="1" dirty="0" smtClean="0"/>
              <a:t>HPC-ABDS</a:t>
            </a:r>
            <a:r>
              <a:rPr lang="en-US" sz="2800" b="1" dirty="0" smtClean="0"/>
              <a:t>: </a:t>
            </a:r>
            <a:r>
              <a:rPr lang="en-US" sz="2800" dirty="0" smtClean="0"/>
              <a:t>Cloud-HPC interoperable software  performance of HPC (High Performance Computing) and the rich functionality of the commodity Apache Big Data Stack.</a:t>
            </a:r>
          </a:p>
          <a:p>
            <a:r>
              <a:rPr lang="en-US" sz="2800" b="1" dirty="0" smtClean="0"/>
              <a:t>SPIDAL (Scalable Parallel Interoperable Data Analytics Library): </a:t>
            </a:r>
            <a:r>
              <a:rPr lang="en-US" sz="2800" dirty="0" smtClean="0"/>
              <a:t>Scalable Analytics for </a:t>
            </a:r>
            <a:r>
              <a:rPr lang="en-US" sz="2800" dirty="0" err="1" smtClean="0"/>
              <a:t>Biomolecular</a:t>
            </a:r>
            <a:r>
              <a:rPr lang="en-US" sz="2800" dirty="0" smtClean="0"/>
              <a:t> Simulations, Network and Computational Social Science, Epidemiology, Computer Vision, Spatial Geographical Information Systems, Remote Sensing for Polar Science and Pathology Informatics.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701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775" t="6539" r="10397" b="3211"/>
          <a:stretch/>
        </p:blipFill>
        <p:spPr>
          <a:xfrm>
            <a:off x="0" y="777766"/>
            <a:ext cx="9144000" cy="608023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369"/>
            <a:ext cx="8229600" cy="849969"/>
          </a:xfrm>
        </p:spPr>
        <p:txBody>
          <a:bodyPr/>
          <a:lstStyle/>
          <a:p>
            <a:r>
              <a:rPr lang="en-US" b="1" dirty="0" smtClean="0"/>
              <a:t>Big Data Software Model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849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98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Harp Plug-in to Hadoop</a:t>
            </a:r>
            <a:br>
              <a:rPr lang="en-US" b="1" dirty="0" smtClean="0"/>
            </a:br>
            <a:r>
              <a:rPr lang="en-US" sz="3600" b="1" dirty="0" smtClean="0"/>
              <a:t>Make ABDS high performance – do not replace it!</a:t>
            </a:r>
            <a:endParaRPr lang="en-US" sz="3600" b="1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1654"/>
            <a:ext cx="4817061" cy="2622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" r="4537"/>
          <a:stretch/>
        </p:blipFill>
        <p:spPr bwMode="auto">
          <a:xfrm>
            <a:off x="4817061" y="1468836"/>
            <a:ext cx="4172607" cy="29507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99697" y="4824248"/>
            <a:ext cx="8944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Work of Judy </a:t>
            </a:r>
            <a:r>
              <a:rPr lang="en-US" sz="2000" dirty="0" err="1" smtClean="0"/>
              <a:t>Qiu</a:t>
            </a:r>
            <a:r>
              <a:rPr lang="en-US" sz="2000" dirty="0" smtClean="0"/>
              <a:t> and </a:t>
            </a:r>
            <a:r>
              <a:rPr lang="en-US" sz="2000" dirty="0" err="1" smtClean="0"/>
              <a:t>Bingjing</a:t>
            </a:r>
            <a:r>
              <a:rPr lang="en-US" sz="2000" dirty="0" smtClean="0"/>
              <a:t> Zhang.</a:t>
            </a:r>
          </a:p>
          <a:p>
            <a:r>
              <a:rPr lang="en-US" sz="2000" dirty="0" smtClean="0"/>
              <a:t>Left diagram shows architecture of Harp Hadoop Plug-in that adds high performance communication, Iteration (caching) and support for rich data abstractions including key-value </a:t>
            </a:r>
          </a:p>
          <a:p>
            <a:r>
              <a:rPr lang="en-US" sz="2000" dirty="0" smtClean="0"/>
              <a:t>Right side shows efficiency for 16 to 128 nodes (each 32 cores) on WDA-SMACOF dimension reduction dominated by conjugate gradient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6844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9365" y="843446"/>
            <a:ext cx="3090042" cy="80918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Parallel Tweet Clustering with Storm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2878"/>
            <a:ext cx="6053959" cy="3075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8188"/>
            <a:ext cx="6053959" cy="2474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953"/>
            <a:ext cx="6053959" cy="12687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62152" y="21021"/>
            <a:ext cx="127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Sequential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53958" y="2806262"/>
            <a:ext cx="30900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Judy </a:t>
            </a:r>
            <a:r>
              <a:rPr lang="en-US" dirty="0" err="1" smtClean="0"/>
              <a:t>Qiu</a:t>
            </a:r>
            <a:r>
              <a:rPr lang="en-US" dirty="0" smtClean="0"/>
              <a:t> and </a:t>
            </a:r>
            <a:r>
              <a:rPr lang="en-US" dirty="0" err="1" smtClean="0"/>
              <a:t>Xiaoming</a:t>
            </a:r>
            <a:r>
              <a:rPr lang="en-US" dirty="0" smtClean="0"/>
              <a:t> Gao</a:t>
            </a:r>
          </a:p>
          <a:p>
            <a:endParaRPr lang="en-US" dirty="0" smtClean="0"/>
          </a:p>
          <a:p>
            <a:r>
              <a:rPr lang="en-US" dirty="0" smtClean="0"/>
              <a:t>Storm Bolts coordinated by </a:t>
            </a:r>
            <a:r>
              <a:rPr lang="en-US" dirty="0" err="1" smtClean="0"/>
              <a:t>ActiveMQ</a:t>
            </a:r>
            <a:r>
              <a:rPr lang="en-US" dirty="0" smtClean="0"/>
              <a:t> to synchronize parallel cluster center updates</a:t>
            </a:r>
          </a:p>
          <a:p>
            <a:endParaRPr lang="en-US" dirty="0"/>
          </a:p>
          <a:p>
            <a:r>
              <a:rPr lang="en-US" dirty="0" smtClean="0"/>
              <a:t>Speedup on up to 96 bolts on two clusters Moe and Madrid</a:t>
            </a:r>
          </a:p>
          <a:p>
            <a:endParaRPr lang="en-US" dirty="0"/>
          </a:p>
          <a:p>
            <a:r>
              <a:rPr lang="en-US" dirty="0" smtClean="0"/>
              <a:t>Red curve is old algorithm; green and blue new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45521&quot;&gt;&lt;property id=&quot;20148&quot; value=&quot;5&quot;/&gt;&lt;property id=&quot;20300&quot; value=&quot;Slide 1 - &amp;quot;Data Science at  Digital Science Center@SOIC&amp;quot;&quot;/&gt;&lt;property id=&quot;20307&quot; value=&quot;265&quot;/&gt;&lt;/object&gt;&lt;object type=&quot;3&quot; unique_id=&quot;355498&quot;&gt;&lt;property id=&quot;20148&quot; value=&quot;5&quot;/&gt;&lt;property id=&quot;20300&quot; value=&quot;Slide 5 - &amp;quot;NSF Data Science Project I&amp;quot;&quot;/&gt;&lt;property id=&quot;20307&quot; value=&quot;580&quot;/&gt;&lt;/object&gt;&lt;object type=&quot;3&quot; unique_id=&quot;372651&quot;&gt;&lt;property id=&quot;20148&quot; value=&quot;5&quot;/&gt;&lt;property id=&quot;20300&quot; value=&quot;Slide 7 - &amp;quot;Big Data Software Model&amp;quot;&quot;/&gt;&lt;property id=&quot;20307&quot; value=&quot;586&quot;/&gt;&lt;/object&gt;&lt;object type=&quot;3&quot; unique_id=&quot;396841&quot;&gt;&lt;property id=&quot;20148&quot; value=&quot;5&quot;/&gt;&lt;property id=&quot;20300&quot; value=&quot;Slide 20 - &amp;quot;Cloudmesh Software Defined System Toolkit&amp;quot;&quot;/&gt;&lt;property id=&quot;20307&quot; value=&quot;599&quot;/&gt;&lt;/object&gt;&lt;object type=&quot;3&quot; unique_id=&quot;396842&quot;&gt;&lt;property id=&quot;20148&quot; value=&quot;5&quot;/&gt;&lt;property id=&quot;20300&quot; value=&quot;Slide 4 - &amp;quot;DSC Computing Systems&amp;quot;&quot;/&gt;&lt;property id=&quot;20307&quot; value=&quot;600&quot;/&gt;&lt;/object&gt;&lt;object type=&quot;3&quot; unique_id=&quot;397198&quot;&gt;&lt;property id=&quot;20148&quot; value=&quot;5&quot;/&gt;&lt;property id=&quot;20300&quot; value=&quot;Slide 26 - &amp;quot;IU Data Science Program&amp;quot;&quot;/&gt;&lt;property id=&quot;20307&quot; value=&quot;601&quot;/&gt;&lt;/object&gt;&lt;object type=&quot;3&quot; unique_id=&quot;401968&quot;&gt;&lt;property id=&quot;20148&quot; value=&quot;5&quot;/&gt;&lt;property id=&quot;20300&quot; value=&quot;Slide 2 - &amp;quot;Digital Science Center Leadership&amp;quot;&quot;/&gt;&lt;property id=&quot;20307&quot; value=&quot;602&quot;/&gt;&lt;/object&gt;&lt;object type=&quot;3&quot; unique_id=&quot;402269&quot;&gt;&lt;property id=&quot;20148&quot; value=&quot;5&quot;/&gt;&lt;property id=&quot;20300&quot; value=&quot;Slide 11 - &amp;quot;Cloud DIKW based on HPC-ABDS to integrate streaming and batch Big Data &amp;quot;&quot;/&gt;&lt;property id=&quot;20307&quot; value=&quot;610&quot;/&gt;&lt;/object&gt;&lt;object type=&quot;3&quot; unique_id=&quot;402270&quot;&gt;&lt;property id=&quot;20148&quot; value=&quot;5&quot;/&gt;&lt;property id=&quot;20300&quot; value=&quot;Slide 12 - &amp;quot;IOTCloud&amp;quot;&quot;/&gt;&lt;property id=&quot;20307&quot; value=&quot;609&quot;/&gt;&lt;/object&gt;&lt;object type=&quot;3&quot; unique_id=&quot;402271&quot;&gt;&lt;property id=&quot;20148&quot; value=&quot;5&quot;/&gt;&lt;property id=&quot;20300&quot; value=&quot;Slide 29 - &amp;quot;Background on MOOC’s&amp;quot;&quot;/&gt;&lt;property id=&quot;20307&quot; value=&quot;603&quot;/&gt;&lt;/object&gt;&lt;object type=&quot;3&quot; unique_id=&quot;402272&quot;&gt;&lt;property id=&quot;20148&quot; value=&quot;5&quot;/&gt;&lt;property id=&quot;20300&quot; value=&quot;Slide 31&quot;/&gt;&lt;property id=&quot;20307&quot; value=&quot;604&quot;/&gt;&lt;/object&gt;&lt;object type=&quot;3&quot; unique_id=&quot;402273&quot;&gt;&lt;property id=&quot;20148&quot; value=&quot;5&quot;/&gt;&lt;property id=&quot;20300&quot; value=&quot;Slide 32&quot;/&gt;&lt;property id=&quot;20307&quot; value=&quot;605&quot;/&gt;&lt;/object&gt;&lt;object type=&quot;3&quot; unique_id=&quot;402274&quot;&gt;&lt;property id=&quot;20148&quot; value=&quot;5&quot;/&gt;&lt;property id=&quot;20300&quot; value=&quot;Slide 33 - &amp;quot;The community group for one of classes and one forum (“No more malls”) &amp;quot;&quot;/&gt;&lt;property id=&quot;20307&quot; value=&quot;608&quot;/&gt;&lt;/object&gt;&lt;object type=&quot;3&quot; unique_id=&quot;402275&quot;&gt;&lt;property id=&quot;20148&quot; value=&quot;5&quot;/&gt;&lt;property id=&quot;20300&quot; value=&quot;Slide 34&quot;/&gt;&lt;property id=&quot;20307&quot; value=&quot;606&quot;/&gt;&lt;/object&gt;&lt;object type=&quot;3&quot; unique_id=&quot;402276&quot;&gt;&lt;property id=&quot;20148&quot; value=&quot;5&quot;/&gt;&lt;property id=&quot;20300&quot; value=&quot;Slide 35 - &amp;quot;Potpourri of Online Technologies&amp;quot;&quot;/&gt;&lt;property id=&quot;20307&quot; value=&quot;607&quot;/&gt;&lt;/object&gt;&lt;object type=&quot;3&quot; unique_id=&quot;402805&quot;&gt;&lt;property id=&quot;20148&quot; value=&quot;5&quot;/&gt;&lt;property id=&quot;20300&quot; value=&quot;Slide 3 - &amp;quot;Data Science Center Research Areas&amp;quot;&quot;/&gt;&lt;property id=&quot;20307&quot; value=&quot;611&quot;/&gt;&lt;/object&gt;&lt;object type=&quot;3&quot; unique_id=&quot;402806&quot;&gt;&lt;property id=&quot;20148&quot; value=&quot;5&quot;/&gt;&lt;property id=&quot;20300&quot; value=&quot;Slide 28 - &amp;quot;IU Data Science Program: Masters&amp;quot;&quot;/&gt;&lt;property id=&quot;20307&quot; value=&quot;613&quot;/&gt;&lt;/object&gt;&lt;object type=&quot;3&quot; unique_id=&quot;402807&quot;&gt;&lt;property id=&quot;20148&quot; value=&quot;5&quot;/&gt;&lt;property id=&quot;20300&quot; value=&quot;Slide 30&quot;/&gt;&lt;property id=&quot;20307&quot; value=&quot;612&quot;/&gt;&lt;/object&gt;&lt;object type=&quot;3&quot; unique_id=&quot;402946&quot;&gt;&lt;property id=&quot;20148&quot; value=&quot;5&quot;/&gt;&lt;property id=&quot;20300&quot; value=&quot;Slide 25 - &amp;quot;Data Science Definition from NIST Public Working Group&amp;quot;&quot;/&gt;&lt;property id=&quot;20307&quot; value=&quot;615&quot;/&gt;&lt;/object&gt;&lt;object type=&quot;3&quot; unique_id=&quot;402947&quot;&gt;&lt;property id=&quot;20148&quot; value=&quot;5&quot;/&gt;&lt;property id=&quot;20300&quot; value=&quot;Slide 27 - &amp;quot;McKinsey Institute on Big Data Jobs&amp;quot;&quot;/&gt;&lt;property id=&quot;20307&quot; value=&quot;614&quot;/&gt;&lt;/object&gt;&lt;object type=&quot;3&quot; unique_id=&quot;403422&quot;&gt;&lt;property id=&quot;20148&quot; value=&quot;5&quot;/&gt;&lt;property id=&quot;20300&quot; value=&quot;Slide 8 - &amp;quot;Harp Plug-in to Hadoop Make ABDS high performance – do not replace it!&amp;quot;&quot;/&gt;&lt;property id=&quot;20307&quot; value=&quot;616&quot;/&gt;&lt;/object&gt;&lt;object type=&quot;3&quot; unique_id=&quot;403831&quot;&gt;&lt;property id=&quot;20148&quot; value=&quot;5&quot;/&gt;&lt;property id=&quot;20300&quot; value=&quot;Slide 6 - &amp;quot;NSF Data Science Project II&amp;quot;&quot;/&gt;&lt;property id=&quot;20307&quot; value=&quot;620&quot;/&gt;&lt;/object&gt;&lt;object type=&quot;3&quot; unique_id=&quot;403832&quot;&gt;&lt;property id=&quot;20148&quot; value=&quot;5&quot;/&gt;&lt;property id=&quot;20300&quot; value=&quot;Slide 14 - &amp;quot;Big Data Ogres and their Facets&amp;quot;&quot;/&gt;&lt;property id=&quot;20307&quot; value=&quot;617&quot;/&gt;&lt;/object&gt;&lt;object type=&quot;3&quot; unique_id=&quot;403833&quot;&gt;&lt;property id=&quot;20148&quot; value=&quot;5&quot;/&gt;&lt;property id=&quot;20300&quot; value=&quot;Slide 15 - &amp;quot;Core Analytics Facet I &amp;quot;&quot;/&gt;&lt;property id=&quot;20307&quot; value=&quot;618&quot;/&gt;&lt;/object&gt;&lt;object type=&quot;3&quot; unique_id=&quot;403834&quot;&gt;&lt;property id=&quot;20148&quot; value=&quot;5&quot;/&gt;&lt;property id=&quot;20300&quot; value=&quot;Slide 16 - &amp;quot;Core Analytics Facet II &amp;quot;&quot;/&gt;&lt;property id=&quot;20307&quot; value=&quot;619&quot;/&gt;&lt;/object&gt;&lt;object type=&quot;3&quot; unique_id=&quot;404772&quot;&gt;&lt;property id=&quot;20148&quot; value=&quot;5&quot;/&gt;&lt;property id=&quot;20300&quot; value=&quot;Slide 13 - &amp;quot;RabbitMQ out-performs Kafka with Storm&amp;quot;&quot;/&gt;&lt;property id=&quot;20307&quot; value=&quot;621&quot;/&gt;&lt;/object&gt;&lt;object type=&quot;3&quot; unique_id=&quot;405025&quot;&gt;&lt;property id=&quot;20148&quot; value=&quot;5&quot;/&gt;&lt;property id=&quot;20300&quot; value=&quot;Slide 9 - &amp;quot;Parallel Tweet Clustering with Storm&amp;quot;&quot;/&gt;&lt;property id=&quot;20307&quot; value=&quot;622&quot;/&gt;&lt;/object&gt;&lt;object type=&quot;3&quot; unique_id=&quot;405662&quot;&gt;&lt;property id=&quot;20148&quot; value=&quot;5&quot;/&gt;&lt;property id=&quot;20300&quot; value=&quot;Slide 17 - &amp;quot;Protein Universe Browser for COG Sequences with a few illustrative biologically identified clusters&amp;quot;&quot;/&gt;&lt;property id=&quot;20307&quot; value=&quot;623&quot;/&gt;&lt;/object&gt;&lt;object type=&quot;3&quot; unique_id=&quot;405663&quot;&gt;&lt;property id=&quot;20148&quot; value=&quot;5&quot;/&gt;&lt;property id=&quot;20300&quot; value=&quot;Slide 18&quot;/&gt;&lt;property id=&quot;20307&quot; value=&quot;624&quot;/&gt;&lt;/object&gt;&lt;object type=&quot;3&quot; unique_id=&quot;405664&quot;&gt;&lt;property id=&quot;20148&quot; value=&quot;5&quot;/&gt;&lt;property id=&quot;20300&quot; value=&quot;Slide 19 - &amp;quot;LC-MS Proteomics Mass Spectrometry The brownish triangles are peaks outside any cluster.  The colored hexagons are&quot;/&gt;&lt;property id=&quot;20307&quot; value=&quot;625&quot;/&gt;&lt;/object&gt;&lt;object type=&quot;3&quot; unique_id=&quot;406202&quot;&gt;&lt;property id=&quot;20148&quot; value=&quot;5&quot;/&gt;&lt;property id=&quot;20300&quot; value=&quot;Slide 10 - &amp;quot;Java Grande and C# on 40K point DAPWC Clustering Very sensitive to threads v MPI&amp;quot;&quot;/&gt;&lt;property id=&quot;20307&quot; value=&quot;626&quot;/&gt;&lt;/object&gt;&lt;object type=&quot;3&quot; unique_id=&quot;406884&quot;&gt;&lt;property id=&quot;20148&quot; value=&quot;5&quot;/&gt;&lt;property id=&quot;20300&quot; value=&quot;Slide 21 - &amp;quot;Scientific Impact of High End Resources (XSEDE TAS)&amp;quot;&quot;/&gt;&lt;property id=&quot;20307&quot; value=&quot;627&quot;/&gt;&lt;/object&gt;&lt;object type=&quot;3&quot; unique_id=&quot;406885&quot;&gt;&lt;property id=&quot;20148&quot; value=&quot;5&quot;/&gt;&lt;property id=&quot;20300&quot; value=&quot;Slide 22 - &amp;quot;IU TAS Architecture&amp;quot;&quot;/&gt;&lt;property id=&quot;20307&quot; value=&quot;628&quot;/&gt;&lt;/object&gt;&lt;object type=&quot;3&quot; unique_id=&quot;406886&quot;&gt;&lt;property id=&quot;20148&quot; value=&quot;5&quot;/&gt;&lt;property id=&quot;20300&quot; value=&quot;Slide 23 - &amp;quot;Comparing XSEDE Supported Publications with Peers&amp;quot;&quot;/&gt;&lt;property id=&quot;20307&quot; value=&quot;629&quot;/&gt;&lt;/object&gt;&lt;object type=&quot;3&quot; unique_id=&quot;406887&quot;&gt;&lt;property id=&quot;20148&quot; value=&quot;5&quot;/&gt;&lt;property id=&quot;20300&quot; value=&quot;Slide 24 - &amp;quot;More details ….&amp;quot;&quot;/&gt;&lt;property id=&quot;20307&quot; value=&quot;630&quot;/&gt;&lt;/object&gt;&lt;/object&gt;&lt;object type=&quot;8&quot; unique_id=&quot;1001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2-0623-Sample-1img-full_V5">
  <a:themeElements>
    <a:clrScheme name="SAIC Color Palette">
      <a:dk1>
        <a:sysClr val="windowText" lastClr="000000"/>
      </a:dk1>
      <a:lt1>
        <a:sysClr val="window" lastClr="FFFFFF"/>
      </a:lt1>
      <a:dk2>
        <a:srgbClr val="006BB5"/>
      </a:dk2>
      <a:lt2>
        <a:srgbClr val="C1A01E"/>
      </a:lt2>
      <a:accent1>
        <a:srgbClr val="949A90"/>
      </a:accent1>
      <a:accent2>
        <a:srgbClr val="002855"/>
      </a:accent2>
      <a:accent3>
        <a:srgbClr val="546223"/>
      </a:accent3>
      <a:accent4>
        <a:srgbClr val="512D6D"/>
      </a:accent4>
      <a:accent5>
        <a:srgbClr val="EAAA00"/>
      </a:accent5>
      <a:accent6>
        <a:srgbClr val="E03C31"/>
      </a:accent6>
      <a:hlink>
        <a:srgbClr val="006BB5"/>
      </a:hlink>
      <a:folHlink>
        <a:srgbClr val="512D6D"/>
      </a:folHlink>
    </a:clrScheme>
    <a:fontScheme name="SAIC Brand Theme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12-0623-Sample-1img-full_V5">
  <a:themeElements>
    <a:clrScheme name="SAIC Color Palette">
      <a:dk1>
        <a:sysClr val="windowText" lastClr="000000"/>
      </a:dk1>
      <a:lt1>
        <a:sysClr val="window" lastClr="FFFFFF"/>
      </a:lt1>
      <a:dk2>
        <a:srgbClr val="006BB5"/>
      </a:dk2>
      <a:lt2>
        <a:srgbClr val="C1A01E"/>
      </a:lt2>
      <a:accent1>
        <a:srgbClr val="949A90"/>
      </a:accent1>
      <a:accent2>
        <a:srgbClr val="002855"/>
      </a:accent2>
      <a:accent3>
        <a:srgbClr val="546223"/>
      </a:accent3>
      <a:accent4>
        <a:srgbClr val="512D6D"/>
      </a:accent4>
      <a:accent5>
        <a:srgbClr val="EAAA00"/>
      </a:accent5>
      <a:accent6>
        <a:srgbClr val="E03C31"/>
      </a:accent6>
      <a:hlink>
        <a:srgbClr val="006BB5"/>
      </a:hlink>
      <a:folHlink>
        <a:srgbClr val="512D6D"/>
      </a:folHlink>
    </a:clrScheme>
    <a:fontScheme name="SAIC Brand Theme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12-0623-Sample-1img-full_V5">
  <a:themeElements>
    <a:clrScheme name="SAIC Color Palette">
      <a:dk1>
        <a:sysClr val="windowText" lastClr="000000"/>
      </a:dk1>
      <a:lt1>
        <a:sysClr val="window" lastClr="FFFFFF"/>
      </a:lt1>
      <a:dk2>
        <a:srgbClr val="006BB5"/>
      </a:dk2>
      <a:lt2>
        <a:srgbClr val="C1A01E"/>
      </a:lt2>
      <a:accent1>
        <a:srgbClr val="949A90"/>
      </a:accent1>
      <a:accent2>
        <a:srgbClr val="002855"/>
      </a:accent2>
      <a:accent3>
        <a:srgbClr val="546223"/>
      </a:accent3>
      <a:accent4>
        <a:srgbClr val="512D6D"/>
      </a:accent4>
      <a:accent5>
        <a:srgbClr val="EAAA00"/>
      </a:accent5>
      <a:accent6>
        <a:srgbClr val="E03C31"/>
      </a:accent6>
      <a:hlink>
        <a:srgbClr val="006BB5"/>
      </a:hlink>
      <a:folHlink>
        <a:srgbClr val="512D6D"/>
      </a:folHlink>
    </a:clrScheme>
    <a:fontScheme name="SAIC Brand Theme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12-0623-Sample-1img-full_V5">
  <a:themeElements>
    <a:clrScheme name="SAIC Color Palette">
      <a:dk1>
        <a:sysClr val="windowText" lastClr="000000"/>
      </a:dk1>
      <a:lt1>
        <a:sysClr val="window" lastClr="FFFFFF"/>
      </a:lt1>
      <a:dk2>
        <a:srgbClr val="006BB5"/>
      </a:dk2>
      <a:lt2>
        <a:srgbClr val="C1A01E"/>
      </a:lt2>
      <a:accent1>
        <a:srgbClr val="949A90"/>
      </a:accent1>
      <a:accent2>
        <a:srgbClr val="002855"/>
      </a:accent2>
      <a:accent3>
        <a:srgbClr val="546223"/>
      </a:accent3>
      <a:accent4>
        <a:srgbClr val="512D6D"/>
      </a:accent4>
      <a:accent5>
        <a:srgbClr val="EAAA00"/>
      </a:accent5>
      <a:accent6>
        <a:srgbClr val="E03C31"/>
      </a:accent6>
      <a:hlink>
        <a:srgbClr val="006BB5"/>
      </a:hlink>
      <a:folHlink>
        <a:srgbClr val="512D6D"/>
      </a:folHlink>
    </a:clrScheme>
    <a:fontScheme name="SAIC Brand Theme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12-0623-Sample-1img-full_V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AIC Brand Theme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12-0623-Sample-1img-full_V5">
  <a:themeElements>
    <a:clrScheme name="SAIC Color Palette">
      <a:dk1>
        <a:sysClr val="windowText" lastClr="000000"/>
      </a:dk1>
      <a:lt1>
        <a:sysClr val="window" lastClr="FFFFFF"/>
      </a:lt1>
      <a:dk2>
        <a:srgbClr val="006BB5"/>
      </a:dk2>
      <a:lt2>
        <a:srgbClr val="C1A01E"/>
      </a:lt2>
      <a:accent1>
        <a:srgbClr val="949A90"/>
      </a:accent1>
      <a:accent2>
        <a:srgbClr val="002855"/>
      </a:accent2>
      <a:accent3>
        <a:srgbClr val="546223"/>
      </a:accent3>
      <a:accent4>
        <a:srgbClr val="512D6D"/>
      </a:accent4>
      <a:accent5>
        <a:srgbClr val="EAAA00"/>
      </a:accent5>
      <a:accent6>
        <a:srgbClr val="E03C31"/>
      </a:accent6>
      <a:hlink>
        <a:srgbClr val="006BB5"/>
      </a:hlink>
      <a:folHlink>
        <a:srgbClr val="512D6D"/>
      </a:folHlink>
    </a:clrScheme>
    <a:fontScheme name="SAIC Brand Theme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12-0623-Sample-1img-full_V5">
  <a:themeElements>
    <a:clrScheme name="SAIC Color Palette">
      <a:dk1>
        <a:sysClr val="windowText" lastClr="000000"/>
      </a:dk1>
      <a:lt1>
        <a:sysClr val="window" lastClr="FFFFFF"/>
      </a:lt1>
      <a:dk2>
        <a:srgbClr val="006BB5"/>
      </a:dk2>
      <a:lt2>
        <a:srgbClr val="C1A01E"/>
      </a:lt2>
      <a:accent1>
        <a:srgbClr val="949A90"/>
      </a:accent1>
      <a:accent2>
        <a:srgbClr val="002855"/>
      </a:accent2>
      <a:accent3>
        <a:srgbClr val="546223"/>
      </a:accent3>
      <a:accent4>
        <a:srgbClr val="512D6D"/>
      </a:accent4>
      <a:accent5>
        <a:srgbClr val="EAAA00"/>
      </a:accent5>
      <a:accent6>
        <a:srgbClr val="E03C31"/>
      </a:accent6>
      <a:hlink>
        <a:srgbClr val="006BB5"/>
      </a:hlink>
      <a:folHlink>
        <a:srgbClr val="512D6D"/>
      </a:folHlink>
    </a:clrScheme>
    <a:fontScheme name="SAIC Brand Theme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athena xmlns="http://schemas.microsoft.com/edu/athena" version="0.1.1819.0"/>
</file>

<file path=customXml/itemProps1.xml><?xml version="1.0" encoding="utf-8"?>
<ds:datastoreItem xmlns:ds="http://schemas.openxmlformats.org/officeDocument/2006/customXml" ds:itemID="{8EB78B8A-8892-4EDF-8FBF-57B4F544245A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26058</TotalTime>
  <Words>2314</Words>
  <Application>Microsoft Office PowerPoint</Application>
  <PresentationFormat>On-screen Show (4:3)</PresentationFormat>
  <Paragraphs>328</Paragraphs>
  <Slides>35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ＭＳ Ｐゴシック</vt:lpstr>
      <vt:lpstr>Arial</vt:lpstr>
      <vt:lpstr>Calibri</vt:lpstr>
      <vt:lpstr>Chalkboard</vt:lpstr>
      <vt:lpstr>Franklin Gothic Book</vt:lpstr>
      <vt:lpstr>Franklin Gothic Demi</vt:lpstr>
      <vt:lpstr>Franklin Gothic Medium</vt:lpstr>
      <vt:lpstr>Times New Roman</vt:lpstr>
      <vt:lpstr>Wingdings</vt:lpstr>
      <vt:lpstr>Office Theme</vt:lpstr>
      <vt:lpstr>12-0623-Sample-1img-full_V5</vt:lpstr>
      <vt:lpstr>1_12-0623-Sample-1img-full_V5</vt:lpstr>
      <vt:lpstr>2_12-0623-Sample-1img-full_V5</vt:lpstr>
      <vt:lpstr>3_12-0623-Sample-1img-full_V5</vt:lpstr>
      <vt:lpstr>4_12-0623-Sample-1img-full_V5</vt:lpstr>
      <vt:lpstr>5_12-0623-Sample-1img-full_V5</vt:lpstr>
      <vt:lpstr>6_12-0623-Sample-1img-full_V5</vt:lpstr>
      <vt:lpstr>Data Science at  Digital Science Center@SOIC</vt:lpstr>
      <vt:lpstr>Digital Science Center Leadership</vt:lpstr>
      <vt:lpstr>Data Science Center Research Areas</vt:lpstr>
      <vt:lpstr>DSC Computing Systems</vt:lpstr>
      <vt:lpstr>NSF Data Science Project I</vt:lpstr>
      <vt:lpstr>NSF Data Science Project II</vt:lpstr>
      <vt:lpstr>Big Data Software Model</vt:lpstr>
      <vt:lpstr>Harp Plug-in to Hadoop Make ABDS high performance – do not replace it!</vt:lpstr>
      <vt:lpstr>Parallel Tweet Clustering with Storm</vt:lpstr>
      <vt:lpstr>Java Grande and C# on 40K point DAPWC Clustering Very sensitive to threads v MPI</vt:lpstr>
      <vt:lpstr>Cloud DIKW based on HPC-ABDS to integrate streaming and batch Big Data </vt:lpstr>
      <vt:lpstr>IOTCloud</vt:lpstr>
      <vt:lpstr>RabbitMQ out-performs Kafka with Storm</vt:lpstr>
      <vt:lpstr>Big Data Ogres and their Facets</vt:lpstr>
      <vt:lpstr>Core Analytics Facet I </vt:lpstr>
      <vt:lpstr>Core Analytics Facet II </vt:lpstr>
      <vt:lpstr>Protein Universe Browser for COG Sequences with a few illustrative biologically identified clusters</vt:lpstr>
      <vt:lpstr>PowerPoint Presentation</vt:lpstr>
      <vt:lpstr>LC-MS Proteomics Mass Spectrometry The brownish triangles are peaks outside any cluster.  The colored hexagons are peaks inside clusters with the white hexagons being determined cluster center</vt:lpstr>
      <vt:lpstr>Cloudmesh Software Defined System Toolkit</vt:lpstr>
      <vt:lpstr>Scientific Impact of High End Resources (XSEDE TAS)</vt:lpstr>
      <vt:lpstr>IU TAS Architecture</vt:lpstr>
      <vt:lpstr>Comparing XSEDE Supported Publications with Peers</vt:lpstr>
      <vt:lpstr>More details ….</vt:lpstr>
      <vt:lpstr>Data Science Definition from NIST Public Working Group</vt:lpstr>
      <vt:lpstr>IU Data Science Program</vt:lpstr>
      <vt:lpstr>McKinsey Institute on Big Data Jobs</vt:lpstr>
      <vt:lpstr>IU Data Science Program: Masters</vt:lpstr>
      <vt:lpstr>Background on MOOC’s</vt:lpstr>
      <vt:lpstr>PowerPoint Presentation</vt:lpstr>
      <vt:lpstr>PowerPoint Presentation</vt:lpstr>
      <vt:lpstr>PowerPoint Presentation</vt:lpstr>
      <vt:lpstr>The community group for one of classes and one forum (“No more malls”) </vt:lpstr>
      <vt:lpstr>PowerPoint Presentation</vt:lpstr>
      <vt:lpstr>Potpourri of Online Technologies</vt:lpstr>
    </vt:vector>
  </TitlesOfParts>
  <Company>CCT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Shantenu Jha</dc:creator>
  <cp:lastModifiedBy>Geoffrey Fox</cp:lastModifiedBy>
  <cp:revision>509</cp:revision>
  <dcterms:created xsi:type="dcterms:W3CDTF">2014-02-25T01:32:12Z</dcterms:created>
  <dcterms:modified xsi:type="dcterms:W3CDTF">2014-11-16T20:46:52Z</dcterms:modified>
</cp:coreProperties>
</file>