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3"/>
  </p:notesMasterIdLst>
  <p:sldIdLst>
    <p:sldId id="256" r:id="rId2"/>
    <p:sldId id="410" r:id="rId3"/>
    <p:sldId id="433" r:id="rId4"/>
    <p:sldId id="434" r:id="rId5"/>
    <p:sldId id="435" r:id="rId6"/>
    <p:sldId id="427" r:id="rId7"/>
    <p:sldId id="428" r:id="rId8"/>
    <p:sldId id="429" r:id="rId9"/>
    <p:sldId id="436" r:id="rId10"/>
    <p:sldId id="437" r:id="rId11"/>
    <p:sldId id="43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48" autoAdjust="0"/>
  </p:normalViewPr>
  <p:slideViewPr>
    <p:cSldViewPr>
      <p:cViewPr varScale="1">
        <p:scale>
          <a:sx n="100" d="100"/>
          <a:sy n="100" d="100"/>
        </p:scale>
        <p:origin x="-9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eoffrey%20Fox\Desktop\azuremr_swg_scale_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455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1619.9356016916781</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1824.4357939254273</c:v>
                </c:pt>
                <c:pt idx="5">
                  <c:v>1761.6188710969957</c:v>
                </c:pt>
              </c:numCache>
            </c:numRef>
          </c:yVal>
        </c:ser>
        <c:axId val="169890944"/>
        <c:axId val="170005248"/>
      </c:scatterChart>
      <c:valAx>
        <c:axId val="169890944"/>
        <c:scaling>
          <c:orientation val="minMax"/>
        </c:scaling>
        <c:axPos val="b"/>
        <c:title>
          <c:tx>
            <c:rich>
              <a:bodyPr/>
              <a:lstStyle/>
              <a:p>
                <a:pPr>
                  <a:defRPr/>
                </a:pPr>
                <a:r>
                  <a:rPr lang="en-US"/>
                  <a:t>Standard Deviation</a:t>
                </a:r>
              </a:p>
            </c:rich>
          </c:tx>
          <c:layout>
            <c:manualLayout>
              <c:xMode val="edge"/>
              <c:yMode val="edge"/>
              <c:x val="0.42637488133132961"/>
              <c:y val="0.80371152469578311"/>
            </c:manualLayout>
          </c:layout>
        </c:title>
        <c:numFmt formatCode="General" sourceLinked="1"/>
        <c:majorTickMark val="none"/>
        <c:tickLblPos val="nextTo"/>
        <c:txPr>
          <a:bodyPr/>
          <a:lstStyle/>
          <a:p>
            <a:pPr>
              <a:defRPr sz="1400"/>
            </a:pPr>
            <a:endParaRPr lang="en-US"/>
          </a:p>
        </c:txPr>
        <c:crossAx val="170005248"/>
        <c:crosses val="autoZero"/>
        <c:crossBetween val="midCat"/>
      </c:valAx>
      <c:valAx>
        <c:axId val="170005248"/>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txPr>
          <a:bodyPr/>
          <a:lstStyle/>
          <a:p>
            <a:pPr>
              <a:defRPr sz="1400"/>
            </a:pPr>
            <a:endParaRPr lang="en-US"/>
          </a:p>
        </c:txPr>
        <c:crossAx val="169890944"/>
        <c:crosses val="autoZero"/>
        <c:crossBetween val="midCat"/>
      </c:valAx>
    </c:plotArea>
    <c:legend>
      <c:legendPos val="b"/>
      <c:layout>
        <c:manualLayout>
          <c:xMode val="edge"/>
          <c:yMode val="edge"/>
          <c:x val="9.9645377661125703E-2"/>
          <c:y val="0.88197011911972578"/>
          <c:w val="0.9"/>
          <c:h val="7.008888093533799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SWG</a:t>
            </a:r>
            <a:r>
              <a:rPr lang="en-US" baseline="0"/>
              <a:t> Pairwise Distance 10k </a:t>
            </a:r>
            <a:r>
              <a:rPr lang="en-US" sz="1600" baseline="0"/>
              <a:t>Sequences</a:t>
            </a:r>
            <a:endParaRPr lang="en-US" sz="1600"/>
          </a:p>
        </c:rich>
      </c:tx>
      <c:layout/>
    </c:title>
    <c:plotArea>
      <c:layout>
        <c:manualLayout>
          <c:layoutTarget val="inner"/>
          <c:xMode val="edge"/>
          <c:yMode val="edge"/>
          <c:x val="0.14598840769903812"/>
          <c:y val="0.19480351414406533"/>
          <c:w val="0.81562948381452538"/>
          <c:h val="0.65482210557013765"/>
        </c:manualLayout>
      </c:layout>
      <c:scatterChart>
        <c:scatterStyle val="smoothMarker"/>
        <c:ser>
          <c:idx val="0"/>
          <c:order val="0"/>
          <c:tx>
            <c:strRef>
              <c:f>Sheet1!$I$1</c:f>
              <c:strCache>
                <c:ptCount val="1"/>
                <c:pt idx="0">
                  <c:v>Time Per Alignment Per Instance</c:v>
                </c:pt>
              </c:strCache>
            </c:strRef>
          </c:tx>
          <c:xVal>
            <c:numRef>
              <c:f>Sheet1!$A$2:$A$6</c:f>
              <c:numCache>
                <c:formatCode>General</c:formatCode>
                <c:ptCount val="5"/>
                <c:pt idx="0">
                  <c:v>32</c:v>
                </c:pt>
                <c:pt idx="1">
                  <c:v>64</c:v>
                </c:pt>
                <c:pt idx="2">
                  <c:v>92</c:v>
                </c:pt>
                <c:pt idx="3">
                  <c:v>128</c:v>
                </c:pt>
                <c:pt idx="4">
                  <c:v>160</c:v>
                </c:pt>
              </c:numCache>
            </c:numRef>
          </c:xVal>
          <c:yVal>
            <c:numRef>
              <c:f>Sheet1!$I$2:$I$6</c:f>
              <c:numCache>
                <c:formatCode>General</c:formatCode>
                <c:ptCount val="5"/>
                <c:pt idx="0">
                  <c:v>5.3380216470588238</c:v>
                </c:pt>
                <c:pt idx="1">
                  <c:v>5.2705882352941194</c:v>
                </c:pt>
                <c:pt idx="2">
                  <c:v>5.2310225882352954</c:v>
                </c:pt>
                <c:pt idx="3">
                  <c:v>5.5021000784313685</c:v>
                </c:pt>
                <c:pt idx="4">
                  <c:v>5.7659356862745055</c:v>
                </c:pt>
              </c:numCache>
            </c:numRef>
          </c:yVal>
          <c:smooth val="1"/>
        </c:ser>
        <c:axId val="114702976"/>
        <c:axId val="116955008"/>
      </c:scatterChart>
      <c:valAx>
        <c:axId val="114702976"/>
        <c:scaling>
          <c:orientation val="minMax"/>
          <c:max val="160"/>
        </c:scaling>
        <c:axPos val="b"/>
        <c:title>
          <c:tx>
            <c:rich>
              <a:bodyPr/>
              <a:lstStyle/>
              <a:p>
                <a:pPr>
                  <a:defRPr/>
                </a:pPr>
                <a:r>
                  <a:rPr lang="en-US"/>
                  <a:t>Number of Azure Small Instances</a:t>
                </a:r>
              </a:p>
            </c:rich>
          </c:tx>
          <c:layout/>
        </c:title>
        <c:numFmt formatCode="General" sourceLinked="1"/>
        <c:tickLblPos val="nextTo"/>
        <c:crossAx val="116955008"/>
        <c:crosses val="autoZero"/>
        <c:crossBetween val="midCat"/>
        <c:majorUnit val="32"/>
      </c:valAx>
      <c:valAx>
        <c:axId val="116955008"/>
        <c:scaling>
          <c:orientation val="minMax"/>
          <c:max val="7"/>
          <c:min val="0"/>
        </c:scaling>
        <c:axPos val="l"/>
        <c:majorGridlines/>
        <c:title>
          <c:tx>
            <c:rich>
              <a:bodyPr rot="-5400000" vert="horz"/>
              <a:lstStyle/>
              <a:p>
                <a:pPr>
                  <a:defRPr/>
                </a:pPr>
                <a:r>
                  <a:rPr lang="en-US"/>
                  <a:t> Alignment Time (ms)</a:t>
                </a:r>
              </a:p>
            </c:rich>
          </c:tx>
          <c:layout/>
        </c:title>
        <c:numFmt formatCode="General" sourceLinked="1"/>
        <c:tickLblPos val="nextTo"/>
        <c:crossAx val="114702976"/>
        <c:crosses val="autoZero"/>
        <c:crossBetween val="midCat"/>
      </c:valAx>
    </c:plotArea>
    <c:legend>
      <c:legendPos val="r"/>
      <c:layout>
        <c:manualLayout>
          <c:xMode val="edge"/>
          <c:yMode val="edge"/>
          <c:x val="0.16216640641438806"/>
          <c:y val="0.21502806940799107"/>
          <c:w val="0.50333986732671077"/>
          <c:h val="8.3717191601050026E-2"/>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6/25/2010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41D1390-938F-470D-BFF9-D6F51F014ADE}" type="slidenum">
              <a:rPr lang="en-US" b="1" smtClean="0">
                <a:solidFill>
                  <a:srgbClr val="000000"/>
                </a:solidFill>
              </a:rPr>
              <a:pPr/>
              <a:t>6</a:t>
            </a:fld>
            <a:endParaRPr lang="en-US" b="1" smtClean="0">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6/25/2010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6/25/2010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6/25/2010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6/25/2010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6/25/2010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6/25/2010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6/25/2010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CGL+SC09/DataforPlotviz/BIOLOGY_Metagenomics.bat"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Autofit/>
          </a:bodyPr>
          <a:lstStyle/>
          <a:p>
            <a:r>
              <a:rPr lang="en-US" sz="4000" b="1" dirty="0" smtClean="0"/>
              <a:t>Digital Science Center</a:t>
            </a:r>
            <a:endParaRPr lang="en-US" sz="4000" dirty="0"/>
          </a:p>
        </p:txBody>
      </p:sp>
      <p:sp>
        <p:nvSpPr>
          <p:cNvPr id="3" name="Subtitle 2"/>
          <p:cNvSpPr>
            <a:spLocks noGrp="1"/>
          </p:cNvSpPr>
          <p:nvPr>
            <p:ph type="subTitle" idx="1"/>
          </p:nvPr>
        </p:nvSpPr>
        <p:spPr>
          <a:xfrm>
            <a:off x="1752600" y="2438400"/>
            <a:ext cx="5638800" cy="609600"/>
          </a:xfrm>
        </p:spPr>
        <p:txBody>
          <a:bodyPr>
            <a:noAutofit/>
          </a:bodyPr>
          <a:lstStyle/>
          <a:p>
            <a:r>
              <a:rPr lang="en-US" sz="2400" dirty="0" smtClean="0">
                <a:solidFill>
                  <a:srgbClr val="7030A0"/>
                </a:solidFill>
              </a:rPr>
              <a:t>June 25, </a:t>
            </a:r>
            <a:r>
              <a:rPr lang="en-US" sz="2400" dirty="0" smtClean="0">
                <a:solidFill>
                  <a:srgbClr val="7030A0"/>
                </a:solidFill>
              </a:rPr>
              <a:t>2010, </a:t>
            </a:r>
            <a:r>
              <a:rPr lang="en-US" sz="2400" dirty="0" smtClean="0">
                <a:solidFill>
                  <a:srgbClr val="7030A0"/>
                </a:solidFill>
              </a:rPr>
              <a:t>IIT</a:t>
            </a:r>
            <a:endParaRPr lang="en-US" sz="2400" dirty="0">
              <a:solidFill>
                <a:srgbClr val="7030A0"/>
              </a:solidFill>
            </a:endParaRPr>
          </a:p>
        </p:txBody>
      </p:sp>
      <p:sp>
        <p:nvSpPr>
          <p:cNvPr id="5" name="Subtitle 2"/>
          <p:cNvSpPr txBox="1">
            <a:spLocks/>
          </p:cNvSpPr>
          <p:nvPr/>
        </p:nvSpPr>
        <p:spPr>
          <a:xfrm>
            <a:off x="914400" y="3124200"/>
            <a:ext cx="7239000" cy="33528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latin typeface="Times New Roman" pitchFamily="18" charset="0"/>
                <a:cs typeface="Times New Roman" pitchFamily="18" charset="0"/>
              </a:rPr>
              <a:t>Judy </a:t>
            </a:r>
            <a:r>
              <a:rPr lang="en-US" sz="2000" dirty="0" smtClean="0">
                <a:latin typeface="Times New Roman" pitchFamily="18" charset="0"/>
                <a:cs typeface="Times New Roman" pitchFamily="18" charset="0"/>
              </a:rPr>
              <a:t>Qiu</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aseline="0" dirty="0" smtClean="0">
                <a:hlinkClick r:id="rId3"/>
              </a:rPr>
              <a:t>gcf@indiana.edu</a:t>
            </a:r>
            <a:r>
              <a:rPr lang="en-US" sz="2000" dirty="0" smtClean="0"/>
              <a:t>   </a:t>
            </a:r>
            <a:r>
              <a:rPr lang="en-US" sz="2000" dirty="0" smtClean="0">
                <a:hlinkClick r:id="rId4"/>
              </a:rPr>
              <a:t>www.infomall.org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School of Informatics and Computing</a:t>
            </a:r>
          </a:p>
          <a:p>
            <a:pPr lvl="0" algn="ctr">
              <a:spcBef>
                <a:spcPct val="20000"/>
              </a:spcBef>
            </a:pPr>
            <a:r>
              <a:rPr lang="en-US" sz="1900" dirty="0" smtClean="0">
                <a:latin typeface="Times New Roman" pitchFamily="18" charset="0"/>
                <a:cs typeface="Times New Roman" pitchFamily="18" charset="0"/>
              </a:rPr>
              <a:t>and Community Grids Laboratory, </a:t>
            </a:r>
          </a:p>
          <a:p>
            <a:pPr lvl="0" algn="ctr">
              <a:spcBef>
                <a:spcPct val="20000"/>
              </a:spcBef>
            </a:pPr>
            <a:r>
              <a:rPr lang="en-US" sz="1900" dirty="0" smtClean="0">
                <a:latin typeface="Times New Roman" pitchFamily="18" charset="0"/>
                <a:cs typeface="Times New Roman" pitchFamily="18" charset="0"/>
              </a:rPr>
              <a:t>Digital Science Center</a:t>
            </a:r>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gunarat\Documents\research\azure-mr\azuremr.png"/>
          <p:cNvPicPr/>
          <p:nvPr/>
        </p:nvPicPr>
        <p:blipFill>
          <a:blip r:embed="rId3" cstate="print"/>
          <a:stretch>
            <a:fillRect/>
          </a:stretch>
        </p:blipFill>
        <p:spPr bwMode="auto">
          <a:xfrm>
            <a:off x="11138" y="265664"/>
            <a:ext cx="9132862" cy="6592336"/>
          </a:xfrm>
          <a:prstGeom prst="rect">
            <a:avLst/>
          </a:prstGeom>
          <a:noFill/>
          <a:ln w="9525">
            <a:noFill/>
            <a:miter lim="800000"/>
            <a:headEnd/>
            <a:tailEnd/>
          </a:ln>
        </p:spPr>
      </p:pic>
      <p:sp>
        <p:nvSpPr>
          <p:cNvPr id="5" name="Title 4"/>
          <p:cNvSpPr>
            <a:spLocks noGrp="1"/>
          </p:cNvSpPr>
          <p:nvPr>
            <p:ph type="title"/>
          </p:nvPr>
        </p:nvSpPr>
        <p:spPr>
          <a:xfrm>
            <a:off x="0" y="0"/>
            <a:ext cx="4343400" cy="533400"/>
          </a:xfrm>
          <a:solidFill>
            <a:schemeClr val="bg1"/>
          </a:solidFill>
        </p:spPr>
        <p:txBody>
          <a:bodyPr>
            <a:normAutofit fontScale="90000"/>
          </a:bodyPr>
          <a:lstStyle/>
          <a:p>
            <a:r>
              <a:rPr lang="en-US" dirty="0" err="1" smtClean="0"/>
              <a:t>AzureMapReduce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Early Results with </a:t>
            </a:r>
            <a:r>
              <a:rPr lang="en-US" dirty="0" err="1" smtClean="0"/>
              <a:t>AzureMapreduce</a:t>
            </a:r>
            <a:endParaRPr lang="en-US" dirty="0"/>
          </a:p>
        </p:txBody>
      </p:sp>
      <p:graphicFrame>
        <p:nvGraphicFramePr>
          <p:cNvPr id="4" name="Chart 3"/>
          <p:cNvGraphicFramePr/>
          <p:nvPr/>
        </p:nvGraphicFramePr>
        <p:xfrm>
          <a:off x="609600" y="1219200"/>
          <a:ext cx="7924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019800"/>
            <a:ext cx="8229689" cy="646331"/>
          </a:xfrm>
          <a:prstGeom prst="rect">
            <a:avLst/>
          </a:prstGeom>
          <a:noFill/>
        </p:spPr>
        <p:txBody>
          <a:bodyPr wrap="none" rtlCol="0">
            <a:spAutoFit/>
          </a:bodyPr>
          <a:lstStyle/>
          <a:p>
            <a:r>
              <a:rPr lang="en-US" dirty="0" smtClean="0"/>
              <a:t>Compare</a:t>
            </a:r>
          </a:p>
          <a:p>
            <a:r>
              <a:rPr lang="en-US" dirty="0" smtClean="0"/>
              <a:t>Hadoop - 4.44 ms Hadoop VM - 5.59 ms </a:t>
            </a:r>
            <a:r>
              <a:rPr lang="en-US" dirty="0" err="1" smtClean="0"/>
              <a:t>DryadLINQ</a:t>
            </a:r>
            <a:r>
              <a:rPr lang="en-US" dirty="0" smtClean="0"/>
              <a:t> - 5.45 ms Windows MPI - 5.55 ms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PTI Activities in Digital Science Center</a:t>
            </a:r>
            <a:endParaRPr lang="en-US" dirty="0"/>
          </a:p>
        </p:txBody>
      </p:sp>
      <p:sp>
        <p:nvSpPr>
          <p:cNvPr id="3" name="Content Placeholder 2"/>
          <p:cNvSpPr>
            <a:spLocks noGrp="1"/>
          </p:cNvSpPr>
          <p:nvPr>
            <p:ph idx="1"/>
          </p:nvPr>
        </p:nvSpPr>
        <p:spPr>
          <a:xfrm>
            <a:off x="0" y="1295400"/>
            <a:ext cx="9144000" cy="5334000"/>
          </a:xfrm>
        </p:spPr>
        <p:txBody>
          <a:bodyPr>
            <a:normAutofit fontScale="85000" lnSpcReduction="20000"/>
          </a:bodyPr>
          <a:lstStyle/>
          <a:p>
            <a:r>
              <a:rPr lang="en-US" dirty="0" smtClean="0">
                <a:solidFill>
                  <a:srgbClr val="FF0000"/>
                </a:solidFill>
              </a:rPr>
              <a:t>Community Grids Laboratory </a:t>
            </a:r>
            <a:r>
              <a:rPr lang="en-US" dirty="0" smtClean="0"/>
              <a:t>led by Fox</a:t>
            </a:r>
          </a:p>
          <a:p>
            <a:pPr lvl="1"/>
            <a:r>
              <a:rPr lang="en-US" dirty="0" err="1" smtClean="0"/>
              <a:t>Gregor</a:t>
            </a:r>
            <a:r>
              <a:rPr lang="en-US" dirty="0" smtClean="0"/>
              <a:t> von </a:t>
            </a:r>
            <a:r>
              <a:rPr lang="en-US" dirty="0" err="1" smtClean="0"/>
              <a:t>Lazewski</a:t>
            </a:r>
            <a:r>
              <a:rPr lang="en-US" dirty="0" smtClean="0"/>
              <a:t>: </a:t>
            </a:r>
            <a:r>
              <a:rPr lang="en-US" dirty="0" err="1" smtClean="0"/>
              <a:t>FutureGrid</a:t>
            </a:r>
            <a:r>
              <a:rPr lang="en-US" dirty="0" smtClean="0"/>
              <a:t> architect, </a:t>
            </a:r>
            <a:r>
              <a:rPr lang="en-US" dirty="0" err="1" smtClean="0"/>
              <a:t>GreenIT</a:t>
            </a:r>
            <a:r>
              <a:rPr lang="en-US" dirty="0" smtClean="0"/>
              <a:t> </a:t>
            </a:r>
          </a:p>
          <a:p>
            <a:pPr lvl="1"/>
            <a:r>
              <a:rPr lang="en-US" dirty="0" smtClean="0"/>
              <a:t>Marlon Pierce: Grids, Services, Portals including Earthquake Science, Chemistry and Polar Science applications</a:t>
            </a:r>
          </a:p>
          <a:p>
            <a:pPr lvl="1"/>
            <a:r>
              <a:rPr lang="en-US" dirty="0" smtClean="0"/>
              <a:t>Judy Qiu: Multicore and Data Intensive Computing (</a:t>
            </a:r>
            <a:r>
              <a:rPr lang="en-US" dirty="0" err="1" smtClean="0"/>
              <a:t>Cyberinfrastructure</a:t>
            </a:r>
            <a:r>
              <a:rPr lang="en-US" dirty="0" smtClean="0"/>
              <a:t>) including Biology and </a:t>
            </a:r>
            <a:r>
              <a:rPr lang="en-US" dirty="0" err="1" smtClean="0"/>
              <a:t>Cheminformatics</a:t>
            </a:r>
            <a:r>
              <a:rPr lang="en-US" dirty="0" smtClean="0"/>
              <a:t> applications</a:t>
            </a:r>
          </a:p>
          <a:p>
            <a:r>
              <a:rPr lang="en-US" dirty="0" smtClean="0">
                <a:solidFill>
                  <a:srgbClr val="FF0000"/>
                </a:solidFill>
              </a:rPr>
              <a:t>Open Software Laboratory </a:t>
            </a:r>
            <a:r>
              <a:rPr lang="en-US" dirty="0" smtClean="0"/>
              <a:t>led by Andrew </a:t>
            </a:r>
            <a:r>
              <a:rPr lang="en-US" dirty="0" err="1" smtClean="0"/>
              <a:t>Lumsdaine</a:t>
            </a:r>
            <a:endParaRPr lang="en-US" dirty="0" smtClean="0"/>
          </a:p>
          <a:p>
            <a:pPr lvl="1"/>
            <a:r>
              <a:rPr lang="en-US" dirty="0" smtClean="0"/>
              <a:t>Software like MPI, Scientific Computing Environments</a:t>
            </a:r>
          </a:p>
          <a:p>
            <a:pPr lvl="1"/>
            <a:r>
              <a:rPr lang="en-US" dirty="0" smtClean="0"/>
              <a:t>Parallel Graph Algorithms</a:t>
            </a:r>
          </a:p>
          <a:p>
            <a:r>
              <a:rPr lang="en-US" dirty="0" smtClean="0">
                <a:solidFill>
                  <a:srgbClr val="FF0000"/>
                </a:solidFill>
              </a:rPr>
              <a:t>Complex Networks and Systems </a:t>
            </a:r>
            <a:r>
              <a:rPr lang="en-US" dirty="0" smtClean="0"/>
              <a:t>led by Alex </a:t>
            </a:r>
            <a:r>
              <a:rPr lang="en-US" dirty="0" err="1" smtClean="0"/>
              <a:t>Vespignani</a:t>
            </a:r>
            <a:endParaRPr lang="en-US" dirty="0" smtClean="0"/>
          </a:p>
          <a:p>
            <a:pPr lvl="1"/>
            <a:r>
              <a:rPr lang="en-US" dirty="0" smtClean="0"/>
              <a:t>Very successful H1N1 spread simulations run on Big Red</a:t>
            </a:r>
          </a:p>
          <a:p>
            <a:pPr lvl="1"/>
            <a:r>
              <a:rPr lang="en-US" dirty="0" smtClean="0"/>
              <a:t>Can be extended to other epidemics and to “critical infrastructure” simulations such as transportation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FutureGrid Concepts</a:t>
            </a:r>
            <a:endParaRPr lang="en-US" dirty="0"/>
          </a:p>
        </p:txBody>
      </p:sp>
      <p:sp>
        <p:nvSpPr>
          <p:cNvPr id="3" name="Content Placeholder 2"/>
          <p:cNvSpPr>
            <a:spLocks noGrp="1"/>
          </p:cNvSpPr>
          <p:nvPr>
            <p:ph idx="1"/>
          </p:nvPr>
        </p:nvSpPr>
        <p:spPr>
          <a:xfrm>
            <a:off x="0" y="838200"/>
            <a:ext cx="9144000" cy="6019800"/>
          </a:xfrm>
        </p:spPr>
        <p:txBody>
          <a:bodyPr>
            <a:normAutofit fontScale="92500"/>
          </a:bodyPr>
          <a:lstStyle/>
          <a:p>
            <a:r>
              <a:rPr lang="en-US" sz="2800" dirty="0" smtClean="0"/>
              <a:t>       Support development of new applications and new middleware using Cloud, Grid and Parallel computing (Nimbus, Eucalyptus, </a:t>
            </a:r>
            <a:r>
              <a:rPr lang="en-US" sz="2800" dirty="0" err="1" smtClean="0"/>
              <a:t>Hadoop</a:t>
            </a:r>
            <a:r>
              <a:rPr lang="en-US" sz="2800" dirty="0" smtClean="0"/>
              <a:t>, </a:t>
            </a:r>
            <a:r>
              <a:rPr lang="en-US" sz="2800" dirty="0" err="1" smtClean="0"/>
              <a:t>Globus</a:t>
            </a:r>
            <a:r>
              <a:rPr lang="en-US" sz="2800" dirty="0" smtClean="0"/>
              <a:t>, Unicore, MPI, </a:t>
            </a:r>
            <a:r>
              <a:rPr lang="en-US" sz="2800" dirty="0" err="1" smtClean="0"/>
              <a:t>OpenMP</a:t>
            </a:r>
            <a:r>
              <a:rPr lang="en-US" sz="2800" dirty="0" smtClean="0"/>
              <a:t>. Linux, Windows …) looking at functionality, interoperability, performance </a:t>
            </a:r>
          </a:p>
          <a:p>
            <a:r>
              <a:rPr lang="en-US" sz="2800" dirty="0" smtClean="0"/>
              <a:t>Put the “science” back in the computer science of grid computing by enabling replicable experiments</a:t>
            </a:r>
          </a:p>
          <a:p>
            <a:r>
              <a:rPr lang="en-US" sz="2800" dirty="0" smtClean="0"/>
              <a:t>Open source software built around Moab/</a:t>
            </a:r>
            <a:r>
              <a:rPr lang="en-US" sz="2800" dirty="0" err="1" smtClean="0"/>
              <a:t>xCAT</a:t>
            </a:r>
            <a:r>
              <a:rPr lang="en-US" sz="2800" dirty="0" smtClean="0"/>
              <a:t> to support dynamic provisioning from Cloud to HPC environment, Linux to Windows ….. with monitoring, benchmarks and support of important existing middleware</a:t>
            </a:r>
          </a:p>
          <a:p>
            <a:r>
              <a:rPr lang="en-US" sz="2800" b="1" dirty="0" smtClean="0"/>
              <a:t>June 2010 </a:t>
            </a:r>
            <a:r>
              <a:rPr lang="en-US" sz="2800" dirty="0" smtClean="0"/>
              <a:t>Initial users; </a:t>
            </a:r>
            <a:r>
              <a:rPr lang="en-US" sz="2800" b="1" dirty="0" smtClean="0"/>
              <a:t>September 2010 </a:t>
            </a:r>
            <a:r>
              <a:rPr lang="en-US" sz="2800" dirty="0" smtClean="0"/>
              <a:t>All hardware (except IU shared memory system) accepted and significant use starts; </a:t>
            </a:r>
            <a:r>
              <a:rPr lang="en-US" sz="2800" b="1" dirty="0" smtClean="0"/>
              <a:t>October 2011</a:t>
            </a:r>
            <a:r>
              <a:rPr lang="en-US" sz="2800" dirty="0" smtClean="0"/>
              <a:t> FutureGrid allocatable via TeraGrid process </a:t>
            </a:r>
          </a:p>
          <a:p>
            <a:pPr>
              <a:buNone/>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lstStyle/>
          <a:p>
            <a:r>
              <a:rPr lang="en-US" dirty="0" smtClean="0"/>
              <a:t>FutureGrid: a Grid/Cloud Testbed</a:t>
            </a:r>
            <a:endParaRPr lang="en-US" dirty="0"/>
          </a:p>
        </p:txBody>
      </p:sp>
      <p:sp>
        <p:nvSpPr>
          <p:cNvPr id="4" name="Content Placeholder 3"/>
          <p:cNvSpPr>
            <a:spLocks noGrp="1"/>
          </p:cNvSpPr>
          <p:nvPr>
            <p:ph idx="1"/>
          </p:nvPr>
        </p:nvSpPr>
        <p:spPr>
          <a:xfrm>
            <a:off x="0" y="685800"/>
            <a:ext cx="9144000" cy="1219200"/>
          </a:xfrm>
        </p:spPr>
        <p:txBody>
          <a:bodyPr>
            <a:normAutofit fontScale="77500" lnSpcReduction="20000"/>
          </a:bodyPr>
          <a:lstStyle/>
          <a:p>
            <a:r>
              <a:rPr lang="en-US" sz="2400" b="1" dirty="0" smtClean="0"/>
              <a:t>           IU</a:t>
            </a:r>
            <a:r>
              <a:rPr lang="en-US" sz="2400" dirty="0" smtClean="0"/>
              <a:t> Cray operational, </a:t>
            </a:r>
            <a:r>
              <a:rPr lang="en-US" sz="2400" b="1" dirty="0" smtClean="0"/>
              <a:t>IU</a:t>
            </a:r>
            <a:r>
              <a:rPr lang="en-US" sz="2400" dirty="0" smtClean="0"/>
              <a:t> IBM (iDataPlex) completed stability test May 6</a:t>
            </a:r>
          </a:p>
          <a:p>
            <a:r>
              <a:rPr lang="en-US" sz="2400" b="1" dirty="0" smtClean="0"/>
              <a:t>           UCSD</a:t>
            </a:r>
            <a:r>
              <a:rPr lang="en-US" sz="2400" dirty="0" smtClean="0"/>
              <a:t> IBM operational, </a:t>
            </a:r>
            <a:r>
              <a:rPr lang="en-US" sz="2400" b="1" dirty="0" smtClean="0"/>
              <a:t>UF</a:t>
            </a:r>
            <a:r>
              <a:rPr lang="en-US" sz="2400" dirty="0" smtClean="0"/>
              <a:t> IBM stability test completed June 12</a:t>
            </a:r>
          </a:p>
          <a:p>
            <a:r>
              <a:rPr lang="en-US" sz="2400" b="1" dirty="0" smtClean="0"/>
              <a:t>Network</a:t>
            </a:r>
            <a:r>
              <a:rPr lang="en-US" sz="2400" dirty="0" smtClean="0"/>
              <a:t>, </a:t>
            </a:r>
            <a:r>
              <a:rPr lang="en-US" sz="2400" b="1" dirty="0" smtClean="0"/>
              <a:t>NID</a:t>
            </a:r>
            <a:r>
              <a:rPr lang="en-US" sz="2400" dirty="0" smtClean="0"/>
              <a:t> and </a:t>
            </a:r>
            <a:r>
              <a:rPr lang="en-US" sz="2400" b="1" dirty="0" smtClean="0"/>
              <a:t>PU</a:t>
            </a:r>
            <a:r>
              <a:rPr lang="en-US" sz="2400" dirty="0" smtClean="0"/>
              <a:t> HTC system operational</a:t>
            </a:r>
          </a:p>
          <a:p>
            <a:r>
              <a:rPr lang="en-US" sz="2400" b="1" dirty="0" smtClean="0"/>
              <a:t>UC</a:t>
            </a:r>
            <a:r>
              <a:rPr lang="en-US" sz="2400" dirty="0" smtClean="0"/>
              <a:t> IBM stability test completed June 7; </a:t>
            </a:r>
            <a:r>
              <a:rPr lang="en-US" sz="2400" b="1" dirty="0" smtClean="0"/>
              <a:t>TACC</a:t>
            </a:r>
            <a:r>
              <a:rPr lang="en-US" sz="2400" dirty="0" smtClean="0"/>
              <a:t> Dell awaiting completion of installation</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6400800" y="5943600"/>
            <a:ext cx="2649700" cy="338554"/>
          </a:xfrm>
          <a:prstGeom prst="rect">
            <a:avLst/>
          </a:prstGeom>
          <a:noFill/>
        </p:spPr>
        <p:txBody>
          <a:bodyPr wrap="none" rtlCol="0">
            <a:spAutoFit/>
          </a:bodyPr>
          <a:lstStyle/>
          <a:p>
            <a:r>
              <a:rPr lang="en-US" sz="1600" b="1" dirty="0" smtClean="0"/>
              <a:t>NID</a:t>
            </a:r>
            <a:r>
              <a:rPr lang="en-US" sz="1400" dirty="0" smtClean="0"/>
              <a:t>: Network Impairment Device</a:t>
            </a:r>
            <a:endParaRPr lang="en-US" sz="1400" dirty="0"/>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t>Private</a:t>
              </a:r>
              <a:br>
                <a:rPr lang="en-US" dirty="0" smtClean="0"/>
              </a:br>
              <a:r>
                <a:rPr lang="en-US" dirty="0" smtClean="0"/>
                <a:t>Public</a:t>
              </a:r>
              <a:endParaRPr lang="en-US" dirty="0"/>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t>FG Network</a:t>
              </a:r>
              <a:endParaRPr lang="en-US" dirty="0"/>
            </a:p>
          </p:txBody>
        </p:sp>
      </p:grpSp>
      <p:pic>
        <p:nvPicPr>
          <p:cNvPr id="15" name="Picture 3"/>
          <p:cNvPicPr>
            <a:picLocks noChangeAspect="1" noChangeArrowheads="1"/>
          </p:cNvPicPr>
          <p:nvPr/>
        </p:nvPicPr>
        <p:blipFill>
          <a:blip r:embed="rId4" cstate="print"/>
          <a:srcRect l="13750" t="40667" r="47917" b="18000"/>
          <a:stretch>
            <a:fillRect/>
          </a:stretch>
        </p:blipFill>
        <p:spPr bwMode="auto">
          <a:xfrm>
            <a:off x="0" y="2133600"/>
            <a:ext cx="70104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70000" lnSpcReduction="20000"/>
          </a:bodyPr>
          <a:lstStyle/>
          <a:p>
            <a:r>
              <a:rPr lang="en-US" dirty="0" smtClean="0">
                <a:solidFill>
                  <a:srgbClr val="00B0F0"/>
                </a:solidFill>
              </a:rPr>
              <a:t>       </a:t>
            </a:r>
            <a:r>
              <a:rPr lang="en-US" dirty="0" smtClean="0">
                <a:solidFill>
                  <a:srgbClr val="FF0000"/>
                </a:solidFill>
              </a:rPr>
              <a:t>Indiana University </a:t>
            </a:r>
            <a:r>
              <a:rPr lang="en-US" dirty="0" smtClean="0"/>
              <a:t>(Architecture, core software, Support)</a:t>
            </a:r>
          </a:p>
          <a:p>
            <a:pPr lvl="1"/>
            <a:r>
              <a:rPr lang="en-US" dirty="0" smtClean="0"/>
              <a:t>Collaboration between research and infrastructure groups</a:t>
            </a:r>
          </a:p>
          <a:p>
            <a:r>
              <a:rPr lang="en-US" dirty="0" smtClean="0">
                <a:solidFill>
                  <a:srgbClr val="FF0000"/>
                </a:solidFill>
              </a:rPr>
              <a:t>Purdue University </a:t>
            </a:r>
            <a:r>
              <a:rPr lang="en-US" dirty="0" smtClean="0"/>
              <a:t>(HTC Hardware)</a:t>
            </a:r>
          </a:p>
          <a:p>
            <a:r>
              <a:rPr lang="en-US" dirty="0" smtClean="0">
                <a:solidFill>
                  <a:srgbClr val="FF0000"/>
                </a:solidFill>
              </a:rPr>
              <a:t>San Diego Supercomputer Center </a:t>
            </a:r>
            <a:r>
              <a:rPr lang="en-US" dirty="0" smtClean="0"/>
              <a:t>at University of California San Diego (INCA, Monitoring)</a:t>
            </a:r>
          </a:p>
          <a:p>
            <a:r>
              <a:rPr lang="en-US" dirty="0" smtClean="0">
                <a:solidFill>
                  <a:srgbClr val="FF0000"/>
                </a:solidFill>
              </a:rPr>
              <a:t>University of Chicago</a:t>
            </a:r>
            <a:r>
              <a:rPr lang="en-US" dirty="0" smtClean="0"/>
              <a:t>/Argonne National Labs (Nimbus)</a:t>
            </a:r>
          </a:p>
          <a:p>
            <a:r>
              <a:rPr lang="en-US" dirty="0" smtClean="0">
                <a:solidFill>
                  <a:srgbClr val="FF000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FF000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FF0000"/>
                </a:solidFill>
              </a:rPr>
              <a:t>Red institutions </a:t>
            </a:r>
            <a:r>
              <a:rPr lang="en-US" dirty="0" smtClean="0"/>
              <a:t>have FutureGrid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22382303-84B4-4167-ACB5-F46B6536487F}" type="slidenum">
              <a:rPr lang="en-US" smtClean="0"/>
              <a:pPr/>
              <a:t>6</a:t>
            </a:fld>
            <a:endParaRPr lang="en-US" smtClean="0"/>
          </a:p>
        </p:txBody>
      </p:sp>
      <p:pic>
        <p:nvPicPr>
          <p:cNvPr id="14339" name="Picture 7" descr="Picture2"/>
          <p:cNvPicPr>
            <a:picLocks noGrp="1" noChangeAspect="1" noChangeArrowheads="1"/>
          </p:cNvPicPr>
          <p:nvPr>
            <p:ph idx="4294967295"/>
          </p:nvPr>
        </p:nvPicPr>
        <p:blipFill>
          <a:blip r:embed="rId3" cstate="print"/>
          <a:srcRect/>
          <a:stretch>
            <a:fillRect/>
          </a:stretch>
        </p:blipFill>
        <p:spPr>
          <a:xfrm>
            <a:off x="0" y="285750"/>
            <a:ext cx="7656513" cy="63595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normAutofit fontScale="90000"/>
          </a:bodyPr>
          <a:lstStyle/>
          <a:p>
            <a:r>
              <a:rPr lang="en-US" dirty="0" smtClean="0"/>
              <a:t>High Performance Data Visualization</a:t>
            </a:r>
            <a:endParaRPr lang="en-US" dirty="0"/>
          </a:p>
        </p:txBody>
      </p:sp>
      <p:sp>
        <p:nvSpPr>
          <p:cNvPr id="4" name="Content Placeholder 3"/>
          <p:cNvSpPr>
            <a:spLocks noGrp="1"/>
          </p:cNvSpPr>
          <p:nvPr>
            <p:ph idx="1"/>
          </p:nvPr>
        </p:nvSpPr>
        <p:spPr>
          <a:xfrm>
            <a:off x="228600" y="1066800"/>
            <a:ext cx="8763000" cy="1143000"/>
          </a:xfrm>
        </p:spPr>
        <p:txBody>
          <a:bodyPr>
            <a:normAutofit fontScale="55000" lnSpcReduction="20000"/>
          </a:bodyPr>
          <a:lstStyle/>
          <a:p>
            <a:pPr marL="228600" indent="-228600"/>
            <a:r>
              <a:rPr lang="en-US" dirty="0" smtClean="0"/>
              <a:t>Developed parallel MDS and GTM algorithm to visualize large and high-dimensional data</a:t>
            </a:r>
          </a:p>
          <a:p>
            <a:pPr marL="228600" indent="-228600"/>
            <a:r>
              <a:rPr lang="en-US" dirty="0" smtClean="0"/>
              <a:t>Processed 0.1 million </a:t>
            </a:r>
            <a:r>
              <a:rPr lang="en-US" dirty="0" err="1" smtClean="0"/>
              <a:t>PubChem</a:t>
            </a:r>
            <a:r>
              <a:rPr lang="en-US" dirty="0" smtClean="0"/>
              <a:t> data having 166 dimensions</a:t>
            </a:r>
          </a:p>
          <a:p>
            <a:pPr marL="228600" indent="-228600"/>
            <a:r>
              <a:rPr lang="en-US" dirty="0" smtClean="0"/>
              <a:t>Parallel interpolation can process up to </a:t>
            </a:r>
            <a:r>
              <a:rPr lang="en-US" dirty="0" smtClean="0"/>
              <a:t>60M </a:t>
            </a:r>
            <a:r>
              <a:rPr lang="en-US" dirty="0" err="1" smtClean="0"/>
              <a:t>PubChem</a:t>
            </a:r>
            <a:r>
              <a:rPr lang="en-US" dirty="0" smtClean="0"/>
              <a:t> points</a:t>
            </a:r>
          </a:p>
          <a:p>
            <a:endParaRPr lang="en-US" dirty="0" smtClean="0"/>
          </a:p>
        </p:txBody>
      </p:sp>
      <p:pic>
        <p:nvPicPr>
          <p:cNvPr id="19"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22"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24"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26"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27"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Red points are 100k sampled data and blue points are 4M interpolated points.</a:t>
            </a:r>
            <a:endParaRPr lang="en-US" sz="1400" dirty="0">
              <a:latin typeface="Calibri" pitchFamily="34" charset="0"/>
            </a:endParaRPr>
          </a:p>
        </p:txBody>
      </p:sp>
      <p:sp>
        <p:nvSpPr>
          <p:cNvPr id="10" name="TextBox 9"/>
          <p:cNvSpPr txBox="1"/>
          <p:nvPr/>
        </p:nvSpPr>
        <p:spPr>
          <a:xfrm>
            <a:off x="228600" y="6248400"/>
            <a:ext cx="3886200" cy="276999"/>
          </a:xfrm>
          <a:prstGeom prst="rect">
            <a:avLst/>
          </a:prstGeom>
          <a:noFill/>
        </p:spPr>
        <p:txBody>
          <a:bodyPr wrap="square" rtlCol="0">
            <a:spAutoFit/>
          </a:bodyPr>
          <a:lstStyle/>
          <a:p>
            <a:r>
              <a:rPr lang="en-US" sz="1200" dirty="0" err="1" smtClean="0"/>
              <a:t>PubChem</a:t>
            </a:r>
            <a:r>
              <a:rPr lang="en-US" sz="1200" dirty="0" smtClean="0"/>
              <a:t> </a:t>
            </a:r>
            <a:r>
              <a:rPr lang="en-US" sz="1200" dirty="0" smtClean="0"/>
              <a:t>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9253</TotalTime>
  <Words>719</Words>
  <Application>Microsoft Office PowerPoint</Application>
  <PresentationFormat>On-screen Show (4:3)</PresentationFormat>
  <Paragraphs>93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Digital Science Center</vt:lpstr>
      <vt:lpstr>PTI Activities in Digital Science Center</vt:lpstr>
      <vt:lpstr>FutureGrid Concepts</vt:lpstr>
      <vt:lpstr>FutureGrid: a Grid/Cloud Testbed</vt:lpstr>
      <vt:lpstr>FutureGrid Partners</vt:lpstr>
      <vt:lpstr>Slide 6</vt:lpstr>
      <vt:lpstr>Biology MDS and Clustering Results</vt:lpstr>
      <vt:lpstr>High Performance Data Visualization</vt:lpstr>
      <vt:lpstr>Hadoop/Dryad Comparison Inhomogeneous Data I</vt:lpstr>
      <vt:lpstr>AzureMapReduce</vt:lpstr>
      <vt:lpstr>Early Results with AzureMapreduce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309</cp:revision>
  <dcterms:created xsi:type="dcterms:W3CDTF">2009-02-17T15:34:47Z</dcterms:created>
  <dcterms:modified xsi:type="dcterms:W3CDTF">2010-06-25T13:56:15Z</dcterms:modified>
</cp:coreProperties>
</file>