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8" r:id="rId2"/>
    <p:sldId id="407" r:id="rId3"/>
    <p:sldId id="406" r:id="rId4"/>
    <p:sldId id="411" r:id="rId5"/>
    <p:sldId id="363" r:id="rId6"/>
    <p:sldId id="410" r:id="rId7"/>
    <p:sldId id="365" r:id="rId8"/>
    <p:sldId id="408" r:id="rId9"/>
    <p:sldId id="409" r:id="rId10"/>
    <p:sldId id="347" r:id="rId11"/>
    <p:sldId id="367" r:id="rId12"/>
    <p:sldId id="3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94586" autoAdjust="0"/>
  </p:normalViewPr>
  <p:slideViewPr>
    <p:cSldViewPr snapToGrid="0">
      <p:cViewPr varScale="1">
        <p:scale>
          <a:sx n="66" d="100"/>
          <a:sy n="66" d="100"/>
        </p:scale>
        <p:origin x="12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 may go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B59-ACCC-4766-A436-8F527E149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5A3-C1D9-48F8-95AD-F1BFDFC26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116638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B6B9-3823-40E6-AAD9-FAF80F925D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3373-9EBD-4E28-BC43-B9CEC5179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832-80E7-4E23-9DF9-58C956F4D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037-DFF3-4F1F-968D-F339D519F3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5105-4CC6-4F23-9A62-0711E0337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c.soic.indiana.edu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pida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B10C2-6B84-4C33-92C0-4C65925F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42" y="6332072"/>
            <a:ext cx="2743200" cy="365125"/>
          </a:xfrm>
        </p:spPr>
        <p:txBody>
          <a:bodyPr/>
          <a:lstStyle/>
          <a:p>
            <a:fld id="{82E86CF4-AA86-488B-9245-79D3DE5D9F5C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461"/>
            <a:ext cx="12192000" cy="93601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Research in Digital Science Center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12544" y="1349472"/>
            <a:ext cx="12179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cs typeface="Times New Roman" pitchFamily="18" charset="0"/>
              </a:rPr>
              <a:t>Geoffrey Fox, August 25, 2017 </a:t>
            </a:r>
          </a:p>
          <a:p>
            <a:pPr algn="ctr" defTabSz="457200">
              <a:defRPr/>
            </a:pPr>
            <a:r>
              <a:rPr lang="en-US" sz="2400" b="1" dirty="0">
                <a:cs typeface="Times New Roman" pitchFamily="18" charset="0"/>
              </a:rPr>
              <a:t>Digital Science Center</a:t>
            </a:r>
            <a:endParaRPr lang="en-US" sz="2400" dirty="0">
              <a:latin typeface="Arial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2"/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3"/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4"/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416560" y="3286774"/>
            <a:ext cx="11216640" cy="267765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Judy </a:t>
            </a:r>
            <a:r>
              <a:rPr lang="en-US" sz="2400" dirty="0" err="1"/>
              <a:t>Qiu</a:t>
            </a:r>
            <a:r>
              <a:rPr lang="en-US" sz="2400" dirty="0"/>
              <a:t>, David Crandall, Gregor von Laszewski, Dennis Gannon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Supun</a:t>
            </a:r>
            <a:r>
              <a:rPr lang="en-US" sz="2400" dirty="0"/>
              <a:t> </a:t>
            </a:r>
            <a:r>
              <a:rPr lang="en-US" sz="2400" dirty="0" err="1"/>
              <a:t>Kamburugamuve</a:t>
            </a:r>
            <a:r>
              <a:rPr lang="en-US" sz="2400" dirty="0"/>
              <a:t>, </a:t>
            </a:r>
            <a:r>
              <a:rPr lang="en-US" sz="2400" dirty="0" err="1"/>
              <a:t>Pulasthi</a:t>
            </a:r>
            <a:r>
              <a:rPr lang="en-US" sz="2400" dirty="0"/>
              <a:t> </a:t>
            </a:r>
            <a:r>
              <a:rPr lang="en-US" sz="2400" dirty="0" err="1"/>
              <a:t>Wickramasinghe</a:t>
            </a:r>
            <a:r>
              <a:rPr lang="en-US" sz="2400" dirty="0"/>
              <a:t>, </a:t>
            </a:r>
            <a:r>
              <a:rPr lang="en-US" sz="2400" dirty="0" err="1"/>
              <a:t>Hyungro</a:t>
            </a:r>
            <a:r>
              <a:rPr lang="en-US" sz="2400" dirty="0"/>
              <a:t> Lee, Jerome Mitchell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 Peng, </a:t>
            </a:r>
            <a:r>
              <a:rPr lang="en-US" sz="2400" dirty="0" err="1"/>
              <a:t>Langshi</a:t>
            </a:r>
            <a:r>
              <a:rPr lang="en-US" sz="2400" dirty="0"/>
              <a:t> Chen, Kannan </a:t>
            </a:r>
            <a:r>
              <a:rPr lang="en-US" sz="2400" dirty="0" err="1"/>
              <a:t>Govindarajan</a:t>
            </a:r>
            <a:r>
              <a:rPr lang="en-US" sz="2400" dirty="0"/>
              <a:t>, </a:t>
            </a:r>
            <a:r>
              <a:rPr lang="en-US" sz="2400" dirty="0" err="1"/>
              <a:t>Fugang</a:t>
            </a:r>
            <a:r>
              <a:rPr lang="en-US" sz="2400" dirty="0"/>
              <a:t> Wang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collaboration. Biology, Physics, SICE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Outside Collaborators in funded projects: Arizona, Kansas, NIST, Purdue, Rutgers, San Diego Supercomputer Center, Stanford, SUNY Stony Brook, Virginia Tech, Univ. of Tennessee </a:t>
            </a:r>
            <a:r>
              <a:rPr lang="en-US" sz="2400" dirty="0" err="1"/>
              <a:t>Knoxsville</a:t>
            </a:r>
            <a:r>
              <a:rPr lang="en-US" sz="2400" dirty="0"/>
              <a:t>, UIUC, Utah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7D5-CC80-4FE6-9CB4-23B23C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913" y="578644"/>
            <a:ext cx="4987413" cy="1071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Event-Driven and </a:t>
            </a:r>
            <a:r>
              <a:rPr lang="en-US" b="1" dirty="0" err="1">
                <a:latin typeface="+mn-lt"/>
              </a:rPr>
              <a:t>Serverless</a:t>
            </a:r>
            <a:r>
              <a:rPr lang="en-US" b="1" dirty="0">
                <a:latin typeface="+mn-lt"/>
              </a:rPr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895F-4299-4D32-AA78-E3E9DE0B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0"/>
            <a:ext cx="7325031" cy="2861691"/>
          </a:xfrm>
        </p:spPr>
        <p:txBody>
          <a:bodyPr>
            <a:normAutofit fontScale="92500"/>
          </a:bodyPr>
          <a:lstStyle/>
          <a:p>
            <a:r>
              <a:rPr lang="en-US" dirty="0"/>
              <a:t>Cloud-owner Provided Cloud-native platform  for</a:t>
            </a:r>
          </a:p>
          <a:p>
            <a:r>
              <a:rPr lang="en-US" dirty="0">
                <a:solidFill>
                  <a:srgbClr val="FF0000"/>
                </a:solidFill>
              </a:rPr>
              <a:t>Short-running, Stateless computation </a:t>
            </a:r>
            <a:r>
              <a:rPr lang="en-US" dirty="0"/>
              <a:t>and</a:t>
            </a:r>
          </a:p>
          <a:p>
            <a:r>
              <a:rPr lang="en-US" dirty="0"/>
              <a:t>Event-driven applications which </a:t>
            </a:r>
          </a:p>
          <a:p>
            <a:r>
              <a:rPr lang="en-US" dirty="0"/>
              <a:t>Scale up and down instantly and automatically and</a:t>
            </a:r>
          </a:p>
          <a:p>
            <a:r>
              <a:rPr lang="en-US" dirty="0"/>
              <a:t>Charges for actual usage at a millisecond granularity</a:t>
            </a:r>
          </a:p>
        </p:txBody>
      </p:sp>
      <p:pic>
        <p:nvPicPr>
          <p:cNvPr id="1026" name="Picture 2" descr="https://docs.google.com/drawings/d/sUvoDPhzqReu3L7TUIArRwQ/image?w=624&amp;h=356&amp;rev=144&amp;ac=1">
            <a:extLst>
              <a:ext uri="{FF2B5EF4-FFF2-40B4-BE49-F238E27FC236}">
                <a16:creationId xmlns:a16="http://schemas.microsoft.com/office/drawing/2014/main" id="{3A4234AA-73ED-4213-AD0E-E35F96A1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" y="2383141"/>
            <a:ext cx="6407677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FD559-8FAF-48D0-A3FC-34FD4B073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3" y="2861691"/>
            <a:ext cx="5368412" cy="36570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8D62F-8FF9-4E8B-AD79-01A4462C13E5}"/>
              </a:ext>
            </a:extLst>
          </p:cNvPr>
          <p:cNvSpPr txBox="1"/>
          <p:nvPr/>
        </p:nvSpPr>
        <p:spPr>
          <a:xfrm>
            <a:off x="956567" y="1853410"/>
            <a:ext cx="325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</a:t>
            </a:r>
            <a:r>
              <a:rPr lang="en-US" sz="2400" dirty="0" err="1"/>
              <a:t>GridSolve</a:t>
            </a:r>
            <a:r>
              <a:rPr lang="en-US" sz="2400" dirty="0"/>
              <a:t> was </a:t>
            </a:r>
            <a:r>
              <a:rPr lang="en-US" sz="2400" dirty="0" err="1"/>
              <a:t>FaaS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20381-E291-4A66-A84E-47FCABF3E697}"/>
              </a:ext>
            </a:extLst>
          </p:cNvPr>
          <p:cNvSpPr txBox="1"/>
          <p:nvPr/>
        </p:nvSpPr>
        <p:spPr>
          <a:xfrm>
            <a:off x="2078831" y="132714"/>
            <a:ext cx="219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Hopefully will change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CF8DB0-DCF2-4814-8917-2C109AE4C55B}"/>
              </a:ext>
            </a:extLst>
          </p:cNvPr>
          <p:cNvCxnSpPr>
            <a:cxnSpLocks/>
          </p:cNvCxnSpPr>
          <p:nvPr/>
        </p:nvCxnSpPr>
        <p:spPr>
          <a:xfrm>
            <a:off x="4212138" y="409713"/>
            <a:ext cx="713983" cy="168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6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064546"/>
            <a:ext cx="12133006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sz="5400" b="1" dirty="0"/>
              <a:t>to support a Grid linked to an HPC Cloud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8F1CB-C920-43BA-A097-D0615BFB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79150" y="524576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41129" y="2547686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817646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has 878 citations; it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BF3D6-61CB-42BF-998F-84E8609A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1F32-80BE-48A6-A423-01E0C2D9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7440"/>
          </a:xfrm>
        </p:spPr>
        <p:txBody>
          <a:bodyPr/>
          <a:lstStyle/>
          <a:p>
            <a:r>
              <a:rPr lang="en-US" dirty="0"/>
              <a:t>Digital Science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340E-5DF2-4843-B0B5-8CC29922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151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Big Data Engineering (Data Science) and parallel computing research with technology and applied collaborators</a:t>
            </a:r>
          </a:p>
          <a:p>
            <a:pPr lvl="1"/>
            <a:r>
              <a:rPr lang="en-US" dirty="0"/>
              <a:t>System architecture, performance</a:t>
            </a:r>
          </a:p>
          <a:p>
            <a:r>
              <a:rPr lang="en-US" dirty="0"/>
              <a:t>Run computer infrastructure for Cloud and HPC research</a:t>
            </a:r>
          </a:p>
          <a:p>
            <a:pPr lvl="1"/>
            <a:r>
              <a:rPr lang="en-US" dirty="0"/>
              <a:t>64 node system </a:t>
            </a:r>
            <a:r>
              <a:rPr lang="en-US" b="1" dirty="0">
                <a:solidFill>
                  <a:srgbClr val="FF0000"/>
                </a:solidFill>
              </a:rPr>
              <a:t>Tango</a:t>
            </a:r>
            <a:r>
              <a:rPr lang="en-US" dirty="0"/>
              <a:t> with high performance disks (SSD, </a:t>
            </a:r>
            <a:r>
              <a:rPr lang="en-US" dirty="0" err="1"/>
              <a:t>NVRam</a:t>
            </a:r>
            <a:r>
              <a:rPr lang="en-US" dirty="0"/>
              <a:t> = 5x SSD and 25xHDD) and Intel KNL (Knights Landing) manycore (68-72) chips. </a:t>
            </a:r>
            <a:r>
              <a:rPr lang="en-US" dirty="0" err="1"/>
              <a:t>Omnipath</a:t>
            </a:r>
            <a:r>
              <a:rPr lang="en-US" dirty="0"/>
              <a:t> interconnect</a:t>
            </a:r>
          </a:p>
          <a:p>
            <a:pPr lvl="1"/>
            <a:r>
              <a:rPr lang="en-US" dirty="0"/>
              <a:t>128 node system </a:t>
            </a:r>
            <a:r>
              <a:rPr lang="en-US" b="1" dirty="0">
                <a:solidFill>
                  <a:srgbClr val="FF0000"/>
                </a:solidFill>
              </a:rPr>
              <a:t>Juliet</a:t>
            </a:r>
            <a:r>
              <a:rPr lang="en-US" dirty="0"/>
              <a:t> with two 12-18 core Haswell chips, SSD and conventional HDD disks. </a:t>
            </a:r>
            <a:r>
              <a:rPr lang="en-US" dirty="0" err="1"/>
              <a:t>Infiniband</a:t>
            </a:r>
            <a:r>
              <a:rPr lang="en-US" dirty="0"/>
              <a:t> Interconnect</a:t>
            </a:r>
          </a:p>
          <a:p>
            <a:pPr lvl="1"/>
            <a:r>
              <a:rPr lang="en-US" dirty="0"/>
              <a:t>16 GPU, 4 Haswell node deep learning system  </a:t>
            </a:r>
            <a:r>
              <a:rPr lang="en-US" b="1" dirty="0">
                <a:solidFill>
                  <a:srgbClr val="FF0000"/>
                </a:solidFill>
              </a:rPr>
              <a:t>Romeo</a:t>
            </a:r>
          </a:p>
          <a:p>
            <a:pPr lvl="1"/>
            <a:r>
              <a:rPr lang="en-US" dirty="0"/>
              <a:t>All can run HDFS and store data on nodes</a:t>
            </a:r>
          </a:p>
          <a:p>
            <a:pPr lvl="1"/>
            <a:r>
              <a:rPr lang="en-US" dirty="0"/>
              <a:t>200 older nodes for Docker, OpenStack and general use</a:t>
            </a:r>
          </a:p>
          <a:p>
            <a:r>
              <a:rPr lang="en-US" dirty="0"/>
              <a:t>Teach basic and advanced Cloud Computing and bigdata courses</a:t>
            </a:r>
          </a:p>
          <a:p>
            <a:r>
              <a:rPr lang="en-US" dirty="0"/>
              <a:t>Supported by Gary </a:t>
            </a:r>
            <a:r>
              <a:rPr lang="en-US" dirty="0" err="1"/>
              <a:t>Miksik</a:t>
            </a:r>
            <a:r>
              <a:rPr lang="en-US" dirty="0"/>
              <a:t>, Allan </a:t>
            </a:r>
            <a:r>
              <a:rPr lang="en-US" dirty="0" err="1"/>
              <a:t>Streib</a:t>
            </a:r>
            <a:r>
              <a:rPr lang="en-US" dirty="0"/>
              <a:t>, Laura Pettit (partial)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B201-D336-4422-9AA7-C8A11E2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5C6-067B-45A9-BC21-4D8219D8388E}" type="datetime1">
              <a:rPr lang="en-US" smtClean="0"/>
              <a:t>8/24/2017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31862-6314-49B3-822E-5E2AB92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C537CA-AC0F-4FA3-B1AB-6FC6890C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144" y="0"/>
            <a:ext cx="5858786" cy="894715"/>
          </a:xfrm>
        </p:spPr>
        <p:txBody>
          <a:bodyPr/>
          <a:lstStyle/>
          <a:p>
            <a:r>
              <a:rPr lang="en-US" dirty="0"/>
              <a:t>DSC Research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B828F-8B62-460A-9491-EA764163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4715"/>
            <a:ext cx="12100560" cy="59632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Building SPIDAL Scalable HPC machine Learning Library</a:t>
            </a:r>
          </a:p>
          <a:p>
            <a:r>
              <a:rPr lang="en-US" dirty="0"/>
              <a:t>Applying current SPIDAL in Biology, Network Science, Pathology</a:t>
            </a:r>
          </a:p>
          <a:p>
            <a:r>
              <a:rPr lang="en-US" dirty="0"/>
              <a:t>Polar (Radar) Image Processing (Crandall)</a:t>
            </a:r>
          </a:p>
          <a:p>
            <a:r>
              <a:rPr lang="en-US" dirty="0"/>
              <a:t>Data analysis of experimental physics scattering results</a:t>
            </a:r>
          </a:p>
          <a:p>
            <a:r>
              <a:rPr lang="en-US" dirty="0"/>
              <a:t>Work with NIST on Big Data Standards and non-proprietary Frameworks</a:t>
            </a:r>
          </a:p>
          <a:p>
            <a:r>
              <a:rPr lang="en-US" dirty="0"/>
              <a:t>Integration of </a:t>
            </a:r>
            <a:r>
              <a:rPr lang="en-US" dirty="0" err="1"/>
              <a:t>Clouds&amp;HPC</a:t>
            </a:r>
            <a:r>
              <a:rPr lang="en-US" dirty="0"/>
              <a:t>; Big </a:t>
            </a:r>
            <a:r>
              <a:rPr lang="en-US" dirty="0" err="1"/>
              <a:t>Data&amp;Simulations</a:t>
            </a:r>
            <a:r>
              <a:rPr lang="en-US" dirty="0"/>
              <a:t> (international community)</a:t>
            </a:r>
          </a:p>
          <a:p>
            <a:r>
              <a:rPr lang="en-US" dirty="0"/>
              <a:t>Harp HPC Machine Learning Framework (</a:t>
            </a:r>
            <a:r>
              <a:rPr lang="en-US" dirty="0" err="1"/>
              <a:t>Qiu</a:t>
            </a:r>
            <a:r>
              <a:rPr lang="en-US" dirty="0"/>
              <a:t>)</a:t>
            </a:r>
          </a:p>
          <a:p>
            <a:r>
              <a:rPr lang="en-US" dirty="0"/>
              <a:t>Twister2 HPC Event Driven Distributed Programming model</a:t>
            </a:r>
          </a:p>
          <a:p>
            <a:r>
              <a:rPr lang="en-US" dirty="0"/>
              <a:t>IoTCloud. Cloud control of robots – licensed to C2RO (Montreal)</a:t>
            </a:r>
          </a:p>
          <a:p>
            <a:r>
              <a:rPr lang="en-US" dirty="0"/>
              <a:t>Cloud Research and DevOps for Software Defined Systems (von Laszewski)</a:t>
            </a:r>
          </a:p>
          <a:p>
            <a:r>
              <a:rPr lang="en-US" dirty="0"/>
              <a:t>Network for Computational Nanotechnology – Engineered </a:t>
            </a:r>
            <a:r>
              <a:rPr lang="en-US" dirty="0" err="1"/>
              <a:t>nanoBIO</a:t>
            </a:r>
            <a:r>
              <a:rPr lang="en-US" dirty="0"/>
              <a:t> Node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845C9-DDBD-4B26-8F7D-6D3736DE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4E32-D1A9-4537-B2E6-976755B1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0336"/>
          </a:xfrm>
        </p:spPr>
        <p:txBody>
          <a:bodyPr/>
          <a:lstStyle/>
          <a:p>
            <a:r>
              <a:rPr lang="en-US" dirty="0"/>
              <a:t>Engineered </a:t>
            </a:r>
            <a:r>
              <a:rPr lang="en-US" dirty="0" err="1"/>
              <a:t>nanoBIO</a:t>
            </a:r>
            <a:r>
              <a:rPr lang="en-US" dirty="0"/>
              <a:t> Node NSF EEC-1720625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1431-BE87-4444-93C0-586C3542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784845"/>
            <a:ext cx="11910391" cy="5191885"/>
          </a:xfrm>
        </p:spPr>
        <p:txBody>
          <a:bodyPr>
            <a:normAutofit/>
          </a:bodyPr>
          <a:lstStyle/>
          <a:p>
            <a:r>
              <a:rPr lang="en-US" dirty="0"/>
              <a:t>Starts September 1, 2017 $4M over 5 years</a:t>
            </a:r>
          </a:p>
          <a:p>
            <a:r>
              <a:rPr lang="en-US" dirty="0"/>
              <a:t>Involves ISE Bioengineering (Macklin, Glazier) and Nanoengineering (</a:t>
            </a:r>
            <a:r>
              <a:rPr lang="en-US" dirty="0" err="1"/>
              <a:t>Jadhao</a:t>
            </a:r>
            <a:r>
              <a:rPr lang="en-US" dirty="0"/>
              <a:t>) faculty, Chemistry </a:t>
            </a:r>
            <a:r>
              <a:rPr lang="en-US"/>
              <a:t>(Douglas to </a:t>
            </a:r>
            <a:r>
              <a:rPr lang="en-US" dirty="0"/>
              <a:t>help code validation), PTI Gateway group, Purdue and UIUC as separately funded </a:t>
            </a:r>
            <a:r>
              <a:rPr lang="en-US" dirty="0" err="1"/>
              <a:t>nanoMFG</a:t>
            </a:r>
            <a:r>
              <a:rPr lang="en-US" dirty="0"/>
              <a:t> node</a:t>
            </a:r>
          </a:p>
          <a:p>
            <a:r>
              <a:rPr lang="en-US" dirty="0"/>
              <a:t>Deploys simulation and data analysis (from SPIDAL) tools on </a:t>
            </a:r>
            <a:r>
              <a:rPr lang="en-US" dirty="0" err="1"/>
              <a:t>nanoHUB</a:t>
            </a:r>
            <a:r>
              <a:rPr lang="en-US" dirty="0"/>
              <a:t> with a strong emphasis on backend parallel codes with multiscale physics</a:t>
            </a:r>
          </a:p>
          <a:p>
            <a:pPr lvl="1"/>
            <a:r>
              <a:rPr lang="en-US" dirty="0"/>
              <a:t>Functional nanoparticles and nanostructures with user-selected properties,</a:t>
            </a:r>
          </a:p>
          <a:p>
            <a:pPr lvl="1"/>
            <a:r>
              <a:rPr lang="en-US" dirty="0"/>
              <a:t>Nanodevice-cell interactions and phenotype links,</a:t>
            </a:r>
          </a:p>
          <a:p>
            <a:pPr lvl="1"/>
            <a:r>
              <a:rPr lang="en-US" dirty="0"/>
              <a:t>Enable the engineering of multicellular systems </a:t>
            </a:r>
          </a:p>
          <a:p>
            <a:pPr lvl="1"/>
            <a:r>
              <a:rPr lang="en-US" dirty="0"/>
              <a:t>Visualize trajectories in simulations</a:t>
            </a:r>
          </a:p>
          <a:p>
            <a:r>
              <a:rPr lang="en-US" dirty="0"/>
              <a:t>Strong Education and Research components and will fund outreach and 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13C0B-F604-4A51-9529-5C64E5B9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3049"/>
            <a:ext cx="3030695" cy="6537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and HPC-</a:t>
            </a:r>
            <a:r>
              <a:rPr lang="en-US" sz="2400" dirty="0" err="1">
                <a:latin typeface="Times New Roman" panose="02020603050405020304" pitchFamily="18" charset="0"/>
              </a:rPr>
              <a:t>FaaS</a:t>
            </a:r>
            <a:r>
              <a:rPr lang="en-US" sz="2400" dirty="0">
                <a:latin typeface="Times New Roman" panose="02020603050405020304" pitchFamily="18" charset="0"/>
              </a:rPr>
              <a:t>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176D9-7E17-482B-B43F-ACD2C9A6956E}"/>
              </a:ext>
            </a:extLst>
          </p:cNvPr>
          <p:cNvSpPr txBox="1"/>
          <p:nvPr/>
        </p:nvSpPr>
        <p:spPr>
          <a:xfrm>
            <a:off x="3220167" y="124379"/>
            <a:ext cx="19411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$5M 5 years</a:t>
            </a:r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17.supercomputing.org/wp-content/uploads/2017/08/judy-image-2.png">
            <a:extLst>
              <a:ext uri="{FF2B5EF4-FFF2-40B4-BE49-F238E27FC236}">
                <a16:creationId xmlns:a16="http://schemas.microsoft.com/office/drawing/2014/main" id="{AD3E9D76-11F5-4B2B-AF63-55016320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bg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DA-MDS Rotate,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r>
              <a:rPr lang="en-US" dirty="0">
                <a:solidFill>
                  <a:srgbClr val="FF0000"/>
                </a:solidFill>
              </a:rPr>
              <a:t>, Broadcast</a:t>
            </a:r>
          </a:p>
          <a:p>
            <a:r>
              <a:rPr lang="en-US" dirty="0">
                <a:solidFill>
                  <a:srgbClr val="FF0000"/>
                </a:solidFill>
              </a:rPr>
              <a:t>Directed Force Dimension Reduction </a:t>
            </a:r>
            <a:r>
              <a:rPr lang="en-US" dirty="0" err="1">
                <a:solidFill>
                  <a:srgbClr val="FF0000"/>
                </a:solidFill>
              </a:rPr>
              <a:t>AllGather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Irregular DAVS Clustering Partial Rotate,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r>
              <a:rPr lang="en-US" dirty="0">
                <a:solidFill>
                  <a:srgbClr val="FF0000"/>
                </a:solidFill>
              </a:rPr>
              <a:t>, Broadcast</a:t>
            </a:r>
          </a:p>
          <a:p>
            <a:r>
              <a:rPr lang="en-US" dirty="0">
                <a:solidFill>
                  <a:srgbClr val="FF0000"/>
                </a:solidFill>
              </a:rPr>
              <a:t>DA </a:t>
            </a:r>
            <a:r>
              <a:rPr lang="en-US" dirty="0" err="1">
                <a:solidFill>
                  <a:srgbClr val="FF0000"/>
                </a:solidFill>
              </a:rPr>
              <a:t>Semimetric</a:t>
            </a:r>
            <a:r>
              <a:rPr lang="en-US" dirty="0">
                <a:solidFill>
                  <a:srgbClr val="FF0000"/>
                </a:solidFill>
              </a:rPr>
              <a:t> Clustering Rotate,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r>
              <a:rPr lang="en-US" dirty="0">
                <a:solidFill>
                  <a:srgbClr val="FF0000"/>
                </a:solidFill>
              </a:rPr>
              <a:t>, Broadcast</a:t>
            </a:r>
          </a:p>
          <a:p>
            <a:r>
              <a:rPr lang="en-US" dirty="0">
                <a:solidFill>
                  <a:srgbClr val="FF0000"/>
                </a:solidFill>
              </a:rPr>
              <a:t>K-means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r>
              <a:rPr lang="en-US" dirty="0">
                <a:solidFill>
                  <a:srgbClr val="FF0000"/>
                </a:solidFill>
              </a:rPr>
              <a:t>, Broadcast, </a:t>
            </a:r>
            <a:r>
              <a:rPr lang="en-US" dirty="0" err="1">
                <a:solidFill>
                  <a:srgbClr val="FF0000"/>
                </a:solidFill>
              </a:rPr>
              <a:t>AllGather</a:t>
            </a:r>
            <a:r>
              <a:rPr lang="en-US" dirty="0">
                <a:solidFill>
                  <a:srgbClr val="FF0000"/>
                </a:solidFill>
              </a:rPr>
              <a:t> DAAL</a:t>
            </a:r>
          </a:p>
          <a:p>
            <a:r>
              <a:rPr lang="en-US" dirty="0">
                <a:solidFill>
                  <a:srgbClr val="FF0000"/>
                </a:solidFill>
              </a:rPr>
              <a:t>SVM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AllGather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SubGraph</a:t>
            </a:r>
            <a:r>
              <a:rPr lang="en-US" dirty="0">
                <a:solidFill>
                  <a:srgbClr val="FF0000"/>
                </a:solidFill>
              </a:rPr>
              <a:t> Mining </a:t>
            </a:r>
            <a:r>
              <a:rPr lang="en-US" dirty="0" err="1">
                <a:solidFill>
                  <a:srgbClr val="FF0000"/>
                </a:solidFill>
              </a:rPr>
              <a:t>AllGather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AllReduce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Latent Dirichlet Allocation Rotate, </a:t>
            </a:r>
            <a:r>
              <a:rPr lang="en-US" dirty="0" err="1">
                <a:solidFill>
                  <a:srgbClr val="FF0000"/>
                </a:solidFill>
              </a:rPr>
              <a:t>AllReduc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Matrix Factorization (SGD) Rotate </a:t>
            </a:r>
            <a:r>
              <a:rPr lang="en-US" dirty="0">
                <a:solidFill>
                  <a:srgbClr val="FF0000"/>
                </a:solidFill>
              </a:rPr>
              <a:t>DAAL</a:t>
            </a:r>
          </a:p>
          <a:p>
            <a:r>
              <a:rPr lang="en-US" dirty="0">
                <a:solidFill>
                  <a:srgbClr val="FF0000"/>
                </a:solidFill>
              </a:rPr>
              <a:t>Recommender System (ALS) Rotate DAAL</a:t>
            </a:r>
          </a:p>
          <a:p>
            <a:r>
              <a:rPr lang="en-US" dirty="0">
                <a:solidFill>
                  <a:srgbClr val="FF0000"/>
                </a:solidFill>
              </a:rPr>
              <a:t>Singular Value Decomposition (SVD) </a:t>
            </a:r>
            <a:r>
              <a:rPr lang="en-US" dirty="0" err="1">
                <a:solidFill>
                  <a:srgbClr val="FF0000"/>
                </a:solidFill>
              </a:rPr>
              <a:t>AllGather</a:t>
            </a:r>
            <a:r>
              <a:rPr lang="en-US" dirty="0">
                <a:solidFill>
                  <a:srgbClr val="FF0000"/>
                </a:solidFill>
              </a:rPr>
              <a:t> DAAL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C0D84-89DF-4BFC-BE50-72EDCA7E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7"/>
            <a:ext cx="6012873" cy="508912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FF0000"/>
                </a:solidFill>
              </a:rPr>
              <a:t>QR Decomposition (QR) Reduce, Broadcast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Neural Network </a:t>
            </a:r>
            <a:r>
              <a:rPr lang="en-US" sz="2200" dirty="0" err="1">
                <a:solidFill>
                  <a:srgbClr val="FF0000"/>
                </a:solidFill>
              </a:rPr>
              <a:t>AllReduce</a:t>
            </a:r>
            <a:r>
              <a:rPr lang="en-US" sz="2200" dirty="0">
                <a:solidFill>
                  <a:srgbClr val="FF0000"/>
                </a:solidFill>
              </a:rPr>
              <a:t>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Covariance </a:t>
            </a:r>
            <a:r>
              <a:rPr lang="en-US" sz="2200" dirty="0" err="1">
                <a:solidFill>
                  <a:srgbClr val="FF0000"/>
                </a:solidFill>
              </a:rPr>
              <a:t>AllReduce</a:t>
            </a:r>
            <a:r>
              <a:rPr lang="en-US" sz="2200" dirty="0">
                <a:solidFill>
                  <a:srgbClr val="FF0000"/>
                </a:solidFill>
              </a:rPr>
              <a:t>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Low Order Moments Reduce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Naive Bayes Reduce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Linear Regression Reduce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Ridge Regression Reduce DAAL</a:t>
            </a:r>
          </a:p>
          <a:p>
            <a:r>
              <a:rPr lang="en-US" sz="2200" dirty="0">
                <a:solidFill>
                  <a:srgbClr val="FF0000"/>
                </a:solidFill>
              </a:rPr>
              <a:t>Multi-class Logistic Regression Regroup, Rotate, </a:t>
            </a:r>
            <a:r>
              <a:rPr lang="en-US" sz="2200" dirty="0" err="1">
                <a:solidFill>
                  <a:srgbClr val="FF0000"/>
                </a:solidFill>
              </a:rPr>
              <a:t>AllGather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Random Forest </a:t>
            </a:r>
            <a:r>
              <a:rPr lang="en-US" sz="2200" dirty="0" err="1">
                <a:solidFill>
                  <a:srgbClr val="FF0000"/>
                </a:solidFill>
              </a:rPr>
              <a:t>AllReduce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Principal Component Analysis (PCA) </a:t>
            </a:r>
            <a:r>
              <a:rPr lang="en-US" sz="2200" dirty="0" err="1">
                <a:solidFill>
                  <a:srgbClr val="FF0000"/>
                </a:solidFill>
              </a:rPr>
              <a:t>AllReduce</a:t>
            </a:r>
            <a:r>
              <a:rPr lang="en-US" sz="2200" dirty="0">
                <a:solidFill>
                  <a:srgbClr val="FF0000"/>
                </a:solidFill>
              </a:rPr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1484289" y="5742452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DAAL implies integrated with Intel DAAL Optimized Data Analytics Library (Runs on KNL!)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F2C91-3144-4915-93D6-25F537ABCA71}"/>
              </a:ext>
            </a:extLst>
          </p:cNvPr>
          <p:cNvSpPr txBox="1"/>
          <p:nvPr/>
        </p:nvSpPr>
        <p:spPr>
          <a:xfrm>
            <a:off x="0" y="6319719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Judy </a:t>
            </a:r>
            <a:r>
              <a:rPr lang="en-US" sz="2800" dirty="0" err="1"/>
              <a:t>Qiu</a:t>
            </a:r>
            <a:r>
              <a:rPr lang="en-US" sz="2800" dirty="0"/>
              <a:t> invited Talk at SC17 http://sc17.supercomputing.org/2017/08/22/5863/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-98082"/>
            <a:ext cx="11942618" cy="8151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Core SPIDAL Parallel HPC Library with Collective Used</a:t>
            </a:r>
          </a:p>
        </p:txBody>
      </p:sp>
    </p:spTree>
    <p:extLst>
      <p:ext uri="{BB962C8B-B14F-4D97-AF65-F5344CB8AC3E}">
        <p14:creationId xmlns:p14="http://schemas.microsoft.com/office/powerpoint/2010/main" val="144257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 (Level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)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 (Level </a:t>
            </a:r>
            <a:r>
              <a:rPr lang="en-US" dirty="0">
                <a:solidFill>
                  <a:srgbClr val="C00000"/>
                </a:solidFill>
              </a:rPr>
              <a:t>11B</a:t>
            </a:r>
            <a:r>
              <a:rPr lang="en-US" dirty="0"/>
              <a:t>)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 (Level </a:t>
            </a:r>
            <a:r>
              <a:rPr lang="en-US" dirty="0">
                <a:solidFill>
                  <a:srgbClr val="C00000"/>
                </a:solidFill>
              </a:rPr>
              <a:t>15A</a:t>
            </a:r>
            <a:r>
              <a:rPr lang="en-US" dirty="0"/>
              <a:t>)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 (Level </a:t>
            </a:r>
            <a:r>
              <a:rPr lang="en-US" dirty="0">
                <a:solidFill>
                  <a:srgbClr val="C00000"/>
                </a:solidFill>
              </a:rPr>
              <a:t>18</a:t>
            </a:r>
            <a:r>
              <a:rPr lang="en-US" dirty="0"/>
              <a:t>)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 (Level </a:t>
            </a:r>
            <a:r>
              <a:rPr lang="en-US" dirty="0">
                <a:solidFill>
                  <a:srgbClr val="C00000"/>
                </a:solidFill>
              </a:rPr>
              <a:t>14B</a:t>
            </a:r>
            <a:r>
              <a:rPr lang="en-US" dirty="0"/>
              <a:t>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Security(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b="1" dirty="0"/>
              <a:t>), Data Transfer(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b="1" dirty="0"/>
              <a:t>), Scheduling(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b="1" dirty="0"/>
              <a:t>), DevOps(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b="1" dirty="0"/>
              <a:t>),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(where Apache has </a:t>
            </a:r>
            <a:r>
              <a:rPr lang="en-US" b="1" dirty="0" err="1"/>
              <a:t>OpenWhisk</a:t>
            </a:r>
            <a:r>
              <a:rPr lang="en-US" b="1" dirty="0"/>
              <a:t>) (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400" y="73911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Components of Big Data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E2D6-039B-4EA5-B80C-09BE5C56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53A8-E3CA-4064-8871-A5E59461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31" y="1147279"/>
            <a:ext cx="4897651" cy="262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5AF9B-9E37-49A1-8733-161A6E3FABFA}"/>
              </a:ext>
            </a:extLst>
          </p:cNvPr>
          <p:cNvSpPr txBox="1"/>
          <p:nvPr/>
        </p:nvSpPr>
        <p:spPr>
          <a:xfrm>
            <a:off x="8371367" y="5707460"/>
            <a:ext cx="21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HPC-ABDS Levels in ()</a:t>
            </a:r>
          </a:p>
        </p:txBody>
      </p:sp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898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F983E-29E9-4A93-8F3B-D29849DE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3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4430"/>
            <a:ext cx="12120465" cy="56443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300" dirty="0"/>
              <a:t>Rich software stacks: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300" b="1" dirty="0"/>
              <a:t>HPC</a:t>
            </a:r>
            <a:r>
              <a:rPr lang="en-US" sz="2300" dirty="0"/>
              <a:t> (High Performance Computing) for Parallel Computing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300" b="1" dirty="0"/>
              <a:t>Apache</a:t>
            </a:r>
            <a:r>
              <a:rPr lang="en-US" sz="2300" dirty="0"/>
              <a:t> for Big Data Software Stack ABDS including some edge computing (streaming data)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300" b="1" dirty="0"/>
              <a:t>Parallel and distributed computing </a:t>
            </a:r>
            <a:r>
              <a:rPr lang="en-US" sz="2300" dirty="0"/>
              <a:t>have different requirements but often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300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300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300" dirty="0"/>
              <a:t>Big Data requirements are not clear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sz="2300" dirty="0"/>
              <a:t>Pleasingly parallel processing (including </a:t>
            </a:r>
            <a:r>
              <a:rPr lang="en-US" sz="2300" b="1" dirty="0">
                <a:solidFill>
                  <a:srgbClr val="FF0000"/>
                </a:solidFill>
              </a:rPr>
              <a:t>local machine learning LML</a:t>
            </a:r>
            <a:r>
              <a:rPr lang="en-US" sz="2300" dirty="0"/>
              <a:t>)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sz="2300" b="1" dirty="0">
                <a:solidFill>
                  <a:srgbClr val="FF0000"/>
                </a:solidFill>
              </a:rPr>
              <a:t>Database model </a:t>
            </a:r>
            <a:r>
              <a:rPr lang="en-US" sz="2300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sz="2300" b="1" dirty="0">
                <a:solidFill>
                  <a:srgbClr val="FF0000"/>
                </a:solidFill>
              </a:rPr>
              <a:t>Global Machine Learning GML  </a:t>
            </a:r>
            <a:r>
              <a:rPr lang="en-US" sz="2300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sz="2300" b="1" dirty="0">
                <a:solidFill>
                  <a:srgbClr val="FF0000"/>
                </a:solidFill>
              </a:rPr>
              <a:t>Deep Learning </a:t>
            </a:r>
            <a:r>
              <a:rPr lang="en-US" sz="2300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3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300" dirty="0"/>
              <a:t>This explains why Spark with poor GML performance is so successful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/>
              <a:t>Serverless (server hidden) computing attractive to user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“No server is easier to manage than no server”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sz="23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805" y="0"/>
            <a:ext cx="5735208" cy="5524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Some Important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ECCB2-0A3C-4AD2-BAFB-70D1A21B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12903</TotalTime>
  <Words>1206</Words>
  <Application>Microsoft Office PowerPoint</Application>
  <PresentationFormat>Widescreen</PresentationFormat>
  <Paragraphs>154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1_Office Theme</vt:lpstr>
      <vt:lpstr>Research in Digital Science Center</vt:lpstr>
      <vt:lpstr>Digital Science Center</vt:lpstr>
      <vt:lpstr>DSC Research Activities</vt:lpstr>
      <vt:lpstr>Engineered nanoBIO Node NSF EEC-1720625</vt:lpstr>
      <vt:lpstr>PowerPoint Presentation</vt:lpstr>
      <vt:lpstr>Core SPIDAL Parallel HPC Library with Collective Used</vt:lpstr>
      <vt:lpstr>Components of Big Data Stack</vt:lpstr>
      <vt:lpstr>HPC Runtime versus ABDS distributed Computing Model on Data Analytics</vt:lpstr>
      <vt:lpstr>Some Important Trends</vt:lpstr>
      <vt:lpstr>Event-Driven and Serverless Computing</vt:lpstr>
      <vt:lpstr>Implementing Twister2 to support a Grid linked to an HPC Cloud</vt:lpstr>
      <vt:lpstr>Twister2: “Next Generation Grid - Edge – HPC Cloud”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211</cp:revision>
  <dcterms:created xsi:type="dcterms:W3CDTF">2017-06-12T19:54:34Z</dcterms:created>
  <dcterms:modified xsi:type="dcterms:W3CDTF">2017-08-25T00:20:21Z</dcterms:modified>
</cp:coreProperties>
</file>